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7772400" cy="10058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-1080" y="0"/>
            <a:ext cx="12193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任意多边形 7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>
              <a:alpha val="85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209560" y="2231280"/>
            <a:ext cx="1721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R E G U L A T O R Y   B R I E F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71000" y="2483640"/>
            <a:ext cx="8391600" cy="704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4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煤矿重大事故隐患判定标准（</a:t>
            </a:r>
            <a:r>
              <a:rPr lang="en-US" sz="4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endParaRPr lang="en-US" sz="4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" name="任意多边形 13"/>
          <p:cNvSpPr/>
          <p:nvPr/>
        </p:nvSpPr>
        <p:spPr>
          <a:xfrm>
            <a:off x="5014800" y="3938400"/>
            <a:ext cx="676440" cy="219600"/>
          </a:xfrm>
          <a:custGeom>
            <a:avLst/>
            <a:gdLst/>
            <a:ahLst/>
            <a:cxnLst/>
            <a:rect l="0" t="0" r="r" b="b"/>
            <a:pathLst>
              <a:path w="1879" h="610" fill="none">
                <a:moveTo>
                  <a:pt x="0" y="0"/>
                </a:moveTo>
                <a:lnTo>
                  <a:pt x="1879" y="0"/>
                </a:lnTo>
                <a:lnTo>
                  <a:pt x="1879" y="610"/>
                </a:lnTo>
                <a:lnTo>
                  <a:pt x="0" y="610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29200" y="3102840"/>
            <a:ext cx="2134440" cy="704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4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版）解读</a:t>
            </a:r>
            <a:endParaRPr lang="en-US" sz="4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5776560" y="3938400"/>
            <a:ext cx="657720" cy="219600"/>
          </a:xfrm>
          <a:custGeom>
            <a:avLst/>
            <a:gdLst/>
            <a:ahLst/>
            <a:cxnLst/>
            <a:rect l="0" t="0" r="r" b="b"/>
            <a:pathLst>
              <a:path w="1827" h="610" fill="none">
                <a:moveTo>
                  <a:pt x="0" y="0"/>
                </a:moveTo>
                <a:lnTo>
                  <a:pt x="1827" y="0"/>
                </a:lnTo>
                <a:lnTo>
                  <a:pt x="1827" y="610"/>
                </a:lnTo>
                <a:lnTo>
                  <a:pt x="0" y="610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10560" y="3975480"/>
            <a:ext cx="46728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8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r>
              <a:rPr lang="zh-CN" sz="8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类隐患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" name="任意多边形 17"/>
          <p:cNvSpPr/>
          <p:nvPr/>
        </p:nvSpPr>
        <p:spPr>
          <a:xfrm>
            <a:off x="6519600" y="3938400"/>
            <a:ext cx="657720" cy="219600"/>
          </a:xfrm>
          <a:custGeom>
            <a:avLst/>
            <a:gdLst/>
            <a:ahLst/>
            <a:cxnLst/>
            <a:rect l="0" t="0" r="r" b="b"/>
            <a:pathLst>
              <a:path w="1827" h="610" fill="none">
                <a:moveTo>
                  <a:pt x="0" y="0"/>
                </a:moveTo>
                <a:lnTo>
                  <a:pt x="1827" y="0"/>
                </a:lnTo>
                <a:lnTo>
                  <a:pt x="1827" y="610"/>
                </a:lnTo>
                <a:lnTo>
                  <a:pt x="0" y="610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881320" y="397548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新旧对比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624360" y="397548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实务要点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048280" y="4351320"/>
            <a:ext cx="209628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新旧条款对比与实务要点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1561040" y="641340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任意多边形 305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7" name="任意多边形 306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8" name="文本框 307"/>
          <p:cNvSpPr txBox="1"/>
          <p:nvPr/>
        </p:nvSpPr>
        <p:spPr>
          <a:xfrm>
            <a:off x="533520" y="516960"/>
            <a:ext cx="458496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通风系统不完善、不可靠（第八条）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9" name="文本框 308"/>
          <p:cNvSpPr txBox="1"/>
          <p:nvPr/>
        </p:nvSpPr>
        <p:spPr>
          <a:xfrm>
            <a:off x="533520" y="1148760"/>
            <a:ext cx="156672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 → </a:t>
            </a:r>
            <a:r>
              <a:rPr lang="en-US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r>
              <a:rPr lang="zh-CN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10" name="图片 309"/>
          <p:cNvPicPr/>
          <p:nvPr/>
        </p:nvPicPr>
        <p:blipFill>
          <a:blip r:embed="rId1"/>
          <a:stretch>
            <a:fillRect/>
          </a:stretch>
        </p:blipFill>
        <p:spPr>
          <a:xfrm>
            <a:off x="533520" y="1695600"/>
            <a:ext cx="2666520" cy="4314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图片 310"/>
          <p:cNvPicPr/>
          <p:nvPr/>
        </p:nvPicPr>
        <p:blipFill>
          <a:blip r:embed="rId1"/>
          <a:stretch>
            <a:fillRect/>
          </a:stretch>
        </p:blipFill>
        <p:spPr>
          <a:xfrm>
            <a:off x="533520" y="6124680"/>
            <a:ext cx="2666520" cy="4314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任意多边形 311"/>
          <p:cNvSpPr/>
          <p:nvPr/>
        </p:nvSpPr>
        <p:spPr>
          <a:xfrm>
            <a:off x="3438360" y="1695240"/>
            <a:ext cx="2667240" cy="476640"/>
          </a:xfrm>
          <a:custGeom>
            <a:avLst/>
            <a:gdLst/>
            <a:ahLst/>
            <a:cxnLst/>
            <a:rect l="0" t="0" r="r" b="b"/>
            <a:pathLst>
              <a:path w="7409" h="1324">
                <a:moveTo>
                  <a:pt x="0" y="0"/>
                </a:moveTo>
                <a:lnTo>
                  <a:pt x="7409" y="0"/>
                </a:lnTo>
                <a:lnTo>
                  <a:pt x="7409" y="1324"/>
                </a:lnTo>
                <a:lnTo>
                  <a:pt x="0" y="1324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3" name="任意多边形 312"/>
          <p:cNvSpPr/>
          <p:nvPr/>
        </p:nvSpPr>
        <p:spPr>
          <a:xfrm>
            <a:off x="6105240" y="1695240"/>
            <a:ext cx="2467440" cy="476640"/>
          </a:xfrm>
          <a:custGeom>
            <a:avLst/>
            <a:gdLst/>
            <a:ahLst/>
            <a:cxnLst/>
            <a:rect l="0" t="0" r="r" b="b"/>
            <a:pathLst>
              <a:path w="6854" h="1324">
                <a:moveTo>
                  <a:pt x="0" y="0"/>
                </a:moveTo>
                <a:lnTo>
                  <a:pt x="6854" y="0"/>
                </a:lnTo>
                <a:lnTo>
                  <a:pt x="6854" y="1324"/>
                </a:lnTo>
                <a:lnTo>
                  <a:pt x="0" y="1324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4" name="任意多边形 313"/>
          <p:cNvSpPr/>
          <p:nvPr/>
        </p:nvSpPr>
        <p:spPr>
          <a:xfrm>
            <a:off x="3428640" y="1695240"/>
            <a:ext cx="10080" cy="486000"/>
          </a:xfrm>
          <a:custGeom>
            <a:avLst/>
            <a:gdLst/>
            <a:ahLst/>
            <a:cxnLst/>
            <a:rect l="0" t="0" r="r" b="b"/>
            <a:pathLst>
              <a:path w="28" h="1350">
                <a:moveTo>
                  <a:pt x="0" y="0"/>
                </a:moveTo>
                <a:lnTo>
                  <a:pt x="28" y="0"/>
                </a:lnTo>
                <a:lnTo>
                  <a:pt x="28" y="1350"/>
                </a:lnTo>
                <a:lnTo>
                  <a:pt x="0" y="1350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5" name="任意多边形 314"/>
          <p:cNvSpPr/>
          <p:nvPr/>
        </p:nvSpPr>
        <p:spPr>
          <a:xfrm>
            <a:off x="3428640" y="1695240"/>
            <a:ext cx="2676960" cy="10080"/>
          </a:xfrm>
          <a:custGeom>
            <a:avLst/>
            <a:gdLst/>
            <a:ahLst/>
            <a:cxnLst/>
            <a:rect l="0" t="0" r="r" b="b"/>
            <a:pathLst>
              <a:path w="7436" h="28">
                <a:moveTo>
                  <a:pt x="0" y="0"/>
                </a:moveTo>
                <a:lnTo>
                  <a:pt x="7436" y="0"/>
                </a:lnTo>
                <a:lnTo>
                  <a:pt x="7436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6" name="任意多边形 315"/>
          <p:cNvSpPr/>
          <p:nvPr/>
        </p:nvSpPr>
        <p:spPr>
          <a:xfrm>
            <a:off x="6095880" y="1695240"/>
            <a:ext cx="9720" cy="486000"/>
          </a:xfrm>
          <a:custGeom>
            <a:avLst/>
            <a:gdLst/>
            <a:ahLst/>
            <a:cxnLst/>
            <a:rect l="0" t="0" r="r" b="b"/>
            <a:pathLst>
              <a:path w="27" h="1350">
                <a:moveTo>
                  <a:pt x="0" y="0"/>
                </a:moveTo>
                <a:lnTo>
                  <a:pt x="27" y="0"/>
                </a:lnTo>
                <a:lnTo>
                  <a:pt x="27" y="1350"/>
                </a:lnTo>
                <a:lnTo>
                  <a:pt x="0" y="1350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7" name="任意多边形 316"/>
          <p:cNvSpPr/>
          <p:nvPr/>
        </p:nvSpPr>
        <p:spPr>
          <a:xfrm>
            <a:off x="6105240" y="1695240"/>
            <a:ext cx="2467440" cy="10080"/>
          </a:xfrm>
          <a:custGeom>
            <a:avLst/>
            <a:gdLst/>
            <a:ahLst/>
            <a:cxnLst/>
            <a:rect l="0" t="0" r="r" b="b"/>
            <a:pathLst>
              <a:path w="6854" h="28">
                <a:moveTo>
                  <a:pt x="0" y="0"/>
                </a:moveTo>
                <a:lnTo>
                  <a:pt x="6854" y="0"/>
                </a:lnTo>
                <a:lnTo>
                  <a:pt x="685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8" name="任意多边形 317"/>
          <p:cNvSpPr/>
          <p:nvPr/>
        </p:nvSpPr>
        <p:spPr>
          <a:xfrm>
            <a:off x="8562960" y="1695240"/>
            <a:ext cx="9720" cy="486000"/>
          </a:xfrm>
          <a:custGeom>
            <a:avLst/>
            <a:gdLst/>
            <a:ahLst/>
            <a:cxnLst/>
            <a:rect l="0" t="0" r="r" b="b"/>
            <a:pathLst>
              <a:path w="27" h="1350">
                <a:moveTo>
                  <a:pt x="0" y="0"/>
                </a:moveTo>
                <a:lnTo>
                  <a:pt x="27" y="0"/>
                </a:lnTo>
                <a:lnTo>
                  <a:pt x="27" y="1350"/>
                </a:lnTo>
                <a:lnTo>
                  <a:pt x="0" y="1350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9" name="任意多边形 318"/>
          <p:cNvSpPr/>
          <p:nvPr/>
        </p:nvSpPr>
        <p:spPr>
          <a:xfrm>
            <a:off x="3428640" y="2171520"/>
            <a:ext cx="2676960" cy="9720"/>
          </a:xfrm>
          <a:custGeom>
            <a:avLst/>
            <a:gdLst/>
            <a:ahLst/>
            <a:cxnLst/>
            <a:rect l="0" t="0" r="r" b="b"/>
            <a:pathLst>
              <a:path w="7436" h="27">
                <a:moveTo>
                  <a:pt x="0" y="0"/>
                </a:moveTo>
                <a:lnTo>
                  <a:pt x="7436" y="0"/>
                </a:lnTo>
                <a:lnTo>
                  <a:pt x="7436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0" name="任意多边形 319"/>
          <p:cNvSpPr/>
          <p:nvPr/>
        </p:nvSpPr>
        <p:spPr>
          <a:xfrm>
            <a:off x="6105240" y="2171520"/>
            <a:ext cx="2467440" cy="9720"/>
          </a:xfrm>
          <a:custGeom>
            <a:avLst/>
            <a:gdLst/>
            <a:ahLst/>
            <a:cxnLst/>
            <a:rect l="0" t="0" r="r" b="b"/>
            <a:pathLst>
              <a:path w="6854" h="27">
                <a:moveTo>
                  <a:pt x="0" y="0"/>
                </a:moveTo>
                <a:lnTo>
                  <a:pt x="6854" y="0"/>
                </a:lnTo>
                <a:lnTo>
                  <a:pt x="685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1" name="任意多边形 320"/>
          <p:cNvSpPr/>
          <p:nvPr/>
        </p:nvSpPr>
        <p:spPr>
          <a:xfrm>
            <a:off x="3428640" y="2180880"/>
            <a:ext cx="10080" cy="2305440"/>
          </a:xfrm>
          <a:custGeom>
            <a:avLst/>
            <a:gdLst/>
            <a:ahLst/>
            <a:cxnLst/>
            <a:rect l="0" t="0" r="r" b="b"/>
            <a:pathLst>
              <a:path w="28" h="6404">
                <a:moveTo>
                  <a:pt x="0" y="0"/>
                </a:moveTo>
                <a:lnTo>
                  <a:pt x="28" y="0"/>
                </a:lnTo>
                <a:lnTo>
                  <a:pt x="28" y="6404"/>
                </a:lnTo>
                <a:lnTo>
                  <a:pt x="0" y="6404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2" name="任意多边形 321"/>
          <p:cNvSpPr/>
          <p:nvPr/>
        </p:nvSpPr>
        <p:spPr>
          <a:xfrm>
            <a:off x="6095880" y="2180880"/>
            <a:ext cx="9720" cy="2305440"/>
          </a:xfrm>
          <a:custGeom>
            <a:avLst/>
            <a:gdLst/>
            <a:ahLst/>
            <a:cxnLst/>
            <a:rect l="0" t="0" r="r" b="b"/>
            <a:pathLst>
              <a:path w="27" h="6404">
                <a:moveTo>
                  <a:pt x="0" y="0"/>
                </a:moveTo>
                <a:lnTo>
                  <a:pt x="27" y="0"/>
                </a:lnTo>
                <a:lnTo>
                  <a:pt x="27" y="6404"/>
                </a:lnTo>
                <a:lnTo>
                  <a:pt x="0" y="6404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3" name="任意多边形 322"/>
          <p:cNvSpPr/>
          <p:nvPr/>
        </p:nvSpPr>
        <p:spPr>
          <a:xfrm>
            <a:off x="8562960" y="2180880"/>
            <a:ext cx="9720" cy="2305440"/>
          </a:xfrm>
          <a:custGeom>
            <a:avLst/>
            <a:gdLst/>
            <a:ahLst/>
            <a:cxnLst/>
            <a:rect l="0" t="0" r="r" b="b"/>
            <a:pathLst>
              <a:path w="27" h="6404">
                <a:moveTo>
                  <a:pt x="0" y="0"/>
                </a:moveTo>
                <a:lnTo>
                  <a:pt x="27" y="0"/>
                </a:lnTo>
                <a:lnTo>
                  <a:pt x="27" y="6404"/>
                </a:lnTo>
                <a:lnTo>
                  <a:pt x="0" y="6404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4" name="任意多边形 323"/>
          <p:cNvSpPr/>
          <p:nvPr/>
        </p:nvSpPr>
        <p:spPr>
          <a:xfrm>
            <a:off x="3428640" y="4485960"/>
            <a:ext cx="10080" cy="2315160"/>
          </a:xfrm>
          <a:custGeom>
            <a:avLst/>
            <a:gdLst/>
            <a:ahLst/>
            <a:cxnLst/>
            <a:rect l="0" t="0" r="r" b="b"/>
            <a:pathLst>
              <a:path w="28" h="6431">
                <a:moveTo>
                  <a:pt x="0" y="0"/>
                </a:moveTo>
                <a:lnTo>
                  <a:pt x="28" y="0"/>
                </a:lnTo>
                <a:lnTo>
                  <a:pt x="28" y="6431"/>
                </a:lnTo>
                <a:lnTo>
                  <a:pt x="0" y="6431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5" name="任意多边形 324"/>
          <p:cNvSpPr/>
          <p:nvPr/>
        </p:nvSpPr>
        <p:spPr>
          <a:xfrm>
            <a:off x="3428640" y="4476600"/>
            <a:ext cx="2676960" cy="9720"/>
          </a:xfrm>
          <a:custGeom>
            <a:avLst/>
            <a:gdLst/>
            <a:ahLst/>
            <a:cxnLst/>
            <a:rect l="0" t="0" r="r" b="b"/>
            <a:pathLst>
              <a:path w="7436" h="27">
                <a:moveTo>
                  <a:pt x="0" y="0"/>
                </a:moveTo>
                <a:lnTo>
                  <a:pt x="7436" y="0"/>
                </a:lnTo>
                <a:lnTo>
                  <a:pt x="7436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6" name="任意多边形 325"/>
          <p:cNvSpPr/>
          <p:nvPr/>
        </p:nvSpPr>
        <p:spPr>
          <a:xfrm>
            <a:off x="6095880" y="4485960"/>
            <a:ext cx="9720" cy="2315160"/>
          </a:xfrm>
          <a:custGeom>
            <a:avLst/>
            <a:gdLst/>
            <a:ahLst/>
            <a:cxnLst/>
            <a:rect l="0" t="0" r="r" b="b"/>
            <a:pathLst>
              <a:path w="27" h="6431">
                <a:moveTo>
                  <a:pt x="0" y="0"/>
                </a:moveTo>
                <a:lnTo>
                  <a:pt x="27" y="0"/>
                </a:lnTo>
                <a:lnTo>
                  <a:pt x="27" y="6431"/>
                </a:lnTo>
                <a:lnTo>
                  <a:pt x="0" y="6431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7" name="任意多边形 326"/>
          <p:cNvSpPr/>
          <p:nvPr/>
        </p:nvSpPr>
        <p:spPr>
          <a:xfrm>
            <a:off x="6105240" y="4476600"/>
            <a:ext cx="2467440" cy="9720"/>
          </a:xfrm>
          <a:custGeom>
            <a:avLst/>
            <a:gdLst/>
            <a:ahLst/>
            <a:cxnLst/>
            <a:rect l="0" t="0" r="r" b="b"/>
            <a:pathLst>
              <a:path w="6854" h="27">
                <a:moveTo>
                  <a:pt x="0" y="0"/>
                </a:moveTo>
                <a:lnTo>
                  <a:pt x="6854" y="0"/>
                </a:lnTo>
                <a:lnTo>
                  <a:pt x="685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8" name="任意多边形 327"/>
          <p:cNvSpPr/>
          <p:nvPr/>
        </p:nvSpPr>
        <p:spPr>
          <a:xfrm>
            <a:off x="8562960" y="4485960"/>
            <a:ext cx="9720" cy="2315160"/>
          </a:xfrm>
          <a:custGeom>
            <a:avLst/>
            <a:gdLst/>
            <a:ahLst/>
            <a:cxnLst/>
            <a:rect l="0" t="0" r="r" b="b"/>
            <a:pathLst>
              <a:path w="27" h="6431">
                <a:moveTo>
                  <a:pt x="0" y="0"/>
                </a:moveTo>
                <a:lnTo>
                  <a:pt x="27" y="0"/>
                </a:lnTo>
                <a:lnTo>
                  <a:pt x="27" y="6431"/>
                </a:lnTo>
                <a:lnTo>
                  <a:pt x="0" y="6431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9" name="任意多边形 328"/>
          <p:cNvSpPr/>
          <p:nvPr/>
        </p:nvSpPr>
        <p:spPr>
          <a:xfrm>
            <a:off x="3428640" y="6800760"/>
            <a:ext cx="10080" cy="57240"/>
          </a:xfrm>
          <a:custGeom>
            <a:avLst/>
            <a:gdLst/>
            <a:ahLst/>
            <a:cxnLst/>
            <a:rect l="0" t="0" r="r" b="b"/>
            <a:pathLst>
              <a:path w="28" h="159">
                <a:moveTo>
                  <a:pt x="0" y="0"/>
                </a:moveTo>
                <a:lnTo>
                  <a:pt x="28" y="0"/>
                </a:lnTo>
                <a:lnTo>
                  <a:pt x="28" y="159"/>
                </a:lnTo>
                <a:lnTo>
                  <a:pt x="0" y="159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0" name="任意多边形 329"/>
          <p:cNvSpPr/>
          <p:nvPr/>
        </p:nvSpPr>
        <p:spPr>
          <a:xfrm>
            <a:off x="3428640" y="6791040"/>
            <a:ext cx="2676960" cy="10080"/>
          </a:xfrm>
          <a:custGeom>
            <a:avLst/>
            <a:gdLst/>
            <a:ahLst/>
            <a:cxnLst/>
            <a:rect l="0" t="0" r="r" b="b"/>
            <a:pathLst>
              <a:path w="7436" h="28">
                <a:moveTo>
                  <a:pt x="0" y="0"/>
                </a:moveTo>
                <a:lnTo>
                  <a:pt x="7436" y="0"/>
                </a:lnTo>
                <a:lnTo>
                  <a:pt x="7436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1" name="任意多边形 330"/>
          <p:cNvSpPr/>
          <p:nvPr/>
        </p:nvSpPr>
        <p:spPr>
          <a:xfrm>
            <a:off x="6095880" y="6800760"/>
            <a:ext cx="9720" cy="57240"/>
          </a:xfrm>
          <a:custGeom>
            <a:avLst/>
            <a:gdLst/>
            <a:ahLst/>
            <a:cxnLst/>
            <a:rect l="0" t="0" r="r" b="b"/>
            <a:pathLst>
              <a:path w="27" h="159">
                <a:moveTo>
                  <a:pt x="0" y="0"/>
                </a:moveTo>
                <a:lnTo>
                  <a:pt x="27" y="0"/>
                </a:lnTo>
                <a:lnTo>
                  <a:pt x="27" y="159"/>
                </a:lnTo>
                <a:lnTo>
                  <a:pt x="0" y="159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2" name="任意多边形 331"/>
          <p:cNvSpPr/>
          <p:nvPr/>
        </p:nvSpPr>
        <p:spPr>
          <a:xfrm>
            <a:off x="6105240" y="6791040"/>
            <a:ext cx="2467440" cy="10080"/>
          </a:xfrm>
          <a:custGeom>
            <a:avLst/>
            <a:gdLst/>
            <a:ahLst/>
            <a:cxnLst/>
            <a:rect l="0" t="0" r="r" b="b"/>
            <a:pathLst>
              <a:path w="6854" h="28">
                <a:moveTo>
                  <a:pt x="0" y="0"/>
                </a:moveTo>
                <a:lnTo>
                  <a:pt x="6854" y="0"/>
                </a:lnTo>
                <a:lnTo>
                  <a:pt x="685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3" name="任意多边形 332"/>
          <p:cNvSpPr/>
          <p:nvPr/>
        </p:nvSpPr>
        <p:spPr>
          <a:xfrm>
            <a:off x="8562960" y="6800760"/>
            <a:ext cx="9720" cy="57240"/>
          </a:xfrm>
          <a:custGeom>
            <a:avLst/>
            <a:gdLst/>
            <a:ahLst/>
            <a:cxnLst/>
            <a:rect l="0" t="0" r="r" b="b"/>
            <a:pathLst>
              <a:path w="27" h="159">
                <a:moveTo>
                  <a:pt x="0" y="0"/>
                </a:moveTo>
                <a:lnTo>
                  <a:pt x="27" y="0"/>
                </a:lnTo>
                <a:lnTo>
                  <a:pt x="27" y="159"/>
                </a:lnTo>
                <a:lnTo>
                  <a:pt x="0" y="159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4" name="文本框 333"/>
          <p:cNvSpPr txBox="1"/>
          <p:nvPr/>
        </p:nvSpPr>
        <p:spPr>
          <a:xfrm>
            <a:off x="1919160" y="1229400"/>
            <a:ext cx="7628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，核心新增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5" name="文本框 334"/>
          <p:cNvSpPr txBox="1"/>
          <p:nvPr/>
        </p:nvSpPr>
        <p:spPr>
          <a:xfrm>
            <a:off x="3591000" y="1849680"/>
            <a:ext cx="10076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 </a:t>
            </a:r>
            <a:r>
              <a:rPr lang="en-US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细化条款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6" name="文本框 335"/>
          <p:cNvSpPr txBox="1"/>
          <p:nvPr/>
        </p:nvSpPr>
        <p:spPr>
          <a:xfrm>
            <a:off x="6260400" y="184968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判定标准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7" name="文本框 336"/>
          <p:cNvSpPr txBox="1"/>
          <p:nvPr/>
        </p:nvSpPr>
        <p:spPr>
          <a:xfrm>
            <a:off x="3591000" y="2325240"/>
            <a:ext cx="13791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供风量＜需风量 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75%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8" name="文本框 337"/>
          <p:cNvSpPr txBox="1"/>
          <p:nvPr/>
        </p:nvSpPr>
        <p:spPr>
          <a:xfrm>
            <a:off x="6260400" y="2325240"/>
            <a:ext cx="15764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量化阈值，解决执法难题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9" name="文本框 338"/>
          <p:cNvSpPr txBox="1"/>
          <p:nvPr/>
        </p:nvSpPr>
        <p:spPr>
          <a:xfrm>
            <a:off x="6260400" y="2534760"/>
            <a:ext cx="18630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（主要通风机改造期间除外）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0" name="文本框 339"/>
          <p:cNvSpPr txBox="1"/>
          <p:nvPr/>
        </p:nvSpPr>
        <p:spPr>
          <a:xfrm>
            <a:off x="3591000" y="4630320"/>
            <a:ext cx="2292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准备采区未构成通风系统即开掘回采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1" name="文本框 340"/>
          <p:cNvSpPr txBox="1"/>
          <p:nvPr/>
        </p:nvSpPr>
        <p:spPr>
          <a:xfrm>
            <a:off x="3591000" y="4849560"/>
            <a:ext cx="287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巷道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42" name="图片 341"/>
          <p:cNvPicPr/>
          <p:nvPr/>
        </p:nvPicPr>
        <p:blipFill>
          <a:blip r:embed="rId2"/>
          <a:stretch>
            <a:fillRect/>
          </a:stretch>
        </p:blipFill>
        <p:spPr>
          <a:xfrm>
            <a:off x="9096480" y="1695600"/>
            <a:ext cx="2266560" cy="1695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" name="文本框 342"/>
          <p:cNvSpPr txBox="1"/>
          <p:nvPr/>
        </p:nvSpPr>
        <p:spPr>
          <a:xfrm>
            <a:off x="6260400" y="463032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直接判定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4" name="任意多边形 343"/>
          <p:cNvSpPr/>
          <p:nvPr/>
        </p:nvSpPr>
        <p:spPr>
          <a:xfrm>
            <a:off x="8800920" y="3809880"/>
            <a:ext cx="2857680" cy="3048120"/>
          </a:xfrm>
          <a:custGeom>
            <a:avLst/>
            <a:gdLst/>
            <a:ahLst/>
            <a:cxnLst/>
            <a:rect l="0" t="0" r="r" b="b"/>
            <a:pathLst>
              <a:path w="7938" h="8467">
                <a:moveTo>
                  <a:pt x="0" y="0"/>
                </a:moveTo>
                <a:lnTo>
                  <a:pt x="7938" y="0"/>
                </a:lnTo>
                <a:lnTo>
                  <a:pt x="7938" y="8467"/>
                </a:lnTo>
                <a:lnTo>
                  <a:pt x="0" y="8467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5" name="任意多边形 344"/>
          <p:cNvSpPr/>
          <p:nvPr/>
        </p:nvSpPr>
        <p:spPr>
          <a:xfrm>
            <a:off x="8805600" y="3814560"/>
            <a:ext cx="2848320" cy="3043440"/>
          </a:xfrm>
          <a:custGeom>
            <a:avLst/>
            <a:gdLst/>
            <a:ahLst/>
            <a:cxnLst/>
            <a:rect l="0" t="0" r="r" b="b"/>
            <a:pathLst>
              <a:path w="7912" h="8454" fill="none">
                <a:moveTo>
                  <a:pt x="0" y="8454"/>
                </a:moveTo>
                <a:lnTo>
                  <a:pt x="0" y="0"/>
                </a:lnTo>
                <a:lnTo>
                  <a:pt x="7912" y="0"/>
                </a:lnTo>
                <a:lnTo>
                  <a:pt x="7912" y="8454"/>
                </a:lnTo>
              </a:path>
            </a:pathLst>
          </a:custGeom>
          <a:ln w="9360">
            <a:solidFill>
              <a:srgbClr val="D8D4C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6" name="文本框 345"/>
          <p:cNvSpPr txBox="1"/>
          <p:nvPr/>
        </p:nvSpPr>
        <p:spPr>
          <a:xfrm>
            <a:off x="9715320" y="3393720"/>
            <a:ext cx="10296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井下高强度轻质风门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7" name="任意多边形 346"/>
          <p:cNvSpPr/>
          <p:nvPr/>
        </p:nvSpPr>
        <p:spPr>
          <a:xfrm>
            <a:off x="8967600" y="4252680"/>
            <a:ext cx="1171800" cy="352800"/>
          </a:xfrm>
          <a:custGeom>
            <a:avLst/>
            <a:gdLst/>
            <a:ahLst/>
            <a:cxnLst/>
            <a:rect l="0" t="0" r="r" b="b"/>
            <a:pathLst>
              <a:path w="3255" h="980" fill="none">
                <a:moveTo>
                  <a:pt x="0" y="94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5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3216" y="0"/>
                </a:lnTo>
                <a:cubicBezTo>
                  <a:pt x="3221" y="0"/>
                  <a:pt x="3226" y="1"/>
                  <a:pt x="3231" y="3"/>
                </a:cubicBezTo>
                <a:cubicBezTo>
                  <a:pt x="3236" y="5"/>
                  <a:pt x="3240" y="8"/>
                  <a:pt x="3244" y="12"/>
                </a:cubicBezTo>
                <a:cubicBezTo>
                  <a:pt x="3247" y="15"/>
                  <a:pt x="3250" y="20"/>
                  <a:pt x="3252" y="25"/>
                </a:cubicBezTo>
                <a:cubicBezTo>
                  <a:pt x="3254" y="30"/>
                  <a:pt x="3255" y="35"/>
                  <a:pt x="3255" y="40"/>
                </a:cubicBezTo>
                <a:lnTo>
                  <a:pt x="3255" y="940"/>
                </a:lnTo>
                <a:cubicBezTo>
                  <a:pt x="3255" y="946"/>
                  <a:pt x="3254" y="951"/>
                  <a:pt x="3252" y="956"/>
                </a:cubicBezTo>
                <a:cubicBezTo>
                  <a:pt x="3250" y="960"/>
                  <a:pt x="3247" y="965"/>
                  <a:pt x="3244" y="968"/>
                </a:cubicBezTo>
                <a:cubicBezTo>
                  <a:pt x="3240" y="972"/>
                  <a:pt x="3236" y="975"/>
                  <a:pt x="3231" y="977"/>
                </a:cubicBezTo>
                <a:cubicBezTo>
                  <a:pt x="3226" y="979"/>
                  <a:pt x="3221" y="980"/>
                  <a:pt x="3216" y="980"/>
                </a:cubicBezTo>
                <a:lnTo>
                  <a:pt x="40" y="980"/>
                </a:lnTo>
                <a:cubicBezTo>
                  <a:pt x="34" y="980"/>
                  <a:pt x="29" y="979"/>
                  <a:pt x="25" y="977"/>
                </a:cubicBezTo>
                <a:cubicBezTo>
                  <a:pt x="20" y="975"/>
                  <a:pt x="15" y="972"/>
                  <a:pt x="12" y="968"/>
                </a:cubicBezTo>
                <a:cubicBezTo>
                  <a:pt x="8" y="965"/>
                  <a:pt x="5" y="960"/>
                  <a:pt x="3" y="956"/>
                </a:cubicBezTo>
                <a:cubicBezTo>
                  <a:pt x="1" y="951"/>
                  <a:pt x="0" y="946"/>
                  <a:pt x="0" y="940"/>
                </a:cubicBezTo>
              </a:path>
            </a:pathLst>
          </a:custGeom>
          <a:ln w="9360">
            <a:solidFill>
              <a:srgbClr val="D8D4C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8" name="文本框 347"/>
          <p:cNvSpPr txBox="1"/>
          <p:nvPr/>
        </p:nvSpPr>
        <p:spPr>
          <a:xfrm>
            <a:off x="8962920" y="3963600"/>
            <a:ext cx="11466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低瓦斯矿高频问题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9" name="任意多边形 348"/>
          <p:cNvSpPr/>
          <p:nvPr/>
        </p:nvSpPr>
        <p:spPr>
          <a:xfrm>
            <a:off x="10225080" y="4252680"/>
            <a:ext cx="1171800" cy="352800"/>
          </a:xfrm>
          <a:custGeom>
            <a:avLst/>
            <a:gdLst/>
            <a:ahLst/>
            <a:cxnLst/>
            <a:rect l="0" t="0" r="r" b="b"/>
            <a:pathLst>
              <a:path w="3255" h="980" fill="none">
                <a:moveTo>
                  <a:pt x="0" y="94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7" y="15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3215" y="0"/>
                </a:lnTo>
                <a:cubicBezTo>
                  <a:pt x="3220" y="0"/>
                  <a:pt x="3226" y="1"/>
                  <a:pt x="3230" y="3"/>
                </a:cubicBezTo>
                <a:cubicBezTo>
                  <a:pt x="3235" y="5"/>
                  <a:pt x="3240" y="8"/>
                  <a:pt x="3243" y="12"/>
                </a:cubicBezTo>
                <a:cubicBezTo>
                  <a:pt x="3247" y="15"/>
                  <a:pt x="3250" y="20"/>
                  <a:pt x="3252" y="25"/>
                </a:cubicBezTo>
                <a:cubicBezTo>
                  <a:pt x="3254" y="30"/>
                  <a:pt x="3255" y="35"/>
                  <a:pt x="3255" y="40"/>
                </a:cubicBezTo>
                <a:lnTo>
                  <a:pt x="3255" y="940"/>
                </a:lnTo>
                <a:cubicBezTo>
                  <a:pt x="3255" y="946"/>
                  <a:pt x="3254" y="951"/>
                  <a:pt x="3252" y="956"/>
                </a:cubicBezTo>
                <a:cubicBezTo>
                  <a:pt x="3250" y="960"/>
                  <a:pt x="3247" y="965"/>
                  <a:pt x="3243" y="968"/>
                </a:cubicBezTo>
                <a:cubicBezTo>
                  <a:pt x="3240" y="972"/>
                  <a:pt x="3235" y="975"/>
                  <a:pt x="3230" y="977"/>
                </a:cubicBezTo>
                <a:cubicBezTo>
                  <a:pt x="3226" y="979"/>
                  <a:pt x="3220" y="980"/>
                  <a:pt x="3215" y="980"/>
                </a:cubicBezTo>
                <a:lnTo>
                  <a:pt x="39" y="980"/>
                </a:lnTo>
                <a:cubicBezTo>
                  <a:pt x="34" y="980"/>
                  <a:pt x="29" y="979"/>
                  <a:pt x="24" y="977"/>
                </a:cubicBezTo>
                <a:cubicBezTo>
                  <a:pt x="19" y="975"/>
                  <a:pt x="15" y="972"/>
                  <a:pt x="11" y="968"/>
                </a:cubicBezTo>
                <a:cubicBezTo>
                  <a:pt x="7" y="965"/>
                  <a:pt x="5" y="960"/>
                  <a:pt x="3" y="956"/>
                </a:cubicBezTo>
                <a:cubicBezTo>
                  <a:pt x="1" y="951"/>
                  <a:pt x="0" y="946"/>
                  <a:pt x="0" y="940"/>
                </a:cubicBezTo>
              </a:path>
            </a:pathLst>
          </a:custGeom>
          <a:ln w="9360">
            <a:solidFill>
              <a:srgbClr val="D8D4C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0" name="文本框 349"/>
          <p:cNvSpPr txBox="1"/>
          <p:nvPr/>
        </p:nvSpPr>
        <p:spPr>
          <a:xfrm>
            <a:off x="9086760" y="4335840"/>
            <a:ext cx="928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局部通风循环风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1" name="任意多边形 350"/>
          <p:cNvSpPr/>
          <p:nvPr/>
        </p:nvSpPr>
        <p:spPr>
          <a:xfrm>
            <a:off x="8967600" y="4690800"/>
            <a:ext cx="771840" cy="343440"/>
          </a:xfrm>
          <a:custGeom>
            <a:avLst/>
            <a:gdLst/>
            <a:ahLst/>
            <a:cxnLst/>
            <a:rect l="0" t="0" r="r" b="b"/>
            <a:pathLst>
              <a:path w="2144" h="954" fill="none">
                <a:moveTo>
                  <a:pt x="0" y="914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2104" y="0"/>
                </a:lnTo>
                <a:cubicBezTo>
                  <a:pt x="2110" y="0"/>
                  <a:pt x="2115" y="1"/>
                  <a:pt x="2120" y="3"/>
                </a:cubicBezTo>
                <a:cubicBezTo>
                  <a:pt x="2125" y="5"/>
                  <a:pt x="2129" y="8"/>
                  <a:pt x="2133" y="12"/>
                </a:cubicBezTo>
                <a:cubicBezTo>
                  <a:pt x="2136" y="16"/>
                  <a:pt x="2139" y="20"/>
                  <a:pt x="2141" y="25"/>
                </a:cubicBezTo>
                <a:cubicBezTo>
                  <a:pt x="2143" y="30"/>
                  <a:pt x="2144" y="35"/>
                  <a:pt x="2144" y="40"/>
                </a:cubicBezTo>
                <a:lnTo>
                  <a:pt x="2144" y="914"/>
                </a:lnTo>
                <a:cubicBezTo>
                  <a:pt x="2144" y="919"/>
                  <a:pt x="2143" y="924"/>
                  <a:pt x="2141" y="929"/>
                </a:cubicBezTo>
                <a:cubicBezTo>
                  <a:pt x="2139" y="934"/>
                  <a:pt x="2136" y="938"/>
                  <a:pt x="2133" y="942"/>
                </a:cubicBezTo>
                <a:cubicBezTo>
                  <a:pt x="2129" y="946"/>
                  <a:pt x="2125" y="949"/>
                  <a:pt x="2120" y="951"/>
                </a:cubicBezTo>
                <a:cubicBezTo>
                  <a:pt x="2115" y="953"/>
                  <a:pt x="2110" y="954"/>
                  <a:pt x="2104" y="954"/>
                </a:cubicBezTo>
                <a:lnTo>
                  <a:pt x="40" y="954"/>
                </a:lnTo>
                <a:cubicBezTo>
                  <a:pt x="34" y="954"/>
                  <a:pt x="29" y="953"/>
                  <a:pt x="25" y="951"/>
                </a:cubicBezTo>
                <a:cubicBezTo>
                  <a:pt x="20" y="949"/>
                  <a:pt x="15" y="946"/>
                  <a:pt x="12" y="942"/>
                </a:cubicBezTo>
                <a:cubicBezTo>
                  <a:pt x="8" y="938"/>
                  <a:pt x="5" y="934"/>
                  <a:pt x="3" y="929"/>
                </a:cubicBezTo>
                <a:cubicBezTo>
                  <a:pt x="1" y="924"/>
                  <a:pt x="0" y="919"/>
                  <a:pt x="0" y="914"/>
                </a:cubicBezTo>
              </a:path>
            </a:pathLst>
          </a:custGeom>
          <a:ln w="9360">
            <a:solidFill>
              <a:srgbClr val="D8D4C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2" name="文本框 351"/>
          <p:cNvSpPr txBox="1"/>
          <p:nvPr/>
        </p:nvSpPr>
        <p:spPr>
          <a:xfrm>
            <a:off x="10344240" y="4335840"/>
            <a:ext cx="928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串联通风无措施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3" name="任意多边形 352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4" name="任意多边形 353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5" name="任意多边形 354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6" name="文本框 355"/>
          <p:cNvSpPr txBox="1"/>
          <p:nvPr/>
        </p:nvSpPr>
        <p:spPr>
          <a:xfrm>
            <a:off x="9086760" y="477396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风量不足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7" name="文本框 356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任意多边形 357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9" name="任意多边形 358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0" name="任意多边形 359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1" name="文本框 360"/>
          <p:cNvSpPr txBox="1"/>
          <p:nvPr/>
        </p:nvSpPr>
        <p:spPr>
          <a:xfrm>
            <a:off x="533520" y="516960"/>
            <a:ext cx="40579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防治水——大幅细化（第十条）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2" name="文本框 361"/>
          <p:cNvSpPr txBox="1"/>
          <p:nvPr/>
        </p:nvSpPr>
        <p:spPr>
          <a:xfrm>
            <a:off x="533520" y="1218960"/>
            <a:ext cx="1412280" cy="654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</a:t>
            </a:r>
            <a:r>
              <a:rPr lang="en-US" sz="3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r>
              <a:rPr lang="en-US" sz="3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16</a:t>
            </a:r>
            <a:endParaRPr lang="en-US" sz="3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3" name="任意多边形 362"/>
          <p:cNvSpPr/>
          <p:nvPr/>
        </p:nvSpPr>
        <p:spPr>
          <a:xfrm>
            <a:off x="537840" y="230976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757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4" y="18"/>
                  <a:pt x="10822" y="27"/>
                </a:cubicBezTo>
                <a:cubicBezTo>
                  <a:pt x="10831" y="35"/>
                  <a:pt x="10838" y="45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8" y="2045"/>
                  <a:pt x="10831" y="2055"/>
                  <a:pt x="10822" y="2064"/>
                </a:cubicBezTo>
                <a:cubicBezTo>
                  <a:pt x="10814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7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8" y="2084"/>
                </a:cubicBezTo>
                <a:cubicBezTo>
                  <a:pt x="46" y="2079"/>
                  <a:pt x="36" y="2072"/>
                  <a:pt x="28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4" name="任意多边形 363"/>
          <p:cNvSpPr/>
          <p:nvPr/>
        </p:nvSpPr>
        <p:spPr>
          <a:xfrm>
            <a:off x="537840" y="230976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 fill="none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757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4" y="18"/>
                  <a:pt x="10822" y="27"/>
                </a:cubicBezTo>
                <a:cubicBezTo>
                  <a:pt x="10831" y="35"/>
                  <a:pt x="10838" y="45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8" y="2045"/>
                  <a:pt x="10831" y="2055"/>
                  <a:pt x="10822" y="2064"/>
                </a:cubicBezTo>
                <a:cubicBezTo>
                  <a:pt x="10814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7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8" y="2084"/>
                </a:cubicBezTo>
                <a:cubicBezTo>
                  <a:pt x="46" y="2079"/>
                  <a:pt x="36" y="2072"/>
                  <a:pt x="28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5" name="任意多边形 364"/>
          <p:cNvSpPr/>
          <p:nvPr/>
        </p:nvSpPr>
        <p:spPr>
          <a:xfrm>
            <a:off x="695160" y="2466720"/>
            <a:ext cx="324360" cy="324360"/>
          </a:xfrm>
          <a:custGeom>
            <a:avLst/>
            <a:gdLst/>
            <a:ahLst/>
            <a:cxnLst/>
            <a:rect l="0" t="0" r="r" b="b"/>
            <a:pathLst>
              <a:path w="901" h="901">
                <a:moveTo>
                  <a:pt x="0" y="848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848" y="0"/>
                </a:lnTo>
                <a:cubicBezTo>
                  <a:pt x="855" y="0"/>
                  <a:pt x="861" y="2"/>
                  <a:pt x="868" y="4"/>
                </a:cubicBezTo>
                <a:cubicBezTo>
                  <a:pt x="874" y="7"/>
                  <a:pt x="880" y="11"/>
                  <a:pt x="885" y="16"/>
                </a:cubicBezTo>
                <a:cubicBezTo>
                  <a:pt x="890" y="21"/>
                  <a:pt x="894" y="26"/>
                  <a:pt x="897" y="33"/>
                </a:cubicBezTo>
                <a:cubicBezTo>
                  <a:pt x="899" y="39"/>
                  <a:pt x="901" y="46"/>
                  <a:pt x="901" y="53"/>
                </a:cubicBezTo>
                <a:lnTo>
                  <a:pt x="901" y="848"/>
                </a:lnTo>
                <a:cubicBezTo>
                  <a:pt x="901" y="855"/>
                  <a:pt x="899" y="862"/>
                  <a:pt x="897" y="868"/>
                </a:cubicBezTo>
                <a:cubicBezTo>
                  <a:pt x="894" y="875"/>
                  <a:pt x="890" y="880"/>
                  <a:pt x="885" y="885"/>
                </a:cubicBezTo>
                <a:cubicBezTo>
                  <a:pt x="880" y="890"/>
                  <a:pt x="874" y="894"/>
                  <a:pt x="868" y="897"/>
                </a:cubicBezTo>
                <a:cubicBezTo>
                  <a:pt x="861" y="899"/>
                  <a:pt x="855" y="901"/>
                  <a:pt x="848" y="901"/>
                </a:cubicBezTo>
                <a:lnTo>
                  <a:pt x="53" y="901"/>
                </a:lnTo>
                <a:cubicBezTo>
                  <a:pt x="46" y="901"/>
                  <a:pt x="39" y="899"/>
                  <a:pt x="33" y="897"/>
                </a:cubicBezTo>
                <a:cubicBezTo>
                  <a:pt x="26" y="894"/>
                  <a:pt x="20" y="890"/>
                  <a:pt x="15" y="885"/>
                </a:cubicBezTo>
                <a:cubicBezTo>
                  <a:pt x="10" y="880"/>
                  <a:pt x="7" y="875"/>
                  <a:pt x="4" y="868"/>
                </a:cubicBezTo>
                <a:cubicBezTo>
                  <a:pt x="1" y="862"/>
                  <a:pt x="0" y="855"/>
                  <a:pt x="0" y="84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6" name="文本框 365"/>
          <p:cNvSpPr txBox="1"/>
          <p:nvPr/>
        </p:nvSpPr>
        <p:spPr>
          <a:xfrm>
            <a:off x="533520" y="1867680"/>
            <a:ext cx="36133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 </a:t>
            </a:r>
            <a:r>
              <a:rPr lang="en-US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 </a:t>
            </a:r>
            <a:r>
              <a:rPr lang="zh-CN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项硬杠杠，水源、通道、钻探、煤柱全面收紧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7" name="文本框 366"/>
          <p:cNvSpPr txBox="1"/>
          <p:nvPr/>
        </p:nvSpPr>
        <p:spPr>
          <a:xfrm>
            <a:off x="780840" y="254556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8" name="文本框 367"/>
          <p:cNvSpPr txBox="1"/>
          <p:nvPr/>
        </p:nvSpPr>
        <p:spPr>
          <a:xfrm>
            <a:off x="1133640" y="2467800"/>
            <a:ext cx="137196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查明充水水源</a:t>
            </a:r>
            <a:r>
              <a:rPr lang="en-US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通道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9" name="任意多边形 368"/>
          <p:cNvSpPr/>
          <p:nvPr/>
        </p:nvSpPr>
        <p:spPr>
          <a:xfrm>
            <a:off x="4586040" y="230976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756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3" y="18"/>
                  <a:pt x="10822" y="27"/>
                </a:cubicBezTo>
                <a:cubicBezTo>
                  <a:pt x="10831" y="35"/>
                  <a:pt x="10837" y="45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7" y="2045"/>
                  <a:pt x="10831" y="2055"/>
                  <a:pt x="10822" y="2064"/>
                </a:cubicBezTo>
                <a:cubicBezTo>
                  <a:pt x="10813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6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7" y="2084"/>
                </a:cubicBezTo>
                <a:cubicBezTo>
                  <a:pt x="46" y="2079"/>
                  <a:pt x="36" y="2072"/>
                  <a:pt x="27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0" name="任意多边形 369"/>
          <p:cNvSpPr/>
          <p:nvPr/>
        </p:nvSpPr>
        <p:spPr>
          <a:xfrm>
            <a:off x="4586040" y="230976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 fill="none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756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3" y="18"/>
                  <a:pt x="10822" y="27"/>
                </a:cubicBezTo>
                <a:cubicBezTo>
                  <a:pt x="10831" y="35"/>
                  <a:pt x="10837" y="45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7" y="2045"/>
                  <a:pt x="10831" y="2055"/>
                  <a:pt x="10822" y="2064"/>
                </a:cubicBezTo>
                <a:cubicBezTo>
                  <a:pt x="10813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6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7" y="2084"/>
                </a:cubicBezTo>
                <a:cubicBezTo>
                  <a:pt x="46" y="2079"/>
                  <a:pt x="36" y="2072"/>
                  <a:pt x="27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1" name="任意多边形 370"/>
          <p:cNvSpPr/>
          <p:nvPr/>
        </p:nvSpPr>
        <p:spPr>
          <a:xfrm>
            <a:off x="4743360" y="2466720"/>
            <a:ext cx="324000" cy="324360"/>
          </a:xfrm>
          <a:custGeom>
            <a:avLst/>
            <a:gdLst/>
            <a:ahLst/>
            <a:cxnLst/>
            <a:rect l="0" t="0" r="r" b="b"/>
            <a:pathLst>
              <a:path w="900" h="901">
                <a:moveTo>
                  <a:pt x="0" y="848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lnTo>
                  <a:pt x="847" y="0"/>
                </a:lnTo>
                <a:cubicBezTo>
                  <a:pt x="854" y="0"/>
                  <a:pt x="861" y="2"/>
                  <a:pt x="868" y="4"/>
                </a:cubicBezTo>
                <a:cubicBezTo>
                  <a:pt x="874" y="7"/>
                  <a:pt x="880" y="11"/>
                  <a:pt x="885" y="16"/>
                </a:cubicBezTo>
                <a:cubicBezTo>
                  <a:pt x="890" y="21"/>
                  <a:pt x="894" y="26"/>
                  <a:pt x="896" y="33"/>
                </a:cubicBezTo>
                <a:cubicBezTo>
                  <a:pt x="899" y="39"/>
                  <a:pt x="900" y="46"/>
                  <a:pt x="900" y="53"/>
                </a:cubicBezTo>
                <a:lnTo>
                  <a:pt x="900" y="848"/>
                </a:lnTo>
                <a:cubicBezTo>
                  <a:pt x="900" y="855"/>
                  <a:pt x="899" y="862"/>
                  <a:pt x="896" y="868"/>
                </a:cubicBezTo>
                <a:cubicBezTo>
                  <a:pt x="894" y="875"/>
                  <a:pt x="890" y="880"/>
                  <a:pt x="885" y="885"/>
                </a:cubicBezTo>
                <a:cubicBezTo>
                  <a:pt x="880" y="890"/>
                  <a:pt x="874" y="894"/>
                  <a:pt x="868" y="897"/>
                </a:cubicBezTo>
                <a:cubicBezTo>
                  <a:pt x="861" y="899"/>
                  <a:pt x="854" y="901"/>
                  <a:pt x="847" y="901"/>
                </a:cubicBezTo>
                <a:lnTo>
                  <a:pt x="53" y="901"/>
                </a:lnTo>
                <a:cubicBezTo>
                  <a:pt x="46" y="901"/>
                  <a:pt x="39" y="899"/>
                  <a:pt x="32" y="897"/>
                </a:cubicBezTo>
                <a:cubicBezTo>
                  <a:pt x="26" y="894"/>
                  <a:pt x="20" y="890"/>
                  <a:pt x="15" y="885"/>
                </a:cubicBezTo>
                <a:cubicBezTo>
                  <a:pt x="10" y="880"/>
                  <a:pt x="6" y="875"/>
                  <a:pt x="4" y="868"/>
                </a:cubicBezTo>
                <a:cubicBezTo>
                  <a:pt x="1" y="862"/>
                  <a:pt x="0" y="855"/>
                  <a:pt x="0" y="84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2" name="文本框 371"/>
          <p:cNvSpPr txBox="1"/>
          <p:nvPr/>
        </p:nvSpPr>
        <p:spPr>
          <a:xfrm>
            <a:off x="1133640" y="2706840"/>
            <a:ext cx="14590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细化“查明”范围与手段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3" name="文本框 372"/>
          <p:cNvSpPr txBox="1"/>
          <p:nvPr/>
        </p:nvSpPr>
        <p:spPr>
          <a:xfrm>
            <a:off x="4829040" y="254556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4" name="文本框 373"/>
          <p:cNvSpPr txBox="1"/>
          <p:nvPr/>
        </p:nvSpPr>
        <p:spPr>
          <a:xfrm>
            <a:off x="5181480" y="2467800"/>
            <a:ext cx="12200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非专用钻机探放水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5" name="任意多边形 374"/>
          <p:cNvSpPr/>
          <p:nvPr/>
        </p:nvSpPr>
        <p:spPr>
          <a:xfrm>
            <a:off x="537840" y="320508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757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4" y="18"/>
                  <a:pt x="10822" y="27"/>
                </a:cubicBezTo>
                <a:cubicBezTo>
                  <a:pt x="10831" y="36"/>
                  <a:pt x="10838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8" y="2045"/>
                  <a:pt x="10831" y="2055"/>
                  <a:pt x="10822" y="2064"/>
                </a:cubicBezTo>
                <a:cubicBezTo>
                  <a:pt x="10814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7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8" y="2084"/>
                </a:cubicBezTo>
                <a:cubicBezTo>
                  <a:pt x="46" y="2079"/>
                  <a:pt x="36" y="2072"/>
                  <a:pt x="28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6" name="任意多边形 375"/>
          <p:cNvSpPr/>
          <p:nvPr/>
        </p:nvSpPr>
        <p:spPr>
          <a:xfrm>
            <a:off x="537840" y="320508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 fill="none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757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4" y="18"/>
                  <a:pt x="10822" y="27"/>
                </a:cubicBezTo>
                <a:cubicBezTo>
                  <a:pt x="10831" y="36"/>
                  <a:pt x="10838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8" y="2045"/>
                  <a:pt x="10831" y="2055"/>
                  <a:pt x="10822" y="2064"/>
                </a:cubicBezTo>
                <a:cubicBezTo>
                  <a:pt x="10814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7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8" y="2084"/>
                </a:cubicBezTo>
                <a:cubicBezTo>
                  <a:pt x="46" y="2079"/>
                  <a:pt x="36" y="2072"/>
                  <a:pt x="28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7" name="任意多边形 376"/>
          <p:cNvSpPr/>
          <p:nvPr/>
        </p:nvSpPr>
        <p:spPr>
          <a:xfrm>
            <a:off x="695160" y="3362040"/>
            <a:ext cx="324360" cy="324360"/>
          </a:xfrm>
          <a:custGeom>
            <a:avLst/>
            <a:gdLst/>
            <a:ahLst/>
            <a:cxnLst/>
            <a:rect l="0" t="0" r="r" b="b"/>
            <a:pathLst>
              <a:path w="901" h="901">
                <a:moveTo>
                  <a:pt x="0" y="848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848" y="0"/>
                </a:lnTo>
                <a:cubicBezTo>
                  <a:pt x="855" y="0"/>
                  <a:pt x="861" y="2"/>
                  <a:pt x="868" y="4"/>
                </a:cubicBezTo>
                <a:cubicBezTo>
                  <a:pt x="874" y="7"/>
                  <a:pt x="880" y="11"/>
                  <a:pt x="885" y="16"/>
                </a:cubicBezTo>
                <a:cubicBezTo>
                  <a:pt x="890" y="21"/>
                  <a:pt x="894" y="26"/>
                  <a:pt x="897" y="33"/>
                </a:cubicBezTo>
                <a:cubicBezTo>
                  <a:pt x="899" y="39"/>
                  <a:pt x="901" y="46"/>
                  <a:pt x="901" y="53"/>
                </a:cubicBezTo>
                <a:lnTo>
                  <a:pt x="901" y="848"/>
                </a:lnTo>
                <a:cubicBezTo>
                  <a:pt x="901" y="855"/>
                  <a:pt x="899" y="862"/>
                  <a:pt x="897" y="868"/>
                </a:cubicBezTo>
                <a:cubicBezTo>
                  <a:pt x="894" y="875"/>
                  <a:pt x="890" y="880"/>
                  <a:pt x="885" y="885"/>
                </a:cubicBezTo>
                <a:cubicBezTo>
                  <a:pt x="880" y="890"/>
                  <a:pt x="874" y="894"/>
                  <a:pt x="868" y="897"/>
                </a:cubicBezTo>
                <a:cubicBezTo>
                  <a:pt x="861" y="900"/>
                  <a:pt x="855" y="901"/>
                  <a:pt x="848" y="901"/>
                </a:cubicBezTo>
                <a:lnTo>
                  <a:pt x="53" y="901"/>
                </a:lnTo>
                <a:cubicBezTo>
                  <a:pt x="46" y="901"/>
                  <a:pt x="39" y="900"/>
                  <a:pt x="33" y="897"/>
                </a:cubicBezTo>
                <a:cubicBezTo>
                  <a:pt x="26" y="894"/>
                  <a:pt x="20" y="890"/>
                  <a:pt x="15" y="885"/>
                </a:cubicBezTo>
                <a:cubicBezTo>
                  <a:pt x="10" y="880"/>
                  <a:pt x="7" y="875"/>
                  <a:pt x="4" y="868"/>
                </a:cubicBezTo>
                <a:cubicBezTo>
                  <a:pt x="1" y="862"/>
                  <a:pt x="0" y="855"/>
                  <a:pt x="0" y="84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8" name="文本框 377"/>
          <p:cNvSpPr txBox="1"/>
          <p:nvPr/>
        </p:nvSpPr>
        <p:spPr>
          <a:xfrm>
            <a:off x="5181480" y="2706840"/>
            <a:ext cx="15919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禁止煤电钻、锚杆钻机施工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9" name="文本框 378"/>
          <p:cNvSpPr txBox="1"/>
          <p:nvPr/>
        </p:nvSpPr>
        <p:spPr>
          <a:xfrm>
            <a:off x="780840" y="344088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0" name="文本框 379"/>
          <p:cNvSpPr txBox="1"/>
          <p:nvPr/>
        </p:nvSpPr>
        <p:spPr>
          <a:xfrm>
            <a:off x="1133640" y="3363120"/>
            <a:ext cx="9151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止水套管长度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1" name="任意多边形 380"/>
          <p:cNvSpPr/>
          <p:nvPr/>
        </p:nvSpPr>
        <p:spPr>
          <a:xfrm>
            <a:off x="4586040" y="320508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756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3" y="18"/>
                  <a:pt x="10822" y="27"/>
                </a:cubicBezTo>
                <a:cubicBezTo>
                  <a:pt x="10831" y="36"/>
                  <a:pt x="10837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7" y="2045"/>
                  <a:pt x="10831" y="2055"/>
                  <a:pt x="10822" y="2064"/>
                </a:cubicBezTo>
                <a:cubicBezTo>
                  <a:pt x="10813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6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7" y="2084"/>
                </a:cubicBezTo>
                <a:cubicBezTo>
                  <a:pt x="46" y="2079"/>
                  <a:pt x="36" y="2072"/>
                  <a:pt x="27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2" name="任意多边形 381"/>
          <p:cNvSpPr/>
          <p:nvPr/>
        </p:nvSpPr>
        <p:spPr>
          <a:xfrm>
            <a:off x="4586040" y="3205080"/>
            <a:ext cx="3905640" cy="752760"/>
          </a:xfrm>
          <a:custGeom>
            <a:avLst/>
            <a:gdLst/>
            <a:ahLst/>
            <a:cxnLst/>
            <a:rect l="0" t="0" r="r" b="b"/>
            <a:pathLst>
              <a:path w="10849" h="2091" fill="none">
                <a:moveTo>
                  <a:pt x="0" y="1998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756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1"/>
                  <a:pt x="10813" y="18"/>
                  <a:pt x="10822" y="27"/>
                </a:cubicBezTo>
                <a:cubicBezTo>
                  <a:pt x="10831" y="36"/>
                  <a:pt x="10837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98"/>
                </a:lnTo>
                <a:cubicBezTo>
                  <a:pt x="10849" y="2011"/>
                  <a:pt x="10847" y="2022"/>
                  <a:pt x="10842" y="2034"/>
                </a:cubicBezTo>
                <a:cubicBezTo>
                  <a:pt x="10837" y="2045"/>
                  <a:pt x="10831" y="2055"/>
                  <a:pt x="10822" y="2064"/>
                </a:cubicBezTo>
                <a:cubicBezTo>
                  <a:pt x="10813" y="2072"/>
                  <a:pt x="10803" y="2079"/>
                  <a:pt x="10792" y="2084"/>
                </a:cubicBezTo>
                <a:cubicBezTo>
                  <a:pt x="10781" y="2089"/>
                  <a:pt x="10769" y="2091"/>
                  <a:pt x="10756" y="2091"/>
                </a:cubicBezTo>
                <a:lnTo>
                  <a:pt x="93" y="2091"/>
                </a:lnTo>
                <a:cubicBezTo>
                  <a:pt x="81" y="2091"/>
                  <a:pt x="69" y="2089"/>
                  <a:pt x="57" y="2084"/>
                </a:cubicBezTo>
                <a:cubicBezTo>
                  <a:pt x="46" y="2079"/>
                  <a:pt x="36" y="2072"/>
                  <a:pt x="27" y="2064"/>
                </a:cubicBezTo>
                <a:cubicBezTo>
                  <a:pt x="19" y="2055"/>
                  <a:pt x="12" y="2045"/>
                  <a:pt x="7" y="2034"/>
                </a:cubicBezTo>
                <a:cubicBezTo>
                  <a:pt x="3" y="2022"/>
                  <a:pt x="0" y="2011"/>
                  <a:pt x="0" y="1998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3" name="任意多边形 382"/>
          <p:cNvSpPr/>
          <p:nvPr/>
        </p:nvSpPr>
        <p:spPr>
          <a:xfrm>
            <a:off x="4743360" y="3362040"/>
            <a:ext cx="324000" cy="324360"/>
          </a:xfrm>
          <a:custGeom>
            <a:avLst/>
            <a:gdLst/>
            <a:ahLst/>
            <a:cxnLst/>
            <a:rect l="0" t="0" r="r" b="b"/>
            <a:pathLst>
              <a:path w="900" h="901">
                <a:moveTo>
                  <a:pt x="0" y="848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lnTo>
                  <a:pt x="847" y="0"/>
                </a:lnTo>
                <a:cubicBezTo>
                  <a:pt x="854" y="0"/>
                  <a:pt x="861" y="2"/>
                  <a:pt x="868" y="4"/>
                </a:cubicBezTo>
                <a:cubicBezTo>
                  <a:pt x="874" y="7"/>
                  <a:pt x="880" y="11"/>
                  <a:pt x="885" y="16"/>
                </a:cubicBezTo>
                <a:cubicBezTo>
                  <a:pt x="890" y="21"/>
                  <a:pt x="894" y="26"/>
                  <a:pt x="896" y="33"/>
                </a:cubicBezTo>
                <a:cubicBezTo>
                  <a:pt x="899" y="39"/>
                  <a:pt x="900" y="46"/>
                  <a:pt x="900" y="53"/>
                </a:cubicBezTo>
                <a:lnTo>
                  <a:pt x="900" y="848"/>
                </a:lnTo>
                <a:cubicBezTo>
                  <a:pt x="900" y="855"/>
                  <a:pt x="899" y="862"/>
                  <a:pt x="896" y="868"/>
                </a:cubicBezTo>
                <a:cubicBezTo>
                  <a:pt x="894" y="875"/>
                  <a:pt x="890" y="880"/>
                  <a:pt x="885" y="885"/>
                </a:cubicBezTo>
                <a:cubicBezTo>
                  <a:pt x="880" y="890"/>
                  <a:pt x="874" y="894"/>
                  <a:pt x="868" y="897"/>
                </a:cubicBezTo>
                <a:cubicBezTo>
                  <a:pt x="861" y="900"/>
                  <a:pt x="854" y="901"/>
                  <a:pt x="847" y="901"/>
                </a:cubicBezTo>
                <a:lnTo>
                  <a:pt x="53" y="901"/>
                </a:lnTo>
                <a:cubicBezTo>
                  <a:pt x="46" y="901"/>
                  <a:pt x="39" y="900"/>
                  <a:pt x="32" y="897"/>
                </a:cubicBezTo>
                <a:cubicBezTo>
                  <a:pt x="26" y="894"/>
                  <a:pt x="20" y="890"/>
                  <a:pt x="15" y="885"/>
                </a:cubicBezTo>
                <a:cubicBezTo>
                  <a:pt x="10" y="880"/>
                  <a:pt x="6" y="875"/>
                  <a:pt x="4" y="868"/>
                </a:cubicBezTo>
                <a:cubicBezTo>
                  <a:pt x="1" y="862"/>
                  <a:pt x="0" y="855"/>
                  <a:pt x="0" y="84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4" name="文本框 383"/>
          <p:cNvSpPr txBox="1"/>
          <p:nvPr/>
        </p:nvSpPr>
        <p:spPr>
          <a:xfrm>
            <a:off x="1133640" y="3602160"/>
            <a:ext cx="138096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老空积水不清时 ≥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10m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5" name="文本框 384"/>
          <p:cNvSpPr txBox="1"/>
          <p:nvPr/>
        </p:nvSpPr>
        <p:spPr>
          <a:xfrm>
            <a:off x="4829040" y="344088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6" name="文本框 385"/>
          <p:cNvSpPr txBox="1"/>
          <p:nvPr/>
        </p:nvSpPr>
        <p:spPr>
          <a:xfrm>
            <a:off x="5181480" y="3363120"/>
            <a:ext cx="7628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探查陷落柱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7" name="任意多边形 386"/>
          <p:cNvSpPr/>
          <p:nvPr/>
        </p:nvSpPr>
        <p:spPr>
          <a:xfrm>
            <a:off x="537840" y="4100400"/>
            <a:ext cx="3905640" cy="743400"/>
          </a:xfrm>
          <a:custGeom>
            <a:avLst/>
            <a:gdLst/>
            <a:ahLst/>
            <a:cxnLst/>
            <a:rect l="0" t="0" r="r" b="b"/>
            <a:pathLst>
              <a:path w="10849" h="2065">
                <a:moveTo>
                  <a:pt x="0" y="1971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757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2"/>
                  <a:pt x="10814" y="18"/>
                  <a:pt x="10822" y="27"/>
                </a:cubicBezTo>
                <a:cubicBezTo>
                  <a:pt x="10831" y="36"/>
                  <a:pt x="10838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71"/>
                </a:lnTo>
                <a:cubicBezTo>
                  <a:pt x="10849" y="1983"/>
                  <a:pt x="10847" y="1995"/>
                  <a:pt x="10842" y="2006"/>
                </a:cubicBezTo>
                <a:cubicBezTo>
                  <a:pt x="10838" y="2018"/>
                  <a:pt x="10831" y="2029"/>
                  <a:pt x="10822" y="2037"/>
                </a:cubicBezTo>
                <a:cubicBezTo>
                  <a:pt x="10814" y="2046"/>
                  <a:pt x="10803" y="2053"/>
                  <a:pt x="10792" y="2058"/>
                </a:cubicBezTo>
                <a:cubicBezTo>
                  <a:pt x="10781" y="2062"/>
                  <a:pt x="10769" y="2065"/>
                  <a:pt x="10757" y="2065"/>
                </a:cubicBezTo>
                <a:lnTo>
                  <a:pt x="93" y="2065"/>
                </a:lnTo>
                <a:cubicBezTo>
                  <a:pt x="81" y="2065"/>
                  <a:pt x="69" y="2062"/>
                  <a:pt x="58" y="2058"/>
                </a:cubicBezTo>
                <a:cubicBezTo>
                  <a:pt x="46" y="2053"/>
                  <a:pt x="36" y="2046"/>
                  <a:pt x="28" y="2037"/>
                </a:cubicBezTo>
                <a:cubicBezTo>
                  <a:pt x="19" y="2029"/>
                  <a:pt x="12" y="2018"/>
                  <a:pt x="7" y="2006"/>
                </a:cubicBezTo>
                <a:cubicBezTo>
                  <a:pt x="3" y="1995"/>
                  <a:pt x="0" y="1983"/>
                  <a:pt x="0" y="197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8" name="任意多边形 387"/>
          <p:cNvSpPr/>
          <p:nvPr/>
        </p:nvSpPr>
        <p:spPr>
          <a:xfrm>
            <a:off x="537840" y="4100400"/>
            <a:ext cx="3905640" cy="743400"/>
          </a:xfrm>
          <a:custGeom>
            <a:avLst/>
            <a:gdLst/>
            <a:ahLst/>
            <a:cxnLst/>
            <a:rect l="0" t="0" r="r" b="b"/>
            <a:pathLst>
              <a:path w="10849" h="2065" fill="none">
                <a:moveTo>
                  <a:pt x="0" y="1971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757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2"/>
                  <a:pt x="10814" y="18"/>
                  <a:pt x="10822" y="27"/>
                </a:cubicBezTo>
                <a:cubicBezTo>
                  <a:pt x="10831" y="36"/>
                  <a:pt x="10838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71"/>
                </a:lnTo>
                <a:cubicBezTo>
                  <a:pt x="10849" y="1983"/>
                  <a:pt x="10847" y="1995"/>
                  <a:pt x="10842" y="2006"/>
                </a:cubicBezTo>
                <a:cubicBezTo>
                  <a:pt x="10838" y="2018"/>
                  <a:pt x="10831" y="2029"/>
                  <a:pt x="10822" y="2037"/>
                </a:cubicBezTo>
                <a:cubicBezTo>
                  <a:pt x="10814" y="2046"/>
                  <a:pt x="10803" y="2053"/>
                  <a:pt x="10792" y="2058"/>
                </a:cubicBezTo>
                <a:cubicBezTo>
                  <a:pt x="10781" y="2062"/>
                  <a:pt x="10769" y="2065"/>
                  <a:pt x="10757" y="2065"/>
                </a:cubicBezTo>
                <a:lnTo>
                  <a:pt x="93" y="2065"/>
                </a:lnTo>
                <a:cubicBezTo>
                  <a:pt x="81" y="2065"/>
                  <a:pt x="69" y="2062"/>
                  <a:pt x="58" y="2058"/>
                </a:cubicBezTo>
                <a:cubicBezTo>
                  <a:pt x="46" y="2053"/>
                  <a:pt x="36" y="2046"/>
                  <a:pt x="28" y="2037"/>
                </a:cubicBezTo>
                <a:cubicBezTo>
                  <a:pt x="19" y="2029"/>
                  <a:pt x="12" y="2018"/>
                  <a:pt x="7" y="2006"/>
                </a:cubicBezTo>
                <a:cubicBezTo>
                  <a:pt x="3" y="1995"/>
                  <a:pt x="0" y="1983"/>
                  <a:pt x="0" y="1971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9" name="任意多边形 388"/>
          <p:cNvSpPr/>
          <p:nvPr/>
        </p:nvSpPr>
        <p:spPr>
          <a:xfrm>
            <a:off x="695160" y="4257360"/>
            <a:ext cx="324360" cy="324360"/>
          </a:xfrm>
          <a:custGeom>
            <a:avLst/>
            <a:gdLst/>
            <a:ahLst/>
            <a:cxnLst/>
            <a:rect l="0" t="0" r="r" b="b"/>
            <a:pathLst>
              <a:path w="901" h="901">
                <a:moveTo>
                  <a:pt x="0" y="848"/>
                </a:moveTo>
                <a:lnTo>
                  <a:pt x="0" y="53"/>
                </a:ln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848" y="0"/>
                </a:lnTo>
                <a:cubicBezTo>
                  <a:pt x="855" y="0"/>
                  <a:pt x="861" y="2"/>
                  <a:pt x="868" y="4"/>
                </a:cubicBezTo>
                <a:cubicBezTo>
                  <a:pt x="874" y="7"/>
                  <a:pt x="880" y="11"/>
                  <a:pt x="885" y="16"/>
                </a:cubicBezTo>
                <a:cubicBezTo>
                  <a:pt x="890" y="21"/>
                  <a:pt x="894" y="27"/>
                  <a:pt x="897" y="33"/>
                </a:cubicBezTo>
                <a:cubicBezTo>
                  <a:pt x="899" y="40"/>
                  <a:pt x="901" y="46"/>
                  <a:pt x="901" y="53"/>
                </a:cubicBezTo>
                <a:lnTo>
                  <a:pt x="901" y="848"/>
                </a:lnTo>
                <a:cubicBezTo>
                  <a:pt x="901" y="855"/>
                  <a:pt x="899" y="862"/>
                  <a:pt x="897" y="868"/>
                </a:cubicBezTo>
                <a:cubicBezTo>
                  <a:pt x="894" y="875"/>
                  <a:pt x="890" y="880"/>
                  <a:pt x="885" y="885"/>
                </a:cubicBezTo>
                <a:cubicBezTo>
                  <a:pt x="880" y="890"/>
                  <a:pt x="874" y="894"/>
                  <a:pt x="868" y="897"/>
                </a:cubicBezTo>
                <a:cubicBezTo>
                  <a:pt x="861" y="900"/>
                  <a:pt x="855" y="901"/>
                  <a:pt x="848" y="901"/>
                </a:cubicBezTo>
                <a:lnTo>
                  <a:pt x="53" y="901"/>
                </a:lnTo>
                <a:cubicBezTo>
                  <a:pt x="46" y="901"/>
                  <a:pt x="39" y="900"/>
                  <a:pt x="33" y="897"/>
                </a:cubicBezTo>
                <a:cubicBezTo>
                  <a:pt x="26" y="894"/>
                  <a:pt x="20" y="890"/>
                  <a:pt x="15" y="885"/>
                </a:cubicBezTo>
                <a:cubicBezTo>
                  <a:pt x="10" y="880"/>
                  <a:pt x="7" y="875"/>
                  <a:pt x="4" y="868"/>
                </a:cubicBezTo>
                <a:cubicBezTo>
                  <a:pt x="1" y="862"/>
                  <a:pt x="0" y="855"/>
                  <a:pt x="0" y="84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0" name="文本框 389"/>
          <p:cNvSpPr txBox="1"/>
          <p:nvPr/>
        </p:nvSpPr>
        <p:spPr>
          <a:xfrm>
            <a:off x="5181480" y="3602160"/>
            <a:ext cx="1720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物探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钻探，底板至少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孔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1" name="文本框 390"/>
          <p:cNvSpPr txBox="1"/>
          <p:nvPr/>
        </p:nvSpPr>
        <p:spPr>
          <a:xfrm>
            <a:off x="780840" y="433620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2" name="文本框 391"/>
          <p:cNvSpPr txBox="1"/>
          <p:nvPr/>
        </p:nvSpPr>
        <p:spPr>
          <a:xfrm>
            <a:off x="1133640" y="4258440"/>
            <a:ext cx="137196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钻探</a:t>
            </a:r>
            <a:r>
              <a:rPr lang="en-US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物探数据造假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3" name="任意多边形 392"/>
          <p:cNvSpPr/>
          <p:nvPr/>
        </p:nvSpPr>
        <p:spPr>
          <a:xfrm>
            <a:off x="4586040" y="4100400"/>
            <a:ext cx="3905640" cy="743400"/>
          </a:xfrm>
          <a:custGeom>
            <a:avLst/>
            <a:gdLst/>
            <a:ahLst/>
            <a:cxnLst/>
            <a:rect l="0" t="0" r="r" b="b"/>
            <a:pathLst>
              <a:path w="10849" h="2065">
                <a:moveTo>
                  <a:pt x="0" y="1971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756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2"/>
                  <a:pt x="10813" y="18"/>
                  <a:pt x="10822" y="27"/>
                </a:cubicBezTo>
                <a:cubicBezTo>
                  <a:pt x="10831" y="36"/>
                  <a:pt x="10837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71"/>
                </a:lnTo>
                <a:cubicBezTo>
                  <a:pt x="10849" y="1983"/>
                  <a:pt x="10847" y="1995"/>
                  <a:pt x="10842" y="2006"/>
                </a:cubicBezTo>
                <a:cubicBezTo>
                  <a:pt x="10837" y="2018"/>
                  <a:pt x="10831" y="2029"/>
                  <a:pt x="10822" y="2037"/>
                </a:cubicBezTo>
                <a:cubicBezTo>
                  <a:pt x="10813" y="2046"/>
                  <a:pt x="10803" y="2053"/>
                  <a:pt x="10792" y="2058"/>
                </a:cubicBezTo>
                <a:cubicBezTo>
                  <a:pt x="10781" y="2062"/>
                  <a:pt x="10769" y="2065"/>
                  <a:pt x="10756" y="2065"/>
                </a:cubicBezTo>
                <a:lnTo>
                  <a:pt x="93" y="2065"/>
                </a:lnTo>
                <a:cubicBezTo>
                  <a:pt x="81" y="2065"/>
                  <a:pt x="69" y="2062"/>
                  <a:pt x="57" y="2058"/>
                </a:cubicBezTo>
                <a:cubicBezTo>
                  <a:pt x="46" y="2053"/>
                  <a:pt x="36" y="2046"/>
                  <a:pt x="27" y="2037"/>
                </a:cubicBezTo>
                <a:cubicBezTo>
                  <a:pt x="19" y="2029"/>
                  <a:pt x="12" y="2018"/>
                  <a:pt x="7" y="2006"/>
                </a:cubicBezTo>
                <a:cubicBezTo>
                  <a:pt x="3" y="1995"/>
                  <a:pt x="0" y="1983"/>
                  <a:pt x="0" y="197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4" name="任意多边形 393"/>
          <p:cNvSpPr/>
          <p:nvPr/>
        </p:nvSpPr>
        <p:spPr>
          <a:xfrm>
            <a:off x="4586040" y="4100400"/>
            <a:ext cx="3905640" cy="743400"/>
          </a:xfrm>
          <a:custGeom>
            <a:avLst/>
            <a:gdLst/>
            <a:ahLst/>
            <a:cxnLst/>
            <a:rect l="0" t="0" r="r" b="b"/>
            <a:pathLst>
              <a:path w="10849" h="2065" fill="none">
                <a:moveTo>
                  <a:pt x="0" y="1971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756" y="0"/>
                </a:lnTo>
                <a:cubicBezTo>
                  <a:pt x="10769" y="0"/>
                  <a:pt x="10781" y="2"/>
                  <a:pt x="10792" y="7"/>
                </a:cubicBezTo>
                <a:cubicBezTo>
                  <a:pt x="10803" y="12"/>
                  <a:pt x="10813" y="18"/>
                  <a:pt x="10822" y="27"/>
                </a:cubicBezTo>
                <a:cubicBezTo>
                  <a:pt x="10831" y="36"/>
                  <a:pt x="10837" y="46"/>
                  <a:pt x="10842" y="57"/>
                </a:cubicBezTo>
                <a:cubicBezTo>
                  <a:pt x="10847" y="68"/>
                  <a:pt x="10849" y="80"/>
                  <a:pt x="10849" y="92"/>
                </a:cubicBezTo>
                <a:lnTo>
                  <a:pt x="10849" y="1971"/>
                </a:lnTo>
                <a:cubicBezTo>
                  <a:pt x="10849" y="1983"/>
                  <a:pt x="10847" y="1995"/>
                  <a:pt x="10842" y="2006"/>
                </a:cubicBezTo>
                <a:cubicBezTo>
                  <a:pt x="10837" y="2018"/>
                  <a:pt x="10831" y="2029"/>
                  <a:pt x="10822" y="2037"/>
                </a:cubicBezTo>
                <a:cubicBezTo>
                  <a:pt x="10813" y="2046"/>
                  <a:pt x="10803" y="2053"/>
                  <a:pt x="10792" y="2058"/>
                </a:cubicBezTo>
                <a:cubicBezTo>
                  <a:pt x="10781" y="2062"/>
                  <a:pt x="10769" y="2065"/>
                  <a:pt x="10756" y="2065"/>
                </a:cubicBezTo>
                <a:lnTo>
                  <a:pt x="93" y="2065"/>
                </a:lnTo>
                <a:cubicBezTo>
                  <a:pt x="81" y="2065"/>
                  <a:pt x="69" y="2062"/>
                  <a:pt x="57" y="2058"/>
                </a:cubicBezTo>
                <a:cubicBezTo>
                  <a:pt x="46" y="2053"/>
                  <a:pt x="36" y="2046"/>
                  <a:pt x="27" y="2037"/>
                </a:cubicBezTo>
                <a:cubicBezTo>
                  <a:pt x="19" y="2029"/>
                  <a:pt x="12" y="2018"/>
                  <a:pt x="7" y="2006"/>
                </a:cubicBezTo>
                <a:cubicBezTo>
                  <a:pt x="3" y="1995"/>
                  <a:pt x="0" y="1983"/>
                  <a:pt x="0" y="1971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5" name="任意多边形 394"/>
          <p:cNvSpPr/>
          <p:nvPr/>
        </p:nvSpPr>
        <p:spPr>
          <a:xfrm>
            <a:off x="4743360" y="4257360"/>
            <a:ext cx="324000" cy="324360"/>
          </a:xfrm>
          <a:custGeom>
            <a:avLst/>
            <a:gdLst/>
            <a:ahLst/>
            <a:cxnLst/>
            <a:rect l="0" t="0" r="r" b="b"/>
            <a:pathLst>
              <a:path w="900" h="901">
                <a:moveTo>
                  <a:pt x="0" y="848"/>
                </a:moveTo>
                <a:lnTo>
                  <a:pt x="0" y="53"/>
                </a:ln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lnTo>
                  <a:pt x="847" y="0"/>
                </a:lnTo>
                <a:cubicBezTo>
                  <a:pt x="854" y="0"/>
                  <a:pt x="861" y="2"/>
                  <a:pt x="868" y="4"/>
                </a:cubicBezTo>
                <a:cubicBezTo>
                  <a:pt x="874" y="7"/>
                  <a:pt x="880" y="11"/>
                  <a:pt x="885" y="16"/>
                </a:cubicBezTo>
                <a:cubicBezTo>
                  <a:pt x="890" y="21"/>
                  <a:pt x="894" y="27"/>
                  <a:pt x="896" y="33"/>
                </a:cubicBezTo>
                <a:cubicBezTo>
                  <a:pt x="899" y="40"/>
                  <a:pt x="900" y="46"/>
                  <a:pt x="900" y="53"/>
                </a:cubicBezTo>
                <a:lnTo>
                  <a:pt x="900" y="848"/>
                </a:lnTo>
                <a:cubicBezTo>
                  <a:pt x="900" y="855"/>
                  <a:pt x="899" y="862"/>
                  <a:pt x="896" y="868"/>
                </a:cubicBezTo>
                <a:cubicBezTo>
                  <a:pt x="894" y="875"/>
                  <a:pt x="890" y="880"/>
                  <a:pt x="885" y="885"/>
                </a:cubicBezTo>
                <a:cubicBezTo>
                  <a:pt x="880" y="890"/>
                  <a:pt x="874" y="894"/>
                  <a:pt x="868" y="897"/>
                </a:cubicBezTo>
                <a:cubicBezTo>
                  <a:pt x="861" y="900"/>
                  <a:pt x="854" y="901"/>
                  <a:pt x="847" y="901"/>
                </a:cubicBezTo>
                <a:lnTo>
                  <a:pt x="53" y="901"/>
                </a:lnTo>
                <a:cubicBezTo>
                  <a:pt x="46" y="901"/>
                  <a:pt x="39" y="900"/>
                  <a:pt x="32" y="897"/>
                </a:cubicBezTo>
                <a:cubicBezTo>
                  <a:pt x="26" y="894"/>
                  <a:pt x="20" y="890"/>
                  <a:pt x="15" y="885"/>
                </a:cubicBezTo>
                <a:cubicBezTo>
                  <a:pt x="10" y="880"/>
                  <a:pt x="6" y="875"/>
                  <a:pt x="4" y="868"/>
                </a:cubicBezTo>
                <a:cubicBezTo>
                  <a:pt x="1" y="862"/>
                  <a:pt x="0" y="855"/>
                  <a:pt x="0" y="84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6" name="文本框 395"/>
          <p:cNvSpPr txBox="1"/>
          <p:nvPr/>
        </p:nvSpPr>
        <p:spPr>
          <a:xfrm>
            <a:off x="1133640" y="4497480"/>
            <a:ext cx="17244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新增条款，直接判定重大隐患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7" name="文本框 396"/>
          <p:cNvSpPr txBox="1"/>
          <p:nvPr/>
        </p:nvSpPr>
        <p:spPr>
          <a:xfrm>
            <a:off x="4829040" y="433620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06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8" name="文本框 397"/>
          <p:cNvSpPr txBox="1"/>
          <p:nvPr/>
        </p:nvSpPr>
        <p:spPr>
          <a:xfrm>
            <a:off x="5181480" y="4258440"/>
            <a:ext cx="7628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防隔水煤柱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9" name="任意多边形 398"/>
          <p:cNvSpPr/>
          <p:nvPr/>
        </p:nvSpPr>
        <p:spPr>
          <a:xfrm>
            <a:off x="537840" y="4986000"/>
            <a:ext cx="7953840" cy="753120"/>
          </a:xfrm>
          <a:custGeom>
            <a:avLst/>
            <a:gdLst/>
            <a:ahLst/>
            <a:cxnLst/>
            <a:rect l="0" t="0" r="r" b="b"/>
            <a:pathLst>
              <a:path w="22094" h="2092">
                <a:moveTo>
                  <a:pt x="0" y="1999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22001" y="0"/>
                </a:lnTo>
                <a:cubicBezTo>
                  <a:pt x="22014" y="0"/>
                  <a:pt x="22026" y="3"/>
                  <a:pt x="22037" y="7"/>
                </a:cubicBezTo>
                <a:cubicBezTo>
                  <a:pt x="22048" y="12"/>
                  <a:pt x="22058" y="19"/>
                  <a:pt x="22067" y="28"/>
                </a:cubicBezTo>
                <a:cubicBezTo>
                  <a:pt x="22076" y="36"/>
                  <a:pt x="22082" y="46"/>
                  <a:pt x="22087" y="58"/>
                </a:cubicBezTo>
                <a:cubicBezTo>
                  <a:pt x="22092" y="69"/>
                  <a:pt x="22094" y="81"/>
                  <a:pt x="22094" y="93"/>
                </a:cubicBezTo>
                <a:lnTo>
                  <a:pt x="22094" y="1999"/>
                </a:lnTo>
                <a:cubicBezTo>
                  <a:pt x="22094" y="2011"/>
                  <a:pt x="22092" y="2023"/>
                  <a:pt x="22087" y="2034"/>
                </a:cubicBezTo>
                <a:cubicBezTo>
                  <a:pt x="22082" y="2046"/>
                  <a:pt x="22076" y="2056"/>
                  <a:pt x="22067" y="2065"/>
                </a:cubicBezTo>
                <a:cubicBezTo>
                  <a:pt x="22058" y="2073"/>
                  <a:pt x="22048" y="2080"/>
                  <a:pt x="22037" y="2085"/>
                </a:cubicBezTo>
                <a:cubicBezTo>
                  <a:pt x="22026" y="2089"/>
                  <a:pt x="22014" y="2092"/>
                  <a:pt x="22001" y="2092"/>
                </a:cubicBezTo>
                <a:lnTo>
                  <a:pt x="93" y="2092"/>
                </a:lnTo>
                <a:cubicBezTo>
                  <a:pt x="81" y="2092"/>
                  <a:pt x="69" y="2089"/>
                  <a:pt x="58" y="2085"/>
                </a:cubicBezTo>
                <a:cubicBezTo>
                  <a:pt x="46" y="2080"/>
                  <a:pt x="36" y="2073"/>
                  <a:pt x="28" y="2065"/>
                </a:cubicBezTo>
                <a:cubicBezTo>
                  <a:pt x="19" y="2056"/>
                  <a:pt x="12" y="2046"/>
                  <a:pt x="7" y="2034"/>
                </a:cubicBezTo>
                <a:cubicBezTo>
                  <a:pt x="3" y="2023"/>
                  <a:pt x="0" y="2011"/>
                  <a:pt x="0" y="199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0" name="任意多边形 399"/>
          <p:cNvSpPr/>
          <p:nvPr/>
        </p:nvSpPr>
        <p:spPr>
          <a:xfrm>
            <a:off x="537840" y="4986000"/>
            <a:ext cx="7953840" cy="753120"/>
          </a:xfrm>
          <a:custGeom>
            <a:avLst/>
            <a:gdLst/>
            <a:ahLst/>
            <a:cxnLst/>
            <a:rect l="0" t="0" r="r" b="b"/>
            <a:pathLst>
              <a:path w="22094" h="2092" fill="none">
                <a:moveTo>
                  <a:pt x="0" y="1999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22001" y="0"/>
                </a:lnTo>
                <a:cubicBezTo>
                  <a:pt x="22014" y="0"/>
                  <a:pt x="22026" y="3"/>
                  <a:pt x="22037" y="7"/>
                </a:cubicBezTo>
                <a:cubicBezTo>
                  <a:pt x="22048" y="12"/>
                  <a:pt x="22058" y="19"/>
                  <a:pt x="22067" y="28"/>
                </a:cubicBezTo>
                <a:cubicBezTo>
                  <a:pt x="22076" y="36"/>
                  <a:pt x="22082" y="46"/>
                  <a:pt x="22087" y="58"/>
                </a:cubicBezTo>
                <a:cubicBezTo>
                  <a:pt x="22092" y="69"/>
                  <a:pt x="22094" y="81"/>
                  <a:pt x="22094" y="93"/>
                </a:cubicBezTo>
                <a:lnTo>
                  <a:pt x="22094" y="1999"/>
                </a:lnTo>
                <a:cubicBezTo>
                  <a:pt x="22094" y="2011"/>
                  <a:pt x="22092" y="2023"/>
                  <a:pt x="22087" y="2034"/>
                </a:cubicBezTo>
                <a:cubicBezTo>
                  <a:pt x="22082" y="2046"/>
                  <a:pt x="22076" y="2056"/>
                  <a:pt x="22067" y="2065"/>
                </a:cubicBezTo>
                <a:cubicBezTo>
                  <a:pt x="22058" y="2073"/>
                  <a:pt x="22048" y="2080"/>
                  <a:pt x="22037" y="2085"/>
                </a:cubicBezTo>
                <a:cubicBezTo>
                  <a:pt x="22026" y="2089"/>
                  <a:pt x="22014" y="2092"/>
                  <a:pt x="22001" y="2092"/>
                </a:cubicBezTo>
                <a:lnTo>
                  <a:pt x="93" y="2092"/>
                </a:lnTo>
                <a:cubicBezTo>
                  <a:pt x="81" y="2092"/>
                  <a:pt x="69" y="2089"/>
                  <a:pt x="58" y="2085"/>
                </a:cubicBezTo>
                <a:cubicBezTo>
                  <a:pt x="46" y="2080"/>
                  <a:pt x="36" y="2073"/>
                  <a:pt x="28" y="2065"/>
                </a:cubicBezTo>
                <a:cubicBezTo>
                  <a:pt x="19" y="2056"/>
                  <a:pt x="12" y="2046"/>
                  <a:pt x="7" y="2034"/>
                </a:cubicBezTo>
                <a:cubicBezTo>
                  <a:pt x="3" y="2023"/>
                  <a:pt x="0" y="2011"/>
                  <a:pt x="0" y="1999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1" name="任意多边形 400"/>
          <p:cNvSpPr/>
          <p:nvPr/>
        </p:nvSpPr>
        <p:spPr>
          <a:xfrm>
            <a:off x="695160" y="5143320"/>
            <a:ext cx="324360" cy="324360"/>
          </a:xfrm>
          <a:custGeom>
            <a:avLst/>
            <a:gdLst/>
            <a:ahLst/>
            <a:cxnLst/>
            <a:rect l="0" t="0" r="r" b="b"/>
            <a:pathLst>
              <a:path w="901" h="901">
                <a:moveTo>
                  <a:pt x="0" y="848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848" y="0"/>
                </a:lnTo>
                <a:cubicBezTo>
                  <a:pt x="855" y="0"/>
                  <a:pt x="861" y="1"/>
                  <a:pt x="868" y="4"/>
                </a:cubicBezTo>
                <a:cubicBezTo>
                  <a:pt x="874" y="7"/>
                  <a:pt x="880" y="11"/>
                  <a:pt x="885" y="15"/>
                </a:cubicBezTo>
                <a:cubicBezTo>
                  <a:pt x="890" y="20"/>
                  <a:pt x="894" y="26"/>
                  <a:pt x="897" y="33"/>
                </a:cubicBezTo>
                <a:cubicBezTo>
                  <a:pt x="899" y="39"/>
                  <a:pt x="901" y="46"/>
                  <a:pt x="901" y="53"/>
                </a:cubicBezTo>
                <a:lnTo>
                  <a:pt x="901" y="848"/>
                </a:lnTo>
                <a:cubicBezTo>
                  <a:pt x="901" y="855"/>
                  <a:pt x="899" y="861"/>
                  <a:pt x="897" y="868"/>
                </a:cubicBezTo>
                <a:cubicBezTo>
                  <a:pt x="894" y="874"/>
                  <a:pt x="890" y="880"/>
                  <a:pt x="885" y="885"/>
                </a:cubicBezTo>
                <a:cubicBezTo>
                  <a:pt x="880" y="890"/>
                  <a:pt x="874" y="894"/>
                  <a:pt x="868" y="897"/>
                </a:cubicBezTo>
                <a:cubicBezTo>
                  <a:pt x="861" y="899"/>
                  <a:pt x="855" y="901"/>
                  <a:pt x="848" y="901"/>
                </a:cubicBezTo>
                <a:lnTo>
                  <a:pt x="53" y="901"/>
                </a:lnTo>
                <a:cubicBezTo>
                  <a:pt x="46" y="901"/>
                  <a:pt x="39" y="899"/>
                  <a:pt x="33" y="897"/>
                </a:cubicBezTo>
                <a:cubicBezTo>
                  <a:pt x="26" y="894"/>
                  <a:pt x="20" y="890"/>
                  <a:pt x="15" y="885"/>
                </a:cubicBezTo>
                <a:cubicBezTo>
                  <a:pt x="10" y="880"/>
                  <a:pt x="7" y="874"/>
                  <a:pt x="4" y="868"/>
                </a:cubicBezTo>
                <a:cubicBezTo>
                  <a:pt x="1" y="861"/>
                  <a:pt x="0" y="855"/>
                  <a:pt x="0" y="84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2" name="文本框 401"/>
          <p:cNvSpPr txBox="1"/>
          <p:nvPr/>
        </p:nvSpPr>
        <p:spPr>
          <a:xfrm>
            <a:off x="5181480" y="4497480"/>
            <a:ext cx="285876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不小于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20m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；富水区下掘进 ≥ 巷道高度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 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3" name="文本框 402"/>
          <p:cNvSpPr txBox="1"/>
          <p:nvPr/>
        </p:nvSpPr>
        <p:spPr>
          <a:xfrm>
            <a:off x="780840" y="523152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07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4" name="文本框 403"/>
          <p:cNvSpPr txBox="1"/>
          <p:nvPr/>
        </p:nvSpPr>
        <p:spPr>
          <a:xfrm>
            <a:off x="1133640" y="5144040"/>
            <a:ext cx="12200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离层水、火烧区水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5" name="任意多边形 404"/>
          <p:cNvSpPr/>
          <p:nvPr/>
        </p:nvSpPr>
        <p:spPr>
          <a:xfrm>
            <a:off x="8805600" y="1299960"/>
            <a:ext cx="2848320" cy="2476800"/>
          </a:xfrm>
          <a:custGeom>
            <a:avLst/>
            <a:gdLst/>
            <a:ahLst/>
            <a:cxnLst/>
            <a:rect l="0" t="0" r="r" b="b"/>
            <a:pathLst>
              <a:path w="7912" h="6880">
                <a:moveTo>
                  <a:pt x="0" y="6788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7820" y="0"/>
                </a:lnTo>
                <a:cubicBezTo>
                  <a:pt x="7832" y="0"/>
                  <a:pt x="7844" y="2"/>
                  <a:pt x="7855" y="7"/>
                </a:cubicBezTo>
                <a:cubicBezTo>
                  <a:pt x="7866" y="12"/>
                  <a:pt x="7876" y="19"/>
                  <a:pt x="7885" y="27"/>
                </a:cubicBezTo>
                <a:cubicBezTo>
                  <a:pt x="7894" y="36"/>
                  <a:pt x="7901" y="46"/>
                  <a:pt x="7905" y="57"/>
                </a:cubicBezTo>
                <a:cubicBezTo>
                  <a:pt x="7910" y="69"/>
                  <a:pt x="7912" y="80"/>
                  <a:pt x="7912" y="93"/>
                </a:cubicBezTo>
                <a:lnTo>
                  <a:pt x="7912" y="6788"/>
                </a:lnTo>
                <a:cubicBezTo>
                  <a:pt x="7912" y="6800"/>
                  <a:pt x="7910" y="6812"/>
                  <a:pt x="7905" y="6823"/>
                </a:cubicBezTo>
                <a:cubicBezTo>
                  <a:pt x="7901" y="6834"/>
                  <a:pt x="7894" y="6844"/>
                  <a:pt x="7885" y="6853"/>
                </a:cubicBezTo>
                <a:cubicBezTo>
                  <a:pt x="7876" y="6862"/>
                  <a:pt x="7866" y="6868"/>
                  <a:pt x="7855" y="6873"/>
                </a:cubicBezTo>
                <a:cubicBezTo>
                  <a:pt x="7844" y="6878"/>
                  <a:pt x="7832" y="6880"/>
                  <a:pt x="7820" y="6880"/>
                </a:cubicBezTo>
                <a:lnTo>
                  <a:pt x="93" y="6880"/>
                </a:lnTo>
                <a:cubicBezTo>
                  <a:pt x="81" y="6880"/>
                  <a:pt x="69" y="6878"/>
                  <a:pt x="57" y="6873"/>
                </a:cubicBezTo>
                <a:cubicBezTo>
                  <a:pt x="46" y="6868"/>
                  <a:pt x="36" y="6862"/>
                  <a:pt x="27" y="6853"/>
                </a:cubicBezTo>
                <a:cubicBezTo>
                  <a:pt x="19" y="6844"/>
                  <a:pt x="12" y="6834"/>
                  <a:pt x="7" y="6823"/>
                </a:cubicBezTo>
                <a:cubicBezTo>
                  <a:pt x="3" y="6812"/>
                  <a:pt x="0" y="6800"/>
                  <a:pt x="0" y="678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6" name="任意多边形 405"/>
          <p:cNvSpPr/>
          <p:nvPr/>
        </p:nvSpPr>
        <p:spPr>
          <a:xfrm>
            <a:off x="8805600" y="1299960"/>
            <a:ext cx="2848320" cy="2476800"/>
          </a:xfrm>
          <a:custGeom>
            <a:avLst/>
            <a:gdLst/>
            <a:ahLst/>
            <a:cxnLst/>
            <a:rect l="0" t="0" r="r" b="b"/>
            <a:pathLst>
              <a:path w="7912" h="6880" fill="none">
                <a:moveTo>
                  <a:pt x="0" y="6788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7820" y="0"/>
                </a:lnTo>
                <a:cubicBezTo>
                  <a:pt x="7832" y="0"/>
                  <a:pt x="7844" y="2"/>
                  <a:pt x="7855" y="7"/>
                </a:cubicBezTo>
                <a:cubicBezTo>
                  <a:pt x="7866" y="12"/>
                  <a:pt x="7876" y="19"/>
                  <a:pt x="7885" y="27"/>
                </a:cubicBezTo>
                <a:cubicBezTo>
                  <a:pt x="7894" y="36"/>
                  <a:pt x="7901" y="46"/>
                  <a:pt x="7905" y="57"/>
                </a:cubicBezTo>
                <a:cubicBezTo>
                  <a:pt x="7910" y="69"/>
                  <a:pt x="7912" y="80"/>
                  <a:pt x="7912" y="93"/>
                </a:cubicBezTo>
                <a:lnTo>
                  <a:pt x="7912" y="6788"/>
                </a:lnTo>
                <a:cubicBezTo>
                  <a:pt x="7912" y="6800"/>
                  <a:pt x="7910" y="6812"/>
                  <a:pt x="7905" y="6823"/>
                </a:cubicBezTo>
                <a:cubicBezTo>
                  <a:pt x="7901" y="6834"/>
                  <a:pt x="7894" y="6844"/>
                  <a:pt x="7885" y="6853"/>
                </a:cubicBezTo>
                <a:cubicBezTo>
                  <a:pt x="7876" y="6862"/>
                  <a:pt x="7866" y="6868"/>
                  <a:pt x="7855" y="6873"/>
                </a:cubicBezTo>
                <a:cubicBezTo>
                  <a:pt x="7844" y="6878"/>
                  <a:pt x="7832" y="6880"/>
                  <a:pt x="7820" y="6880"/>
                </a:cubicBezTo>
                <a:lnTo>
                  <a:pt x="93" y="6880"/>
                </a:lnTo>
                <a:cubicBezTo>
                  <a:pt x="81" y="6880"/>
                  <a:pt x="69" y="6878"/>
                  <a:pt x="57" y="6873"/>
                </a:cubicBezTo>
                <a:cubicBezTo>
                  <a:pt x="46" y="6868"/>
                  <a:pt x="36" y="6862"/>
                  <a:pt x="27" y="6853"/>
                </a:cubicBezTo>
                <a:cubicBezTo>
                  <a:pt x="19" y="6844"/>
                  <a:pt x="12" y="6834"/>
                  <a:pt x="7" y="6823"/>
                </a:cubicBezTo>
                <a:cubicBezTo>
                  <a:pt x="3" y="6812"/>
                  <a:pt x="0" y="6800"/>
                  <a:pt x="0" y="6788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07" name="图片 406"/>
          <p:cNvPicPr/>
          <p:nvPr/>
        </p:nvPicPr>
        <p:blipFill>
          <a:blip r:embed="rId1"/>
          <a:stretch>
            <a:fillRect/>
          </a:stretch>
        </p:blipFill>
        <p:spPr>
          <a:xfrm>
            <a:off x="8884440" y="1380960"/>
            <a:ext cx="2690280" cy="206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8" name="文本框 407"/>
          <p:cNvSpPr txBox="1"/>
          <p:nvPr/>
        </p:nvSpPr>
        <p:spPr>
          <a:xfrm>
            <a:off x="1133640" y="5392800"/>
            <a:ext cx="15919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新增两类新型水害防控要求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9" name="任意多边形 408"/>
          <p:cNvSpPr/>
          <p:nvPr/>
        </p:nvSpPr>
        <p:spPr>
          <a:xfrm>
            <a:off x="8805600" y="3900240"/>
            <a:ext cx="2848320" cy="2476800"/>
          </a:xfrm>
          <a:custGeom>
            <a:avLst/>
            <a:gdLst/>
            <a:ahLst/>
            <a:cxnLst/>
            <a:rect l="0" t="0" r="r" b="b"/>
            <a:pathLst>
              <a:path w="7912" h="6880">
                <a:moveTo>
                  <a:pt x="0" y="6788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7820" y="0"/>
                </a:lnTo>
                <a:cubicBezTo>
                  <a:pt x="7832" y="0"/>
                  <a:pt x="7844" y="3"/>
                  <a:pt x="7855" y="7"/>
                </a:cubicBezTo>
                <a:cubicBezTo>
                  <a:pt x="7866" y="12"/>
                  <a:pt x="7876" y="19"/>
                  <a:pt x="7885" y="27"/>
                </a:cubicBezTo>
                <a:cubicBezTo>
                  <a:pt x="7894" y="36"/>
                  <a:pt x="7901" y="46"/>
                  <a:pt x="7905" y="57"/>
                </a:cubicBezTo>
                <a:cubicBezTo>
                  <a:pt x="7910" y="69"/>
                  <a:pt x="7912" y="81"/>
                  <a:pt x="7912" y="93"/>
                </a:cubicBezTo>
                <a:lnTo>
                  <a:pt x="7912" y="6788"/>
                </a:lnTo>
                <a:cubicBezTo>
                  <a:pt x="7912" y="6800"/>
                  <a:pt x="7910" y="6812"/>
                  <a:pt x="7905" y="6823"/>
                </a:cubicBezTo>
                <a:cubicBezTo>
                  <a:pt x="7901" y="6835"/>
                  <a:pt x="7894" y="6845"/>
                  <a:pt x="7885" y="6853"/>
                </a:cubicBezTo>
                <a:cubicBezTo>
                  <a:pt x="7876" y="6862"/>
                  <a:pt x="7866" y="6869"/>
                  <a:pt x="7855" y="6873"/>
                </a:cubicBezTo>
                <a:cubicBezTo>
                  <a:pt x="7844" y="6878"/>
                  <a:pt x="7832" y="6880"/>
                  <a:pt x="7820" y="6880"/>
                </a:cubicBezTo>
                <a:lnTo>
                  <a:pt x="93" y="6880"/>
                </a:lnTo>
                <a:cubicBezTo>
                  <a:pt x="81" y="6880"/>
                  <a:pt x="69" y="6878"/>
                  <a:pt x="57" y="6873"/>
                </a:cubicBezTo>
                <a:cubicBezTo>
                  <a:pt x="46" y="6869"/>
                  <a:pt x="36" y="6862"/>
                  <a:pt x="27" y="6853"/>
                </a:cubicBezTo>
                <a:cubicBezTo>
                  <a:pt x="19" y="6845"/>
                  <a:pt x="12" y="6835"/>
                  <a:pt x="7" y="6823"/>
                </a:cubicBezTo>
                <a:cubicBezTo>
                  <a:pt x="3" y="6812"/>
                  <a:pt x="0" y="6800"/>
                  <a:pt x="0" y="678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0" name="任意多边形 409"/>
          <p:cNvSpPr/>
          <p:nvPr/>
        </p:nvSpPr>
        <p:spPr>
          <a:xfrm>
            <a:off x="8805600" y="3900240"/>
            <a:ext cx="2848320" cy="2476800"/>
          </a:xfrm>
          <a:custGeom>
            <a:avLst/>
            <a:gdLst/>
            <a:ahLst/>
            <a:cxnLst/>
            <a:rect l="0" t="0" r="r" b="b"/>
            <a:pathLst>
              <a:path w="7912" h="6880" fill="none">
                <a:moveTo>
                  <a:pt x="0" y="6788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7820" y="0"/>
                </a:lnTo>
                <a:cubicBezTo>
                  <a:pt x="7832" y="0"/>
                  <a:pt x="7844" y="3"/>
                  <a:pt x="7855" y="7"/>
                </a:cubicBezTo>
                <a:cubicBezTo>
                  <a:pt x="7866" y="12"/>
                  <a:pt x="7876" y="19"/>
                  <a:pt x="7885" y="27"/>
                </a:cubicBezTo>
                <a:cubicBezTo>
                  <a:pt x="7894" y="36"/>
                  <a:pt x="7901" y="46"/>
                  <a:pt x="7905" y="57"/>
                </a:cubicBezTo>
                <a:cubicBezTo>
                  <a:pt x="7910" y="69"/>
                  <a:pt x="7912" y="81"/>
                  <a:pt x="7912" y="93"/>
                </a:cubicBezTo>
                <a:lnTo>
                  <a:pt x="7912" y="6788"/>
                </a:lnTo>
                <a:cubicBezTo>
                  <a:pt x="7912" y="6800"/>
                  <a:pt x="7910" y="6812"/>
                  <a:pt x="7905" y="6823"/>
                </a:cubicBezTo>
                <a:cubicBezTo>
                  <a:pt x="7901" y="6835"/>
                  <a:pt x="7894" y="6845"/>
                  <a:pt x="7885" y="6853"/>
                </a:cubicBezTo>
                <a:cubicBezTo>
                  <a:pt x="7876" y="6862"/>
                  <a:pt x="7866" y="6869"/>
                  <a:pt x="7855" y="6873"/>
                </a:cubicBezTo>
                <a:cubicBezTo>
                  <a:pt x="7844" y="6878"/>
                  <a:pt x="7832" y="6880"/>
                  <a:pt x="7820" y="6880"/>
                </a:cubicBezTo>
                <a:lnTo>
                  <a:pt x="93" y="6880"/>
                </a:lnTo>
                <a:cubicBezTo>
                  <a:pt x="81" y="6880"/>
                  <a:pt x="69" y="6878"/>
                  <a:pt x="57" y="6873"/>
                </a:cubicBezTo>
                <a:cubicBezTo>
                  <a:pt x="46" y="6869"/>
                  <a:pt x="36" y="6862"/>
                  <a:pt x="27" y="6853"/>
                </a:cubicBezTo>
                <a:cubicBezTo>
                  <a:pt x="19" y="6845"/>
                  <a:pt x="12" y="6835"/>
                  <a:pt x="7" y="6823"/>
                </a:cubicBezTo>
                <a:cubicBezTo>
                  <a:pt x="3" y="6812"/>
                  <a:pt x="0" y="6800"/>
                  <a:pt x="0" y="6788"/>
                </a:cubicBezTo>
              </a:path>
            </a:pathLst>
          </a:custGeom>
          <a:ln w="9360">
            <a:solidFill>
              <a:srgbClr val="E8E5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11" name="图片 410"/>
          <p:cNvPicPr/>
          <p:nvPr/>
        </p:nvPicPr>
        <p:blipFill>
          <a:blip r:embed="rId2"/>
          <a:stretch>
            <a:fillRect/>
          </a:stretch>
        </p:blipFill>
        <p:spPr>
          <a:xfrm>
            <a:off x="8885160" y="3981600"/>
            <a:ext cx="2689200" cy="206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2" name="文本框 411"/>
          <p:cNvSpPr txBox="1"/>
          <p:nvPr/>
        </p:nvSpPr>
        <p:spPr>
          <a:xfrm>
            <a:off x="8886960" y="3526560"/>
            <a:ext cx="1358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井下全液压坑道钻机施工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3" name="任意多边形 412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4" name="任意多边形 413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5" name="任意多边形 414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6" name="文本框 415"/>
          <p:cNvSpPr txBox="1"/>
          <p:nvPr/>
        </p:nvSpPr>
        <p:spPr>
          <a:xfrm>
            <a:off x="8886960" y="6126840"/>
            <a:ext cx="988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矿井排水泵房机组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7" name="文本框 416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11/24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任意多边形 417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9" name="任意多边形 418"/>
          <p:cNvSpPr/>
          <p:nvPr/>
        </p:nvSpPr>
        <p:spPr>
          <a:xfrm>
            <a:off x="533160" y="10000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0" name="文本框 419"/>
          <p:cNvSpPr txBox="1"/>
          <p:nvPr/>
        </p:nvSpPr>
        <p:spPr>
          <a:xfrm>
            <a:off x="533520" y="526320"/>
            <a:ext cx="60634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监控与通讯系统——全新独立条款（第十四条）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1" name="文本框 420"/>
          <p:cNvSpPr txBox="1"/>
          <p:nvPr/>
        </p:nvSpPr>
        <p:spPr>
          <a:xfrm>
            <a:off x="533520" y="1276200"/>
            <a:ext cx="990360" cy="13082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8</a:t>
            </a:r>
            <a:endParaRPr lang="en-US" sz="78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2" name="文本框 421"/>
          <p:cNvSpPr txBox="1"/>
          <p:nvPr/>
        </p:nvSpPr>
        <p:spPr>
          <a:xfrm>
            <a:off x="1353960" y="1770120"/>
            <a:ext cx="95328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种判定情形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3" name="文本框 422"/>
          <p:cNvSpPr txBox="1"/>
          <p:nvPr/>
        </p:nvSpPr>
        <p:spPr>
          <a:xfrm>
            <a:off x="1353960" y="2088360"/>
            <a:ext cx="13543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版新增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第十四条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4" name="文本框 423"/>
          <p:cNvSpPr txBox="1"/>
          <p:nvPr/>
        </p:nvSpPr>
        <p:spPr>
          <a:xfrm>
            <a:off x="8991720" y="1760760"/>
            <a:ext cx="266760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三条高压线，一经触碰直接判定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5" name="任意多边形 424"/>
          <p:cNvSpPr/>
          <p:nvPr/>
        </p:nvSpPr>
        <p:spPr>
          <a:xfrm>
            <a:off x="533160" y="2695320"/>
            <a:ext cx="4924800" cy="3696120"/>
          </a:xfrm>
          <a:custGeom>
            <a:avLst/>
            <a:gdLst/>
            <a:ahLst/>
            <a:cxnLst/>
            <a:rect l="0" t="0" r="r" b="b"/>
            <a:pathLst>
              <a:path w="13680" h="10267">
                <a:moveTo>
                  <a:pt x="0" y="0"/>
                </a:moveTo>
                <a:lnTo>
                  <a:pt x="13680" y="0"/>
                </a:lnTo>
                <a:lnTo>
                  <a:pt x="13680" y="10267"/>
                </a:lnTo>
                <a:lnTo>
                  <a:pt x="0" y="10267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6" name="任意多边形 425"/>
          <p:cNvSpPr/>
          <p:nvPr/>
        </p:nvSpPr>
        <p:spPr>
          <a:xfrm>
            <a:off x="537840" y="2700000"/>
            <a:ext cx="4915440" cy="3686760"/>
          </a:xfrm>
          <a:custGeom>
            <a:avLst/>
            <a:gdLst/>
            <a:ahLst/>
            <a:cxnLst/>
            <a:rect l="0" t="0" r="r" b="b"/>
            <a:pathLst>
              <a:path w="13654" h="10241" fill="none">
                <a:moveTo>
                  <a:pt x="0" y="0"/>
                </a:moveTo>
                <a:lnTo>
                  <a:pt x="13654" y="0"/>
                </a:lnTo>
                <a:lnTo>
                  <a:pt x="13654" y="10241"/>
                </a:lnTo>
                <a:lnTo>
                  <a:pt x="0" y="10241"/>
                </a:lnTo>
                <a:lnTo>
                  <a:pt x="0" y="0"/>
                </a:lnTo>
              </a:path>
            </a:pathLst>
          </a:custGeom>
          <a:ln w="9360">
            <a:solidFill>
              <a:srgbClr val="E3E1D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7" name="图片 426"/>
          <p:cNvPicPr/>
          <p:nvPr/>
        </p:nvPicPr>
        <p:blipFill>
          <a:blip r:embed="rId1"/>
          <a:stretch>
            <a:fillRect/>
          </a:stretch>
        </p:blipFill>
        <p:spPr>
          <a:xfrm>
            <a:off x="1095480" y="2971800"/>
            <a:ext cx="3809520" cy="2856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8" name="文本框 427"/>
          <p:cNvSpPr txBox="1"/>
          <p:nvPr/>
        </p:nvSpPr>
        <p:spPr>
          <a:xfrm>
            <a:off x="9124920" y="2068560"/>
            <a:ext cx="2520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过滤、篡改、屏蔽、隐瞒、销毁等八类情形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9" name="任意多边形 428"/>
          <p:cNvSpPr/>
          <p:nvPr/>
        </p:nvSpPr>
        <p:spPr>
          <a:xfrm>
            <a:off x="5762520" y="2695320"/>
            <a:ext cx="5896080" cy="914760"/>
          </a:xfrm>
          <a:custGeom>
            <a:avLst/>
            <a:gdLst/>
            <a:ahLst/>
            <a:cxnLst/>
            <a:rect l="0" t="0" r="r" b="b"/>
            <a:pathLst>
              <a:path w="16378" h="2541">
                <a:moveTo>
                  <a:pt x="0" y="0"/>
                </a:moveTo>
                <a:lnTo>
                  <a:pt x="16378" y="0"/>
                </a:lnTo>
                <a:lnTo>
                  <a:pt x="16378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0" name="任意多边形 429"/>
          <p:cNvSpPr/>
          <p:nvPr/>
        </p:nvSpPr>
        <p:spPr>
          <a:xfrm>
            <a:off x="5767200" y="2700000"/>
            <a:ext cx="5886720" cy="905400"/>
          </a:xfrm>
          <a:custGeom>
            <a:avLst/>
            <a:gdLst/>
            <a:ahLst/>
            <a:cxnLst/>
            <a:rect l="0" t="0" r="r" b="b"/>
            <a:pathLst>
              <a:path w="16352" h="2515" fill="none">
                <a:moveTo>
                  <a:pt x="0" y="0"/>
                </a:moveTo>
                <a:lnTo>
                  <a:pt x="16352" y="0"/>
                </a:lnTo>
                <a:lnTo>
                  <a:pt x="16352" y="2515"/>
                </a:lnTo>
                <a:lnTo>
                  <a:pt x="0" y="2515"/>
                </a:lnTo>
                <a:lnTo>
                  <a:pt x="0" y="0"/>
                </a:lnTo>
              </a:path>
            </a:pathLst>
          </a:custGeom>
          <a:ln w="9360">
            <a:solidFill>
              <a:srgbClr val="E3E1D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1" name="任意多边形 430"/>
          <p:cNvSpPr/>
          <p:nvPr/>
        </p:nvSpPr>
        <p:spPr>
          <a:xfrm>
            <a:off x="5986440" y="2862000"/>
            <a:ext cx="409680" cy="410040"/>
          </a:xfrm>
          <a:custGeom>
            <a:avLst/>
            <a:gdLst/>
            <a:ahLst/>
            <a:cxnLst/>
            <a:rect l="0" t="0" r="r" b="b"/>
            <a:pathLst>
              <a:path w="1138" h="1139" fill="none">
                <a:moveTo>
                  <a:pt x="0" y="0"/>
                </a:moveTo>
                <a:lnTo>
                  <a:pt x="1138" y="0"/>
                </a:lnTo>
                <a:lnTo>
                  <a:pt x="1138" y="1139"/>
                </a:lnTo>
                <a:lnTo>
                  <a:pt x="0" y="1139"/>
                </a:lnTo>
                <a:lnTo>
                  <a:pt x="0" y="0"/>
                </a:lnTo>
              </a:path>
            </a:pathLst>
          </a:custGeom>
          <a:ln w="9360">
            <a:solidFill>
              <a:srgbClr val="A9443F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2" name="任意多边形 431"/>
          <p:cNvSpPr/>
          <p:nvPr/>
        </p:nvSpPr>
        <p:spPr>
          <a:xfrm>
            <a:off x="6095880" y="2971440"/>
            <a:ext cx="190800" cy="191160"/>
          </a:xfrm>
          <a:custGeom>
            <a:avLst/>
            <a:gdLst/>
            <a:ahLst/>
            <a:cxnLst/>
            <a:rect l="0" t="0" r="r" b="b"/>
            <a:pathLst>
              <a:path w="530" h="531">
                <a:moveTo>
                  <a:pt x="380" y="427"/>
                </a:moveTo>
                <a:lnTo>
                  <a:pt x="103" y="150"/>
                </a:lnTo>
                <a:cubicBezTo>
                  <a:pt x="80" y="183"/>
                  <a:pt x="66" y="222"/>
                  <a:pt x="66" y="265"/>
                </a:cubicBezTo>
                <a:cubicBezTo>
                  <a:pt x="66" y="375"/>
                  <a:pt x="155" y="464"/>
                  <a:pt x="265" y="464"/>
                </a:cubicBezTo>
                <a:cubicBezTo>
                  <a:pt x="308" y="464"/>
                  <a:pt x="348" y="450"/>
                  <a:pt x="380" y="427"/>
                </a:cubicBezTo>
                <a:moveTo>
                  <a:pt x="427" y="380"/>
                </a:moveTo>
                <a:cubicBezTo>
                  <a:pt x="450" y="348"/>
                  <a:pt x="464" y="308"/>
                  <a:pt x="464" y="265"/>
                </a:cubicBezTo>
                <a:cubicBezTo>
                  <a:pt x="464" y="156"/>
                  <a:pt x="375" y="67"/>
                  <a:pt x="265" y="67"/>
                </a:cubicBezTo>
                <a:cubicBezTo>
                  <a:pt x="222" y="67"/>
                  <a:pt x="182" y="80"/>
                  <a:pt x="149" y="103"/>
                </a:cubicBezTo>
                <a:lnTo>
                  <a:pt x="427" y="380"/>
                </a:lnTo>
                <a:moveTo>
                  <a:pt x="0" y="265"/>
                </a:moveTo>
                <a:cubicBezTo>
                  <a:pt x="0" y="248"/>
                  <a:pt x="2" y="231"/>
                  <a:pt x="5" y="213"/>
                </a:cubicBezTo>
                <a:cubicBezTo>
                  <a:pt x="8" y="196"/>
                  <a:pt x="13" y="180"/>
                  <a:pt x="20" y="164"/>
                </a:cubicBezTo>
                <a:cubicBezTo>
                  <a:pt x="27" y="148"/>
                  <a:pt x="35" y="133"/>
                  <a:pt x="44" y="118"/>
                </a:cubicBezTo>
                <a:cubicBezTo>
                  <a:pt x="54" y="104"/>
                  <a:pt x="65" y="90"/>
                  <a:pt x="77" y="78"/>
                </a:cubicBezTo>
                <a:cubicBezTo>
                  <a:pt x="90" y="66"/>
                  <a:pt x="103" y="55"/>
                  <a:pt x="117" y="45"/>
                </a:cubicBezTo>
                <a:cubicBezTo>
                  <a:pt x="132" y="35"/>
                  <a:pt x="147" y="27"/>
                  <a:pt x="163" y="21"/>
                </a:cubicBezTo>
                <a:cubicBezTo>
                  <a:pt x="179" y="14"/>
                  <a:pt x="196" y="9"/>
                  <a:pt x="213" y="6"/>
                </a:cubicBezTo>
                <a:cubicBezTo>
                  <a:pt x="230" y="2"/>
                  <a:pt x="247" y="0"/>
                  <a:pt x="265" y="0"/>
                </a:cubicBezTo>
                <a:cubicBezTo>
                  <a:pt x="283" y="0"/>
                  <a:pt x="300" y="2"/>
                  <a:pt x="317" y="6"/>
                </a:cubicBezTo>
                <a:cubicBezTo>
                  <a:pt x="334" y="9"/>
                  <a:pt x="351" y="14"/>
                  <a:pt x="367" y="21"/>
                </a:cubicBezTo>
                <a:cubicBezTo>
                  <a:pt x="383" y="27"/>
                  <a:pt x="398" y="35"/>
                  <a:pt x="412" y="45"/>
                </a:cubicBezTo>
                <a:cubicBezTo>
                  <a:pt x="427" y="55"/>
                  <a:pt x="440" y="66"/>
                  <a:pt x="453" y="78"/>
                </a:cubicBezTo>
                <a:cubicBezTo>
                  <a:pt x="465" y="90"/>
                  <a:pt x="476" y="104"/>
                  <a:pt x="485" y="118"/>
                </a:cubicBezTo>
                <a:cubicBezTo>
                  <a:pt x="495" y="133"/>
                  <a:pt x="503" y="148"/>
                  <a:pt x="510" y="164"/>
                </a:cubicBezTo>
                <a:cubicBezTo>
                  <a:pt x="517" y="180"/>
                  <a:pt x="522" y="196"/>
                  <a:pt x="525" y="213"/>
                </a:cubicBezTo>
                <a:cubicBezTo>
                  <a:pt x="528" y="231"/>
                  <a:pt x="530" y="248"/>
                  <a:pt x="530" y="265"/>
                </a:cubicBezTo>
                <a:cubicBezTo>
                  <a:pt x="530" y="282"/>
                  <a:pt x="528" y="300"/>
                  <a:pt x="525" y="317"/>
                </a:cubicBezTo>
                <a:cubicBezTo>
                  <a:pt x="522" y="334"/>
                  <a:pt x="517" y="350"/>
                  <a:pt x="510" y="366"/>
                </a:cubicBezTo>
                <a:cubicBezTo>
                  <a:pt x="503" y="382"/>
                  <a:pt x="495" y="398"/>
                  <a:pt x="485" y="412"/>
                </a:cubicBezTo>
                <a:cubicBezTo>
                  <a:pt x="476" y="427"/>
                  <a:pt x="465" y="440"/>
                  <a:pt x="453" y="452"/>
                </a:cubicBezTo>
                <a:cubicBezTo>
                  <a:pt x="440" y="464"/>
                  <a:pt x="427" y="476"/>
                  <a:pt x="412" y="486"/>
                </a:cubicBezTo>
                <a:cubicBezTo>
                  <a:pt x="398" y="496"/>
                  <a:pt x="383" y="504"/>
                  <a:pt x="367" y="511"/>
                </a:cubicBezTo>
                <a:cubicBezTo>
                  <a:pt x="351" y="517"/>
                  <a:pt x="334" y="522"/>
                  <a:pt x="317" y="526"/>
                </a:cubicBezTo>
                <a:cubicBezTo>
                  <a:pt x="300" y="529"/>
                  <a:pt x="283" y="531"/>
                  <a:pt x="265" y="531"/>
                </a:cubicBezTo>
                <a:cubicBezTo>
                  <a:pt x="247" y="531"/>
                  <a:pt x="230" y="529"/>
                  <a:pt x="213" y="526"/>
                </a:cubicBezTo>
                <a:cubicBezTo>
                  <a:pt x="196" y="522"/>
                  <a:pt x="179" y="517"/>
                  <a:pt x="163" y="511"/>
                </a:cubicBezTo>
                <a:cubicBezTo>
                  <a:pt x="147" y="504"/>
                  <a:pt x="132" y="496"/>
                  <a:pt x="117" y="486"/>
                </a:cubicBezTo>
                <a:cubicBezTo>
                  <a:pt x="103" y="476"/>
                  <a:pt x="90" y="464"/>
                  <a:pt x="77" y="452"/>
                </a:cubicBezTo>
                <a:cubicBezTo>
                  <a:pt x="65" y="440"/>
                  <a:pt x="54" y="427"/>
                  <a:pt x="44" y="412"/>
                </a:cubicBezTo>
                <a:cubicBezTo>
                  <a:pt x="35" y="398"/>
                  <a:pt x="27" y="382"/>
                  <a:pt x="20" y="366"/>
                </a:cubicBezTo>
                <a:cubicBezTo>
                  <a:pt x="13" y="350"/>
                  <a:pt x="8" y="334"/>
                  <a:pt x="5" y="317"/>
                </a:cubicBezTo>
                <a:cubicBezTo>
                  <a:pt x="2" y="300"/>
                  <a:pt x="0" y="282"/>
                  <a:pt x="0" y="265"/>
                </a:cubicBezTo>
                <a:close/>
              </a:path>
            </a:pathLst>
          </a:custGeom>
          <a:solidFill>
            <a:srgbClr val="A9443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3" name="文本框 432"/>
          <p:cNvSpPr txBox="1"/>
          <p:nvPr/>
        </p:nvSpPr>
        <p:spPr>
          <a:xfrm>
            <a:off x="2195640" y="5956200"/>
            <a:ext cx="1600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井下传感器与监控设备安装现场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4" name="文本框 433"/>
          <p:cNvSpPr txBox="1"/>
          <p:nvPr/>
        </p:nvSpPr>
        <p:spPr>
          <a:xfrm>
            <a:off x="6553080" y="286704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数据篡改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5" name="任意多边形 434"/>
          <p:cNvSpPr/>
          <p:nvPr/>
        </p:nvSpPr>
        <p:spPr>
          <a:xfrm>
            <a:off x="5762520" y="3762360"/>
            <a:ext cx="5896080" cy="914760"/>
          </a:xfrm>
          <a:custGeom>
            <a:avLst/>
            <a:gdLst/>
            <a:ahLst/>
            <a:cxnLst/>
            <a:rect l="0" t="0" r="r" b="b"/>
            <a:pathLst>
              <a:path w="16378" h="2541">
                <a:moveTo>
                  <a:pt x="0" y="0"/>
                </a:moveTo>
                <a:lnTo>
                  <a:pt x="16378" y="0"/>
                </a:lnTo>
                <a:lnTo>
                  <a:pt x="16378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6" name="任意多边形 435"/>
          <p:cNvSpPr/>
          <p:nvPr/>
        </p:nvSpPr>
        <p:spPr>
          <a:xfrm>
            <a:off x="5767200" y="3767040"/>
            <a:ext cx="5886720" cy="905040"/>
          </a:xfrm>
          <a:custGeom>
            <a:avLst/>
            <a:gdLst/>
            <a:ahLst/>
            <a:cxnLst/>
            <a:rect l="0" t="0" r="r" b="b"/>
            <a:pathLst>
              <a:path w="16352" h="2514" fill="none">
                <a:moveTo>
                  <a:pt x="0" y="0"/>
                </a:moveTo>
                <a:lnTo>
                  <a:pt x="16352" y="0"/>
                </a:lnTo>
                <a:lnTo>
                  <a:pt x="16352" y="2514"/>
                </a:lnTo>
                <a:lnTo>
                  <a:pt x="0" y="2514"/>
                </a:lnTo>
                <a:lnTo>
                  <a:pt x="0" y="0"/>
                </a:lnTo>
              </a:path>
            </a:pathLst>
          </a:custGeom>
          <a:ln w="9360">
            <a:solidFill>
              <a:srgbClr val="E3E1D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7" name="任意多边形 436"/>
          <p:cNvSpPr/>
          <p:nvPr/>
        </p:nvSpPr>
        <p:spPr>
          <a:xfrm>
            <a:off x="5986440" y="3929040"/>
            <a:ext cx="409680" cy="409680"/>
          </a:xfrm>
          <a:custGeom>
            <a:avLst/>
            <a:gdLst/>
            <a:ahLst/>
            <a:cxnLst/>
            <a:rect l="0" t="0" r="r" b="b"/>
            <a:pathLst>
              <a:path w="1138" h="1138" fill="none">
                <a:moveTo>
                  <a:pt x="0" y="0"/>
                </a:moveTo>
                <a:lnTo>
                  <a:pt x="1138" y="0"/>
                </a:lnTo>
                <a:lnTo>
                  <a:pt x="1138" y="1138"/>
                </a:lnTo>
                <a:lnTo>
                  <a:pt x="0" y="1138"/>
                </a:lnTo>
                <a:lnTo>
                  <a:pt x="0" y="0"/>
                </a:lnTo>
              </a:path>
            </a:pathLst>
          </a:custGeom>
          <a:ln w="9360">
            <a:solidFill>
              <a:srgbClr val="A9443F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8" name="任意多边形 437"/>
          <p:cNvSpPr/>
          <p:nvPr/>
        </p:nvSpPr>
        <p:spPr>
          <a:xfrm>
            <a:off x="6095880" y="4038480"/>
            <a:ext cx="190800" cy="190800"/>
          </a:xfrm>
          <a:custGeom>
            <a:avLst/>
            <a:gdLst/>
            <a:ahLst/>
            <a:cxnLst/>
            <a:rect l="0" t="0" r="r" b="b"/>
            <a:pathLst>
              <a:path w="530" h="530">
                <a:moveTo>
                  <a:pt x="182" y="25"/>
                </a:moveTo>
                <a:cubicBezTo>
                  <a:pt x="182" y="11"/>
                  <a:pt x="171" y="0"/>
                  <a:pt x="157" y="0"/>
                </a:cubicBezTo>
                <a:cubicBezTo>
                  <a:pt x="143" y="0"/>
                  <a:pt x="132" y="11"/>
                  <a:pt x="132" y="25"/>
                </a:cubicBezTo>
                <a:lnTo>
                  <a:pt x="132" y="66"/>
                </a:lnTo>
                <a:cubicBezTo>
                  <a:pt x="96" y="66"/>
                  <a:pt x="66" y="96"/>
                  <a:pt x="66" y="132"/>
                </a:cubicBezTo>
                <a:lnTo>
                  <a:pt x="25" y="132"/>
                </a:lnTo>
                <a:cubicBezTo>
                  <a:pt x="11" y="132"/>
                  <a:pt x="0" y="143"/>
                  <a:pt x="0" y="158"/>
                </a:cubicBezTo>
                <a:cubicBezTo>
                  <a:pt x="0" y="172"/>
                  <a:pt x="11" y="183"/>
                  <a:pt x="25" y="183"/>
                </a:cubicBezTo>
                <a:lnTo>
                  <a:pt x="66" y="183"/>
                </a:lnTo>
                <a:lnTo>
                  <a:pt x="66" y="241"/>
                </a:lnTo>
                <a:lnTo>
                  <a:pt x="25" y="241"/>
                </a:lnTo>
                <a:cubicBezTo>
                  <a:pt x="11" y="241"/>
                  <a:pt x="0" y="252"/>
                  <a:pt x="0" y="265"/>
                </a:cubicBezTo>
                <a:cubicBezTo>
                  <a:pt x="0" y="279"/>
                  <a:pt x="11" y="290"/>
                  <a:pt x="25" y="290"/>
                </a:cubicBezTo>
                <a:lnTo>
                  <a:pt x="66" y="290"/>
                </a:lnTo>
                <a:lnTo>
                  <a:pt x="66" y="348"/>
                </a:lnTo>
                <a:lnTo>
                  <a:pt x="25" y="348"/>
                </a:lnTo>
                <a:cubicBezTo>
                  <a:pt x="11" y="348"/>
                  <a:pt x="0" y="359"/>
                  <a:pt x="0" y="373"/>
                </a:cubicBezTo>
                <a:cubicBezTo>
                  <a:pt x="0" y="387"/>
                  <a:pt x="11" y="398"/>
                  <a:pt x="25" y="398"/>
                </a:cubicBezTo>
                <a:lnTo>
                  <a:pt x="66" y="398"/>
                </a:lnTo>
                <a:cubicBezTo>
                  <a:pt x="66" y="434"/>
                  <a:pt x="96" y="464"/>
                  <a:pt x="132" y="464"/>
                </a:cubicBezTo>
                <a:lnTo>
                  <a:pt x="132" y="505"/>
                </a:lnTo>
                <a:cubicBezTo>
                  <a:pt x="132" y="519"/>
                  <a:pt x="143" y="530"/>
                  <a:pt x="157" y="530"/>
                </a:cubicBezTo>
                <a:cubicBezTo>
                  <a:pt x="171" y="530"/>
                  <a:pt x="182" y="519"/>
                  <a:pt x="182" y="505"/>
                </a:cubicBezTo>
                <a:lnTo>
                  <a:pt x="182" y="464"/>
                </a:lnTo>
                <a:lnTo>
                  <a:pt x="240" y="464"/>
                </a:lnTo>
                <a:lnTo>
                  <a:pt x="240" y="505"/>
                </a:lnTo>
                <a:cubicBezTo>
                  <a:pt x="240" y="519"/>
                  <a:pt x="251" y="530"/>
                  <a:pt x="265" y="530"/>
                </a:cubicBezTo>
                <a:cubicBezTo>
                  <a:pt x="279" y="530"/>
                  <a:pt x="290" y="519"/>
                  <a:pt x="290" y="505"/>
                </a:cubicBezTo>
                <a:lnTo>
                  <a:pt x="290" y="464"/>
                </a:lnTo>
                <a:lnTo>
                  <a:pt x="348" y="464"/>
                </a:lnTo>
                <a:lnTo>
                  <a:pt x="348" y="505"/>
                </a:lnTo>
                <a:cubicBezTo>
                  <a:pt x="348" y="519"/>
                  <a:pt x="359" y="530"/>
                  <a:pt x="373" y="530"/>
                </a:cubicBezTo>
                <a:cubicBezTo>
                  <a:pt x="387" y="530"/>
                  <a:pt x="398" y="519"/>
                  <a:pt x="398" y="505"/>
                </a:cubicBezTo>
                <a:lnTo>
                  <a:pt x="398" y="464"/>
                </a:lnTo>
                <a:cubicBezTo>
                  <a:pt x="434" y="464"/>
                  <a:pt x="464" y="434"/>
                  <a:pt x="464" y="398"/>
                </a:cubicBezTo>
                <a:lnTo>
                  <a:pt x="505" y="398"/>
                </a:lnTo>
                <a:cubicBezTo>
                  <a:pt x="519" y="398"/>
                  <a:pt x="530" y="387"/>
                  <a:pt x="530" y="373"/>
                </a:cubicBezTo>
                <a:cubicBezTo>
                  <a:pt x="530" y="359"/>
                  <a:pt x="519" y="348"/>
                  <a:pt x="505" y="348"/>
                </a:cubicBezTo>
                <a:lnTo>
                  <a:pt x="464" y="348"/>
                </a:lnTo>
                <a:lnTo>
                  <a:pt x="464" y="290"/>
                </a:lnTo>
                <a:lnTo>
                  <a:pt x="505" y="290"/>
                </a:lnTo>
                <a:cubicBezTo>
                  <a:pt x="519" y="290"/>
                  <a:pt x="530" y="279"/>
                  <a:pt x="530" y="265"/>
                </a:cubicBezTo>
                <a:cubicBezTo>
                  <a:pt x="530" y="252"/>
                  <a:pt x="519" y="241"/>
                  <a:pt x="505" y="241"/>
                </a:cubicBezTo>
                <a:lnTo>
                  <a:pt x="464" y="241"/>
                </a:lnTo>
                <a:lnTo>
                  <a:pt x="464" y="183"/>
                </a:lnTo>
                <a:lnTo>
                  <a:pt x="505" y="183"/>
                </a:lnTo>
                <a:cubicBezTo>
                  <a:pt x="519" y="183"/>
                  <a:pt x="530" y="172"/>
                  <a:pt x="530" y="158"/>
                </a:cubicBezTo>
                <a:cubicBezTo>
                  <a:pt x="530" y="143"/>
                  <a:pt x="519" y="132"/>
                  <a:pt x="505" y="132"/>
                </a:cubicBezTo>
                <a:lnTo>
                  <a:pt x="464" y="132"/>
                </a:lnTo>
                <a:cubicBezTo>
                  <a:pt x="464" y="96"/>
                  <a:pt x="434" y="66"/>
                  <a:pt x="398" y="66"/>
                </a:cubicBezTo>
                <a:lnTo>
                  <a:pt x="398" y="25"/>
                </a:lnTo>
                <a:cubicBezTo>
                  <a:pt x="398" y="11"/>
                  <a:pt x="387" y="0"/>
                  <a:pt x="373" y="0"/>
                </a:cubicBezTo>
                <a:cubicBezTo>
                  <a:pt x="359" y="0"/>
                  <a:pt x="348" y="11"/>
                  <a:pt x="348" y="25"/>
                </a:cubicBezTo>
                <a:lnTo>
                  <a:pt x="348" y="66"/>
                </a:lnTo>
                <a:lnTo>
                  <a:pt x="290" y="66"/>
                </a:lnTo>
                <a:lnTo>
                  <a:pt x="290" y="25"/>
                </a:lnTo>
                <a:cubicBezTo>
                  <a:pt x="290" y="11"/>
                  <a:pt x="279" y="0"/>
                  <a:pt x="265" y="0"/>
                </a:cubicBezTo>
                <a:cubicBezTo>
                  <a:pt x="251" y="0"/>
                  <a:pt x="240" y="11"/>
                  <a:pt x="240" y="25"/>
                </a:cubicBezTo>
                <a:lnTo>
                  <a:pt x="240" y="66"/>
                </a:lnTo>
                <a:lnTo>
                  <a:pt x="182" y="66"/>
                </a:lnTo>
                <a:lnTo>
                  <a:pt x="182" y="25"/>
                </a:lnTo>
                <a:moveTo>
                  <a:pt x="165" y="132"/>
                </a:moveTo>
                <a:lnTo>
                  <a:pt x="365" y="132"/>
                </a:lnTo>
                <a:cubicBezTo>
                  <a:pt x="383" y="132"/>
                  <a:pt x="398" y="147"/>
                  <a:pt x="398" y="166"/>
                </a:cubicBezTo>
                <a:lnTo>
                  <a:pt x="398" y="365"/>
                </a:lnTo>
                <a:cubicBezTo>
                  <a:pt x="398" y="383"/>
                  <a:pt x="383" y="398"/>
                  <a:pt x="365" y="398"/>
                </a:cubicBezTo>
                <a:lnTo>
                  <a:pt x="165" y="398"/>
                </a:lnTo>
                <a:cubicBezTo>
                  <a:pt x="147" y="398"/>
                  <a:pt x="132" y="383"/>
                  <a:pt x="132" y="365"/>
                </a:cubicBezTo>
                <a:lnTo>
                  <a:pt x="132" y="166"/>
                </a:lnTo>
                <a:cubicBezTo>
                  <a:pt x="132" y="147"/>
                  <a:pt x="147" y="132"/>
                  <a:pt x="165" y="132"/>
                </a:cubicBezTo>
                <a:moveTo>
                  <a:pt x="365" y="166"/>
                </a:moveTo>
                <a:lnTo>
                  <a:pt x="165" y="166"/>
                </a:lnTo>
                <a:lnTo>
                  <a:pt x="165" y="365"/>
                </a:lnTo>
                <a:lnTo>
                  <a:pt x="365" y="365"/>
                </a:lnTo>
                <a:lnTo>
                  <a:pt x="365" y="166"/>
                </a:lnTo>
                <a:close/>
              </a:path>
            </a:pathLst>
          </a:custGeom>
          <a:solidFill>
            <a:srgbClr val="A9443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9" name="文本框 438"/>
          <p:cNvSpPr txBox="1"/>
          <p:nvPr/>
        </p:nvSpPr>
        <p:spPr>
          <a:xfrm>
            <a:off x="6553080" y="3164040"/>
            <a:ext cx="37130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过滤、篡改、屏蔽、隐瞒、销毁系统数据，一经发现直接判定。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0" name="文本框 439"/>
          <p:cNvSpPr txBox="1"/>
          <p:nvPr/>
        </p:nvSpPr>
        <p:spPr>
          <a:xfrm>
            <a:off x="6553080" y="3934080"/>
            <a:ext cx="80856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传感器缺失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1" name="任意多边形 440"/>
          <p:cNvSpPr/>
          <p:nvPr/>
        </p:nvSpPr>
        <p:spPr>
          <a:xfrm>
            <a:off x="5762520" y="4829040"/>
            <a:ext cx="5896080" cy="914760"/>
          </a:xfrm>
          <a:custGeom>
            <a:avLst/>
            <a:gdLst/>
            <a:ahLst/>
            <a:cxnLst/>
            <a:rect l="0" t="0" r="r" b="b"/>
            <a:pathLst>
              <a:path w="16378" h="2541">
                <a:moveTo>
                  <a:pt x="0" y="0"/>
                </a:moveTo>
                <a:lnTo>
                  <a:pt x="16378" y="0"/>
                </a:lnTo>
                <a:lnTo>
                  <a:pt x="16378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2" name="任意多边形 441"/>
          <p:cNvSpPr/>
          <p:nvPr/>
        </p:nvSpPr>
        <p:spPr>
          <a:xfrm>
            <a:off x="5767200" y="4833720"/>
            <a:ext cx="5886720" cy="905400"/>
          </a:xfrm>
          <a:custGeom>
            <a:avLst/>
            <a:gdLst/>
            <a:ahLst/>
            <a:cxnLst/>
            <a:rect l="0" t="0" r="r" b="b"/>
            <a:pathLst>
              <a:path w="16352" h="2515" fill="none">
                <a:moveTo>
                  <a:pt x="0" y="0"/>
                </a:moveTo>
                <a:lnTo>
                  <a:pt x="16352" y="0"/>
                </a:lnTo>
                <a:lnTo>
                  <a:pt x="16352" y="2515"/>
                </a:lnTo>
                <a:lnTo>
                  <a:pt x="0" y="2515"/>
                </a:lnTo>
                <a:lnTo>
                  <a:pt x="0" y="0"/>
                </a:lnTo>
              </a:path>
            </a:pathLst>
          </a:custGeom>
          <a:ln w="9360">
            <a:solidFill>
              <a:srgbClr val="E3E1DC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3" name="任意多边形 442"/>
          <p:cNvSpPr/>
          <p:nvPr/>
        </p:nvSpPr>
        <p:spPr>
          <a:xfrm>
            <a:off x="5986440" y="4995720"/>
            <a:ext cx="409680" cy="410040"/>
          </a:xfrm>
          <a:custGeom>
            <a:avLst/>
            <a:gdLst/>
            <a:ahLst/>
            <a:cxnLst/>
            <a:rect l="0" t="0" r="r" b="b"/>
            <a:pathLst>
              <a:path w="1138" h="1139" fill="none">
                <a:moveTo>
                  <a:pt x="0" y="0"/>
                </a:moveTo>
                <a:lnTo>
                  <a:pt x="1138" y="0"/>
                </a:lnTo>
                <a:lnTo>
                  <a:pt x="1138" y="1139"/>
                </a:lnTo>
                <a:lnTo>
                  <a:pt x="0" y="1139"/>
                </a:lnTo>
                <a:lnTo>
                  <a:pt x="0" y="0"/>
                </a:lnTo>
              </a:path>
            </a:pathLst>
          </a:custGeom>
          <a:ln w="9360">
            <a:solidFill>
              <a:srgbClr val="A9443F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4" name="任意多边形 443"/>
          <p:cNvSpPr/>
          <p:nvPr/>
        </p:nvSpPr>
        <p:spPr>
          <a:xfrm>
            <a:off x="6095880" y="5105160"/>
            <a:ext cx="178920" cy="190800"/>
          </a:xfrm>
          <a:custGeom>
            <a:avLst/>
            <a:gdLst/>
            <a:ahLst/>
            <a:cxnLst/>
            <a:rect l="0" t="0" r="r" b="b"/>
            <a:pathLst>
              <a:path w="497" h="530">
                <a:moveTo>
                  <a:pt x="298" y="33"/>
                </a:moveTo>
                <a:cubicBezTo>
                  <a:pt x="298" y="15"/>
                  <a:pt x="284" y="0"/>
                  <a:pt x="265" y="0"/>
                </a:cubicBezTo>
                <a:cubicBezTo>
                  <a:pt x="247" y="0"/>
                  <a:pt x="232" y="15"/>
                  <a:pt x="232" y="33"/>
                </a:cubicBezTo>
                <a:lnTo>
                  <a:pt x="232" y="248"/>
                </a:lnTo>
                <a:cubicBezTo>
                  <a:pt x="232" y="257"/>
                  <a:pt x="225" y="265"/>
                  <a:pt x="216" y="265"/>
                </a:cubicBezTo>
                <a:cubicBezTo>
                  <a:pt x="207" y="265"/>
                  <a:pt x="199" y="257"/>
                  <a:pt x="199" y="248"/>
                </a:cubicBezTo>
                <a:lnTo>
                  <a:pt x="199" y="66"/>
                </a:lnTo>
                <a:cubicBezTo>
                  <a:pt x="199" y="48"/>
                  <a:pt x="184" y="33"/>
                  <a:pt x="165" y="33"/>
                </a:cubicBezTo>
                <a:cubicBezTo>
                  <a:pt x="147" y="33"/>
                  <a:pt x="132" y="48"/>
                  <a:pt x="132" y="66"/>
                </a:cubicBezTo>
                <a:lnTo>
                  <a:pt x="132" y="347"/>
                </a:lnTo>
                <a:cubicBezTo>
                  <a:pt x="132" y="349"/>
                  <a:pt x="132" y="351"/>
                  <a:pt x="132" y="352"/>
                </a:cubicBezTo>
                <a:lnTo>
                  <a:pt x="70" y="293"/>
                </a:lnTo>
                <a:cubicBezTo>
                  <a:pt x="53" y="277"/>
                  <a:pt x="27" y="278"/>
                  <a:pt x="11" y="294"/>
                </a:cubicBezTo>
                <a:cubicBezTo>
                  <a:pt x="-5" y="311"/>
                  <a:pt x="-4" y="337"/>
                  <a:pt x="13" y="353"/>
                </a:cubicBezTo>
                <a:lnTo>
                  <a:pt x="129" y="464"/>
                </a:lnTo>
                <a:cubicBezTo>
                  <a:pt x="173" y="507"/>
                  <a:pt x="234" y="530"/>
                  <a:pt x="295" y="530"/>
                </a:cubicBezTo>
                <a:lnTo>
                  <a:pt x="315" y="530"/>
                </a:lnTo>
                <a:cubicBezTo>
                  <a:pt x="415" y="530"/>
                  <a:pt x="497" y="449"/>
                  <a:pt x="497" y="347"/>
                </a:cubicBezTo>
                <a:lnTo>
                  <a:pt x="497" y="132"/>
                </a:lnTo>
                <a:cubicBezTo>
                  <a:pt x="497" y="114"/>
                  <a:pt x="482" y="99"/>
                  <a:pt x="464" y="99"/>
                </a:cubicBezTo>
                <a:cubicBezTo>
                  <a:pt x="446" y="99"/>
                  <a:pt x="431" y="114"/>
                  <a:pt x="431" y="132"/>
                </a:cubicBezTo>
                <a:lnTo>
                  <a:pt x="431" y="248"/>
                </a:lnTo>
                <a:cubicBezTo>
                  <a:pt x="431" y="257"/>
                  <a:pt x="423" y="265"/>
                  <a:pt x="414" y="265"/>
                </a:cubicBezTo>
                <a:cubicBezTo>
                  <a:pt x="405" y="265"/>
                  <a:pt x="398" y="257"/>
                  <a:pt x="398" y="248"/>
                </a:cubicBezTo>
                <a:lnTo>
                  <a:pt x="398" y="66"/>
                </a:lnTo>
                <a:cubicBezTo>
                  <a:pt x="398" y="48"/>
                  <a:pt x="383" y="33"/>
                  <a:pt x="365" y="33"/>
                </a:cubicBezTo>
                <a:cubicBezTo>
                  <a:pt x="346" y="33"/>
                  <a:pt x="332" y="48"/>
                  <a:pt x="332" y="66"/>
                </a:cubicBezTo>
                <a:lnTo>
                  <a:pt x="332" y="248"/>
                </a:lnTo>
                <a:cubicBezTo>
                  <a:pt x="332" y="257"/>
                  <a:pt x="324" y="265"/>
                  <a:pt x="315" y="265"/>
                </a:cubicBezTo>
                <a:cubicBezTo>
                  <a:pt x="306" y="265"/>
                  <a:pt x="298" y="257"/>
                  <a:pt x="298" y="248"/>
                </a:cubicBezTo>
                <a:lnTo>
                  <a:pt x="298" y="33"/>
                </a:lnTo>
                <a:close/>
              </a:path>
            </a:pathLst>
          </a:custGeom>
          <a:solidFill>
            <a:srgbClr val="A9443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5" name="文本框 444"/>
          <p:cNvSpPr txBox="1"/>
          <p:nvPr/>
        </p:nvSpPr>
        <p:spPr>
          <a:xfrm>
            <a:off x="6553080" y="4230720"/>
            <a:ext cx="364176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甲烷必设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12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处地点；防突钻孔下风侧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5–10m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须安装传感器。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6" name="文本框 445"/>
          <p:cNvSpPr txBox="1"/>
          <p:nvPr/>
        </p:nvSpPr>
        <p:spPr>
          <a:xfrm>
            <a:off x="6553080" y="500076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人为失效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7" name="文本框 446"/>
          <p:cNvSpPr txBox="1"/>
          <p:nvPr/>
        </p:nvSpPr>
        <p:spPr>
          <a:xfrm>
            <a:off x="6553080" y="5297760"/>
            <a:ext cx="37130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堵塞、包裹、喷雾、风吹、压缩量程等故意让系统失效的行为。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8" name="任意多边形 447"/>
          <p:cNvSpPr/>
          <p:nvPr/>
        </p:nvSpPr>
        <p:spPr>
          <a:xfrm>
            <a:off x="6619680" y="6101640"/>
            <a:ext cx="139680" cy="93240"/>
          </a:xfrm>
          <a:custGeom>
            <a:avLst/>
            <a:gdLst/>
            <a:ahLst/>
            <a:cxnLst/>
            <a:rect l="0" t="0" r="r" b="b"/>
            <a:pathLst>
              <a:path w="388" h="259">
                <a:moveTo>
                  <a:pt x="0" y="43"/>
                </a:moveTo>
                <a:cubicBezTo>
                  <a:pt x="0" y="20"/>
                  <a:pt x="19" y="0"/>
                  <a:pt x="43" y="0"/>
                </a:cubicBezTo>
                <a:lnTo>
                  <a:pt x="215" y="0"/>
                </a:lnTo>
                <a:cubicBezTo>
                  <a:pt x="239" y="0"/>
                  <a:pt x="258" y="20"/>
                  <a:pt x="258" y="43"/>
                </a:cubicBezTo>
                <a:lnTo>
                  <a:pt x="258" y="216"/>
                </a:lnTo>
                <a:cubicBezTo>
                  <a:pt x="258" y="240"/>
                  <a:pt x="239" y="259"/>
                  <a:pt x="215" y="259"/>
                </a:cubicBezTo>
                <a:lnTo>
                  <a:pt x="43" y="259"/>
                </a:lnTo>
                <a:cubicBezTo>
                  <a:pt x="19" y="259"/>
                  <a:pt x="0" y="240"/>
                  <a:pt x="0" y="216"/>
                </a:cubicBezTo>
                <a:lnTo>
                  <a:pt x="0" y="43"/>
                </a:lnTo>
                <a:moveTo>
                  <a:pt x="377" y="24"/>
                </a:moveTo>
                <a:cubicBezTo>
                  <a:pt x="384" y="28"/>
                  <a:pt x="388" y="35"/>
                  <a:pt x="388" y="43"/>
                </a:cubicBezTo>
                <a:lnTo>
                  <a:pt x="388" y="216"/>
                </a:lnTo>
                <a:cubicBezTo>
                  <a:pt x="388" y="224"/>
                  <a:pt x="384" y="232"/>
                  <a:pt x="377" y="235"/>
                </a:cubicBezTo>
                <a:cubicBezTo>
                  <a:pt x="370" y="239"/>
                  <a:pt x="361" y="239"/>
                  <a:pt x="355" y="234"/>
                </a:cubicBezTo>
                <a:lnTo>
                  <a:pt x="289" y="191"/>
                </a:lnTo>
                <a:lnTo>
                  <a:pt x="280" y="185"/>
                </a:lnTo>
                <a:lnTo>
                  <a:pt x="280" y="173"/>
                </a:lnTo>
                <a:lnTo>
                  <a:pt x="280" y="86"/>
                </a:lnTo>
                <a:lnTo>
                  <a:pt x="280" y="75"/>
                </a:lnTo>
                <a:lnTo>
                  <a:pt x="289" y="68"/>
                </a:lnTo>
                <a:lnTo>
                  <a:pt x="355" y="25"/>
                </a:lnTo>
                <a:cubicBezTo>
                  <a:pt x="361" y="21"/>
                  <a:pt x="370" y="21"/>
                  <a:pt x="377" y="24"/>
                </a:cubicBezTo>
                <a:close/>
              </a:path>
            </a:pathLst>
          </a:custGeom>
          <a:solidFill>
            <a:srgbClr val="66666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9" name="文本框 448"/>
          <p:cNvSpPr txBox="1"/>
          <p:nvPr/>
        </p:nvSpPr>
        <p:spPr>
          <a:xfrm>
            <a:off x="5819760" y="6070320"/>
            <a:ext cx="457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其他要求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0" name="任意多边形 449"/>
          <p:cNvSpPr/>
          <p:nvPr/>
        </p:nvSpPr>
        <p:spPr>
          <a:xfrm>
            <a:off x="8038800" y="6086160"/>
            <a:ext cx="105120" cy="120240"/>
          </a:xfrm>
          <a:custGeom>
            <a:avLst/>
            <a:gdLst/>
            <a:ahLst/>
            <a:cxnLst/>
            <a:rect l="0" t="0" r="r" b="b"/>
            <a:pathLst>
              <a:path w="292" h="334">
                <a:moveTo>
                  <a:pt x="146" y="0"/>
                </a:moveTo>
                <a:cubicBezTo>
                  <a:pt x="134" y="0"/>
                  <a:pt x="125" y="10"/>
                  <a:pt x="125" y="21"/>
                </a:cubicBezTo>
                <a:lnTo>
                  <a:pt x="125" y="34"/>
                </a:lnTo>
                <a:cubicBezTo>
                  <a:pt x="78" y="43"/>
                  <a:pt x="42" y="85"/>
                  <a:pt x="42" y="136"/>
                </a:cubicBezTo>
                <a:lnTo>
                  <a:pt x="42" y="148"/>
                </a:lnTo>
                <a:cubicBezTo>
                  <a:pt x="42" y="178"/>
                  <a:pt x="31" y="209"/>
                  <a:pt x="10" y="232"/>
                </a:cubicBezTo>
                <a:lnTo>
                  <a:pt x="6" y="237"/>
                </a:lnTo>
                <a:cubicBezTo>
                  <a:pt x="0" y="243"/>
                  <a:pt x="-1" y="252"/>
                  <a:pt x="2" y="259"/>
                </a:cubicBezTo>
                <a:cubicBezTo>
                  <a:pt x="5" y="267"/>
                  <a:pt x="13" y="272"/>
                  <a:pt x="21" y="272"/>
                </a:cubicBezTo>
                <a:lnTo>
                  <a:pt x="272" y="272"/>
                </a:lnTo>
                <a:cubicBezTo>
                  <a:pt x="280" y="272"/>
                  <a:pt x="287" y="267"/>
                  <a:pt x="291" y="259"/>
                </a:cubicBezTo>
                <a:cubicBezTo>
                  <a:pt x="294" y="252"/>
                  <a:pt x="293" y="243"/>
                  <a:pt x="287" y="237"/>
                </a:cubicBezTo>
                <a:lnTo>
                  <a:pt x="282" y="232"/>
                </a:lnTo>
                <a:cubicBezTo>
                  <a:pt x="262" y="209"/>
                  <a:pt x="251" y="178"/>
                  <a:pt x="251" y="148"/>
                </a:cubicBezTo>
                <a:lnTo>
                  <a:pt x="251" y="136"/>
                </a:lnTo>
                <a:cubicBezTo>
                  <a:pt x="251" y="85"/>
                  <a:pt x="214" y="43"/>
                  <a:pt x="167" y="34"/>
                </a:cubicBezTo>
                <a:lnTo>
                  <a:pt x="167" y="21"/>
                </a:lnTo>
                <a:cubicBezTo>
                  <a:pt x="167" y="10"/>
                  <a:pt x="157" y="0"/>
                  <a:pt x="146" y="0"/>
                </a:cubicBezTo>
                <a:moveTo>
                  <a:pt x="175" y="322"/>
                </a:moveTo>
                <a:cubicBezTo>
                  <a:pt x="183" y="314"/>
                  <a:pt x="187" y="303"/>
                  <a:pt x="187" y="292"/>
                </a:cubicBezTo>
                <a:lnTo>
                  <a:pt x="146" y="292"/>
                </a:lnTo>
                <a:lnTo>
                  <a:pt x="104" y="292"/>
                </a:lnTo>
                <a:cubicBezTo>
                  <a:pt x="104" y="303"/>
                  <a:pt x="109" y="314"/>
                  <a:pt x="116" y="322"/>
                </a:cubicBezTo>
                <a:cubicBezTo>
                  <a:pt x="124" y="330"/>
                  <a:pt x="135" y="334"/>
                  <a:pt x="146" y="334"/>
                </a:cubicBezTo>
                <a:cubicBezTo>
                  <a:pt x="157" y="334"/>
                  <a:pt x="167" y="330"/>
                  <a:pt x="175" y="322"/>
                </a:cubicBezTo>
                <a:close/>
              </a:path>
            </a:pathLst>
          </a:custGeom>
          <a:solidFill>
            <a:srgbClr val="66666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1" name="文本框 450"/>
          <p:cNvSpPr txBox="1"/>
          <p:nvPr/>
        </p:nvSpPr>
        <p:spPr>
          <a:xfrm>
            <a:off x="6835320" y="6059520"/>
            <a:ext cx="928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视频监视全覆盖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2" name="任意多边形 451"/>
          <p:cNvSpPr/>
          <p:nvPr/>
        </p:nvSpPr>
        <p:spPr>
          <a:xfrm>
            <a:off x="9286560" y="6086160"/>
            <a:ext cx="105120" cy="120240"/>
          </a:xfrm>
          <a:custGeom>
            <a:avLst/>
            <a:gdLst/>
            <a:ahLst/>
            <a:cxnLst/>
            <a:rect l="0" t="0" r="r" b="b"/>
            <a:pathLst>
              <a:path w="292" h="334">
                <a:moveTo>
                  <a:pt x="84" y="0"/>
                </a:moveTo>
                <a:cubicBezTo>
                  <a:pt x="95" y="0"/>
                  <a:pt x="104" y="10"/>
                  <a:pt x="104" y="21"/>
                </a:cubicBezTo>
                <a:lnTo>
                  <a:pt x="104" y="42"/>
                </a:lnTo>
                <a:lnTo>
                  <a:pt x="187" y="42"/>
                </a:lnTo>
                <a:lnTo>
                  <a:pt x="187" y="21"/>
                </a:lnTo>
                <a:cubicBezTo>
                  <a:pt x="187" y="10"/>
                  <a:pt x="197" y="0"/>
                  <a:pt x="208" y="0"/>
                </a:cubicBezTo>
                <a:cubicBezTo>
                  <a:pt x="220" y="0"/>
                  <a:pt x="229" y="10"/>
                  <a:pt x="229" y="21"/>
                </a:cubicBezTo>
                <a:lnTo>
                  <a:pt x="229" y="42"/>
                </a:lnTo>
                <a:lnTo>
                  <a:pt x="261" y="42"/>
                </a:lnTo>
                <a:cubicBezTo>
                  <a:pt x="278" y="42"/>
                  <a:pt x="292" y="56"/>
                  <a:pt x="292" y="73"/>
                </a:cubicBezTo>
                <a:lnTo>
                  <a:pt x="292" y="104"/>
                </a:lnTo>
                <a:lnTo>
                  <a:pt x="0" y="104"/>
                </a:lnTo>
                <a:lnTo>
                  <a:pt x="0" y="73"/>
                </a:lnTo>
                <a:cubicBezTo>
                  <a:pt x="0" y="56"/>
                  <a:pt x="14" y="42"/>
                  <a:pt x="32" y="42"/>
                </a:cubicBezTo>
                <a:lnTo>
                  <a:pt x="63" y="42"/>
                </a:lnTo>
                <a:lnTo>
                  <a:pt x="63" y="21"/>
                </a:lnTo>
                <a:cubicBezTo>
                  <a:pt x="63" y="10"/>
                  <a:pt x="72" y="0"/>
                  <a:pt x="84" y="0"/>
                </a:cubicBezTo>
                <a:moveTo>
                  <a:pt x="0" y="125"/>
                </a:moveTo>
                <a:lnTo>
                  <a:pt x="292" y="125"/>
                </a:lnTo>
                <a:lnTo>
                  <a:pt x="292" y="303"/>
                </a:lnTo>
                <a:cubicBezTo>
                  <a:pt x="292" y="320"/>
                  <a:pt x="278" y="334"/>
                  <a:pt x="261" y="334"/>
                </a:cubicBezTo>
                <a:lnTo>
                  <a:pt x="32" y="334"/>
                </a:lnTo>
                <a:cubicBezTo>
                  <a:pt x="14" y="334"/>
                  <a:pt x="0" y="320"/>
                  <a:pt x="0" y="303"/>
                </a:cubicBezTo>
                <a:lnTo>
                  <a:pt x="0" y="125"/>
                </a:lnTo>
                <a:moveTo>
                  <a:pt x="214" y="200"/>
                </a:moveTo>
                <a:cubicBezTo>
                  <a:pt x="220" y="193"/>
                  <a:pt x="220" y="183"/>
                  <a:pt x="214" y="176"/>
                </a:cubicBezTo>
                <a:cubicBezTo>
                  <a:pt x="208" y="170"/>
                  <a:pt x="198" y="170"/>
                  <a:pt x="192" y="176"/>
                </a:cubicBezTo>
                <a:lnTo>
                  <a:pt x="130" y="239"/>
                </a:lnTo>
                <a:lnTo>
                  <a:pt x="100" y="209"/>
                </a:lnTo>
                <a:cubicBezTo>
                  <a:pt x="94" y="203"/>
                  <a:pt x="84" y="203"/>
                  <a:pt x="78" y="209"/>
                </a:cubicBezTo>
                <a:cubicBezTo>
                  <a:pt x="72" y="215"/>
                  <a:pt x="72" y="225"/>
                  <a:pt x="78" y="231"/>
                </a:cubicBezTo>
                <a:lnTo>
                  <a:pt x="119" y="272"/>
                </a:lnTo>
                <a:cubicBezTo>
                  <a:pt x="125" y="278"/>
                  <a:pt x="135" y="278"/>
                  <a:pt x="141" y="272"/>
                </a:cubicBezTo>
                <a:lnTo>
                  <a:pt x="214" y="200"/>
                </a:lnTo>
                <a:close/>
              </a:path>
            </a:pathLst>
          </a:custGeom>
          <a:solidFill>
            <a:srgbClr val="66666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3" name="文本框 452"/>
          <p:cNvSpPr txBox="1"/>
          <p:nvPr/>
        </p:nvSpPr>
        <p:spPr>
          <a:xfrm>
            <a:off x="8220240" y="605952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报警断电有效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4" name="任意多边形 453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5" name="任意多边形 454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6" name="任意多边形 455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7" name="文本框 456"/>
          <p:cNvSpPr txBox="1"/>
          <p:nvPr/>
        </p:nvSpPr>
        <p:spPr>
          <a:xfrm>
            <a:off x="9471600" y="605952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调校周期合规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8" name="文本框 457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12/24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任意多边形 458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E8E6E1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0" name="任意多边形 459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1" name="任意多边形 460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2" name="任意多边形 461"/>
          <p:cNvSpPr/>
          <p:nvPr/>
        </p:nvSpPr>
        <p:spPr>
          <a:xfrm>
            <a:off x="537840" y="13953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>
                <a:moveTo>
                  <a:pt x="0" y="2977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1"/>
                  <a:pt x="7109" y="18"/>
                  <a:pt x="7118" y="27"/>
                </a:cubicBezTo>
                <a:cubicBezTo>
                  <a:pt x="7127" y="35"/>
                  <a:pt x="7133" y="45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2977"/>
                </a:lnTo>
                <a:cubicBezTo>
                  <a:pt x="7145" y="2989"/>
                  <a:pt x="7143" y="3001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1"/>
                  <a:pt x="7099" y="3058"/>
                  <a:pt x="7088" y="3063"/>
                </a:cubicBezTo>
                <a:cubicBezTo>
                  <a:pt x="7077" y="3067"/>
                  <a:pt x="7065" y="3070"/>
                  <a:pt x="7053" y="3070"/>
                </a:cubicBezTo>
                <a:lnTo>
                  <a:pt x="93" y="3070"/>
                </a:lnTo>
                <a:cubicBezTo>
                  <a:pt x="81" y="3070"/>
                  <a:pt x="69" y="3067"/>
                  <a:pt x="58" y="3063"/>
                </a:cubicBezTo>
                <a:cubicBezTo>
                  <a:pt x="46" y="3058"/>
                  <a:pt x="36" y="3051"/>
                  <a:pt x="28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1"/>
                  <a:pt x="0" y="2989"/>
                  <a:pt x="0" y="297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3" name="任意多边形 462"/>
          <p:cNvSpPr/>
          <p:nvPr/>
        </p:nvSpPr>
        <p:spPr>
          <a:xfrm>
            <a:off x="537840" y="13953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 fill="none">
                <a:moveTo>
                  <a:pt x="0" y="2977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1"/>
                  <a:pt x="7109" y="18"/>
                  <a:pt x="7118" y="27"/>
                </a:cubicBezTo>
                <a:cubicBezTo>
                  <a:pt x="7127" y="35"/>
                  <a:pt x="7133" y="45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2977"/>
                </a:lnTo>
                <a:cubicBezTo>
                  <a:pt x="7145" y="2989"/>
                  <a:pt x="7143" y="3001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1"/>
                  <a:pt x="7099" y="3058"/>
                  <a:pt x="7088" y="3063"/>
                </a:cubicBezTo>
                <a:cubicBezTo>
                  <a:pt x="7077" y="3067"/>
                  <a:pt x="7065" y="3070"/>
                  <a:pt x="7053" y="3070"/>
                </a:cubicBezTo>
                <a:lnTo>
                  <a:pt x="93" y="3070"/>
                </a:lnTo>
                <a:cubicBezTo>
                  <a:pt x="81" y="3070"/>
                  <a:pt x="69" y="3067"/>
                  <a:pt x="58" y="3063"/>
                </a:cubicBezTo>
                <a:cubicBezTo>
                  <a:pt x="46" y="3058"/>
                  <a:pt x="36" y="3051"/>
                  <a:pt x="28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1"/>
                  <a:pt x="0" y="2989"/>
                  <a:pt x="0" y="2977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4" name="任意多边形 463"/>
          <p:cNvSpPr/>
          <p:nvPr/>
        </p:nvSpPr>
        <p:spPr>
          <a:xfrm>
            <a:off x="637920" y="149508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5"/>
                </a:moveTo>
                <a:cubicBezTo>
                  <a:pt x="689" y="368"/>
                  <a:pt x="687" y="390"/>
                  <a:pt x="683" y="413"/>
                </a:cubicBezTo>
                <a:cubicBezTo>
                  <a:pt x="678" y="435"/>
                  <a:pt x="672" y="456"/>
                  <a:pt x="663" y="477"/>
                </a:cubicBezTo>
                <a:cubicBezTo>
                  <a:pt x="654" y="498"/>
                  <a:pt x="644" y="518"/>
                  <a:pt x="630" y="537"/>
                </a:cubicBezTo>
                <a:cubicBezTo>
                  <a:pt x="618" y="555"/>
                  <a:pt x="603" y="573"/>
                  <a:pt x="587" y="589"/>
                </a:cubicBezTo>
                <a:cubicBezTo>
                  <a:pt x="571" y="605"/>
                  <a:pt x="554" y="619"/>
                  <a:pt x="535" y="631"/>
                </a:cubicBezTo>
                <a:cubicBezTo>
                  <a:pt x="516" y="644"/>
                  <a:pt x="497" y="655"/>
                  <a:pt x="476" y="663"/>
                </a:cubicBezTo>
                <a:cubicBezTo>
                  <a:pt x="455" y="672"/>
                  <a:pt x="433" y="678"/>
                  <a:pt x="411" y="683"/>
                </a:cubicBezTo>
                <a:cubicBezTo>
                  <a:pt x="389" y="687"/>
                  <a:pt x="367" y="689"/>
                  <a:pt x="344" y="689"/>
                </a:cubicBezTo>
                <a:cubicBezTo>
                  <a:pt x="322" y="689"/>
                  <a:pt x="299" y="687"/>
                  <a:pt x="277" y="683"/>
                </a:cubicBezTo>
                <a:cubicBezTo>
                  <a:pt x="255" y="678"/>
                  <a:pt x="233" y="672"/>
                  <a:pt x="213" y="663"/>
                </a:cubicBezTo>
                <a:cubicBezTo>
                  <a:pt x="192" y="655"/>
                  <a:pt x="172" y="644"/>
                  <a:pt x="153" y="631"/>
                </a:cubicBezTo>
                <a:cubicBezTo>
                  <a:pt x="134" y="619"/>
                  <a:pt x="117" y="605"/>
                  <a:pt x="101" y="589"/>
                </a:cubicBezTo>
                <a:cubicBezTo>
                  <a:pt x="85" y="573"/>
                  <a:pt x="71" y="555"/>
                  <a:pt x="58" y="537"/>
                </a:cubicBezTo>
                <a:cubicBezTo>
                  <a:pt x="46" y="518"/>
                  <a:pt x="35" y="498"/>
                  <a:pt x="26" y="477"/>
                </a:cubicBezTo>
                <a:cubicBezTo>
                  <a:pt x="18" y="456"/>
                  <a:pt x="11" y="435"/>
                  <a:pt x="7" y="413"/>
                </a:cubicBezTo>
                <a:cubicBezTo>
                  <a:pt x="2" y="390"/>
                  <a:pt x="0" y="368"/>
                  <a:pt x="0" y="345"/>
                </a:cubicBezTo>
                <a:cubicBezTo>
                  <a:pt x="0" y="323"/>
                  <a:pt x="2" y="299"/>
                  <a:pt x="7" y="277"/>
                </a:cubicBezTo>
                <a:cubicBezTo>
                  <a:pt x="11" y="255"/>
                  <a:pt x="18" y="234"/>
                  <a:pt x="26" y="213"/>
                </a:cubicBezTo>
                <a:cubicBezTo>
                  <a:pt x="35" y="192"/>
                  <a:pt x="46" y="172"/>
                  <a:pt x="58" y="153"/>
                </a:cubicBezTo>
                <a:cubicBezTo>
                  <a:pt x="71" y="135"/>
                  <a:pt x="85" y="117"/>
                  <a:pt x="101" y="101"/>
                </a:cubicBezTo>
                <a:cubicBezTo>
                  <a:pt x="117" y="85"/>
                  <a:pt x="134" y="71"/>
                  <a:pt x="153" y="58"/>
                </a:cubicBezTo>
                <a:cubicBezTo>
                  <a:pt x="172" y="46"/>
                  <a:pt x="192" y="35"/>
                  <a:pt x="213" y="27"/>
                </a:cubicBezTo>
                <a:cubicBezTo>
                  <a:pt x="233" y="18"/>
                  <a:pt x="255" y="11"/>
                  <a:pt x="277" y="7"/>
                </a:cubicBezTo>
                <a:cubicBezTo>
                  <a:pt x="299" y="3"/>
                  <a:pt x="322" y="0"/>
                  <a:pt x="344" y="0"/>
                </a:cubicBezTo>
                <a:cubicBezTo>
                  <a:pt x="367" y="0"/>
                  <a:pt x="389" y="3"/>
                  <a:pt x="411" y="7"/>
                </a:cubicBezTo>
                <a:cubicBezTo>
                  <a:pt x="433" y="11"/>
                  <a:pt x="455" y="18"/>
                  <a:pt x="476" y="27"/>
                </a:cubicBezTo>
                <a:cubicBezTo>
                  <a:pt x="497" y="35"/>
                  <a:pt x="516" y="46"/>
                  <a:pt x="535" y="58"/>
                </a:cubicBezTo>
                <a:cubicBezTo>
                  <a:pt x="554" y="71"/>
                  <a:pt x="571" y="85"/>
                  <a:pt x="587" y="101"/>
                </a:cubicBezTo>
                <a:cubicBezTo>
                  <a:pt x="603" y="117"/>
                  <a:pt x="618" y="135"/>
                  <a:pt x="630" y="153"/>
                </a:cubicBezTo>
                <a:cubicBezTo>
                  <a:pt x="644" y="172"/>
                  <a:pt x="654" y="192"/>
                  <a:pt x="663" y="213"/>
                </a:cubicBezTo>
                <a:cubicBezTo>
                  <a:pt x="672" y="234"/>
                  <a:pt x="678" y="255"/>
                  <a:pt x="683" y="277"/>
                </a:cubicBezTo>
                <a:cubicBezTo>
                  <a:pt x="687" y="299"/>
                  <a:pt x="689" y="323"/>
                  <a:pt x="689" y="34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5" name="文本框 464"/>
          <p:cNvSpPr txBox="1"/>
          <p:nvPr/>
        </p:nvSpPr>
        <p:spPr>
          <a:xfrm>
            <a:off x="533520" y="516960"/>
            <a:ext cx="542196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其他重大事故隐患——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19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种（第二十条）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6" name="文本框 465"/>
          <p:cNvSpPr txBox="1"/>
          <p:nvPr/>
        </p:nvSpPr>
        <p:spPr>
          <a:xfrm>
            <a:off x="704880" y="1545840"/>
            <a:ext cx="115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AF9F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③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7" name="任意多边形 466"/>
          <p:cNvSpPr/>
          <p:nvPr/>
        </p:nvSpPr>
        <p:spPr>
          <a:xfrm>
            <a:off x="637920" y="2085840"/>
            <a:ext cx="762480" cy="190800"/>
          </a:xfrm>
          <a:custGeom>
            <a:avLst/>
            <a:gdLst/>
            <a:ahLst/>
            <a:cxnLst/>
            <a:rect l="0" t="0" r="r" b="b"/>
            <a:pathLst>
              <a:path w="2118" h="530">
                <a:moveTo>
                  <a:pt x="0" y="477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2065" y="0"/>
                </a:lnTo>
                <a:cubicBezTo>
                  <a:pt x="2072" y="0"/>
                  <a:pt x="2079" y="1"/>
                  <a:pt x="2085" y="4"/>
                </a:cubicBezTo>
                <a:cubicBezTo>
                  <a:pt x="2092" y="7"/>
                  <a:pt x="2097" y="10"/>
                  <a:pt x="2102" y="15"/>
                </a:cubicBezTo>
                <a:cubicBezTo>
                  <a:pt x="2107" y="20"/>
                  <a:pt x="2111" y="26"/>
                  <a:pt x="2114" y="33"/>
                </a:cubicBezTo>
                <a:cubicBezTo>
                  <a:pt x="2117" y="39"/>
                  <a:pt x="2118" y="46"/>
                  <a:pt x="2118" y="53"/>
                </a:cubicBezTo>
                <a:lnTo>
                  <a:pt x="2118" y="477"/>
                </a:lnTo>
                <a:cubicBezTo>
                  <a:pt x="2118" y="484"/>
                  <a:pt x="2117" y="491"/>
                  <a:pt x="2114" y="497"/>
                </a:cubicBezTo>
                <a:cubicBezTo>
                  <a:pt x="2111" y="504"/>
                  <a:pt x="2107" y="510"/>
                  <a:pt x="2102" y="515"/>
                </a:cubicBezTo>
                <a:cubicBezTo>
                  <a:pt x="2097" y="520"/>
                  <a:pt x="2092" y="523"/>
                  <a:pt x="2085" y="526"/>
                </a:cubicBezTo>
                <a:cubicBezTo>
                  <a:pt x="2079" y="529"/>
                  <a:pt x="2072" y="530"/>
                  <a:pt x="2065" y="530"/>
                </a:cubicBezTo>
                <a:lnTo>
                  <a:pt x="53" y="530"/>
                </a:lnTo>
                <a:cubicBezTo>
                  <a:pt x="46" y="530"/>
                  <a:pt x="39" y="529"/>
                  <a:pt x="33" y="526"/>
                </a:cubicBezTo>
                <a:cubicBezTo>
                  <a:pt x="26" y="523"/>
                  <a:pt x="21" y="520"/>
                  <a:pt x="16" y="515"/>
                </a:cubicBezTo>
                <a:cubicBezTo>
                  <a:pt x="11" y="510"/>
                  <a:pt x="7" y="504"/>
                  <a:pt x="4" y="497"/>
                </a:cubicBezTo>
                <a:cubicBezTo>
                  <a:pt x="2" y="491"/>
                  <a:pt x="0" y="484"/>
                  <a:pt x="0" y="477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8" name="文本框 467"/>
          <p:cNvSpPr txBox="1"/>
          <p:nvPr/>
        </p:nvSpPr>
        <p:spPr>
          <a:xfrm>
            <a:off x="638280" y="1821240"/>
            <a:ext cx="14590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瓦斯检查存在漏检、假检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9" name="任意多边形 468"/>
          <p:cNvSpPr/>
          <p:nvPr/>
        </p:nvSpPr>
        <p:spPr>
          <a:xfrm>
            <a:off x="3233520" y="1395360"/>
            <a:ext cx="2562480" cy="1105200"/>
          </a:xfrm>
          <a:custGeom>
            <a:avLst/>
            <a:gdLst/>
            <a:ahLst/>
            <a:cxnLst/>
            <a:rect l="0" t="0" r="r" b="b"/>
            <a:pathLst>
              <a:path w="7118" h="3070">
                <a:moveTo>
                  <a:pt x="0" y="2977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2"/>
                  <a:pt x="7061" y="7"/>
                </a:cubicBezTo>
                <a:cubicBezTo>
                  <a:pt x="7073" y="11"/>
                  <a:pt x="7083" y="18"/>
                  <a:pt x="7091" y="27"/>
                </a:cubicBezTo>
                <a:cubicBezTo>
                  <a:pt x="7100" y="35"/>
                  <a:pt x="7107" y="45"/>
                  <a:pt x="7111" y="57"/>
                </a:cubicBezTo>
                <a:cubicBezTo>
                  <a:pt x="7116" y="68"/>
                  <a:pt x="7118" y="80"/>
                  <a:pt x="7118" y="92"/>
                </a:cubicBezTo>
                <a:lnTo>
                  <a:pt x="7118" y="2977"/>
                </a:lnTo>
                <a:cubicBezTo>
                  <a:pt x="7118" y="2989"/>
                  <a:pt x="7116" y="3001"/>
                  <a:pt x="7111" y="3013"/>
                </a:cubicBezTo>
                <a:cubicBezTo>
                  <a:pt x="7107" y="3024"/>
                  <a:pt x="7100" y="3034"/>
                  <a:pt x="7091" y="3043"/>
                </a:cubicBezTo>
                <a:cubicBezTo>
                  <a:pt x="7083" y="3051"/>
                  <a:pt x="7073" y="3058"/>
                  <a:pt x="7061" y="3063"/>
                </a:cubicBezTo>
                <a:cubicBezTo>
                  <a:pt x="7050" y="3067"/>
                  <a:pt x="7038" y="3070"/>
                  <a:pt x="7026" y="3070"/>
                </a:cubicBezTo>
                <a:lnTo>
                  <a:pt x="93" y="3070"/>
                </a:lnTo>
                <a:cubicBezTo>
                  <a:pt x="80" y="3070"/>
                  <a:pt x="69" y="3067"/>
                  <a:pt x="57" y="3063"/>
                </a:cubicBezTo>
                <a:cubicBezTo>
                  <a:pt x="46" y="3058"/>
                  <a:pt x="36" y="3051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2" y="3001"/>
                  <a:pt x="0" y="2989"/>
                  <a:pt x="0" y="297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0" name="任意多边形 469"/>
          <p:cNvSpPr/>
          <p:nvPr/>
        </p:nvSpPr>
        <p:spPr>
          <a:xfrm>
            <a:off x="3233520" y="1395360"/>
            <a:ext cx="2562480" cy="1105200"/>
          </a:xfrm>
          <a:custGeom>
            <a:avLst/>
            <a:gdLst/>
            <a:ahLst/>
            <a:cxnLst/>
            <a:rect l="0" t="0" r="r" b="b"/>
            <a:pathLst>
              <a:path w="7118" h="3070" fill="none">
                <a:moveTo>
                  <a:pt x="0" y="2977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2"/>
                  <a:pt x="7061" y="7"/>
                </a:cubicBezTo>
                <a:cubicBezTo>
                  <a:pt x="7073" y="11"/>
                  <a:pt x="7083" y="18"/>
                  <a:pt x="7091" y="27"/>
                </a:cubicBezTo>
                <a:cubicBezTo>
                  <a:pt x="7100" y="35"/>
                  <a:pt x="7107" y="45"/>
                  <a:pt x="7111" y="57"/>
                </a:cubicBezTo>
                <a:cubicBezTo>
                  <a:pt x="7116" y="68"/>
                  <a:pt x="7118" y="80"/>
                  <a:pt x="7118" y="92"/>
                </a:cubicBezTo>
                <a:lnTo>
                  <a:pt x="7118" y="2977"/>
                </a:lnTo>
                <a:cubicBezTo>
                  <a:pt x="7118" y="2989"/>
                  <a:pt x="7116" y="3001"/>
                  <a:pt x="7111" y="3013"/>
                </a:cubicBezTo>
                <a:cubicBezTo>
                  <a:pt x="7107" y="3024"/>
                  <a:pt x="7100" y="3034"/>
                  <a:pt x="7091" y="3043"/>
                </a:cubicBezTo>
                <a:cubicBezTo>
                  <a:pt x="7083" y="3051"/>
                  <a:pt x="7073" y="3058"/>
                  <a:pt x="7061" y="3063"/>
                </a:cubicBezTo>
                <a:cubicBezTo>
                  <a:pt x="7050" y="3067"/>
                  <a:pt x="7038" y="3070"/>
                  <a:pt x="7026" y="3070"/>
                </a:cubicBezTo>
                <a:lnTo>
                  <a:pt x="93" y="3070"/>
                </a:lnTo>
                <a:cubicBezTo>
                  <a:pt x="80" y="3070"/>
                  <a:pt x="69" y="3067"/>
                  <a:pt x="57" y="3063"/>
                </a:cubicBezTo>
                <a:cubicBezTo>
                  <a:pt x="46" y="3058"/>
                  <a:pt x="36" y="3051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2" y="3001"/>
                  <a:pt x="0" y="2989"/>
                  <a:pt x="0" y="2977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1" name="任意多边形 470"/>
          <p:cNvSpPr/>
          <p:nvPr/>
        </p:nvSpPr>
        <p:spPr>
          <a:xfrm>
            <a:off x="3333600" y="149508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5"/>
                </a:moveTo>
                <a:cubicBezTo>
                  <a:pt x="689" y="368"/>
                  <a:pt x="687" y="390"/>
                  <a:pt x="682" y="413"/>
                </a:cubicBezTo>
                <a:cubicBezTo>
                  <a:pt x="678" y="435"/>
                  <a:pt x="671" y="456"/>
                  <a:pt x="663" y="477"/>
                </a:cubicBezTo>
                <a:cubicBezTo>
                  <a:pt x="654" y="498"/>
                  <a:pt x="643" y="518"/>
                  <a:pt x="631" y="537"/>
                </a:cubicBezTo>
                <a:cubicBezTo>
                  <a:pt x="618" y="555"/>
                  <a:pt x="604" y="573"/>
                  <a:pt x="588" y="589"/>
                </a:cubicBezTo>
                <a:cubicBezTo>
                  <a:pt x="572" y="605"/>
                  <a:pt x="555" y="619"/>
                  <a:pt x="536" y="631"/>
                </a:cubicBezTo>
                <a:cubicBezTo>
                  <a:pt x="517" y="644"/>
                  <a:pt x="497" y="655"/>
                  <a:pt x="477" y="663"/>
                </a:cubicBezTo>
                <a:cubicBezTo>
                  <a:pt x="456" y="672"/>
                  <a:pt x="434" y="678"/>
                  <a:pt x="412" y="683"/>
                </a:cubicBezTo>
                <a:cubicBezTo>
                  <a:pt x="390" y="687"/>
                  <a:pt x="367" y="689"/>
                  <a:pt x="345" y="689"/>
                </a:cubicBezTo>
                <a:cubicBezTo>
                  <a:pt x="322" y="689"/>
                  <a:pt x="300" y="687"/>
                  <a:pt x="278" y="683"/>
                </a:cubicBezTo>
                <a:cubicBezTo>
                  <a:pt x="256" y="678"/>
                  <a:pt x="234" y="672"/>
                  <a:pt x="213" y="663"/>
                </a:cubicBezTo>
                <a:cubicBezTo>
                  <a:pt x="192" y="655"/>
                  <a:pt x="173" y="644"/>
                  <a:pt x="154" y="631"/>
                </a:cubicBezTo>
                <a:cubicBezTo>
                  <a:pt x="135" y="619"/>
                  <a:pt x="118" y="605"/>
                  <a:pt x="102" y="589"/>
                </a:cubicBezTo>
                <a:cubicBezTo>
                  <a:pt x="86" y="573"/>
                  <a:pt x="71" y="555"/>
                  <a:pt x="59" y="537"/>
                </a:cubicBezTo>
                <a:cubicBezTo>
                  <a:pt x="46" y="518"/>
                  <a:pt x="36" y="498"/>
                  <a:pt x="27" y="477"/>
                </a:cubicBezTo>
                <a:cubicBezTo>
                  <a:pt x="18" y="456"/>
                  <a:pt x="11" y="435"/>
                  <a:pt x="7" y="413"/>
                </a:cubicBezTo>
                <a:cubicBezTo>
                  <a:pt x="2" y="390"/>
                  <a:pt x="0" y="368"/>
                  <a:pt x="0" y="345"/>
                </a:cubicBezTo>
                <a:cubicBezTo>
                  <a:pt x="0" y="323"/>
                  <a:pt x="2" y="299"/>
                  <a:pt x="7" y="277"/>
                </a:cubicBezTo>
                <a:cubicBezTo>
                  <a:pt x="11" y="255"/>
                  <a:pt x="18" y="234"/>
                  <a:pt x="27" y="213"/>
                </a:cubicBezTo>
                <a:cubicBezTo>
                  <a:pt x="36" y="192"/>
                  <a:pt x="46" y="172"/>
                  <a:pt x="59" y="153"/>
                </a:cubicBezTo>
                <a:cubicBezTo>
                  <a:pt x="71" y="135"/>
                  <a:pt x="86" y="117"/>
                  <a:pt x="102" y="101"/>
                </a:cubicBezTo>
                <a:cubicBezTo>
                  <a:pt x="118" y="85"/>
                  <a:pt x="135" y="71"/>
                  <a:pt x="154" y="58"/>
                </a:cubicBezTo>
                <a:cubicBezTo>
                  <a:pt x="173" y="46"/>
                  <a:pt x="192" y="35"/>
                  <a:pt x="213" y="27"/>
                </a:cubicBezTo>
                <a:cubicBezTo>
                  <a:pt x="234" y="18"/>
                  <a:pt x="256" y="11"/>
                  <a:pt x="278" y="7"/>
                </a:cubicBezTo>
                <a:cubicBezTo>
                  <a:pt x="300" y="3"/>
                  <a:pt x="322" y="0"/>
                  <a:pt x="345" y="0"/>
                </a:cubicBezTo>
                <a:cubicBezTo>
                  <a:pt x="367" y="0"/>
                  <a:pt x="390" y="3"/>
                  <a:pt x="412" y="7"/>
                </a:cubicBezTo>
                <a:cubicBezTo>
                  <a:pt x="434" y="11"/>
                  <a:pt x="456" y="18"/>
                  <a:pt x="477" y="27"/>
                </a:cubicBezTo>
                <a:cubicBezTo>
                  <a:pt x="497" y="35"/>
                  <a:pt x="517" y="46"/>
                  <a:pt x="536" y="58"/>
                </a:cubicBezTo>
                <a:cubicBezTo>
                  <a:pt x="555" y="71"/>
                  <a:pt x="572" y="85"/>
                  <a:pt x="588" y="101"/>
                </a:cubicBezTo>
                <a:cubicBezTo>
                  <a:pt x="604" y="117"/>
                  <a:pt x="618" y="135"/>
                  <a:pt x="631" y="153"/>
                </a:cubicBezTo>
                <a:cubicBezTo>
                  <a:pt x="643" y="172"/>
                  <a:pt x="654" y="192"/>
                  <a:pt x="663" y="213"/>
                </a:cubicBezTo>
                <a:cubicBezTo>
                  <a:pt x="671" y="234"/>
                  <a:pt x="678" y="255"/>
                  <a:pt x="682" y="277"/>
                </a:cubicBezTo>
                <a:cubicBezTo>
                  <a:pt x="687" y="299"/>
                  <a:pt x="689" y="323"/>
                  <a:pt x="689" y="34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2" name="文本框 471"/>
          <p:cNvSpPr txBox="1"/>
          <p:nvPr/>
        </p:nvSpPr>
        <p:spPr>
          <a:xfrm>
            <a:off x="704880" y="2108520"/>
            <a:ext cx="6318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低瓦斯矿常犯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3" name="文本框 472"/>
          <p:cNvSpPr txBox="1"/>
          <p:nvPr/>
        </p:nvSpPr>
        <p:spPr>
          <a:xfrm>
            <a:off x="3397320" y="1545840"/>
            <a:ext cx="115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AF9F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④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4" name="任意多边形 473"/>
          <p:cNvSpPr/>
          <p:nvPr/>
        </p:nvSpPr>
        <p:spPr>
          <a:xfrm>
            <a:off x="3333600" y="2085840"/>
            <a:ext cx="686160" cy="190800"/>
          </a:xfrm>
          <a:custGeom>
            <a:avLst/>
            <a:gdLst/>
            <a:ahLst/>
            <a:cxnLst/>
            <a:rect l="0" t="0" r="r" b="b"/>
            <a:pathLst>
              <a:path w="1906" h="530">
                <a:moveTo>
                  <a:pt x="0" y="477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853" y="0"/>
                </a:lnTo>
                <a:cubicBezTo>
                  <a:pt x="1860" y="0"/>
                  <a:pt x="1867" y="1"/>
                  <a:pt x="1873" y="4"/>
                </a:cubicBezTo>
                <a:cubicBezTo>
                  <a:pt x="1880" y="7"/>
                  <a:pt x="1885" y="10"/>
                  <a:pt x="1890" y="15"/>
                </a:cubicBezTo>
                <a:cubicBezTo>
                  <a:pt x="1895" y="20"/>
                  <a:pt x="1899" y="26"/>
                  <a:pt x="1902" y="33"/>
                </a:cubicBezTo>
                <a:cubicBezTo>
                  <a:pt x="1905" y="39"/>
                  <a:pt x="1906" y="46"/>
                  <a:pt x="1906" y="53"/>
                </a:cubicBezTo>
                <a:lnTo>
                  <a:pt x="1906" y="477"/>
                </a:lnTo>
                <a:cubicBezTo>
                  <a:pt x="1906" y="484"/>
                  <a:pt x="1905" y="491"/>
                  <a:pt x="1902" y="497"/>
                </a:cubicBezTo>
                <a:cubicBezTo>
                  <a:pt x="1899" y="504"/>
                  <a:pt x="1895" y="510"/>
                  <a:pt x="1890" y="515"/>
                </a:cubicBezTo>
                <a:cubicBezTo>
                  <a:pt x="1885" y="520"/>
                  <a:pt x="1880" y="523"/>
                  <a:pt x="1873" y="526"/>
                </a:cubicBezTo>
                <a:cubicBezTo>
                  <a:pt x="1867" y="529"/>
                  <a:pt x="1860" y="530"/>
                  <a:pt x="1853" y="530"/>
                </a:cubicBezTo>
                <a:lnTo>
                  <a:pt x="53" y="530"/>
                </a:lnTo>
                <a:cubicBezTo>
                  <a:pt x="46" y="530"/>
                  <a:pt x="39" y="529"/>
                  <a:pt x="33" y="526"/>
                </a:cubicBezTo>
                <a:cubicBezTo>
                  <a:pt x="26" y="523"/>
                  <a:pt x="20" y="520"/>
                  <a:pt x="15" y="515"/>
                </a:cubicBezTo>
                <a:cubicBezTo>
                  <a:pt x="10" y="510"/>
                  <a:pt x="7" y="504"/>
                  <a:pt x="4" y="497"/>
                </a:cubicBezTo>
                <a:cubicBezTo>
                  <a:pt x="1" y="491"/>
                  <a:pt x="0" y="484"/>
                  <a:pt x="0" y="477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5" name="文本框 474"/>
          <p:cNvSpPr txBox="1"/>
          <p:nvPr/>
        </p:nvSpPr>
        <p:spPr>
          <a:xfrm>
            <a:off x="3330360" y="1821240"/>
            <a:ext cx="22546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瓦斯等级鉴定违规、新水平未复测参数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6" name="任意多边形 475"/>
          <p:cNvSpPr/>
          <p:nvPr/>
        </p:nvSpPr>
        <p:spPr>
          <a:xfrm>
            <a:off x="5919480" y="13953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>
                <a:moveTo>
                  <a:pt x="0" y="2977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1"/>
                  <a:pt x="7109" y="18"/>
                  <a:pt x="7118" y="27"/>
                </a:cubicBezTo>
                <a:cubicBezTo>
                  <a:pt x="7127" y="35"/>
                  <a:pt x="7133" y="45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2977"/>
                </a:lnTo>
                <a:cubicBezTo>
                  <a:pt x="7145" y="2989"/>
                  <a:pt x="7143" y="3001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1"/>
                  <a:pt x="7099" y="3058"/>
                  <a:pt x="7088" y="3063"/>
                </a:cubicBezTo>
                <a:cubicBezTo>
                  <a:pt x="7077" y="3067"/>
                  <a:pt x="7065" y="3070"/>
                  <a:pt x="7052" y="3070"/>
                </a:cubicBezTo>
                <a:lnTo>
                  <a:pt x="93" y="3070"/>
                </a:lnTo>
                <a:cubicBezTo>
                  <a:pt x="81" y="3070"/>
                  <a:pt x="69" y="3067"/>
                  <a:pt x="58" y="3063"/>
                </a:cubicBezTo>
                <a:cubicBezTo>
                  <a:pt x="46" y="3058"/>
                  <a:pt x="36" y="3051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1"/>
                  <a:pt x="0" y="2989"/>
                  <a:pt x="0" y="297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7" name="任意多边形 476"/>
          <p:cNvSpPr/>
          <p:nvPr/>
        </p:nvSpPr>
        <p:spPr>
          <a:xfrm>
            <a:off x="5919480" y="13953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 fill="none">
                <a:moveTo>
                  <a:pt x="0" y="2977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1"/>
                  <a:pt x="7109" y="18"/>
                  <a:pt x="7118" y="27"/>
                </a:cubicBezTo>
                <a:cubicBezTo>
                  <a:pt x="7127" y="35"/>
                  <a:pt x="7133" y="45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2977"/>
                </a:lnTo>
                <a:cubicBezTo>
                  <a:pt x="7145" y="2989"/>
                  <a:pt x="7143" y="3001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1"/>
                  <a:pt x="7099" y="3058"/>
                  <a:pt x="7088" y="3063"/>
                </a:cubicBezTo>
                <a:cubicBezTo>
                  <a:pt x="7077" y="3067"/>
                  <a:pt x="7065" y="3070"/>
                  <a:pt x="7052" y="3070"/>
                </a:cubicBezTo>
                <a:lnTo>
                  <a:pt x="93" y="3070"/>
                </a:lnTo>
                <a:cubicBezTo>
                  <a:pt x="81" y="3070"/>
                  <a:pt x="69" y="3067"/>
                  <a:pt x="58" y="3063"/>
                </a:cubicBezTo>
                <a:cubicBezTo>
                  <a:pt x="46" y="3058"/>
                  <a:pt x="36" y="3051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1"/>
                  <a:pt x="0" y="2989"/>
                  <a:pt x="0" y="2977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8" name="任意多边形 477"/>
          <p:cNvSpPr/>
          <p:nvPr/>
        </p:nvSpPr>
        <p:spPr>
          <a:xfrm>
            <a:off x="6019560" y="149508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5"/>
                </a:moveTo>
                <a:cubicBezTo>
                  <a:pt x="689" y="368"/>
                  <a:pt x="687" y="390"/>
                  <a:pt x="682" y="413"/>
                </a:cubicBezTo>
                <a:cubicBezTo>
                  <a:pt x="678" y="435"/>
                  <a:pt x="672" y="456"/>
                  <a:pt x="663" y="477"/>
                </a:cubicBezTo>
                <a:cubicBezTo>
                  <a:pt x="654" y="498"/>
                  <a:pt x="644" y="518"/>
                  <a:pt x="631" y="537"/>
                </a:cubicBezTo>
                <a:cubicBezTo>
                  <a:pt x="619" y="555"/>
                  <a:pt x="604" y="573"/>
                  <a:pt x="588" y="589"/>
                </a:cubicBezTo>
                <a:cubicBezTo>
                  <a:pt x="572" y="605"/>
                  <a:pt x="555" y="619"/>
                  <a:pt x="536" y="631"/>
                </a:cubicBezTo>
                <a:cubicBezTo>
                  <a:pt x="517" y="644"/>
                  <a:pt x="498" y="655"/>
                  <a:pt x="477" y="663"/>
                </a:cubicBezTo>
                <a:cubicBezTo>
                  <a:pt x="456" y="672"/>
                  <a:pt x="434" y="678"/>
                  <a:pt x="412" y="683"/>
                </a:cubicBezTo>
                <a:cubicBezTo>
                  <a:pt x="390" y="687"/>
                  <a:pt x="368" y="689"/>
                  <a:pt x="345" y="689"/>
                </a:cubicBezTo>
                <a:cubicBezTo>
                  <a:pt x="323" y="689"/>
                  <a:pt x="300" y="687"/>
                  <a:pt x="278" y="683"/>
                </a:cubicBezTo>
                <a:cubicBezTo>
                  <a:pt x="256" y="678"/>
                  <a:pt x="234" y="672"/>
                  <a:pt x="213" y="663"/>
                </a:cubicBezTo>
                <a:cubicBezTo>
                  <a:pt x="193" y="655"/>
                  <a:pt x="173" y="644"/>
                  <a:pt x="154" y="631"/>
                </a:cubicBezTo>
                <a:cubicBezTo>
                  <a:pt x="135" y="619"/>
                  <a:pt x="118" y="605"/>
                  <a:pt x="101" y="589"/>
                </a:cubicBezTo>
                <a:cubicBezTo>
                  <a:pt x="85" y="573"/>
                  <a:pt x="71" y="555"/>
                  <a:pt x="58" y="537"/>
                </a:cubicBezTo>
                <a:cubicBezTo>
                  <a:pt x="46" y="518"/>
                  <a:pt x="35" y="498"/>
                  <a:pt x="26" y="477"/>
                </a:cubicBezTo>
                <a:cubicBezTo>
                  <a:pt x="18" y="456"/>
                  <a:pt x="11" y="435"/>
                  <a:pt x="7" y="413"/>
                </a:cubicBezTo>
                <a:cubicBezTo>
                  <a:pt x="2" y="390"/>
                  <a:pt x="0" y="368"/>
                  <a:pt x="0" y="345"/>
                </a:cubicBezTo>
                <a:cubicBezTo>
                  <a:pt x="0" y="323"/>
                  <a:pt x="2" y="299"/>
                  <a:pt x="7" y="277"/>
                </a:cubicBezTo>
                <a:cubicBezTo>
                  <a:pt x="11" y="255"/>
                  <a:pt x="18" y="234"/>
                  <a:pt x="26" y="213"/>
                </a:cubicBezTo>
                <a:cubicBezTo>
                  <a:pt x="35" y="192"/>
                  <a:pt x="46" y="172"/>
                  <a:pt x="58" y="153"/>
                </a:cubicBezTo>
                <a:cubicBezTo>
                  <a:pt x="71" y="135"/>
                  <a:pt x="85" y="117"/>
                  <a:pt x="101" y="101"/>
                </a:cubicBezTo>
                <a:cubicBezTo>
                  <a:pt x="118" y="85"/>
                  <a:pt x="135" y="71"/>
                  <a:pt x="154" y="58"/>
                </a:cubicBezTo>
                <a:cubicBezTo>
                  <a:pt x="173" y="46"/>
                  <a:pt x="193" y="35"/>
                  <a:pt x="213" y="27"/>
                </a:cubicBezTo>
                <a:cubicBezTo>
                  <a:pt x="234" y="18"/>
                  <a:pt x="256" y="11"/>
                  <a:pt x="278" y="7"/>
                </a:cubicBezTo>
                <a:cubicBezTo>
                  <a:pt x="300" y="3"/>
                  <a:pt x="323" y="0"/>
                  <a:pt x="345" y="0"/>
                </a:cubicBezTo>
                <a:cubicBezTo>
                  <a:pt x="368" y="0"/>
                  <a:pt x="390" y="3"/>
                  <a:pt x="412" y="7"/>
                </a:cubicBezTo>
                <a:cubicBezTo>
                  <a:pt x="434" y="11"/>
                  <a:pt x="456" y="18"/>
                  <a:pt x="477" y="27"/>
                </a:cubicBezTo>
                <a:cubicBezTo>
                  <a:pt x="498" y="35"/>
                  <a:pt x="517" y="46"/>
                  <a:pt x="536" y="58"/>
                </a:cubicBezTo>
                <a:cubicBezTo>
                  <a:pt x="555" y="71"/>
                  <a:pt x="572" y="85"/>
                  <a:pt x="588" y="101"/>
                </a:cubicBezTo>
                <a:cubicBezTo>
                  <a:pt x="604" y="117"/>
                  <a:pt x="619" y="135"/>
                  <a:pt x="631" y="153"/>
                </a:cubicBezTo>
                <a:cubicBezTo>
                  <a:pt x="644" y="172"/>
                  <a:pt x="654" y="192"/>
                  <a:pt x="663" y="213"/>
                </a:cubicBezTo>
                <a:cubicBezTo>
                  <a:pt x="672" y="234"/>
                  <a:pt x="678" y="255"/>
                  <a:pt x="682" y="277"/>
                </a:cubicBezTo>
                <a:cubicBezTo>
                  <a:pt x="687" y="299"/>
                  <a:pt x="689" y="323"/>
                  <a:pt x="689" y="34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9" name="文本框 478"/>
          <p:cNvSpPr txBox="1"/>
          <p:nvPr/>
        </p:nvSpPr>
        <p:spPr>
          <a:xfrm>
            <a:off x="3397320" y="2108520"/>
            <a:ext cx="5904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版新增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0" name="文本框 479"/>
          <p:cNvSpPr txBox="1"/>
          <p:nvPr/>
        </p:nvSpPr>
        <p:spPr>
          <a:xfrm>
            <a:off x="6089760" y="1545840"/>
            <a:ext cx="115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AF9F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⑥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1" name="任意多边形 480"/>
          <p:cNvSpPr/>
          <p:nvPr/>
        </p:nvSpPr>
        <p:spPr>
          <a:xfrm>
            <a:off x="6019560" y="2085840"/>
            <a:ext cx="657720" cy="190800"/>
          </a:xfrm>
          <a:custGeom>
            <a:avLst/>
            <a:gdLst/>
            <a:ahLst/>
            <a:cxnLst/>
            <a:rect l="0" t="0" r="r" b="b"/>
            <a:pathLst>
              <a:path w="1827" h="530">
                <a:moveTo>
                  <a:pt x="0" y="477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774" y="0"/>
                </a:lnTo>
                <a:cubicBezTo>
                  <a:pt x="1781" y="0"/>
                  <a:pt x="1788" y="1"/>
                  <a:pt x="1794" y="4"/>
                </a:cubicBezTo>
                <a:cubicBezTo>
                  <a:pt x="1801" y="7"/>
                  <a:pt x="1806" y="10"/>
                  <a:pt x="1811" y="15"/>
                </a:cubicBezTo>
                <a:cubicBezTo>
                  <a:pt x="1816" y="20"/>
                  <a:pt x="1820" y="26"/>
                  <a:pt x="1823" y="33"/>
                </a:cubicBezTo>
                <a:cubicBezTo>
                  <a:pt x="1825" y="39"/>
                  <a:pt x="1827" y="46"/>
                  <a:pt x="1827" y="53"/>
                </a:cubicBezTo>
                <a:lnTo>
                  <a:pt x="1827" y="477"/>
                </a:lnTo>
                <a:cubicBezTo>
                  <a:pt x="1827" y="484"/>
                  <a:pt x="1825" y="491"/>
                  <a:pt x="1823" y="497"/>
                </a:cubicBezTo>
                <a:cubicBezTo>
                  <a:pt x="1820" y="504"/>
                  <a:pt x="1816" y="510"/>
                  <a:pt x="1811" y="515"/>
                </a:cubicBezTo>
                <a:cubicBezTo>
                  <a:pt x="1806" y="520"/>
                  <a:pt x="1801" y="523"/>
                  <a:pt x="1794" y="526"/>
                </a:cubicBezTo>
                <a:cubicBezTo>
                  <a:pt x="1788" y="529"/>
                  <a:pt x="1781" y="530"/>
                  <a:pt x="1774" y="530"/>
                </a:cubicBezTo>
                <a:lnTo>
                  <a:pt x="53" y="530"/>
                </a:lnTo>
                <a:cubicBezTo>
                  <a:pt x="46" y="530"/>
                  <a:pt x="39" y="529"/>
                  <a:pt x="33" y="526"/>
                </a:cubicBezTo>
                <a:cubicBezTo>
                  <a:pt x="26" y="523"/>
                  <a:pt x="21" y="520"/>
                  <a:pt x="16" y="515"/>
                </a:cubicBezTo>
                <a:cubicBezTo>
                  <a:pt x="11" y="510"/>
                  <a:pt x="7" y="504"/>
                  <a:pt x="4" y="497"/>
                </a:cubicBezTo>
                <a:cubicBezTo>
                  <a:pt x="2" y="491"/>
                  <a:pt x="0" y="484"/>
                  <a:pt x="0" y="477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2" name="文本框 481"/>
          <p:cNvSpPr txBox="1"/>
          <p:nvPr/>
        </p:nvSpPr>
        <p:spPr>
          <a:xfrm>
            <a:off x="6022800" y="1821240"/>
            <a:ext cx="15919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隐瞒采掘工作面或下井人数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3" name="任意多边形 482"/>
          <p:cNvSpPr/>
          <p:nvPr/>
        </p:nvSpPr>
        <p:spPr>
          <a:xfrm>
            <a:off x="537840" y="2624040"/>
            <a:ext cx="2572200" cy="1295640"/>
          </a:xfrm>
          <a:custGeom>
            <a:avLst/>
            <a:gdLst/>
            <a:ahLst/>
            <a:cxnLst/>
            <a:rect l="0" t="0" r="r" b="b"/>
            <a:pathLst>
              <a:path w="7145" h="3599">
                <a:moveTo>
                  <a:pt x="0" y="3506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8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3506"/>
                </a:lnTo>
                <a:cubicBezTo>
                  <a:pt x="7145" y="3519"/>
                  <a:pt x="7143" y="3531"/>
                  <a:pt x="7138" y="3542"/>
                </a:cubicBezTo>
                <a:cubicBezTo>
                  <a:pt x="7133" y="3553"/>
                  <a:pt x="7127" y="3563"/>
                  <a:pt x="7118" y="3572"/>
                </a:cubicBezTo>
                <a:cubicBezTo>
                  <a:pt x="7109" y="3581"/>
                  <a:pt x="7099" y="3587"/>
                  <a:pt x="7088" y="3592"/>
                </a:cubicBezTo>
                <a:cubicBezTo>
                  <a:pt x="7077" y="3597"/>
                  <a:pt x="7065" y="3599"/>
                  <a:pt x="7053" y="3599"/>
                </a:cubicBezTo>
                <a:lnTo>
                  <a:pt x="93" y="3599"/>
                </a:lnTo>
                <a:cubicBezTo>
                  <a:pt x="81" y="3599"/>
                  <a:pt x="69" y="3597"/>
                  <a:pt x="58" y="3592"/>
                </a:cubicBezTo>
                <a:cubicBezTo>
                  <a:pt x="46" y="3587"/>
                  <a:pt x="36" y="3581"/>
                  <a:pt x="28" y="3572"/>
                </a:cubicBezTo>
                <a:cubicBezTo>
                  <a:pt x="19" y="3563"/>
                  <a:pt x="12" y="3553"/>
                  <a:pt x="7" y="3542"/>
                </a:cubicBezTo>
                <a:cubicBezTo>
                  <a:pt x="3" y="3531"/>
                  <a:pt x="0" y="3519"/>
                  <a:pt x="0" y="350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4" name="任意多边形 483"/>
          <p:cNvSpPr/>
          <p:nvPr/>
        </p:nvSpPr>
        <p:spPr>
          <a:xfrm>
            <a:off x="537840" y="2624040"/>
            <a:ext cx="2572200" cy="1295640"/>
          </a:xfrm>
          <a:custGeom>
            <a:avLst/>
            <a:gdLst/>
            <a:ahLst/>
            <a:cxnLst/>
            <a:rect l="0" t="0" r="r" b="b"/>
            <a:pathLst>
              <a:path w="7145" h="3599" fill="none">
                <a:moveTo>
                  <a:pt x="0" y="3506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8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3506"/>
                </a:lnTo>
                <a:cubicBezTo>
                  <a:pt x="7145" y="3519"/>
                  <a:pt x="7143" y="3531"/>
                  <a:pt x="7138" y="3542"/>
                </a:cubicBezTo>
                <a:cubicBezTo>
                  <a:pt x="7133" y="3553"/>
                  <a:pt x="7127" y="3563"/>
                  <a:pt x="7118" y="3572"/>
                </a:cubicBezTo>
                <a:cubicBezTo>
                  <a:pt x="7109" y="3581"/>
                  <a:pt x="7099" y="3587"/>
                  <a:pt x="7088" y="3592"/>
                </a:cubicBezTo>
                <a:cubicBezTo>
                  <a:pt x="7077" y="3597"/>
                  <a:pt x="7065" y="3599"/>
                  <a:pt x="7053" y="3599"/>
                </a:cubicBezTo>
                <a:lnTo>
                  <a:pt x="93" y="3599"/>
                </a:lnTo>
                <a:cubicBezTo>
                  <a:pt x="81" y="3599"/>
                  <a:pt x="69" y="3597"/>
                  <a:pt x="58" y="3592"/>
                </a:cubicBezTo>
                <a:cubicBezTo>
                  <a:pt x="46" y="3587"/>
                  <a:pt x="36" y="3581"/>
                  <a:pt x="28" y="3572"/>
                </a:cubicBezTo>
                <a:cubicBezTo>
                  <a:pt x="19" y="3563"/>
                  <a:pt x="12" y="3553"/>
                  <a:pt x="7" y="3542"/>
                </a:cubicBezTo>
                <a:cubicBezTo>
                  <a:pt x="3" y="3531"/>
                  <a:pt x="0" y="3519"/>
                  <a:pt x="0" y="3506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5" name="任意多边形 484"/>
          <p:cNvSpPr/>
          <p:nvPr/>
        </p:nvSpPr>
        <p:spPr>
          <a:xfrm>
            <a:off x="637920" y="2724120"/>
            <a:ext cx="248040" cy="247680"/>
          </a:xfrm>
          <a:custGeom>
            <a:avLst/>
            <a:gdLst/>
            <a:ahLst/>
            <a:cxnLst/>
            <a:rect l="0" t="0" r="r" b="b"/>
            <a:pathLst>
              <a:path w="689" h="688">
                <a:moveTo>
                  <a:pt x="689" y="345"/>
                </a:moveTo>
                <a:cubicBezTo>
                  <a:pt x="689" y="367"/>
                  <a:pt x="687" y="389"/>
                  <a:pt x="683" y="412"/>
                </a:cubicBezTo>
                <a:cubicBezTo>
                  <a:pt x="678" y="434"/>
                  <a:pt x="672" y="455"/>
                  <a:pt x="663" y="476"/>
                </a:cubicBezTo>
                <a:cubicBezTo>
                  <a:pt x="654" y="497"/>
                  <a:pt x="644" y="517"/>
                  <a:pt x="630" y="536"/>
                </a:cubicBezTo>
                <a:cubicBezTo>
                  <a:pt x="618" y="554"/>
                  <a:pt x="603" y="572"/>
                  <a:pt x="587" y="588"/>
                </a:cubicBezTo>
                <a:cubicBezTo>
                  <a:pt x="571" y="604"/>
                  <a:pt x="554" y="618"/>
                  <a:pt x="535" y="631"/>
                </a:cubicBezTo>
                <a:cubicBezTo>
                  <a:pt x="516" y="643"/>
                  <a:pt x="497" y="654"/>
                  <a:pt x="476" y="662"/>
                </a:cubicBezTo>
                <a:cubicBezTo>
                  <a:pt x="455" y="671"/>
                  <a:pt x="433" y="677"/>
                  <a:pt x="411" y="682"/>
                </a:cubicBezTo>
                <a:cubicBezTo>
                  <a:pt x="389" y="686"/>
                  <a:pt x="367" y="688"/>
                  <a:pt x="344" y="688"/>
                </a:cubicBezTo>
                <a:cubicBezTo>
                  <a:pt x="322" y="688"/>
                  <a:pt x="299" y="686"/>
                  <a:pt x="277" y="682"/>
                </a:cubicBezTo>
                <a:cubicBezTo>
                  <a:pt x="255" y="677"/>
                  <a:pt x="233" y="671"/>
                  <a:pt x="213" y="662"/>
                </a:cubicBezTo>
                <a:cubicBezTo>
                  <a:pt x="192" y="654"/>
                  <a:pt x="172" y="643"/>
                  <a:pt x="153" y="631"/>
                </a:cubicBezTo>
                <a:cubicBezTo>
                  <a:pt x="134" y="618"/>
                  <a:pt x="117" y="604"/>
                  <a:pt x="101" y="588"/>
                </a:cubicBezTo>
                <a:cubicBezTo>
                  <a:pt x="85" y="572"/>
                  <a:pt x="71" y="554"/>
                  <a:pt x="58" y="536"/>
                </a:cubicBezTo>
                <a:cubicBezTo>
                  <a:pt x="46" y="517"/>
                  <a:pt x="35" y="497"/>
                  <a:pt x="26" y="476"/>
                </a:cubicBezTo>
                <a:cubicBezTo>
                  <a:pt x="18" y="455"/>
                  <a:pt x="11" y="434"/>
                  <a:pt x="7" y="412"/>
                </a:cubicBezTo>
                <a:cubicBezTo>
                  <a:pt x="2" y="389"/>
                  <a:pt x="0" y="367"/>
                  <a:pt x="0" y="345"/>
                </a:cubicBezTo>
                <a:cubicBezTo>
                  <a:pt x="0" y="321"/>
                  <a:pt x="2" y="299"/>
                  <a:pt x="7" y="276"/>
                </a:cubicBezTo>
                <a:cubicBezTo>
                  <a:pt x="11" y="254"/>
                  <a:pt x="18" y="233"/>
                  <a:pt x="26" y="212"/>
                </a:cubicBezTo>
                <a:cubicBezTo>
                  <a:pt x="35" y="191"/>
                  <a:pt x="46" y="171"/>
                  <a:pt x="58" y="152"/>
                </a:cubicBezTo>
                <a:cubicBezTo>
                  <a:pt x="71" y="134"/>
                  <a:pt x="85" y="116"/>
                  <a:pt x="101" y="100"/>
                </a:cubicBezTo>
                <a:cubicBezTo>
                  <a:pt x="117" y="84"/>
                  <a:pt x="134" y="70"/>
                  <a:pt x="153" y="58"/>
                </a:cubicBezTo>
                <a:cubicBezTo>
                  <a:pt x="172" y="45"/>
                  <a:pt x="192" y="34"/>
                  <a:pt x="213" y="26"/>
                </a:cubicBezTo>
                <a:cubicBezTo>
                  <a:pt x="233" y="17"/>
                  <a:pt x="255" y="11"/>
                  <a:pt x="277" y="6"/>
                </a:cubicBezTo>
                <a:cubicBezTo>
                  <a:pt x="299" y="2"/>
                  <a:pt x="322" y="0"/>
                  <a:pt x="344" y="0"/>
                </a:cubicBezTo>
                <a:cubicBezTo>
                  <a:pt x="367" y="0"/>
                  <a:pt x="389" y="2"/>
                  <a:pt x="411" y="6"/>
                </a:cubicBezTo>
                <a:cubicBezTo>
                  <a:pt x="433" y="11"/>
                  <a:pt x="455" y="17"/>
                  <a:pt x="476" y="26"/>
                </a:cubicBezTo>
                <a:cubicBezTo>
                  <a:pt x="497" y="34"/>
                  <a:pt x="516" y="45"/>
                  <a:pt x="535" y="58"/>
                </a:cubicBezTo>
                <a:cubicBezTo>
                  <a:pt x="554" y="70"/>
                  <a:pt x="571" y="84"/>
                  <a:pt x="587" y="100"/>
                </a:cubicBezTo>
                <a:cubicBezTo>
                  <a:pt x="603" y="116"/>
                  <a:pt x="618" y="134"/>
                  <a:pt x="630" y="152"/>
                </a:cubicBezTo>
                <a:cubicBezTo>
                  <a:pt x="644" y="171"/>
                  <a:pt x="654" y="191"/>
                  <a:pt x="663" y="212"/>
                </a:cubicBezTo>
                <a:cubicBezTo>
                  <a:pt x="672" y="233"/>
                  <a:pt x="678" y="254"/>
                  <a:pt x="683" y="276"/>
                </a:cubicBezTo>
                <a:cubicBezTo>
                  <a:pt x="687" y="299"/>
                  <a:pt x="689" y="321"/>
                  <a:pt x="689" y="34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6" name="文本框 485"/>
          <p:cNvSpPr txBox="1"/>
          <p:nvPr/>
        </p:nvSpPr>
        <p:spPr>
          <a:xfrm>
            <a:off x="6089760" y="2108520"/>
            <a:ext cx="52668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留神峪煤矿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7" name="文本框 486"/>
          <p:cNvSpPr txBox="1"/>
          <p:nvPr/>
        </p:nvSpPr>
        <p:spPr>
          <a:xfrm>
            <a:off x="647640" y="2774520"/>
            <a:ext cx="2293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AF9F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⑦⑧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8" name="任意多边形 487"/>
          <p:cNvSpPr/>
          <p:nvPr/>
        </p:nvSpPr>
        <p:spPr>
          <a:xfrm>
            <a:off x="637920" y="3314520"/>
            <a:ext cx="552960" cy="190800"/>
          </a:xfrm>
          <a:custGeom>
            <a:avLst/>
            <a:gdLst/>
            <a:ahLst/>
            <a:cxnLst/>
            <a:rect l="0" t="0" r="r" b="b"/>
            <a:pathLst>
              <a:path w="1536" h="530">
                <a:moveTo>
                  <a:pt x="0" y="477"/>
                </a:moveTo>
                <a:lnTo>
                  <a:pt x="0" y="54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483" y="0"/>
                </a:lnTo>
                <a:cubicBezTo>
                  <a:pt x="1490" y="0"/>
                  <a:pt x="1497" y="1"/>
                  <a:pt x="1503" y="4"/>
                </a:cubicBezTo>
                <a:cubicBezTo>
                  <a:pt x="1510" y="7"/>
                  <a:pt x="1515" y="11"/>
                  <a:pt x="1520" y="15"/>
                </a:cubicBezTo>
                <a:cubicBezTo>
                  <a:pt x="1525" y="20"/>
                  <a:pt x="1529" y="26"/>
                  <a:pt x="1532" y="33"/>
                </a:cubicBezTo>
                <a:cubicBezTo>
                  <a:pt x="1534" y="39"/>
                  <a:pt x="1536" y="46"/>
                  <a:pt x="1536" y="54"/>
                </a:cubicBezTo>
                <a:lnTo>
                  <a:pt x="1536" y="477"/>
                </a:lnTo>
                <a:cubicBezTo>
                  <a:pt x="1536" y="484"/>
                  <a:pt x="1534" y="491"/>
                  <a:pt x="1532" y="497"/>
                </a:cubicBezTo>
                <a:cubicBezTo>
                  <a:pt x="1529" y="504"/>
                  <a:pt x="1525" y="510"/>
                  <a:pt x="1520" y="515"/>
                </a:cubicBezTo>
                <a:cubicBezTo>
                  <a:pt x="1515" y="520"/>
                  <a:pt x="1510" y="523"/>
                  <a:pt x="1503" y="526"/>
                </a:cubicBezTo>
                <a:cubicBezTo>
                  <a:pt x="1497" y="529"/>
                  <a:pt x="1490" y="530"/>
                  <a:pt x="1483" y="530"/>
                </a:cubicBezTo>
                <a:lnTo>
                  <a:pt x="53" y="530"/>
                </a:lnTo>
                <a:cubicBezTo>
                  <a:pt x="46" y="530"/>
                  <a:pt x="39" y="529"/>
                  <a:pt x="33" y="526"/>
                </a:cubicBezTo>
                <a:cubicBezTo>
                  <a:pt x="26" y="523"/>
                  <a:pt x="21" y="520"/>
                  <a:pt x="16" y="515"/>
                </a:cubicBezTo>
                <a:cubicBezTo>
                  <a:pt x="11" y="510"/>
                  <a:pt x="7" y="504"/>
                  <a:pt x="4" y="497"/>
                </a:cubicBezTo>
                <a:cubicBezTo>
                  <a:pt x="2" y="491"/>
                  <a:pt x="0" y="484"/>
                  <a:pt x="0" y="477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9" name="文本框 488"/>
          <p:cNvSpPr txBox="1"/>
          <p:nvPr/>
        </p:nvSpPr>
        <p:spPr>
          <a:xfrm>
            <a:off x="638280" y="3049920"/>
            <a:ext cx="19897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提升装置、架空乘人装置保护缺失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0" name="任意多边形 489"/>
          <p:cNvSpPr/>
          <p:nvPr/>
        </p:nvSpPr>
        <p:spPr>
          <a:xfrm>
            <a:off x="3233520" y="2624040"/>
            <a:ext cx="2562480" cy="1295640"/>
          </a:xfrm>
          <a:custGeom>
            <a:avLst/>
            <a:gdLst/>
            <a:ahLst/>
            <a:cxnLst/>
            <a:rect l="0" t="0" r="r" b="b"/>
            <a:pathLst>
              <a:path w="7118" h="3599">
                <a:moveTo>
                  <a:pt x="0" y="3506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2"/>
                  <a:pt x="7061" y="7"/>
                </a:cubicBezTo>
                <a:cubicBezTo>
                  <a:pt x="7073" y="12"/>
                  <a:pt x="7083" y="18"/>
                  <a:pt x="7091" y="27"/>
                </a:cubicBezTo>
                <a:cubicBezTo>
                  <a:pt x="7100" y="36"/>
                  <a:pt x="7107" y="46"/>
                  <a:pt x="7111" y="57"/>
                </a:cubicBezTo>
                <a:cubicBezTo>
                  <a:pt x="7116" y="68"/>
                  <a:pt x="7118" y="80"/>
                  <a:pt x="7118" y="92"/>
                </a:cubicBezTo>
                <a:lnTo>
                  <a:pt x="7118" y="3506"/>
                </a:lnTo>
                <a:cubicBezTo>
                  <a:pt x="7118" y="3519"/>
                  <a:pt x="7116" y="3531"/>
                  <a:pt x="7111" y="3542"/>
                </a:cubicBezTo>
                <a:cubicBezTo>
                  <a:pt x="7107" y="3553"/>
                  <a:pt x="7100" y="3563"/>
                  <a:pt x="7091" y="3572"/>
                </a:cubicBezTo>
                <a:cubicBezTo>
                  <a:pt x="7083" y="3581"/>
                  <a:pt x="7073" y="3587"/>
                  <a:pt x="7061" y="3592"/>
                </a:cubicBezTo>
                <a:cubicBezTo>
                  <a:pt x="7050" y="3597"/>
                  <a:pt x="7038" y="3599"/>
                  <a:pt x="7026" y="3599"/>
                </a:cubicBezTo>
                <a:lnTo>
                  <a:pt x="93" y="3599"/>
                </a:lnTo>
                <a:cubicBezTo>
                  <a:pt x="80" y="3599"/>
                  <a:pt x="69" y="3597"/>
                  <a:pt x="57" y="3592"/>
                </a:cubicBezTo>
                <a:cubicBezTo>
                  <a:pt x="46" y="3587"/>
                  <a:pt x="36" y="3581"/>
                  <a:pt x="27" y="3572"/>
                </a:cubicBezTo>
                <a:cubicBezTo>
                  <a:pt x="19" y="3563"/>
                  <a:pt x="12" y="3553"/>
                  <a:pt x="7" y="3542"/>
                </a:cubicBezTo>
                <a:cubicBezTo>
                  <a:pt x="2" y="3531"/>
                  <a:pt x="0" y="3519"/>
                  <a:pt x="0" y="350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1" name="任意多边形 490"/>
          <p:cNvSpPr/>
          <p:nvPr/>
        </p:nvSpPr>
        <p:spPr>
          <a:xfrm>
            <a:off x="3233520" y="2624040"/>
            <a:ext cx="2562480" cy="1295640"/>
          </a:xfrm>
          <a:custGeom>
            <a:avLst/>
            <a:gdLst/>
            <a:ahLst/>
            <a:cxnLst/>
            <a:rect l="0" t="0" r="r" b="b"/>
            <a:pathLst>
              <a:path w="7118" h="3599" fill="none">
                <a:moveTo>
                  <a:pt x="0" y="3506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2"/>
                  <a:pt x="7061" y="7"/>
                </a:cubicBezTo>
                <a:cubicBezTo>
                  <a:pt x="7073" y="12"/>
                  <a:pt x="7083" y="18"/>
                  <a:pt x="7091" y="27"/>
                </a:cubicBezTo>
                <a:cubicBezTo>
                  <a:pt x="7100" y="36"/>
                  <a:pt x="7107" y="46"/>
                  <a:pt x="7111" y="57"/>
                </a:cubicBezTo>
                <a:cubicBezTo>
                  <a:pt x="7116" y="68"/>
                  <a:pt x="7118" y="80"/>
                  <a:pt x="7118" y="92"/>
                </a:cubicBezTo>
                <a:lnTo>
                  <a:pt x="7118" y="3506"/>
                </a:lnTo>
                <a:cubicBezTo>
                  <a:pt x="7118" y="3519"/>
                  <a:pt x="7116" y="3531"/>
                  <a:pt x="7111" y="3542"/>
                </a:cubicBezTo>
                <a:cubicBezTo>
                  <a:pt x="7107" y="3553"/>
                  <a:pt x="7100" y="3563"/>
                  <a:pt x="7091" y="3572"/>
                </a:cubicBezTo>
                <a:cubicBezTo>
                  <a:pt x="7083" y="3581"/>
                  <a:pt x="7073" y="3587"/>
                  <a:pt x="7061" y="3592"/>
                </a:cubicBezTo>
                <a:cubicBezTo>
                  <a:pt x="7050" y="3597"/>
                  <a:pt x="7038" y="3599"/>
                  <a:pt x="7026" y="3599"/>
                </a:cubicBezTo>
                <a:lnTo>
                  <a:pt x="93" y="3599"/>
                </a:lnTo>
                <a:cubicBezTo>
                  <a:pt x="80" y="3599"/>
                  <a:pt x="69" y="3597"/>
                  <a:pt x="57" y="3592"/>
                </a:cubicBezTo>
                <a:cubicBezTo>
                  <a:pt x="46" y="3587"/>
                  <a:pt x="36" y="3581"/>
                  <a:pt x="27" y="3572"/>
                </a:cubicBezTo>
                <a:cubicBezTo>
                  <a:pt x="19" y="3563"/>
                  <a:pt x="12" y="3553"/>
                  <a:pt x="7" y="3542"/>
                </a:cubicBezTo>
                <a:cubicBezTo>
                  <a:pt x="2" y="3531"/>
                  <a:pt x="0" y="3519"/>
                  <a:pt x="0" y="3506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2" name="任意多边形 491"/>
          <p:cNvSpPr/>
          <p:nvPr/>
        </p:nvSpPr>
        <p:spPr>
          <a:xfrm>
            <a:off x="3333600" y="2724120"/>
            <a:ext cx="248040" cy="247680"/>
          </a:xfrm>
          <a:custGeom>
            <a:avLst/>
            <a:gdLst/>
            <a:ahLst/>
            <a:cxnLst/>
            <a:rect l="0" t="0" r="r" b="b"/>
            <a:pathLst>
              <a:path w="689" h="688">
                <a:moveTo>
                  <a:pt x="689" y="345"/>
                </a:moveTo>
                <a:cubicBezTo>
                  <a:pt x="689" y="367"/>
                  <a:pt x="687" y="389"/>
                  <a:pt x="682" y="412"/>
                </a:cubicBezTo>
                <a:cubicBezTo>
                  <a:pt x="678" y="434"/>
                  <a:pt x="671" y="455"/>
                  <a:pt x="663" y="476"/>
                </a:cubicBezTo>
                <a:cubicBezTo>
                  <a:pt x="654" y="497"/>
                  <a:pt x="643" y="517"/>
                  <a:pt x="631" y="536"/>
                </a:cubicBezTo>
                <a:cubicBezTo>
                  <a:pt x="618" y="554"/>
                  <a:pt x="604" y="572"/>
                  <a:pt x="588" y="588"/>
                </a:cubicBezTo>
                <a:cubicBezTo>
                  <a:pt x="572" y="604"/>
                  <a:pt x="555" y="618"/>
                  <a:pt x="536" y="631"/>
                </a:cubicBezTo>
                <a:cubicBezTo>
                  <a:pt x="517" y="643"/>
                  <a:pt x="497" y="654"/>
                  <a:pt x="477" y="662"/>
                </a:cubicBezTo>
                <a:cubicBezTo>
                  <a:pt x="456" y="671"/>
                  <a:pt x="434" y="677"/>
                  <a:pt x="412" y="682"/>
                </a:cubicBezTo>
                <a:cubicBezTo>
                  <a:pt x="390" y="686"/>
                  <a:pt x="367" y="688"/>
                  <a:pt x="345" y="688"/>
                </a:cubicBezTo>
                <a:cubicBezTo>
                  <a:pt x="322" y="688"/>
                  <a:pt x="300" y="686"/>
                  <a:pt x="278" y="682"/>
                </a:cubicBezTo>
                <a:cubicBezTo>
                  <a:pt x="256" y="677"/>
                  <a:pt x="234" y="671"/>
                  <a:pt x="213" y="662"/>
                </a:cubicBezTo>
                <a:cubicBezTo>
                  <a:pt x="192" y="654"/>
                  <a:pt x="173" y="643"/>
                  <a:pt x="154" y="631"/>
                </a:cubicBezTo>
                <a:cubicBezTo>
                  <a:pt x="135" y="618"/>
                  <a:pt x="118" y="604"/>
                  <a:pt x="102" y="588"/>
                </a:cubicBezTo>
                <a:cubicBezTo>
                  <a:pt x="86" y="572"/>
                  <a:pt x="71" y="554"/>
                  <a:pt x="59" y="536"/>
                </a:cubicBezTo>
                <a:cubicBezTo>
                  <a:pt x="46" y="517"/>
                  <a:pt x="36" y="497"/>
                  <a:pt x="27" y="476"/>
                </a:cubicBezTo>
                <a:cubicBezTo>
                  <a:pt x="18" y="455"/>
                  <a:pt x="11" y="434"/>
                  <a:pt x="7" y="412"/>
                </a:cubicBezTo>
                <a:cubicBezTo>
                  <a:pt x="2" y="389"/>
                  <a:pt x="0" y="367"/>
                  <a:pt x="0" y="345"/>
                </a:cubicBezTo>
                <a:cubicBezTo>
                  <a:pt x="0" y="321"/>
                  <a:pt x="2" y="299"/>
                  <a:pt x="7" y="276"/>
                </a:cubicBezTo>
                <a:cubicBezTo>
                  <a:pt x="11" y="254"/>
                  <a:pt x="18" y="233"/>
                  <a:pt x="27" y="212"/>
                </a:cubicBezTo>
                <a:cubicBezTo>
                  <a:pt x="36" y="191"/>
                  <a:pt x="46" y="171"/>
                  <a:pt x="59" y="152"/>
                </a:cubicBezTo>
                <a:cubicBezTo>
                  <a:pt x="71" y="134"/>
                  <a:pt x="86" y="116"/>
                  <a:pt x="102" y="100"/>
                </a:cubicBezTo>
                <a:cubicBezTo>
                  <a:pt x="118" y="84"/>
                  <a:pt x="135" y="70"/>
                  <a:pt x="154" y="58"/>
                </a:cubicBezTo>
                <a:cubicBezTo>
                  <a:pt x="173" y="45"/>
                  <a:pt x="192" y="34"/>
                  <a:pt x="213" y="26"/>
                </a:cubicBezTo>
                <a:cubicBezTo>
                  <a:pt x="234" y="17"/>
                  <a:pt x="256" y="11"/>
                  <a:pt x="278" y="6"/>
                </a:cubicBezTo>
                <a:cubicBezTo>
                  <a:pt x="300" y="2"/>
                  <a:pt x="322" y="0"/>
                  <a:pt x="345" y="0"/>
                </a:cubicBezTo>
                <a:cubicBezTo>
                  <a:pt x="367" y="0"/>
                  <a:pt x="390" y="2"/>
                  <a:pt x="412" y="6"/>
                </a:cubicBezTo>
                <a:cubicBezTo>
                  <a:pt x="434" y="11"/>
                  <a:pt x="456" y="17"/>
                  <a:pt x="477" y="26"/>
                </a:cubicBezTo>
                <a:cubicBezTo>
                  <a:pt x="497" y="34"/>
                  <a:pt x="517" y="45"/>
                  <a:pt x="536" y="58"/>
                </a:cubicBezTo>
                <a:cubicBezTo>
                  <a:pt x="555" y="70"/>
                  <a:pt x="572" y="84"/>
                  <a:pt x="588" y="100"/>
                </a:cubicBezTo>
                <a:cubicBezTo>
                  <a:pt x="604" y="116"/>
                  <a:pt x="618" y="134"/>
                  <a:pt x="631" y="152"/>
                </a:cubicBezTo>
                <a:cubicBezTo>
                  <a:pt x="643" y="171"/>
                  <a:pt x="654" y="191"/>
                  <a:pt x="663" y="212"/>
                </a:cubicBezTo>
                <a:cubicBezTo>
                  <a:pt x="671" y="233"/>
                  <a:pt x="678" y="254"/>
                  <a:pt x="682" y="276"/>
                </a:cubicBezTo>
                <a:cubicBezTo>
                  <a:pt x="687" y="299"/>
                  <a:pt x="689" y="321"/>
                  <a:pt x="689" y="34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3" name="文本框 492"/>
          <p:cNvSpPr txBox="1"/>
          <p:nvPr/>
        </p:nvSpPr>
        <p:spPr>
          <a:xfrm>
            <a:off x="704880" y="333720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多起事故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4" name="文本框 493"/>
          <p:cNvSpPr txBox="1"/>
          <p:nvPr/>
        </p:nvSpPr>
        <p:spPr>
          <a:xfrm>
            <a:off x="3282840" y="2774520"/>
            <a:ext cx="2293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AF9F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⑨⑩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5" name="文本框 494"/>
          <p:cNvSpPr txBox="1"/>
          <p:nvPr/>
        </p:nvSpPr>
        <p:spPr>
          <a:xfrm>
            <a:off x="3511440" y="2771280"/>
            <a:ext cx="1152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AF9F6"/>
                </a:solidFill>
                <a:effectLst/>
                <a:uFillTx/>
                <a:latin typeface="MalgunGothic"/>
                <a:ea typeface="MalgunGothic"/>
              </a:rPr>
              <a:t>⑪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6" name="文本框 495"/>
          <p:cNvSpPr txBox="1"/>
          <p:nvPr/>
        </p:nvSpPr>
        <p:spPr>
          <a:xfrm>
            <a:off x="3330360" y="3049920"/>
            <a:ext cx="22546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输送带阻燃不符、带式输送机监测保护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7" name="任意多边形 496"/>
          <p:cNvSpPr/>
          <p:nvPr/>
        </p:nvSpPr>
        <p:spPr>
          <a:xfrm>
            <a:off x="3333600" y="3495600"/>
            <a:ext cx="552600" cy="200160"/>
          </a:xfrm>
          <a:custGeom>
            <a:avLst/>
            <a:gdLst/>
            <a:ahLst/>
            <a:cxnLst/>
            <a:rect l="0" t="0" r="r" b="b"/>
            <a:pathLst>
              <a:path w="1535" h="556">
                <a:moveTo>
                  <a:pt x="0" y="503"/>
                </a:moveTo>
                <a:lnTo>
                  <a:pt x="0" y="54"/>
                </a:ln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1"/>
                  <a:pt x="26" y="7"/>
                  <a:pt x="33" y="5"/>
                </a:cubicBezTo>
                <a:cubicBezTo>
                  <a:pt x="39" y="1"/>
                  <a:pt x="46" y="0"/>
                  <a:pt x="53" y="0"/>
                </a:cubicBezTo>
                <a:lnTo>
                  <a:pt x="1483" y="0"/>
                </a:lnTo>
                <a:cubicBezTo>
                  <a:pt x="1490" y="0"/>
                  <a:pt x="1496" y="1"/>
                  <a:pt x="1503" y="5"/>
                </a:cubicBezTo>
                <a:cubicBezTo>
                  <a:pt x="1509" y="7"/>
                  <a:pt x="1515" y="11"/>
                  <a:pt x="1520" y="16"/>
                </a:cubicBezTo>
                <a:cubicBezTo>
                  <a:pt x="1525" y="21"/>
                  <a:pt x="1529" y="27"/>
                  <a:pt x="1531" y="33"/>
                </a:cubicBezTo>
                <a:cubicBezTo>
                  <a:pt x="1534" y="40"/>
                  <a:pt x="1535" y="47"/>
                  <a:pt x="1535" y="54"/>
                </a:cubicBezTo>
                <a:lnTo>
                  <a:pt x="1535" y="503"/>
                </a:lnTo>
                <a:cubicBezTo>
                  <a:pt x="1535" y="510"/>
                  <a:pt x="1534" y="517"/>
                  <a:pt x="1531" y="524"/>
                </a:cubicBezTo>
                <a:cubicBezTo>
                  <a:pt x="1529" y="530"/>
                  <a:pt x="1525" y="536"/>
                  <a:pt x="1520" y="541"/>
                </a:cubicBezTo>
                <a:cubicBezTo>
                  <a:pt x="1515" y="546"/>
                  <a:pt x="1509" y="550"/>
                  <a:pt x="1503" y="552"/>
                </a:cubicBezTo>
                <a:cubicBezTo>
                  <a:pt x="1496" y="555"/>
                  <a:pt x="1490" y="556"/>
                  <a:pt x="1483" y="556"/>
                </a:cubicBezTo>
                <a:lnTo>
                  <a:pt x="53" y="556"/>
                </a:lnTo>
                <a:cubicBezTo>
                  <a:pt x="46" y="556"/>
                  <a:pt x="39" y="555"/>
                  <a:pt x="33" y="552"/>
                </a:cubicBezTo>
                <a:cubicBezTo>
                  <a:pt x="26" y="550"/>
                  <a:pt x="20" y="546"/>
                  <a:pt x="15" y="541"/>
                </a:cubicBezTo>
                <a:cubicBezTo>
                  <a:pt x="10" y="536"/>
                  <a:pt x="7" y="530"/>
                  <a:pt x="4" y="524"/>
                </a:cubicBezTo>
                <a:cubicBezTo>
                  <a:pt x="1" y="517"/>
                  <a:pt x="0" y="510"/>
                  <a:pt x="0" y="503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8" name="文本框 497"/>
          <p:cNvSpPr txBox="1"/>
          <p:nvPr/>
        </p:nvSpPr>
        <p:spPr>
          <a:xfrm>
            <a:off x="3330360" y="3240360"/>
            <a:ext cx="2660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缺失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9" name="任意多边形 498"/>
          <p:cNvSpPr/>
          <p:nvPr/>
        </p:nvSpPr>
        <p:spPr>
          <a:xfrm>
            <a:off x="5919480" y="2624040"/>
            <a:ext cx="2572200" cy="1295640"/>
          </a:xfrm>
          <a:custGeom>
            <a:avLst/>
            <a:gdLst/>
            <a:ahLst/>
            <a:cxnLst/>
            <a:rect l="0" t="0" r="r" b="b"/>
            <a:pathLst>
              <a:path w="7145" h="3599">
                <a:moveTo>
                  <a:pt x="0" y="3506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8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3506"/>
                </a:lnTo>
                <a:cubicBezTo>
                  <a:pt x="7145" y="3519"/>
                  <a:pt x="7143" y="3531"/>
                  <a:pt x="7138" y="3542"/>
                </a:cubicBezTo>
                <a:cubicBezTo>
                  <a:pt x="7133" y="3553"/>
                  <a:pt x="7127" y="3563"/>
                  <a:pt x="7118" y="3572"/>
                </a:cubicBezTo>
                <a:cubicBezTo>
                  <a:pt x="7109" y="3581"/>
                  <a:pt x="7099" y="3587"/>
                  <a:pt x="7088" y="3592"/>
                </a:cubicBezTo>
                <a:cubicBezTo>
                  <a:pt x="7077" y="3597"/>
                  <a:pt x="7065" y="3599"/>
                  <a:pt x="7052" y="3599"/>
                </a:cubicBezTo>
                <a:lnTo>
                  <a:pt x="93" y="3599"/>
                </a:lnTo>
                <a:cubicBezTo>
                  <a:pt x="81" y="3599"/>
                  <a:pt x="69" y="3597"/>
                  <a:pt x="58" y="3592"/>
                </a:cubicBezTo>
                <a:cubicBezTo>
                  <a:pt x="46" y="3587"/>
                  <a:pt x="36" y="3581"/>
                  <a:pt x="27" y="3572"/>
                </a:cubicBezTo>
                <a:cubicBezTo>
                  <a:pt x="19" y="3563"/>
                  <a:pt x="12" y="3553"/>
                  <a:pt x="7" y="3542"/>
                </a:cubicBezTo>
                <a:cubicBezTo>
                  <a:pt x="3" y="3531"/>
                  <a:pt x="0" y="3519"/>
                  <a:pt x="0" y="350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0" name="任意多边形 499"/>
          <p:cNvSpPr/>
          <p:nvPr/>
        </p:nvSpPr>
        <p:spPr>
          <a:xfrm>
            <a:off x="5919480" y="2624040"/>
            <a:ext cx="2572200" cy="1295640"/>
          </a:xfrm>
          <a:custGeom>
            <a:avLst/>
            <a:gdLst/>
            <a:ahLst/>
            <a:cxnLst/>
            <a:rect l="0" t="0" r="r" b="b"/>
            <a:pathLst>
              <a:path w="7145" h="3599" fill="none">
                <a:moveTo>
                  <a:pt x="0" y="3506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8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8"/>
                  <a:pt x="7145" y="80"/>
                  <a:pt x="7145" y="92"/>
                </a:cubicBezTo>
                <a:lnTo>
                  <a:pt x="7145" y="3506"/>
                </a:lnTo>
                <a:cubicBezTo>
                  <a:pt x="7145" y="3519"/>
                  <a:pt x="7143" y="3531"/>
                  <a:pt x="7138" y="3542"/>
                </a:cubicBezTo>
                <a:cubicBezTo>
                  <a:pt x="7133" y="3553"/>
                  <a:pt x="7127" y="3563"/>
                  <a:pt x="7118" y="3572"/>
                </a:cubicBezTo>
                <a:cubicBezTo>
                  <a:pt x="7109" y="3581"/>
                  <a:pt x="7099" y="3587"/>
                  <a:pt x="7088" y="3592"/>
                </a:cubicBezTo>
                <a:cubicBezTo>
                  <a:pt x="7077" y="3597"/>
                  <a:pt x="7065" y="3599"/>
                  <a:pt x="7052" y="3599"/>
                </a:cubicBezTo>
                <a:lnTo>
                  <a:pt x="93" y="3599"/>
                </a:lnTo>
                <a:cubicBezTo>
                  <a:pt x="81" y="3599"/>
                  <a:pt x="69" y="3597"/>
                  <a:pt x="58" y="3592"/>
                </a:cubicBezTo>
                <a:cubicBezTo>
                  <a:pt x="46" y="3587"/>
                  <a:pt x="36" y="3581"/>
                  <a:pt x="27" y="3572"/>
                </a:cubicBezTo>
                <a:cubicBezTo>
                  <a:pt x="19" y="3563"/>
                  <a:pt x="12" y="3553"/>
                  <a:pt x="7" y="3542"/>
                </a:cubicBezTo>
                <a:cubicBezTo>
                  <a:pt x="3" y="3531"/>
                  <a:pt x="0" y="3519"/>
                  <a:pt x="0" y="3506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1" name="任意多边形 500"/>
          <p:cNvSpPr/>
          <p:nvPr/>
        </p:nvSpPr>
        <p:spPr>
          <a:xfrm>
            <a:off x="6019560" y="2724120"/>
            <a:ext cx="248040" cy="247680"/>
          </a:xfrm>
          <a:custGeom>
            <a:avLst/>
            <a:gdLst/>
            <a:ahLst/>
            <a:cxnLst/>
            <a:rect l="0" t="0" r="r" b="b"/>
            <a:pathLst>
              <a:path w="689" h="688">
                <a:moveTo>
                  <a:pt x="689" y="345"/>
                </a:moveTo>
                <a:cubicBezTo>
                  <a:pt x="689" y="367"/>
                  <a:pt x="687" y="389"/>
                  <a:pt x="682" y="412"/>
                </a:cubicBezTo>
                <a:cubicBezTo>
                  <a:pt x="678" y="434"/>
                  <a:pt x="672" y="455"/>
                  <a:pt x="663" y="476"/>
                </a:cubicBezTo>
                <a:cubicBezTo>
                  <a:pt x="654" y="497"/>
                  <a:pt x="644" y="517"/>
                  <a:pt x="631" y="536"/>
                </a:cubicBezTo>
                <a:cubicBezTo>
                  <a:pt x="619" y="554"/>
                  <a:pt x="604" y="572"/>
                  <a:pt x="588" y="588"/>
                </a:cubicBezTo>
                <a:cubicBezTo>
                  <a:pt x="572" y="604"/>
                  <a:pt x="555" y="618"/>
                  <a:pt x="536" y="631"/>
                </a:cubicBezTo>
                <a:cubicBezTo>
                  <a:pt x="517" y="643"/>
                  <a:pt x="498" y="654"/>
                  <a:pt x="477" y="662"/>
                </a:cubicBezTo>
                <a:cubicBezTo>
                  <a:pt x="456" y="671"/>
                  <a:pt x="434" y="677"/>
                  <a:pt x="412" y="682"/>
                </a:cubicBezTo>
                <a:cubicBezTo>
                  <a:pt x="390" y="686"/>
                  <a:pt x="368" y="688"/>
                  <a:pt x="345" y="688"/>
                </a:cubicBezTo>
                <a:cubicBezTo>
                  <a:pt x="323" y="688"/>
                  <a:pt x="300" y="686"/>
                  <a:pt x="278" y="682"/>
                </a:cubicBezTo>
                <a:cubicBezTo>
                  <a:pt x="256" y="677"/>
                  <a:pt x="234" y="671"/>
                  <a:pt x="213" y="662"/>
                </a:cubicBezTo>
                <a:cubicBezTo>
                  <a:pt x="193" y="654"/>
                  <a:pt x="173" y="643"/>
                  <a:pt x="154" y="631"/>
                </a:cubicBezTo>
                <a:cubicBezTo>
                  <a:pt x="135" y="618"/>
                  <a:pt x="118" y="604"/>
                  <a:pt x="101" y="588"/>
                </a:cubicBezTo>
                <a:cubicBezTo>
                  <a:pt x="85" y="572"/>
                  <a:pt x="71" y="554"/>
                  <a:pt x="58" y="536"/>
                </a:cubicBezTo>
                <a:cubicBezTo>
                  <a:pt x="46" y="517"/>
                  <a:pt x="35" y="497"/>
                  <a:pt x="26" y="476"/>
                </a:cubicBezTo>
                <a:cubicBezTo>
                  <a:pt x="18" y="455"/>
                  <a:pt x="11" y="434"/>
                  <a:pt x="7" y="412"/>
                </a:cubicBezTo>
                <a:cubicBezTo>
                  <a:pt x="2" y="389"/>
                  <a:pt x="0" y="367"/>
                  <a:pt x="0" y="345"/>
                </a:cubicBezTo>
                <a:cubicBezTo>
                  <a:pt x="0" y="321"/>
                  <a:pt x="2" y="299"/>
                  <a:pt x="7" y="276"/>
                </a:cubicBezTo>
                <a:cubicBezTo>
                  <a:pt x="11" y="254"/>
                  <a:pt x="18" y="233"/>
                  <a:pt x="26" y="212"/>
                </a:cubicBezTo>
                <a:cubicBezTo>
                  <a:pt x="35" y="191"/>
                  <a:pt x="46" y="171"/>
                  <a:pt x="58" y="152"/>
                </a:cubicBezTo>
                <a:cubicBezTo>
                  <a:pt x="71" y="134"/>
                  <a:pt x="85" y="116"/>
                  <a:pt x="101" y="100"/>
                </a:cubicBezTo>
                <a:cubicBezTo>
                  <a:pt x="118" y="84"/>
                  <a:pt x="135" y="70"/>
                  <a:pt x="154" y="58"/>
                </a:cubicBezTo>
                <a:cubicBezTo>
                  <a:pt x="173" y="45"/>
                  <a:pt x="193" y="34"/>
                  <a:pt x="213" y="26"/>
                </a:cubicBezTo>
                <a:cubicBezTo>
                  <a:pt x="234" y="17"/>
                  <a:pt x="256" y="11"/>
                  <a:pt x="278" y="6"/>
                </a:cubicBezTo>
                <a:cubicBezTo>
                  <a:pt x="300" y="2"/>
                  <a:pt x="323" y="0"/>
                  <a:pt x="345" y="0"/>
                </a:cubicBezTo>
                <a:cubicBezTo>
                  <a:pt x="368" y="0"/>
                  <a:pt x="390" y="2"/>
                  <a:pt x="412" y="6"/>
                </a:cubicBezTo>
                <a:cubicBezTo>
                  <a:pt x="434" y="11"/>
                  <a:pt x="456" y="17"/>
                  <a:pt x="477" y="26"/>
                </a:cubicBezTo>
                <a:cubicBezTo>
                  <a:pt x="498" y="34"/>
                  <a:pt x="517" y="45"/>
                  <a:pt x="536" y="58"/>
                </a:cubicBezTo>
                <a:cubicBezTo>
                  <a:pt x="555" y="70"/>
                  <a:pt x="572" y="84"/>
                  <a:pt x="588" y="100"/>
                </a:cubicBezTo>
                <a:cubicBezTo>
                  <a:pt x="604" y="116"/>
                  <a:pt x="619" y="134"/>
                  <a:pt x="631" y="152"/>
                </a:cubicBezTo>
                <a:cubicBezTo>
                  <a:pt x="644" y="171"/>
                  <a:pt x="654" y="191"/>
                  <a:pt x="663" y="212"/>
                </a:cubicBezTo>
                <a:cubicBezTo>
                  <a:pt x="672" y="233"/>
                  <a:pt x="678" y="254"/>
                  <a:pt x="682" y="276"/>
                </a:cubicBezTo>
                <a:cubicBezTo>
                  <a:pt x="687" y="299"/>
                  <a:pt x="689" y="321"/>
                  <a:pt x="689" y="34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2" name="文本框 501"/>
          <p:cNvSpPr txBox="1"/>
          <p:nvPr/>
        </p:nvSpPr>
        <p:spPr>
          <a:xfrm>
            <a:off x="3397320" y="351828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山脚树矿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3" name="文本框 502"/>
          <p:cNvSpPr txBox="1"/>
          <p:nvPr/>
        </p:nvSpPr>
        <p:spPr>
          <a:xfrm>
            <a:off x="6089760" y="2771280"/>
            <a:ext cx="1152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AF9F6"/>
                </a:solidFill>
                <a:effectLst/>
                <a:uFillTx/>
                <a:latin typeface="MalgunGothic"/>
                <a:ea typeface="MalgunGothic"/>
              </a:rPr>
              <a:t>⑫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4" name="任意多边形 503"/>
          <p:cNvSpPr/>
          <p:nvPr/>
        </p:nvSpPr>
        <p:spPr>
          <a:xfrm>
            <a:off x="6019560" y="3314520"/>
            <a:ext cx="552960" cy="190800"/>
          </a:xfrm>
          <a:custGeom>
            <a:avLst/>
            <a:gdLst/>
            <a:ahLst/>
            <a:cxnLst/>
            <a:rect l="0" t="0" r="r" b="b"/>
            <a:pathLst>
              <a:path w="1536" h="530">
                <a:moveTo>
                  <a:pt x="0" y="477"/>
                </a:moveTo>
                <a:lnTo>
                  <a:pt x="0" y="54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483" y="0"/>
                </a:lnTo>
                <a:cubicBezTo>
                  <a:pt x="1490" y="0"/>
                  <a:pt x="1497" y="1"/>
                  <a:pt x="1503" y="4"/>
                </a:cubicBezTo>
                <a:cubicBezTo>
                  <a:pt x="1510" y="7"/>
                  <a:pt x="1515" y="11"/>
                  <a:pt x="1520" y="15"/>
                </a:cubicBezTo>
                <a:cubicBezTo>
                  <a:pt x="1525" y="20"/>
                  <a:pt x="1529" y="26"/>
                  <a:pt x="1532" y="33"/>
                </a:cubicBezTo>
                <a:cubicBezTo>
                  <a:pt x="1534" y="39"/>
                  <a:pt x="1536" y="46"/>
                  <a:pt x="1536" y="54"/>
                </a:cubicBezTo>
                <a:lnTo>
                  <a:pt x="1536" y="477"/>
                </a:lnTo>
                <a:cubicBezTo>
                  <a:pt x="1536" y="484"/>
                  <a:pt x="1534" y="491"/>
                  <a:pt x="1532" y="497"/>
                </a:cubicBezTo>
                <a:cubicBezTo>
                  <a:pt x="1529" y="504"/>
                  <a:pt x="1525" y="510"/>
                  <a:pt x="1520" y="515"/>
                </a:cubicBezTo>
                <a:cubicBezTo>
                  <a:pt x="1515" y="520"/>
                  <a:pt x="1510" y="523"/>
                  <a:pt x="1503" y="526"/>
                </a:cubicBezTo>
                <a:cubicBezTo>
                  <a:pt x="1497" y="529"/>
                  <a:pt x="1490" y="530"/>
                  <a:pt x="1483" y="530"/>
                </a:cubicBezTo>
                <a:lnTo>
                  <a:pt x="53" y="530"/>
                </a:lnTo>
                <a:cubicBezTo>
                  <a:pt x="46" y="530"/>
                  <a:pt x="39" y="529"/>
                  <a:pt x="33" y="526"/>
                </a:cubicBezTo>
                <a:cubicBezTo>
                  <a:pt x="26" y="523"/>
                  <a:pt x="21" y="520"/>
                  <a:pt x="16" y="515"/>
                </a:cubicBezTo>
                <a:cubicBezTo>
                  <a:pt x="11" y="510"/>
                  <a:pt x="7" y="504"/>
                  <a:pt x="4" y="497"/>
                </a:cubicBezTo>
                <a:cubicBezTo>
                  <a:pt x="2" y="491"/>
                  <a:pt x="0" y="484"/>
                  <a:pt x="0" y="477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5" name="文本框 504"/>
          <p:cNvSpPr txBox="1"/>
          <p:nvPr/>
        </p:nvSpPr>
        <p:spPr>
          <a:xfrm>
            <a:off x="6022800" y="3049920"/>
            <a:ext cx="13266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老巷老空不明盲目掘进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6" name="任意多边形 505"/>
          <p:cNvSpPr/>
          <p:nvPr/>
        </p:nvSpPr>
        <p:spPr>
          <a:xfrm>
            <a:off x="537840" y="40431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>
                <a:moveTo>
                  <a:pt x="0" y="2978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0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2"/>
                  <a:pt x="7099" y="3058"/>
                  <a:pt x="7088" y="3063"/>
                </a:cubicBezTo>
                <a:cubicBezTo>
                  <a:pt x="7077" y="3068"/>
                  <a:pt x="7065" y="3070"/>
                  <a:pt x="7053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8"/>
                  <a:pt x="36" y="3052"/>
                  <a:pt x="28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2"/>
                  <a:pt x="0" y="2990"/>
                  <a:pt x="0" y="297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7" name="任意多边形 506"/>
          <p:cNvSpPr/>
          <p:nvPr/>
        </p:nvSpPr>
        <p:spPr>
          <a:xfrm>
            <a:off x="537840" y="40431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 fill="none">
                <a:moveTo>
                  <a:pt x="0" y="2978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0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2"/>
                  <a:pt x="7099" y="3058"/>
                  <a:pt x="7088" y="3063"/>
                </a:cubicBezTo>
                <a:cubicBezTo>
                  <a:pt x="7077" y="3068"/>
                  <a:pt x="7065" y="3070"/>
                  <a:pt x="7053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8"/>
                  <a:pt x="36" y="3052"/>
                  <a:pt x="28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2"/>
                  <a:pt x="0" y="2990"/>
                  <a:pt x="0" y="297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8" name="任意多边形 507"/>
          <p:cNvSpPr/>
          <p:nvPr/>
        </p:nvSpPr>
        <p:spPr>
          <a:xfrm>
            <a:off x="637920" y="414324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4"/>
                </a:moveTo>
                <a:cubicBezTo>
                  <a:pt x="689" y="366"/>
                  <a:pt x="687" y="389"/>
                  <a:pt x="683" y="411"/>
                </a:cubicBezTo>
                <a:cubicBezTo>
                  <a:pt x="678" y="433"/>
                  <a:pt x="672" y="455"/>
                  <a:pt x="663" y="475"/>
                </a:cubicBezTo>
                <a:cubicBezTo>
                  <a:pt x="654" y="496"/>
                  <a:pt x="644" y="517"/>
                  <a:pt x="630" y="536"/>
                </a:cubicBezTo>
                <a:cubicBezTo>
                  <a:pt x="618" y="555"/>
                  <a:pt x="603" y="572"/>
                  <a:pt x="587" y="588"/>
                </a:cubicBezTo>
                <a:cubicBezTo>
                  <a:pt x="571" y="604"/>
                  <a:pt x="554" y="618"/>
                  <a:pt x="535" y="631"/>
                </a:cubicBezTo>
                <a:cubicBezTo>
                  <a:pt x="516" y="643"/>
                  <a:pt x="497" y="654"/>
                  <a:pt x="476" y="663"/>
                </a:cubicBezTo>
                <a:cubicBezTo>
                  <a:pt x="455" y="671"/>
                  <a:pt x="433" y="678"/>
                  <a:pt x="411" y="682"/>
                </a:cubicBezTo>
                <a:cubicBezTo>
                  <a:pt x="389" y="687"/>
                  <a:pt x="367" y="689"/>
                  <a:pt x="344" y="689"/>
                </a:cubicBezTo>
                <a:cubicBezTo>
                  <a:pt x="322" y="689"/>
                  <a:pt x="299" y="687"/>
                  <a:pt x="277" y="682"/>
                </a:cubicBezTo>
                <a:cubicBezTo>
                  <a:pt x="255" y="678"/>
                  <a:pt x="233" y="671"/>
                  <a:pt x="213" y="663"/>
                </a:cubicBezTo>
                <a:cubicBezTo>
                  <a:pt x="192" y="654"/>
                  <a:pt x="172" y="643"/>
                  <a:pt x="153" y="631"/>
                </a:cubicBezTo>
                <a:cubicBezTo>
                  <a:pt x="134" y="618"/>
                  <a:pt x="117" y="604"/>
                  <a:pt x="101" y="588"/>
                </a:cubicBezTo>
                <a:cubicBezTo>
                  <a:pt x="85" y="572"/>
                  <a:pt x="71" y="555"/>
                  <a:pt x="58" y="536"/>
                </a:cubicBezTo>
                <a:cubicBezTo>
                  <a:pt x="46" y="517"/>
                  <a:pt x="35" y="496"/>
                  <a:pt x="26" y="475"/>
                </a:cubicBezTo>
                <a:cubicBezTo>
                  <a:pt x="18" y="455"/>
                  <a:pt x="11" y="433"/>
                  <a:pt x="7" y="411"/>
                </a:cubicBezTo>
                <a:cubicBezTo>
                  <a:pt x="2" y="389"/>
                  <a:pt x="0" y="366"/>
                  <a:pt x="0" y="344"/>
                </a:cubicBezTo>
                <a:cubicBezTo>
                  <a:pt x="0" y="321"/>
                  <a:pt x="2" y="299"/>
                  <a:pt x="7" y="277"/>
                </a:cubicBezTo>
                <a:cubicBezTo>
                  <a:pt x="11" y="255"/>
                  <a:pt x="18" y="233"/>
                  <a:pt x="26" y="212"/>
                </a:cubicBezTo>
                <a:cubicBezTo>
                  <a:pt x="35" y="191"/>
                  <a:pt x="46" y="172"/>
                  <a:pt x="58" y="153"/>
                </a:cubicBezTo>
                <a:cubicBezTo>
                  <a:pt x="71" y="134"/>
                  <a:pt x="85" y="117"/>
                  <a:pt x="101" y="101"/>
                </a:cubicBezTo>
                <a:cubicBezTo>
                  <a:pt x="117" y="85"/>
                  <a:pt x="134" y="70"/>
                  <a:pt x="153" y="58"/>
                </a:cubicBezTo>
                <a:cubicBezTo>
                  <a:pt x="172" y="45"/>
                  <a:pt x="192" y="35"/>
                  <a:pt x="213" y="26"/>
                </a:cubicBezTo>
                <a:cubicBezTo>
                  <a:pt x="233" y="17"/>
                  <a:pt x="255" y="11"/>
                  <a:pt x="277" y="6"/>
                </a:cubicBezTo>
                <a:cubicBezTo>
                  <a:pt x="299" y="2"/>
                  <a:pt x="322" y="0"/>
                  <a:pt x="344" y="0"/>
                </a:cubicBezTo>
                <a:cubicBezTo>
                  <a:pt x="367" y="0"/>
                  <a:pt x="389" y="2"/>
                  <a:pt x="411" y="6"/>
                </a:cubicBezTo>
                <a:cubicBezTo>
                  <a:pt x="433" y="11"/>
                  <a:pt x="455" y="17"/>
                  <a:pt x="476" y="26"/>
                </a:cubicBezTo>
                <a:cubicBezTo>
                  <a:pt x="497" y="35"/>
                  <a:pt x="516" y="45"/>
                  <a:pt x="535" y="58"/>
                </a:cubicBezTo>
                <a:cubicBezTo>
                  <a:pt x="554" y="70"/>
                  <a:pt x="571" y="85"/>
                  <a:pt x="587" y="101"/>
                </a:cubicBezTo>
                <a:cubicBezTo>
                  <a:pt x="603" y="117"/>
                  <a:pt x="618" y="134"/>
                  <a:pt x="630" y="153"/>
                </a:cubicBezTo>
                <a:cubicBezTo>
                  <a:pt x="644" y="172"/>
                  <a:pt x="654" y="191"/>
                  <a:pt x="663" y="212"/>
                </a:cubicBezTo>
                <a:cubicBezTo>
                  <a:pt x="672" y="233"/>
                  <a:pt x="678" y="255"/>
                  <a:pt x="683" y="277"/>
                </a:cubicBezTo>
                <a:cubicBezTo>
                  <a:pt x="687" y="299"/>
                  <a:pt x="689" y="321"/>
                  <a:pt x="689" y="34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9" name="文本框 508"/>
          <p:cNvSpPr txBox="1"/>
          <p:nvPr/>
        </p:nvSpPr>
        <p:spPr>
          <a:xfrm>
            <a:off x="6089760" y="333720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透水事故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704880" y="4190400"/>
            <a:ext cx="1152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AF9F6"/>
                </a:solidFill>
                <a:effectLst/>
                <a:uFillTx/>
                <a:latin typeface="MalgunGothic"/>
                <a:ea typeface="MalgunGothic"/>
              </a:rPr>
              <a:t>⑬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1" name="任意多边形 510"/>
          <p:cNvSpPr/>
          <p:nvPr/>
        </p:nvSpPr>
        <p:spPr>
          <a:xfrm>
            <a:off x="637920" y="4724280"/>
            <a:ext cx="552960" cy="200160"/>
          </a:xfrm>
          <a:custGeom>
            <a:avLst/>
            <a:gdLst/>
            <a:ahLst/>
            <a:cxnLst/>
            <a:rect l="0" t="0" r="r" b="b"/>
            <a:pathLst>
              <a:path w="1536" h="556">
                <a:moveTo>
                  <a:pt x="0" y="504"/>
                </a:moveTo>
                <a:lnTo>
                  <a:pt x="0" y="53"/>
                </a:lnTo>
                <a:cubicBezTo>
                  <a:pt x="0" y="46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483" y="0"/>
                </a:lnTo>
                <a:cubicBezTo>
                  <a:pt x="1490" y="0"/>
                  <a:pt x="1497" y="1"/>
                  <a:pt x="1503" y="4"/>
                </a:cubicBezTo>
                <a:cubicBezTo>
                  <a:pt x="1510" y="7"/>
                  <a:pt x="1515" y="10"/>
                  <a:pt x="1520" y="15"/>
                </a:cubicBezTo>
                <a:cubicBezTo>
                  <a:pt x="1525" y="20"/>
                  <a:pt x="1529" y="26"/>
                  <a:pt x="1532" y="32"/>
                </a:cubicBezTo>
                <a:cubicBezTo>
                  <a:pt x="1534" y="39"/>
                  <a:pt x="1536" y="46"/>
                  <a:pt x="1536" y="53"/>
                </a:cubicBezTo>
                <a:lnTo>
                  <a:pt x="1536" y="504"/>
                </a:lnTo>
                <a:cubicBezTo>
                  <a:pt x="1536" y="511"/>
                  <a:pt x="1534" y="517"/>
                  <a:pt x="1532" y="524"/>
                </a:cubicBezTo>
                <a:cubicBezTo>
                  <a:pt x="1529" y="530"/>
                  <a:pt x="1525" y="536"/>
                  <a:pt x="1520" y="541"/>
                </a:cubicBezTo>
                <a:cubicBezTo>
                  <a:pt x="1515" y="546"/>
                  <a:pt x="1510" y="550"/>
                  <a:pt x="1503" y="552"/>
                </a:cubicBezTo>
                <a:cubicBezTo>
                  <a:pt x="1497" y="555"/>
                  <a:pt x="1490" y="556"/>
                  <a:pt x="1483" y="556"/>
                </a:cubicBezTo>
                <a:lnTo>
                  <a:pt x="53" y="556"/>
                </a:lnTo>
                <a:cubicBezTo>
                  <a:pt x="46" y="556"/>
                  <a:pt x="39" y="555"/>
                  <a:pt x="33" y="552"/>
                </a:cubicBezTo>
                <a:cubicBezTo>
                  <a:pt x="26" y="550"/>
                  <a:pt x="21" y="546"/>
                  <a:pt x="16" y="541"/>
                </a:cubicBezTo>
                <a:cubicBezTo>
                  <a:pt x="11" y="536"/>
                  <a:pt x="7" y="530"/>
                  <a:pt x="4" y="524"/>
                </a:cubicBezTo>
                <a:cubicBezTo>
                  <a:pt x="2" y="517"/>
                  <a:pt x="0" y="511"/>
                  <a:pt x="0" y="504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2" name="文本框 511"/>
          <p:cNvSpPr txBox="1"/>
          <p:nvPr/>
        </p:nvSpPr>
        <p:spPr>
          <a:xfrm>
            <a:off x="638280" y="4469040"/>
            <a:ext cx="17244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掘进后部维修点以里继续掘进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3" name="任意多边形 512"/>
          <p:cNvSpPr/>
          <p:nvPr/>
        </p:nvSpPr>
        <p:spPr>
          <a:xfrm>
            <a:off x="3233520" y="4043160"/>
            <a:ext cx="2562480" cy="1105200"/>
          </a:xfrm>
          <a:custGeom>
            <a:avLst/>
            <a:gdLst/>
            <a:ahLst/>
            <a:cxnLst/>
            <a:rect l="0" t="0" r="r" b="b"/>
            <a:pathLst>
              <a:path w="7118" h="3070">
                <a:moveTo>
                  <a:pt x="0" y="2978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2"/>
                  <a:pt x="7061" y="7"/>
                </a:cubicBezTo>
                <a:cubicBezTo>
                  <a:pt x="7073" y="12"/>
                  <a:pt x="7083" y="19"/>
                  <a:pt x="7091" y="27"/>
                </a:cubicBezTo>
                <a:cubicBezTo>
                  <a:pt x="7100" y="36"/>
                  <a:pt x="7107" y="46"/>
                  <a:pt x="7111" y="57"/>
                </a:cubicBezTo>
                <a:cubicBezTo>
                  <a:pt x="7116" y="69"/>
                  <a:pt x="7118" y="80"/>
                  <a:pt x="7118" y="93"/>
                </a:cubicBezTo>
                <a:lnTo>
                  <a:pt x="7118" y="2978"/>
                </a:lnTo>
                <a:cubicBezTo>
                  <a:pt x="7118" y="2990"/>
                  <a:pt x="7116" y="3002"/>
                  <a:pt x="7111" y="3013"/>
                </a:cubicBezTo>
                <a:cubicBezTo>
                  <a:pt x="7107" y="3024"/>
                  <a:pt x="7100" y="3034"/>
                  <a:pt x="7091" y="3043"/>
                </a:cubicBezTo>
                <a:cubicBezTo>
                  <a:pt x="7083" y="3052"/>
                  <a:pt x="7073" y="3058"/>
                  <a:pt x="7061" y="3063"/>
                </a:cubicBezTo>
                <a:cubicBezTo>
                  <a:pt x="7050" y="3068"/>
                  <a:pt x="7038" y="3070"/>
                  <a:pt x="7026" y="3070"/>
                </a:cubicBezTo>
                <a:lnTo>
                  <a:pt x="93" y="3070"/>
                </a:lnTo>
                <a:cubicBezTo>
                  <a:pt x="80" y="3070"/>
                  <a:pt x="69" y="3068"/>
                  <a:pt x="57" y="3063"/>
                </a:cubicBezTo>
                <a:cubicBezTo>
                  <a:pt x="46" y="3058"/>
                  <a:pt x="36" y="3052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2" y="3002"/>
                  <a:pt x="0" y="2990"/>
                  <a:pt x="0" y="297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4" name="任意多边形 513"/>
          <p:cNvSpPr/>
          <p:nvPr/>
        </p:nvSpPr>
        <p:spPr>
          <a:xfrm>
            <a:off x="3233520" y="4043160"/>
            <a:ext cx="2562480" cy="1105200"/>
          </a:xfrm>
          <a:custGeom>
            <a:avLst/>
            <a:gdLst/>
            <a:ahLst/>
            <a:cxnLst/>
            <a:rect l="0" t="0" r="r" b="b"/>
            <a:pathLst>
              <a:path w="7118" h="3070" fill="none">
                <a:moveTo>
                  <a:pt x="0" y="2978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2"/>
                  <a:pt x="7061" y="7"/>
                </a:cubicBezTo>
                <a:cubicBezTo>
                  <a:pt x="7073" y="12"/>
                  <a:pt x="7083" y="19"/>
                  <a:pt x="7091" y="27"/>
                </a:cubicBezTo>
                <a:cubicBezTo>
                  <a:pt x="7100" y="36"/>
                  <a:pt x="7107" y="46"/>
                  <a:pt x="7111" y="57"/>
                </a:cubicBezTo>
                <a:cubicBezTo>
                  <a:pt x="7116" y="69"/>
                  <a:pt x="7118" y="80"/>
                  <a:pt x="7118" y="93"/>
                </a:cubicBezTo>
                <a:lnTo>
                  <a:pt x="7118" y="2978"/>
                </a:lnTo>
                <a:cubicBezTo>
                  <a:pt x="7118" y="2990"/>
                  <a:pt x="7116" y="3002"/>
                  <a:pt x="7111" y="3013"/>
                </a:cubicBezTo>
                <a:cubicBezTo>
                  <a:pt x="7107" y="3024"/>
                  <a:pt x="7100" y="3034"/>
                  <a:pt x="7091" y="3043"/>
                </a:cubicBezTo>
                <a:cubicBezTo>
                  <a:pt x="7083" y="3052"/>
                  <a:pt x="7073" y="3058"/>
                  <a:pt x="7061" y="3063"/>
                </a:cubicBezTo>
                <a:cubicBezTo>
                  <a:pt x="7050" y="3068"/>
                  <a:pt x="7038" y="3070"/>
                  <a:pt x="7026" y="3070"/>
                </a:cubicBezTo>
                <a:lnTo>
                  <a:pt x="93" y="3070"/>
                </a:lnTo>
                <a:cubicBezTo>
                  <a:pt x="80" y="3070"/>
                  <a:pt x="69" y="3068"/>
                  <a:pt x="57" y="3063"/>
                </a:cubicBezTo>
                <a:cubicBezTo>
                  <a:pt x="46" y="3058"/>
                  <a:pt x="36" y="3052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2" y="3002"/>
                  <a:pt x="0" y="2990"/>
                  <a:pt x="0" y="297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5" name="任意多边形 514"/>
          <p:cNvSpPr/>
          <p:nvPr/>
        </p:nvSpPr>
        <p:spPr>
          <a:xfrm>
            <a:off x="3333600" y="414324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4"/>
                </a:moveTo>
                <a:cubicBezTo>
                  <a:pt x="689" y="366"/>
                  <a:pt x="687" y="389"/>
                  <a:pt x="682" y="411"/>
                </a:cubicBezTo>
                <a:cubicBezTo>
                  <a:pt x="678" y="433"/>
                  <a:pt x="671" y="455"/>
                  <a:pt x="663" y="475"/>
                </a:cubicBezTo>
                <a:cubicBezTo>
                  <a:pt x="654" y="496"/>
                  <a:pt x="643" y="517"/>
                  <a:pt x="631" y="536"/>
                </a:cubicBezTo>
                <a:cubicBezTo>
                  <a:pt x="618" y="555"/>
                  <a:pt x="604" y="572"/>
                  <a:pt x="588" y="588"/>
                </a:cubicBezTo>
                <a:cubicBezTo>
                  <a:pt x="572" y="604"/>
                  <a:pt x="555" y="618"/>
                  <a:pt x="536" y="631"/>
                </a:cubicBezTo>
                <a:cubicBezTo>
                  <a:pt x="517" y="643"/>
                  <a:pt x="497" y="654"/>
                  <a:pt x="477" y="663"/>
                </a:cubicBezTo>
                <a:cubicBezTo>
                  <a:pt x="456" y="671"/>
                  <a:pt x="434" y="678"/>
                  <a:pt x="412" y="682"/>
                </a:cubicBezTo>
                <a:cubicBezTo>
                  <a:pt x="390" y="687"/>
                  <a:pt x="367" y="689"/>
                  <a:pt x="345" y="689"/>
                </a:cubicBezTo>
                <a:cubicBezTo>
                  <a:pt x="322" y="689"/>
                  <a:pt x="300" y="687"/>
                  <a:pt x="278" y="682"/>
                </a:cubicBezTo>
                <a:cubicBezTo>
                  <a:pt x="256" y="678"/>
                  <a:pt x="234" y="671"/>
                  <a:pt x="213" y="663"/>
                </a:cubicBezTo>
                <a:cubicBezTo>
                  <a:pt x="192" y="654"/>
                  <a:pt x="173" y="643"/>
                  <a:pt x="154" y="631"/>
                </a:cubicBezTo>
                <a:cubicBezTo>
                  <a:pt x="135" y="618"/>
                  <a:pt x="118" y="604"/>
                  <a:pt x="102" y="588"/>
                </a:cubicBezTo>
                <a:cubicBezTo>
                  <a:pt x="86" y="572"/>
                  <a:pt x="71" y="555"/>
                  <a:pt x="59" y="536"/>
                </a:cubicBezTo>
                <a:cubicBezTo>
                  <a:pt x="46" y="517"/>
                  <a:pt x="36" y="496"/>
                  <a:pt x="27" y="475"/>
                </a:cubicBezTo>
                <a:cubicBezTo>
                  <a:pt x="18" y="455"/>
                  <a:pt x="11" y="433"/>
                  <a:pt x="7" y="411"/>
                </a:cubicBezTo>
                <a:cubicBezTo>
                  <a:pt x="2" y="389"/>
                  <a:pt x="0" y="366"/>
                  <a:pt x="0" y="344"/>
                </a:cubicBezTo>
                <a:cubicBezTo>
                  <a:pt x="0" y="321"/>
                  <a:pt x="2" y="299"/>
                  <a:pt x="7" y="277"/>
                </a:cubicBezTo>
                <a:cubicBezTo>
                  <a:pt x="11" y="255"/>
                  <a:pt x="18" y="233"/>
                  <a:pt x="27" y="212"/>
                </a:cubicBezTo>
                <a:cubicBezTo>
                  <a:pt x="36" y="191"/>
                  <a:pt x="46" y="172"/>
                  <a:pt x="59" y="153"/>
                </a:cubicBezTo>
                <a:cubicBezTo>
                  <a:pt x="71" y="134"/>
                  <a:pt x="86" y="117"/>
                  <a:pt x="102" y="101"/>
                </a:cubicBezTo>
                <a:cubicBezTo>
                  <a:pt x="118" y="85"/>
                  <a:pt x="135" y="70"/>
                  <a:pt x="154" y="58"/>
                </a:cubicBezTo>
                <a:cubicBezTo>
                  <a:pt x="173" y="45"/>
                  <a:pt x="192" y="35"/>
                  <a:pt x="213" y="26"/>
                </a:cubicBezTo>
                <a:cubicBezTo>
                  <a:pt x="234" y="17"/>
                  <a:pt x="256" y="11"/>
                  <a:pt x="278" y="6"/>
                </a:cubicBezTo>
                <a:cubicBezTo>
                  <a:pt x="300" y="2"/>
                  <a:pt x="322" y="0"/>
                  <a:pt x="345" y="0"/>
                </a:cubicBezTo>
                <a:cubicBezTo>
                  <a:pt x="367" y="0"/>
                  <a:pt x="390" y="2"/>
                  <a:pt x="412" y="6"/>
                </a:cubicBezTo>
                <a:cubicBezTo>
                  <a:pt x="434" y="11"/>
                  <a:pt x="456" y="17"/>
                  <a:pt x="477" y="26"/>
                </a:cubicBezTo>
                <a:cubicBezTo>
                  <a:pt x="497" y="35"/>
                  <a:pt x="517" y="45"/>
                  <a:pt x="536" y="58"/>
                </a:cubicBezTo>
                <a:cubicBezTo>
                  <a:pt x="555" y="70"/>
                  <a:pt x="572" y="85"/>
                  <a:pt x="588" y="101"/>
                </a:cubicBezTo>
                <a:cubicBezTo>
                  <a:pt x="604" y="117"/>
                  <a:pt x="618" y="134"/>
                  <a:pt x="631" y="153"/>
                </a:cubicBezTo>
                <a:cubicBezTo>
                  <a:pt x="643" y="172"/>
                  <a:pt x="654" y="191"/>
                  <a:pt x="663" y="212"/>
                </a:cubicBezTo>
                <a:cubicBezTo>
                  <a:pt x="671" y="233"/>
                  <a:pt x="678" y="255"/>
                  <a:pt x="682" y="277"/>
                </a:cubicBezTo>
                <a:cubicBezTo>
                  <a:pt x="687" y="299"/>
                  <a:pt x="689" y="321"/>
                  <a:pt x="689" y="34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6" name="文本框 515"/>
          <p:cNvSpPr txBox="1"/>
          <p:nvPr/>
        </p:nvSpPr>
        <p:spPr>
          <a:xfrm>
            <a:off x="704880" y="474696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维修事故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7" name="文本框 516"/>
          <p:cNvSpPr txBox="1"/>
          <p:nvPr/>
        </p:nvSpPr>
        <p:spPr>
          <a:xfrm>
            <a:off x="3397320" y="4190400"/>
            <a:ext cx="1152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AF9F6"/>
                </a:solidFill>
                <a:effectLst/>
                <a:uFillTx/>
                <a:latin typeface="MalgunGothic"/>
                <a:ea typeface="MalgunGothic"/>
              </a:rPr>
              <a:t>⑮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8" name="任意多边形 517"/>
          <p:cNvSpPr/>
          <p:nvPr/>
        </p:nvSpPr>
        <p:spPr>
          <a:xfrm>
            <a:off x="3333600" y="4724280"/>
            <a:ext cx="552600" cy="200160"/>
          </a:xfrm>
          <a:custGeom>
            <a:avLst/>
            <a:gdLst/>
            <a:ahLst/>
            <a:cxnLst/>
            <a:rect l="0" t="0" r="r" b="b"/>
            <a:pathLst>
              <a:path w="1535" h="556">
                <a:moveTo>
                  <a:pt x="0" y="504"/>
                </a:moveTo>
                <a:lnTo>
                  <a:pt x="0" y="53"/>
                </a:ln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483" y="0"/>
                </a:lnTo>
                <a:cubicBezTo>
                  <a:pt x="1490" y="0"/>
                  <a:pt x="1496" y="1"/>
                  <a:pt x="1503" y="4"/>
                </a:cubicBezTo>
                <a:cubicBezTo>
                  <a:pt x="1509" y="7"/>
                  <a:pt x="1515" y="10"/>
                  <a:pt x="1520" y="15"/>
                </a:cubicBezTo>
                <a:cubicBezTo>
                  <a:pt x="1525" y="20"/>
                  <a:pt x="1529" y="26"/>
                  <a:pt x="1531" y="32"/>
                </a:cubicBezTo>
                <a:cubicBezTo>
                  <a:pt x="1534" y="39"/>
                  <a:pt x="1535" y="46"/>
                  <a:pt x="1535" y="53"/>
                </a:cubicBezTo>
                <a:lnTo>
                  <a:pt x="1535" y="504"/>
                </a:lnTo>
                <a:cubicBezTo>
                  <a:pt x="1535" y="511"/>
                  <a:pt x="1534" y="517"/>
                  <a:pt x="1531" y="524"/>
                </a:cubicBezTo>
                <a:cubicBezTo>
                  <a:pt x="1529" y="530"/>
                  <a:pt x="1525" y="536"/>
                  <a:pt x="1520" y="541"/>
                </a:cubicBezTo>
                <a:cubicBezTo>
                  <a:pt x="1515" y="546"/>
                  <a:pt x="1509" y="550"/>
                  <a:pt x="1503" y="552"/>
                </a:cubicBezTo>
                <a:cubicBezTo>
                  <a:pt x="1496" y="555"/>
                  <a:pt x="1490" y="556"/>
                  <a:pt x="1483" y="556"/>
                </a:cubicBezTo>
                <a:lnTo>
                  <a:pt x="53" y="556"/>
                </a:lnTo>
                <a:cubicBezTo>
                  <a:pt x="46" y="556"/>
                  <a:pt x="39" y="555"/>
                  <a:pt x="33" y="552"/>
                </a:cubicBezTo>
                <a:cubicBezTo>
                  <a:pt x="26" y="550"/>
                  <a:pt x="20" y="546"/>
                  <a:pt x="15" y="541"/>
                </a:cubicBezTo>
                <a:cubicBezTo>
                  <a:pt x="10" y="536"/>
                  <a:pt x="7" y="530"/>
                  <a:pt x="4" y="524"/>
                </a:cubicBezTo>
                <a:cubicBezTo>
                  <a:pt x="1" y="517"/>
                  <a:pt x="0" y="511"/>
                  <a:pt x="0" y="504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9" name="文本框 518"/>
          <p:cNvSpPr txBox="1"/>
          <p:nvPr/>
        </p:nvSpPr>
        <p:spPr>
          <a:xfrm>
            <a:off x="3330360" y="4469040"/>
            <a:ext cx="13266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违规电焊气焊动火作业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0" name="任意多边形 519"/>
          <p:cNvSpPr/>
          <p:nvPr/>
        </p:nvSpPr>
        <p:spPr>
          <a:xfrm>
            <a:off x="5919480" y="40431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>
                <a:moveTo>
                  <a:pt x="0" y="2978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0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2"/>
                  <a:pt x="7099" y="3058"/>
                  <a:pt x="7088" y="3063"/>
                </a:cubicBezTo>
                <a:cubicBezTo>
                  <a:pt x="7077" y="3068"/>
                  <a:pt x="7065" y="3070"/>
                  <a:pt x="7052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8"/>
                  <a:pt x="36" y="3052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2"/>
                  <a:pt x="0" y="2990"/>
                  <a:pt x="0" y="297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1" name="任意多边形 520"/>
          <p:cNvSpPr/>
          <p:nvPr/>
        </p:nvSpPr>
        <p:spPr>
          <a:xfrm>
            <a:off x="5919480" y="404316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 fill="none">
                <a:moveTo>
                  <a:pt x="0" y="2978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2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0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4"/>
                  <a:pt x="7127" y="3034"/>
                  <a:pt x="7118" y="3043"/>
                </a:cubicBezTo>
                <a:cubicBezTo>
                  <a:pt x="7109" y="3052"/>
                  <a:pt x="7099" y="3058"/>
                  <a:pt x="7088" y="3063"/>
                </a:cubicBezTo>
                <a:cubicBezTo>
                  <a:pt x="7077" y="3068"/>
                  <a:pt x="7065" y="3070"/>
                  <a:pt x="7052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8"/>
                  <a:pt x="36" y="3052"/>
                  <a:pt x="27" y="3043"/>
                </a:cubicBezTo>
                <a:cubicBezTo>
                  <a:pt x="19" y="3034"/>
                  <a:pt x="12" y="3024"/>
                  <a:pt x="7" y="3013"/>
                </a:cubicBezTo>
                <a:cubicBezTo>
                  <a:pt x="3" y="3002"/>
                  <a:pt x="0" y="2990"/>
                  <a:pt x="0" y="297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2" name="任意多边形 521"/>
          <p:cNvSpPr/>
          <p:nvPr/>
        </p:nvSpPr>
        <p:spPr>
          <a:xfrm>
            <a:off x="6019560" y="414324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4"/>
                </a:moveTo>
                <a:cubicBezTo>
                  <a:pt x="689" y="366"/>
                  <a:pt x="687" y="389"/>
                  <a:pt x="682" y="411"/>
                </a:cubicBezTo>
                <a:cubicBezTo>
                  <a:pt x="678" y="433"/>
                  <a:pt x="672" y="455"/>
                  <a:pt x="663" y="475"/>
                </a:cubicBezTo>
                <a:cubicBezTo>
                  <a:pt x="654" y="496"/>
                  <a:pt x="644" y="517"/>
                  <a:pt x="631" y="536"/>
                </a:cubicBezTo>
                <a:cubicBezTo>
                  <a:pt x="619" y="555"/>
                  <a:pt x="604" y="572"/>
                  <a:pt x="588" y="588"/>
                </a:cubicBezTo>
                <a:cubicBezTo>
                  <a:pt x="572" y="604"/>
                  <a:pt x="555" y="618"/>
                  <a:pt x="536" y="631"/>
                </a:cubicBezTo>
                <a:cubicBezTo>
                  <a:pt x="517" y="643"/>
                  <a:pt x="498" y="654"/>
                  <a:pt x="477" y="663"/>
                </a:cubicBezTo>
                <a:cubicBezTo>
                  <a:pt x="456" y="671"/>
                  <a:pt x="434" y="678"/>
                  <a:pt x="412" y="682"/>
                </a:cubicBezTo>
                <a:cubicBezTo>
                  <a:pt x="390" y="687"/>
                  <a:pt x="368" y="689"/>
                  <a:pt x="345" y="689"/>
                </a:cubicBezTo>
                <a:cubicBezTo>
                  <a:pt x="323" y="689"/>
                  <a:pt x="300" y="687"/>
                  <a:pt x="278" y="682"/>
                </a:cubicBezTo>
                <a:cubicBezTo>
                  <a:pt x="256" y="678"/>
                  <a:pt x="234" y="671"/>
                  <a:pt x="213" y="663"/>
                </a:cubicBezTo>
                <a:cubicBezTo>
                  <a:pt x="193" y="654"/>
                  <a:pt x="173" y="643"/>
                  <a:pt x="154" y="631"/>
                </a:cubicBezTo>
                <a:cubicBezTo>
                  <a:pt x="135" y="618"/>
                  <a:pt x="118" y="604"/>
                  <a:pt x="101" y="588"/>
                </a:cubicBezTo>
                <a:cubicBezTo>
                  <a:pt x="85" y="572"/>
                  <a:pt x="71" y="555"/>
                  <a:pt x="58" y="536"/>
                </a:cubicBezTo>
                <a:cubicBezTo>
                  <a:pt x="46" y="517"/>
                  <a:pt x="35" y="496"/>
                  <a:pt x="26" y="475"/>
                </a:cubicBezTo>
                <a:cubicBezTo>
                  <a:pt x="18" y="455"/>
                  <a:pt x="11" y="433"/>
                  <a:pt x="7" y="411"/>
                </a:cubicBezTo>
                <a:cubicBezTo>
                  <a:pt x="2" y="389"/>
                  <a:pt x="0" y="366"/>
                  <a:pt x="0" y="344"/>
                </a:cubicBezTo>
                <a:cubicBezTo>
                  <a:pt x="0" y="321"/>
                  <a:pt x="2" y="299"/>
                  <a:pt x="7" y="277"/>
                </a:cubicBezTo>
                <a:cubicBezTo>
                  <a:pt x="11" y="255"/>
                  <a:pt x="18" y="233"/>
                  <a:pt x="26" y="212"/>
                </a:cubicBezTo>
                <a:cubicBezTo>
                  <a:pt x="35" y="191"/>
                  <a:pt x="46" y="172"/>
                  <a:pt x="58" y="153"/>
                </a:cubicBezTo>
                <a:cubicBezTo>
                  <a:pt x="71" y="134"/>
                  <a:pt x="85" y="117"/>
                  <a:pt x="101" y="101"/>
                </a:cubicBezTo>
                <a:cubicBezTo>
                  <a:pt x="118" y="85"/>
                  <a:pt x="135" y="70"/>
                  <a:pt x="154" y="58"/>
                </a:cubicBezTo>
                <a:cubicBezTo>
                  <a:pt x="173" y="45"/>
                  <a:pt x="193" y="35"/>
                  <a:pt x="213" y="26"/>
                </a:cubicBezTo>
                <a:cubicBezTo>
                  <a:pt x="234" y="17"/>
                  <a:pt x="256" y="11"/>
                  <a:pt x="278" y="6"/>
                </a:cubicBezTo>
                <a:cubicBezTo>
                  <a:pt x="300" y="2"/>
                  <a:pt x="323" y="0"/>
                  <a:pt x="345" y="0"/>
                </a:cubicBezTo>
                <a:cubicBezTo>
                  <a:pt x="368" y="0"/>
                  <a:pt x="390" y="2"/>
                  <a:pt x="412" y="6"/>
                </a:cubicBezTo>
                <a:cubicBezTo>
                  <a:pt x="434" y="11"/>
                  <a:pt x="456" y="17"/>
                  <a:pt x="477" y="26"/>
                </a:cubicBezTo>
                <a:cubicBezTo>
                  <a:pt x="498" y="35"/>
                  <a:pt x="517" y="45"/>
                  <a:pt x="536" y="58"/>
                </a:cubicBezTo>
                <a:cubicBezTo>
                  <a:pt x="555" y="70"/>
                  <a:pt x="572" y="85"/>
                  <a:pt x="588" y="101"/>
                </a:cubicBezTo>
                <a:cubicBezTo>
                  <a:pt x="604" y="117"/>
                  <a:pt x="619" y="134"/>
                  <a:pt x="631" y="153"/>
                </a:cubicBezTo>
                <a:cubicBezTo>
                  <a:pt x="644" y="172"/>
                  <a:pt x="654" y="191"/>
                  <a:pt x="663" y="212"/>
                </a:cubicBezTo>
                <a:cubicBezTo>
                  <a:pt x="672" y="233"/>
                  <a:pt x="678" y="255"/>
                  <a:pt x="682" y="277"/>
                </a:cubicBezTo>
                <a:cubicBezTo>
                  <a:pt x="687" y="299"/>
                  <a:pt x="689" y="321"/>
                  <a:pt x="689" y="34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3" name="文本框 522"/>
          <p:cNvSpPr txBox="1"/>
          <p:nvPr/>
        </p:nvSpPr>
        <p:spPr>
          <a:xfrm>
            <a:off x="3397320" y="474696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四合煤矿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4" name="文本框 523"/>
          <p:cNvSpPr txBox="1"/>
          <p:nvPr/>
        </p:nvSpPr>
        <p:spPr>
          <a:xfrm>
            <a:off x="6032160" y="4182120"/>
            <a:ext cx="22932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AF9F6"/>
                </a:solidFill>
                <a:effectLst/>
                <a:uFillTx/>
                <a:latin typeface="SourceHanSansSC"/>
                <a:ea typeface="SourceHanSansSC"/>
              </a:rPr>
              <a:t>⑯⑰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5" name="任意多边形 524"/>
          <p:cNvSpPr/>
          <p:nvPr/>
        </p:nvSpPr>
        <p:spPr>
          <a:xfrm>
            <a:off x="6019560" y="4724280"/>
            <a:ext cx="552960" cy="200160"/>
          </a:xfrm>
          <a:custGeom>
            <a:avLst/>
            <a:gdLst/>
            <a:ahLst/>
            <a:cxnLst/>
            <a:rect l="0" t="0" r="r" b="b"/>
            <a:pathLst>
              <a:path w="1536" h="556">
                <a:moveTo>
                  <a:pt x="0" y="504"/>
                </a:moveTo>
                <a:lnTo>
                  <a:pt x="0" y="53"/>
                </a:lnTo>
                <a:cubicBezTo>
                  <a:pt x="0" y="46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483" y="0"/>
                </a:lnTo>
                <a:cubicBezTo>
                  <a:pt x="1490" y="0"/>
                  <a:pt x="1497" y="1"/>
                  <a:pt x="1503" y="4"/>
                </a:cubicBezTo>
                <a:cubicBezTo>
                  <a:pt x="1510" y="7"/>
                  <a:pt x="1515" y="10"/>
                  <a:pt x="1520" y="15"/>
                </a:cubicBezTo>
                <a:cubicBezTo>
                  <a:pt x="1525" y="20"/>
                  <a:pt x="1529" y="26"/>
                  <a:pt x="1532" y="32"/>
                </a:cubicBezTo>
                <a:cubicBezTo>
                  <a:pt x="1534" y="39"/>
                  <a:pt x="1536" y="46"/>
                  <a:pt x="1536" y="53"/>
                </a:cubicBezTo>
                <a:lnTo>
                  <a:pt x="1536" y="504"/>
                </a:lnTo>
                <a:cubicBezTo>
                  <a:pt x="1536" y="511"/>
                  <a:pt x="1534" y="517"/>
                  <a:pt x="1532" y="524"/>
                </a:cubicBezTo>
                <a:cubicBezTo>
                  <a:pt x="1529" y="530"/>
                  <a:pt x="1525" y="536"/>
                  <a:pt x="1520" y="541"/>
                </a:cubicBezTo>
                <a:cubicBezTo>
                  <a:pt x="1515" y="546"/>
                  <a:pt x="1510" y="550"/>
                  <a:pt x="1503" y="552"/>
                </a:cubicBezTo>
                <a:cubicBezTo>
                  <a:pt x="1497" y="555"/>
                  <a:pt x="1490" y="556"/>
                  <a:pt x="1483" y="556"/>
                </a:cubicBezTo>
                <a:lnTo>
                  <a:pt x="53" y="556"/>
                </a:lnTo>
                <a:cubicBezTo>
                  <a:pt x="46" y="556"/>
                  <a:pt x="39" y="555"/>
                  <a:pt x="33" y="552"/>
                </a:cubicBezTo>
                <a:cubicBezTo>
                  <a:pt x="26" y="550"/>
                  <a:pt x="21" y="546"/>
                  <a:pt x="16" y="541"/>
                </a:cubicBezTo>
                <a:cubicBezTo>
                  <a:pt x="11" y="536"/>
                  <a:pt x="7" y="530"/>
                  <a:pt x="4" y="524"/>
                </a:cubicBezTo>
                <a:cubicBezTo>
                  <a:pt x="2" y="517"/>
                  <a:pt x="0" y="511"/>
                  <a:pt x="0" y="504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6" name="文本框 525"/>
          <p:cNvSpPr txBox="1"/>
          <p:nvPr/>
        </p:nvSpPr>
        <p:spPr>
          <a:xfrm>
            <a:off x="6022800" y="4469040"/>
            <a:ext cx="15919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空顶作业、安全出口不畅通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7" name="任意多边形 526"/>
          <p:cNvSpPr/>
          <p:nvPr/>
        </p:nvSpPr>
        <p:spPr>
          <a:xfrm>
            <a:off x="537840" y="527184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>
                <a:moveTo>
                  <a:pt x="0" y="2978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3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1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5"/>
                  <a:pt x="7127" y="3035"/>
                  <a:pt x="7118" y="3043"/>
                </a:cubicBezTo>
                <a:cubicBezTo>
                  <a:pt x="7109" y="3052"/>
                  <a:pt x="7099" y="3059"/>
                  <a:pt x="7088" y="3063"/>
                </a:cubicBezTo>
                <a:cubicBezTo>
                  <a:pt x="7077" y="3068"/>
                  <a:pt x="7065" y="3070"/>
                  <a:pt x="7053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9"/>
                  <a:pt x="36" y="3052"/>
                  <a:pt x="28" y="3043"/>
                </a:cubicBezTo>
                <a:cubicBezTo>
                  <a:pt x="19" y="3035"/>
                  <a:pt x="12" y="3025"/>
                  <a:pt x="7" y="3013"/>
                </a:cubicBezTo>
                <a:cubicBezTo>
                  <a:pt x="3" y="3002"/>
                  <a:pt x="0" y="2990"/>
                  <a:pt x="0" y="297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8" name="任意多边形 527"/>
          <p:cNvSpPr/>
          <p:nvPr/>
        </p:nvSpPr>
        <p:spPr>
          <a:xfrm>
            <a:off x="537840" y="527184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 fill="none">
                <a:moveTo>
                  <a:pt x="0" y="2978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7053" y="0"/>
                </a:lnTo>
                <a:cubicBezTo>
                  <a:pt x="7065" y="0"/>
                  <a:pt x="7077" y="3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1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5"/>
                  <a:pt x="7127" y="3035"/>
                  <a:pt x="7118" y="3043"/>
                </a:cubicBezTo>
                <a:cubicBezTo>
                  <a:pt x="7109" y="3052"/>
                  <a:pt x="7099" y="3059"/>
                  <a:pt x="7088" y="3063"/>
                </a:cubicBezTo>
                <a:cubicBezTo>
                  <a:pt x="7077" y="3068"/>
                  <a:pt x="7065" y="3070"/>
                  <a:pt x="7053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9"/>
                  <a:pt x="36" y="3052"/>
                  <a:pt x="28" y="3043"/>
                </a:cubicBezTo>
                <a:cubicBezTo>
                  <a:pt x="19" y="3035"/>
                  <a:pt x="12" y="3025"/>
                  <a:pt x="7" y="3013"/>
                </a:cubicBezTo>
                <a:cubicBezTo>
                  <a:pt x="3" y="3002"/>
                  <a:pt x="0" y="2990"/>
                  <a:pt x="0" y="297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9" name="任意多边形 528"/>
          <p:cNvSpPr/>
          <p:nvPr/>
        </p:nvSpPr>
        <p:spPr>
          <a:xfrm>
            <a:off x="637920" y="537192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4"/>
                </a:moveTo>
                <a:cubicBezTo>
                  <a:pt x="689" y="367"/>
                  <a:pt x="687" y="389"/>
                  <a:pt x="683" y="411"/>
                </a:cubicBezTo>
                <a:cubicBezTo>
                  <a:pt x="678" y="433"/>
                  <a:pt x="672" y="455"/>
                  <a:pt x="663" y="476"/>
                </a:cubicBezTo>
                <a:cubicBezTo>
                  <a:pt x="654" y="496"/>
                  <a:pt x="644" y="516"/>
                  <a:pt x="630" y="535"/>
                </a:cubicBezTo>
                <a:cubicBezTo>
                  <a:pt x="618" y="555"/>
                  <a:pt x="603" y="572"/>
                  <a:pt x="587" y="588"/>
                </a:cubicBezTo>
                <a:cubicBezTo>
                  <a:pt x="571" y="604"/>
                  <a:pt x="554" y="618"/>
                  <a:pt x="535" y="631"/>
                </a:cubicBezTo>
                <a:cubicBezTo>
                  <a:pt x="516" y="643"/>
                  <a:pt x="497" y="654"/>
                  <a:pt x="476" y="663"/>
                </a:cubicBezTo>
                <a:cubicBezTo>
                  <a:pt x="455" y="671"/>
                  <a:pt x="433" y="678"/>
                  <a:pt x="411" y="682"/>
                </a:cubicBezTo>
                <a:cubicBezTo>
                  <a:pt x="389" y="687"/>
                  <a:pt x="367" y="689"/>
                  <a:pt x="344" y="689"/>
                </a:cubicBezTo>
                <a:cubicBezTo>
                  <a:pt x="322" y="689"/>
                  <a:pt x="299" y="687"/>
                  <a:pt x="277" y="682"/>
                </a:cubicBezTo>
                <a:cubicBezTo>
                  <a:pt x="255" y="678"/>
                  <a:pt x="233" y="671"/>
                  <a:pt x="213" y="663"/>
                </a:cubicBezTo>
                <a:cubicBezTo>
                  <a:pt x="192" y="654"/>
                  <a:pt x="172" y="643"/>
                  <a:pt x="153" y="631"/>
                </a:cubicBezTo>
                <a:cubicBezTo>
                  <a:pt x="134" y="618"/>
                  <a:pt x="117" y="604"/>
                  <a:pt x="101" y="588"/>
                </a:cubicBezTo>
                <a:cubicBezTo>
                  <a:pt x="85" y="572"/>
                  <a:pt x="71" y="555"/>
                  <a:pt x="58" y="535"/>
                </a:cubicBezTo>
                <a:cubicBezTo>
                  <a:pt x="46" y="516"/>
                  <a:pt x="35" y="496"/>
                  <a:pt x="26" y="476"/>
                </a:cubicBezTo>
                <a:cubicBezTo>
                  <a:pt x="18" y="455"/>
                  <a:pt x="11" y="433"/>
                  <a:pt x="7" y="411"/>
                </a:cubicBezTo>
                <a:cubicBezTo>
                  <a:pt x="2" y="389"/>
                  <a:pt x="0" y="367"/>
                  <a:pt x="0" y="344"/>
                </a:cubicBezTo>
                <a:cubicBezTo>
                  <a:pt x="0" y="321"/>
                  <a:pt x="2" y="299"/>
                  <a:pt x="7" y="277"/>
                </a:cubicBezTo>
                <a:cubicBezTo>
                  <a:pt x="11" y="255"/>
                  <a:pt x="18" y="233"/>
                  <a:pt x="26" y="212"/>
                </a:cubicBezTo>
                <a:cubicBezTo>
                  <a:pt x="35" y="191"/>
                  <a:pt x="46" y="172"/>
                  <a:pt x="58" y="153"/>
                </a:cubicBezTo>
                <a:cubicBezTo>
                  <a:pt x="71" y="134"/>
                  <a:pt x="85" y="117"/>
                  <a:pt x="101" y="101"/>
                </a:cubicBezTo>
                <a:cubicBezTo>
                  <a:pt x="117" y="85"/>
                  <a:pt x="134" y="71"/>
                  <a:pt x="153" y="58"/>
                </a:cubicBezTo>
                <a:cubicBezTo>
                  <a:pt x="172" y="45"/>
                  <a:pt x="192" y="35"/>
                  <a:pt x="213" y="26"/>
                </a:cubicBezTo>
                <a:cubicBezTo>
                  <a:pt x="233" y="18"/>
                  <a:pt x="255" y="11"/>
                  <a:pt x="277" y="7"/>
                </a:cubicBezTo>
                <a:cubicBezTo>
                  <a:pt x="299" y="2"/>
                  <a:pt x="322" y="0"/>
                  <a:pt x="344" y="0"/>
                </a:cubicBezTo>
                <a:cubicBezTo>
                  <a:pt x="367" y="0"/>
                  <a:pt x="389" y="2"/>
                  <a:pt x="411" y="7"/>
                </a:cubicBezTo>
                <a:cubicBezTo>
                  <a:pt x="433" y="11"/>
                  <a:pt x="455" y="18"/>
                  <a:pt x="476" y="26"/>
                </a:cubicBezTo>
                <a:cubicBezTo>
                  <a:pt x="497" y="35"/>
                  <a:pt x="516" y="45"/>
                  <a:pt x="535" y="58"/>
                </a:cubicBezTo>
                <a:cubicBezTo>
                  <a:pt x="554" y="71"/>
                  <a:pt x="571" y="85"/>
                  <a:pt x="587" y="101"/>
                </a:cubicBezTo>
                <a:cubicBezTo>
                  <a:pt x="603" y="117"/>
                  <a:pt x="618" y="134"/>
                  <a:pt x="630" y="153"/>
                </a:cubicBezTo>
                <a:cubicBezTo>
                  <a:pt x="644" y="172"/>
                  <a:pt x="654" y="191"/>
                  <a:pt x="663" y="212"/>
                </a:cubicBezTo>
                <a:cubicBezTo>
                  <a:pt x="672" y="233"/>
                  <a:pt x="678" y="255"/>
                  <a:pt x="683" y="277"/>
                </a:cubicBezTo>
                <a:cubicBezTo>
                  <a:pt x="687" y="299"/>
                  <a:pt x="689" y="321"/>
                  <a:pt x="689" y="34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0" name="文本框 529"/>
          <p:cNvSpPr txBox="1"/>
          <p:nvPr/>
        </p:nvSpPr>
        <p:spPr>
          <a:xfrm>
            <a:off x="6089760" y="474696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顶板事故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1" name="文本框 530"/>
          <p:cNvSpPr txBox="1"/>
          <p:nvPr/>
        </p:nvSpPr>
        <p:spPr>
          <a:xfrm>
            <a:off x="704880" y="5410800"/>
            <a:ext cx="1152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AF9F6"/>
                </a:solidFill>
                <a:effectLst/>
                <a:uFillTx/>
                <a:latin typeface="SourceHanSansSC"/>
                <a:ea typeface="SourceHanSansSC"/>
              </a:rPr>
              <a:t>⑱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2" name="任意多边形 531"/>
          <p:cNvSpPr/>
          <p:nvPr/>
        </p:nvSpPr>
        <p:spPr>
          <a:xfrm>
            <a:off x="637920" y="5952960"/>
            <a:ext cx="448200" cy="200520"/>
          </a:xfrm>
          <a:custGeom>
            <a:avLst/>
            <a:gdLst/>
            <a:ahLst/>
            <a:cxnLst/>
            <a:rect l="0" t="0" r="r" b="b"/>
            <a:pathLst>
              <a:path w="1245" h="557">
                <a:moveTo>
                  <a:pt x="0" y="504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192" y="0"/>
                </a:lnTo>
                <a:cubicBezTo>
                  <a:pt x="1199" y="0"/>
                  <a:pt x="1206" y="1"/>
                  <a:pt x="1212" y="4"/>
                </a:cubicBezTo>
                <a:cubicBezTo>
                  <a:pt x="1219" y="7"/>
                  <a:pt x="1224" y="10"/>
                  <a:pt x="1229" y="15"/>
                </a:cubicBezTo>
                <a:cubicBezTo>
                  <a:pt x="1234" y="20"/>
                  <a:pt x="1238" y="26"/>
                  <a:pt x="1241" y="33"/>
                </a:cubicBezTo>
                <a:cubicBezTo>
                  <a:pt x="1243" y="39"/>
                  <a:pt x="1245" y="46"/>
                  <a:pt x="1245" y="53"/>
                </a:cubicBezTo>
                <a:lnTo>
                  <a:pt x="1245" y="504"/>
                </a:lnTo>
                <a:cubicBezTo>
                  <a:pt x="1245" y="511"/>
                  <a:pt x="1243" y="517"/>
                  <a:pt x="1241" y="524"/>
                </a:cubicBezTo>
                <a:cubicBezTo>
                  <a:pt x="1238" y="530"/>
                  <a:pt x="1234" y="536"/>
                  <a:pt x="1229" y="541"/>
                </a:cubicBezTo>
                <a:cubicBezTo>
                  <a:pt x="1224" y="546"/>
                  <a:pt x="1219" y="550"/>
                  <a:pt x="1212" y="553"/>
                </a:cubicBezTo>
                <a:cubicBezTo>
                  <a:pt x="1206" y="555"/>
                  <a:pt x="1199" y="557"/>
                  <a:pt x="1192" y="557"/>
                </a:cubicBezTo>
                <a:lnTo>
                  <a:pt x="53" y="557"/>
                </a:lnTo>
                <a:cubicBezTo>
                  <a:pt x="46" y="557"/>
                  <a:pt x="39" y="555"/>
                  <a:pt x="33" y="553"/>
                </a:cubicBezTo>
                <a:cubicBezTo>
                  <a:pt x="26" y="550"/>
                  <a:pt x="21" y="546"/>
                  <a:pt x="16" y="541"/>
                </a:cubicBezTo>
                <a:cubicBezTo>
                  <a:pt x="11" y="536"/>
                  <a:pt x="7" y="530"/>
                  <a:pt x="4" y="524"/>
                </a:cubicBezTo>
                <a:cubicBezTo>
                  <a:pt x="2" y="517"/>
                  <a:pt x="0" y="511"/>
                  <a:pt x="0" y="504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3" name="文本框 532"/>
          <p:cNvSpPr txBox="1"/>
          <p:nvPr/>
        </p:nvSpPr>
        <p:spPr>
          <a:xfrm>
            <a:off x="638280" y="5697720"/>
            <a:ext cx="1194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锂电池井下充电违规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4" name="任意多边形 533"/>
          <p:cNvSpPr/>
          <p:nvPr/>
        </p:nvSpPr>
        <p:spPr>
          <a:xfrm>
            <a:off x="3233520" y="5271840"/>
            <a:ext cx="2562480" cy="1105200"/>
          </a:xfrm>
          <a:custGeom>
            <a:avLst/>
            <a:gdLst/>
            <a:ahLst/>
            <a:cxnLst/>
            <a:rect l="0" t="0" r="r" b="b"/>
            <a:pathLst>
              <a:path w="7118" h="3070">
                <a:moveTo>
                  <a:pt x="0" y="2978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3"/>
                  <a:pt x="7061" y="7"/>
                </a:cubicBezTo>
                <a:cubicBezTo>
                  <a:pt x="7073" y="12"/>
                  <a:pt x="7083" y="19"/>
                  <a:pt x="7091" y="27"/>
                </a:cubicBezTo>
                <a:cubicBezTo>
                  <a:pt x="7100" y="36"/>
                  <a:pt x="7107" y="46"/>
                  <a:pt x="7111" y="57"/>
                </a:cubicBezTo>
                <a:cubicBezTo>
                  <a:pt x="7116" y="69"/>
                  <a:pt x="7118" y="81"/>
                  <a:pt x="7118" y="93"/>
                </a:cubicBezTo>
                <a:lnTo>
                  <a:pt x="7118" y="2978"/>
                </a:lnTo>
                <a:cubicBezTo>
                  <a:pt x="7118" y="2990"/>
                  <a:pt x="7116" y="3002"/>
                  <a:pt x="7111" y="3013"/>
                </a:cubicBezTo>
                <a:cubicBezTo>
                  <a:pt x="7107" y="3025"/>
                  <a:pt x="7100" y="3035"/>
                  <a:pt x="7091" y="3043"/>
                </a:cubicBezTo>
                <a:cubicBezTo>
                  <a:pt x="7083" y="3052"/>
                  <a:pt x="7073" y="3059"/>
                  <a:pt x="7061" y="3063"/>
                </a:cubicBezTo>
                <a:cubicBezTo>
                  <a:pt x="7050" y="3068"/>
                  <a:pt x="7038" y="3070"/>
                  <a:pt x="7026" y="3070"/>
                </a:cubicBezTo>
                <a:lnTo>
                  <a:pt x="93" y="3070"/>
                </a:lnTo>
                <a:cubicBezTo>
                  <a:pt x="80" y="3070"/>
                  <a:pt x="69" y="3068"/>
                  <a:pt x="57" y="3063"/>
                </a:cubicBezTo>
                <a:cubicBezTo>
                  <a:pt x="46" y="3059"/>
                  <a:pt x="36" y="3052"/>
                  <a:pt x="27" y="3043"/>
                </a:cubicBezTo>
                <a:cubicBezTo>
                  <a:pt x="19" y="3035"/>
                  <a:pt x="12" y="3025"/>
                  <a:pt x="7" y="3013"/>
                </a:cubicBezTo>
                <a:cubicBezTo>
                  <a:pt x="2" y="3002"/>
                  <a:pt x="0" y="2990"/>
                  <a:pt x="0" y="297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5" name="任意多边形 534"/>
          <p:cNvSpPr/>
          <p:nvPr/>
        </p:nvSpPr>
        <p:spPr>
          <a:xfrm>
            <a:off x="3233520" y="5271840"/>
            <a:ext cx="2562480" cy="1105200"/>
          </a:xfrm>
          <a:custGeom>
            <a:avLst/>
            <a:gdLst/>
            <a:ahLst/>
            <a:cxnLst/>
            <a:rect l="0" t="0" r="r" b="b"/>
            <a:pathLst>
              <a:path w="7118" h="3070" fill="none">
                <a:moveTo>
                  <a:pt x="0" y="2978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7026" y="0"/>
                </a:lnTo>
                <a:cubicBezTo>
                  <a:pt x="7038" y="0"/>
                  <a:pt x="7050" y="3"/>
                  <a:pt x="7061" y="7"/>
                </a:cubicBezTo>
                <a:cubicBezTo>
                  <a:pt x="7073" y="12"/>
                  <a:pt x="7083" y="19"/>
                  <a:pt x="7091" y="27"/>
                </a:cubicBezTo>
                <a:cubicBezTo>
                  <a:pt x="7100" y="36"/>
                  <a:pt x="7107" y="46"/>
                  <a:pt x="7111" y="57"/>
                </a:cubicBezTo>
                <a:cubicBezTo>
                  <a:pt x="7116" y="69"/>
                  <a:pt x="7118" y="81"/>
                  <a:pt x="7118" y="93"/>
                </a:cubicBezTo>
                <a:lnTo>
                  <a:pt x="7118" y="2978"/>
                </a:lnTo>
                <a:cubicBezTo>
                  <a:pt x="7118" y="2990"/>
                  <a:pt x="7116" y="3002"/>
                  <a:pt x="7111" y="3013"/>
                </a:cubicBezTo>
                <a:cubicBezTo>
                  <a:pt x="7107" y="3025"/>
                  <a:pt x="7100" y="3035"/>
                  <a:pt x="7091" y="3043"/>
                </a:cubicBezTo>
                <a:cubicBezTo>
                  <a:pt x="7083" y="3052"/>
                  <a:pt x="7073" y="3059"/>
                  <a:pt x="7061" y="3063"/>
                </a:cubicBezTo>
                <a:cubicBezTo>
                  <a:pt x="7050" y="3068"/>
                  <a:pt x="7038" y="3070"/>
                  <a:pt x="7026" y="3070"/>
                </a:cubicBezTo>
                <a:lnTo>
                  <a:pt x="93" y="3070"/>
                </a:lnTo>
                <a:cubicBezTo>
                  <a:pt x="80" y="3070"/>
                  <a:pt x="69" y="3068"/>
                  <a:pt x="57" y="3063"/>
                </a:cubicBezTo>
                <a:cubicBezTo>
                  <a:pt x="46" y="3059"/>
                  <a:pt x="36" y="3052"/>
                  <a:pt x="27" y="3043"/>
                </a:cubicBezTo>
                <a:cubicBezTo>
                  <a:pt x="19" y="3035"/>
                  <a:pt x="12" y="3025"/>
                  <a:pt x="7" y="3013"/>
                </a:cubicBezTo>
                <a:cubicBezTo>
                  <a:pt x="2" y="3002"/>
                  <a:pt x="0" y="2990"/>
                  <a:pt x="0" y="297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6" name="任意多边形 535"/>
          <p:cNvSpPr/>
          <p:nvPr/>
        </p:nvSpPr>
        <p:spPr>
          <a:xfrm>
            <a:off x="3333600" y="537192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4"/>
                </a:moveTo>
                <a:cubicBezTo>
                  <a:pt x="689" y="367"/>
                  <a:pt x="687" y="389"/>
                  <a:pt x="682" y="411"/>
                </a:cubicBezTo>
                <a:cubicBezTo>
                  <a:pt x="678" y="433"/>
                  <a:pt x="671" y="455"/>
                  <a:pt x="663" y="476"/>
                </a:cubicBezTo>
                <a:cubicBezTo>
                  <a:pt x="654" y="496"/>
                  <a:pt x="643" y="516"/>
                  <a:pt x="631" y="535"/>
                </a:cubicBezTo>
                <a:cubicBezTo>
                  <a:pt x="618" y="555"/>
                  <a:pt x="604" y="572"/>
                  <a:pt x="588" y="588"/>
                </a:cubicBezTo>
                <a:cubicBezTo>
                  <a:pt x="572" y="604"/>
                  <a:pt x="555" y="618"/>
                  <a:pt x="536" y="631"/>
                </a:cubicBezTo>
                <a:cubicBezTo>
                  <a:pt x="517" y="643"/>
                  <a:pt x="497" y="654"/>
                  <a:pt x="477" y="663"/>
                </a:cubicBezTo>
                <a:cubicBezTo>
                  <a:pt x="456" y="671"/>
                  <a:pt x="434" y="678"/>
                  <a:pt x="412" y="682"/>
                </a:cubicBezTo>
                <a:cubicBezTo>
                  <a:pt x="390" y="687"/>
                  <a:pt x="367" y="689"/>
                  <a:pt x="345" y="689"/>
                </a:cubicBezTo>
                <a:cubicBezTo>
                  <a:pt x="322" y="689"/>
                  <a:pt x="300" y="687"/>
                  <a:pt x="278" y="682"/>
                </a:cubicBezTo>
                <a:cubicBezTo>
                  <a:pt x="256" y="678"/>
                  <a:pt x="234" y="671"/>
                  <a:pt x="213" y="663"/>
                </a:cubicBezTo>
                <a:cubicBezTo>
                  <a:pt x="192" y="654"/>
                  <a:pt x="173" y="643"/>
                  <a:pt x="154" y="631"/>
                </a:cubicBezTo>
                <a:cubicBezTo>
                  <a:pt x="135" y="618"/>
                  <a:pt x="118" y="604"/>
                  <a:pt x="102" y="588"/>
                </a:cubicBezTo>
                <a:cubicBezTo>
                  <a:pt x="86" y="572"/>
                  <a:pt x="71" y="555"/>
                  <a:pt x="59" y="535"/>
                </a:cubicBezTo>
                <a:cubicBezTo>
                  <a:pt x="46" y="516"/>
                  <a:pt x="36" y="496"/>
                  <a:pt x="27" y="476"/>
                </a:cubicBezTo>
                <a:cubicBezTo>
                  <a:pt x="18" y="455"/>
                  <a:pt x="11" y="433"/>
                  <a:pt x="7" y="411"/>
                </a:cubicBezTo>
                <a:cubicBezTo>
                  <a:pt x="2" y="389"/>
                  <a:pt x="0" y="367"/>
                  <a:pt x="0" y="344"/>
                </a:cubicBezTo>
                <a:cubicBezTo>
                  <a:pt x="0" y="321"/>
                  <a:pt x="2" y="299"/>
                  <a:pt x="7" y="277"/>
                </a:cubicBezTo>
                <a:cubicBezTo>
                  <a:pt x="11" y="255"/>
                  <a:pt x="18" y="233"/>
                  <a:pt x="27" y="212"/>
                </a:cubicBezTo>
                <a:cubicBezTo>
                  <a:pt x="36" y="191"/>
                  <a:pt x="46" y="172"/>
                  <a:pt x="59" y="153"/>
                </a:cubicBezTo>
                <a:cubicBezTo>
                  <a:pt x="71" y="134"/>
                  <a:pt x="86" y="117"/>
                  <a:pt x="102" y="101"/>
                </a:cubicBezTo>
                <a:cubicBezTo>
                  <a:pt x="118" y="85"/>
                  <a:pt x="135" y="71"/>
                  <a:pt x="154" y="58"/>
                </a:cubicBezTo>
                <a:cubicBezTo>
                  <a:pt x="173" y="45"/>
                  <a:pt x="192" y="35"/>
                  <a:pt x="213" y="26"/>
                </a:cubicBezTo>
                <a:cubicBezTo>
                  <a:pt x="234" y="18"/>
                  <a:pt x="256" y="11"/>
                  <a:pt x="278" y="7"/>
                </a:cubicBezTo>
                <a:cubicBezTo>
                  <a:pt x="300" y="2"/>
                  <a:pt x="322" y="0"/>
                  <a:pt x="345" y="0"/>
                </a:cubicBezTo>
                <a:cubicBezTo>
                  <a:pt x="367" y="0"/>
                  <a:pt x="390" y="2"/>
                  <a:pt x="412" y="7"/>
                </a:cubicBezTo>
                <a:cubicBezTo>
                  <a:pt x="434" y="11"/>
                  <a:pt x="456" y="18"/>
                  <a:pt x="477" y="26"/>
                </a:cubicBezTo>
                <a:cubicBezTo>
                  <a:pt x="497" y="35"/>
                  <a:pt x="517" y="45"/>
                  <a:pt x="536" y="58"/>
                </a:cubicBezTo>
                <a:cubicBezTo>
                  <a:pt x="555" y="71"/>
                  <a:pt x="572" y="85"/>
                  <a:pt x="588" y="101"/>
                </a:cubicBezTo>
                <a:cubicBezTo>
                  <a:pt x="604" y="117"/>
                  <a:pt x="618" y="134"/>
                  <a:pt x="631" y="153"/>
                </a:cubicBezTo>
                <a:cubicBezTo>
                  <a:pt x="643" y="172"/>
                  <a:pt x="654" y="191"/>
                  <a:pt x="663" y="212"/>
                </a:cubicBezTo>
                <a:cubicBezTo>
                  <a:pt x="671" y="233"/>
                  <a:pt x="678" y="255"/>
                  <a:pt x="682" y="277"/>
                </a:cubicBezTo>
                <a:cubicBezTo>
                  <a:pt x="687" y="299"/>
                  <a:pt x="689" y="321"/>
                  <a:pt x="689" y="34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7" name="文本框 536"/>
          <p:cNvSpPr txBox="1"/>
          <p:nvPr/>
        </p:nvSpPr>
        <p:spPr>
          <a:xfrm>
            <a:off x="704880" y="5975640"/>
            <a:ext cx="31608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新业态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8" name="文本框 537"/>
          <p:cNvSpPr txBox="1"/>
          <p:nvPr/>
        </p:nvSpPr>
        <p:spPr>
          <a:xfrm>
            <a:off x="3396960" y="5410800"/>
            <a:ext cx="1152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AF9F6"/>
                </a:solidFill>
                <a:effectLst/>
                <a:uFillTx/>
                <a:latin typeface="SourceHanSansSC"/>
                <a:ea typeface="SourceHanSansSC"/>
              </a:rPr>
              <a:t>⑲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9" name="任意多边形 538"/>
          <p:cNvSpPr/>
          <p:nvPr/>
        </p:nvSpPr>
        <p:spPr>
          <a:xfrm>
            <a:off x="3333600" y="5952960"/>
            <a:ext cx="447840" cy="200520"/>
          </a:xfrm>
          <a:custGeom>
            <a:avLst/>
            <a:gdLst/>
            <a:ahLst/>
            <a:cxnLst/>
            <a:rect l="0" t="0" r="r" b="b"/>
            <a:pathLst>
              <a:path w="1244" h="557">
                <a:moveTo>
                  <a:pt x="0" y="504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1192" y="0"/>
                </a:lnTo>
                <a:cubicBezTo>
                  <a:pt x="1199" y="0"/>
                  <a:pt x="1205" y="1"/>
                  <a:pt x="1212" y="4"/>
                </a:cubicBezTo>
                <a:cubicBezTo>
                  <a:pt x="1218" y="7"/>
                  <a:pt x="1224" y="10"/>
                  <a:pt x="1229" y="15"/>
                </a:cubicBezTo>
                <a:cubicBezTo>
                  <a:pt x="1234" y="20"/>
                  <a:pt x="1238" y="26"/>
                  <a:pt x="1240" y="33"/>
                </a:cubicBezTo>
                <a:cubicBezTo>
                  <a:pt x="1243" y="39"/>
                  <a:pt x="1244" y="46"/>
                  <a:pt x="1244" y="53"/>
                </a:cubicBezTo>
                <a:lnTo>
                  <a:pt x="1244" y="504"/>
                </a:lnTo>
                <a:cubicBezTo>
                  <a:pt x="1244" y="511"/>
                  <a:pt x="1243" y="517"/>
                  <a:pt x="1240" y="524"/>
                </a:cubicBezTo>
                <a:cubicBezTo>
                  <a:pt x="1238" y="530"/>
                  <a:pt x="1234" y="536"/>
                  <a:pt x="1229" y="541"/>
                </a:cubicBezTo>
                <a:cubicBezTo>
                  <a:pt x="1224" y="546"/>
                  <a:pt x="1218" y="550"/>
                  <a:pt x="1212" y="553"/>
                </a:cubicBezTo>
                <a:cubicBezTo>
                  <a:pt x="1205" y="555"/>
                  <a:pt x="1199" y="557"/>
                  <a:pt x="1192" y="557"/>
                </a:cubicBezTo>
                <a:lnTo>
                  <a:pt x="53" y="557"/>
                </a:lnTo>
                <a:cubicBezTo>
                  <a:pt x="46" y="557"/>
                  <a:pt x="39" y="555"/>
                  <a:pt x="33" y="553"/>
                </a:cubicBezTo>
                <a:cubicBezTo>
                  <a:pt x="26" y="550"/>
                  <a:pt x="20" y="546"/>
                  <a:pt x="15" y="541"/>
                </a:cubicBezTo>
                <a:cubicBezTo>
                  <a:pt x="10" y="536"/>
                  <a:pt x="7" y="530"/>
                  <a:pt x="4" y="524"/>
                </a:cubicBezTo>
                <a:cubicBezTo>
                  <a:pt x="1" y="517"/>
                  <a:pt x="0" y="511"/>
                  <a:pt x="0" y="504"/>
                </a:cubicBezTo>
                <a:close/>
              </a:path>
            </a:pathLst>
          </a:custGeom>
          <a:solidFill>
            <a:srgbClr val="F0ED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0" name="文本框 539"/>
          <p:cNvSpPr txBox="1"/>
          <p:nvPr/>
        </p:nvSpPr>
        <p:spPr>
          <a:xfrm>
            <a:off x="3330360" y="5697720"/>
            <a:ext cx="928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非伤亡动力现象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1" name="任意多边形 540"/>
          <p:cNvSpPr/>
          <p:nvPr/>
        </p:nvSpPr>
        <p:spPr>
          <a:xfrm>
            <a:off x="5919480" y="527184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>
                <a:moveTo>
                  <a:pt x="0" y="2978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3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1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5"/>
                  <a:pt x="7127" y="3035"/>
                  <a:pt x="7118" y="3043"/>
                </a:cubicBezTo>
                <a:cubicBezTo>
                  <a:pt x="7109" y="3052"/>
                  <a:pt x="7099" y="3059"/>
                  <a:pt x="7088" y="3063"/>
                </a:cubicBezTo>
                <a:cubicBezTo>
                  <a:pt x="7077" y="3068"/>
                  <a:pt x="7065" y="3070"/>
                  <a:pt x="7052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9"/>
                  <a:pt x="36" y="3052"/>
                  <a:pt x="27" y="3043"/>
                </a:cubicBezTo>
                <a:cubicBezTo>
                  <a:pt x="19" y="3035"/>
                  <a:pt x="12" y="3025"/>
                  <a:pt x="7" y="3013"/>
                </a:cubicBezTo>
                <a:cubicBezTo>
                  <a:pt x="3" y="3002"/>
                  <a:pt x="0" y="2990"/>
                  <a:pt x="0" y="297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2" name="任意多边形 541"/>
          <p:cNvSpPr/>
          <p:nvPr/>
        </p:nvSpPr>
        <p:spPr>
          <a:xfrm>
            <a:off x="5919480" y="5271840"/>
            <a:ext cx="2572200" cy="1105200"/>
          </a:xfrm>
          <a:custGeom>
            <a:avLst/>
            <a:gdLst/>
            <a:ahLst/>
            <a:cxnLst/>
            <a:rect l="0" t="0" r="r" b="b"/>
            <a:pathLst>
              <a:path w="7145" h="3070" fill="none">
                <a:moveTo>
                  <a:pt x="0" y="2978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7052" y="0"/>
                </a:lnTo>
                <a:cubicBezTo>
                  <a:pt x="7065" y="0"/>
                  <a:pt x="7077" y="3"/>
                  <a:pt x="7088" y="7"/>
                </a:cubicBezTo>
                <a:cubicBezTo>
                  <a:pt x="7099" y="12"/>
                  <a:pt x="7109" y="19"/>
                  <a:pt x="7118" y="27"/>
                </a:cubicBezTo>
                <a:cubicBezTo>
                  <a:pt x="7127" y="36"/>
                  <a:pt x="7133" y="46"/>
                  <a:pt x="7138" y="57"/>
                </a:cubicBezTo>
                <a:cubicBezTo>
                  <a:pt x="7143" y="69"/>
                  <a:pt x="7145" y="81"/>
                  <a:pt x="7145" y="93"/>
                </a:cubicBezTo>
                <a:lnTo>
                  <a:pt x="7145" y="2978"/>
                </a:lnTo>
                <a:cubicBezTo>
                  <a:pt x="7145" y="2990"/>
                  <a:pt x="7143" y="3002"/>
                  <a:pt x="7138" y="3013"/>
                </a:cubicBezTo>
                <a:cubicBezTo>
                  <a:pt x="7133" y="3025"/>
                  <a:pt x="7127" y="3035"/>
                  <a:pt x="7118" y="3043"/>
                </a:cubicBezTo>
                <a:cubicBezTo>
                  <a:pt x="7109" y="3052"/>
                  <a:pt x="7099" y="3059"/>
                  <a:pt x="7088" y="3063"/>
                </a:cubicBezTo>
                <a:cubicBezTo>
                  <a:pt x="7077" y="3068"/>
                  <a:pt x="7065" y="3070"/>
                  <a:pt x="7052" y="3070"/>
                </a:cubicBezTo>
                <a:lnTo>
                  <a:pt x="93" y="3070"/>
                </a:lnTo>
                <a:cubicBezTo>
                  <a:pt x="81" y="3070"/>
                  <a:pt x="69" y="3068"/>
                  <a:pt x="58" y="3063"/>
                </a:cubicBezTo>
                <a:cubicBezTo>
                  <a:pt x="46" y="3059"/>
                  <a:pt x="36" y="3052"/>
                  <a:pt x="27" y="3043"/>
                </a:cubicBezTo>
                <a:cubicBezTo>
                  <a:pt x="19" y="3035"/>
                  <a:pt x="12" y="3025"/>
                  <a:pt x="7" y="3013"/>
                </a:cubicBezTo>
                <a:cubicBezTo>
                  <a:pt x="3" y="3002"/>
                  <a:pt x="0" y="2990"/>
                  <a:pt x="0" y="2978"/>
                </a:cubicBez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3" name="任意多边形 542"/>
          <p:cNvSpPr/>
          <p:nvPr/>
        </p:nvSpPr>
        <p:spPr>
          <a:xfrm>
            <a:off x="6019560" y="5429160"/>
            <a:ext cx="248040" cy="248040"/>
          </a:xfrm>
          <a:custGeom>
            <a:avLst/>
            <a:gdLst/>
            <a:ahLst/>
            <a:cxnLst/>
            <a:rect l="0" t="0" r="r" b="b"/>
            <a:pathLst>
              <a:path w="689" h="689">
                <a:moveTo>
                  <a:pt x="689" y="344"/>
                </a:moveTo>
                <a:cubicBezTo>
                  <a:pt x="689" y="366"/>
                  <a:pt x="687" y="390"/>
                  <a:pt x="682" y="412"/>
                </a:cubicBezTo>
                <a:cubicBezTo>
                  <a:pt x="678" y="434"/>
                  <a:pt x="672" y="455"/>
                  <a:pt x="663" y="476"/>
                </a:cubicBezTo>
                <a:cubicBezTo>
                  <a:pt x="654" y="497"/>
                  <a:pt x="644" y="517"/>
                  <a:pt x="631" y="536"/>
                </a:cubicBezTo>
                <a:cubicBezTo>
                  <a:pt x="619" y="555"/>
                  <a:pt x="604" y="572"/>
                  <a:pt x="588" y="588"/>
                </a:cubicBezTo>
                <a:cubicBezTo>
                  <a:pt x="572" y="604"/>
                  <a:pt x="555" y="618"/>
                  <a:pt x="536" y="631"/>
                </a:cubicBezTo>
                <a:cubicBezTo>
                  <a:pt x="517" y="643"/>
                  <a:pt x="498" y="654"/>
                  <a:pt x="477" y="662"/>
                </a:cubicBezTo>
                <a:cubicBezTo>
                  <a:pt x="456" y="671"/>
                  <a:pt x="434" y="678"/>
                  <a:pt x="412" y="682"/>
                </a:cubicBezTo>
                <a:cubicBezTo>
                  <a:pt x="390" y="686"/>
                  <a:pt x="368" y="689"/>
                  <a:pt x="345" y="689"/>
                </a:cubicBezTo>
                <a:cubicBezTo>
                  <a:pt x="323" y="689"/>
                  <a:pt x="300" y="686"/>
                  <a:pt x="278" y="682"/>
                </a:cubicBezTo>
                <a:cubicBezTo>
                  <a:pt x="256" y="678"/>
                  <a:pt x="234" y="671"/>
                  <a:pt x="213" y="662"/>
                </a:cubicBezTo>
                <a:cubicBezTo>
                  <a:pt x="193" y="654"/>
                  <a:pt x="173" y="643"/>
                  <a:pt x="154" y="631"/>
                </a:cubicBezTo>
                <a:cubicBezTo>
                  <a:pt x="135" y="618"/>
                  <a:pt x="118" y="604"/>
                  <a:pt x="101" y="588"/>
                </a:cubicBezTo>
                <a:cubicBezTo>
                  <a:pt x="85" y="572"/>
                  <a:pt x="71" y="555"/>
                  <a:pt x="58" y="536"/>
                </a:cubicBezTo>
                <a:cubicBezTo>
                  <a:pt x="46" y="517"/>
                  <a:pt x="35" y="497"/>
                  <a:pt x="26" y="476"/>
                </a:cubicBezTo>
                <a:cubicBezTo>
                  <a:pt x="18" y="455"/>
                  <a:pt x="11" y="434"/>
                  <a:pt x="7" y="412"/>
                </a:cubicBezTo>
                <a:cubicBezTo>
                  <a:pt x="2" y="390"/>
                  <a:pt x="0" y="366"/>
                  <a:pt x="0" y="344"/>
                </a:cubicBezTo>
                <a:cubicBezTo>
                  <a:pt x="0" y="321"/>
                  <a:pt x="2" y="299"/>
                  <a:pt x="7" y="277"/>
                </a:cubicBezTo>
                <a:cubicBezTo>
                  <a:pt x="11" y="254"/>
                  <a:pt x="18" y="233"/>
                  <a:pt x="26" y="212"/>
                </a:cubicBezTo>
                <a:cubicBezTo>
                  <a:pt x="35" y="191"/>
                  <a:pt x="46" y="171"/>
                  <a:pt x="58" y="153"/>
                </a:cubicBezTo>
                <a:cubicBezTo>
                  <a:pt x="71" y="134"/>
                  <a:pt x="85" y="116"/>
                  <a:pt x="101" y="100"/>
                </a:cubicBezTo>
                <a:cubicBezTo>
                  <a:pt x="118" y="85"/>
                  <a:pt x="135" y="70"/>
                  <a:pt x="154" y="58"/>
                </a:cubicBezTo>
                <a:cubicBezTo>
                  <a:pt x="173" y="45"/>
                  <a:pt x="193" y="35"/>
                  <a:pt x="213" y="26"/>
                </a:cubicBezTo>
                <a:cubicBezTo>
                  <a:pt x="234" y="17"/>
                  <a:pt x="256" y="11"/>
                  <a:pt x="278" y="6"/>
                </a:cubicBezTo>
                <a:cubicBezTo>
                  <a:pt x="300" y="2"/>
                  <a:pt x="323" y="0"/>
                  <a:pt x="345" y="0"/>
                </a:cubicBezTo>
                <a:cubicBezTo>
                  <a:pt x="368" y="0"/>
                  <a:pt x="390" y="2"/>
                  <a:pt x="412" y="6"/>
                </a:cubicBezTo>
                <a:cubicBezTo>
                  <a:pt x="434" y="11"/>
                  <a:pt x="456" y="17"/>
                  <a:pt x="477" y="26"/>
                </a:cubicBezTo>
                <a:cubicBezTo>
                  <a:pt x="498" y="35"/>
                  <a:pt x="517" y="45"/>
                  <a:pt x="536" y="58"/>
                </a:cubicBezTo>
                <a:cubicBezTo>
                  <a:pt x="555" y="70"/>
                  <a:pt x="572" y="85"/>
                  <a:pt x="588" y="100"/>
                </a:cubicBezTo>
                <a:cubicBezTo>
                  <a:pt x="604" y="116"/>
                  <a:pt x="619" y="134"/>
                  <a:pt x="631" y="153"/>
                </a:cubicBezTo>
                <a:cubicBezTo>
                  <a:pt x="644" y="171"/>
                  <a:pt x="654" y="191"/>
                  <a:pt x="663" y="212"/>
                </a:cubicBezTo>
                <a:cubicBezTo>
                  <a:pt x="672" y="233"/>
                  <a:pt x="678" y="254"/>
                  <a:pt x="682" y="277"/>
                </a:cubicBezTo>
                <a:cubicBezTo>
                  <a:pt x="687" y="299"/>
                  <a:pt x="689" y="321"/>
                  <a:pt x="689" y="344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4" name="任意多边形 543"/>
          <p:cNvSpPr/>
          <p:nvPr/>
        </p:nvSpPr>
        <p:spPr>
          <a:xfrm>
            <a:off x="6091200" y="5505120"/>
            <a:ext cx="108360" cy="105480"/>
          </a:xfrm>
          <a:custGeom>
            <a:avLst/>
            <a:gdLst/>
            <a:ahLst/>
            <a:cxnLst/>
            <a:rect l="0" t="0" r="r" b="b"/>
            <a:pathLst>
              <a:path w="301" h="293">
                <a:moveTo>
                  <a:pt x="168" y="11"/>
                </a:moveTo>
                <a:cubicBezTo>
                  <a:pt x="165" y="4"/>
                  <a:pt x="158" y="0"/>
                  <a:pt x="151" y="0"/>
                </a:cubicBezTo>
                <a:cubicBezTo>
                  <a:pt x="144" y="0"/>
                  <a:pt x="138" y="4"/>
                  <a:pt x="135" y="11"/>
                </a:cubicBezTo>
                <a:lnTo>
                  <a:pt x="98" y="86"/>
                </a:lnTo>
                <a:lnTo>
                  <a:pt x="16" y="98"/>
                </a:lnTo>
                <a:cubicBezTo>
                  <a:pt x="9" y="99"/>
                  <a:pt x="3" y="104"/>
                  <a:pt x="1" y="110"/>
                </a:cubicBezTo>
                <a:cubicBezTo>
                  <a:pt x="-1" y="117"/>
                  <a:pt x="1" y="124"/>
                  <a:pt x="5" y="129"/>
                </a:cubicBezTo>
                <a:lnTo>
                  <a:pt x="66" y="187"/>
                </a:lnTo>
                <a:lnTo>
                  <a:pt x="52" y="270"/>
                </a:lnTo>
                <a:cubicBezTo>
                  <a:pt x="51" y="278"/>
                  <a:pt x="53" y="285"/>
                  <a:pt x="59" y="289"/>
                </a:cubicBezTo>
                <a:cubicBezTo>
                  <a:pt x="65" y="293"/>
                  <a:pt x="72" y="294"/>
                  <a:pt x="78" y="290"/>
                </a:cubicBezTo>
                <a:lnTo>
                  <a:pt x="151" y="250"/>
                </a:lnTo>
                <a:lnTo>
                  <a:pt x="224" y="290"/>
                </a:lnTo>
                <a:cubicBezTo>
                  <a:pt x="230" y="294"/>
                  <a:pt x="238" y="293"/>
                  <a:pt x="243" y="289"/>
                </a:cubicBezTo>
                <a:cubicBezTo>
                  <a:pt x="249" y="285"/>
                  <a:pt x="252" y="278"/>
                  <a:pt x="251" y="270"/>
                </a:cubicBezTo>
                <a:lnTo>
                  <a:pt x="237" y="187"/>
                </a:lnTo>
                <a:lnTo>
                  <a:pt x="296" y="129"/>
                </a:lnTo>
                <a:cubicBezTo>
                  <a:pt x="301" y="124"/>
                  <a:pt x="303" y="117"/>
                  <a:pt x="300" y="110"/>
                </a:cubicBezTo>
                <a:cubicBezTo>
                  <a:pt x="298" y="104"/>
                  <a:pt x="293" y="99"/>
                  <a:pt x="286" y="98"/>
                </a:cubicBezTo>
                <a:lnTo>
                  <a:pt x="204" y="86"/>
                </a:lnTo>
                <a:lnTo>
                  <a:pt x="168" y="11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5" name="文本框 544"/>
          <p:cNvSpPr txBox="1"/>
          <p:nvPr/>
        </p:nvSpPr>
        <p:spPr>
          <a:xfrm>
            <a:off x="3397320" y="5975640"/>
            <a:ext cx="31608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零容忍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6" name="任意多边形 545"/>
          <p:cNvSpPr/>
          <p:nvPr/>
        </p:nvSpPr>
        <p:spPr>
          <a:xfrm>
            <a:off x="6019560" y="6019560"/>
            <a:ext cx="1467360" cy="190800"/>
          </a:xfrm>
          <a:custGeom>
            <a:avLst/>
            <a:gdLst/>
            <a:ahLst/>
            <a:cxnLst/>
            <a:rect l="0" t="0" r="r" b="b"/>
            <a:pathLst>
              <a:path w="4076" h="530">
                <a:moveTo>
                  <a:pt x="0" y="477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023" y="0"/>
                </a:lnTo>
                <a:cubicBezTo>
                  <a:pt x="4030" y="0"/>
                  <a:pt x="4037" y="2"/>
                  <a:pt x="4043" y="4"/>
                </a:cubicBezTo>
                <a:cubicBezTo>
                  <a:pt x="4050" y="7"/>
                  <a:pt x="4055" y="11"/>
                  <a:pt x="4060" y="16"/>
                </a:cubicBezTo>
                <a:cubicBezTo>
                  <a:pt x="4065" y="21"/>
                  <a:pt x="4069" y="26"/>
                  <a:pt x="4072" y="33"/>
                </a:cubicBezTo>
                <a:cubicBezTo>
                  <a:pt x="4074" y="39"/>
                  <a:pt x="4076" y="46"/>
                  <a:pt x="4076" y="53"/>
                </a:cubicBezTo>
                <a:lnTo>
                  <a:pt x="4076" y="477"/>
                </a:lnTo>
                <a:cubicBezTo>
                  <a:pt x="4076" y="484"/>
                  <a:pt x="4074" y="491"/>
                  <a:pt x="4072" y="498"/>
                </a:cubicBezTo>
                <a:cubicBezTo>
                  <a:pt x="4069" y="504"/>
                  <a:pt x="4065" y="510"/>
                  <a:pt x="4060" y="515"/>
                </a:cubicBezTo>
                <a:cubicBezTo>
                  <a:pt x="4055" y="520"/>
                  <a:pt x="4050" y="524"/>
                  <a:pt x="4043" y="526"/>
                </a:cubicBezTo>
                <a:cubicBezTo>
                  <a:pt x="4037" y="529"/>
                  <a:pt x="4030" y="530"/>
                  <a:pt x="4023" y="530"/>
                </a:cubicBezTo>
                <a:lnTo>
                  <a:pt x="53" y="530"/>
                </a:lnTo>
                <a:cubicBezTo>
                  <a:pt x="46" y="530"/>
                  <a:pt x="39" y="529"/>
                  <a:pt x="33" y="526"/>
                </a:cubicBezTo>
                <a:cubicBezTo>
                  <a:pt x="26" y="524"/>
                  <a:pt x="21" y="520"/>
                  <a:pt x="16" y="515"/>
                </a:cubicBezTo>
                <a:cubicBezTo>
                  <a:pt x="11" y="510"/>
                  <a:pt x="7" y="504"/>
                  <a:pt x="4" y="498"/>
                </a:cubicBezTo>
                <a:cubicBezTo>
                  <a:pt x="2" y="491"/>
                  <a:pt x="0" y="484"/>
                  <a:pt x="0" y="477"/>
                </a:cubicBezTo>
                <a:close/>
              </a:path>
            </a:pathLst>
          </a:custGeom>
          <a:solidFill>
            <a:srgbClr val="333333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7" name="文本框 546"/>
          <p:cNvSpPr txBox="1"/>
          <p:nvPr/>
        </p:nvSpPr>
        <p:spPr>
          <a:xfrm>
            <a:off x="6022800" y="5754960"/>
            <a:ext cx="10612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FAF9F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新增条款核心指向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8" name="任意多边形 547"/>
          <p:cNvSpPr/>
          <p:nvPr/>
        </p:nvSpPr>
        <p:spPr>
          <a:xfrm>
            <a:off x="8805600" y="1395360"/>
            <a:ext cx="2848320" cy="4981680"/>
          </a:xfrm>
          <a:custGeom>
            <a:avLst/>
            <a:gdLst/>
            <a:ahLst/>
            <a:cxnLst/>
            <a:rect l="0" t="0" r="r" b="b"/>
            <a:pathLst>
              <a:path w="7912" h="13838">
                <a:moveTo>
                  <a:pt x="0" y="13746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7820" y="0"/>
                </a:lnTo>
                <a:cubicBezTo>
                  <a:pt x="7832" y="0"/>
                  <a:pt x="7844" y="2"/>
                  <a:pt x="7855" y="7"/>
                </a:cubicBezTo>
                <a:cubicBezTo>
                  <a:pt x="7866" y="11"/>
                  <a:pt x="7876" y="18"/>
                  <a:pt x="7885" y="27"/>
                </a:cubicBezTo>
                <a:cubicBezTo>
                  <a:pt x="7894" y="35"/>
                  <a:pt x="7901" y="45"/>
                  <a:pt x="7905" y="57"/>
                </a:cubicBezTo>
                <a:cubicBezTo>
                  <a:pt x="7910" y="68"/>
                  <a:pt x="7912" y="80"/>
                  <a:pt x="7912" y="92"/>
                </a:cubicBezTo>
                <a:lnTo>
                  <a:pt x="7912" y="13746"/>
                </a:lnTo>
                <a:cubicBezTo>
                  <a:pt x="7912" y="13758"/>
                  <a:pt x="7910" y="13770"/>
                  <a:pt x="7905" y="13781"/>
                </a:cubicBezTo>
                <a:cubicBezTo>
                  <a:pt x="7901" y="13793"/>
                  <a:pt x="7894" y="13803"/>
                  <a:pt x="7885" y="13811"/>
                </a:cubicBezTo>
                <a:cubicBezTo>
                  <a:pt x="7876" y="13820"/>
                  <a:pt x="7866" y="13827"/>
                  <a:pt x="7855" y="13831"/>
                </a:cubicBezTo>
                <a:cubicBezTo>
                  <a:pt x="7844" y="13836"/>
                  <a:pt x="7832" y="13838"/>
                  <a:pt x="7820" y="13838"/>
                </a:cubicBezTo>
                <a:lnTo>
                  <a:pt x="93" y="13838"/>
                </a:lnTo>
                <a:cubicBezTo>
                  <a:pt x="81" y="13838"/>
                  <a:pt x="69" y="13836"/>
                  <a:pt x="57" y="13831"/>
                </a:cubicBezTo>
                <a:cubicBezTo>
                  <a:pt x="46" y="13827"/>
                  <a:pt x="36" y="13820"/>
                  <a:pt x="27" y="13811"/>
                </a:cubicBezTo>
                <a:cubicBezTo>
                  <a:pt x="19" y="13803"/>
                  <a:pt x="12" y="13793"/>
                  <a:pt x="7" y="13781"/>
                </a:cubicBezTo>
                <a:cubicBezTo>
                  <a:pt x="3" y="13770"/>
                  <a:pt x="0" y="13758"/>
                  <a:pt x="0" y="1374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9" name="任意多边形 548"/>
          <p:cNvSpPr/>
          <p:nvPr/>
        </p:nvSpPr>
        <p:spPr>
          <a:xfrm>
            <a:off x="8805600" y="1395360"/>
            <a:ext cx="2848320" cy="4981680"/>
          </a:xfrm>
          <a:custGeom>
            <a:avLst/>
            <a:gdLst/>
            <a:ahLst/>
            <a:cxnLst/>
            <a:rect l="0" t="0" r="r" b="b"/>
            <a:pathLst>
              <a:path w="7912" h="13838" fill="none">
                <a:moveTo>
                  <a:pt x="0" y="13746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7820" y="0"/>
                </a:lnTo>
                <a:cubicBezTo>
                  <a:pt x="7832" y="0"/>
                  <a:pt x="7844" y="2"/>
                  <a:pt x="7855" y="7"/>
                </a:cubicBezTo>
                <a:cubicBezTo>
                  <a:pt x="7866" y="11"/>
                  <a:pt x="7876" y="18"/>
                  <a:pt x="7885" y="27"/>
                </a:cubicBezTo>
                <a:cubicBezTo>
                  <a:pt x="7894" y="35"/>
                  <a:pt x="7901" y="45"/>
                  <a:pt x="7905" y="57"/>
                </a:cubicBezTo>
                <a:cubicBezTo>
                  <a:pt x="7910" y="68"/>
                  <a:pt x="7912" y="80"/>
                  <a:pt x="7912" y="92"/>
                </a:cubicBezTo>
                <a:lnTo>
                  <a:pt x="7912" y="13746"/>
                </a:lnTo>
                <a:cubicBezTo>
                  <a:pt x="7912" y="13758"/>
                  <a:pt x="7910" y="13770"/>
                  <a:pt x="7905" y="13781"/>
                </a:cubicBezTo>
                <a:cubicBezTo>
                  <a:pt x="7901" y="13793"/>
                  <a:pt x="7894" y="13803"/>
                  <a:pt x="7885" y="13811"/>
                </a:cubicBezTo>
                <a:cubicBezTo>
                  <a:pt x="7876" y="13820"/>
                  <a:pt x="7866" y="13827"/>
                  <a:pt x="7855" y="13831"/>
                </a:cubicBezTo>
                <a:cubicBezTo>
                  <a:pt x="7844" y="13836"/>
                  <a:pt x="7832" y="13838"/>
                  <a:pt x="7820" y="13838"/>
                </a:cubicBezTo>
                <a:lnTo>
                  <a:pt x="93" y="13838"/>
                </a:lnTo>
                <a:cubicBezTo>
                  <a:pt x="81" y="13838"/>
                  <a:pt x="69" y="13836"/>
                  <a:pt x="57" y="13831"/>
                </a:cubicBezTo>
                <a:cubicBezTo>
                  <a:pt x="46" y="13827"/>
                  <a:pt x="36" y="13820"/>
                  <a:pt x="27" y="13811"/>
                </a:cubicBezTo>
                <a:cubicBezTo>
                  <a:pt x="19" y="13803"/>
                  <a:pt x="12" y="13793"/>
                  <a:pt x="7" y="13781"/>
                </a:cubicBezTo>
                <a:cubicBezTo>
                  <a:pt x="3" y="13770"/>
                  <a:pt x="0" y="13758"/>
                  <a:pt x="0" y="13746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0" name="任意多边形 549"/>
          <p:cNvSpPr/>
          <p:nvPr/>
        </p:nvSpPr>
        <p:spPr>
          <a:xfrm>
            <a:off x="9038880" y="1981080"/>
            <a:ext cx="2381760" cy="9720"/>
          </a:xfrm>
          <a:custGeom>
            <a:avLst/>
            <a:gdLst/>
            <a:ahLst/>
            <a:cxnLst/>
            <a:rect l="0" t="0" r="r" b="b"/>
            <a:pathLst>
              <a:path w="6616" h="27">
                <a:moveTo>
                  <a:pt x="0" y="0"/>
                </a:moveTo>
                <a:lnTo>
                  <a:pt x="6616" y="0"/>
                </a:lnTo>
                <a:lnTo>
                  <a:pt x="6616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1" name="文本框 550"/>
          <p:cNvSpPr txBox="1"/>
          <p:nvPr/>
        </p:nvSpPr>
        <p:spPr>
          <a:xfrm>
            <a:off x="6089760" y="6042240"/>
            <a:ext cx="14436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D4D0C7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隐蔽作业 </a:t>
            </a:r>
            <a:r>
              <a:rPr lang="en-US" sz="800" b="0" u="none" strike="noStrike">
                <a:solidFill>
                  <a:srgbClr val="D4D0C7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</a:t>
            </a:r>
            <a:r>
              <a:rPr lang="zh-CN" sz="800" b="0" u="none" strike="noStrike">
                <a:solidFill>
                  <a:srgbClr val="D4D0C7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设备保护 </a:t>
            </a:r>
            <a:r>
              <a:rPr lang="en-US" sz="800" b="0" u="none" strike="noStrike">
                <a:solidFill>
                  <a:srgbClr val="D4D0C7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</a:t>
            </a:r>
            <a:r>
              <a:rPr lang="zh-CN" sz="800" b="0" u="none" strike="noStrike">
                <a:solidFill>
                  <a:srgbClr val="D4D0C7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新业态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2" name="文本框 551"/>
          <p:cNvSpPr txBox="1"/>
          <p:nvPr/>
        </p:nvSpPr>
        <p:spPr>
          <a:xfrm>
            <a:off x="9039240" y="1638000"/>
            <a:ext cx="10249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风险领域分布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3" name="文本框 552"/>
          <p:cNvSpPr txBox="1"/>
          <p:nvPr/>
        </p:nvSpPr>
        <p:spPr>
          <a:xfrm>
            <a:off x="9039240" y="215496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机电运输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4" name="任意多边形 553"/>
          <p:cNvSpPr/>
          <p:nvPr/>
        </p:nvSpPr>
        <p:spPr>
          <a:xfrm>
            <a:off x="10181880" y="2199960"/>
            <a:ext cx="1238760" cy="76680"/>
          </a:xfrm>
          <a:custGeom>
            <a:avLst/>
            <a:gdLst/>
            <a:ahLst/>
            <a:cxnLst/>
            <a:rect l="0" t="0" r="r" b="b"/>
            <a:pathLst>
              <a:path w="3441" h="213">
                <a:moveTo>
                  <a:pt x="31" y="31"/>
                </a:moveTo>
                <a:cubicBezTo>
                  <a:pt x="52" y="11"/>
                  <a:pt x="77" y="0"/>
                  <a:pt x="106" y="0"/>
                </a:cubicBezTo>
                <a:lnTo>
                  <a:pt x="3335" y="0"/>
                </a:lnTo>
                <a:cubicBezTo>
                  <a:pt x="3364" y="0"/>
                  <a:pt x="3389" y="11"/>
                  <a:pt x="3410" y="31"/>
                </a:cubicBezTo>
                <a:cubicBezTo>
                  <a:pt x="3431" y="52"/>
                  <a:pt x="3441" y="77"/>
                  <a:pt x="3441" y="106"/>
                </a:cubicBezTo>
                <a:cubicBezTo>
                  <a:pt x="3441" y="136"/>
                  <a:pt x="3431" y="161"/>
                  <a:pt x="3410" y="182"/>
                </a:cubicBezTo>
                <a:cubicBezTo>
                  <a:pt x="3389" y="203"/>
                  <a:pt x="3364" y="213"/>
                  <a:pt x="3335" y="213"/>
                </a:cubicBezTo>
                <a:lnTo>
                  <a:pt x="106" y="213"/>
                </a:lnTo>
                <a:cubicBezTo>
                  <a:pt x="77" y="213"/>
                  <a:pt x="52" y="203"/>
                  <a:pt x="31" y="182"/>
                </a:cubicBezTo>
                <a:cubicBezTo>
                  <a:pt x="11" y="161"/>
                  <a:pt x="0" y="136"/>
                  <a:pt x="0" y="106"/>
                </a:cubicBezTo>
                <a:cubicBezTo>
                  <a:pt x="0" y="77"/>
                  <a:pt x="11" y="52"/>
                  <a:pt x="31" y="31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5" name="文本框 554"/>
          <p:cNvSpPr txBox="1"/>
          <p:nvPr/>
        </p:nvSpPr>
        <p:spPr>
          <a:xfrm>
            <a:off x="9839160" y="2154960"/>
            <a:ext cx="123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6" name="文本框 555"/>
          <p:cNvSpPr txBox="1"/>
          <p:nvPr/>
        </p:nvSpPr>
        <p:spPr>
          <a:xfrm>
            <a:off x="9039240" y="249804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瓦斯灾害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7" name="任意多边形 556"/>
          <p:cNvSpPr/>
          <p:nvPr/>
        </p:nvSpPr>
        <p:spPr>
          <a:xfrm>
            <a:off x="10181880" y="2533320"/>
            <a:ext cx="1238760" cy="76680"/>
          </a:xfrm>
          <a:custGeom>
            <a:avLst/>
            <a:gdLst/>
            <a:ahLst/>
            <a:cxnLst/>
            <a:rect l="0" t="0" r="r" b="b"/>
            <a:pathLst>
              <a:path w="3441" h="213">
                <a:moveTo>
                  <a:pt x="0" y="107"/>
                </a:moveTo>
                <a:cubicBezTo>
                  <a:pt x="0" y="93"/>
                  <a:pt x="3" y="80"/>
                  <a:pt x="9" y="67"/>
                </a:cubicBezTo>
                <a:cubicBezTo>
                  <a:pt x="14" y="54"/>
                  <a:pt x="22" y="42"/>
                  <a:pt x="31" y="31"/>
                </a:cubicBezTo>
                <a:cubicBezTo>
                  <a:pt x="41" y="21"/>
                  <a:pt x="53" y="14"/>
                  <a:pt x="66" y="8"/>
                </a:cubicBezTo>
                <a:cubicBezTo>
                  <a:pt x="79" y="3"/>
                  <a:pt x="92" y="0"/>
                  <a:pt x="106" y="0"/>
                </a:cubicBezTo>
                <a:lnTo>
                  <a:pt x="3335" y="0"/>
                </a:lnTo>
                <a:cubicBezTo>
                  <a:pt x="3349" y="0"/>
                  <a:pt x="3363" y="3"/>
                  <a:pt x="3376" y="8"/>
                </a:cubicBezTo>
                <a:cubicBezTo>
                  <a:pt x="3389" y="14"/>
                  <a:pt x="3400" y="21"/>
                  <a:pt x="3410" y="31"/>
                </a:cubicBezTo>
                <a:cubicBezTo>
                  <a:pt x="3420" y="42"/>
                  <a:pt x="3428" y="54"/>
                  <a:pt x="3433" y="67"/>
                </a:cubicBezTo>
                <a:cubicBezTo>
                  <a:pt x="3438" y="80"/>
                  <a:pt x="3441" y="93"/>
                  <a:pt x="3441" y="107"/>
                </a:cubicBezTo>
                <a:cubicBezTo>
                  <a:pt x="3441" y="121"/>
                  <a:pt x="3438" y="135"/>
                  <a:pt x="3433" y="148"/>
                </a:cubicBezTo>
                <a:cubicBezTo>
                  <a:pt x="3428" y="161"/>
                  <a:pt x="3420" y="172"/>
                  <a:pt x="3410" y="182"/>
                </a:cubicBezTo>
                <a:cubicBezTo>
                  <a:pt x="3400" y="192"/>
                  <a:pt x="3389" y="200"/>
                  <a:pt x="3376" y="205"/>
                </a:cubicBezTo>
                <a:cubicBezTo>
                  <a:pt x="3363" y="210"/>
                  <a:pt x="3349" y="213"/>
                  <a:pt x="3335" y="213"/>
                </a:cubicBezTo>
                <a:lnTo>
                  <a:pt x="106" y="213"/>
                </a:lnTo>
                <a:cubicBezTo>
                  <a:pt x="92" y="213"/>
                  <a:pt x="79" y="210"/>
                  <a:pt x="66" y="205"/>
                </a:cubicBezTo>
                <a:cubicBezTo>
                  <a:pt x="53" y="200"/>
                  <a:pt x="41" y="192"/>
                  <a:pt x="31" y="182"/>
                </a:cubicBezTo>
                <a:cubicBezTo>
                  <a:pt x="22" y="172"/>
                  <a:pt x="14" y="161"/>
                  <a:pt x="9" y="148"/>
                </a:cubicBezTo>
                <a:cubicBezTo>
                  <a:pt x="3" y="135"/>
                  <a:pt x="0" y="121"/>
                  <a:pt x="0" y="107"/>
                </a:cubicBezTo>
                <a:close/>
              </a:path>
            </a:pathLst>
          </a:custGeom>
          <a:solidFill>
            <a:srgbClr val="ECE8D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8" name="任意多边形 557"/>
          <p:cNvSpPr/>
          <p:nvPr/>
        </p:nvSpPr>
        <p:spPr>
          <a:xfrm>
            <a:off x="10181880" y="2533320"/>
            <a:ext cx="743400" cy="76680"/>
          </a:xfrm>
          <a:custGeom>
            <a:avLst/>
            <a:gdLst/>
            <a:ahLst/>
            <a:cxnLst/>
            <a:rect l="0" t="0" r="r" b="b"/>
            <a:pathLst>
              <a:path w="2065" h="213">
                <a:moveTo>
                  <a:pt x="31" y="31"/>
                </a:moveTo>
                <a:cubicBezTo>
                  <a:pt x="52" y="11"/>
                  <a:pt x="77" y="0"/>
                  <a:pt x="106" y="0"/>
                </a:cubicBezTo>
                <a:lnTo>
                  <a:pt x="2065" y="0"/>
                </a:lnTo>
                <a:lnTo>
                  <a:pt x="2065" y="213"/>
                </a:lnTo>
                <a:lnTo>
                  <a:pt x="106" y="213"/>
                </a:lnTo>
                <a:cubicBezTo>
                  <a:pt x="77" y="213"/>
                  <a:pt x="52" y="203"/>
                  <a:pt x="31" y="182"/>
                </a:cubicBezTo>
                <a:cubicBezTo>
                  <a:pt x="11" y="161"/>
                  <a:pt x="0" y="136"/>
                  <a:pt x="0" y="107"/>
                </a:cubicBezTo>
                <a:cubicBezTo>
                  <a:pt x="0" y="78"/>
                  <a:pt x="11" y="53"/>
                  <a:pt x="31" y="31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9" name="文本框 558"/>
          <p:cNvSpPr txBox="1"/>
          <p:nvPr/>
        </p:nvSpPr>
        <p:spPr>
          <a:xfrm>
            <a:off x="9839160" y="2498040"/>
            <a:ext cx="123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0" name="文本框 559"/>
          <p:cNvSpPr txBox="1"/>
          <p:nvPr/>
        </p:nvSpPr>
        <p:spPr>
          <a:xfrm>
            <a:off x="9039240" y="283140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顶板动火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1" name="任意多边形 560"/>
          <p:cNvSpPr/>
          <p:nvPr/>
        </p:nvSpPr>
        <p:spPr>
          <a:xfrm>
            <a:off x="10181880" y="2876400"/>
            <a:ext cx="1238760" cy="76680"/>
          </a:xfrm>
          <a:custGeom>
            <a:avLst/>
            <a:gdLst/>
            <a:ahLst/>
            <a:cxnLst/>
            <a:rect l="0" t="0" r="r" b="b"/>
            <a:pathLst>
              <a:path w="3441" h="213">
                <a:moveTo>
                  <a:pt x="0" y="106"/>
                </a:moveTo>
                <a:cubicBezTo>
                  <a:pt x="0" y="92"/>
                  <a:pt x="3" y="78"/>
                  <a:pt x="9" y="65"/>
                </a:cubicBezTo>
                <a:cubicBezTo>
                  <a:pt x="14" y="52"/>
                  <a:pt x="22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lnTo>
                  <a:pt x="3335" y="0"/>
                </a:lnTo>
                <a:cubicBezTo>
                  <a:pt x="3349" y="0"/>
                  <a:pt x="3363" y="3"/>
                  <a:pt x="3376" y="8"/>
                </a:cubicBezTo>
                <a:cubicBezTo>
                  <a:pt x="3389" y="13"/>
                  <a:pt x="3400" y="21"/>
                  <a:pt x="3410" y="31"/>
                </a:cubicBezTo>
                <a:cubicBezTo>
                  <a:pt x="3420" y="41"/>
                  <a:pt x="3428" y="52"/>
                  <a:pt x="3433" y="65"/>
                </a:cubicBezTo>
                <a:cubicBezTo>
                  <a:pt x="3438" y="78"/>
                  <a:pt x="3441" y="92"/>
                  <a:pt x="3441" y="106"/>
                </a:cubicBezTo>
                <a:cubicBezTo>
                  <a:pt x="3441" y="120"/>
                  <a:pt x="3438" y="133"/>
                  <a:pt x="3433" y="147"/>
                </a:cubicBezTo>
                <a:cubicBezTo>
                  <a:pt x="3428" y="160"/>
                  <a:pt x="3420" y="172"/>
                  <a:pt x="3410" y="182"/>
                </a:cubicBezTo>
                <a:cubicBezTo>
                  <a:pt x="3400" y="192"/>
                  <a:pt x="3389" y="199"/>
                  <a:pt x="3376" y="205"/>
                </a:cubicBezTo>
                <a:cubicBezTo>
                  <a:pt x="3363" y="210"/>
                  <a:pt x="3349" y="213"/>
                  <a:pt x="3335" y="213"/>
                </a:cubicBezTo>
                <a:lnTo>
                  <a:pt x="106" y="213"/>
                </a:ln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2" y="172"/>
                  <a:pt x="14" y="160"/>
                  <a:pt x="9" y="147"/>
                </a:cubicBezTo>
                <a:cubicBezTo>
                  <a:pt x="3" y="133"/>
                  <a:pt x="0" y="120"/>
                  <a:pt x="0" y="106"/>
                </a:cubicBezTo>
                <a:close/>
              </a:path>
            </a:pathLst>
          </a:custGeom>
          <a:solidFill>
            <a:srgbClr val="ECE8D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2" name="任意多边形 561"/>
          <p:cNvSpPr/>
          <p:nvPr/>
        </p:nvSpPr>
        <p:spPr>
          <a:xfrm>
            <a:off x="10181880" y="2876400"/>
            <a:ext cx="743400" cy="76680"/>
          </a:xfrm>
          <a:custGeom>
            <a:avLst/>
            <a:gdLst/>
            <a:ahLst/>
            <a:cxnLst/>
            <a:rect l="0" t="0" r="r" b="b"/>
            <a:pathLst>
              <a:path w="2065" h="213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2065" y="0"/>
                </a:lnTo>
                <a:lnTo>
                  <a:pt x="2065" y="213"/>
                </a:lnTo>
                <a:lnTo>
                  <a:pt x="106" y="213"/>
                </a:lnTo>
                <a:cubicBezTo>
                  <a:pt x="77" y="213"/>
                  <a:pt x="52" y="202"/>
                  <a:pt x="31" y="182"/>
                </a:cubicBezTo>
                <a:cubicBezTo>
                  <a:pt x="11" y="161"/>
                  <a:pt x="0" y="136"/>
                  <a:pt x="0" y="106"/>
                </a:cubicBezTo>
                <a:cubicBezTo>
                  <a:pt x="0" y="77"/>
                  <a:pt x="11" y="52"/>
                  <a:pt x="31" y="31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3" name="文本框 562"/>
          <p:cNvSpPr txBox="1"/>
          <p:nvPr/>
        </p:nvSpPr>
        <p:spPr>
          <a:xfrm>
            <a:off x="9839160" y="2831400"/>
            <a:ext cx="123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4" name="文本框 563"/>
          <p:cNvSpPr txBox="1"/>
          <p:nvPr/>
        </p:nvSpPr>
        <p:spPr>
          <a:xfrm>
            <a:off x="9039240" y="317412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地质水害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5" name="任意多边形 564"/>
          <p:cNvSpPr/>
          <p:nvPr/>
        </p:nvSpPr>
        <p:spPr>
          <a:xfrm>
            <a:off x="10181880" y="3209760"/>
            <a:ext cx="1238760" cy="76680"/>
          </a:xfrm>
          <a:custGeom>
            <a:avLst/>
            <a:gdLst/>
            <a:ahLst/>
            <a:cxnLst/>
            <a:rect l="0" t="0" r="r" b="b"/>
            <a:pathLst>
              <a:path w="3441" h="213">
                <a:moveTo>
                  <a:pt x="0" y="107"/>
                </a:moveTo>
                <a:cubicBezTo>
                  <a:pt x="0" y="93"/>
                  <a:pt x="3" y="79"/>
                  <a:pt x="9" y="66"/>
                </a:cubicBezTo>
                <a:cubicBezTo>
                  <a:pt x="14" y="53"/>
                  <a:pt x="22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lnTo>
                  <a:pt x="3335" y="0"/>
                </a:lnTo>
                <a:cubicBezTo>
                  <a:pt x="3349" y="0"/>
                  <a:pt x="3363" y="3"/>
                  <a:pt x="3376" y="8"/>
                </a:cubicBezTo>
                <a:cubicBezTo>
                  <a:pt x="3389" y="13"/>
                  <a:pt x="3400" y="21"/>
                  <a:pt x="3410" y="31"/>
                </a:cubicBezTo>
                <a:cubicBezTo>
                  <a:pt x="3420" y="41"/>
                  <a:pt x="3428" y="53"/>
                  <a:pt x="3433" y="66"/>
                </a:cubicBezTo>
                <a:cubicBezTo>
                  <a:pt x="3438" y="79"/>
                  <a:pt x="3441" y="93"/>
                  <a:pt x="3441" y="107"/>
                </a:cubicBezTo>
                <a:cubicBezTo>
                  <a:pt x="3441" y="121"/>
                  <a:pt x="3438" y="134"/>
                  <a:pt x="3433" y="147"/>
                </a:cubicBezTo>
                <a:cubicBezTo>
                  <a:pt x="3428" y="160"/>
                  <a:pt x="3420" y="172"/>
                  <a:pt x="3410" y="182"/>
                </a:cubicBezTo>
                <a:cubicBezTo>
                  <a:pt x="3400" y="192"/>
                  <a:pt x="3389" y="199"/>
                  <a:pt x="3376" y="205"/>
                </a:cubicBezTo>
                <a:cubicBezTo>
                  <a:pt x="3363" y="210"/>
                  <a:pt x="3349" y="213"/>
                  <a:pt x="3335" y="213"/>
                </a:cubicBezTo>
                <a:lnTo>
                  <a:pt x="106" y="213"/>
                </a:ln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2" y="172"/>
                  <a:pt x="14" y="160"/>
                  <a:pt x="9" y="147"/>
                </a:cubicBezTo>
                <a:cubicBezTo>
                  <a:pt x="3" y="134"/>
                  <a:pt x="0" y="121"/>
                  <a:pt x="0" y="107"/>
                </a:cubicBezTo>
                <a:close/>
              </a:path>
            </a:pathLst>
          </a:custGeom>
          <a:solidFill>
            <a:srgbClr val="ECE8D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6" name="任意多边形 565"/>
          <p:cNvSpPr/>
          <p:nvPr/>
        </p:nvSpPr>
        <p:spPr>
          <a:xfrm>
            <a:off x="10181880" y="3209760"/>
            <a:ext cx="495720" cy="76680"/>
          </a:xfrm>
          <a:custGeom>
            <a:avLst/>
            <a:gdLst/>
            <a:ahLst/>
            <a:cxnLst/>
            <a:rect l="0" t="0" r="r" b="b"/>
            <a:pathLst>
              <a:path w="1377" h="213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1377" y="0"/>
                </a:lnTo>
                <a:lnTo>
                  <a:pt x="1377" y="213"/>
                </a:lnTo>
                <a:lnTo>
                  <a:pt x="106" y="213"/>
                </a:lnTo>
                <a:cubicBezTo>
                  <a:pt x="77" y="213"/>
                  <a:pt x="52" y="202"/>
                  <a:pt x="31" y="182"/>
                </a:cubicBezTo>
                <a:cubicBezTo>
                  <a:pt x="11" y="161"/>
                  <a:pt x="0" y="136"/>
                  <a:pt x="0" y="107"/>
                </a:cubicBezTo>
                <a:cubicBezTo>
                  <a:pt x="0" y="78"/>
                  <a:pt x="11" y="53"/>
                  <a:pt x="31" y="31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7" name="文本框 566"/>
          <p:cNvSpPr txBox="1"/>
          <p:nvPr/>
        </p:nvSpPr>
        <p:spPr>
          <a:xfrm>
            <a:off x="9839160" y="3174120"/>
            <a:ext cx="123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8" name="文本框 567"/>
          <p:cNvSpPr txBox="1"/>
          <p:nvPr/>
        </p:nvSpPr>
        <p:spPr>
          <a:xfrm>
            <a:off x="9039240" y="3507480"/>
            <a:ext cx="371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新业态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9" name="任意多边形 568"/>
          <p:cNvSpPr/>
          <p:nvPr/>
        </p:nvSpPr>
        <p:spPr>
          <a:xfrm>
            <a:off x="10181880" y="3552480"/>
            <a:ext cx="1238760" cy="76680"/>
          </a:xfrm>
          <a:custGeom>
            <a:avLst/>
            <a:gdLst/>
            <a:ahLst/>
            <a:cxnLst/>
            <a:rect l="0" t="0" r="r" b="b"/>
            <a:pathLst>
              <a:path w="3441" h="213">
                <a:moveTo>
                  <a:pt x="0" y="106"/>
                </a:moveTo>
                <a:cubicBezTo>
                  <a:pt x="0" y="92"/>
                  <a:pt x="3" y="79"/>
                  <a:pt x="9" y="66"/>
                </a:cubicBezTo>
                <a:cubicBezTo>
                  <a:pt x="14" y="53"/>
                  <a:pt x="22" y="41"/>
                  <a:pt x="31" y="31"/>
                </a:cubicBezTo>
                <a:cubicBezTo>
                  <a:pt x="41" y="22"/>
                  <a:pt x="53" y="14"/>
                  <a:pt x="66" y="9"/>
                </a:cubicBezTo>
                <a:cubicBezTo>
                  <a:pt x="79" y="3"/>
                  <a:pt x="92" y="0"/>
                  <a:pt x="106" y="0"/>
                </a:cubicBezTo>
                <a:lnTo>
                  <a:pt x="3335" y="0"/>
                </a:lnTo>
                <a:cubicBezTo>
                  <a:pt x="3349" y="0"/>
                  <a:pt x="3363" y="3"/>
                  <a:pt x="3376" y="9"/>
                </a:cubicBezTo>
                <a:cubicBezTo>
                  <a:pt x="3389" y="14"/>
                  <a:pt x="3400" y="22"/>
                  <a:pt x="3410" y="31"/>
                </a:cubicBezTo>
                <a:cubicBezTo>
                  <a:pt x="3420" y="41"/>
                  <a:pt x="3428" y="53"/>
                  <a:pt x="3433" y="66"/>
                </a:cubicBezTo>
                <a:cubicBezTo>
                  <a:pt x="3438" y="79"/>
                  <a:pt x="3441" y="92"/>
                  <a:pt x="3441" y="106"/>
                </a:cubicBezTo>
                <a:cubicBezTo>
                  <a:pt x="3441" y="120"/>
                  <a:pt x="3438" y="134"/>
                  <a:pt x="3433" y="147"/>
                </a:cubicBezTo>
                <a:cubicBezTo>
                  <a:pt x="3428" y="161"/>
                  <a:pt x="3420" y="172"/>
                  <a:pt x="3410" y="182"/>
                </a:cubicBezTo>
                <a:cubicBezTo>
                  <a:pt x="3400" y="192"/>
                  <a:pt x="3389" y="200"/>
                  <a:pt x="3376" y="205"/>
                </a:cubicBezTo>
                <a:cubicBezTo>
                  <a:pt x="3363" y="210"/>
                  <a:pt x="3349" y="213"/>
                  <a:pt x="3335" y="213"/>
                </a:cubicBezTo>
                <a:lnTo>
                  <a:pt x="106" y="213"/>
                </a:lnTo>
                <a:cubicBezTo>
                  <a:pt x="92" y="213"/>
                  <a:pt x="79" y="210"/>
                  <a:pt x="66" y="205"/>
                </a:cubicBezTo>
                <a:cubicBezTo>
                  <a:pt x="53" y="200"/>
                  <a:pt x="41" y="192"/>
                  <a:pt x="31" y="182"/>
                </a:cubicBezTo>
                <a:cubicBezTo>
                  <a:pt x="22" y="172"/>
                  <a:pt x="14" y="161"/>
                  <a:pt x="9" y="147"/>
                </a:cubicBezTo>
                <a:cubicBezTo>
                  <a:pt x="3" y="134"/>
                  <a:pt x="0" y="120"/>
                  <a:pt x="0" y="106"/>
                </a:cubicBezTo>
                <a:close/>
              </a:path>
            </a:pathLst>
          </a:custGeom>
          <a:solidFill>
            <a:srgbClr val="ECE8D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0" name="任意多边形 569"/>
          <p:cNvSpPr/>
          <p:nvPr/>
        </p:nvSpPr>
        <p:spPr>
          <a:xfrm>
            <a:off x="10181880" y="3552480"/>
            <a:ext cx="495720" cy="76680"/>
          </a:xfrm>
          <a:custGeom>
            <a:avLst/>
            <a:gdLst/>
            <a:ahLst/>
            <a:cxnLst/>
            <a:rect l="0" t="0" r="r" b="b"/>
            <a:pathLst>
              <a:path w="1377" h="213">
                <a:moveTo>
                  <a:pt x="31" y="31"/>
                </a:moveTo>
                <a:cubicBezTo>
                  <a:pt x="52" y="11"/>
                  <a:pt x="77" y="0"/>
                  <a:pt x="106" y="0"/>
                </a:cubicBezTo>
                <a:lnTo>
                  <a:pt x="1377" y="0"/>
                </a:lnTo>
                <a:lnTo>
                  <a:pt x="1377" y="213"/>
                </a:lnTo>
                <a:lnTo>
                  <a:pt x="106" y="213"/>
                </a:lnTo>
                <a:cubicBezTo>
                  <a:pt x="77" y="213"/>
                  <a:pt x="52" y="203"/>
                  <a:pt x="31" y="182"/>
                </a:cubicBezTo>
                <a:cubicBezTo>
                  <a:pt x="11" y="161"/>
                  <a:pt x="0" y="136"/>
                  <a:pt x="0" y="106"/>
                </a:cubicBezTo>
                <a:cubicBezTo>
                  <a:pt x="0" y="77"/>
                  <a:pt x="11" y="52"/>
                  <a:pt x="31" y="31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1" name="任意多边形 570"/>
          <p:cNvSpPr/>
          <p:nvPr/>
        </p:nvSpPr>
        <p:spPr>
          <a:xfrm>
            <a:off x="9043920" y="3957480"/>
            <a:ext cx="2372040" cy="1905480"/>
          </a:xfrm>
          <a:custGeom>
            <a:avLst/>
            <a:gdLst/>
            <a:ahLst/>
            <a:cxnLst/>
            <a:rect l="0" t="0" r="r" b="b"/>
            <a:pathLst>
              <a:path w="6589" h="5293">
                <a:moveTo>
                  <a:pt x="0" y="5200"/>
                </a:moveTo>
                <a:lnTo>
                  <a:pt x="0" y="93"/>
                </a:lnTo>
                <a:cubicBezTo>
                  <a:pt x="0" y="80"/>
                  <a:pt x="2" y="68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6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6496" y="0"/>
                </a:lnTo>
                <a:cubicBezTo>
                  <a:pt x="6508" y="0"/>
                  <a:pt x="6520" y="2"/>
                  <a:pt x="6532" y="7"/>
                </a:cubicBezTo>
                <a:cubicBezTo>
                  <a:pt x="6543" y="12"/>
                  <a:pt x="6553" y="18"/>
                  <a:pt x="6562" y="27"/>
                </a:cubicBezTo>
                <a:cubicBezTo>
                  <a:pt x="6570" y="36"/>
                  <a:pt x="6577" y="46"/>
                  <a:pt x="6582" y="57"/>
                </a:cubicBezTo>
                <a:cubicBezTo>
                  <a:pt x="6586" y="68"/>
                  <a:pt x="6589" y="80"/>
                  <a:pt x="6589" y="93"/>
                </a:cubicBezTo>
                <a:lnTo>
                  <a:pt x="6589" y="5200"/>
                </a:lnTo>
                <a:cubicBezTo>
                  <a:pt x="6589" y="5212"/>
                  <a:pt x="6586" y="5224"/>
                  <a:pt x="6582" y="5235"/>
                </a:cubicBezTo>
                <a:cubicBezTo>
                  <a:pt x="6577" y="5247"/>
                  <a:pt x="6570" y="5257"/>
                  <a:pt x="6562" y="5265"/>
                </a:cubicBezTo>
                <a:cubicBezTo>
                  <a:pt x="6553" y="5274"/>
                  <a:pt x="6543" y="5281"/>
                  <a:pt x="6532" y="5286"/>
                </a:cubicBezTo>
                <a:cubicBezTo>
                  <a:pt x="6520" y="5290"/>
                  <a:pt x="6508" y="5293"/>
                  <a:pt x="6496" y="5293"/>
                </a:cubicBezTo>
                <a:lnTo>
                  <a:pt x="92" y="5293"/>
                </a:lnTo>
                <a:cubicBezTo>
                  <a:pt x="80" y="5293"/>
                  <a:pt x="68" y="5290"/>
                  <a:pt x="57" y="5286"/>
                </a:cubicBezTo>
                <a:cubicBezTo>
                  <a:pt x="46" y="5281"/>
                  <a:pt x="35" y="5274"/>
                  <a:pt x="27" y="5265"/>
                </a:cubicBezTo>
                <a:cubicBezTo>
                  <a:pt x="18" y="5257"/>
                  <a:pt x="11" y="5247"/>
                  <a:pt x="7" y="5235"/>
                </a:cubicBezTo>
                <a:cubicBezTo>
                  <a:pt x="2" y="5224"/>
                  <a:pt x="0" y="5212"/>
                  <a:pt x="0" y="5200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2" name="任意多边形 571"/>
          <p:cNvSpPr/>
          <p:nvPr/>
        </p:nvSpPr>
        <p:spPr>
          <a:xfrm>
            <a:off x="9043920" y="3957480"/>
            <a:ext cx="2372040" cy="1905480"/>
          </a:xfrm>
          <a:custGeom>
            <a:avLst/>
            <a:gdLst/>
            <a:ahLst/>
            <a:cxnLst/>
            <a:rect l="0" t="0" r="r" b="b"/>
            <a:pathLst>
              <a:path w="6589" h="5293" fill="none">
                <a:moveTo>
                  <a:pt x="0" y="5200"/>
                </a:moveTo>
                <a:lnTo>
                  <a:pt x="0" y="93"/>
                </a:lnTo>
                <a:cubicBezTo>
                  <a:pt x="0" y="80"/>
                  <a:pt x="2" y="68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6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6496" y="0"/>
                </a:lnTo>
                <a:cubicBezTo>
                  <a:pt x="6508" y="0"/>
                  <a:pt x="6520" y="2"/>
                  <a:pt x="6532" y="7"/>
                </a:cubicBezTo>
                <a:cubicBezTo>
                  <a:pt x="6543" y="12"/>
                  <a:pt x="6553" y="18"/>
                  <a:pt x="6562" y="27"/>
                </a:cubicBezTo>
                <a:cubicBezTo>
                  <a:pt x="6570" y="36"/>
                  <a:pt x="6577" y="46"/>
                  <a:pt x="6582" y="57"/>
                </a:cubicBezTo>
                <a:cubicBezTo>
                  <a:pt x="6586" y="68"/>
                  <a:pt x="6589" y="80"/>
                  <a:pt x="6589" y="93"/>
                </a:cubicBezTo>
                <a:lnTo>
                  <a:pt x="6589" y="5200"/>
                </a:lnTo>
                <a:cubicBezTo>
                  <a:pt x="6589" y="5212"/>
                  <a:pt x="6586" y="5224"/>
                  <a:pt x="6582" y="5235"/>
                </a:cubicBezTo>
                <a:cubicBezTo>
                  <a:pt x="6577" y="5247"/>
                  <a:pt x="6570" y="5257"/>
                  <a:pt x="6562" y="5265"/>
                </a:cubicBezTo>
                <a:cubicBezTo>
                  <a:pt x="6553" y="5274"/>
                  <a:pt x="6543" y="5281"/>
                  <a:pt x="6532" y="5286"/>
                </a:cubicBezTo>
                <a:cubicBezTo>
                  <a:pt x="6520" y="5290"/>
                  <a:pt x="6508" y="5293"/>
                  <a:pt x="6496" y="5293"/>
                </a:cubicBezTo>
                <a:lnTo>
                  <a:pt x="92" y="5293"/>
                </a:lnTo>
                <a:cubicBezTo>
                  <a:pt x="80" y="5293"/>
                  <a:pt x="68" y="5290"/>
                  <a:pt x="57" y="5286"/>
                </a:cubicBezTo>
                <a:cubicBezTo>
                  <a:pt x="46" y="5281"/>
                  <a:pt x="35" y="5274"/>
                  <a:pt x="27" y="5265"/>
                </a:cubicBezTo>
                <a:cubicBezTo>
                  <a:pt x="18" y="5257"/>
                  <a:pt x="11" y="5247"/>
                  <a:pt x="7" y="5235"/>
                </a:cubicBezTo>
                <a:cubicBezTo>
                  <a:pt x="2" y="5224"/>
                  <a:pt x="0" y="5212"/>
                  <a:pt x="0" y="5200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3" name="任意多边形 572"/>
          <p:cNvSpPr/>
          <p:nvPr/>
        </p:nvSpPr>
        <p:spPr>
          <a:xfrm>
            <a:off x="9219960" y="4170600"/>
            <a:ext cx="133920" cy="117000"/>
          </a:xfrm>
          <a:custGeom>
            <a:avLst/>
            <a:gdLst/>
            <a:ahLst/>
            <a:cxnLst/>
            <a:rect l="0" t="0" r="r" b="b"/>
            <a:pathLst>
              <a:path w="372" h="325">
                <a:moveTo>
                  <a:pt x="186" y="0"/>
                </a:moveTo>
                <a:cubicBezTo>
                  <a:pt x="197" y="0"/>
                  <a:pt x="206" y="5"/>
                  <a:pt x="211" y="14"/>
                </a:cubicBezTo>
                <a:lnTo>
                  <a:pt x="368" y="282"/>
                </a:lnTo>
                <a:cubicBezTo>
                  <a:pt x="373" y="290"/>
                  <a:pt x="373" y="302"/>
                  <a:pt x="368" y="311"/>
                </a:cubicBezTo>
                <a:cubicBezTo>
                  <a:pt x="363" y="319"/>
                  <a:pt x="353" y="325"/>
                  <a:pt x="343" y="325"/>
                </a:cubicBezTo>
                <a:lnTo>
                  <a:pt x="29" y="325"/>
                </a:lnTo>
                <a:cubicBezTo>
                  <a:pt x="19" y="325"/>
                  <a:pt x="9" y="319"/>
                  <a:pt x="4" y="311"/>
                </a:cubicBezTo>
                <a:cubicBezTo>
                  <a:pt x="-1" y="302"/>
                  <a:pt x="-1" y="290"/>
                  <a:pt x="4" y="282"/>
                </a:cubicBezTo>
                <a:lnTo>
                  <a:pt x="161" y="14"/>
                </a:lnTo>
                <a:cubicBezTo>
                  <a:pt x="167" y="5"/>
                  <a:pt x="176" y="0"/>
                  <a:pt x="186" y="0"/>
                </a:cubicBezTo>
                <a:moveTo>
                  <a:pt x="186" y="93"/>
                </a:moveTo>
                <a:cubicBezTo>
                  <a:pt x="177" y="93"/>
                  <a:pt x="169" y="100"/>
                  <a:pt x="169" y="110"/>
                </a:cubicBezTo>
                <a:lnTo>
                  <a:pt x="169" y="191"/>
                </a:lnTo>
                <a:cubicBezTo>
                  <a:pt x="169" y="201"/>
                  <a:pt x="177" y="208"/>
                  <a:pt x="186" y="208"/>
                </a:cubicBezTo>
                <a:cubicBezTo>
                  <a:pt x="196" y="208"/>
                  <a:pt x="204" y="201"/>
                  <a:pt x="204" y="191"/>
                </a:cubicBezTo>
                <a:lnTo>
                  <a:pt x="204" y="110"/>
                </a:lnTo>
                <a:cubicBezTo>
                  <a:pt x="204" y="100"/>
                  <a:pt x="196" y="93"/>
                  <a:pt x="186" y="93"/>
                </a:cubicBezTo>
                <a:moveTo>
                  <a:pt x="210" y="256"/>
                </a:moveTo>
                <a:cubicBezTo>
                  <a:pt x="210" y="249"/>
                  <a:pt x="207" y="244"/>
                  <a:pt x="203" y="238"/>
                </a:cubicBezTo>
                <a:cubicBezTo>
                  <a:pt x="198" y="234"/>
                  <a:pt x="193" y="231"/>
                  <a:pt x="186" y="231"/>
                </a:cubicBezTo>
                <a:cubicBezTo>
                  <a:pt x="180" y="231"/>
                  <a:pt x="175" y="234"/>
                  <a:pt x="170" y="238"/>
                </a:cubicBezTo>
                <a:cubicBezTo>
                  <a:pt x="165" y="244"/>
                  <a:pt x="163" y="249"/>
                  <a:pt x="163" y="256"/>
                </a:cubicBezTo>
                <a:cubicBezTo>
                  <a:pt x="163" y="262"/>
                  <a:pt x="165" y="267"/>
                  <a:pt x="170" y="272"/>
                </a:cubicBezTo>
                <a:cubicBezTo>
                  <a:pt x="175" y="276"/>
                  <a:pt x="180" y="279"/>
                  <a:pt x="186" y="279"/>
                </a:cubicBezTo>
                <a:cubicBezTo>
                  <a:pt x="193" y="279"/>
                  <a:pt x="198" y="276"/>
                  <a:pt x="203" y="272"/>
                </a:cubicBezTo>
                <a:cubicBezTo>
                  <a:pt x="207" y="267"/>
                  <a:pt x="210" y="262"/>
                  <a:pt x="210" y="256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4" name="文本框 573"/>
          <p:cNvSpPr txBox="1"/>
          <p:nvPr/>
        </p:nvSpPr>
        <p:spPr>
          <a:xfrm>
            <a:off x="9839160" y="3507480"/>
            <a:ext cx="123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5" name="任意多边形 574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6" name="任意多边形 575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7" name="任意多边形 576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8" name="文本框 577"/>
          <p:cNvSpPr txBox="1"/>
          <p:nvPr/>
        </p:nvSpPr>
        <p:spPr>
          <a:xfrm>
            <a:off x="9410760" y="414504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核心警示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9" name="文本框 578"/>
          <p:cNvSpPr txBox="1"/>
          <p:nvPr/>
        </p:nvSpPr>
        <p:spPr>
          <a:xfrm>
            <a:off x="9353520" y="4450680"/>
            <a:ext cx="1852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新增项紧盯“看不见的作业面”与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0" name="任意多边形 579"/>
          <p:cNvSpPr/>
          <p:nvPr/>
        </p:nvSpPr>
        <p:spPr>
          <a:xfrm>
            <a:off x="9219960" y="451476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2"/>
                </a:cubicBezTo>
                <a:cubicBezTo>
                  <a:pt x="125" y="100"/>
                  <a:pt x="120" y="107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5" y="131"/>
                  <a:pt x="76" y="133"/>
                  <a:pt x="67" y="133"/>
                </a:cubicBezTo>
                <a:cubicBezTo>
                  <a:pt x="58" y="133"/>
                  <a:pt x="49" y="131"/>
                  <a:pt x="41" y="128"/>
                </a:cubicBezTo>
                <a:cubicBezTo>
                  <a:pt x="33" y="125"/>
                  <a:pt x="26" y="120"/>
                  <a:pt x="20" y="114"/>
                </a:cubicBezTo>
                <a:cubicBezTo>
                  <a:pt x="13" y="107"/>
                  <a:pt x="9" y="100"/>
                  <a:pt x="5" y="92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2"/>
                  <a:pt x="13" y="25"/>
                  <a:pt x="20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1"/>
                  <a:pt x="58" y="0"/>
                  <a:pt x="67" y="0"/>
                </a:cubicBezTo>
                <a:cubicBezTo>
                  <a:pt x="76" y="0"/>
                  <a:pt x="85" y="1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2"/>
                  <a:pt x="128" y="41"/>
                </a:cubicBezTo>
                <a:cubicBezTo>
                  <a:pt x="132" y="49"/>
                  <a:pt x="133" y="57"/>
                  <a:pt x="133" y="67"/>
                </a:cubicBezTo>
                <a:close/>
              </a:path>
            </a:pathLst>
          </a:custGeom>
          <a:solidFill>
            <a:srgbClr val="66666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1" name="文本框 580"/>
          <p:cNvSpPr txBox="1"/>
          <p:nvPr/>
        </p:nvSpPr>
        <p:spPr>
          <a:xfrm>
            <a:off x="9353520" y="4660200"/>
            <a:ext cx="1358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“转不动的保护装置”。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2" name="文本框 581"/>
          <p:cNvSpPr txBox="1"/>
          <p:nvPr/>
        </p:nvSpPr>
        <p:spPr>
          <a:xfrm>
            <a:off x="9353520" y="4869720"/>
            <a:ext cx="1852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锂电、非伤亡动力现象首次纳入，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3" name="任意多边形 582"/>
          <p:cNvSpPr/>
          <p:nvPr/>
        </p:nvSpPr>
        <p:spPr>
          <a:xfrm>
            <a:off x="9219960" y="493380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3"/>
                  <a:pt x="128" y="92"/>
                </a:cubicBezTo>
                <a:cubicBezTo>
                  <a:pt x="125" y="100"/>
                  <a:pt x="120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5" y="132"/>
                  <a:pt x="76" y="133"/>
                  <a:pt x="67" y="133"/>
                </a:cubicBezTo>
                <a:cubicBezTo>
                  <a:pt x="58" y="133"/>
                  <a:pt x="49" y="132"/>
                  <a:pt x="41" y="128"/>
                </a:cubicBezTo>
                <a:cubicBezTo>
                  <a:pt x="33" y="125"/>
                  <a:pt x="26" y="120"/>
                  <a:pt x="20" y="114"/>
                </a:cubicBezTo>
                <a:cubicBezTo>
                  <a:pt x="13" y="108"/>
                  <a:pt x="9" y="100"/>
                  <a:pt x="5" y="92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3" y="25"/>
                  <a:pt x="20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2"/>
                  <a:pt x="58" y="0"/>
                  <a:pt x="67" y="0"/>
                </a:cubicBezTo>
                <a:cubicBezTo>
                  <a:pt x="76" y="0"/>
                  <a:pt x="85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3"/>
                  <a:pt x="128" y="41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66666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4" name="文本框 583"/>
          <p:cNvSpPr txBox="1"/>
          <p:nvPr/>
        </p:nvSpPr>
        <p:spPr>
          <a:xfrm>
            <a:off x="9353520" y="5079240"/>
            <a:ext cx="1482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体现对新业态“零容忍”。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5" name="文本框 584"/>
          <p:cNvSpPr txBox="1"/>
          <p:nvPr/>
        </p:nvSpPr>
        <p:spPr>
          <a:xfrm>
            <a:off x="9353520" y="5288760"/>
            <a:ext cx="1852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瓦斯、输送带、提升保护仍是群死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6" name="任意多边形 585"/>
          <p:cNvSpPr/>
          <p:nvPr/>
        </p:nvSpPr>
        <p:spPr>
          <a:xfrm>
            <a:off x="9219960" y="535284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3"/>
                  <a:pt x="128" y="92"/>
                </a:cubicBezTo>
                <a:cubicBezTo>
                  <a:pt x="125" y="100"/>
                  <a:pt x="120" y="107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5" y="132"/>
                  <a:pt x="76" y="133"/>
                  <a:pt x="67" y="133"/>
                </a:cubicBezTo>
                <a:cubicBezTo>
                  <a:pt x="58" y="133"/>
                  <a:pt x="49" y="132"/>
                  <a:pt x="41" y="128"/>
                </a:cubicBezTo>
                <a:cubicBezTo>
                  <a:pt x="33" y="125"/>
                  <a:pt x="26" y="120"/>
                  <a:pt x="20" y="114"/>
                </a:cubicBezTo>
                <a:cubicBezTo>
                  <a:pt x="13" y="107"/>
                  <a:pt x="9" y="100"/>
                  <a:pt x="5" y="92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3" y="26"/>
                  <a:pt x="20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2"/>
                  <a:pt x="58" y="0"/>
                  <a:pt x="67" y="0"/>
                </a:cubicBezTo>
                <a:cubicBezTo>
                  <a:pt x="76" y="0"/>
                  <a:pt x="85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66666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7" name="文本框 586"/>
          <p:cNvSpPr txBox="1"/>
          <p:nvPr/>
        </p:nvSpPr>
        <p:spPr>
          <a:xfrm>
            <a:off x="9353520" y="5498280"/>
            <a:ext cx="11116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群伤的高频触发点。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8" name="文本框 587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13/24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任意多边形 588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90" name="图片 589"/>
          <p:cNvPicPr/>
          <p:nvPr/>
        </p:nvPicPr>
        <p:blipFill>
          <a:blip r:embed="rId1"/>
          <a:stretch>
            <a:fillRect/>
          </a:stretch>
        </p:blipFill>
        <p:spPr>
          <a:xfrm>
            <a:off x="-1080" y="0"/>
            <a:ext cx="12193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1" name="任意多边形 590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>
              <a:alpha val="85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2" name="任意多边形 591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3" name="任意多边形 592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4" name="任意多边形 593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5" name="任意多边形 594"/>
          <p:cNvSpPr/>
          <p:nvPr/>
        </p:nvSpPr>
        <p:spPr>
          <a:xfrm>
            <a:off x="4357440" y="2823840"/>
            <a:ext cx="3476880" cy="772200"/>
          </a:xfrm>
          <a:custGeom>
            <a:avLst/>
            <a:gdLst/>
            <a:ahLst/>
            <a:cxnLst/>
            <a:rect l="0" t="0" r="r" b="b"/>
            <a:pathLst>
              <a:path w="9658" h="2145" fill="none">
                <a:moveTo>
                  <a:pt x="0" y="0"/>
                </a:moveTo>
                <a:lnTo>
                  <a:pt x="9658" y="0"/>
                </a:lnTo>
                <a:lnTo>
                  <a:pt x="9658" y="2145"/>
                </a:lnTo>
                <a:lnTo>
                  <a:pt x="0" y="2145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6" name="文本框 595"/>
          <p:cNvSpPr txBox="1"/>
          <p:nvPr/>
        </p:nvSpPr>
        <p:spPr>
          <a:xfrm>
            <a:off x="533520" y="4550400"/>
            <a:ext cx="1880280" cy="2012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12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7" name="文本框 596"/>
          <p:cNvSpPr txBox="1"/>
          <p:nvPr/>
        </p:nvSpPr>
        <p:spPr>
          <a:xfrm>
            <a:off x="4572000" y="2959200"/>
            <a:ext cx="3048840" cy="503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3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典型事故案例对照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8" name="文本框 597"/>
          <p:cNvSpPr txBox="1"/>
          <p:nvPr/>
        </p:nvSpPr>
        <p:spPr>
          <a:xfrm>
            <a:off x="3438360" y="3781080"/>
            <a:ext cx="529200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从四起煤矿安全事故看瓦斯、火灾与透水风险的致因轨迹与对照警示。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9" name="文本框 598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14/24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任意多边形 599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E8E6E1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1" name="任意多边形 600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2" name="任意多边形 601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3" name="任意多边形 602"/>
          <p:cNvSpPr/>
          <p:nvPr/>
        </p:nvSpPr>
        <p:spPr>
          <a:xfrm>
            <a:off x="533160" y="1218960"/>
            <a:ext cx="1629360" cy="762480"/>
          </a:xfrm>
          <a:custGeom>
            <a:avLst/>
            <a:gdLst/>
            <a:ahLst/>
            <a:cxnLst/>
            <a:rect l="0" t="0" r="r" b="b"/>
            <a:pathLst>
              <a:path w="4526" h="2118">
                <a:moveTo>
                  <a:pt x="0" y="0"/>
                </a:moveTo>
                <a:lnTo>
                  <a:pt x="4526" y="0"/>
                </a:lnTo>
                <a:lnTo>
                  <a:pt x="4526" y="2118"/>
                </a:lnTo>
                <a:lnTo>
                  <a:pt x="0" y="21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4" name="任意多边形 603"/>
          <p:cNvSpPr/>
          <p:nvPr/>
        </p:nvSpPr>
        <p:spPr>
          <a:xfrm>
            <a:off x="537840" y="1223640"/>
            <a:ext cx="1619640" cy="753120"/>
          </a:xfrm>
          <a:custGeom>
            <a:avLst/>
            <a:gdLst/>
            <a:ahLst/>
            <a:cxnLst/>
            <a:rect l="0" t="0" r="r" b="b"/>
            <a:pathLst>
              <a:path w="4499" h="2092" fill="none">
                <a:moveTo>
                  <a:pt x="0" y="0"/>
                </a:moveTo>
                <a:lnTo>
                  <a:pt x="4499" y="0"/>
                </a:lnTo>
                <a:lnTo>
                  <a:pt x="4499" y="2092"/>
                </a:lnTo>
                <a:lnTo>
                  <a:pt x="0" y="2092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5" name="文本框 604"/>
          <p:cNvSpPr txBox="1"/>
          <p:nvPr/>
        </p:nvSpPr>
        <p:spPr>
          <a:xfrm>
            <a:off x="533520" y="516960"/>
            <a:ext cx="53920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案例一：四川四合煤矿“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8·21”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瓦斯爆炸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6" name="任意多边形 605"/>
          <p:cNvSpPr/>
          <p:nvPr/>
        </p:nvSpPr>
        <p:spPr>
          <a:xfrm>
            <a:off x="2276280" y="1218960"/>
            <a:ext cx="1629000" cy="762480"/>
          </a:xfrm>
          <a:custGeom>
            <a:avLst/>
            <a:gdLst/>
            <a:ahLst/>
            <a:cxnLst/>
            <a:rect l="0" t="0" r="r" b="b"/>
            <a:pathLst>
              <a:path w="4525" h="2118">
                <a:moveTo>
                  <a:pt x="0" y="0"/>
                </a:moveTo>
                <a:lnTo>
                  <a:pt x="4525" y="0"/>
                </a:lnTo>
                <a:lnTo>
                  <a:pt x="4525" y="2118"/>
                </a:lnTo>
                <a:lnTo>
                  <a:pt x="0" y="21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7" name="任意多边形 606"/>
          <p:cNvSpPr/>
          <p:nvPr/>
        </p:nvSpPr>
        <p:spPr>
          <a:xfrm>
            <a:off x="2280960" y="1223640"/>
            <a:ext cx="1619640" cy="753120"/>
          </a:xfrm>
          <a:custGeom>
            <a:avLst/>
            <a:gdLst/>
            <a:ahLst/>
            <a:cxnLst/>
            <a:rect l="0" t="0" r="r" b="b"/>
            <a:pathLst>
              <a:path w="4499" h="2092" fill="none">
                <a:moveTo>
                  <a:pt x="0" y="0"/>
                </a:moveTo>
                <a:lnTo>
                  <a:pt x="4499" y="0"/>
                </a:lnTo>
                <a:lnTo>
                  <a:pt x="4499" y="2092"/>
                </a:lnTo>
                <a:lnTo>
                  <a:pt x="0" y="2092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8" name="文本框 607"/>
          <p:cNvSpPr txBox="1"/>
          <p:nvPr/>
        </p:nvSpPr>
        <p:spPr>
          <a:xfrm>
            <a:off x="984600" y="1350000"/>
            <a:ext cx="77976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6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2024</a:t>
            </a:r>
            <a:r>
              <a:rPr lang="zh-CN" sz="16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年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9" name="文本框 608"/>
          <p:cNvSpPr txBox="1"/>
          <p:nvPr/>
        </p:nvSpPr>
        <p:spPr>
          <a:xfrm>
            <a:off x="3008520" y="1317960"/>
            <a:ext cx="266400" cy="352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2100" b="1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8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0" name="任意多边形 609"/>
          <p:cNvSpPr/>
          <p:nvPr/>
        </p:nvSpPr>
        <p:spPr>
          <a:xfrm>
            <a:off x="4019400" y="1218960"/>
            <a:ext cx="1629000" cy="762480"/>
          </a:xfrm>
          <a:custGeom>
            <a:avLst/>
            <a:gdLst/>
            <a:ahLst/>
            <a:cxnLst/>
            <a:rect l="0" t="0" r="r" b="b"/>
            <a:pathLst>
              <a:path w="4525" h="2118">
                <a:moveTo>
                  <a:pt x="0" y="0"/>
                </a:moveTo>
                <a:lnTo>
                  <a:pt x="4525" y="0"/>
                </a:lnTo>
                <a:lnTo>
                  <a:pt x="4525" y="2118"/>
                </a:lnTo>
                <a:lnTo>
                  <a:pt x="0" y="21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1" name="任意多边形 610"/>
          <p:cNvSpPr/>
          <p:nvPr/>
        </p:nvSpPr>
        <p:spPr>
          <a:xfrm>
            <a:off x="4024080" y="1223640"/>
            <a:ext cx="1619640" cy="753120"/>
          </a:xfrm>
          <a:custGeom>
            <a:avLst/>
            <a:gdLst/>
            <a:ahLst/>
            <a:cxnLst/>
            <a:rect l="0" t="0" r="r" b="b"/>
            <a:pathLst>
              <a:path w="4499" h="2092" fill="none">
                <a:moveTo>
                  <a:pt x="0" y="0"/>
                </a:moveTo>
                <a:lnTo>
                  <a:pt x="4499" y="0"/>
                </a:lnTo>
                <a:lnTo>
                  <a:pt x="4499" y="2092"/>
                </a:lnTo>
                <a:lnTo>
                  <a:pt x="0" y="2092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2" name="文本框 611"/>
          <p:cNvSpPr txBox="1"/>
          <p:nvPr/>
        </p:nvSpPr>
        <p:spPr>
          <a:xfrm>
            <a:off x="2905200" y="1688400"/>
            <a:ext cx="371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人死亡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3" name="文本框 612"/>
          <p:cNvSpPr txBox="1"/>
          <p:nvPr/>
        </p:nvSpPr>
        <p:spPr>
          <a:xfrm>
            <a:off x="4751640" y="1317960"/>
            <a:ext cx="266400" cy="352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2100" b="1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4" name="任意多边形 613"/>
          <p:cNvSpPr/>
          <p:nvPr/>
        </p:nvSpPr>
        <p:spPr>
          <a:xfrm>
            <a:off x="5762520" y="1218960"/>
            <a:ext cx="1629000" cy="762480"/>
          </a:xfrm>
          <a:custGeom>
            <a:avLst/>
            <a:gdLst/>
            <a:ahLst/>
            <a:cxnLst/>
            <a:rect l="0" t="0" r="r" b="b"/>
            <a:pathLst>
              <a:path w="4525" h="2118">
                <a:moveTo>
                  <a:pt x="0" y="0"/>
                </a:moveTo>
                <a:lnTo>
                  <a:pt x="4525" y="0"/>
                </a:lnTo>
                <a:lnTo>
                  <a:pt x="4525" y="2118"/>
                </a:lnTo>
                <a:lnTo>
                  <a:pt x="0" y="21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5" name="任意多边形 614"/>
          <p:cNvSpPr/>
          <p:nvPr/>
        </p:nvSpPr>
        <p:spPr>
          <a:xfrm>
            <a:off x="5767200" y="1223640"/>
            <a:ext cx="1619640" cy="753120"/>
          </a:xfrm>
          <a:custGeom>
            <a:avLst/>
            <a:gdLst/>
            <a:ahLst/>
            <a:cxnLst/>
            <a:rect l="0" t="0" r="r" b="b"/>
            <a:pathLst>
              <a:path w="4499" h="2092" fill="none">
                <a:moveTo>
                  <a:pt x="0" y="0"/>
                </a:moveTo>
                <a:lnTo>
                  <a:pt x="4499" y="0"/>
                </a:lnTo>
                <a:lnTo>
                  <a:pt x="4499" y="2092"/>
                </a:lnTo>
                <a:lnTo>
                  <a:pt x="0" y="2092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6" name="文本框 615"/>
          <p:cNvSpPr txBox="1"/>
          <p:nvPr/>
        </p:nvSpPr>
        <p:spPr>
          <a:xfrm>
            <a:off x="4648320" y="1688400"/>
            <a:ext cx="371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人受伤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7" name="文本框 616"/>
          <p:cNvSpPr txBox="1"/>
          <p:nvPr/>
        </p:nvSpPr>
        <p:spPr>
          <a:xfrm>
            <a:off x="6330240" y="1317960"/>
            <a:ext cx="494280" cy="352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2100" b="1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932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8" name="文本框 617"/>
          <p:cNvSpPr txBox="1"/>
          <p:nvPr/>
        </p:nvSpPr>
        <p:spPr>
          <a:xfrm>
            <a:off x="6205680" y="1688400"/>
            <a:ext cx="741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万元直接损失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9" name="任意多边形 618"/>
          <p:cNvSpPr/>
          <p:nvPr/>
        </p:nvSpPr>
        <p:spPr>
          <a:xfrm>
            <a:off x="533160" y="2523960"/>
            <a:ext cx="1457640" cy="695520"/>
          </a:xfrm>
          <a:custGeom>
            <a:avLst/>
            <a:gdLst/>
            <a:ahLst/>
            <a:cxnLst/>
            <a:rect l="0" t="0" r="r" b="b"/>
            <a:pathLst>
              <a:path w="4049" h="1932">
                <a:moveTo>
                  <a:pt x="0" y="0"/>
                </a:moveTo>
                <a:lnTo>
                  <a:pt x="4049" y="0"/>
                </a:lnTo>
                <a:lnTo>
                  <a:pt x="4049" y="1932"/>
                </a:lnTo>
                <a:lnTo>
                  <a:pt x="0" y="1932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0" name="任意多边形 619"/>
          <p:cNvSpPr/>
          <p:nvPr/>
        </p:nvSpPr>
        <p:spPr>
          <a:xfrm>
            <a:off x="537840" y="2528640"/>
            <a:ext cx="1448280" cy="686160"/>
          </a:xfrm>
          <a:custGeom>
            <a:avLst/>
            <a:gdLst/>
            <a:ahLst/>
            <a:cxnLst/>
            <a:rect l="0" t="0" r="r" b="b"/>
            <a:pathLst>
              <a:path w="4023" h="1906" fill="none">
                <a:moveTo>
                  <a:pt x="0" y="0"/>
                </a:moveTo>
                <a:lnTo>
                  <a:pt x="4023" y="0"/>
                </a:lnTo>
                <a:lnTo>
                  <a:pt x="4023" y="1906"/>
                </a:lnTo>
                <a:lnTo>
                  <a:pt x="0" y="190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1" name="文本框 620"/>
          <p:cNvSpPr txBox="1"/>
          <p:nvPr/>
        </p:nvSpPr>
        <p:spPr>
          <a:xfrm>
            <a:off x="533520" y="224964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事故链条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2" name="文本框 621"/>
          <p:cNvSpPr txBox="1"/>
          <p:nvPr/>
        </p:nvSpPr>
        <p:spPr>
          <a:xfrm>
            <a:off x="1194840" y="2669760"/>
            <a:ext cx="134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3" name="文本框 622"/>
          <p:cNvSpPr txBox="1"/>
          <p:nvPr/>
        </p:nvSpPr>
        <p:spPr>
          <a:xfrm>
            <a:off x="880920" y="2867760"/>
            <a:ext cx="7628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供风量不足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4" name="任意多边形 623"/>
          <p:cNvSpPr/>
          <p:nvPr/>
        </p:nvSpPr>
        <p:spPr>
          <a:xfrm>
            <a:off x="2333520" y="2523960"/>
            <a:ext cx="1457640" cy="695520"/>
          </a:xfrm>
          <a:custGeom>
            <a:avLst/>
            <a:gdLst/>
            <a:ahLst/>
            <a:cxnLst/>
            <a:rect l="0" t="0" r="r" b="b"/>
            <a:pathLst>
              <a:path w="4049" h="1932">
                <a:moveTo>
                  <a:pt x="0" y="0"/>
                </a:moveTo>
                <a:lnTo>
                  <a:pt x="4049" y="0"/>
                </a:lnTo>
                <a:lnTo>
                  <a:pt x="4049" y="1932"/>
                </a:lnTo>
                <a:lnTo>
                  <a:pt x="0" y="1932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5" name="任意多边形 624"/>
          <p:cNvSpPr/>
          <p:nvPr/>
        </p:nvSpPr>
        <p:spPr>
          <a:xfrm>
            <a:off x="2338200" y="2528640"/>
            <a:ext cx="1448280" cy="686160"/>
          </a:xfrm>
          <a:custGeom>
            <a:avLst/>
            <a:gdLst/>
            <a:ahLst/>
            <a:cxnLst/>
            <a:rect l="0" t="0" r="r" b="b"/>
            <a:pathLst>
              <a:path w="4023" h="1906" fill="none">
                <a:moveTo>
                  <a:pt x="0" y="0"/>
                </a:moveTo>
                <a:lnTo>
                  <a:pt x="4023" y="0"/>
                </a:lnTo>
                <a:lnTo>
                  <a:pt x="4023" y="1906"/>
                </a:lnTo>
                <a:lnTo>
                  <a:pt x="0" y="190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6" name="文本框 625"/>
          <p:cNvSpPr txBox="1"/>
          <p:nvPr/>
        </p:nvSpPr>
        <p:spPr>
          <a:xfrm>
            <a:off x="2066760" y="2741760"/>
            <a:ext cx="19116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7" name="文本框 626"/>
          <p:cNvSpPr txBox="1"/>
          <p:nvPr/>
        </p:nvSpPr>
        <p:spPr>
          <a:xfrm>
            <a:off x="2995200" y="2669760"/>
            <a:ext cx="134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8" name="文本框 627"/>
          <p:cNvSpPr txBox="1"/>
          <p:nvPr/>
        </p:nvSpPr>
        <p:spPr>
          <a:xfrm>
            <a:off x="2757600" y="286776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瓦斯积聚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9" name="任意多边形 628"/>
          <p:cNvSpPr/>
          <p:nvPr/>
        </p:nvSpPr>
        <p:spPr>
          <a:xfrm>
            <a:off x="4133520" y="2523960"/>
            <a:ext cx="1458000" cy="695520"/>
          </a:xfrm>
          <a:custGeom>
            <a:avLst/>
            <a:gdLst/>
            <a:ahLst/>
            <a:cxnLst/>
            <a:rect l="0" t="0" r="r" b="b"/>
            <a:pathLst>
              <a:path w="4050" h="1932">
                <a:moveTo>
                  <a:pt x="0" y="0"/>
                </a:moveTo>
                <a:lnTo>
                  <a:pt x="4050" y="0"/>
                </a:lnTo>
                <a:lnTo>
                  <a:pt x="4050" y="1932"/>
                </a:lnTo>
                <a:lnTo>
                  <a:pt x="0" y="1932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0" name="任意多边形 629"/>
          <p:cNvSpPr/>
          <p:nvPr/>
        </p:nvSpPr>
        <p:spPr>
          <a:xfrm>
            <a:off x="4138560" y="2528640"/>
            <a:ext cx="1447920" cy="686160"/>
          </a:xfrm>
          <a:custGeom>
            <a:avLst/>
            <a:gdLst/>
            <a:ahLst/>
            <a:cxnLst/>
            <a:rect l="0" t="0" r="r" b="b"/>
            <a:pathLst>
              <a:path w="4022" h="1906" fill="none">
                <a:moveTo>
                  <a:pt x="0" y="0"/>
                </a:moveTo>
                <a:lnTo>
                  <a:pt x="4022" y="0"/>
                </a:lnTo>
                <a:lnTo>
                  <a:pt x="4022" y="1906"/>
                </a:lnTo>
                <a:lnTo>
                  <a:pt x="0" y="190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1" name="文本框 630"/>
          <p:cNvSpPr txBox="1"/>
          <p:nvPr/>
        </p:nvSpPr>
        <p:spPr>
          <a:xfrm>
            <a:off x="3867120" y="2741760"/>
            <a:ext cx="19116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2" name="文本框 631"/>
          <p:cNvSpPr txBox="1"/>
          <p:nvPr/>
        </p:nvSpPr>
        <p:spPr>
          <a:xfrm>
            <a:off x="4795560" y="2669760"/>
            <a:ext cx="134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3" name="文本框 632"/>
          <p:cNvSpPr txBox="1"/>
          <p:nvPr/>
        </p:nvSpPr>
        <p:spPr>
          <a:xfrm>
            <a:off x="4405320" y="2867760"/>
            <a:ext cx="9151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气焊切割钢管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4" name="任意多边形 633"/>
          <p:cNvSpPr/>
          <p:nvPr/>
        </p:nvSpPr>
        <p:spPr>
          <a:xfrm>
            <a:off x="5933880" y="2523960"/>
            <a:ext cx="1457640" cy="695520"/>
          </a:xfrm>
          <a:custGeom>
            <a:avLst/>
            <a:gdLst/>
            <a:ahLst/>
            <a:cxnLst/>
            <a:rect l="0" t="0" r="r" b="b"/>
            <a:pathLst>
              <a:path w="4049" h="1932">
                <a:moveTo>
                  <a:pt x="0" y="0"/>
                </a:moveTo>
                <a:lnTo>
                  <a:pt x="4049" y="0"/>
                </a:lnTo>
                <a:lnTo>
                  <a:pt x="4049" y="1932"/>
                </a:lnTo>
                <a:lnTo>
                  <a:pt x="0" y="193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5" name="任意多边形 634"/>
          <p:cNvSpPr/>
          <p:nvPr/>
        </p:nvSpPr>
        <p:spPr>
          <a:xfrm>
            <a:off x="5938560" y="2528640"/>
            <a:ext cx="1448280" cy="686160"/>
          </a:xfrm>
          <a:custGeom>
            <a:avLst/>
            <a:gdLst/>
            <a:ahLst/>
            <a:cxnLst/>
            <a:rect l="0" t="0" r="r" b="b"/>
            <a:pathLst>
              <a:path w="4023" h="1906" fill="none">
                <a:moveTo>
                  <a:pt x="0" y="0"/>
                </a:moveTo>
                <a:lnTo>
                  <a:pt x="4023" y="0"/>
                </a:lnTo>
                <a:lnTo>
                  <a:pt x="4023" y="1906"/>
                </a:lnTo>
                <a:lnTo>
                  <a:pt x="0" y="190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6" name="文本框 635"/>
          <p:cNvSpPr txBox="1"/>
          <p:nvPr/>
        </p:nvSpPr>
        <p:spPr>
          <a:xfrm>
            <a:off x="5667480" y="2741760"/>
            <a:ext cx="19116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7" name="任意多边形 636"/>
          <p:cNvSpPr/>
          <p:nvPr/>
        </p:nvSpPr>
        <p:spPr>
          <a:xfrm>
            <a:off x="542880" y="3762360"/>
            <a:ext cx="2219400" cy="438480"/>
          </a:xfrm>
          <a:custGeom>
            <a:avLst/>
            <a:gdLst/>
            <a:ahLst/>
            <a:cxnLst/>
            <a:rect l="0" t="0" r="r" b="b"/>
            <a:pathLst>
              <a:path w="6165" h="1218">
                <a:moveTo>
                  <a:pt x="0" y="0"/>
                </a:moveTo>
                <a:lnTo>
                  <a:pt x="6165" y="0"/>
                </a:lnTo>
                <a:lnTo>
                  <a:pt x="6165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8" name="任意多边形 637"/>
          <p:cNvSpPr/>
          <p:nvPr/>
        </p:nvSpPr>
        <p:spPr>
          <a:xfrm>
            <a:off x="2761920" y="3762360"/>
            <a:ext cx="4629600" cy="438480"/>
          </a:xfrm>
          <a:custGeom>
            <a:avLst/>
            <a:gdLst/>
            <a:ahLst/>
            <a:cxnLst/>
            <a:rect l="0" t="0" r="r" b="b"/>
            <a:pathLst>
              <a:path w="12860" h="1218">
                <a:moveTo>
                  <a:pt x="0" y="0"/>
                </a:moveTo>
                <a:lnTo>
                  <a:pt x="12860" y="0"/>
                </a:lnTo>
                <a:lnTo>
                  <a:pt x="12860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9" name="任意多边形 638"/>
          <p:cNvSpPr/>
          <p:nvPr/>
        </p:nvSpPr>
        <p:spPr>
          <a:xfrm>
            <a:off x="542880" y="4200480"/>
            <a:ext cx="2219400" cy="438480"/>
          </a:xfrm>
          <a:custGeom>
            <a:avLst/>
            <a:gdLst/>
            <a:ahLst/>
            <a:cxnLst/>
            <a:rect l="0" t="0" r="r" b="b"/>
            <a:pathLst>
              <a:path w="6165" h="1218">
                <a:moveTo>
                  <a:pt x="0" y="0"/>
                </a:moveTo>
                <a:lnTo>
                  <a:pt x="6165" y="0"/>
                </a:lnTo>
                <a:lnTo>
                  <a:pt x="6165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0" name="任意多边形 639"/>
          <p:cNvSpPr/>
          <p:nvPr/>
        </p:nvSpPr>
        <p:spPr>
          <a:xfrm>
            <a:off x="2761920" y="4200480"/>
            <a:ext cx="4629600" cy="438480"/>
          </a:xfrm>
          <a:custGeom>
            <a:avLst/>
            <a:gdLst/>
            <a:ahLst/>
            <a:cxnLst/>
            <a:rect l="0" t="0" r="r" b="b"/>
            <a:pathLst>
              <a:path w="12860" h="1218">
                <a:moveTo>
                  <a:pt x="0" y="0"/>
                </a:moveTo>
                <a:lnTo>
                  <a:pt x="12860" y="0"/>
                </a:lnTo>
                <a:lnTo>
                  <a:pt x="12860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1" name="任意多边形 640"/>
          <p:cNvSpPr/>
          <p:nvPr/>
        </p:nvSpPr>
        <p:spPr>
          <a:xfrm>
            <a:off x="542880" y="4638600"/>
            <a:ext cx="2219400" cy="438480"/>
          </a:xfrm>
          <a:custGeom>
            <a:avLst/>
            <a:gdLst/>
            <a:ahLst/>
            <a:cxnLst/>
            <a:rect l="0" t="0" r="r" b="b"/>
            <a:pathLst>
              <a:path w="6165" h="1218">
                <a:moveTo>
                  <a:pt x="0" y="0"/>
                </a:moveTo>
                <a:lnTo>
                  <a:pt x="6165" y="0"/>
                </a:lnTo>
                <a:lnTo>
                  <a:pt x="6165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2" name="任意多边形 641"/>
          <p:cNvSpPr/>
          <p:nvPr/>
        </p:nvSpPr>
        <p:spPr>
          <a:xfrm>
            <a:off x="2761920" y="4638600"/>
            <a:ext cx="4629600" cy="438480"/>
          </a:xfrm>
          <a:custGeom>
            <a:avLst/>
            <a:gdLst/>
            <a:ahLst/>
            <a:cxnLst/>
            <a:rect l="0" t="0" r="r" b="b"/>
            <a:pathLst>
              <a:path w="12860" h="1218">
                <a:moveTo>
                  <a:pt x="0" y="0"/>
                </a:moveTo>
                <a:lnTo>
                  <a:pt x="12860" y="0"/>
                </a:lnTo>
                <a:lnTo>
                  <a:pt x="12860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3" name="任意多边形 642"/>
          <p:cNvSpPr/>
          <p:nvPr/>
        </p:nvSpPr>
        <p:spPr>
          <a:xfrm>
            <a:off x="542880" y="5076720"/>
            <a:ext cx="2219400" cy="438480"/>
          </a:xfrm>
          <a:custGeom>
            <a:avLst/>
            <a:gdLst/>
            <a:ahLst/>
            <a:cxnLst/>
            <a:rect l="0" t="0" r="r" b="b"/>
            <a:pathLst>
              <a:path w="6165" h="1218">
                <a:moveTo>
                  <a:pt x="0" y="0"/>
                </a:moveTo>
                <a:lnTo>
                  <a:pt x="6165" y="0"/>
                </a:lnTo>
                <a:lnTo>
                  <a:pt x="6165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4" name="任意多边形 643"/>
          <p:cNvSpPr/>
          <p:nvPr/>
        </p:nvSpPr>
        <p:spPr>
          <a:xfrm>
            <a:off x="2761920" y="5076720"/>
            <a:ext cx="4629600" cy="438480"/>
          </a:xfrm>
          <a:custGeom>
            <a:avLst/>
            <a:gdLst/>
            <a:ahLst/>
            <a:cxnLst/>
            <a:rect l="0" t="0" r="r" b="b"/>
            <a:pathLst>
              <a:path w="12860" h="1218">
                <a:moveTo>
                  <a:pt x="0" y="0"/>
                </a:moveTo>
                <a:lnTo>
                  <a:pt x="12860" y="0"/>
                </a:lnTo>
                <a:lnTo>
                  <a:pt x="12860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5" name="任意多边形 644"/>
          <p:cNvSpPr/>
          <p:nvPr/>
        </p:nvSpPr>
        <p:spPr>
          <a:xfrm>
            <a:off x="533160" y="3762360"/>
            <a:ext cx="10080" cy="447840"/>
          </a:xfrm>
          <a:custGeom>
            <a:avLst/>
            <a:gdLst/>
            <a:ahLst/>
            <a:cxnLst/>
            <a:rect l="0" t="0" r="r" b="b"/>
            <a:pathLst>
              <a:path w="28" h="1244">
                <a:moveTo>
                  <a:pt x="0" y="0"/>
                </a:moveTo>
                <a:lnTo>
                  <a:pt x="28" y="0"/>
                </a:lnTo>
                <a:lnTo>
                  <a:pt x="28" y="1244"/>
                </a:lnTo>
                <a:lnTo>
                  <a:pt x="0" y="124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6" name="任意多边形 645"/>
          <p:cNvSpPr/>
          <p:nvPr/>
        </p:nvSpPr>
        <p:spPr>
          <a:xfrm>
            <a:off x="533160" y="3762360"/>
            <a:ext cx="2238840" cy="9720"/>
          </a:xfrm>
          <a:custGeom>
            <a:avLst/>
            <a:gdLst/>
            <a:ahLst/>
            <a:cxnLst/>
            <a:rect l="0" t="0" r="r" b="b"/>
            <a:pathLst>
              <a:path w="6219" h="27">
                <a:moveTo>
                  <a:pt x="0" y="0"/>
                </a:moveTo>
                <a:lnTo>
                  <a:pt x="6219" y="0"/>
                </a:lnTo>
                <a:lnTo>
                  <a:pt x="621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7" name="任意多边形 646"/>
          <p:cNvSpPr/>
          <p:nvPr/>
        </p:nvSpPr>
        <p:spPr>
          <a:xfrm>
            <a:off x="2761920" y="3762360"/>
            <a:ext cx="10080" cy="447840"/>
          </a:xfrm>
          <a:custGeom>
            <a:avLst/>
            <a:gdLst/>
            <a:ahLst/>
            <a:cxnLst/>
            <a:rect l="0" t="0" r="r" b="b"/>
            <a:pathLst>
              <a:path w="28" h="1244">
                <a:moveTo>
                  <a:pt x="0" y="0"/>
                </a:moveTo>
                <a:lnTo>
                  <a:pt x="28" y="0"/>
                </a:lnTo>
                <a:lnTo>
                  <a:pt x="28" y="1244"/>
                </a:lnTo>
                <a:lnTo>
                  <a:pt x="0" y="124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8" name="任意多边形 647"/>
          <p:cNvSpPr/>
          <p:nvPr/>
        </p:nvSpPr>
        <p:spPr>
          <a:xfrm>
            <a:off x="2771640" y="3762360"/>
            <a:ext cx="4619880" cy="9720"/>
          </a:xfrm>
          <a:custGeom>
            <a:avLst/>
            <a:gdLst/>
            <a:ahLst/>
            <a:cxnLst/>
            <a:rect l="0" t="0" r="r" b="b"/>
            <a:pathLst>
              <a:path w="12833" h="27">
                <a:moveTo>
                  <a:pt x="0" y="0"/>
                </a:moveTo>
                <a:lnTo>
                  <a:pt x="12833" y="0"/>
                </a:lnTo>
                <a:lnTo>
                  <a:pt x="12833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9" name="任意多边形 648"/>
          <p:cNvSpPr/>
          <p:nvPr/>
        </p:nvSpPr>
        <p:spPr>
          <a:xfrm>
            <a:off x="7381800" y="3762360"/>
            <a:ext cx="9720" cy="447840"/>
          </a:xfrm>
          <a:custGeom>
            <a:avLst/>
            <a:gdLst/>
            <a:ahLst/>
            <a:cxnLst/>
            <a:rect l="0" t="0" r="r" b="b"/>
            <a:pathLst>
              <a:path w="27" h="1244">
                <a:moveTo>
                  <a:pt x="0" y="0"/>
                </a:moveTo>
                <a:lnTo>
                  <a:pt x="27" y="0"/>
                </a:lnTo>
                <a:lnTo>
                  <a:pt x="27" y="1244"/>
                </a:lnTo>
                <a:lnTo>
                  <a:pt x="0" y="124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0" name="任意多边形 649"/>
          <p:cNvSpPr/>
          <p:nvPr/>
        </p:nvSpPr>
        <p:spPr>
          <a:xfrm>
            <a:off x="533160" y="4200480"/>
            <a:ext cx="2238840" cy="9720"/>
          </a:xfrm>
          <a:custGeom>
            <a:avLst/>
            <a:gdLst/>
            <a:ahLst/>
            <a:cxnLst/>
            <a:rect l="0" t="0" r="r" b="b"/>
            <a:pathLst>
              <a:path w="6219" h="27">
                <a:moveTo>
                  <a:pt x="0" y="0"/>
                </a:moveTo>
                <a:lnTo>
                  <a:pt x="6219" y="0"/>
                </a:lnTo>
                <a:lnTo>
                  <a:pt x="621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1" name="任意多边形 650"/>
          <p:cNvSpPr/>
          <p:nvPr/>
        </p:nvSpPr>
        <p:spPr>
          <a:xfrm>
            <a:off x="2771640" y="4200480"/>
            <a:ext cx="4619880" cy="9720"/>
          </a:xfrm>
          <a:custGeom>
            <a:avLst/>
            <a:gdLst/>
            <a:ahLst/>
            <a:cxnLst/>
            <a:rect l="0" t="0" r="r" b="b"/>
            <a:pathLst>
              <a:path w="12833" h="27">
                <a:moveTo>
                  <a:pt x="0" y="0"/>
                </a:moveTo>
                <a:lnTo>
                  <a:pt x="12833" y="0"/>
                </a:lnTo>
                <a:lnTo>
                  <a:pt x="12833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2" name="任意多边形 651"/>
          <p:cNvSpPr/>
          <p:nvPr/>
        </p:nvSpPr>
        <p:spPr>
          <a:xfrm>
            <a:off x="533160" y="420984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3" name="任意多边形 652"/>
          <p:cNvSpPr/>
          <p:nvPr/>
        </p:nvSpPr>
        <p:spPr>
          <a:xfrm>
            <a:off x="2761920" y="420984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4" name="任意多边形 653"/>
          <p:cNvSpPr/>
          <p:nvPr/>
        </p:nvSpPr>
        <p:spPr>
          <a:xfrm>
            <a:off x="7381800" y="4209840"/>
            <a:ext cx="9720" cy="438480"/>
          </a:xfrm>
          <a:custGeom>
            <a:avLst/>
            <a:gdLst/>
            <a:ahLst/>
            <a:cxnLst/>
            <a:rect l="0" t="0" r="r" b="b"/>
            <a:pathLst>
              <a:path w="27" h="1218">
                <a:moveTo>
                  <a:pt x="0" y="0"/>
                </a:moveTo>
                <a:lnTo>
                  <a:pt x="27" y="0"/>
                </a:lnTo>
                <a:lnTo>
                  <a:pt x="27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5" name="任意多边形 654"/>
          <p:cNvSpPr/>
          <p:nvPr/>
        </p:nvSpPr>
        <p:spPr>
          <a:xfrm>
            <a:off x="533160" y="464796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6" name="任意多边形 655"/>
          <p:cNvSpPr/>
          <p:nvPr/>
        </p:nvSpPr>
        <p:spPr>
          <a:xfrm>
            <a:off x="533160" y="4638600"/>
            <a:ext cx="2238840" cy="9720"/>
          </a:xfrm>
          <a:custGeom>
            <a:avLst/>
            <a:gdLst/>
            <a:ahLst/>
            <a:cxnLst/>
            <a:rect l="0" t="0" r="r" b="b"/>
            <a:pathLst>
              <a:path w="6219" h="27">
                <a:moveTo>
                  <a:pt x="0" y="0"/>
                </a:moveTo>
                <a:lnTo>
                  <a:pt x="6219" y="0"/>
                </a:lnTo>
                <a:lnTo>
                  <a:pt x="621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7" name="任意多边形 656"/>
          <p:cNvSpPr/>
          <p:nvPr/>
        </p:nvSpPr>
        <p:spPr>
          <a:xfrm>
            <a:off x="2761920" y="464796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8" name="任意多边形 657"/>
          <p:cNvSpPr/>
          <p:nvPr/>
        </p:nvSpPr>
        <p:spPr>
          <a:xfrm>
            <a:off x="2771640" y="4638600"/>
            <a:ext cx="4619880" cy="9720"/>
          </a:xfrm>
          <a:custGeom>
            <a:avLst/>
            <a:gdLst/>
            <a:ahLst/>
            <a:cxnLst/>
            <a:rect l="0" t="0" r="r" b="b"/>
            <a:pathLst>
              <a:path w="12833" h="27">
                <a:moveTo>
                  <a:pt x="0" y="0"/>
                </a:moveTo>
                <a:lnTo>
                  <a:pt x="12833" y="0"/>
                </a:lnTo>
                <a:lnTo>
                  <a:pt x="12833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9" name="任意多边形 658"/>
          <p:cNvSpPr/>
          <p:nvPr/>
        </p:nvSpPr>
        <p:spPr>
          <a:xfrm>
            <a:off x="7381800" y="4647960"/>
            <a:ext cx="9720" cy="438480"/>
          </a:xfrm>
          <a:custGeom>
            <a:avLst/>
            <a:gdLst/>
            <a:ahLst/>
            <a:cxnLst/>
            <a:rect l="0" t="0" r="r" b="b"/>
            <a:pathLst>
              <a:path w="27" h="1218">
                <a:moveTo>
                  <a:pt x="0" y="0"/>
                </a:moveTo>
                <a:lnTo>
                  <a:pt x="27" y="0"/>
                </a:lnTo>
                <a:lnTo>
                  <a:pt x="27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0" name="任意多边形 659"/>
          <p:cNvSpPr/>
          <p:nvPr/>
        </p:nvSpPr>
        <p:spPr>
          <a:xfrm>
            <a:off x="533160" y="508608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1" name="任意多边形 660"/>
          <p:cNvSpPr/>
          <p:nvPr/>
        </p:nvSpPr>
        <p:spPr>
          <a:xfrm>
            <a:off x="533160" y="5076720"/>
            <a:ext cx="2238840" cy="9720"/>
          </a:xfrm>
          <a:custGeom>
            <a:avLst/>
            <a:gdLst/>
            <a:ahLst/>
            <a:cxnLst/>
            <a:rect l="0" t="0" r="r" b="b"/>
            <a:pathLst>
              <a:path w="6219" h="27">
                <a:moveTo>
                  <a:pt x="0" y="0"/>
                </a:moveTo>
                <a:lnTo>
                  <a:pt x="6219" y="0"/>
                </a:lnTo>
                <a:lnTo>
                  <a:pt x="621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2" name="任意多边形 661"/>
          <p:cNvSpPr/>
          <p:nvPr/>
        </p:nvSpPr>
        <p:spPr>
          <a:xfrm>
            <a:off x="2761920" y="508608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3" name="任意多边形 662"/>
          <p:cNvSpPr/>
          <p:nvPr/>
        </p:nvSpPr>
        <p:spPr>
          <a:xfrm>
            <a:off x="2771640" y="5076720"/>
            <a:ext cx="4619880" cy="9720"/>
          </a:xfrm>
          <a:custGeom>
            <a:avLst/>
            <a:gdLst/>
            <a:ahLst/>
            <a:cxnLst/>
            <a:rect l="0" t="0" r="r" b="b"/>
            <a:pathLst>
              <a:path w="12833" h="27">
                <a:moveTo>
                  <a:pt x="0" y="0"/>
                </a:moveTo>
                <a:lnTo>
                  <a:pt x="12833" y="0"/>
                </a:lnTo>
                <a:lnTo>
                  <a:pt x="12833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4" name="任意多边形 663"/>
          <p:cNvSpPr/>
          <p:nvPr/>
        </p:nvSpPr>
        <p:spPr>
          <a:xfrm>
            <a:off x="7381800" y="5086080"/>
            <a:ext cx="9720" cy="438480"/>
          </a:xfrm>
          <a:custGeom>
            <a:avLst/>
            <a:gdLst/>
            <a:ahLst/>
            <a:cxnLst/>
            <a:rect l="0" t="0" r="r" b="b"/>
            <a:pathLst>
              <a:path w="27" h="1218">
                <a:moveTo>
                  <a:pt x="0" y="0"/>
                </a:moveTo>
                <a:lnTo>
                  <a:pt x="27" y="0"/>
                </a:lnTo>
                <a:lnTo>
                  <a:pt x="27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5" name="任意多边形 664"/>
          <p:cNvSpPr/>
          <p:nvPr/>
        </p:nvSpPr>
        <p:spPr>
          <a:xfrm>
            <a:off x="533160" y="5514840"/>
            <a:ext cx="2238840" cy="9720"/>
          </a:xfrm>
          <a:custGeom>
            <a:avLst/>
            <a:gdLst/>
            <a:ahLst/>
            <a:cxnLst/>
            <a:rect l="0" t="0" r="r" b="b"/>
            <a:pathLst>
              <a:path w="6219" h="27">
                <a:moveTo>
                  <a:pt x="0" y="0"/>
                </a:moveTo>
                <a:lnTo>
                  <a:pt x="6219" y="0"/>
                </a:lnTo>
                <a:lnTo>
                  <a:pt x="621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6" name="任意多边形 665"/>
          <p:cNvSpPr/>
          <p:nvPr/>
        </p:nvSpPr>
        <p:spPr>
          <a:xfrm>
            <a:off x="2771640" y="5514840"/>
            <a:ext cx="4619880" cy="9720"/>
          </a:xfrm>
          <a:custGeom>
            <a:avLst/>
            <a:gdLst/>
            <a:ahLst/>
            <a:cxnLst/>
            <a:rect l="0" t="0" r="r" b="b"/>
            <a:pathLst>
              <a:path w="12833" h="27">
                <a:moveTo>
                  <a:pt x="0" y="0"/>
                </a:moveTo>
                <a:lnTo>
                  <a:pt x="12833" y="0"/>
                </a:lnTo>
                <a:lnTo>
                  <a:pt x="12833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7" name="文本框 666"/>
          <p:cNvSpPr txBox="1"/>
          <p:nvPr/>
        </p:nvSpPr>
        <p:spPr>
          <a:xfrm>
            <a:off x="6510240" y="2867760"/>
            <a:ext cx="3056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爆炸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8" name="文本框 667"/>
          <p:cNvSpPr txBox="1"/>
          <p:nvPr/>
        </p:nvSpPr>
        <p:spPr>
          <a:xfrm>
            <a:off x="533520" y="348804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新版条款对照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9" name="文本框 668"/>
          <p:cNvSpPr txBox="1"/>
          <p:nvPr/>
        </p:nvSpPr>
        <p:spPr>
          <a:xfrm>
            <a:off x="676440" y="388728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暴露问题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0" name="文本框 669"/>
          <p:cNvSpPr txBox="1"/>
          <p:nvPr/>
        </p:nvSpPr>
        <p:spPr>
          <a:xfrm>
            <a:off x="2904840" y="3887280"/>
            <a:ext cx="11084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1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11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版对应条款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1" name="文本框 670"/>
          <p:cNvSpPr txBox="1"/>
          <p:nvPr/>
        </p:nvSpPr>
        <p:spPr>
          <a:xfrm>
            <a:off x="676440" y="4325760"/>
            <a:ext cx="7171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供风量不足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2" name="文本框 671"/>
          <p:cNvSpPr txBox="1"/>
          <p:nvPr/>
        </p:nvSpPr>
        <p:spPr>
          <a:xfrm>
            <a:off x="2904840" y="4325760"/>
            <a:ext cx="27486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第八条：供风量＜需风量</a:t>
            </a: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75% → </a:t>
            </a:r>
            <a:r>
              <a:rPr lang="zh-CN" sz="11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重大隐患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3" name="文本框 672"/>
          <p:cNvSpPr txBox="1"/>
          <p:nvPr/>
        </p:nvSpPr>
        <p:spPr>
          <a:xfrm>
            <a:off x="676440" y="476388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井下气焊切割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4" name="文本框 673"/>
          <p:cNvSpPr txBox="1"/>
          <p:nvPr/>
        </p:nvSpPr>
        <p:spPr>
          <a:xfrm>
            <a:off x="2904840" y="4763880"/>
            <a:ext cx="18630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第二十条第十五项：违规动火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5" name="文本框 674"/>
          <p:cNvSpPr txBox="1"/>
          <p:nvPr/>
        </p:nvSpPr>
        <p:spPr>
          <a:xfrm>
            <a:off x="676440" y="5202000"/>
            <a:ext cx="11466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外包给个人施工队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6" name="任意多边形 675"/>
          <p:cNvSpPr/>
          <p:nvPr/>
        </p:nvSpPr>
        <p:spPr>
          <a:xfrm>
            <a:off x="7772040" y="1218960"/>
            <a:ext cx="3886560" cy="2095920"/>
          </a:xfrm>
          <a:custGeom>
            <a:avLst/>
            <a:gdLst/>
            <a:ahLst/>
            <a:cxnLst/>
            <a:rect l="0" t="0" r="r" b="b"/>
            <a:pathLst>
              <a:path w="10796" h="5822">
                <a:moveTo>
                  <a:pt x="0" y="0"/>
                </a:moveTo>
                <a:lnTo>
                  <a:pt x="10796" y="0"/>
                </a:lnTo>
                <a:lnTo>
                  <a:pt x="10796" y="5822"/>
                </a:lnTo>
                <a:lnTo>
                  <a:pt x="0" y="5822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7" name="任意多边形 676"/>
          <p:cNvSpPr/>
          <p:nvPr/>
        </p:nvSpPr>
        <p:spPr>
          <a:xfrm>
            <a:off x="7777080" y="1223640"/>
            <a:ext cx="3876840" cy="2086560"/>
          </a:xfrm>
          <a:custGeom>
            <a:avLst/>
            <a:gdLst/>
            <a:ahLst/>
            <a:cxnLst/>
            <a:rect l="0" t="0" r="r" b="b"/>
            <a:pathLst>
              <a:path w="10769" h="5796" fill="none">
                <a:moveTo>
                  <a:pt x="0" y="0"/>
                </a:moveTo>
                <a:lnTo>
                  <a:pt x="10769" y="0"/>
                </a:lnTo>
                <a:lnTo>
                  <a:pt x="10769" y="5796"/>
                </a:lnTo>
                <a:lnTo>
                  <a:pt x="0" y="5796"/>
                </a:lnTo>
                <a:lnTo>
                  <a:pt x="0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78" name="图片 677"/>
          <p:cNvPicPr/>
          <p:nvPr/>
        </p:nvPicPr>
        <p:blipFill>
          <a:blip r:embed="rId1"/>
          <a:stretch>
            <a:fillRect/>
          </a:stretch>
        </p:blipFill>
        <p:spPr>
          <a:xfrm>
            <a:off x="8458200" y="1324080"/>
            <a:ext cx="2514240" cy="188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9" name="文本框 678"/>
          <p:cNvSpPr txBox="1"/>
          <p:nvPr/>
        </p:nvSpPr>
        <p:spPr>
          <a:xfrm>
            <a:off x="2904840" y="5202000"/>
            <a:ext cx="14133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第十八条 </a:t>
            </a: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+ </a:t>
            </a:r>
            <a:r>
              <a:rPr lang="zh-CN" sz="11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挂靠条款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0" name="任意多边形 679"/>
          <p:cNvSpPr/>
          <p:nvPr/>
        </p:nvSpPr>
        <p:spPr>
          <a:xfrm>
            <a:off x="7772040" y="3676320"/>
            <a:ext cx="800640" cy="1238760"/>
          </a:xfrm>
          <a:custGeom>
            <a:avLst/>
            <a:gdLst/>
            <a:ahLst/>
            <a:cxnLst/>
            <a:rect l="0" t="0" r="r" b="b"/>
            <a:pathLst>
              <a:path w="2224" h="3441">
                <a:moveTo>
                  <a:pt x="0" y="0"/>
                </a:moveTo>
                <a:lnTo>
                  <a:pt x="2224" y="0"/>
                </a:lnTo>
                <a:lnTo>
                  <a:pt x="2224" y="3441"/>
                </a:lnTo>
                <a:lnTo>
                  <a:pt x="0" y="344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1" name="任意多边形 680"/>
          <p:cNvSpPr/>
          <p:nvPr/>
        </p:nvSpPr>
        <p:spPr>
          <a:xfrm>
            <a:off x="7777080" y="3681360"/>
            <a:ext cx="790920" cy="1229040"/>
          </a:xfrm>
          <a:custGeom>
            <a:avLst/>
            <a:gdLst/>
            <a:ahLst/>
            <a:cxnLst/>
            <a:rect l="0" t="0" r="r" b="b"/>
            <a:pathLst>
              <a:path w="2197" h="3414" fill="none">
                <a:moveTo>
                  <a:pt x="0" y="0"/>
                </a:moveTo>
                <a:lnTo>
                  <a:pt x="2197" y="0"/>
                </a:lnTo>
                <a:lnTo>
                  <a:pt x="2197" y="3414"/>
                </a:lnTo>
                <a:lnTo>
                  <a:pt x="0" y="3414"/>
                </a:lnTo>
                <a:lnTo>
                  <a:pt x="0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82" name="图片 681"/>
          <p:cNvPicPr/>
          <p:nvPr/>
        </p:nvPicPr>
        <p:blipFill>
          <a:blip r:embed="rId2"/>
          <a:stretch>
            <a:fillRect/>
          </a:stretch>
        </p:blipFill>
        <p:spPr>
          <a:xfrm>
            <a:off x="7858080" y="3762360"/>
            <a:ext cx="628200" cy="1066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3" name="任意多边形 682"/>
          <p:cNvSpPr/>
          <p:nvPr/>
        </p:nvSpPr>
        <p:spPr>
          <a:xfrm>
            <a:off x="8724600" y="3676320"/>
            <a:ext cx="2934000" cy="1238760"/>
          </a:xfrm>
          <a:custGeom>
            <a:avLst/>
            <a:gdLst/>
            <a:ahLst/>
            <a:cxnLst/>
            <a:rect l="0" t="0" r="r" b="b"/>
            <a:pathLst>
              <a:path w="8150" h="3441">
                <a:moveTo>
                  <a:pt x="0" y="0"/>
                </a:moveTo>
                <a:lnTo>
                  <a:pt x="8150" y="0"/>
                </a:lnTo>
                <a:lnTo>
                  <a:pt x="8150" y="3441"/>
                </a:lnTo>
                <a:lnTo>
                  <a:pt x="0" y="344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4" name="任意多边形 683"/>
          <p:cNvSpPr/>
          <p:nvPr/>
        </p:nvSpPr>
        <p:spPr>
          <a:xfrm>
            <a:off x="8729640" y="3681360"/>
            <a:ext cx="2924280" cy="1229040"/>
          </a:xfrm>
          <a:custGeom>
            <a:avLst/>
            <a:gdLst/>
            <a:ahLst/>
            <a:cxnLst/>
            <a:rect l="0" t="0" r="r" b="b"/>
            <a:pathLst>
              <a:path w="8123" h="3414" fill="none">
                <a:moveTo>
                  <a:pt x="0" y="0"/>
                </a:moveTo>
                <a:lnTo>
                  <a:pt x="8123" y="0"/>
                </a:lnTo>
                <a:lnTo>
                  <a:pt x="8123" y="3414"/>
                </a:lnTo>
                <a:lnTo>
                  <a:pt x="0" y="3414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5" name="文本框 684"/>
          <p:cNvSpPr txBox="1"/>
          <p:nvPr/>
        </p:nvSpPr>
        <p:spPr>
          <a:xfrm>
            <a:off x="7772400" y="3365280"/>
            <a:ext cx="1829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煤矿瓦斯爆炸事故救援现场（资料）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6" name="文本框 685"/>
          <p:cNvSpPr txBox="1"/>
          <p:nvPr/>
        </p:nvSpPr>
        <p:spPr>
          <a:xfrm>
            <a:off x="8887320" y="4069440"/>
            <a:ext cx="618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关键点火源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7" name="文本框 686"/>
          <p:cNvSpPr txBox="1"/>
          <p:nvPr/>
        </p:nvSpPr>
        <p:spPr>
          <a:xfrm>
            <a:off x="8887320" y="4316040"/>
            <a:ext cx="2292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井下气焊切割钢管，引爆积聚瓦斯。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8" name="任意多边形 687"/>
          <p:cNvSpPr/>
          <p:nvPr/>
        </p:nvSpPr>
        <p:spPr>
          <a:xfrm>
            <a:off x="533160" y="5752800"/>
            <a:ext cx="11125440" cy="572040"/>
          </a:xfrm>
          <a:custGeom>
            <a:avLst/>
            <a:gdLst/>
            <a:ahLst/>
            <a:cxnLst/>
            <a:rect l="0" t="0" r="r" b="b"/>
            <a:pathLst>
              <a:path w="30904" h="1589">
                <a:moveTo>
                  <a:pt x="0" y="0"/>
                </a:moveTo>
                <a:lnTo>
                  <a:pt x="30904" y="0"/>
                </a:lnTo>
                <a:lnTo>
                  <a:pt x="30904" y="1589"/>
                </a:lnTo>
                <a:lnTo>
                  <a:pt x="0" y="1589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9" name="任意多边形 688"/>
          <p:cNvSpPr/>
          <p:nvPr/>
        </p:nvSpPr>
        <p:spPr>
          <a:xfrm>
            <a:off x="766440" y="5910120"/>
            <a:ext cx="257760" cy="257400"/>
          </a:xfrm>
          <a:custGeom>
            <a:avLst/>
            <a:gdLst/>
            <a:ahLst/>
            <a:cxnLst/>
            <a:rect l="0" t="0" r="r" b="b"/>
            <a:pathLst>
              <a:path w="716" h="715" fill="none">
                <a:moveTo>
                  <a:pt x="716" y="357"/>
                </a:moveTo>
                <a:cubicBezTo>
                  <a:pt x="716" y="382"/>
                  <a:pt x="713" y="405"/>
                  <a:pt x="709" y="428"/>
                </a:cubicBezTo>
                <a:cubicBezTo>
                  <a:pt x="704" y="451"/>
                  <a:pt x="698" y="473"/>
                  <a:pt x="689" y="495"/>
                </a:cubicBezTo>
                <a:cubicBezTo>
                  <a:pt x="680" y="516"/>
                  <a:pt x="669" y="537"/>
                  <a:pt x="656" y="557"/>
                </a:cubicBezTo>
                <a:cubicBezTo>
                  <a:pt x="643" y="576"/>
                  <a:pt x="628" y="594"/>
                  <a:pt x="611" y="611"/>
                </a:cubicBezTo>
                <a:cubicBezTo>
                  <a:pt x="595" y="627"/>
                  <a:pt x="577" y="642"/>
                  <a:pt x="557" y="655"/>
                </a:cubicBezTo>
                <a:cubicBezTo>
                  <a:pt x="538" y="668"/>
                  <a:pt x="517" y="679"/>
                  <a:pt x="495" y="688"/>
                </a:cubicBezTo>
                <a:cubicBezTo>
                  <a:pt x="474" y="697"/>
                  <a:pt x="451" y="704"/>
                  <a:pt x="428" y="708"/>
                </a:cubicBezTo>
                <a:cubicBezTo>
                  <a:pt x="405" y="713"/>
                  <a:pt x="382" y="715"/>
                  <a:pt x="358" y="715"/>
                </a:cubicBezTo>
                <a:cubicBezTo>
                  <a:pt x="334" y="715"/>
                  <a:pt x="311" y="713"/>
                  <a:pt x="288" y="708"/>
                </a:cubicBezTo>
                <a:cubicBezTo>
                  <a:pt x="265" y="704"/>
                  <a:pt x="243" y="697"/>
                  <a:pt x="221" y="688"/>
                </a:cubicBezTo>
                <a:cubicBezTo>
                  <a:pt x="199" y="679"/>
                  <a:pt x="179" y="668"/>
                  <a:pt x="159" y="655"/>
                </a:cubicBezTo>
                <a:cubicBezTo>
                  <a:pt x="140" y="642"/>
                  <a:pt x="122" y="627"/>
                  <a:pt x="105" y="611"/>
                </a:cubicBezTo>
                <a:cubicBezTo>
                  <a:pt x="88" y="594"/>
                  <a:pt x="74" y="576"/>
                  <a:pt x="61" y="557"/>
                </a:cubicBezTo>
                <a:cubicBezTo>
                  <a:pt x="48" y="537"/>
                  <a:pt x="37" y="516"/>
                  <a:pt x="28" y="495"/>
                </a:cubicBezTo>
                <a:cubicBezTo>
                  <a:pt x="19" y="473"/>
                  <a:pt x="12" y="451"/>
                  <a:pt x="7" y="428"/>
                </a:cubicBezTo>
                <a:cubicBezTo>
                  <a:pt x="3" y="405"/>
                  <a:pt x="0" y="382"/>
                  <a:pt x="0" y="357"/>
                </a:cubicBezTo>
                <a:cubicBezTo>
                  <a:pt x="0" y="334"/>
                  <a:pt x="3" y="310"/>
                  <a:pt x="7" y="287"/>
                </a:cubicBezTo>
                <a:cubicBezTo>
                  <a:pt x="12" y="264"/>
                  <a:pt x="19" y="242"/>
                  <a:pt x="28" y="220"/>
                </a:cubicBezTo>
                <a:cubicBezTo>
                  <a:pt x="37" y="199"/>
                  <a:pt x="48" y="178"/>
                  <a:pt x="61" y="159"/>
                </a:cubicBezTo>
                <a:cubicBezTo>
                  <a:pt x="74" y="139"/>
                  <a:pt x="88" y="121"/>
                  <a:pt x="105" y="105"/>
                </a:cubicBezTo>
                <a:cubicBezTo>
                  <a:pt x="122" y="88"/>
                  <a:pt x="140" y="73"/>
                  <a:pt x="159" y="60"/>
                </a:cubicBezTo>
                <a:cubicBezTo>
                  <a:pt x="179" y="47"/>
                  <a:pt x="199" y="36"/>
                  <a:pt x="221" y="27"/>
                </a:cubicBezTo>
                <a:cubicBezTo>
                  <a:pt x="243" y="18"/>
                  <a:pt x="265" y="11"/>
                  <a:pt x="288" y="7"/>
                </a:cubicBezTo>
                <a:cubicBezTo>
                  <a:pt x="311" y="2"/>
                  <a:pt x="334" y="0"/>
                  <a:pt x="358" y="0"/>
                </a:cubicBezTo>
                <a:cubicBezTo>
                  <a:pt x="382" y="0"/>
                  <a:pt x="405" y="2"/>
                  <a:pt x="428" y="7"/>
                </a:cubicBezTo>
                <a:cubicBezTo>
                  <a:pt x="451" y="11"/>
                  <a:pt x="474" y="18"/>
                  <a:pt x="495" y="27"/>
                </a:cubicBezTo>
                <a:cubicBezTo>
                  <a:pt x="517" y="36"/>
                  <a:pt x="538" y="47"/>
                  <a:pt x="557" y="60"/>
                </a:cubicBezTo>
                <a:cubicBezTo>
                  <a:pt x="577" y="73"/>
                  <a:pt x="595" y="88"/>
                  <a:pt x="611" y="105"/>
                </a:cubicBezTo>
                <a:cubicBezTo>
                  <a:pt x="628" y="121"/>
                  <a:pt x="643" y="139"/>
                  <a:pt x="656" y="159"/>
                </a:cubicBezTo>
                <a:cubicBezTo>
                  <a:pt x="669" y="178"/>
                  <a:pt x="680" y="199"/>
                  <a:pt x="689" y="220"/>
                </a:cubicBezTo>
                <a:cubicBezTo>
                  <a:pt x="698" y="242"/>
                  <a:pt x="704" y="264"/>
                  <a:pt x="709" y="287"/>
                </a:cubicBezTo>
                <a:cubicBezTo>
                  <a:pt x="713" y="310"/>
                  <a:pt x="716" y="334"/>
                  <a:pt x="716" y="357"/>
                </a:cubicBezTo>
              </a:path>
            </a:pathLst>
          </a:custGeom>
          <a:ln w="9360">
            <a:solidFill>
              <a:srgbClr val="F5F3E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0" name="文本框 689"/>
          <p:cNvSpPr txBox="1"/>
          <p:nvPr/>
        </p:nvSpPr>
        <p:spPr>
          <a:xfrm>
            <a:off x="7772400" y="5117760"/>
            <a:ext cx="1143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电焊气割作业安全警示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1" name="文本框 690"/>
          <p:cNvSpPr txBox="1"/>
          <p:nvPr/>
        </p:nvSpPr>
        <p:spPr>
          <a:xfrm>
            <a:off x="868680" y="5934600"/>
            <a:ext cx="1519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!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2" name="任意多边形 691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3" name="任意多边形 692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4" name="任意多边形 693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5" name="文本框 694"/>
          <p:cNvSpPr txBox="1"/>
          <p:nvPr/>
        </p:nvSpPr>
        <p:spPr>
          <a:xfrm>
            <a:off x="1143000" y="5924520"/>
            <a:ext cx="371628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警示：低瓦斯矿同样会发生瓦斯爆炸，通风是命脉。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6" name="文本框 695"/>
          <p:cNvSpPr txBox="1"/>
          <p:nvPr/>
        </p:nvSpPr>
        <p:spPr>
          <a:xfrm>
            <a:off x="976320" y="1659600"/>
            <a:ext cx="741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事故发生时间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7" name="文本框 696"/>
          <p:cNvSpPr txBox="1"/>
          <p:nvPr/>
        </p:nvSpPr>
        <p:spPr>
          <a:xfrm>
            <a:off x="6595560" y="2669760"/>
            <a:ext cx="134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8" name="文本框 697"/>
          <p:cNvSpPr txBox="1"/>
          <p:nvPr/>
        </p:nvSpPr>
        <p:spPr>
          <a:xfrm>
            <a:off x="11494080" y="642276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15/24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任意多边形 698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E8E6E1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0" name="任意多边形 699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1" name="任意多边形 700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2" name="任意多边形 701"/>
          <p:cNvSpPr/>
          <p:nvPr/>
        </p:nvSpPr>
        <p:spPr>
          <a:xfrm>
            <a:off x="537840" y="1261800"/>
            <a:ext cx="495720" cy="248040"/>
          </a:xfrm>
          <a:custGeom>
            <a:avLst/>
            <a:gdLst/>
            <a:ahLst/>
            <a:cxnLst/>
            <a:rect l="0" t="0" r="r" b="b"/>
            <a:pathLst>
              <a:path w="1377" h="689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338" y="0"/>
                </a:lnTo>
                <a:cubicBezTo>
                  <a:pt x="1343" y="0"/>
                  <a:pt x="1348" y="1"/>
                  <a:pt x="1353" y="3"/>
                </a:cubicBezTo>
                <a:cubicBezTo>
                  <a:pt x="1358" y="5"/>
                  <a:pt x="1362" y="8"/>
                  <a:pt x="1366" y="12"/>
                </a:cubicBezTo>
                <a:cubicBezTo>
                  <a:pt x="1369" y="16"/>
                  <a:pt x="1372" y="20"/>
                  <a:pt x="1374" y="25"/>
                </a:cubicBezTo>
                <a:cubicBezTo>
                  <a:pt x="1376" y="30"/>
                  <a:pt x="1377" y="35"/>
                  <a:pt x="1377" y="40"/>
                </a:cubicBezTo>
                <a:lnTo>
                  <a:pt x="1377" y="649"/>
                </a:lnTo>
                <a:cubicBezTo>
                  <a:pt x="1377" y="655"/>
                  <a:pt x="1376" y="660"/>
                  <a:pt x="1374" y="665"/>
                </a:cubicBezTo>
                <a:cubicBezTo>
                  <a:pt x="1372" y="670"/>
                  <a:pt x="1369" y="674"/>
                  <a:pt x="1366" y="678"/>
                </a:cubicBezTo>
                <a:cubicBezTo>
                  <a:pt x="1362" y="681"/>
                  <a:pt x="1358" y="684"/>
                  <a:pt x="1353" y="686"/>
                </a:cubicBezTo>
                <a:cubicBezTo>
                  <a:pt x="1348" y="688"/>
                  <a:pt x="1343" y="689"/>
                  <a:pt x="1338" y="689"/>
                </a:cubicBezTo>
                <a:lnTo>
                  <a:pt x="40" y="689"/>
                </a:lnTo>
                <a:cubicBezTo>
                  <a:pt x="35" y="689"/>
                  <a:pt x="30" y="688"/>
                  <a:pt x="25" y="686"/>
                </a:cubicBezTo>
                <a:cubicBezTo>
                  <a:pt x="20" y="684"/>
                  <a:pt x="16" y="681"/>
                  <a:pt x="12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3" name="任意多边形 702"/>
          <p:cNvSpPr/>
          <p:nvPr/>
        </p:nvSpPr>
        <p:spPr>
          <a:xfrm>
            <a:off x="537840" y="1261800"/>
            <a:ext cx="495720" cy="248040"/>
          </a:xfrm>
          <a:custGeom>
            <a:avLst/>
            <a:gdLst/>
            <a:ahLst/>
            <a:cxnLst/>
            <a:rect l="0" t="0" r="r" b="b"/>
            <a:pathLst>
              <a:path w="1377" h="689" fill="none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338" y="0"/>
                </a:lnTo>
                <a:cubicBezTo>
                  <a:pt x="1343" y="0"/>
                  <a:pt x="1348" y="1"/>
                  <a:pt x="1353" y="3"/>
                </a:cubicBezTo>
                <a:cubicBezTo>
                  <a:pt x="1358" y="5"/>
                  <a:pt x="1362" y="8"/>
                  <a:pt x="1366" y="12"/>
                </a:cubicBezTo>
                <a:cubicBezTo>
                  <a:pt x="1369" y="16"/>
                  <a:pt x="1372" y="20"/>
                  <a:pt x="1374" y="25"/>
                </a:cubicBezTo>
                <a:cubicBezTo>
                  <a:pt x="1376" y="30"/>
                  <a:pt x="1377" y="35"/>
                  <a:pt x="1377" y="40"/>
                </a:cubicBezTo>
                <a:lnTo>
                  <a:pt x="1377" y="649"/>
                </a:lnTo>
                <a:cubicBezTo>
                  <a:pt x="1377" y="655"/>
                  <a:pt x="1376" y="660"/>
                  <a:pt x="1374" y="665"/>
                </a:cubicBezTo>
                <a:cubicBezTo>
                  <a:pt x="1372" y="670"/>
                  <a:pt x="1369" y="674"/>
                  <a:pt x="1366" y="678"/>
                </a:cubicBezTo>
                <a:cubicBezTo>
                  <a:pt x="1362" y="681"/>
                  <a:pt x="1358" y="684"/>
                  <a:pt x="1353" y="686"/>
                </a:cubicBezTo>
                <a:cubicBezTo>
                  <a:pt x="1348" y="688"/>
                  <a:pt x="1343" y="689"/>
                  <a:pt x="1338" y="689"/>
                </a:cubicBezTo>
                <a:lnTo>
                  <a:pt x="40" y="689"/>
                </a:lnTo>
                <a:cubicBezTo>
                  <a:pt x="35" y="689"/>
                  <a:pt x="30" y="688"/>
                  <a:pt x="25" y="686"/>
                </a:cubicBezTo>
                <a:cubicBezTo>
                  <a:pt x="20" y="684"/>
                  <a:pt x="16" y="681"/>
                  <a:pt x="12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4" name="文本框 703"/>
          <p:cNvSpPr txBox="1"/>
          <p:nvPr/>
        </p:nvSpPr>
        <p:spPr>
          <a:xfrm>
            <a:off x="533520" y="516960"/>
            <a:ext cx="48193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案例二：贵州山脚树矿“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9·24”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火灾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5" name="任意多边形 704"/>
          <p:cNvSpPr/>
          <p:nvPr/>
        </p:nvSpPr>
        <p:spPr>
          <a:xfrm>
            <a:off x="1137960" y="1261800"/>
            <a:ext cx="714960" cy="248040"/>
          </a:xfrm>
          <a:custGeom>
            <a:avLst/>
            <a:gdLst/>
            <a:ahLst/>
            <a:cxnLst/>
            <a:rect l="0" t="0" r="r" b="b"/>
            <a:pathLst>
              <a:path w="1986" h="689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946" y="0"/>
                </a:lnTo>
                <a:cubicBezTo>
                  <a:pt x="1951" y="0"/>
                  <a:pt x="1956" y="1"/>
                  <a:pt x="1961" y="3"/>
                </a:cubicBezTo>
                <a:cubicBezTo>
                  <a:pt x="1966" y="5"/>
                  <a:pt x="1970" y="8"/>
                  <a:pt x="1974" y="12"/>
                </a:cubicBezTo>
                <a:cubicBezTo>
                  <a:pt x="1978" y="16"/>
                  <a:pt x="1981" y="20"/>
                  <a:pt x="1983" y="25"/>
                </a:cubicBezTo>
                <a:cubicBezTo>
                  <a:pt x="1985" y="30"/>
                  <a:pt x="1986" y="35"/>
                  <a:pt x="1986" y="40"/>
                </a:cubicBezTo>
                <a:lnTo>
                  <a:pt x="1986" y="649"/>
                </a:lnTo>
                <a:cubicBezTo>
                  <a:pt x="1986" y="655"/>
                  <a:pt x="1985" y="660"/>
                  <a:pt x="1983" y="665"/>
                </a:cubicBezTo>
                <a:cubicBezTo>
                  <a:pt x="1981" y="670"/>
                  <a:pt x="1978" y="674"/>
                  <a:pt x="1974" y="678"/>
                </a:cubicBezTo>
                <a:cubicBezTo>
                  <a:pt x="1970" y="681"/>
                  <a:pt x="1966" y="684"/>
                  <a:pt x="1961" y="686"/>
                </a:cubicBezTo>
                <a:cubicBezTo>
                  <a:pt x="1956" y="688"/>
                  <a:pt x="1951" y="689"/>
                  <a:pt x="1946" y="689"/>
                </a:cubicBezTo>
                <a:lnTo>
                  <a:pt x="40" y="689"/>
                </a:lnTo>
                <a:cubicBezTo>
                  <a:pt x="35" y="689"/>
                  <a:pt x="30" y="688"/>
                  <a:pt x="25" y="686"/>
                </a:cubicBezTo>
                <a:cubicBezTo>
                  <a:pt x="20" y="684"/>
                  <a:pt x="16" y="681"/>
                  <a:pt x="12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6" name="任意多边形 705"/>
          <p:cNvSpPr/>
          <p:nvPr/>
        </p:nvSpPr>
        <p:spPr>
          <a:xfrm>
            <a:off x="1137960" y="1261800"/>
            <a:ext cx="714960" cy="248040"/>
          </a:xfrm>
          <a:custGeom>
            <a:avLst/>
            <a:gdLst/>
            <a:ahLst/>
            <a:cxnLst/>
            <a:rect l="0" t="0" r="r" b="b"/>
            <a:pathLst>
              <a:path w="1986" h="689" fill="none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946" y="0"/>
                </a:lnTo>
                <a:cubicBezTo>
                  <a:pt x="1951" y="0"/>
                  <a:pt x="1956" y="1"/>
                  <a:pt x="1961" y="3"/>
                </a:cubicBezTo>
                <a:cubicBezTo>
                  <a:pt x="1966" y="5"/>
                  <a:pt x="1970" y="8"/>
                  <a:pt x="1974" y="12"/>
                </a:cubicBezTo>
                <a:cubicBezTo>
                  <a:pt x="1978" y="16"/>
                  <a:pt x="1981" y="20"/>
                  <a:pt x="1983" y="25"/>
                </a:cubicBezTo>
                <a:cubicBezTo>
                  <a:pt x="1985" y="30"/>
                  <a:pt x="1986" y="35"/>
                  <a:pt x="1986" y="40"/>
                </a:cubicBezTo>
                <a:lnTo>
                  <a:pt x="1986" y="649"/>
                </a:lnTo>
                <a:cubicBezTo>
                  <a:pt x="1986" y="655"/>
                  <a:pt x="1985" y="660"/>
                  <a:pt x="1983" y="665"/>
                </a:cubicBezTo>
                <a:cubicBezTo>
                  <a:pt x="1981" y="670"/>
                  <a:pt x="1978" y="674"/>
                  <a:pt x="1974" y="678"/>
                </a:cubicBezTo>
                <a:cubicBezTo>
                  <a:pt x="1970" y="681"/>
                  <a:pt x="1966" y="684"/>
                  <a:pt x="1961" y="686"/>
                </a:cubicBezTo>
                <a:cubicBezTo>
                  <a:pt x="1956" y="688"/>
                  <a:pt x="1951" y="689"/>
                  <a:pt x="1946" y="689"/>
                </a:cubicBezTo>
                <a:lnTo>
                  <a:pt x="40" y="689"/>
                </a:lnTo>
                <a:cubicBezTo>
                  <a:pt x="35" y="689"/>
                  <a:pt x="30" y="688"/>
                  <a:pt x="25" y="686"/>
                </a:cubicBezTo>
                <a:cubicBezTo>
                  <a:pt x="20" y="684"/>
                  <a:pt x="16" y="681"/>
                  <a:pt x="12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7" name="文本框 706"/>
          <p:cNvSpPr txBox="1"/>
          <p:nvPr/>
        </p:nvSpPr>
        <p:spPr>
          <a:xfrm>
            <a:off x="638280" y="1307160"/>
            <a:ext cx="290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2023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8" name="任意多边形 707"/>
          <p:cNvSpPr/>
          <p:nvPr/>
        </p:nvSpPr>
        <p:spPr>
          <a:xfrm>
            <a:off x="1957320" y="1261800"/>
            <a:ext cx="943200" cy="248040"/>
          </a:xfrm>
          <a:custGeom>
            <a:avLst/>
            <a:gdLst/>
            <a:ahLst/>
            <a:cxnLst/>
            <a:rect l="0" t="0" r="r" b="b"/>
            <a:pathLst>
              <a:path w="2620" h="689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2580" y="0"/>
                </a:lnTo>
                <a:cubicBezTo>
                  <a:pt x="2586" y="0"/>
                  <a:pt x="2591" y="1"/>
                  <a:pt x="2596" y="3"/>
                </a:cubicBezTo>
                <a:cubicBezTo>
                  <a:pt x="2600" y="5"/>
                  <a:pt x="2605" y="8"/>
                  <a:pt x="2608" y="12"/>
                </a:cubicBezTo>
                <a:cubicBezTo>
                  <a:pt x="2612" y="16"/>
                  <a:pt x="2615" y="20"/>
                  <a:pt x="2617" y="25"/>
                </a:cubicBezTo>
                <a:cubicBezTo>
                  <a:pt x="2619" y="30"/>
                  <a:pt x="2620" y="35"/>
                  <a:pt x="2620" y="40"/>
                </a:cubicBezTo>
                <a:lnTo>
                  <a:pt x="2620" y="649"/>
                </a:lnTo>
                <a:cubicBezTo>
                  <a:pt x="2620" y="655"/>
                  <a:pt x="2619" y="660"/>
                  <a:pt x="2617" y="665"/>
                </a:cubicBezTo>
                <a:cubicBezTo>
                  <a:pt x="2615" y="670"/>
                  <a:pt x="2612" y="674"/>
                  <a:pt x="2608" y="678"/>
                </a:cubicBezTo>
                <a:cubicBezTo>
                  <a:pt x="2605" y="681"/>
                  <a:pt x="2600" y="684"/>
                  <a:pt x="2596" y="686"/>
                </a:cubicBezTo>
                <a:cubicBezTo>
                  <a:pt x="2591" y="688"/>
                  <a:pt x="2586" y="689"/>
                  <a:pt x="2580" y="689"/>
                </a:cubicBezTo>
                <a:lnTo>
                  <a:pt x="39" y="689"/>
                </a:lnTo>
                <a:cubicBezTo>
                  <a:pt x="34" y="689"/>
                  <a:pt x="29" y="688"/>
                  <a:pt x="24" y="686"/>
                </a:cubicBezTo>
                <a:cubicBezTo>
                  <a:pt x="19" y="684"/>
                  <a:pt x="15" y="681"/>
                  <a:pt x="11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9" name="任意多边形 708"/>
          <p:cNvSpPr/>
          <p:nvPr/>
        </p:nvSpPr>
        <p:spPr>
          <a:xfrm>
            <a:off x="1957320" y="1261800"/>
            <a:ext cx="943200" cy="248040"/>
          </a:xfrm>
          <a:custGeom>
            <a:avLst/>
            <a:gdLst/>
            <a:ahLst/>
            <a:cxnLst/>
            <a:rect l="0" t="0" r="r" b="b"/>
            <a:pathLst>
              <a:path w="2620" h="689" fill="none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2580" y="0"/>
                </a:lnTo>
                <a:cubicBezTo>
                  <a:pt x="2586" y="0"/>
                  <a:pt x="2591" y="1"/>
                  <a:pt x="2596" y="3"/>
                </a:cubicBezTo>
                <a:cubicBezTo>
                  <a:pt x="2600" y="5"/>
                  <a:pt x="2605" y="8"/>
                  <a:pt x="2608" y="12"/>
                </a:cubicBezTo>
                <a:cubicBezTo>
                  <a:pt x="2612" y="16"/>
                  <a:pt x="2615" y="20"/>
                  <a:pt x="2617" y="25"/>
                </a:cubicBezTo>
                <a:cubicBezTo>
                  <a:pt x="2619" y="30"/>
                  <a:pt x="2620" y="35"/>
                  <a:pt x="2620" y="40"/>
                </a:cubicBezTo>
                <a:lnTo>
                  <a:pt x="2620" y="649"/>
                </a:lnTo>
                <a:cubicBezTo>
                  <a:pt x="2620" y="655"/>
                  <a:pt x="2619" y="660"/>
                  <a:pt x="2617" y="665"/>
                </a:cubicBezTo>
                <a:cubicBezTo>
                  <a:pt x="2615" y="670"/>
                  <a:pt x="2612" y="674"/>
                  <a:pt x="2608" y="678"/>
                </a:cubicBezTo>
                <a:cubicBezTo>
                  <a:pt x="2605" y="681"/>
                  <a:pt x="2600" y="684"/>
                  <a:pt x="2596" y="686"/>
                </a:cubicBezTo>
                <a:cubicBezTo>
                  <a:pt x="2591" y="688"/>
                  <a:pt x="2586" y="689"/>
                  <a:pt x="2580" y="689"/>
                </a:cubicBezTo>
                <a:lnTo>
                  <a:pt x="39" y="689"/>
                </a:lnTo>
                <a:cubicBezTo>
                  <a:pt x="34" y="689"/>
                  <a:pt x="29" y="688"/>
                  <a:pt x="24" y="686"/>
                </a:cubicBezTo>
                <a:cubicBezTo>
                  <a:pt x="19" y="684"/>
                  <a:pt x="15" y="681"/>
                  <a:pt x="11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0" name="文本框 709"/>
          <p:cNvSpPr txBox="1"/>
          <p:nvPr/>
        </p:nvSpPr>
        <p:spPr>
          <a:xfrm>
            <a:off x="1233360" y="1307160"/>
            <a:ext cx="5482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16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人死亡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1" name="任意多边形 710"/>
          <p:cNvSpPr/>
          <p:nvPr/>
        </p:nvSpPr>
        <p:spPr>
          <a:xfrm>
            <a:off x="3004920" y="1261800"/>
            <a:ext cx="943200" cy="248040"/>
          </a:xfrm>
          <a:custGeom>
            <a:avLst/>
            <a:gdLst/>
            <a:ahLst/>
            <a:cxnLst/>
            <a:rect l="0" t="0" r="r" b="b"/>
            <a:pathLst>
              <a:path w="2620" h="689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2581" y="0"/>
                </a:lnTo>
                <a:cubicBezTo>
                  <a:pt x="2586" y="0"/>
                  <a:pt x="2591" y="1"/>
                  <a:pt x="2596" y="3"/>
                </a:cubicBezTo>
                <a:cubicBezTo>
                  <a:pt x="2601" y="5"/>
                  <a:pt x="2605" y="8"/>
                  <a:pt x="2609" y="12"/>
                </a:cubicBezTo>
                <a:cubicBezTo>
                  <a:pt x="2613" y="16"/>
                  <a:pt x="2615" y="20"/>
                  <a:pt x="2617" y="25"/>
                </a:cubicBezTo>
                <a:cubicBezTo>
                  <a:pt x="2619" y="30"/>
                  <a:pt x="2620" y="35"/>
                  <a:pt x="2620" y="40"/>
                </a:cubicBezTo>
                <a:lnTo>
                  <a:pt x="2620" y="649"/>
                </a:lnTo>
                <a:cubicBezTo>
                  <a:pt x="2620" y="655"/>
                  <a:pt x="2619" y="660"/>
                  <a:pt x="2617" y="665"/>
                </a:cubicBezTo>
                <a:cubicBezTo>
                  <a:pt x="2615" y="670"/>
                  <a:pt x="2613" y="674"/>
                  <a:pt x="2609" y="678"/>
                </a:cubicBezTo>
                <a:cubicBezTo>
                  <a:pt x="2605" y="681"/>
                  <a:pt x="2601" y="684"/>
                  <a:pt x="2596" y="686"/>
                </a:cubicBezTo>
                <a:cubicBezTo>
                  <a:pt x="2591" y="688"/>
                  <a:pt x="2586" y="689"/>
                  <a:pt x="2581" y="689"/>
                </a:cubicBezTo>
                <a:lnTo>
                  <a:pt x="40" y="689"/>
                </a:lnTo>
                <a:cubicBezTo>
                  <a:pt x="35" y="689"/>
                  <a:pt x="29" y="688"/>
                  <a:pt x="25" y="686"/>
                </a:cubicBezTo>
                <a:cubicBezTo>
                  <a:pt x="20" y="684"/>
                  <a:pt x="15" y="681"/>
                  <a:pt x="12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2" name="任意多边形 711"/>
          <p:cNvSpPr/>
          <p:nvPr/>
        </p:nvSpPr>
        <p:spPr>
          <a:xfrm>
            <a:off x="3004920" y="1261800"/>
            <a:ext cx="943200" cy="248040"/>
          </a:xfrm>
          <a:custGeom>
            <a:avLst/>
            <a:gdLst/>
            <a:ahLst/>
            <a:cxnLst/>
            <a:rect l="0" t="0" r="r" b="b"/>
            <a:pathLst>
              <a:path w="2620" h="689" fill="none">
                <a:moveTo>
                  <a:pt x="0" y="6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2581" y="0"/>
                </a:lnTo>
                <a:cubicBezTo>
                  <a:pt x="2586" y="0"/>
                  <a:pt x="2591" y="1"/>
                  <a:pt x="2596" y="3"/>
                </a:cubicBezTo>
                <a:cubicBezTo>
                  <a:pt x="2601" y="5"/>
                  <a:pt x="2605" y="8"/>
                  <a:pt x="2609" y="12"/>
                </a:cubicBezTo>
                <a:cubicBezTo>
                  <a:pt x="2613" y="16"/>
                  <a:pt x="2615" y="20"/>
                  <a:pt x="2617" y="25"/>
                </a:cubicBezTo>
                <a:cubicBezTo>
                  <a:pt x="2619" y="30"/>
                  <a:pt x="2620" y="35"/>
                  <a:pt x="2620" y="40"/>
                </a:cubicBezTo>
                <a:lnTo>
                  <a:pt x="2620" y="649"/>
                </a:lnTo>
                <a:cubicBezTo>
                  <a:pt x="2620" y="655"/>
                  <a:pt x="2619" y="660"/>
                  <a:pt x="2617" y="665"/>
                </a:cubicBezTo>
                <a:cubicBezTo>
                  <a:pt x="2615" y="670"/>
                  <a:pt x="2613" y="674"/>
                  <a:pt x="2609" y="678"/>
                </a:cubicBezTo>
                <a:cubicBezTo>
                  <a:pt x="2605" y="681"/>
                  <a:pt x="2601" y="684"/>
                  <a:pt x="2596" y="686"/>
                </a:cubicBezTo>
                <a:cubicBezTo>
                  <a:pt x="2591" y="688"/>
                  <a:pt x="2586" y="689"/>
                  <a:pt x="2581" y="689"/>
                </a:cubicBezTo>
                <a:lnTo>
                  <a:pt x="40" y="689"/>
                </a:lnTo>
                <a:cubicBezTo>
                  <a:pt x="35" y="689"/>
                  <a:pt x="29" y="688"/>
                  <a:pt x="25" y="686"/>
                </a:cubicBezTo>
                <a:cubicBezTo>
                  <a:pt x="20" y="684"/>
                  <a:pt x="15" y="681"/>
                  <a:pt x="12" y="678"/>
                </a:cubicBezTo>
                <a:cubicBezTo>
                  <a:pt x="8" y="674"/>
                  <a:pt x="5" y="670"/>
                  <a:pt x="3" y="665"/>
                </a:cubicBezTo>
                <a:cubicBezTo>
                  <a:pt x="1" y="660"/>
                  <a:pt x="0" y="655"/>
                  <a:pt x="0" y="649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3" name="文本框 712"/>
          <p:cNvSpPr txBox="1"/>
          <p:nvPr/>
        </p:nvSpPr>
        <p:spPr>
          <a:xfrm>
            <a:off x="2054880" y="1307160"/>
            <a:ext cx="741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非阻燃输送带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4" name="文本框 713"/>
          <p:cNvSpPr txBox="1"/>
          <p:nvPr/>
        </p:nvSpPr>
        <p:spPr>
          <a:xfrm>
            <a:off x="3102840" y="1307160"/>
            <a:ext cx="741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监控形同虚设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5" name="任意多边形 714"/>
          <p:cNvSpPr/>
          <p:nvPr/>
        </p:nvSpPr>
        <p:spPr>
          <a:xfrm>
            <a:off x="537840" y="1985760"/>
            <a:ext cx="1143360" cy="981360"/>
          </a:xfrm>
          <a:custGeom>
            <a:avLst/>
            <a:gdLst/>
            <a:ahLst/>
            <a:cxnLst/>
            <a:rect l="0" t="0" r="r" b="b"/>
            <a:pathLst>
              <a:path w="3176" h="2726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3137" y="0"/>
                </a:lnTo>
                <a:cubicBezTo>
                  <a:pt x="3142" y="0"/>
                  <a:pt x="3147" y="1"/>
                  <a:pt x="3152" y="3"/>
                </a:cubicBezTo>
                <a:cubicBezTo>
                  <a:pt x="3157" y="5"/>
                  <a:pt x="3161" y="8"/>
                  <a:pt x="3165" y="12"/>
                </a:cubicBezTo>
                <a:cubicBezTo>
                  <a:pt x="3168" y="15"/>
                  <a:pt x="3171" y="20"/>
                  <a:pt x="3173" y="25"/>
                </a:cubicBezTo>
                <a:cubicBezTo>
                  <a:pt x="3175" y="29"/>
                  <a:pt x="3176" y="34"/>
                  <a:pt x="3176" y="40"/>
                </a:cubicBezTo>
                <a:lnTo>
                  <a:pt x="3176" y="2687"/>
                </a:lnTo>
                <a:cubicBezTo>
                  <a:pt x="3176" y="2692"/>
                  <a:pt x="3175" y="2697"/>
                  <a:pt x="3173" y="2702"/>
                </a:cubicBezTo>
                <a:cubicBezTo>
                  <a:pt x="3171" y="2707"/>
                  <a:pt x="3168" y="2711"/>
                  <a:pt x="3165" y="2715"/>
                </a:cubicBezTo>
                <a:cubicBezTo>
                  <a:pt x="3161" y="2718"/>
                  <a:pt x="3157" y="2721"/>
                  <a:pt x="3152" y="2723"/>
                </a:cubicBezTo>
                <a:cubicBezTo>
                  <a:pt x="3147" y="2725"/>
                  <a:pt x="3142" y="2726"/>
                  <a:pt x="3137" y="2726"/>
                </a:cubicBezTo>
                <a:lnTo>
                  <a:pt x="40" y="2726"/>
                </a:lnTo>
                <a:cubicBezTo>
                  <a:pt x="35" y="2726"/>
                  <a:pt x="30" y="2725"/>
                  <a:pt x="25" y="2723"/>
                </a:cubicBezTo>
                <a:cubicBezTo>
                  <a:pt x="20" y="2721"/>
                  <a:pt x="16" y="2718"/>
                  <a:pt x="12" y="2715"/>
                </a:cubicBezTo>
                <a:cubicBezTo>
                  <a:pt x="8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6" name="任意多边形 715"/>
          <p:cNvSpPr/>
          <p:nvPr/>
        </p:nvSpPr>
        <p:spPr>
          <a:xfrm>
            <a:off x="537840" y="1985760"/>
            <a:ext cx="1143360" cy="981360"/>
          </a:xfrm>
          <a:custGeom>
            <a:avLst/>
            <a:gdLst/>
            <a:ahLst/>
            <a:cxnLst/>
            <a:rect l="0" t="0" r="r" b="b"/>
            <a:pathLst>
              <a:path w="3176" h="2726" fill="none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3137" y="0"/>
                </a:lnTo>
                <a:cubicBezTo>
                  <a:pt x="3142" y="0"/>
                  <a:pt x="3147" y="1"/>
                  <a:pt x="3152" y="3"/>
                </a:cubicBezTo>
                <a:cubicBezTo>
                  <a:pt x="3157" y="5"/>
                  <a:pt x="3161" y="8"/>
                  <a:pt x="3165" y="12"/>
                </a:cubicBezTo>
                <a:cubicBezTo>
                  <a:pt x="3168" y="15"/>
                  <a:pt x="3171" y="20"/>
                  <a:pt x="3173" y="25"/>
                </a:cubicBezTo>
                <a:cubicBezTo>
                  <a:pt x="3175" y="29"/>
                  <a:pt x="3176" y="34"/>
                  <a:pt x="3176" y="40"/>
                </a:cubicBezTo>
                <a:lnTo>
                  <a:pt x="3176" y="2687"/>
                </a:lnTo>
                <a:cubicBezTo>
                  <a:pt x="3176" y="2692"/>
                  <a:pt x="3175" y="2697"/>
                  <a:pt x="3173" y="2702"/>
                </a:cubicBezTo>
                <a:cubicBezTo>
                  <a:pt x="3171" y="2707"/>
                  <a:pt x="3168" y="2711"/>
                  <a:pt x="3165" y="2715"/>
                </a:cubicBezTo>
                <a:cubicBezTo>
                  <a:pt x="3161" y="2718"/>
                  <a:pt x="3157" y="2721"/>
                  <a:pt x="3152" y="2723"/>
                </a:cubicBezTo>
                <a:cubicBezTo>
                  <a:pt x="3147" y="2725"/>
                  <a:pt x="3142" y="2726"/>
                  <a:pt x="3137" y="2726"/>
                </a:cubicBezTo>
                <a:lnTo>
                  <a:pt x="40" y="2726"/>
                </a:lnTo>
                <a:cubicBezTo>
                  <a:pt x="35" y="2726"/>
                  <a:pt x="30" y="2725"/>
                  <a:pt x="25" y="2723"/>
                </a:cubicBezTo>
                <a:cubicBezTo>
                  <a:pt x="20" y="2721"/>
                  <a:pt x="16" y="2718"/>
                  <a:pt x="12" y="2715"/>
                </a:cubicBezTo>
                <a:cubicBezTo>
                  <a:pt x="8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7" name="文本框 716"/>
          <p:cNvSpPr txBox="1"/>
          <p:nvPr/>
        </p:nvSpPr>
        <p:spPr>
          <a:xfrm>
            <a:off x="533520" y="170676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事故链条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8" name="文本框 717"/>
          <p:cNvSpPr txBox="1"/>
          <p:nvPr/>
        </p:nvSpPr>
        <p:spPr>
          <a:xfrm>
            <a:off x="676440" y="2269800"/>
            <a:ext cx="432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STEP 01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9" name="文本框 718"/>
          <p:cNvSpPr txBox="1"/>
          <p:nvPr/>
        </p:nvSpPr>
        <p:spPr>
          <a:xfrm>
            <a:off x="676440" y="247788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非阻燃输送带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0" name="任意多边形 719"/>
          <p:cNvSpPr/>
          <p:nvPr/>
        </p:nvSpPr>
        <p:spPr>
          <a:xfrm>
            <a:off x="2052360" y="1985760"/>
            <a:ext cx="1134000" cy="981360"/>
          </a:xfrm>
          <a:custGeom>
            <a:avLst/>
            <a:gdLst/>
            <a:ahLst/>
            <a:cxnLst/>
            <a:rect l="0" t="0" r="r" b="b"/>
            <a:pathLst>
              <a:path w="3150" h="2726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3110" y="0"/>
                </a:lnTo>
                <a:cubicBezTo>
                  <a:pt x="3115" y="0"/>
                  <a:pt x="3120" y="1"/>
                  <a:pt x="3125" y="3"/>
                </a:cubicBezTo>
                <a:cubicBezTo>
                  <a:pt x="3130" y="5"/>
                  <a:pt x="3134" y="8"/>
                  <a:pt x="3138" y="12"/>
                </a:cubicBezTo>
                <a:cubicBezTo>
                  <a:pt x="3142" y="15"/>
                  <a:pt x="3145" y="20"/>
                  <a:pt x="3147" y="25"/>
                </a:cubicBezTo>
                <a:cubicBezTo>
                  <a:pt x="3149" y="29"/>
                  <a:pt x="3150" y="34"/>
                  <a:pt x="3150" y="40"/>
                </a:cubicBezTo>
                <a:lnTo>
                  <a:pt x="3150" y="2687"/>
                </a:lnTo>
                <a:cubicBezTo>
                  <a:pt x="3150" y="2692"/>
                  <a:pt x="3149" y="2697"/>
                  <a:pt x="3147" y="2702"/>
                </a:cubicBezTo>
                <a:cubicBezTo>
                  <a:pt x="3145" y="2707"/>
                  <a:pt x="3142" y="2711"/>
                  <a:pt x="3138" y="2715"/>
                </a:cubicBezTo>
                <a:cubicBezTo>
                  <a:pt x="3134" y="2718"/>
                  <a:pt x="3130" y="2721"/>
                  <a:pt x="3125" y="2723"/>
                </a:cubicBezTo>
                <a:cubicBezTo>
                  <a:pt x="3120" y="2725"/>
                  <a:pt x="3115" y="2726"/>
                  <a:pt x="3110" y="2726"/>
                </a:cubicBezTo>
                <a:lnTo>
                  <a:pt x="40" y="2726"/>
                </a:lnTo>
                <a:cubicBezTo>
                  <a:pt x="35" y="2726"/>
                  <a:pt x="30" y="2725"/>
                  <a:pt x="25" y="2723"/>
                </a:cubicBezTo>
                <a:cubicBezTo>
                  <a:pt x="20" y="2721"/>
                  <a:pt x="16" y="2718"/>
                  <a:pt x="12" y="2715"/>
                </a:cubicBezTo>
                <a:cubicBezTo>
                  <a:pt x="8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1" name="任意多边形 720"/>
          <p:cNvSpPr/>
          <p:nvPr/>
        </p:nvSpPr>
        <p:spPr>
          <a:xfrm>
            <a:off x="2052360" y="1985760"/>
            <a:ext cx="1134000" cy="981360"/>
          </a:xfrm>
          <a:custGeom>
            <a:avLst/>
            <a:gdLst/>
            <a:ahLst/>
            <a:cxnLst/>
            <a:rect l="0" t="0" r="r" b="b"/>
            <a:pathLst>
              <a:path w="3150" h="2726" fill="none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3110" y="0"/>
                </a:lnTo>
                <a:cubicBezTo>
                  <a:pt x="3115" y="0"/>
                  <a:pt x="3120" y="1"/>
                  <a:pt x="3125" y="3"/>
                </a:cubicBezTo>
                <a:cubicBezTo>
                  <a:pt x="3130" y="5"/>
                  <a:pt x="3134" y="8"/>
                  <a:pt x="3138" y="12"/>
                </a:cubicBezTo>
                <a:cubicBezTo>
                  <a:pt x="3142" y="15"/>
                  <a:pt x="3145" y="20"/>
                  <a:pt x="3147" y="25"/>
                </a:cubicBezTo>
                <a:cubicBezTo>
                  <a:pt x="3149" y="29"/>
                  <a:pt x="3150" y="34"/>
                  <a:pt x="3150" y="40"/>
                </a:cubicBezTo>
                <a:lnTo>
                  <a:pt x="3150" y="2687"/>
                </a:lnTo>
                <a:cubicBezTo>
                  <a:pt x="3150" y="2692"/>
                  <a:pt x="3149" y="2697"/>
                  <a:pt x="3147" y="2702"/>
                </a:cubicBezTo>
                <a:cubicBezTo>
                  <a:pt x="3145" y="2707"/>
                  <a:pt x="3142" y="2711"/>
                  <a:pt x="3138" y="2715"/>
                </a:cubicBezTo>
                <a:cubicBezTo>
                  <a:pt x="3134" y="2718"/>
                  <a:pt x="3130" y="2721"/>
                  <a:pt x="3125" y="2723"/>
                </a:cubicBezTo>
                <a:cubicBezTo>
                  <a:pt x="3120" y="2725"/>
                  <a:pt x="3115" y="2726"/>
                  <a:pt x="3110" y="2726"/>
                </a:cubicBezTo>
                <a:lnTo>
                  <a:pt x="40" y="2726"/>
                </a:lnTo>
                <a:cubicBezTo>
                  <a:pt x="35" y="2726"/>
                  <a:pt x="30" y="2725"/>
                  <a:pt x="25" y="2723"/>
                </a:cubicBezTo>
                <a:cubicBezTo>
                  <a:pt x="20" y="2721"/>
                  <a:pt x="16" y="2718"/>
                  <a:pt x="12" y="2715"/>
                </a:cubicBezTo>
                <a:cubicBezTo>
                  <a:pt x="8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2" name="文本框 721"/>
          <p:cNvSpPr txBox="1"/>
          <p:nvPr/>
        </p:nvSpPr>
        <p:spPr>
          <a:xfrm>
            <a:off x="1777320" y="2361960"/>
            <a:ext cx="17136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3" name="文本框 722"/>
          <p:cNvSpPr txBox="1"/>
          <p:nvPr/>
        </p:nvSpPr>
        <p:spPr>
          <a:xfrm>
            <a:off x="2187000" y="2269800"/>
            <a:ext cx="432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STEP 02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4" name="文本框 723"/>
          <p:cNvSpPr txBox="1"/>
          <p:nvPr/>
        </p:nvSpPr>
        <p:spPr>
          <a:xfrm>
            <a:off x="2187000" y="247788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摩擦过热起火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5" name="任意多边形 724"/>
          <p:cNvSpPr/>
          <p:nvPr/>
        </p:nvSpPr>
        <p:spPr>
          <a:xfrm>
            <a:off x="3557520" y="1985760"/>
            <a:ext cx="1143360" cy="981360"/>
          </a:xfrm>
          <a:custGeom>
            <a:avLst/>
            <a:gdLst/>
            <a:ahLst/>
            <a:cxnLst/>
            <a:rect l="0" t="0" r="r" b="b"/>
            <a:pathLst>
              <a:path w="3176" h="2726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3136" y="0"/>
                </a:lnTo>
                <a:cubicBezTo>
                  <a:pt x="3141" y="0"/>
                  <a:pt x="3146" y="1"/>
                  <a:pt x="3151" y="3"/>
                </a:cubicBezTo>
                <a:cubicBezTo>
                  <a:pt x="3156" y="5"/>
                  <a:pt x="3160" y="8"/>
                  <a:pt x="3164" y="12"/>
                </a:cubicBezTo>
                <a:cubicBezTo>
                  <a:pt x="3168" y="15"/>
                  <a:pt x="3171" y="20"/>
                  <a:pt x="3173" y="25"/>
                </a:cubicBezTo>
                <a:cubicBezTo>
                  <a:pt x="3175" y="29"/>
                  <a:pt x="3176" y="34"/>
                  <a:pt x="3176" y="40"/>
                </a:cubicBezTo>
                <a:lnTo>
                  <a:pt x="3176" y="2687"/>
                </a:lnTo>
                <a:cubicBezTo>
                  <a:pt x="3176" y="2692"/>
                  <a:pt x="3175" y="2697"/>
                  <a:pt x="3173" y="2702"/>
                </a:cubicBezTo>
                <a:cubicBezTo>
                  <a:pt x="3171" y="2707"/>
                  <a:pt x="3168" y="2711"/>
                  <a:pt x="3164" y="2715"/>
                </a:cubicBezTo>
                <a:cubicBezTo>
                  <a:pt x="3160" y="2718"/>
                  <a:pt x="3156" y="2721"/>
                  <a:pt x="3151" y="2723"/>
                </a:cubicBezTo>
                <a:cubicBezTo>
                  <a:pt x="3146" y="2725"/>
                  <a:pt x="3141" y="2726"/>
                  <a:pt x="3136" y="2726"/>
                </a:cubicBezTo>
                <a:lnTo>
                  <a:pt x="39" y="2726"/>
                </a:lnTo>
                <a:cubicBezTo>
                  <a:pt x="34" y="2726"/>
                  <a:pt x="29" y="2725"/>
                  <a:pt x="24" y="2723"/>
                </a:cubicBezTo>
                <a:cubicBezTo>
                  <a:pt x="19" y="2721"/>
                  <a:pt x="15" y="2718"/>
                  <a:pt x="11" y="2715"/>
                </a:cubicBezTo>
                <a:cubicBezTo>
                  <a:pt x="8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6" name="任意多边形 725"/>
          <p:cNvSpPr/>
          <p:nvPr/>
        </p:nvSpPr>
        <p:spPr>
          <a:xfrm>
            <a:off x="3557520" y="1985760"/>
            <a:ext cx="1143360" cy="981360"/>
          </a:xfrm>
          <a:custGeom>
            <a:avLst/>
            <a:gdLst/>
            <a:ahLst/>
            <a:cxnLst/>
            <a:rect l="0" t="0" r="r" b="b"/>
            <a:pathLst>
              <a:path w="3176" h="2726" fill="none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3136" y="0"/>
                </a:lnTo>
                <a:cubicBezTo>
                  <a:pt x="3141" y="0"/>
                  <a:pt x="3146" y="1"/>
                  <a:pt x="3151" y="3"/>
                </a:cubicBezTo>
                <a:cubicBezTo>
                  <a:pt x="3156" y="5"/>
                  <a:pt x="3160" y="8"/>
                  <a:pt x="3164" y="12"/>
                </a:cubicBezTo>
                <a:cubicBezTo>
                  <a:pt x="3168" y="15"/>
                  <a:pt x="3171" y="20"/>
                  <a:pt x="3173" y="25"/>
                </a:cubicBezTo>
                <a:cubicBezTo>
                  <a:pt x="3175" y="29"/>
                  <a:pt x="3176" y="34"/>
                  <a:pt x="3176" y="40"/>
                </a:cubicBezTo>
                <a:lnTo>
                  <a:pt x="3176" y="2687"/>
                </a:lnTo>
                <a:cubicBezTo>
                  <a:pt x="3176" y="2692"/>
                  <a:pt x="3175" y="2697"/>
                  <a:pt x="3173" y="2702"/>
                </a:cubicBezTo>
                <a:cubicBezTo>
                  <a:pt x="3171" y="2707"/>
                  <a:pt x="3168" y="2711"/>
                  <a:pt x="3164" y="2715"/>
                </a:cubicBezTo>
                <a:cubicBezTo>
                  <a:pt x="3160" y="2718"/>
                  <a:pt x="3156" y="2721"/>
                  <a:pt x="3151" y="2723"/>
                </a:cubicBezTo>
                <a:cubicBezTo>
                  <a:pt x="3146" y="2725"/>
                  <a:pt x="3141" y="2726"/>
                  <a:pt x="3136" y="2726"/>
                </a:cubicBezTo>
                <a:lnTo>
                  <a:pt x="39" y="2726"/>
                </a:lnTo>
                <a:cubicBezTo>
                  <a:pt x="34" y="2726"/>
                  <a:pt x="29" y="2725"/>
                  <a:pt x="24" y="2723"/>
                </a:cubicBezTo>
                <a:cubicBezTo>
                  <a:pt x="19" y="2721"/>
                  <a:pt x="15" y="2718"/>
                  <a:pt x="11" y="2715"/>
                </a:cubicBezTo>
                <a:cubicBezTo>
                  <a:pt x="8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7" name="文本框 726"/>
          <p:cNvSpPr txBox="1"/>
          <p:nvPr/>
        </p:nvSpPr>
        <p:spPr>
          <a:xfrm>
            <a:off x="3287880" y="2361960"/>
            <a:ext cx="17136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8" name="文本框 727"/>
          <p:cNvSpPr txBox="1"/>
          <p:nvPr/>
        </p:nvSpPr>
        <p:spPr>
          <a:xfrm>
            <a:off x="3697560" y="2165040"/>
            <a:ext cx="432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STEP 03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9" name="文本框 728"/>
          <p:cNvSpPr txBox="1"/>
          <p:nvPr/>
        </p:nvSpPr>
        <p:spPr>
          <a:xfrm>
            <a:off x="3697560" y="237312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烟雾传感器失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0" name="文本框 729"/>
          <p:cNvSpPr txBox="1"/>
          <p:nvPr/>
        </p:nvSpPr>
        <p:spPr>
          <a:xfrm>
            <a:off x="3697560" y="2582640"/>
            <a:ext cx="1440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效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1" name="任意多边形 730"/>
          <p:cNvSpPr/>
          <p:nvPr/>
        </p:nvSpPr>
        <p:spPr>
          <a:xfrm>
            <a:off x="5072040" y="1985760"/>
            <a:ext cx="1133640" cy="981360"/>
          </a:xfrm>
          <a:custGeom>
            <a:avLst/>
            <a:gdLst/>
            <a:ahLst/>
            <a:cxnLst/>
            <a:rect l="0" t="0" r="r" b="b"/>
            <a:pathLst>
              <a:path w="3149" h="2726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7" y="15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3109" y="0"/>
                </a:lnTo>
                <a:cubicBezTo>
                  <a:pt x="3115" y="0"/>
                  <a:pt x="3120" y="1"/>
                  <a:pt x="3125" y="3"/>
                </a:cubicBezTo>
                <a:cubicBezTo>
                  <a:pt x="3129" y="5"/>
                  <a:pt x="3134" y="8"/>
                  <a:pt x="3137" y="12"/>
                </a:cubicBezTo>
                <a:cubicBezTo>
                  <a:pt x="3141" y="15"/>
                  <a:pt x="3144" y="20"/>
                  <a:pt x="3146" y="25"/>
                </a:cubicBezTo>
                <a:cubicBezTo>
                  <a:pt x="3148" y="29"/>
                  <a:pt x="3149" y="34"/>
                  <a:pt x="3149" y="40"/>
                </a:cubicBezTo>
                <a:lnTo>
                  <a:pt x="3149" y="2687"/>
                </a:lnTo>
                <a:cubicBezTo>
                  <a:pt x="3149" y="2692"/>
                  <a:pt x="3148" y="2697"/>
                  <a:pt x="3146" y="2702"/>
                </a:cubicBezTo>
                <a:cubicBezTo>
                  <a:pt x="3144" y="2707"/>
                  <a:pt x="3141" y="2711"/>
                  <a:pt x="3137" y="2715"/>
                </a:cubicBezTo>
                <a:cubicBezTo>
                  <a:pt x="3134" y="2718"/>
                  <a:pt x="3129" y="2721"/>
                  <a:pt x="3125" y="2723"/>
                </a:cubicBezTo>
                <a:cubicBezTo>
                  <a:pt x="3120" y="2725"/>
                  <a:pt x="3115" y="2726"/>
                  <a:pt x="3109" y="2726"/>
                </a:cubicBezTo>
                <a:lnTo>
                  <a:pt x="39" y="2726"/>
                </a:lnTo>
                <a:cubicBezTo>
                  <a:pt x="34" y="2726"/>
                  <a:pt x="29" y="2725"/>
                  <a:pt x="24" y="2723"/>
                </a:cubicBezTo>
                <a:cubicBezTo>
                  <a:pt x="19" y="2721"/>
                  <a:pt x="15" y="2718"/>
                  <a:pt x="11" y="2715"/>
                </a:cubicBezTo>
                <a:cubicBezTo>
                  <a:pt x="7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2" name="任意多边形 731"/>
          <p:cNvSpPr/>
          <p:nvPr/>
        </p:nvSpPr>
        <p:spPr>
          <a:xfrm>
            <a:off x="5072040" y="1985760"/>
            <a:ext cx="1133640" cy="981360"/>
          </a:xfrm>
          <a:custGeom>
            <a:avLst/>
            <a:gdLst/>
            <a:ahLst/>
            <a:cxnLst/>
            <a:rect l="0" t="0" r="r" b="b"/>
            <a:pathLst>
              <a:path w="3149" h="2726" fill="none">
                <a:moveTo>
                  <a:pt x="0" y="2687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7" y="15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3109" y="0"/>
                </a:lnTo>
                <a:cubicBezTo>
                  <a:pt x="3115" y="0"/>
                  <a:pt x="3120" y="1"/>
                  <a:pt x="3125" y="3"/>
                </a:cubicBezTo>
                <a:cubicBezTo>
                  <a:pt x="3129" y="5"/>
                  <a:pt x="3134" y="8"/>
                  <a:pt x="3137" y="12"/>
                </a:cubicBezTo>
                <a:cubicBezTo>
                  <a:pt x="3141" y="15"/>
                  <a:pt x="3144" y="20"/>
                  <a:pt x="3146" y="25"/>
                </a:cubicBezTo>
                <a:cubicBezTo>
                  <a:pt x="3148" y="29"/>
                  <a:pt x="3149" y="34"/>
                  <a:pt x="3149" y="40"/>
                </a:cubicBezTo>
                <a:lnTo>
                  <a:pt x="3149" y="2687"/>
                </a:lnTo>
                <a:cubicBezTo>
                  <a:pt x="3149" y="2692"/>
                  <a:pt x="3148" y="2697"/>
                  <a:pt x="3146" y="2702"/>
                </a:cubicBezTo>
                <a:cubicBezTo>
                  <a:pt x="3144" y="2707"/>
                  <a:pt x="3141" y="2711"/>
                  <a:pt x="3137" y="2715"/>
                </a:cubicBezTo>
                <a:cubicBezTo>
                  <a:pt x="3134" y="2718"/>
                  <a:pt x="3129" y="2721"/>
                  <a:pt x="3125" y="2723"/>
                </a:cubicBezTo>
                <a:cubicBezTo>
                  <a:pt x="3120" y="2725"/>
                  <a:pt x="3115" y="2726"/>
                  <a:pt x="3109" y="2726"/>
                </a:cubicBezTo>
                <a:lnTo>
                  <a:pt x="39" y="2726"/>
                </a:lnTo>
                <a:cubicBezTo>
                  <a:pt x="34" y="2726"/>
                  <a:pt x="29" y="2725"/>
                  <a:pt x="24" y="2723"/>
                </a:cubicBezTo>
                <a:cubicBezTo>
                  <a:pt x="19" y="2721"/>
                  <a:pt x="15" y="2718"/>
                  <a:pt x="11" y="2715"/>
                </a:cubicBezTo>
                <a:cubicBezTo>
                  <a:pt x="7" y="2711"/>
                  <a:pt x="5" y="2707"/>
                  <a:pt x="3" y="2702"/>
                </a:cubicBezTo>
                <a:cubicBezTo>
                  <a:pt x="1" y="2697"/>
                  <a:pt x="0" y="2692"/>
                  <a:pt x="0" y="2687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3" name="文本框 732"/>
          <p:cNvSpPr txBox="1"/>
          <p:nvPr/>
        </p:nvSpPr>
        <p:spPr>
          <a:xfrm>
            <a:off x="4798440" y="2361960"/>
            <a:ext cx="17136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4" name="文本框 733"/>
          <p:cNvSpPr txBox="1"/>
          <p:nvPr/>
        </p:nvSpPr>
        <p:spPr>
          <a:xfrm>
            <a:off x="5208120" y="2269800"/>
            <a:ext cx="432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STEP 04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5" name="任意多边形 734"/>
          <p:cNvSpPr/>
          <p:nvPr/>
        </p:nvSpPr>
        <p:spPr>
          <a:xfrm>
            <a:off x="537840" y="3166920"/>
            <a:ext cx="5667840" cy="2962440"/>
          </a:xfrm>
          <a:custGeom>
            <a:avLst/>
            <a:gdLst/>
            <a:ahLst/>
            <a:cxnLst/>
            <a:rect l="0" t="0" r="r" b="b"/>
            <a:pathLst>
              <a:path w="15744" h="8229">
                <a:moveTo>
                  <a:pt x="0" y="8190"/>
                </a:moveTo>
                <a:lnTo>
                  <a:pt x="0" y="40"/>
                </a:lnTo>
                <a:cubicBezTo>
                  <a:pt x="0" y="34"/>
                  <a:pt x="1" y="29"/>
                  <a:pt x="3" y="24"/>
                </a:cubicBezTo>
                <a:cubicBezTo>
                  <a:pt x="5" y="20"/>
                  <a:pt x="8" y="15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5704" y="0"/>
                </a:lnTo>
                <a:cubicBezTo>
                  <a:pt x="15710" y="0"/>
                  <a:pt x="15715" y="1"/>
                  <a:pt x="15720" y="3"/>
                </a:cubicBezTo>
                <a:cubicBezTo>
                  <a:pt x="15724" y="5"/>
                  <a:pt x="15729" y="8"/>
                  <a:pt x="15732" y="12"/>
                </a:cubicBezTo>
                <a:cubicBezTo>
                  <a:pt x="15736" y="15"/>
                  <a:pt x="15739" y="20"/>
                  <a:pt x="15741" y="24"/>
                </a:cubicBezTo>
                <a:cubicBezTo>
                  <a:pt x="15743" y="29"/>
                  <a:pt x="15744" y="34"/>
                  <a:pt x="15744" y="40"/>
                </a:cubicBezTo>
                <a:lnTo>
                  <a:pt x="15744" y="8190"/>
                </a:lnTo>
                <a:cubicBezTo>
                  <a:pt x="15744" y="8195"/>
                  <a:pt x="15743" y="8200"/>
                  <a:pt x="15741" y="8205"/>
                </a:cubicBezTo>
                <a:cubicBezTo>
                  <a:pt x="15739" y="8210"/>
                  <a:pt x="15736" y="8214"/>
                  <a:pt x="15732" y="8218"/>
                </a:cubicBezTo>
                <a:cubicBezTo>
                  <a:pt x="15729" y="8222"/>
                  <a:pt x="15724" y="8224"/>
                  <a:pt x="15720" y="8226"/>
                </a:cubicBezTo>
                <a:cubicBezTo>
                  <a:pt x="15715" y="8228"/>
                  <a:pt x="15710" y="8229"/>
                  <a:pt x="15704" y="8229"/>
                </a:cubicBezTo>
                <a:lnTo>
                  <a:pt x="40" y="8229"/>
                </a:lnTo>
                <a:cubicBezTo>
                  <a:pt x="35" y="8229"/>
                  <a:pt x="30" y="8228"/>
                  <a:pt x="25" y="8226"/>
                </a:cubicBezTo>
                <a:cubicBezTo>
                  <a:pt x="20" y="8224"/>
                  <a:pt x="16" y="8222"/>
                  <a:pt x="12" y="8218"/>
                </a:cubicBezTo>
                <a:cubicBezTo>
                  <a:pt x="8" y="8214"/>
                  <a:pt x="5" y="8210"/>
                  <a:pt x="3" y="8205"/>
                </a:cubicBezTo>
                <a:cubicBezTo>
                  <a:pt x="1" y="8200"/>
                  <a:pt x="0" y="8195"/>
                  <a:pt x="0" y="819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6" name="任意多边形 735"/>
          <p:cNvSpPr/>
          <p:nvPr/>
        </p:nvSpPr>
        <p:spPr>
          <a:xfrm>
            <a:off x="537840" y="3166920"/>
            <a:ext cx="5667840" cy="2962440"/>
          </a:xfrm>
          <a:custGeom>
            <a:avLst/>
            <a:gdLst/>
            <a:ahLst/>
            <a:cxnLst/>
            <a:rect l="0" t="0" r="r" b="b"/>
            <a:pathLst>
              <a:path w="15744" h="8229" fill="none">
                <a:moveTo>
                  <a:pt x="0" y="8190"/>
                </a:moveTo>
                <a:lnTo>
                  <a:pt x="0" y="40"/>
                </a:lnTo>
                <a:cubicBezTo>
                  <a:pt x="0" y="34"/>
                  <a:pt x="1" y="29"/>
                  <a:pt x="3" y="24"/>
                </a:cubicBezTo>
                <a:cubicBezTo>
                  <a:pt x="5" y="20"/>
                  <a:pt x="8" y="15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5704" y="0"/>
                </a:lnTo>
                <a:cubicBezTo>
                  <a:pt x="15710" y="0"/>
                  <a:pt x="15715" y="1"/>
                  <a:pt x="15720" y="3"/>
                </a:cubicBezTo>
                <a:cubicBezTo>
                  <a:pt x="15724" y="5"/>
                  <a:pt x="15729" y="8"/>
                  <a:pt x="15732" y="12"/>
                </a:cubicBezTo>
                <a:cubicBezTo>
                  <a:pt x="15736" y="15"/>
                  <a:pt x="15739" y="20"/>
                  <a:pt x="15741" y="24"/>
                </a:cubicBezTo>
                <a:cubicBezTo>
                  <a:pt x="15743" y="29"/>
                  <a:pt x="15744" y="34"/>
                  <a:pt x="15744" y="40"/>
                </a:cubicBezTo>
                <a:lnTo>
                  <a:pt x="15744" y="8190"/>
                </a:lnTo>
                <a:cubicBezTo>
                  <a:pt x="15744" y="8195"/>
                  <a:pt x="15743" y="8200"/>
                  <a:pt x="15741" y="8205"/>
                </a:cubicBezTo>
                <a:cubicBezTo>
                  <a:pt x="15739" y="8210"/>
                  <a:pt x="15736" y="8214"/>
                  <a:pt x="15732" y="8218"/>
                </a:cubicBezTo>
                <a:cubicBezTo>
                  <a:pt x="15729" y="8222"/>
                  <a:pt x="15724" y="8224"/>
                  <a:pt x="15720" y="8226"/>
                </a:cubicBezTo>
                <a:cubicBezTo>
                  <a:pt x="15715" y="8228"/>
                  <a:pt x="15710" y="8229"/>
                  <a:pt x="15704" y="8229"/>
                </a:cubicBezTo>
                <a:lnTo>
                  <a:pt x="40" y="8229"/>
                </a:lnTo>
                <a:cubicBezTo>
                  <a:pt x="35" y="8229"/>
                  <a:pt x="30" y="8228"/>
                  <a:pt x="25" y="8226"/>
                </a:cubicBezTo>
                <a:cubicBezTo>
                  <a:pt x="20" y="8224"/>
                  <a:pt x="16" y="8222"/>
                  <a:pt x="12" y="8218"/>
                </a:cubicBezTo>
                <a:cubicBezTo>
                  <a:pt x="8" y="8214"/>
                  <a:pt x="5" y="8210"/>
                  <a:pt x="3" y="8205"/>
                </a:cubicBezTo>
                <a:cubicBezTo>
                  <a:pt x="1" y="8200"/>
                  <a:pt x="0" y="8195"/>
                  <a:pt x="0" y="8190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7" name="文本框 736"/>
          <p:cNvSpPr txBox="1"/>
          <p:nvPr/>
        </p:nvSpPr>
        <p:spPr>
          <a:xfrm>
            <a:off x="5208120" y="247788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有毒气体蔓延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8" name="文本框 737"/>
          <p:cNvSpPr txBox="1"/>
          <p:nvPr/>
        </p:nvSpPr>
        <p:spPr>
          <a:xfrm>
            <a:off x="790560" y="3421440"/>
            <a:ext cx="2660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教训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9" name="文本框 738"/>
          <p:cNvSpPr txBox="1"/>
          <p:nvPr/>
        </p:nvSpPr>
        <p:spPr>
          <a:xfrm>
            <a:off x="790560" y="3731040"/>
            <a:ext cx="501156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6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新版《标准》在某种意义上，就是用山脚树矿等重大事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0" name="任意多边形 739"/>
          <p:cNvSpPr/>
          <p:nvPr/>
        </p:nvSpPr>
        <p:spPr>
          <a:xfrm>
            <a:off x="6519600" y="1261800"/>
            <a:ext cx="5134320" cy="2181600"/>
          </a:xfrm>
          <a:custGeom>
            <a:avLst/>
            <a:gdLst/>
            <a:ahLst/>
            <a:cxnLst/>
            <a:rect l="0" t="0" r="r" b="b"/>
            <a:pathLst>
              <a:path w="14262" h="6060">
                <a:moveTo>
                  <a:pt x="0" y="602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4223" y="0"/>
                </a:lnTo>
                <a:cubicBezTo>
                  <a:pt x="14228" y="0"/>
                  <a:pt x="14233" y="1"/>
                  <a:pt x="14238" y="3"/>
                </a:cubicBezTo>
                <a:cubicBezTo>
                  <a:pt x="14243" y="5"/>
                  <a:pt x="14247" y="8"/>
                  <a:pt x="14251" y="12"/>
                </a:cubicBezTo>
                <a:cubicBezTo>
                  <a:pt x="14254" y="16"/>
                  <a:pt x="14257" y="20"/>
                  <a:pt x="14259" y="25"/>
                </a:cubicBezTo>
                <a:cubicBezTo>
                  <a:pt x="14261" y="30"/>
                  <a:pt x="14262" y="35"/>
                  <a:pt x="14262" y="40"/>
                </a:cubicBezTo>
                <a:lnTo>
                  <a:pt x="14262" y="6020"/>
                </a:lnTo>
                <a:cubicBezTo>
                  <a:pt x="14262" y="6026"/>
                  <a:pt x="14261" y="6031"/>
                  <a:pt x="14259" y="6036"/>
                </a:cubicBezTo>
                <a:cubicBezTo>
                  <a:pt x="14257" y="6041"/>
                  <a:pt x="14254" y="6045"/>
                  <a:pt x="14251" y="6049"/>
                </a:cubicBezTo>
                <a:cubicBezTo>
                  <a:pt x="14247" y="6052"/>
                  <a:pt x="14243" y="6055"/>
                  <a:pt x="14238" y="6057"/>
                </a:cubicBezTo>
                <a:cubicBezTo>
                  <a:pt x="14233" y="6059"/>
                  <a:pt x="14228" y="6060"/>
                  <a:pt x="14223" y="6060"/>
                </a:cubicBezTo>
                <a:lnTo>
                  <a:pt x="40" y="6060"/>
                </a:lnTo>
                <a:cubicBezTo>
                  <a:pt x="35" y="6060"/>
                  <a:pt x="30" y="6059"/>
                  <a:pt x="25" y="6057"/>
                </a:cubicBezTo>
                <a:cubicBezTo>
                  <a:pt x="20" y="6055"/>
                  <a:pt x="16" y="6052"/>
                  <a:pt x="12" y="6049"/>
                </a:cubicBezTo>
                <a:cubicBezTo>
                  <a:pt x="8" y="6045"/>
                  <a:pt x="5" y="6041"/>
                  <a:pt x="3" y="6036"/>
                </a:cubicBezTo>
                <a:cubicBezTo>
                  <a:pt x="1" y="6031"/>
                  <a:pt x="0" y="6026"/>
                  <a:pt x="0" y="602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1" name="任意多边形 740"/>
          <p:cNvSpPr/>
          <p:nvPr/>
        </p:nvSpPr>
        <p:spPr>
          <a:xfrm>
            <a:off x="6519600" y="1261800"/>
            <a:ext cx="5134320" cy="2181600"/>
          </a:xfrm>
          <a:custGeom>
            <a:avLst/>
            <a:gdLst/>
            <a:ahLst/>
            <a:cxnLst/>
            <a:rect l="0" t="0" r="r" b="b"/>
            <a:pathLst>
              <a:path w="14262" h="6060" fill="none">
                <a:moveTo>
                  <a:pt x="0" y="602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4223" y="0"/>
                </a:lnTo>
                <a:cubicBezTo>
                  <a:pt x="14228" y="0"/>
                  <a:pt x="14233" y="1"/>
                  <a:pt x="14238" y="3"/>
                </a:cubicBezTo>
                <a:cubicBezTo>
                  <a:pt x="14243" y="5"/>
                  <a:pt x="14247" y="8"/>
                  <a:pt x="14251" y="12"/>
                </a:cubicBezTo>
                <a:cubicBezTo>
                  <a:pt x="14254" y="16"/>
                  <a:pt x="14257" y="20"/>
                  <a:pt x="14259" y="25"/>
                </a:cubicBezTo>
                <a:cubicBezTo>
                  <a:pt x="14261" y="30"/>
                  <a:pt x="14262" y="35"/>
                  <a:pt x="14262" y="40"/>
                </a:cubicBezTo>
                <a:lnTo>
                  <a:pt x="14262" y="6020"/>
                </a:lnTo>
                <a:cubicBezTo>
                  <a:pt x="14262" y="6026"/>
                  <a:pt x="14261" y="6031"/>
                  <a:pt x="14259" y="6036"/>
                </a:cubicBezTo>
                <a:cubicBezTo>
                  <a:pt x="14257" y="6041"/>
                  <a:pt x="14254" y="6045"/>
                  <a:pt x="14251" y="6049"/>
                </a:cubicBezTo>
                <a:cubicBezTo>
                  <a:pt x="14247" y="6052"/>
                  <a:pt x="14243" y="6055"/>
                  <a:pt x="14238" y="6057"/>
                </a:cubicBezTo>
                <a:cubicBezTo>
                  <a:pt x="14233" y="6059"/>
                  <a:pt x="14228" y="6060"/>
                  <a:pt x="14223" y="6060"/>
                </a:cubicBezTo>
                <a:lnTo>
                  <a:pt x="40" y="6060"/>
                </a:lnTo>
                <a:cubicBezTo>
                  <a:pt x="35" y="6060"/>
                  <a:pt x="30" y="6059"/>
                  <a:pt x="25" y="6057"/>
                </a:cubicBezTo>
                <a:cubicBezTo>
                  <a:pt x="20" y="6055"/>
                  <a:pt x="16" y="6052"/>
                  <a:pt x="12" y="6049"/>
                </a:cubicBezTo>
                <a:cubicBezTo>
                  <a:pt x="8" y="6045"/>
                  <a:pt x="5" y="6041"/>
                  <a:pt x="3" y="6036"/>
                </a:cubicBezTo>
                <a:cubicBezTo>
                  <a:pt x="1" y="6031"/>
                  <a:pt x="0" y="6026"/>
                  <a:pt x="0" y="6020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42" name="图片 741"/>
          <p:cNvPicPr/>
          <p:nvPr/>
        </p:nvPicPr>
        <p:blipFill>
          <a:blip r:embed="rId1"/>
          <a:stretch>
            <a:fillRect/>
          </a:stretch>
        </p:blipFill>
        <p:spPr>
          <a:xfrm>
            <a:off x="6524640" y="1265400"/>
            <a:ext cx="5124240" cy="185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3" name="任意多边形 742"/>
          <p:cNvSpPr/>
          <p:nvPr/>
        </p:nvSpPr>
        <p:spPr>
          <a:xfrm>
            <a:off x="6524280" y="3114360"/>
            <a:ext cx="5124960" cy="324360"/>
          </a:xfrm>
          <a:custGeom>
            <a:avLst/>
            <a:gdLst/>
            <a:ahLst/>
            <a:cxnLst/>
            <a:rect l="0" t="0" r="r" b="b"/>
            <a:pathLst>
              <a:path w="14236" h="901">
                <a:moveTo>
                  <a:pt x="14236" y="874"/>
                </a:moveTo>
                <a:cubicBezTo>
                  <a:pt x="14236" y="892"/>
                  <a:pt x="14227" y="901"/>
                  <a:pt x="14210" y="901"/>
                </a:cubicBezTo>
                <a:lnTo>
                  <a:pt x="27" y="901"/>
                </a:lnTo>
                <a:cubicBezTo>
                  <a:pt x="9" y="901"/>
                  <a:pt x="0" y="892"/>
                  <a:pt x="0" y="875"/>
                </a:cubicBezTo>
                <a:lnTo>
                  <a:pt x="0" y="0"/>
                </a:lnTo>
                <a:lnTo>
                  <a:pt x="14236" y="0"/>
                </a:lnTo>
                <a:lnTo>
                  <a:pt x="14236" y="874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4" name="文本框 743"/>
          <p:cNvSpPr txBox="1"/>
          <p:nvPr/>
        </p:nvSpPr>
        <p:spPr>
          <a:xfrm>
            <a:off x="790560" y="4083480"/>
            <a:ext cx="146232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6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故的血写成的。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5" name="任意多边形 744"/>
          <p:cNvSpPr/>
          <p:nvPr/>
        </p:nvSpPr>
        <p:spPr>
          <a:xfrm>
            <a:off x="6519600" y="3643200"/>
            <a:ext cx="5134320" cy="2486160"/>
          </a:xfrm>
          <a:custGeom>
            <a:avLst/>
            <a:gdLst/>
            <a:ahLst/>
            <a:cxnLst/>
            <a:rect l="0" t="0" r="r" b="b"/>
            <a:pathLst>
              <a:path w="14262" h="6906">
                <a:moveTo>
                  <a:pt x="0" y="6867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4223" y="0"/>
                </a:lnTo>
                <a:cubicBezTo>
                  <a:pt x="14228" y="0"/>
                  <a:pt x="14233" y="1"/>
                  <a:pt x="14238" y="3"/>
                </a:cubicBezTo>
                <a:cubicBezTo>
                  <a:pt x="14243" y="5"/>
                  <a:pt x="14247" y="8"/>
                  <a:pt x="14251" y="11"/>
                </a:cubicBezTo>
                <a:cubicBezTo>
                  <a:pt x="14254" y="15"/>
                  <a:pt x="14257" y="19"/>
                  <a:pt x="14259" y="24"/>
                </a:cubicBezTo>
                <a:cubicBezTo>
                  <a:pt x="14261" y="29"/>
                  <a:pt x="14262" y="34"/>
                  <a:pt x="14262" y="39"/>
                </a:cubicBezTo>
                <a:lnTo>
                  <a:pt x="14262" y="6867"/>
                </a:lnTo>
                <a:cubicBezTo>
                  <a:pt x="14262" y="6872"/>
                  <a:pt x="14261" y="6877"/>
                  <a:pt x="14259" y="6882"/>
                </a:cubicBezTo>
                <a:cubicBezTo>
                  <a:pt x="14257" y="6887"/>
                  <a:pt x="14254" y="6891"/>
                  <a:pt x="14251" y="6895"/>
                </a:cubicBezTo>
                <a:cubicBezTo>
                  <a:pt x="14247" y="6899"/>
                  <a:pt x="14243" y="6901"/>
                  <a:pt x="14238" y="6903"/>
                </a:cubicBezTo>
                <a:cubicBezTo>
                  <a:pt x="14233" y="6905"/>
                  <a:pt x="14228" y="6906"/>
                  <a:pt x="14223" y="6906"/>
                </a:cubicBezTo>
                <a:lnTo>
                  <a:pt x="40" y="6906"/>
                </a:lnTo>
                <a:cubicBezTo>
                  <a:pt x="35" y="6906"/>
                  <a:pt x="30" y="6905"/>
                  <a:pt x="25" y="6903"/>
                </a:cubicBezTo>
                <a:cubicBezTo>
                  <a:pt x="20" y="6901"/>
                  <a:pt x="16" y="6899"/>
                  <a:pt x="12" y="6895"/>
                </a:cubicBezTo>
                <a:cubicBezTo>
                  <a:pt x="8" y="6891"/>
                  <a:pt x="5" y="6887"/>
                  <a:pt x="3" y="6882"/>
                </a:cubicBezTo>
                <a:cubicBezTo>
                  <a:pt x="1" y="6877"/>
                  <a:pt x="0" y="6872"/>
                  <a:pt x="0" y="686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6" name="任意多边形 745"/>
          <p:cNvSpPr/>
          <p:nvPr/>
        </p:nvSpPr>
        <p:spPr>
          <a:xfrm>
            <a:off x="6519600" y="3643200"/>
            <a:ext cx="5134320" cy="2486160"/>
          </a:xfrm>
          <a:custGeom>
            <a:avLst/>
            <a:gdLst/>
            <a:ahLst/>
            <a:cxnLst/>
            <a:rect l="0" t="0" r="r" b="b"/>
            <a:pathLst>
              <a:path w="14262" h="6906" fill="none">
                <a:moveTo>
                  <a:pt x="0" y="6867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4223" y="0"/>
                </a:lnTo>
                <a:cubicBezTo>
                  <a:pt x="14228" y="0"/>
                  <a:pt x="14233" y="1"/>
                  <a:pt x="14238" y="3"/>
                </a:cubicBezTo>
                <a:cubicBezTo>
                  <a:pt x="14243" y="5"/>
                  <a:pt x="14247" y="8"/>
                  <a:pt x="14251" y="11"/>
                </a:cubicBezTo>
                <a:cubicBezTo>
                  <a:pt x="14254" y="15"/>
                  <a:pt x="14257" y="19"/>
                  <a:pt x="14259" y="24"/>
                </a:cubicBezTo>
                <a:cubicBezTo>
                  <a:pt x="14261" y="29"/>
                  <a:pt x="14262" y="34"/>
                  <a:pt x="14262" y="39"/>
                </a:cubicBezTo>
                <a:lnTo>
                  <a:pt x="14262" y="6867"/>
                </a:lnTo>
                <a:cubicBezTo>
                  <a:pt x="14262" y="6872"/>
                  <a:pt x="14261" y="6877"/>
                  <a:pt x="14259" y="6882"/>
                </a:cubicBezTo>
                <a:cubicBezTo>
                  <a:pt x="14257" y="6887"/>
                  <a:pt x="14254" y="6891"/>
                  <a:pt x="14251" y="6895"/>
                </a:cubicBezTo>
                <a:cubicBezTo>
                  <a:pt x="14247" y="6899"/>
                  <a:pt x="14243" y="6901"/>
                  <a:pt x="14238" y="6903"/>
                </a:cubicBezTo>
                <a:cubicBezTo>
                  <a:pt x="14233" y="6905"/>
                  <a:pt x="14228" y="6906"/>
                  <a:pt x="14223" y="6906"/>
                </a:cubicBezTo>
                <a:lnTo>
                  <a:pt x="40" y="6906"/>
                </a:lnTo>
                <a:cubicBezTo>
                  <a:pt x="35" y="6906"/>
                  <a:pt x="30" y="6905"/>
                  <a:pt x="25" y="6903"/>
                </a:cubicBezTo>
                <a:cubicBezTo>
                  <a:pt x="20" y="6901"/>
                  <a:pt x="16" y="6899"/>
                  <a:pt x="12" y="6895"/>
                </a:cubicBezTo>
                <a:cubicBezTo>
                  <a:pt x="8" y="6891"/>
                  <a:pt x="5" y="6887"/>
                  <a:pt x="3" y="6882"/>
                </a:cubicBezTo>
                <a:cubicBezTo>
                  <a:pt x="1" y="6877"/>
                  <a:pt x="0" y="6872"/>
                  <a:pt x="0" y="6867"/>
                </a:cubicBezTo>
              </a:path>
            </a:pathLst>
          </a:custGeom>
          <a:ln w="9360">
            <a:solidFill>
              <a:srgbClr val="DEDBD4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7" name="文本框 746"/>
          <p:cNvSpPr txBox="1"/>
          <p:nvPr/>
        </p:nvSpPr>
        <p:spPr>
          <a:xfrm>
            <a:off x="6642720" y="3193200"/>
            <a:ext cx="1852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煤矿井下火灾现场，火光浓烟弥漫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8" name="任意多边形 747"/>
          <p:cNvSpPr/>
          <p:nvPr/>
        </p:nvSpPr>
        <p:spPr>
          <a:xfrm>
            <a:off x="6705360" y="4086000"/>
            <a:ext cx="2191320" cy="362520"/>
          </a:xfrm>
          <a:custGeom>
            <a:avLst/>
            <a:gdLst/>
            <a:ahLst/>
            <a:cxnLst/>
            <a:rect l="0" t="0" r="r" b="b"/>
            <a:pathLst>
              <a:path w="6087" h="1007">
                <a:moveTo>
                  <a:pt x="0" y="0"/>
                </a:moveTo>
                <a:lnTo>
                  <a:pt x="6087" y="0"/>
                </a:lnTo>
                <a:lnTo>
                  <a:pt x="6087" y="1007"/>
                </a:lnTo>
                <a:lnTo>
                  <a:pt x="0" y="100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9" name="任意多边形 748"/>
          <p:cNvSpPr/>
          <p:nvPr/>
        </p:nvSpPr>
        <p:spPr>
          <a:xfrm>
            <a:off x="8896320" y="4086000"/>
            <a:ext cx="2571840" cy="362520"/>
          </a:xfrm>
          <a:custGeom>
            <a:avLst/>
            <a:gdLst/>
            <a:ahLst/>
            <a:cxnLst/>
            <a:rect l="0" t="0" r="r" b="b"/>
            <a:pathLst>
              <a:path w="7144" h="1007">
                <a:moveTo>
                  <a:pt x="0" y="0"/>
                </a:moveTo>
                <a:lnTo>
                  <a:pt x="7144" y="0"/>
                </a:lnTo>
                <a:lnTo>
                  <a:pt x="7144" y="1007"/>
                </a:lnTo>
                <a:lnTo>
                  <a:pt x="0" y="1007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0" name="任意多边形 749"/>
          <p:cNvSpPr/>
          <p:nvPr/>
        </p:nvSpPr>
        <p:spPr>
          <a:xfrm>
            <a:off x="6705360" y="4829040"/>
            <a:ext cx="2191320" cy="381240"/>
          </a:xfrm>
          <a:custGeom>
            <a:avLst/>
            <a:gdLst/>
            <a:ahLst/>
            <a:cxnLst/>
            <a:rect l="0" t="0" r="r" b="b"/>
            <a:pathLst>
              <a:path w="6087" h="1059">
                <a:moveTo>
                  <a:pt x="0" y="0"/>
                </a:moveTo>
                <a:lnTo>
                  <a:pt x="6087" y="0"/>
                </a:lnTo>
                <a:lnTo>
                  <a:pt x="608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F2F0E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1" name="任意多边形 750"/>
          <p:cNvSpPr/>
          <p:nvPr/>
        </p:nvSpPr>
        <p:spPr>
          <a:xfrm>
            <a:off x="8896320" y="4829040"/>
            <a:ext cx="2571840" cy="381240"/>
          </a:xfrm>
          <a:custGeom>
            <a:avLst/>
            <a:gdLst/>
            <a:ahLst/>
            <a:cxnLst/>
            <a:rect l="0" t="0" r="r" b="b"/>
            <a:pathLst>
              <a:path w="7144" h="1059">
                <a:moveTo>
                  <a:pt x="0" y="0"/>
                </a:moveTo>
                <a:lnTo>
                  <a:pt x="7144" y="0"/>
                </a:lnTo>
                <a:lnTo>
                  <a:pt x="7144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F2F0E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2" name="任意多边形 751"/>
          <p:cNvSpPr/>
          <p:nvPr/>
        </p:nvSpPr>
        <p:spPr>
          <a:xfrm>
            <a:off x="6705360" y="5591160"/>
            <a:ext cx="2191320" cy="381240"/>
          </a:xfrm>
          <a:custGeom>
            <a:avLst/>
            <a:gdLst/>
            <a:ahLst/>
            <a:cxnLst/>
            <a:rect l="0" t="0" r="r" b="b"/>
            <a:pathLst>
              <a:path w="6087" h="1059">
                <a:moveTo>
                  <a:pt x="0" y="0"/>
                </a:moveTo>
                <a:lnTo>
                  <a:pt x="6087" y="0"/>
                </a:lnTo>
                <a:lnTo>
                  <a:pt x="608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F2F0E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3" name="任意多边形 752"/>
          <p:cNvSpPr/>
          <p:nvPr/>
        </p:nvSpPr>
        <p:spPr>
          <a:xfrm>
            <a:off x="8896320" y="5591160"/>
            <a:ext cx="2571840" cy="381240"/>
          </a:xfrm>
          <a:custGeom>
            <a:avLst/>
            <a:gdLst/>
            <a:ahLst/>
            <a:cxnLst/>
            <a:rect l="0" t="0" r="r" b="b"/>
            <a:pathLst>
              <a:path w="7144" h="1059">
                <a:moveTo>
                  <a:pt x="0" y="0"/>
                </a:moveTo>
                <a:lnTo>
                  <a:pt x="7144" y="0"/>
                </a:lnTo>
                <a:lnTo>
                  <a:pt x="7144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F2F0E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4" name="任意多边形 753"/>
          <p:cNvSpPr/>
          <p:nvPr/>
        </p:nvSpPr>
        <p:spPr>
          <a:xfrm>
            <a:off x="6696000" y="4076640"/>
            <a:ext cx="9720" cy="371880"/>
          </a:xfrm>
          <a:custGeom>
            <a:avLst/>
            <a:gdLst/>
            <a:ahLst/>
            <a:cxnLst/>
            <a:rect l="0" t="0" r="r" b="b"/>
            <a:pathLst>
              <a:path w="27" h="1033">
                <a:moveTo>
                  <a:pt x="0" y="0"/>
                </a:moveTo>
                <a:lnTo>
                  <a:pt x="27" y="0"/>
                </a:lnTo>
                <a:lnTo>
                  <a:pt x="27" y="1033"/>
                </a:lnTo>
                <a:lnTo>
                  <a:pt x="0" y="1033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5" name="任意多边形 754"/>
          <p:cNvSpPr/>
          <p:nvPr/>
        </p:nvSpPr>
        <p:spPr>
          <a:xfrm>
            <a:off x="6696000" y="4076640"/>
            <a:ext cx="2210040" cy="9720"/>
          </a:xfrm>
          <a:custGeom>
            <a:avLst/>
            <a:gdLst/>
            <a:ahLst/>
            <a:cxnLst/>
            <a:rect l="0" t="0" r="r" b="b"/>
            <a:pathLst>
              <a:path w="6139" h="27">
                <a:moveTo>
                  <a:pt x="0" y="0"/>
                </a:moveTo>
                <a:lnTo>
                  <a:pt x="6139" y="0"/>
                </a:lnTo>
                <a:lnTo>
                  <a:pt x="613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6" name="任意多边形 755"/>
          <p:cNvSpPr/>
          <p:nvPr/>
        </p:nvSpPr>
        <p:spPr>
          <a:xfrm>
            <a:off x="8896320" y="4076640"/>
            <a:ext cx="9720" cy="371880"/>
          </a:xfrm>
          <a:custGeom>
            <a:avLst/>
            <a:gdLst/>
            <a:ahLst/>
            <a:cxnLst/>
            <a:rect l="0" t="0" r="r" b="b"/>
            <a:pathLst>
              <a:path w="27" h="1033">
                <a:moveTo>
                  <a:pt x="0" y="0"/>
                </a:moveTo>
                <a:lnTo>
                  <a:pt x="27" y="0"/>
                </a:lnTo>
                <a:lnTo>
                  <a:pt x="27" y="1033"/>
                </a:lnTo>
                <a:lnTo>
                  <a:pt x="0" y="1033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7" name="任意多边形 756"/>
          <p:cNvSpPr/>
          <p:nvPr/>
        </p:nvSpPr>
        <p:spPr>
          <a:xfrm>
            <a:off x="8905680" y="4076640"/>
            <a:ext cx="2572200" cy="9720"/>
          </a:xfrm>
          <a:custGeom>
            <a:avLst/>
            <a:gdLst/>
            <a:ahLst/>
            <a:cxnLst/>
            <a:rect l="0" t="0" r="r" b="b"/>
            <a:pathLst>
              <a:path w="7145" h="27">
                <a:moveTo>
                  <a:pt x="0" y="0"/>
                </a:moveTo>
                <a:lnTo>
                  <a:pt x="7145" y="0"/>
                </a:lnTo>
                <a:lnTo>
                  <a:pt x="7145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8" name="任意多边形 757"/>
          <p:cNvSpPr/>
          <p:nvPr/>
        </p:nvSpPr>
        <p:spPr>
          <a:xfrm>
            <a:off x="11467800" y="4076640"/>
            <a:ext cx="10080" cy="371880"/>
          </a:xfrm>
          <a:custGeom>
            <a:avLst/>
            <a:gdLst/>
            <a:ahLst/>
            <a:cxnLst/>
            <a:rect l="0" t="0" r="r" b="b"/>
            <a:pathLst>
              <a:path w="28" h="1033">
                <a:moveTo>
                  <a:pt x="0" y="0"/>
                </a:moveTo>
                <a:lnTo>
                  <a:pt x="28" y="0"/>
                </a:lnTo>
                <a:lnTo>
                  <a:pt x="28" y="1033"/>
                </a:lnTo>
                <a:lnTo>
                  <a:pt x="0" y="1033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9" name="任意多边形 758"/>
          <p:cNvSpPr/>
          <p:nvPr/>
        </p:nvSpPr>
        <p:spPr>
          <a:xfrm>
            <a:off x="6696000" y="4438440"/>
            <a:ext cx="2210040" cy="10080"/>
          </a:xfrm>
          <a:custGeom>
            <a:avLst/>
            <a:gdLst/>
            <a:ahLst/>
            <a:cxnLst/>
            <a:rect l="0" t="0" r="r" b="b"/>
            <a:pathLst>
              <a:path w="6139" h="28">
                <a:moveTo>
                  <a:pt x="0" y="0"/>
                </a:moveTo>
                <a:lnTo>
                  <a:pt x="6139" y="0"/>
                </a:lnTo>
                <a:lnTo>
                  <a:pt x="613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0" name="任意多边形 759"/>
          <p:cNvSpPr/>
          <p:nvPr/>
        </p:nvSpPr>
        <p:spPr>
          <a:xfrm>
            <a:off x="8905680" y="4438440"/>
            <a:ext cx="2572200" cy="10080"/>
          </a:xfrm>
          <a:custGeom>
            <a:avLst/>
            <a:gdLst/>
            <a:ahLst/>
            <a:cxnLst/>
            <a:rect l="0" t="0" r="r" b="b"/>
            <a:pathLst>
              <a:path w="7145" h="28">
                <a:moveTo>
                  <a:pt x="0" y="0"/>
                </a:moveTo>
                <a:lnTo>
                  <a:pt x="7145" y="0"/>
                </a:lnTo>
                <a:lnTo>
                  <a:pt x="7145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1" name="任意多边形 760"/>
          <p:cNvSpPr/>
          <p:nvPr/>
        </p:nvSpPr>
        <p:spPr>
          <a:xfrm>
            <a:off x="6696000" y="4448160"/>
            <a:ext cx="9720" cy="381240"/>
          </a:xfrm>
          <a:custGeom>
            <a:avLst/>
            <a:gdLst/>
            <a:ahLst/>
            <a:cxnLst/>
            <a:rect l="0" t="0" r="r" b="b"/>
            <a:pathLst>
              <a:path w="27" h="1059">
                <a:moveTo>
                  <a:pt x="0" y="0"/>
                </a:moveTo>
                <a:lnTo>
                  <a:pt x="27" y="0"/>
                </a:lnTo>
                <a:lnTo>
                  <a:pt x="2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2" name="任意多边形 761"/>
          <p:cNvSpPr/>
          <p:nvPr/>
        </p:nvSpPr>
        <p:spPr>
          <a:xfrm>
            <a:off x="8896320" y="4448160"/>
            <a:ext cx="9720" cy="381240"/>
          </a:xfrm>
          <a:custGeom>
            <a:avLst/>
            <a:gdLst/>
            <a:ahLst/>
            <a:cxnLst/>
            <a:rect l="0" t="0" r="r" b="b"/>
            <a:pathLst>
              <a:path w="27" h="1059">
                <a:moveTo>
                  <a:pt x="0" y="0"/>
                </a:moveTo>
                <a:lnTo>
                  <a:pt x="27" y="0"/>
                </a:lnTo>
                <a:lnTo>
                  <a:pt x="2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3" name="任意多边形 762"/>
          <p:cNvSpPr/>
          <p:nvPr/>
        </p:nvSpPr>
        <p:spPr>
          <a:xfrm>
            <a:off x="11467800" y="4448160"/>
            <a:ext cx="10080" cy="381240"/>
          </a:xfrm>
          <a:custGeom>
            <a:avLst/>
            <a:gdLst/>
            <a:ahLst/>
            <a:cxnLst/>
            <a:rect l="0" t="0" r="r" b="b"/>
            <a:pathLst>
              <a:path w="28" h="1059">
                <a:moveTo>
                  <a:pt x="0" y="0"/>
                </a:moveTo>
                <a:lnTo>
                  <a:pt x="28" y="0"/>
                </a:lnTo>
                <a:lnTo>
                  <a:pt x="28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4" name="任意多边形 763"/>
          <p:cNvSpPr/>
          <p:nvPr/>
        </p:nvSpPr>
        <p:spPr>
          <a:xfrm>
            <a:off x="6696000" y="4829040"/>
            <a:ext cx="9720" cy="381240"/>
          </a:xfrm>
          <a:custGeom>
            <a:avLst/>
            <a:gdLst/>
            <a:ahLst/>
            <a:cxnLst/>
            <a:rect l="0" t="0" r="r" b="b"/>
            <a:pathLst>
              <a:path w="27" h="1059">
                <a:moveTo>
                  <a:pt x="0" y="0"/>
                </a:moveTo>
                <a:lnTo>
                  <a:pt x="27" y="0"/>
                </a:lnTo>
                <a:lnTo>
                  <a:pt x="2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5" name="任意多边形 764"/>
          <p:cNvSpPr/>
          <p:nvPr/>
        </p:nvSpPr>
        <p:spPr>
          <a:xfrm>
            <a:off x="6696000" y="4819320"/>
            <a:ext cx="2210040" cy="10080"/>
          </a:xfrm>
          <a:custGeom>
            <a:avLst/>
            <a:gdLst/>
            <a:ahLst/>
            <a:cxnLst/>
            <a:rect l="0" t="0" r="r" b="b"/>
            <a:pathLst>
              <a:path w="6139" h="28">
                <a:moveTo>
                  <a:pt x="0" y="0"/>
                </a:moveTo>
                <a:lnTo>
                  <a:pt x="6139" y="0"/>
                </a:lnTo>
                <a:lnTo>
                  <a:pt x="613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6" name="任意多边形 765"/>
          <p:cNvSpPr/>
          <p:nvPr/>
        </p:nvSpPr>
        <p:spPr>
          <a:xfrm>
            <a:off x="8896320" y="4829040"/>
            <a:ext cx="9720" cy="381240"/>
          </a:xfrm>
          <a:custGeom>
            <a:avLst/>
            <a:gdLst/>
            <a:ahLst/>
            <a:cxnLst/>
            <a:rect l="0" t="0" r="r" b="b"/>
            <a:pathLst>
              <a:path w="27" h="1059">
                <a:moveTo>
                  <a:pt x="0" y="0"/>
                </a:moveTo>
                <a:lnTo>
                  <a:pt x="27" y="0"/>
                </a:lnTo>
                <a:lnTo>
                  <a:pt x="2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7" name="任意多边形 766"/>
          <p:cNvSpPr/>
          <p:nvPr/>
        </p:nvSpPr>
        <p:spPr>
          <a:xfrm>
            <a:off x="8905680" y="4819320"/>
            <a:ext cx="2572200" cy="10080"/>
          </a:xfrm>
          <a:custGeom>
            <a:avLst/>
            <a:gdLst/>
            <a:ahLst/>
            <a:cxnLst/>
            <a:rect l="0" t="0" r="r" b="b"/>
            <a:pathLst>
              <a:path w="7145" h="28">
                <a:moveTo>
                  <a:pt x="0" y="0"/>
                </a:moveTo>
                <a:lnTo>
                  <a:pt x="7145" y="0"/>
                </a:lnTo>
                <a:lnTo>
                  <a:pt x="7145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8" name="任意多边形 767"/>
          <p:cNvSpPr/>
          <p:nvPr/>
        </p:nvSpPr>
        <p:spPr>
          <a:xfrm>
            <a:off x="11467800" y="4829040"/>
            <a:ext cx="10080" cy="381240"/>
          </a:xfrm>
          <a:custGeom>
            <a:avLst/>
            <a:gdLst/>
            <a:ahLst/>
            <a:cxnLst/>
            <a:rect l="0" t="0" r="r" b="b"/>
            <a:pathLst>
              <a:path w="28" h="1059">
                <a:moveTo>
                  <a:pt x="0" y="0"/>
                </a:moveTo>
                <a:lnTo>
                  <a:pt x="28" y="0"/>
                </a:lnTo>
                <a:lnTo>
                  <a:pt x="28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9" name="任意多边形 768"/>
          <p:cNvSpPr/>
          <p:nvPr/>
        </p:nvSpPr>
        <p:spPr>
          <a:xfrm>
            <a:off x="6696000" y="5209920"/>
            <a:ext cx="9720" cy="381600"/>
          </a:xfrm>
          <a:custGeom>
            <a:avLst/>
            <a:gdLst/>
            <a:ahLst/>
            <a:cxnLst/>
            <a:rect l="0" t="0" r="r" b="b"/>
            <a:pathLst>
              <a:path w="27" h="1060">
                <a:moveTo>
                  <a:pt x="0" y="0"/>
                </a:moveTo>
                <a:lnTo>
                  <a:pt x="27" y="0"/>
                </a:lnTo>
                <a:lnTo>
                  <a:pt x="27" y="1060"/>
                </a:lnTo>
                <a:lnTo>
                  <a:pt x="0" y="1060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0" name="任意多边形 769"/>
          <p:cNvSpPr/>
          <p:nvPr/>
        </p:nvSpPr>
        <p:spPr>
          <a:xfrm>
            <a:off x="6696000" y="5200560"/>
            <a:ext cx="2210040" cy="9720"/>
          </a:xfrm>
          <a:custGeom>
            <a:avLst/>
            <a:gdLst/>
            <a:ahLst/>
            <a:cxnLst/>
            <a:rect l="0" t="0" r="r" b="b"/>
            <a:pathLst>
              <a:path w="6139" h="27">
                <a:moveTo>
                  <a:pt x="0" y="0"/>
                </a:moveTo>
                <a:lnTo>
                  <a:pt x="6139" y="0"/>
                </a:lnTo>
                <a:lnTo>
                  <a:pt x="613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1" name="任意多边形 770"/>
          <p:cNvSpPr/>
          <p:nvPr/>
        </p:nvSpPr>
        <p:spPr>
          <a:xfrm>
            <a:off x="8896320" y="5209920"/>
            <a:ext cx="9720" cy="381600"/>
          </a:xfrm>
          <a:custGeom>
            <a:avLst/>
            <a:gdLst/>
            <a:ahLst/>
            <a:cxnLst/>
            <a:rect l="0" t="0" r="r" b="b"/>
            <a:pathLst>
              <a:path w="27" h="1060">
                <a:moveTo>
                  <a:pt x="0" y="0"/>
                </a:moveTo>
                <a:lnTo>
                  <a:pt x="27" y="0"/>
                </a:lnTo>
                <a:lnTo>
                  <a:pt x="27" y="1060"/>
                </a:lnTo>
                <a:lnTo>
                  <a:pt x="0" y="1060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2" name="任意多边形 771"/>
          <p:cNvSpPr/>
          <p:nvPr/>
        </p:nvSpPr>
        <p:spPr>
          <a:xfrm>
            <a:off x="8905680" y="5200560"/>
            <a:ext cx="2572200" cy="9720"/>
          </a:xfrm>
          <a:custGeom>
            <a:avLst/>
            <a:gdLst/>
            <a:ahLst/>
            <a:cxnLst/>
            <a:rect l="0" t="0" r="r" b="b"/>
            <a:pathLst>
              <a:path w="7145" h="27">
                <a:moveTo>
                  <a:pt x="0" y="0"/>
                </a:moveTo>
                <a:lnTo>
                  <a:pt x="7145" y="0"/>
                </a:lnTo>
                <a:lnTo>
                  <a:pt x="7145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3" name="任意多边形 772"/>
          <p:cNvSpPr/>
          <p:nvPr/>
        </p:nvSpPr>
        <p:spPr>
          <a:xfrm>
            <a:off x="11467800" y="5209920"/>
            <a:ext cx="10080" cy="381600"/>
          </a:xfrm>
          <a:custGeom>
            <a:avLst/>
            <a:gdLst/>
            <a:ahLst/>
            <a:cxnLst/>
            <a:rect l="0" t="0" r="r" b="b"/>
            <a:pathLst>
              <a:path w="28" h="1060">
                <a:moveTo>
                  <a:pt x="0" y="0"/>
                </a:moveTo>
                <a:lnTo>
                  <a:pt x="28" y="0"/>
                </a:lnTo>
                <a:lnTo>
                  <a:pt x="28" y="1060"/>
                </a:lnTo>
                <a:lnTo>
                  <a:pt x="0" y="1060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4" name="任意多边形 773"/>
          <p:cNvSpPr/>
          <p:nvPr/>
        </p:nvSpPr>
        <p:spPr>
          <a:xfrm>
            <a:off x="6696000" y="5591160"/>
            <a:ext cx="9720" cy="381240"/>
          </a:xfrm>
          <a:custGeom>
            <a:avLst/>
            <a:gdLst/>
            <a:ahLst/>
            <a:cxnLst/>
            <a:rect l="0" t="0" r="r" b="b"/>
            <a:pathLst>
              <a:path w="27" h="1059">
                <a:moveTo>
                  <a:pt x="0" y="0"/>
                </a:moveTo>
                <a:lnTo>
                  <a:pt x="27" y="0"/>
                </a:lnTo>
                <a:lnTo>
                  <a:pt x="2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5" name="任意多边形 774"/>
          <p:cNvSpPr/>
          <p:nvPr/>
        </p:nvSpPr>
        <p:spPr>
          <a:xfrm>
            <a:off x="6696000" y="5581440"/>
            <a:ext cx="2210040" cy="10080"/>
          </a:xfrm>
          <a:custGeom>
            <a:avLst/>
            <a:gdLst/>
            <a:ahLst/>
            <a:cxnLst/>
            <a:rect l="0" t="0" r="r" b="b"/>
            <a:pathLst>
              <a:path w="6139" h="28">
                <a:moveTo>
                  <a:pt x="0" y="0"/>
                </a:moveTo>
                <a:lnTo>
                  <a:pt x="6139" y="0"/>
                </a:lnTo>
                <a:lnTo>
                  <a:pt x="613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6" name="任意多边形 775"/>
          <p:cNvSpPr/>
          <p:nvPr/>
        </p:nvSpPr>
        <p:spPr>
          <a:xfrm>
            <a:off x="8896320" y="5591160"/>
            <a:ext cx="9720" cy="381240"/>
          </a:xfrm>
          <a:custGeom>
            <a:avLst/>
            <a:gdLst/>
            <a:ahLst/>
            <a:cxnLst/>
            <a:rect l="0" t="0" r="r" b="b"/>
            <a:pathLst>
              <a:path w="27" h="1059">
                <a:moveTo>
                  <a:pt x="0" y="0"/>
                </a:moveTo>
                <a:lnTo>
                  <a:pt x="27" y="0"/>
                </a:lnTo>
                <a:lnTo>
                  <a:pt x="27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7" name="任意多边形 776"/>
          <p:cNvSpPr/>
          <p:nvPr/>
        </p:nvSpPr>
        <p:spPr>
          <a:xfrm>
            <a:off x="8905680" y="5581440"/>
            <a:ext cx="2572200" cy="10080"/>
          </a:xfrm>
          <a:custGeom>
            <a:avLst/>
            <a:gdLst/>
            <a:ahLst/>
            <a:cxnLst/>
            <a:rect l="0" t="0" r="r" b="b"/>
            <a:pathLst>
              <a:path w="7145" h="28">
                <a:moveTo>
                  <a:pt x="0" y="0"/>
                </a:moveTo>
                <a:lnTo>
                  <a:pt x="7145" y="0"/>
                </a:lnTo>
                <a:lnTo>
                  <a:pt x="7145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8" name="任意多边形 777"/>
          <p:cNvSpPr/>
          <p:nvPr/>
        </p:nvSpPr>
        <p:spPr>
          <a:xfrm>
            <a:off x="11467800" y="5591160"/>
            <a:ext cx="10080" cy="381240"/>
          </a:xfrm>
          <a:custGeom>
            <a:avLst/>
            <a:gdLst/>
            <a:ahLst/>
            <a:cxnLst/>
            <a:rect l="0" t="0" r="r" b="b"/>
            <a:pathLst>
              <a:path w="28" h="1059">
                <a:moveTo>
                  <a:pt x="0" y="0"/>
                </a:moveTo>
                <a:lnTo>
                  <a:pt x="28" y="0"/>
                </a:lnTo>
                <a:lnTo>
                  <a:pt x="28" y="1059"/>
                </a:lnTo>
                <a:lnTo>
                  <a:pt x="0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9" name="任意多边形 778"/>
          <p:cNvSpPr/>
          <p:nvPr/>
        </p:nvSpPr>
        <p:spPr>
          <a:xfrm>
            <a:off x="6696000" y="5962320"/>
            <a:ext cx="2210040" cy="10080"/>
          </a:xfrm>
          <a:custGeom>
            <a:avLst/>
            <a:gdLst/>
            <a:ahLst/>
            <a:cxnLst/>
            <a:rect l="0" t="0" r="r" b="b"/>
            <a:pathLst>
              <a:path w="6139" h="28">
                <a:moveTo>
                  <a:pt x="0" y="0"/>
                </a:moveTo>
                <a:lnTo>
                  <a:pt x="6139" y="0"/>
                </a:lnTo>
                <a:lnTo>
                  <a:pt x="613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0" name="任意多边形 779"/>
          <p:cNvSpPr/>
          <p:nvPr/>
        </p:nvSpPr>
        <p:spPr>
          <a:xfrm>
            <a:off x="8905680" y="5962320"/>
            <a:ext cx="2572200" cy="10080"/>
          </a:xfrm>
          <a:custGeom>
            <a:avLst/>
            <a:gdLst/>
            <a:ahLst/>
            <a:cxnLst/>
            <a:rect l="0" t="0" r="r" b="b"/>
            <a:pathLst>
              <a:path w="7145" h="28">
                <a:moveTo>
                  <a:pt x="0" y="0"/>
                </a:moveTo>
                <a:lnTo>
                  <a:pt x="7145" y="0"/>
                </a:lnTo>
                <a:lnTo>
                  <a:pt x="7145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DEDBD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1" name="文本框 780"/>
          <p:cNvSpPr txBox="1"/>
          <p:nvPr/>
        </p:nvSpPr>
        <p:spPr>
          <a:xfrm>
            <a:off x="6699960" y="380232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新版条款对照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2" name="文本框 781"/>
          <p:cNvSpPr txBox="1"/>
          <p:nvPr/>
        </p:nvSpPr>
        <p:spPr>
          <a:xfrm>
            <a:off x="6823800" y="418392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暴露问题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3" name="文本框 782"/>
          <p:cNvSpPr txBox="1"/>
          <p:nvPr/>
        </p:nvSpPr>
        <p:spPr>
          <a:xfrm>
            <a:off x="9016920" y="4183920"/>
            <a:ext cx="741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新版对应条款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4" name="文本框 783"/>
          <p:cNvSpPr txBox="1"/>
          <p:nvPr/>
        </p:nvSpPr>
        <p:spPr>
          <a:xfrm>
            <a:off x="6823800" y="454536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非阻燃输送带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5" name="文本框 784"/>
          <p:cNvSpPr txBox="1"/>
          <p:nvPr/>
        </p:nvSpPr>
        <p:spPr>
          <a:xfrm>
            <a:off x="9016920" y="4545360"/>
            <a:ext cx="1194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第十三条：淘汰设备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6" name="文本框 785"/>
          <p:cNvSpPr txBox="1"/>
          <p:nvPr/>
        </p:nvSpPr>
        <p:spPr>
          <a:xfrm>
            <a:off x="6823800" y="4926240"/>
            <a:ext cx="15314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烟雾传感器未安装 </a:t>
            </a:r>
            <a:r>
              <a:rPr lang="en-US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破坏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7" name="文本框 786"/>
          <p:cNvSpPr txBox="1"/>
          <p:nvPr/>
        </p:nvSpPr>
        <p:spPr>
          <a:xfrm>
            <a:off x="9016920" y="4926240"/>
            <a:ext cx="14590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第十四条：监控系统失效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8" name="文本框 787"/>
          <p:cNvSpPr txBox="1"/>
          <p:nvPr/>
        </p:nvSpPr>
        <p:spPr>
          <a:xfrm>
            <a:off x="6823800" y="530712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监测数据失真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9" name="文本框 788"/>
          <p:cNvSpPr txBox="1"/>
          <p:nvPr/>
        </p:nvSpPr>
        <p:spPr>
          <a:xfrm>
            <a:off x="9016920" y="5307120"/>
            <a:ext cx="16642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第十四条：数据篡改 </a:t>
            </a:r>
            <a:r>
              <a:rPr lang="en-US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失真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0" name="文本框 789"/>
          <p:cNvSpPr txBox="1"/>
          <p:nvPr/>
        </p:nvSpPr>
        <p:spPr>
          <a:xfrm>
            <a:off x="6823800" y="568836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应急广播失效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1" name="任意多边形 790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2" name="任意多边形 791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3" name="任意多边形 792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4" name="文本框 793"/>
          <p:cNvSpPr txBox="1"/>
          <p:nvPr/>
        </p:nvSpPr>
        <p:spPr>
          <a:xfrm>
            <a:off x="9016920" y="5688360"/>
            <a:ext cx="1194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第十四条：通讯系统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5" name="文本框 794"/>
          <p:cNvSpPr txBox="1"/>
          <p:nvPr/>
        </p:nvSpPr>
        <p:spPr>
          <a:xfrm>
            <a:off x="11465280" y="642276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16/24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任意多边形 795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7" name="任意多边形 796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8" name="任意多边形 797"/>
          <p:cNvSpPr/>
          <p:nvPr/>
        </p:nvSpPr>
        <p:spPr>
          <a:xfrm>
            <a:off x="537840" y="1299960"/>
            <a:ext cx="6772680" cy="1886400"/>
          </a:xfrm>
          <a:custGeom>
            <a:avLst/>
            <a:gdLst/>
            <a:ahLst/>
            <a:cxnLst/>
            <a:rect l="0" t="0" r="r" b="b"/>
            <a:pathLst>
              <a:path w="18813" h="5240">
                <a:moveTo>
                  <a:pt x="0" y="5147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8721" y="0"/>
                </a:lnTo>
                <a:cubicBezTo>
                  <a:pt x="18733" y="0"/>
                  <a:pt x="18745" y="2"/>
                  <a:pt x="18756" y="7"/>
                </a:cubicBezTo>
                <a:cubicBezTo>
                  <a:pt x="18767" y="12"/>
                  <a:pt x="18777" y="19"/>
                  <a:pt x="18786" y="27"/>
                </a:cubicBezTo>
                <a:cubicBezTo>
                  <a:pt x="18795" y="36"/>
                  <a:pt x="18802" y="46"/>
                  <a:pt x="18806" y="57"/>
                </a:cubicBezTo>
                <a:cubicBezTo>
                  <a:pt x="18811" y="69"/>
                  <a:pt x="18813" y="80"/>
                  <a:pt x="18813" y="93"/>
                </a:cubicBezTo>
                <a:lnTo>
                  <a:pt x="18813" y="5147"/>
                </a:lnTo>
                <a:cubicBezTo>
                  <a:pt x="18813" y="5159"/>
                  <a:pt x="18811" y="5171"/>
                  <a:pt x="18806" y="5183"/>
                </a:cubicBezTo>
                <a:cubicBezTo>
                  <a:pt x="18802" y="5194"/>
                  <a:pt x="18795" y="5204"/>
                  <a:pt x="18786" y="5213"/>
                </a:cubicBezTo>
                <a:cubicBezTo>
                  <a:pt x="18777" y="5221"/>
                  <a:pt x="18767" y="5228"/>
                  <a:pt x="18756" y="5233"/>
                </a:cubicBezTo>
                <a:cubicBezTo>
                  <a:pt x="18745" y="5237"/>
                  <a:pt x="18733" y="5240"/>
                  <a:pt x="18721" y="5240"/>
                </a:cubicBezTo>
                <a:lnTo>
                  <a:pt x="93" y="5240"/>
                </a:lnTo>
                <a:cubicBezTo>
                  <a:pt x="81" y="5240"/>
                  <a:pt x="69" y="5237"/>
                  <a:pt x="58" y="5233"/>
                </a:cubicBezTo>
                <a:cubicBezTo>
                  <a:pt x="46" y="5228"/>
                  <a:pt x="36" y="5221"/>
                  <a:pt x="28" y="5213"/>
                </a:cubicBezTo>
                <a:cubicBezTo>
                  <a:pt x="19" y="5204"/>
                  <a:pt x="12" y="5194"/>
                  <a:pt x="7" y="5183"/>
                </a:cubicBezTo>
                <a:cubicBezTo>
                  <a:pt x="3" y="5171"/>
                  <a:pt x="0" y="5159"/>
                  <a:pt x="0" y="514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9" name="任意多边形 798"/>
          <p:cNvSpPr/>
          <p:nvPr/>
        </p:nvSpPr>
        <p:spPr>
          <a:xfrm>
            <a:off x="537840" y="1299960"/>
            <a:ext cx="6772680" cy="1886400"/>
          </a:xfrm>
          <a:custGeom>
            <a:avLst/>
            <a:gdLst/>
            <a:ahLst/>
            <a:cxnLst/>
            <a:rect l="0" t="0" r="r" b="b"/>
            <a:pathLst>
              <a:path w="18813" h="5240" fill="none">
                <a:moveTo>
                  <a:pt x="0" y="5147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8721" y="0"/>
                </a:lnTo>
                <a:cubicBezTo>
                  <a:pt x="18733" y="0"/>
                  <a:pt x="18745" y="2"/>
                  <a:pt x="18756" y="7"/>
                </a:cubicBezTo>
                <a:cubicBezTo>
                  <a:pt x="18767" y="12"/>
                  <a:pt x="18777" y="19"/>
                  <a:pt x="18786" y="27"/>
                </a:cubicBezTo>
                <a:cubicBezTo>
                  <a:pt x="18795" y="36"/>
                  <a:pt x="18802" y="46"/>
                  <a:pt x="18806" y="57"/>
                </a:cubicBezTo>
                <a:cubicBezTo>
                  <a:pt x="18811" y="69"/>
                  <a:pt x="18813" y="80"/>
                  <a:pt x="18813" y="93"/>
                </a:cubicBezTo>
                <a:lnTo>
                  <a:pt x="18813" y="5147"/>
                </a:lnTo>
                <a:cubicBezTo>
                  <a:pt x="18813" y="5159"/>
                  <a:pt x="18811" y="5171"/>
                  <a:pt x="18806" y="5183"/>
                </a:cubicBezTo>
                <a:cubicBezTo>
                  <a:pt x="18802" y="5194"/>
                  <a:pt x="18795" y="5204"/>
                  <a:pt x="18786" y="5213"/>
                </a:cubicBezTo>
                <a:cubicBezTo>
                  <a:pt x="18777" y="5221"/>
                  <a:pt x="18767" y="5228"/>
                  <a:pt x="18756" y="5233"/>
                </a:cubicBezTo>
                <a:cubicBezTo>
                  <a:pt x="18745" y="5237"/>
                  <a:pt x="18733" y="5240"/>
                  <a:pt x="18721" y="5240"/>
                </a:cubicBezTo>
                <a:lnTo>
                  <a:pt x="93" y="5240"/>
                </a:lnTo>
                <a:cubicBezTo>
                  <a:pt x="81" y="5240"/>
                  <a:pt x="69" y="5237"/>
                  <a:pt x="58" y="5233"/>
                </a:cubicBezTo>
                <a:cubicBezTo>
                  <a:pt x="46" y="5228"/>
                  <a:pt x="36" y="5221"/>
                  <a:pt x="28" y="5213"/>
                </a:cubicBezTo>
                <a:cubicBezTo>
                  <a:pt x="19" y="5204"/>
                  <a:pt x="12" y="5194"/>
                  <a:pt x="7" y="5183"/>
                </a:cubicBezTo>
                <a:cubicBezTo>
                  <a:pt x="3" y="5171"/>
                  <a:pt x="0" y="5159"/>
                  <a:pt x="0" y="5147"/>
                </a:cubicBezTo>
              </a:path>
            </a:pathLst>
          </a:custGeom>
          <a:ln w="9360">
            <a:solidFill>
              <a:srgbClr val="E6E3DB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0" name="文本框 799"/>
          <p:cNvSpPr txBox="1"/>
          <p:nvPr/>
        </p:nvSpPr>
        <p:spPr>
          <a:xfrm>
            <a:off x="533520" y="516960"/>
            <a:ext cx="51055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案例三：山西留神峪“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5·22”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瓦斯爆炸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1" name="文本框 800"/>
          <p:cNvSpPr txBox="1"/>
          <p:nvPr/>
        </p:nvSpPr>
        <p:spPr>
          <a:xfrm>
            <a:off x="771480" y="154476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发生时间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2" name="文本框 801"/>
          <p:cNvSpPr txBox="1"/>
          <p:nvPr/>
        </p:nvSpPr>
        <p:spPr>
          <a:xfrm>
            <a:off x="771480" y="1780920"/>
            <a:ext cx="147456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lang="en-US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22</a:t>
            </a:r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日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3" name="文本框 802"/>
          <p:cNvSpPr txBox="1"/>
          <p:nvPr/>
        </p:nvSpPr>
        <p:spPr>
          <a:xfrm>
            <a:off x="2254680" y="154476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遇难人数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4" name="文本框 803"/>
          <p:cNvSpPr txBox="1"/>
          <p:nvPr/>
        </p:nvSpPr>
        <p:spPr>
          <a:xfrm>
            <a:off x="2254680" y="1687320"/>
            <a:ext cx="376560" cy="40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24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90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5" name="文本框 804"/>
          <p:cNvSpPr txBox="1"/>
          <p:nvPr/>
        </p:nvSpPr>
        <p:spPr>
          <a:xfrm>
            <a:off x="3016800" y="154476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事故等级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6" name="文本框 805"/>
          <p:cNvSpPr txBox="1"/>
          <p:nvPr/>
        </p:nvSpPr>
        <p:spPr>
          <a:xfrm>
            <a:off x="3016800" y="1801080"/>
            <a:ext cx="13723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近年最严重煤矿事故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7" name="任意多边形 806"/>
          <p:cNvSpPr/>
          <p:nvPr/>
        </p:nvSpPr>
        <p:spPr>
          <a:xfrm>
            <a:off x="776160" y="2538360"/>
            <a:ext cx="1276560" cy="409680"/>
          </a:xfrm>
          <a:custGeom>
            <a:avLst/>
            <a:gdLst/>
            <a:ahLst/>
            <a:cxnLst/>
            <a:rect l="0" t="0" r="r" b="b"/>
            <a:pathLst>
              <a:path w="3546" h="1138">
                <a:moveTo>
                  <a:pt x="0" y="1099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1" y="11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40" y="0"/>
                </a:cubicBezTo>
                <a:lnTo>
                  <a:pt x="3507" y="0"/>
                </a:lnTo>
                <a:cubicBezTo>
                  <a:pt x="3512" y="0"/>
                  <a:pt x="3517" y="1"/>
                  <a:pt x="3522" y="3"/>
                </a:cubicBezTo>
                <a:cubicBezTo>
                  <a:pt x="3527" y="5"/>
                  <a:pt x="3531" y="8"/>
                  <a:pt x="3535" y="11"/>
                </a:cubicBezTo>
                <a:cubicBezTo>
                  <a:pt x="3538" y="15"/>
                  <a:pt x="3541" y="19"/>
                  <a:pt x="3543" y="24"/>
                </a:cubicBezTo>
                <a:cubicBezTo>
                  <a:pt x="3545" y="29"/>
                  <a:pt x="3546" y="34"/>
                  <a:pt x="3546" y="39"/>
                </a:cubicBezTo>
                <a:lnTo>
                  <a:pt x="3546" y="1099"/>
                </a:lnTo>
                <a:cubicBezTo>
                  <a:pt x="3546" y="1104"/>
                  <a:pt x="3545" y="1109"/>
                  <a:pt x="3543" y="1114"/>
                </a:cubicBezTo>
                <a:cubicBezTo>
                  <a:pt x="3541" y="1119"/>
                  <a:pt x="3538" y="1123"/>
                  <a:pt x="3535" y="1127"/>
                </a:cubicBezTo>
                <a:cubicBezTo>
                  <a:pt x="3531" y="1130"/>
                  <a:pt x="3527" y="1133"/>
                  <a:pt x="3522" y="1135"/>
                </a:cubicBezTo>
                <a:cubicBezTo>
                  <a:pt x="3517" y="1137"/>
                  <a:pt x="3512" y="1138"/>
                  <a:pt x="3507" y="1138"/>
                </a:cubicBezTo>
                <a:lnTo>
                  <a:pt x="40" y="1138"/>
                </a:lnTo>
                <a:cubicBezTo>
                  <a:pt x="34" y="1138"/>
                  <a:pt x="29" y="1137"/>
                  <a:pt x="24" y="1135"/>
                </a:cubicBezTo>
                <a:cubicBezTo>
                  <a:pt x="19" y="1133"/>
                  <a:pt x="15" y="1130"/>
                  <a:pt x="11" y="1127"/>
                </a:cubicBezTo>
                <a:cubicBezTo>
                  <a:pt x="8" y="1123"/>
                  <a:pt x="5" y="1119"/>
                  <a:pt x="3" y="1114"/>
                </a:cubicBezTo>
                <a:cubicBezTo>
                  <a:pt x="1" y="1109"/>
                  <a:pt x="0" y="1104"/>
                  <a:pt x="0" y="1099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8" name="任意多边形 807"/>
          <p:cNvSpPr/>
          <p:nvPr/>
        </p:nvSpPr>
        <p:spPr>
          <a:xfrm>
            <a:off x="776160" y="2538360"/>
            <a:ext cx="1276560" cy="409680"/>
          </a:xfrm>
          <a:custGeom>
            <a:avLst/>
            <a:gdLst/>
            <a:ahLst/>
            <a:cxnLst/>
            <a:rect l="0" t="0" r="r" b="b"/>
            <a:pathLst>
              <a:path w="3546" h="1138" fill="none">
                <a:moveTo>
                  <a:pt x="0" y="1099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1" y="11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40" y="0"/>
                </a:cubicBezTo>
                <a:lnTo>
                  <a:pt x="3507" y="0"/>
                </a:lnTo>
                <a:cubicBezTo>
                  <a:pt x="3512" y="0"/>
                  <a:pt x="3517" y="1"/>
                  <a:pt x="3522" y="3"/>
                </a:cubicBezTo>
                <a:cubicBezTo>
                  <a:pt x="3527" y="5"/>
                  <a:pt x="3531" y="8"/>
                  <a:pt x="3535" y="11"/>
                </a:cubicBezTo>
                <a:cubicBezTo>
                  <a:pt x="3538" y="15"/>
                  <a:pt x="3541" y="19"/>
                  <a:pt x="3543" y="24"/>
                </a:cubicBezTo>
                <a:cubicBezTo>
                  <a:pt x="3545" y="29"/>
                  <a:pt x="3546" y="34"/>
                  <a:pt x="3546" y="39"/>
                </a:cubicBezTo>
                <a:lnTo>
                  <a:pt x="3546" y="1099"/>
                </a:lnTo>
                <a:cubicBezTo>
                  <a:pt x="3546" y="1104"/>
                  <a:pt x="3545" y="1109"/>
                  <a:pt x="3543" y="1114"/>
                </a:cubicBezTo>
                <a:cubicBezTo>
                  <a:pt x="3541" y="1119"/>
                  <a:pt x="3538" y="1123"/>
                  <a:pt x="3535" y="1127"/>
                </a:cubicBezTo>
                <a:cubicBezTo>
                  <a:pt x="3531" y="1130"/>
                  <a:pt x="3527" y="1133"/>
                  <a:pt x="3522" y="1135"/>
                </a:cubicBezTo>
                <a:cubicBezTo>
                  <a:pt x="3517" y="1137"/>
                  <a:pt x="3512" y="1138"/>
                  <a:pt x="3507" y="1138"/>
                </a:cubicBezTo>
                <a:lnTo>
                  <a:pt x="40" y="1138"/>
                </a:lnTo>
                <a:cubicBezTo>
                  <a:pt x="34" y="1138"/>
                  <a:pt x="29" y="1137"/>
                  <a:pt x="24" y="1135"/>
                </a:cubicBezTo>
                <a:cubicBezTo>
                  <a:pt x="19" y="1133"/>
                  <a:pt x="15" y="1130"/>
                  <a:pt x="11" y="1127"/>
                </a:cubicBezTo>
                <a:cubicBezTo>
                  <a:pt x="8" y="1123"/>
                  <a:pt x="5" y="1119"/>
                  <a:pt x="3" y="1114"/>
                </a:cubicBezTo>
                <a:cubicBezTo>
                  <a:pt x="1" y="1109"/>
                  <a:pt x="0" y="1104"/>
                  <a:pt x="0" y="1099"/>
                </a:cubicBezTo>
              </a:path>
            </a:pathLst>
          </a:custGeom>
          <a:ln w="9360">
            <a:solidFill>
              <a:srgbClr val="DEDBD3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9" name="文本框 808"/>
          <p:cNvSpPr txBox="1"/>
          <p:nvPr/>
        </p:nvSpPr>
        <p:spPr>
          <a:xfrm>
            <a:off x="771480" y="2202480"/>
            <a:ext cx="371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事故链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0" name="文本框 809"/>
          <p:cNvSpPr txBox="1"/>
          <p:nvPr/>
        </p:nvSpPr>
        <p:spPr>
          <a:xfrm>
            <a:off x="914400" y="2649240"/>
            <a:ext cx="10036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隐瞒掘进工作面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1" name="任意多边形 810"/>
          <p:cNvSpPr/>
          <p:nvPr/>
        </p:nvSpPr>
        <p:spPr>
          <a:xfrm>
            <a:off x="2366640" y="2538360"/>
            <a:ext cx="848160" cy="409680"/>
          </a:xfrm>
          <a:custGeom>
            <a:avLst/>
            <a:gdLst/>
            <a:ahLst/>
            <a:cxnLst/>
            <a:rect l="0" t="0" r="r" b="b"/>
            <a:pathLst>
              <a:path w="2356" h="1138">
                <a:moveTo>
                  <a:pt x="0" y="1099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2316" y="0"/>
                </a:lnTo>
                <a:cubicBezTo>
                  <a:pt x="2322" y="0"/>
                  <a:pt x="2327" y="1"/>
                  <a:pt x="2332" y="3"/>
                </a:cubicBezTo>
                <a:cubicBezTo>
                  <a:pt x="2337" y="5"/>
                  <a:pt x="2341" y="8"/>
                  <a:pt x="2345" y="11"/>
                </a:cubicBezTo>
                <a:cubicBezTo>
                  <a:pt x="2348" y="15"/>
                  <a:pt x="2351" y="19"/>
                  <a:pt x="2353" y="24"/>
                </a:cubicBezTo>
                <a:cubicBezTo>
                  <a:pt x="2355" y="29"/>
                  <a:pt x="2356" y="34"/>
                  <a:pt x="2356" y="39"/>
                </a:cubicBezTo>
                <a:lnTo>
                  <a:pt x="2356" y="1099"/>
                </a:lnTo>
                <a:cubicBezTo>
                  <a:pt x="2356" y="1104"/>
                  <a:pt x="2355" y="1109"/>
                  <a:pt x="2353" y="1114"/>
                </a:cubicBezTo>
                <a:cubicBezTo>
                  <a:pt x="2351" y="1119"/>
                  <a:pt x="2348" y="1123"/>
                  <a:pt x="2345" y="1127"/>
                </a:cubicBezTo>
                <a:cubicBezTo>
                  <a:pt x="2341" y="1130"/>
                  <a:pt x="2337" y="1133"/>
                  <a:pt x="2332" y="1135"/>
                </a:cubicBezTo>
                <a:cubicBezTo>
                  <a:pt x="2327" y="1137"/>
                  <a:pt x="2322" y="1138"/>
                  <a:pt x="2316" y="1138"/>
                </a:cubicBezTo>
                <a:lnTo>
                  <a:pt x="40" y="1138"/>
                </a:lnTo>
                <a:cubicBezTo>
                  <a:pt x="35" y="1138"/>
                  <a:pt x="30" y="1137"/>
                  <a:pt x="25" y="1135"/>
                </a:cubicBezTo>
                <a:cubicBezTo>
                  <a:pt x="20" y="1133"/>
                  <a:pt x="16" y="1130"/>
                  <a:pt x="12" y="1127"/>
                </a:cubicBezTo>
                <a:cubicBezTo>
                  <a:pt x="8" y="1123"/>
                  <a:pt x="5" y="1119"/>
                  <a:pt x="3" y="1114"/>
                </a:cubicBezTo>
                <a:cubicBezTo>
                  <a:pt x="1" y="1109"/>
                  <a:pt x="0" y="1104"/>
                  <a:pt x="0" y="1099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2" name="任意多边形 811"/>
          <p:cNvSpPr/>
          <p:nvPr/>
        </p:nvSpPr>
        <p:spPr>
          <a:xfrm>
            <a:off x="2366640" y="2538360"/>
            <a:ext cx="848160" cy="409680"/>
          </a:xfrm>
          <a:custGeom>
            <a:avLst/>
            <a:gdLst/>
            <a:ahLst/>
            <a:cxnLst/>
            <a:rect l="0" t="0" r="r" b="b"/>
            <a:pathLst>
              <a:path w="2356" h="1138" fill="none">
                <a:moveTo>
                  <a:pt x="0" y="1099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2316" y="0"/>
                </a:lnTo>
                <a:cubicBezTo>
                  <a:pt x="2322" y="0"/>
                  <a:pt x="2327" y="1"/>
                  <a:pt x="2332" y="3"/>
                </a:cubicBezTo>
                <a:cubicBezTo>
                  <a:pt x="2337" y="5"/>
                  <a:pt x="2341" y="8"/>
                  <a:pt x="2345" y="11"/>
                </a:cubicBezTo>
                <a:cubicBezTo>
                  <a:pt x="2348" y="15"/>
                  <a:pt x="2351" y="19"/>
                  <a:pt x="2353" y="24"/>
                </a:cubicBezTo>
                <a:cubicBezTo>
                  <a:pt x="2355" y="29"/>
                  <a:pt x="2356" y="34"/>
                  <a:pt x="2356" y="39"/>
                </a:cubicBezTo>
                <a:lnTo>
                  <a:pt x="2356" y="1099"/>
                </a:lnTo>
                <a:cubicBezTo>
                  <a:pt x="2356" y="1104"/>
                  <a:pt x="2355" y="1109"/>
                  <a:pt x="2353" y="1114"/>
                </a:cubicBezTo>
                <a:cubicBezTo>
                  <a:pt x="2351" y="1119"/>
                  <a:pt x="2348" y="1123"/>
                  <a:pt x="2345" y="1127"/>
                </a:cubicBezTo>
                <a:cubicBezTo>
                  <a:pt x="2341" y="1130"/>
                  <a:pt x="2337" y="1133"/>
                  <a:pt x="2332" y="1135"/>
                </a:cubicBezTo>
                <a:cubicBezTo>
                  <a:pt x="2327" y="1137"/>
                  <a:pt x="2322" y="1138"/>
                  <a:pt x="2316" y="1138"/>
                </a:cubicBezTo>
                <a:lnTo>
                  <a:pt x="40" y="1138"/>
                </a:lnTo>
                <a:cubicBezTo>
                  <a:pt x="35" y="1138"/>
                  <a:pt x="30" y="1137"/>
                  <a:pt x="25" y="1135"/>
                </a:cubicBezTo>
                <a:cubicBezTo>
                  <a:pt x="20" y="1133"/>
                  <a:pt x="16" y="1130"/>
                  <a:pt x="12" y="1127"/>
                </a:cubicBezTo>
                <a:cubicBezTo>
                  <a:pt x="8" y="1123"/>
                  <a:pt x="5" y="1119"/>
                  <a:pt x="3" y="1114"/>
                </a:cubicBezTo>
                <a:cubicBezTo>
                  <a:pt x="1" y="1109"/>
                  <a:pt x="0" y="1104"/>
                  <a:pt x="0" y="1099"/>
                </a:cubicBezTo>
              </a:path>
            </a:pathLst>
          </a:custGeom>
          <a:ln w="9360">
            <a:solidFill>
              <a:srgbClr val="DEDBD3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3" name="文本框 812"/>
          <p:cNvSpPr txBox="1"/>
          <p:nvPr/>
        </p:nvSpPr>
        <p:spPr>
          <a:xfrm>
            <a:off x="2133720" y="2639160"/>
            <a:ext cx="1530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4" name="文本框 813"/>
          <p:cNvSpPr txBox="1"/>
          <p:nvPr/>
        </p:nvSpPr>
        <p:spPr>
          <a:xfrm>
            <a:off x="2505240" y="264924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瓦斯积聚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5" name="任意多边形 814"/>
          <p:cNvSpPr/>
          <p:nvPr/>
        </p:nvSpPr>
        <p:spPr>
          <a:xfrm>
            <a:off x="3528720" y="2538360"/>
            <a:ext cx="848160" cy="409680"/>
          </a:xfrm>
          <a:custGeom>
            <a:avLst/>
            <a:gdLst/>
            <a:ahLst/>
            <a:cxnLst/>
            <a:rect l="0" t="0" r="r" b="b"/>
            <a:pathLst>
              <a:path w="2356" h="1138">
                <a:moveTo>
                  <a:pt x="0" y="1099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2316" y="0"/>
                </a:lnTo>
                <a:cubicBezTo>
                  <a:pt x="2322" y="0"/>
                  <a:pt x="2327" y="1"/>
                  <a:pt x="2332" y="3"/>
                </a:cubicBezTo>
                <a:cubicBezTo>
                  <a:pt x="2336" y="5"/>
                  <a:pt x="2341" y="8"/>
                  <a:pt x="2344" y="11"/>
                </a:cubicBezTo>
                <a:cubicBezTo>
                  <a:pt x="2348" y="15"/>
                  <a:pt x="2351" y="19"/>
                  <a:pt x="2353" y="24"/>
                </a:cubicBezTo>
                <a:cubicBezTo>
                  <a:pt x="2355" y="29"/>
                  <a:pt x="2356" y="34"/>
                  <a:pt x="2356" y="39"/>
                </a:cubicBezTo>
                <a:lnTo>
                  <a:pt x="2356" y="1099"/>
                </a:lnTo>
                <a:cubicBezTo>
                  <a:pt x="2356" y="1104"/>
                  <a:pt x="2355" y="1109"/>
                  <a:pt x="2353" y="1114"/>
                </a:cubicBezTo>
                <a:cubicBezTo>
                  <a:pt x="2351" y="1119"/>
                  <a:pt x="2348" y="1123"/>
                  <a:pt x="2344" y="1127"/>
                </a:cubicBezTo>
                <a:cubicBezTo>
                  <a:pt x="2341" y="1130"/>
                  <a:pt x="2336" y="1133"/>
                  <a:pt x="2332" y="1135"/>
                </a:cubicBezTo>
                <a:cubicBezTo>
                  <a:pt x="2327" y="1137"/>
                  <a:pt x="2322" y="1138"/>
                  <a:pt x="2316" y="1138"/>
                </a:cubicBezTo>
                <a:lnTo>
                  <a:pt x="40" y="1138"/>
                </a:lnTo>
                <a:cubicBezTo>
                  <a:pt x="35" y="1138"/>
                  <a:pt x="30" y="1137"/>
                  <a:pt x="25" y="1135"/>
                </a:cubicBezTo>
                <a:cubicBezTo>
                  <a:pt x="20" y="1133"/>
                  <a:pt x="16" y="1130"/>
                  <a:pt x="12" y="1127"/>
                </a:cubicBezTo>
                <a:cubicBezTo>
                  <a:pt x="8" y="1123"/>
                  <a:pt x="5" y="1119"/>
                  <a:pt x="3" y="1114"/>
                </a:cubicBezTo>
                <a:cubicBezTo>
                  <a:pt x="1" y="1109"/>
                  <a:pt x="0" y="1104"/>
                  <a:pt x="0" y="1099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6" name="任意多边形 815"/>
          <p:cNvSpPr/>
          <p:nvPr/>
        </p:nvSpPr>
        <p:spPr>
          <a:xfrm>
            <a:off x="3528720" y="2538360"/>
            <a:ext cx="848160" cy="409680"/>
          </a:xfrm>
          <a:custGeom>
            <a:avLst/>
            <a:gdLst/>
            <a:ahLst/>
            <a:cxnLst/>
            <a:rect l="0" t="0" r="r" b="b"/>
            <a:pathLst>
              <a:path w="2356" h="1138" fill="none">
                <a:moveTo>
                  <a:pt x="0" y="1099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2316" y="0"/>
                </a:lnTo>
                <a:cubicBezTo>
                  <a:pt x="2322" y="0"/>
                  <a:pt x="2327" y="1"/>
                  <a:pt x="2332" y="3"/>
                </a:cubicBezTo>
                <a:cubicBezTo>
                  <a:pt x="2336" y="5"/>
                  <a:pt x="2341" y="8"/>
                  <a:pt x="2344" y="11"/>
                </a:cubicBezTo>
                <a:cubicBezTo>
                  <a:pt x="2348" y="15"/>
                  <a:pt x="2351" y="19"/>
                  <a:pt x="2353" y="24"/>
                </a:cubicBezTo>
                <a:cubicBezTo>
                  <a:pt x="2355" y="29"/>
                  <a:pt x="2356" y="34"/>
                  <a:pt x="2356" y="39"/>
                </a:cubicBezTo>
                <a:lnTo>
                  <a:pt x="2356" y="1099"/>
                </a:lnTo>
                <a:cubicBezTo>
                  <a:pt x="2356" y="1104"/>
                  <a:pt x="2355" y="1109"/>
                  <a:pt x="2353" y="1114"/>
                </a:cubicBezTo>
                <a:cubicBezTo>
                  <a:pt x="2351" y="1119"/>
                  <a:pt x="2348" y="1123"/>
                  <a:pt x="2344" y="1127"/>
                </a:cubicBezTo>
                <a:cubicBezTo>
                  <a:pt x="2341" y="1130"/>
                  <a:pt x="2336" y="1133"/>
                  <a:pt x="2332" y="1135"/>
                </a:cubicBezTo>
                <a:cubicBezTo>
                  <a:pt x="2327" y="1137"/>
                  <a:pt x="2322" y="1138"/>
                  <a:pt x="2316" y="1138"/>
                </a:cubicBezTo>
                <a:lnTo>
                  <a:pt x="40" y="1138"/>
                </a:lnTo>
                <a:cubicBezTo>
                  <a:pt x="35" y="1138"/>
                  <a:pt x="30" y="1137"/>
                  <a:pt x="25" y="1135"/>
                </a:cubicBezTo>
                <a:cubicBezTo>
                  <a:pt x="20" y="1133"/>
                  <a:pt x="16" y="1130"/>
                  <a:pt x="12" y="1127"/>
                </a:cubicBezTo>
                <a:cubicBezTo>
                  <a:pt x="8" y="1123"/>
                  <a:pt x="5" y="1119"/>
                  <a:pt x="3" y="1114"/>
                </a:cubicBezTo>
                <a:cubicBezTo>
                  <a:pt x="1" y="1109"/>
                  <a:pt x="0" y="1104"/>
                  <a:pt x="0" y="1099"/>
                </a:cubicBezTo>
              </a:path>
            </a:pathLst>
          </a:custGeom>
          <a:ln w="9360">
            <a:solidFill>
              <a:srgbClr val="DEDBD3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7" name="文本框 816"/>
          <p:cNvSpPr txBox="1"/>
          <p:nvPr/>
        </p:nvSpPr>
        <p:spPr>
          <a:xfrm>
            <a:off x="3295800" y="2639160"/>
            <a:ext cx="1530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8" name="任意多边形 817"/>
          <p:cNvSpPr/>
          <p:nvPr/>
        </p:nvSpPr>
        <p:spPr>
          <a:xfrm>
            <a:off x="7548480" y="1299960"/>
            <a:ext cx="4105440" cy="1886400"/>
          </a:xfrm>
          <a:custGeom>
            <a:avLst/>
            <a:gdLst/>
            <a:ahLst/>
            <a:cxnLst/>
            <a:rect l="0" t="0" r="r" b="b"/>
            <a:pathLst>
              <a:path w="11404" h="5240">
                <a:moveTo>
                  <a:pt x="0" y="5147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1312" y="0"/>
                </a:lnTo>
                <a:cubicBezTo>
                  <a:pt x="11324" y="0"/>
                  <a:pt x="11336" y="2"/>
                  <a:pt x="11347" y="7"/>
                </a:cubicBezTo>
                <a:cubicBezTo>
                  <a:pt x="11358" y="12"/>
                  <a:pt x="11368" y="19"/>
                  <a:pt x="11377" y="27"/>
                </a:cubicBezTo>
                <a:cubicBezTo>
                  <a:pt x="11386" y="36"/>
                  <a:pt x="11393" y="46"/>
                  <a:pt x="11397" y="57"/>
                </a:cubicBezTo>
                <a:cubicBezTo>
                  <a:pt x="11402" y="69"/>
                  <a:pt x="11404" y="80"/>
                  <a:pt x="11404" y="93"/>
                </a:cubicBezTo>
                <a:lnTo>
                  <a:pt x="11404" y="5147"/>
                </a:lnTo>
                <a:cubicBezTo>
                  <a:pt x="11404" y="5159"/>
                  <a:pt x="11402" y="5171"/>
                  <a:pt x="11397" y="5183"/>
                </a:cubicBezTo>
                <a:cubicBezTo>
                  <a:pt x="11393" y="5194"/>
                  <a:pt x="11386" y="5204"/>
                  <a:pt x="11377" y="5213"/>
                </a:cubicBezTo>
                <a:cubicBezTo>
                  <a:pt x="11368" y="5221"/>
                  <a:pt x="11358" y="5228"/>
                  <a:pt x="11347" y="5233"/>
                </a:cubicBezTo>
                <a:cubicBezTo>
                  <a:pt x="11336" y="5237"/>
                  <a:pt x="11324" y="5240"/>
                  <a:pt x="11312" y="5240"/>
                </a:cubicBezTo>
                <a:lnTo>
                  <a:pt x="92" y="5240"/>
                </a:lnTo>
                <a:cubicBezTo>
                  <a:pt x="80" y="5240"/>
                  <a:pt x="68" y="5237"/>
                  <a:pt x="57" y="5233"/>
                </a:cubicBezTo>
                <a:cubicBezTo>
                  <a:pt x="46" y="5228"/>
                  <a:pt x="36" y="5221"/>
                  <a:pt x="27" y="5213"/>
                </a:cubicBezTo>
                <a:cubicBezTo>
                  <a:pt x="18" y="5204"/>
                  <a:pt x="11" y="5194"/>
                  <a:pt x="7" y="5183"/>
                </a:cubicBezTo>
                <a:cubicBezTo>
                  <a:pt x="2" y="5171"/>
                  <a:pt x="0" y="5159"/>
                  <a:pt x="0" y="5147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9" name="任意多边形 818"/>
          <p:cNvSpPr/>
          <p:nvPr/>
        </p:nvSpPr>
        <p:spPr>
          <a:xfrm>
            <a:off x="7548480" y="1299960"/>
            <a:ext cx="4105440" cy="1886400"/>
          </a:xfrm>
          <a:custGeom>
            <a:avLst/>
            <a:gdLst/>
            <a:ahLst/>
            <a:cxnLst/>
            <a:rect l="0" t="0" r="r" b="b"/>
            <a:pathLst>
              <a:path w="11404" h="5240" fill="none">
                <a:moveTo>
                  <a:pt x="0" y="5147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1312" y="0"/>
                </a:lnTo>
                <a:cubicBezTo>
                  <a:pt x="11324" y="0"/>
                  <a:pt x="11336" y="2"/>
                  <a:pt x="11347" y="7"/>
                </a:cubicBezTo>
                <a:cubicBezTo>
                  <a:pt x="11358" y="12"/>
                  <a:pt x="11368" y="19"/>
                  <a:pt x="11377" y="27"/>
                </a:cubicBezTo>
                <a:cubicBezTo>
                  <a:pt x="11386" y="36"/>
                  <a:pt x="11393" y="46"/>
                  <a:pt x="11397" y="57"/>
                </a:cubicBezTo>
                <a:cubicBezTo>
                  <a:pt x="11402" y="69"/>
                  <a:pt x="11404" y="80"/>
                  <a:pt x="11404" y="93"/>
                </a:cubicBezTo>
                <a:lnTo>
                  <a:pt x="11404" y="5147"/>
                </a:lnTo>
                <a:cubicBezTo>
                  <a:pt x="11404" y="5159"/>
                  <a:pt x="11402" y="5171"/>
                  <a:pt x="11397" y="5183"/>
                </a:cubicBezTo>
                <a:cubicBezTo>
                  <a:pt x="11393" y="5194"/>
                  <a:pt x="11386" y="5204"/>
                  <a:pt x="11377" y="5213"/>
                </a:cubicBezTo>
                <a:cubicBezTo>
                  <a:pt x="11368" y="5221"/>
                  <a:pt x="11358" y="5228"/>
                  <a:pt x="11347" y="5233"/>
                </a:cubicBezTo>
                <a:cubicBezTo>
                  <a:pt x="11336" y="5237"/>
                  <a:pt x="11324" y="5240"/>
                  <a:pt x="11312" y="5240"/>
                </a:cubicBezTo>
                <a:lnTo>
                  <a:pt x="92" y="5240"/>
                </a:lnTo>
                <a:cubicBezTo>
                  <a:pt x="80" y="5240"/>
                  <a:pt x="68" y="5237"/>
                  <a:pt x="57" y="5233"/>
                </a:cubicBezTo>
                <a:cubicBezTo>
                  <a:pt x="46" y="5228"/>
                  <a:pt x="36" y="5221"/>
                  <a:pt x="27" y="5213"/>
                </a:cubicBezTo>
                <a:cubicBezTo>
                  <a:pt x="18" y="5204"/>
                  <a:pt x="11" y="5194"/>
                  <a:pt x="7" y="5183"/>
                </a:cubicBezTo>
                <a:cubicBezTo>
                  <a:pt x="2" y="5171"/>
                  <a:pt x="0" y="5159"/>
                  <a:pt x="0" y="5147"/>
                </a:cubicBezTo>
              </a:path>
            </a:pathLst>
          </a:custGeom>
          <a:ln w="9360">
            <a:solidFill>
              <a:srgbClr val="E6E3DB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20" name="图片 819"/>
          <p:cNvPicPr/>
          <p:nvPr/>
        </p:nvPicPr>
        <p:blipFill>
          <a:blip r:embed="rId1"/>
          <a:stretch>
            <a:fillRect/>
          </a:stretch>
        </p:blipFill>
        <p:spPr>
          <a:xfrm>
            <a:off x="8496360" y="1476360"/>
            <a:ext cx="2219040" cy="126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1" name="文本框 820"/>
          <p:cNvSpPr txBox="1"/>
          <p:nvPr/>
        </p:nvSpPr>
        <p:spPr>
          <a:xfrm>
            <a:off x="3666960" y="264924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遇火爆炸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2" name="任意多边形 821"/>
          <p:cNvSpPr/>
          <p:nvPr/>
        </p:nvSpPr>
        <p:spPr>
          <a:xfrm>
            <a:off x="537840" y="3423960"/>
            <a:ext cx="6772680" cy="3020040"/>
          </a:xfrm>
          <a:custGeom>
            <a:avLst/>
            <a:gdLst/>
            <a:ahLst/>
            <a:cxnLst/>
            <a:rect l="0" t="0" r="r" b="b"/>
            <a:pathLst>
              <a:path w="18813" h="8389">
                <a:moveTo>
                  <a:pt x="0" y="8296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8721" y="0"/>
                </a:lnTo>
                <a:cubicBezTo>
                  <a:pt x="18733" y="0"/>
                  <a:pt x="18745" y="3"/>
                  <a:pt x="18756" y="7"/>
                </a:cubicBezTo>
                <a:cubicBezTo>
                  <a:pt x="18767" y="12"/>
                  <a:pt x="18777" y="19"/>
                  <a:pt x="18786" y="27"/>
                </a:cubicBezTo>
                <a:cubicBezTo>
                  <a:pt x="18795" y="36"/>
                  <a:pt x="18802" y="46"/>
                  <a:pt x="18806" y="57"/>
                </a:cubicBezTo>
                <a:cubicBezTo>
                  <a:pt x="18811" y="69"/>
                  <a:pt x="18813" y="81"/>
                  <a:pt x="18813" y="93"/>
                </a:cubicBezTo>
                <a:lnTo>
                  <a:pt x="18813" y="8296"/>
                </a:lnTo>
                <a:cubicBezTo>
                  <a:pt x="18813" y="8308"/>
                  <a:pt x="18811" y="8320"/>
                  <a:pt x="18806" y="8331"/>
                </a:cubicBezTo>
                <a:cubicBezTo>
                  <a:pt x="18802" y="8343"/>
                  <a:pt x="18795" y="8353"/>
                  <a:pt x="18786" y="8361"/>
                </a:cubicBezTo>
                <a:cubicBezTo>
                  <a:pt x="18777" y="8370"/>
                  <a:pt x="18767" y="8377"/>
                  <a:pt x="18756" y="8382"/>
                </a:cubicBezTo>
                <a:cubicBezTo>
                  <a:pt x="18745" y="8386"/>
                  <a:pt x="18733" y="8389"/>
                  <a:pt x="18721" y="8389"/>
                </a:cubicBezTo>
                <a:lnTo>
                  <a:pt x="93" y="8389"/>
                </a:lnTo>
                <a:cubicBezTo>
                  <a:pt x="81" y="8389"/>
                  <a:pt x="69" y="8386"/>
                  <a:pt x="58" y="8382"/>
                </a:cubicBezTo>
                <a:cubicBezTo>
                  <a:pt x="46" y="8377"/>
                  <a:pt x="36" y="8370"/>
                  <a:pt x="28" y="8361"/>
                </a:cubicBezTo>
                <a:cubicBezTo>
                  <a:pt x="19" y="8353"/>
                  <a:pt x="12" y="8343"/>
                  <a:pt x="7" y="8331"/>
                </a:cubicBezTo>
                <a:cubicBezTo>
                  <a:pt x="3" y="8320"/>
                  <a:pt x="0" y="8308"/>
                  <a:pt x="0" y="829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3" name="任意多边形 822"/>
          <p:cNvSpPr/>
          <p:nvPr/>
        </p:nvSpPr>
        <p:spPr>
          <a:xfrm>
            <a:off x="537840" y="3423960"/>
            <a:ext cx="6772680" cy="3020040"/>
          </a:xfrm>
          <a:custGeom>
            <a:avLst/>
            <a:gdLst/>
            <a:ahLst/>
            <a:cxnLst/>
            <a:rect l="0" t="0" r="r" b="b"/>
            <a:pathLst>
              <a:path w="18813" h="8389" fill="none">
                <a:moveTo>
                  <a:pt x="0" y="8296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8721" y="0"/>
                </a:lnTo>
                <a:cubicBezTo>
                  <a:pt x="18733" y="0"/>
                  <a:pt x="18745" y="3"/>
                  <a:pt x="18756" y="7"/>
                </a:cubicBezTo>
                <a:cubicBezTo>
                  <a:pt x="18767" y="12"/>
                  <a:pt x="18777" y="19"/>
                  <a:pt x="18786" y="27"/>
                </a:cubicBezTo>
                <a:cubicBezTo>
                  <a:pt x="18795" y="36"/>
                  <a:pt x="18802" y="46"/>
                  <a:pt x="18806" y="57"/>
                </a:cubicBezTo>
                <a:cubicBezTo>
                  <a:pt x="18811" y="69"/>
                  <a:pt x="18813" y="81"/>
                  <a:pt x="18813" y="93"/>
                </a:cubicBezTo>
                <a:lnTo>
                  <a:pt x="18813" y="8296"/>
                </a:lnTo>
                <a:cubicBezTo>
                  <a:pt x="18813" y="8308"/>
                  <a:pt x="18811" y="8320"/>
                  <a:pt x="18806" y="8331"/>
                </a:cubicBezTo>
                <a:cubicBezTo>
                  <a:pt x="18802" y="8343"/>
                  <a:pt x="18795" y="8353"/>
                  <a:pt x="18786" y="8361"/>
                </a:cubicBezTo>
                <a:cubicBezTo>
                  <a:pt x="18777" y="8370"/>
                  <a:pt x="18767" y="8377"/>
                  <a:pt x="18756" y="8382"/>
                </a:cubicBezTo>
                <a:cubicBezTo>
                  <a:pt x="18745" y="8386"/>
                  <a:pt x="18733" y="8389"/>
                  <a:pt x="18721" y="8389"/>
                </a:cubicBezTo>
                <a:lnTo>
                  <a:pt x="93" y="8389"/>
                </a:lnTo>
                <a:cubicBezTo>
                  <a:pt x="81" y="8389"/>
                  <a:pt x="69" y="8386"/>
                  <a:pt x="58" y="8382"/>
                </a:cubicBezTo>
                <a:cubicBezTo>
                  <a:pt x="46" y="8377"/>
                  <a:pt x="36" y="8370"/>
                  <a:pt x="28" y="8361"/>
                </a:cubicBezTo>
                <a:cubicBezTo>
                  <a:pt x="19" y="8353"/>
                  <a:pt x="12" y="8343"/>
                  <a:pt x="7" y="8331"/>
                </a:cubicBezTo>
                <a:cubicBezTo>
                  <a:pt x="3" y="8320"/>
                  <a:pt x="0" y="8308"/>
                  <a:pt x="0" y="8296"/>
                </a:cubicBezTo>
              </a:path>
            </a:pathLst>
          </a:custGeom>
          <a:ln w="9360">
            <a:solidFill>
              <a:srgbClr val="E6E3DB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4" name="文本框 823"/>
          <p:cNvSpPr txBox="1"/>
          <p:nvPr/>
        </p:nvSpPr>
        <p:spPr>
          <a:xfrm>
            <a:off x="8797680" y="2840760"/>
            <a:ext cx="1605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留神峪煤矿瓦斯爆炸救援现场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5" name="任意多边形 824"/>
          <p:cNvSpPr/>
          <p:nvPr/>
        </p:nvSpPr>
        <p:spPr>
          <a:xfrm>
            <a:off x="742680" y="3924000"/>
            <a:ext cx="2419920" cy="390960"/>
          </a:xfrm>
          <a:custGeom>
            <a:avLst/>
            <a:gdLst/>
            <a:ahLst/>
            <a:cxnLst/>
            <a:rect l="0" t="0" r="r" b="b"/>
            <a:pathLst>
              <a:path w="6722" h="1086">
                <a:moveTo>
                  <a:pt x="0" y="0"/>
                </a:moveTo>
                <a:lnTo>
                  <a:pt x="6722" y="0"/>
                </a:lnTo>
                <a:lnTo>
                  <a:pt x="6722" y="1086"/>
                </a:lnTo>
                <a:lnTo>
                  <a:pt x="0" y="108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6" name="任意多边形 825"/>
          <p:cNvSpPr/>
          <p:nvPr/>
        </p:nvSpPr>
        <p:spPr>
          <a:xfrm>
            <a:off x="3162240" y="3924000"/>
            <a:ext cx="3953160" cy="390960"/>
          </a:xfrm>
          <a:custGeom>
            <a:avLst/>
            <a:gdLst/>
            <a:ahLst/>
            <a:cxnLst/>
            <a:rect l="0" t="0" r="r" b="b"/>
            <a:pathLst>
              <a:path w="10981" h="1086">
                <a:moveTo>
                  <a:pt x="0" y="0"/>
                </a:moveTo>
                <a:lnTo>
                  <a:pt x="10981" y="0"/>
                </a:lnTo>
                <a:lnTo>
                  <a:pt x="10981" y="1086"/>
                </a:lnTo>
                <a:lnTo>
                  <a:pt x="0" y="108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7" name="任意多边形 826"/>
          <p:cNvSpPr/>
          <p:nvPr/>
        </p:nvSpPr>
        <p:spPr>
          <a:xfrm>
            <a:off x="742680" y="4762440"/>
            <a:ext cx="2419920" cy="438480"/>
          </a:xfrm>
          <a:custGeom>
            <a:avLst/>
            <a:gdLst/>
            <a:ahLst/>
            <a:cxnLst/>
            <a:rect l="0" t="0" r="r" b="b"/>
            <a:pathLst>
              <a:path w="6722" h="1218">
                <a:moveTo>
                  <a:pt x="0" y="0"/>
                </a:moveTo>
                <a:lnTo>
                  <a:pt x="6722" y="0"/>
                </a:lnTo>
                <a:lnTo>
                  <a:pt x="6722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8" name="任意多边形 827"/>
          <p:cNvSpPr/>
          <p:nvPr/>
        </p:nvSpPr>
        <p:spPr>
          <a:xfrm>
            <a:off x="3162240" y="4762440"/>
            <a:ext cx="3953160" cy="438480"/>
          </a:xfrm>
          <a:custGeom>
            <a:avLst/>
            <a:gdLst/>
            <a:ahLst/>
            <a:cxnLst/>
            <a:rect l="0" t="0" r="r" b="b"/>
            <a:pathLst>
              <a:path w="10981" h="1218">
                <a:moveTo>
                  <a:pt x="0" y="0"/>
                </a:moveTo>
                <a:lnTo>
                  <a:pt x="10981" y="0"/>
                </a:lnTo>
                <a:lnTo>
                  <a:pt x="10981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9" name="任意多边形 828"/>
          <p:cNvSpPr/>
          <p:nvPr/>
        </p:nvSpPr>
        <p:spPr>
          <a:xfrm>
            <a:off x="733320" y="4314600"/>
            <a:ext cx="2429280" cy="10080"/>
          </a:xfrm>
          <a:custGeom>
            <a:avLst/>
            <a:gdLst/>
            <a:ahLst/>
            <a:cxnLst/>
            <a:rect l="0" t="0" r="r" b="b"/>
            <a:pathLst>
              <a:path w="6748" h="28">
                <a:moveTo>
                  <a:pt x="0" y="0"/>
                </a:moveTo>
                <a:lnTo>
                  <a:pt x="6748" y="0"/>
                </a:lnTo>
                <a:lnTo>
                  <a:pt x="674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0" name="任意多边形 829"/>
          <p:cNvSpPr/>
          <p:nvPr/>
        </p:nvSpPr>
        <p:spPr>
          <a:xfrm>
            <a:off x="3162240" y="4314600"/>
            <a:ext cx="3953160" cy="10080"/>
          </a:xfrm>
          <a:custGeom>
            <a:avLst/>
            <a:gdLst/>
            <a:ahLst/>
            <a:cxnLst/>
            <a:rect l="0" t="0" r="r" b="b"/>
            <a:pathLst>
              <a:path w="10981" h="28">
                <a:moveTo>
                  <a:pt x="0" y="0"/>
                </a:moveTo>
                <a:lnTo>
                  <a:pt x="10981" y="0"/>
                </a:lnTo>
                <a:lnTo>
                  <a:pt x="1098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1" name="任意多边形 830"/>
          <p:cNvSpPr/>
          <p:nvPr/>
        </p:nvSpPr>
        <p:spPr>
          <a:xfrm>
            <a:off x="733320" y="4314600"/>
            <a:ext cx="9720" cy="448200"/>
          </a:xfrm>
          <a:custGeom>
            <a:avLst/>
            <a:gdLst/>
            <a:ahLst/>
            <a:cxnLst/>
            <a:rect l="0" t="0" r="r" b="b"/>
            <a:pathLst>
              <a:path w="27" h="1245">
                <a:moveTo>
                  <a:pt x="0" y="0"/>
                </a:moveTo>
                <a:lnTo>
                  <a:pt x="27" y="0"/>
                </a:lnTo>
                <a:lnTo>
                  <a:pt x="27" y="1245"/>
                </a:lnTo>
                <a:lnTo>
                  <a:pt x="0" y="1245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2" name="任意多边形 831"/>
          <p:cNvSpPr/>
          <p:nvPr/>
        </p:nvSpPr>
        <p:spPr>
          <a:xfrm>
            <a:off x="3152520" y="4314600"/>
            <a:ext cx="10080" cy="448200"/>
          </a:xfrm>
          <a:custGeom>
            <a:avLst/>
            <a:gdLst/>
            <a:ahLst/>
            <a:cxnLst/>
            <a:rect l="0" t="0" r="r" b="b"/>
            <a:pathLst>
              <a:path w="28" h="1245">
                <a:moveTo>
                  <a:pt x="0" y="0"/>
                </a:moveTo>
                <a:lnTo>
                  <a:pt x="28" y="0"/>
                </a:lnTo>
                <a:lnTo>
                  <a:pt x="28" y="1245"/>
                </a:lnTo>
                <a:lnTo>
                  <a:pt x="0" y="1245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3" name="任意多边形 832"/>
          <p:cNvSpPr/>
          <p:nvPr/>
        </p:nvSpPr>
        <p:spPr>
          <a:xfrm>
            <a:off x="7105320" y="4314600"/>
            <a:ext cx="10080" cy="448200"/>
          </a:xfrm>
          <a:custGeom>
            <a:avLst/>
            <a:gdLst/>
            <a:ahLst/>
            <a:cxnLst/>
            <a:rect l="0" t="0" r="r" b="b"/>
            <a:pathLst>
              <a:path w="28" h="1245">
                <a:moveTo>
                  <a:pt x="0" y="0"/>
                </a:moveTo>
                <a:lnTo>
                  <a:pt x="28" y="0"/>
                </a:lnTo>
                <a:lnTo>
                  <a:pt x="28" y="1245"/>
                </a:lnTo>
                <a:lnTo>
                  <a:pt x="0" y="1245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4" name="任意多边形 833"/>
          <p:cNvSpPr/>
          <p:nvPr/>
        </p:nvSpPr>
        <p:spPr>
          <a:xfrm>
            <a:off x="733320" y="4762440"/>
            <a:ext cx="9720" cy="438480"/>
          </a:xfrm>
          <a:custGeom>
            <a:avLst/>
            <a:gdLst/>
            <a:ahLst/>
            <a:cxnLst/>
            <a:rect l="0" t="0" r="r" b="b"/>
            <a:pathLst>
              <a:path w="27" h="1218">
                <a:moveTo>
                  <a:pt x="0" y="0"/>
                </a:moveTo>
                <a:lnTo>
                  <a:pt x="27" y="0"/>
                </a:lnTo>
                <a:lnTo>
                  <a:pt x="27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5" name="任意多边形 834"/>
          <p:cNvSpPr/>
          <p:nvPr/>
        </p:nvSpPr>
        <p:spPr>
          <a:xfrm>
            <a:off x="733320" y="4752720"/>
            <a:ext cx="2429280" cy="10080"/>
          </a:xfrm>
          <a:custGeom>
            <a:avLst/>
            <a:gdLst/>
            <a:ahLst/>
            <a:cxnLst/>
            <a:rect l="0" t="0" r="r" b="b"/>
            <a:pathLst>
              <a:path w="6748" h="28">
                <a:moveTo>
                  <a:pt x="0" y="0"/>
                </a:moveTo>
                <a:lnTo>
                  <a:pt x="6748" y="0"/>
                </a:lnTo>
                <a:lnTo>
                  <a:pt x="674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6" name="任意多边形 835"/>
          <p:cNvSpPr/>
          <p:nvPr/>
        </p:nvSpPr>
        <p:spPr>
          <a:xfrm>
            <a:off x="3152520" y="476244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7" name="任意多边形 836"/>
          <p:cNvSpPr/>
          <p:nvPr/>
        </p:nvSpPr>
        <p:spPr>
          <a:xfrm>
            <a:off x="3162240" y="4752720"/>
            <a:ext cx="3953160" cy="10080"/>
          </a:xfrm>
          <a:custGeom>
            <a:avLst/>
            <a:gdLst/>
            <a:ahLst/>
            <a:cxnLst/>
            <a:rect l="0" t="0" r="r" b="b"/>
            <a:pathLst>
              <a:path w="10981" h="28">
                <a:moveTo>
                  <a:pt x="0" y="0"/>
                </a:moveTo>
                <a:lnTo>
                  <a:pt x="10981" y="0"/>
                </a:lnTo>
                <a:lnTo>
                  <a:pt x="1098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8" name="任意多边形 837"/>
          <p:cNvSpPr/>
          <p:nvPr/>
        </p:nvSpPr>
        <p:spPr>
          <a:xfrm>
            <a:off x="7105320" y="476244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9" name="任意多边形 838"/>
          <p:cNvSpPr/>
          <p:nvPr/>
        </p:nvSpPr>
        <p:spPr>
          <a:xfrm>
            <a:off x="733320" y="5200560"/>
            <a:ext cx="9720" cy="438480"/>
          </a:xfrm>
          <a:custGeom>
            <a:avLst/>
            <a:gdLst/>
            <a:ahLst/>
            <a:cxnLst/>
            <a:rect l="0" t="0" r="r" b="b"/>
            <a:pathLst>
              <a:path w="27" h="1218">
                <a:moveTo>
                  <a:pt x="0" y="0"/>
                </a:moveTo>
                <a:lnTo>
                  <a:pt x="27" y="0"/>
                </a:lnTo>
                <a:lnTo>
                  <a:pt x="27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0" name="任意多边形 839"/>
          <p:cNvSpPr/>
          <p:nvPr/>
        </p:nvSpPr>
        <p:spPr>
          <a:xfrm>
            <a:off x="733320" y="5190840"/>
            <a:ext cx="2429280" cy="10080"/>
          </a:xfrm>
          <a:custGeom>
            <a:avLst/>
            <a:gdLst/>
            <a:ahLst/>
            <a:cxnLst/>
            <a:rect l="0" t="0" r="r" b="b"/>
            <a:pathLst>
              <a:path w="6748" h="28">
                <a:moveTo>
                  <a:pt x="0" y="0"/>
                </a:moveTo>
                <a:lnTo>
                  <a:pt x="6748" y="0"/>
                </a:lnTo>
                <a:lnTo>
                  <a:pt x="674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1" name="任意多边形 840"/>
          <p:cNvSpPr/>
          <p:nvPr/>
        </p:nvSpPr>
        <p:spPr>
          <a:xfrm>
            <a:off x="3152520" y="520056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2" name="任意多边形 841"/>
          <p:cNvSpPr/>
          <p:nvPr/>
        </p:nvSpPr>
        <p:spPr>
          <a:xfrm>
            <a:off x="3162240" y="5190840"/>
            <a:ext cx="3953160" cy="10080"/>
          </a:xfrm>
          <a:custGeom>
            <a:avLst/>
            <a:gdLst/>
            <a:ahLst/>
            <a:cxnLst/>
            <a:rect l="0" t="0" r="r" b="b"/>
            <a:pathLst>
              <a:path w="10981" h="28">
                <a:moveTo>
                  <a:pt x="0" y="0"/>
                </a:moveTo>
                <a:lnTo>
                  <a:pt x="10981" y="0"/>
                </a:lnTo>
                <a:lnTo>
                  <a:pt x="1098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3" name="任意多边形 842"/>
          <p:cNvSpPr/>
          <p:nvPr/>
        </p:nvSpPr>
        <p:spPr>
          <a:xfrm>
            <a:off x="7105320" y="520056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4" name="任意多边形 843"/>
          <p:cNvSpPr/>
          <p:nvPr/>
        </p:nvSpPr>
        <p:spPr>
          <a:xfrm>
            <a:off x="733320" y="5628960"/>
            <a:ext cx="2429280" cy="10080"/>
          </a:xfrm>
          <a:custGeom>
            <a:avLst/>
            <a:gdLst/>
            <a:ahLst/>
            <a:cxnLst/>
            <a:rect l="0" t="0" r="r" b="b"/>
            <a:pathLst>
              <a:path w="6748" h="28">
                <a:moveTo>
                  <a:pt x="0" y="0"/>
                </a:moveTo>
                <a:lnTo>
                  <a:pt x="6748" y="0"/>
                </a:lnTo>
                <a:lnTo>
                  <a:pt x="674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5" name="任意多边形 844"/>
          <p:cNvSpPr/>
          <p:nvPr/>
        </p:nvSpPr>
        <p:spPr>
          <a:xfrm>
            <a:off x="3162240" y="5628960"/>
            <a:ext cx="3953160" cy="10080"/>
          </a:xfrm>
          <a:custGeom>
            <a:avLst/>
            <a:gdLst/>
            <a:ahLst/>
            <a:cxnLst/>
            <a:rect l="0" t="0" r="r" b="b"/>
            <a:pathLst>
              <a:path w="10981" h="28">
                <a:moveTo>
                  <a:pt x="0" y="0"/>
                </a:moveTo>
                <a:lnTo>
                  <a:pt x="10981" y="0"/>
                </a:lnTo>
                <a:lnTo>
                  <a:pt x="1098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6E3D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6" name="文本框 845"/>
          <p:cNvSpPr txBox="1"/>
          <p:nvPr/>
        </p:nvSpPr>
        <p:spPr>
          <a:xfrm>
            <a:off x="733320" y="3631320"/>
            <a:ext cx="741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新版条款对照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7" name="文本框 846"/>
          <p:cNvSpPr txBox="1"/>
          <p:nvPr/>
        </p:nvSpPr>
        <p:spPr>
          <a:xfrm>
            <a:off x="852480" y="403092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暴露问题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8" name="文本框 847"/>
          <p:cNvSpPr txBox="1"/>
          <p:nvPr/>
        </p:nvSpPr>
        <p:spPr>
          <a:xfrm>
            <a:off x="3274920" y="4030920"/>
            <a:ext cx="79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新版对应条款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9" name="任意多边形 848"/>
          <p:cNvSpPr/>
          <p:nvPr/>
        </p:nvSpPr>
        <p:spPr>
          <a:xfrm>
            <a:off x="3276360" y="4466880"/>
            <a:ext cx="305280" cy="172080"/>
          </a:xfrm>
          <a:custGeom>
            <a:avLst/>
            <a:gdLst/>
            <a:ahLst/>
            <a:cxnLst/>
            <a:rect l="0" t="0" r="r" b="b"/>
            <a:pathLst>
              <a:path w="848" h="478">
                <a:moveTo>
                  <a:pt x="0" y="425"/>
                </a:moveTo>
                <a:lnTo>
                  <a:pt x="0" y="53"/>
                </a:lnTo>
                <a:cubicBezTo>
                  <a:pt x="0" y="46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795" y="0"/>
                </a:lnTo>
                <a:cubicBezTo>
                  <a:pt x="802" y="0"/>
                  <a:pt x="809" y="2"/>
                  <a:pt x="815" y="4"/>
                </a:cubicBezTo>
                <a:cubicBezTo>
                  <a:pt x="822" y="7"/>
                  <a:pt x="827" y="11"/>
                  <a:pt x="832" y="16"/>
                </a:cubicBezTo>
                <a:cubicBezTo>
                  <a:pt x="837" y="21"/>
                  <a:pt x="841" y="27"/>
                  <a:pt x="844" y="33"/>
                </a:cubicBezTo>
                <a:cubicBezTo>
                  <a:pt x="846" y="40"/>
                  <a:pt x="848" y="46"/>
                  <a:pt x="848" y="53"/>
                </a:cubicBezTo>
                <a:lnTo>
                  <a:pt x="848" y="425"/>
                </a:lnTo>
                <a:cubicBezTo>
                  <a:pt x="848" y="432"/>
                  <a:pt x="846" y="439"/>
                  <a:pt x="844" y="445"/>
                </a:cubicBezTo>
                <a:cubicBezTo>
                  <a:pt x="841" y="452"/>
                  <a:pt x="837" y="457"/>
                  <a:pt x="832" y="462"/>
                </a:cubicBezTo>
                <a:cubicBezTo>
                  <a:pt x="827" y="467"/>
                  <a:pt x="822" y="471"/>
                  <a:pt x="815" y="474"/>
                </a:cubicBezTo>
                <a:cubicBezTo>
                  <a:pt x="809" y="476"/>
                  <a:pt x="802" y="478"/>
                  <a:pt x="795" y="478"/>
                </a:cubicBezTo>
                <a:lnTo>
                  <a:pt x="53" y="478"/>
                </a:lnTo>
                <a:cubicBezTo>
                  <a:pt x="46" y="478"/>
                  <a:pt x="39" y="476"/>
                  <a:pt x="33" y="474"/>
                </a:cubicBezTo>
                <a:cubicBezTo>
                  <a:pt x="26" y="471"/>
                  <a:pt x="21" y="467"/>
                  <a:pt x="16" y="462"/>
                </a:cubicBezTo>
                <a:cubicBezTo>
                  <a:pt x="11" y="457"/>
                  <a:pt x="7" y="452"/>
                  <a:pt x="4" y="445"/>
                </a:cubicBezTo>
                <a:cubicBezTo>
                  <a:pt x="2" y="439"/>
                  <a:pt x="0" y="432"/>
                  <a:pt x="0" y="42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0" name="文本框 849"/>
          <p:cNvSpPr txBox="1"/>
          <p:nvPr/>
        </p:nvSpPr>
        <p:spPr>
          <a:xfrm>
            <a:off x="857160" y="4449960"/>
            <a:ext cx="928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隐瞒采掘工作面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1" name="文本框 850"/>
          <p:cNvSpPr txBox="1"/>
          <p:nvPr/>
        </p:nvSpPr>
        <p:spPr>
          <a:xfrm>
            <a:off x="3327480" y="4480200"/>
            <a:ext cx="21096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2" name="文本框 851"/>
          <p:cNvSpPr txBox="1"/>
          <p:nvPr/>
        </p:nvSpPr>
        <p:spPr>
          <a:xfrm>
            <a:off x="3622680" y="4449960"/>
            <a:ext cx="15919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第二十条第六项：直接判定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3" name="文本框 852"/>
          <p:cNvSpPr txBox="1"/>
          <p:nvPr/>
        </p:nvSpPr>
        <p:spPr>
          <a:xfrm>
            <a:off x="857160" y="4888080"/>
            <a:ext cx="928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瓦斯防治不到位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4" name="文本框 853"/>
          <p:cNvSpPr txBox="1"/>
          <p:nvPr/>
        </p:nvSpPr>
        <p:spPr>
          <a:xfrm>
            <a:off x="3279600" y="4888080"/>
            <a:ext cx="13266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第五条：瓦斯超限作业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5" name="文本框 854"/>
          <p:cNvSpPr txBox="1"/>
          <p:nvPr/>
        </p:nvSpPr>
        <p:spPr>
          <a:xfrm>
            <a:off x="857160" y="5326200"/>
            <a:ext cx="10612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监控系统形同虚设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6" name="任意多边形 855"/>
          <p:cNvSpPr/>
          <p:nvPr/>
        </p:nvSpPr>
        <p:spPr>
          <a:xfrm>
            <a:off x="733320" y="5752800"/>
            <a:ext cx="6382080" cy="495720"/>
          </a:xfrm>
          <a:custGeom>
            <a:avLst/>
            <a:gdLst/>
            <a:ahLst/>
            <a:cxnLst/>
            <a:rect l="0" t="0" r="r" b="b"/>
            <a:pathLst>
              <a:path w="17728" h="1377">
                <a:moveTo>
                  <a:pt x="0" y="1324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lnTo>
                  <a:pt x="17675" y="0"/>
                </a:lnTo>
                <a:cubicBezTo>
                  <a:pt x="17682" y="0"/>
                  <a:pt x="17689" y="2"/>
                  <a:pt x="17695" y="4"/>
                </a:cubicBezTo>
                <a:cubicBezTo>
                  <a:pt x="17702" y="7"/>
                  <a:pt x="17707" y="11"/>
                  <a:pt x="17712" y="16"/>
                </a:cubicBezTo>
                <a:cubicBezTo>
                  <a:pt x="17717" y="21"/>
                  <a:pt x="17721" y="27"/>
                  <a:pt x="17724" y="33"/>
                </a:cubicBezTo>
                <a:cubicBezTo>
                  <a:pt x="17727" y="39"/>
                  <a:pt x="17728" y="46"/>
                  <a:pt x="17728" y="53"/>
                </a:cubicBezTo>
                <a:lnTo>
                  <a:pt x="17728" y="1324"/>
                </a:lnTo>
                <a:cubicBezTo>
                  <a:pt x="17728" y="1331"/>
                  <a:pt x="17727" y="1338"/>
                  <a:pt x="17724" y="1344"/>
                </a:cubicBezTo>
                <a:cubicBezTo>
                  <a:pt x="17721" y="1351"/>
                  <a:pt x="17717" y="1357"/>
                  <a:pt x="17712" y="1362"/>
                </a:cubicBezTo>
                <a:cubicBezTo>
                  <a:pt x="17707" y="1367"/>
                  <a:pt x="17702" y="1370"/>
                  <a:pt x="17695" y="1373"/>
                </a:cubicBezTo>
                <a:cubicBezTo>
                  <a:pt x="17689" y="1376"/>
                  <a:pt x="17682" y="1377"/>
                  <a:pt x="17675" y="1377"/>
                </a:cubicBezTo>
                <a:lnTo>
                  <a:pt x="53" y="1377"/>
                </a:lnTo>
                <a:cubicBezTo>
                  <a:pt x="46" y="1377"/>
                  <a:pt x="39" y="1376"/>
                  <a:pt x="32" y="1373"/>
                </a:cubicBezTo>
                <a:cubicBezTo>
                  <a:pt x="26" y="1370"/>
                  <a:pt x="20" y="1367"/>
                  <a:pt x="15" y="1362"/>
                </a:cubicBezTo>
                <a:cubicBezTo>
                  <a:pt x="10" y="1357"/>
                  <a:pt x="7" y="1351"/>
                  <a:pt x="4" y="1344"/>
                </a:cubicBezTo>
                <a:cubicBezTo>
                  <a:pt x="1" y="1338"/>
                  <a:pt x="0" y="1331"/>
                  <a:pt x="0" y="132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7" name="文本框 856"/>
          <p:cNvSpPr txBox="1"/>
          <p:nvPr/>
        </p:nvSpPr>
        <p:spPr>
          <a:xfrm>
            <a:off x="3279600" y="5326200"/>
            <a:ext cx="19897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第十四条：监控系统不能正常运行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8" name="任意多边形 857"/>
          <p:cNvSpPr/>
          <p:nvPr/>
        </p:nvSpPr>
        <p:spPr>
          <a:xfrm>
            <a:off x="7548480" y="3423960"/>
            <a:ext cx="4105440" cy="3020040"/>
          </a:xfrm>
          <a:custGeom>
            <a:avLst/>
            <a:gdLst/>
            <a:ahLst/>
            <a:cxnLst/>
            <a:rect l="0" t="0" r="r" b="b"/>
            <a:pathLst>
              <a:path w="11404" h="8389">
                <a:moveTo>
                  <a:pt x="0" y="8296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2" y="0"/>
                </a:cubicBezTo>
                <a:lnTo>
                  <a:pt x="11312" y="0"/>
                </a:lnTo>
                <a:cubicBezTo>
                  <a:pt x="11324" y="0"/>
                  <a:pt x="11336" y="3"/>
                  <a:pt x="11347" y="7"/>
                </a:cubicBezTo>
                <a:cubicBezTo>
                  <a:pt x="11358" y="12"/>
                  <a:pt x="11368" y="19"/>
                  <a:pt x="11377" y="27"/>
                </a:cubicBezTo>
                <a:cubicBezTo>
                  <a:pt x="11386" y="36"/>
                  <a:pt x="11393" y="46"/>
                  <a:pt x="11397" y="57"/>
                </a:cubicBezTo>
                <a:cubicBezTo>
                  <a:pt x="11402" y="69"/>
                  <a:pt x="11404" y="81"/>
                  <a:pt x="11404" y="93"/>
                </a:cubicBezTo>
                <a:lnTo>
                  <a:pt x="11404" y="8296"/>
                </a:lnTo>
                <a:cubicBezTo>
                  <a:pt x="11404" y="8308"/>
                  <a:pt x="11402" y="8320"/>
                  <a:pt x="11397" y="8331"/>
                </a:cubicBezTo>
                <a:cubicBezTo>
                  <a:pt x="11393" y="8343"/>
                  <a:pt x="11386" y="8353"/>
                  <a:pt x="11377" y="8361"/>
                </a:cubicBezTo>
                <a:cubicBezTo>
                  <a:pt x="11368" y="8370"/>
                  <a:pt x="11358" y="8377"/>
                  <a:pt x="11347" y="8382"/>
                </a:cubicBezTo>
                <a:cubicBezTo>
                  <a:pt x="11336" y="8386"/>
                  <a:pt x="11324" y="8389"/>
                  <a:pt x="11312" y="8389"/>
                </a:cubicBezTo>
                <a:lnTo>
                  <a:pt x="92" y="8389"/>
                </a:lnTo>
                <a:cubicBezTo>
                  <a:pt x="80" y="8389"/>
                  <a:pt x="68" y="8386"/>
                  <a:pt x="57" y="8382"/>
                </a:cubicBezTo>
                <a:cubicBezTo>
                  <a:pt x="46" y="8377"/>
                  <a:pt x="36" y="8370"/>
                  <a:pt x="27" y="8361"/>
                </a:cubicBezTo>
                <a:cubicBezTo>
                  <a:pt x="18" y="8353"/>
                  <a:pt x="11" y="8343"/>
                  <a:pt x="7" y="8331"/>
                </a:cubicBezTo>
                <a:cubicBezTo>
                  <a:pt x="2" y="8320"/>
                  <a:pt x="0" y="8308"/>
                  <a:pt x="0" y="829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9" name="任意多边形 858"/>
          <p:cNvSpPr/>
          <p:nvPr/>
        </p:nvSpPr>
        <p:spPr>
          <a:xfrm>
            <a:off x="7548480" y="3423960"/>
            <a:ext cx="4105440" cy="3020040"/>
          </a:xfrm>
          <a:custGeom>
            <a:avLst/>
            <a:gdLst/>
            <a:ahLst/>
            <a:cxnLst/>
            <a:rect l="0" t="0" r="r" b="b"/>
            <a:pathLst>
              <a:path w="11404" h="8389" fill="none">
                <a:moveTo>
                  <a:pt x="0" y="8296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2" y="0"/>
                </a:cubicBezTo>
                <a:lnTo>
                  <a:pt x="11312" y="0"/>
                </a:lnTo>
                <a:cubicBezTo>
                  <a:pt x="11324" y="0"/>
                  <a:pt x="11336" y="3"/>
                  <a:pt x="11347" y="7"/>
                </a:cubicBezTo>
                <a:cubicBezTo>
                  <a:pt x="11358" y="12"/>
                  <a:pt x="11368" y="19"/>
                  <a:pt x="11377" y="27"/>
                </a:cubicBezTo>
                <a:cubicBezTo>
                  <a:pt x="11386" y="36"/>
                  <a:pt x="11393" y="46"/>
                  <a:pt x="11397" y="57"/>
                </a:cubicBezTo>
                <a:cubicBezTo>
                  <a:pt x="11402" y="69"/>
                  <a:pt x="11404" y="81"/>
                  <a:pt x="11404" y="93"/>
                </a:cubicBezTo>
                <a:lnTo>
                  <a:pt x="11404" y="8296"/>
                </a:lnTo>
                <a:cubicBezTo>
                  <a:pt x="11404" y="8308"/>
                  <a:pt x="11402" y="8320"/>
                  <a:pt x="11397" y="8331"/>
                </a:cubicBezTo>
                <a:cubicBezTo>
                  <a:pt x="11393" y="8343"/>
                  <a:pt x="11386" y="8353"/>
                  <a:pt x="11377" y="8361"/>
                </a:cubicBezTo>
                <a:cubicBezTo>
                  <a:pt x="11368" y="8370"/>
                  <a:pt x="11358" y="8377"/>
                  <a:pt x="11347" y="8382"/>
                </a:cubicBezTo>
                <a:cubicBezTo>
                  <a:pt x="11336" y="8386"/>
                  <a:pt x="11324" y="8389"/>
                  <a:pt x="11312" y="8389"/>
                </a:cubicBezTo>
                <a:lnTo>
                  <a:pt x="92" y="8389"/>
                </a:lnTo>
                <a:cubicBezTo>
                  <a:pt x="80" y="8389"/>
                  <a:pt x="68" y="8386"/>
                  <a:pt x="57" y="8382"/>
                </a:cubicBezTo>
                <a:cubicBezTo>
                  <a:pt x="46" y="8377"/>
                  <a:pt x="36" y="8370"/>
                  <a:pt x="27" y="8361"/>
                </a:cubicBezTo>
                <a:cubicBezTo>
                  <a:pt x="18" y="8353"/>
                  <a:pt x="11" y="8343"/>
                  <a:pt x="7" y="8331"/>
                </a:cubicBezTo>
                <a:cubicBezTo>
                  <a:pt x="2" y="8320"/>
                  <a:pt x="0" y="8308"/>
                  <a:pt x="0" y="8296"/>
                </a:cubicBezTo>
              </a:path>
            </a:pathLst>
          </a:custGeom>
          <a:ln w="9360">
            <a:solidFill>
              <a:srgbClr val="E6E3DB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60" name="图片 859"/>
          <p:cNvPicPr/>
          <p:nvPr/>
        </p:nvPicPr>
        <p:blipFill>
          <a:blip r:embed="rId2"/>
          <a:stretch>
            <a:fillRect/>
          </a:stretch>
        </p:blipFill>
        <p:spPr>
          <a:xfrm>
            <a:off x="8429760" y="3600360"/>
            <a:ext cx="2342880" cy="2399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1" name="文本框 860"/>
          <p:cNvSpPr txBox="1"/>
          <p:nvPr/>
        </p:nvSpPr>
        <p:spPr>
          <a:xfrm>
            <a:off x="905040" y="5906880"/>
            <a:ext cx="44416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该事故发生在新《标准》公布前夕，直接用生命验证了修订的紧迫性。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2" name="任意多边形 861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3" name="任意多边形 862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4" name="任意多边形 863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5" name="文本框 864"/>
          <p:cNvSpPr txBox="1"/>
          <p:nvPr/>
        </p:nvSpPr>
        <p:spPr>
          <a:xfrm>
            <a:off x="8921520" y="6098400"/>
            <a:ext cx="1358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煤矿坑内外联系图示意图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6" name="文本框 865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任意多边形 866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8" name="任意多边形 867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9" name="任意多边形 868"/>
          <p:cNvSpPr/>
          <p:nvPr/>
        </p:nvSpPr>
        <p:spPr>
          <a:xfrm>
            <a:off x="537840" y="1299960"/>
            <a:ext cx="3991320" cy="829080"/>
          </a:xfrm>
          <a:custGeom>
            <a:avLst/>
            <a:gdLst/>
            <a:ahLst/>
            <a:cxnLst/>
            <a:rect l="0" t="0" r="r" b="b"/>
            <a:pathLst>
              <a:path w="11087" h="2303">
                <a:moveTo>
                  <a:pt x="0" y="2210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995" y="0"/>
                </a:lnTo>
                <a:cubicBezTo>
                  <a:pt x="11007" y="0"/>
                  <a:pt x="11019" y="2"/>
                  <a:pt x="11030" y="7"/>
                </a:cubicBezTo>
                <a:cubicBezTo>
                  <a:pt x="11042" y="12"/>
                  <a:pt x="11052" y="19"/>
                  <a:pt x="11060" y="27"/>
                </a:cubicBezTo>
                <a:cubicBezTo>
                  <a:pt x="11069" y="36"/>
                  <a:pt x="11076" y="46"/>
                  <a:pt x="11080" y="57"/>
                </a:cubicBezTo>
                <a:cubicBezTo>
                  <a:pt x="11085" y="69"/>
                  <a:pt x="11087" y="80"/>
                  <a:pt x="11087" y="93"/>
                </a:cubicBezTo>
                <a:lnTo>
                  <a:pt x="11087" y="2210"/>
                </a:lnTo>
                <a:cubicBezTo>
                  <a:pt x="11087" y="2223"/>
                  <a:pt x="11085" y="2234"/>
                  <a:pt x="11080" y="2246"/>
                </a:cubicBezTo>
                <a:cubicBezTo>
                  <a:pt x="11076" y="2257"/>
                  <a:pt x="11069" y="2267"/>
                  <a:pt x="11060" y="2276"/>
                </a:cubicBezTo>
                <a:cubicBezTo>
                  <a:pt x="11052" y="2284"/>
                  <a:pt x="11042" y="2291"/>
                  <a:pt x="11030" y="2296"/>
                </a:cubicBezTo>
                <a:cubicBezTo>
                  <a:pt x="11019" y="2301"/>
                  <a:pt x="11007" y="2303"/>
                  <a:pt x="10995" y="2303"/>
                </a:cubicBezTo>
                <a:lnTo>
                  <a:pt x="93" y="2303"/>
                </a:lnTo>
                <a:cubicBezTo>
                  <a:pt x="81" y="2303"/>
                  <a:pt x="69" y="2301"/>
                  <a:pt x="58" y="2296"/>
                </a:cubicBezTo>
                <a:cubicBezTo>
                  <a:pt x="46" y="2291"/>
                  <a:pt x="36" y="2284"/>
                  <a:pt x="28" y="2276"/>
                </a:cubicBezTo>
                <a:cubicBezTo>
                  <a:pt x="19" y="2267"/>
                  <a:pt x="12" y="2257"/>
                  <a:pt x="7" y="2246"/>
                </a:cubicBezTo>
                <a:cubicBezTo>
                  <a:pt x="3" y="2234"/>
                  <a:pt x="0" y="2223"/>
                  <a:pt x="0" y="221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0" name="任意多边形 869"/>
          <p:cNvSpPr/>
          <p:nvPr/>
        </p:nvSpPr>
        <p:spPr>
          <a:xfrm>
            <a:off x="537840" y="1299960"/>
            <a:ext cx="3991320" cy="829080"/>
          </a:xfrm>
          <a:custGeom>
            <a:avLst/>
            <a:gdLst/>
            <a:ahLst/>
            <a:cxnLst/>
            <a:rect l="0" t="0" r="r" b="b"/>
            <a:pathLst>
              <a:path w="11087" h="2303" fill="none">
                <a:moveTo>
                  <a:pt x="0" y="2210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995" y="0"/>
                </a:lnTo>
                <a:cubicBezTo>
                  <a:pt x="11007" y="0"/>
                  <a:pt x="11019" y="2"/>
                  <a:pt x="11030" y="7"/>
                </a:cubicBezTo>
                <a:cubicBezTo>
                  <a:pt x="11042" y="12"/>
                  <a:pt x="11052" y="19"/>
                  <a:pt x="11060" y="27"/>
                </a:cubicBezTo>
                <a:cubicBezTo>
                  <a:pt x="11069" y="36"/>
                  <a:pt x="11076" y="46"/>
                  <a:pt x="11080" y="57"/>
                </a:cubicBezTo>
                <a:cubicBezTo>
                  <a:pt x="11085" y="69"/>
                  <a:pt x="11087" y="80"/>
                  <a:pt x="11087" y="93"/>
                </a:cubicBezTo>
                <a:lnTo>
                  <a:pt x="11087" y="2210"/>
                </a:lnTo>
                <a:cubicBezTo>
                  <a:pt x="11087" y="2223"/>
                  <a:pt x="11085" y="2234"/>
                  <a:pt x="11080" y="2246"/>
                </a:cubicBezTo>
                <a:cubicBezTo>
                  <a:pt x="11076" y="2257"/>
                  <a:pt x="11069" y="2267"/>
                  <a:pt x="11060" y="2276"/>
                </a:cubicBezTo>
                <a:cubicBezTo>
                  <a:pt x="11052" y="2284"/>
                  <a:pt x="11042" y="2291"/>
                  <a:pt x="11030" y="2296"/>
                </a:cubicBezTo>
                <a:cubicBezTo>
                  <a:pt x="11019" y="2301"/>
                  <a:pt x="11007" y="2303"/>
                  <a:pt x="10995" y="2303"/>
                </a:cubicBezTo>
                <a:lnTo>
                  <a:pt x="93" y="2303"/>
                </a:lnTo>
                <a:cubicBezTo>
                  <a:pt x="81" y="2303"/>
                  <a:pt x="69" y="2301"/>
                  <a:pt x="58" y="2296"/>
                </a:cubicBezTo>
                <a:cubicBezTo>
                  <a:pt x="46" y="2291"/>
                  <a:pt x="36" y="2284"/>
                  <a:pt x="28" y="2276"/>
                </a:cubicBezTo>
                <a:cubicBezTo>
                  <a:pt x="19" y="2267"/>
                  <a:pt x="12" y="2257"/>
                  <a:pt x="7" y="2246"/>
                </a:cubicBezTo>
                <a:cubicBezTo>
                  <a:pt x="3" y="2234"/>
                  <a:pt x="0" y="2223"/>
                  <a:pt x="0" y="2210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1" name="文本框 870"/>
          <p:cNvSpPr txBox="1"/>
          <p:nvPr/>
        </p:nvSpPr>
        <p:spPr>
          <a:xfrm>
            <a:off x="533520" y="516960"/>
            <a:ext cx="51562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案例四：湖南某煤矿透水事故（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2020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2" name="文本框 871"/>
          <p:cNvSpPr txBox="1"/>
          <p:nvPr/>
        </p:nvSpPr>
        <p:spPr>
          <a:xfrm>
            <a:off x="771480" y="1433160"/>
            <a:ext cx="517680" cy="553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11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3" name="任意多边形 872"/>
          <p:cNvSpPr/>
          <p:nvPr/>
        </p:nvSpPr>
        <p:spPr>
          <a:xfrm>
            <a:off x="4690800" y="1299960"/>
            <a:ext cx="3991320" cy="829080"/>
          </a:xfrm>
          <a:custGeom>
            <a:avLst/>
            <a:gdLst/>
            <a:ahLst/>
            <a:cxnLst/>
            <a:rect l="0" t="0" r="r" b="b"/>
            <a:pathLst>
              <a:path w="11087" h="2303">
                <a:moveTo>
                  <a:pt x="0" y="2210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995" y="0"/>
                </a:lnTo>
                <a:cubicBezTo>
                  <a:pt x="11007" y="0"/>
                  <a:pt x="11019" y="2"/>
                  <a:pt x="11030" y="7"/>
                </a:cubicBezTo>
                <a:cubicBezTo>
                  <a:pt x="11041" y="12"/>
                  <a:pt x="11051" y="19"/>
                  <a:pt x="11060" y="27"/>
                </a:cubicBezTo>
                <a:cubicBezTo>
                  <a:pt x="11069" y="36"/>
                  <a:pt x="11076" y="46"/>
                  <a:pt x="11080" y="57"/>
                </a:cubicBezTo>
                <a:cubicBezTo>
                  <a:pt x="11085" y="69"/>
                  <a:pt x="11087" y="80"/>
                  <a:pt x="11087" y="93"/>
                </a:cubicBezTo>
                <a:lnTo>
                  <a:pt x="11087" y="2210"/>
                </a:lnTo>
                <a:cubicBezTo>
                  <a:pt x="11087" y="2223"/>
                  <a:pt x="11085" y="2234"/>
                  <a:pt x="11080" y="2246"/>
                </a:cubicBezTo>
                <a:cubicBezTo>
                  <a:pt x="11076" y="2257"/>
                  <a:pt x="11069" y="2267"/>
                  <a:pt x="11060" y="2276"/>
                </a:cubicBezTo>
                <a:cubicBezTo>
                  <a:pt x="11051" y="2284"/>
                  <a:pt x="11041" y="2291"/>
                  <a:pt x="11030" y="2296"/>
                </a:cubicBezTo>
                <a:cubicBezTo>
                  <a:pt x="11019" y="2301"/>
                  <a:pt x="11007" y="2303"/>
                  <a:pt x="10995" y="2303"/>
                </a:cubicBezTo>
                <a:lnTo>
                  <a:pt x="93" y="2303"/>
                </a:lnTo>
                <a:cubicBezTo>
                  <a:pt x="81" y="2303"/>
                  <a:pt x="69" y="2301"/>
                  <a:pt x="57" y="2296"/>
                </a:cubicBezTo>
                <a:cubicBezTo>
                  <a:pt x="46" y="2291"/>
                  <a:pt x="36" y="2284"/>
                  <a:pt x="27" y="2276"/>
                </a:cubicBezTo>
                <a:cubicBezTo>
                  <a:pt x="19" y="2267"/>
                  <a:pt x="12" y="2257"/>
                  <a:pt x="7" y="2246"/>
                </a:cubicBezTo>
                <a:cubicBezTo>
                  <a:pt x="3" y="2234"/>
                  <a:pt x="0" y="2223"/>
                  <a:pt x="0" y="221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4" name="任意多边形 873"/>
          <p:cNvSpPr/>
          <p:nvPr/>
        </p:nvSpPr>
        <p:spPr>
          <a:xfrm>
            <a:off x="4690800" y="1299960"/>
            <a:ext cx="3991320" cy="829080"/>
          </a:xfrm>
          <a:custGeom>
            <a:avLst/>
            <a:gdLst/>
            <a:ahLst/>
            <a:cxnLst/>
            <a:rect l="0" t="0" r="r" b="b"/>
            <a:pathLst>
              <a:path w="11087" h="2303" fill="none">
                <a:moveTo>
                  <a:pt x="0" y="2210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995" y="0"/>
                </a:lnTo>
                <a:cubicBezTo>
                  <a:pt x="11007" y="0"/>
                  <a:pt x="11019" y="2"/>
                  <a:pt x="11030" y="7"/>
                </a:cubicBezTo>
                <a:cubicBezTo>
                  <a:pt x="11041" y="12"/>
                  <a:pt x="11051" y="19"/>
                  <a:pt x="11060" y="27"/>
                </a:cubicBezTo>
                <a:cubicBezTo>
                  <a:pt x="11069" y="36"/>
                  <a:pt x="11076" y="46"/>
                  <a:pt x="11080" y="57"/>
                </a:cubicBezTo>
                <a:cubicBezTo>
                  <a:pt x="11085" y="69"/>
                  <a:pt x="11087" y="80"/>
                  <a:pt x="11087" y="93"/>
                </a:cubicBezTo>
                <a:lnTo>
                  <a:pt x="11087" y="2210"/>
                </a:lnTo>
                <a:cubicBezTo>
                  <a:pt x="11087" y="2223"/>
                  <a:pt x="11085" y="2234"/>
                  <a:pt x="11080" y="2246"/>
                </a:cubicBezTo>
                <a:cubicBezTo>
                  <a:pt x="11076" y="2257"/>
                  <a:pt x="11069" y="2267"/>
                  <a:pt x="11060" y="2276"/>
                </a:cubicBezTo>
                <a:cubicBezTo>
                  <a:pt x="11051" y="2284"/>
                  <a:pt x="11041" y="2291"/>
                  <a:pt x="11030" y="2296"/>
                </a:cubicBezTo>
                <a:cubicBezTo>
                  <a:pt x="11019" y="2301"/>
                  <a:pt x="11007" y="2303"/>
                  <a:pt x="10995" y="2303"/>
                </a:cubicBezTo>
                <a:lnTo>
                  <a:pt x="93" y="2303"/>
                </a:lnTo>
                <a:cubicBezTo>
                  <a:pt x="81" y="2303"/>
                  <a:pt x="69" y="2301"/>
                  <a:pt x="57" y="2296"/>
                </a:cubicBezTo>
                <a:cubicBezTo>
                  <a:pt x="46" y="2291"/>
                  <a:pt x="36" y="2284"/>
                  <a:pt x="27" y="2276"/>
                </a:cubicBezTo>
                <a:cubicBezTo>
                  <a:pt x="19" y="2267"/>
                  <a:pt x="12" y="2257"/>
                  <a:pt x="7" y="2246"/>
                </a:cubicBezTo>
                <a:cubicBezTo>
                  <a:pt x="3" y="2234"/>
                  <a:pt x="0" y="2223"/>
                  <a:pt x="0" y="2210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5" name="文本框 874"/>
          <p:cNvSpPr txBox="1"/>
          <p:nvPr/>
        </p:nvSpPr>
        <p:spPr>
          <a:xfrm>
            <a:off x="1402920" y="1620360"/>
            <a:ext cx="430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人死亡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6" name="文本框 875"/>
          <p:cNvSpPr txBox="1"/>
          <p:nvPr/>
        </p:nvSpPr>
        <p:spPr>
          <a:xfrm>
            <a:off x="4924440" y="1433160"/>
            <a:ext cx="418680" cy="553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7" name="任意多边形 876"/>
          <p:cNvSpPr/>
          <p:nvPr/>
        </p:nvSpPr>
        <p:spPr>
          <a:xfrm>
            <a:off x="537840" y="2290680"/>
            <a:ext cx="8144280" cy="905040"/>
          </a:xfrm>
          <a:custGeom>
            <a:avLst/>
            <a:gdLst/>
            <a:ahLst/>
            <a:cxnLst/>
            <a:rect l="0" t="0" r="r" b="b"/>
            <a:pathLst>
              <a:path w="22623" h="2514">
                <a:moveTo>
                  <a:pt x="0" y="2421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22531" y="0"/>
                </a:lnTo>
                <a:cubicBezTo>
                  <a:pt x="22543" y="0"/>
                  <a:pt x="22555" y="2"/>
                  <a:pt x="22566" y="7"/>
                </a:cubicBezTo>
                <a:cubicBezTo>
                  <a:pt x="22577" y="11"/>
                  <a:pt x="22587" y="18"/>
                  <a:pt x="22596" y="27"/>
                </a:cubicBezTo>
                <a:cubicBezTo>
                  <a:pt x="22605" y="36"/>
                  <a:pt x="22612" y="46"/>
                  <a:pt x="22616" y="57"/>
                </a:cubicBezTo>
                <a:cubicBezTo>
                  <a:pt x="22621" y="68"/>
                  <a:pt x="22623" y="80"/>
                  <a:pt x="22623" y="92"/>
                </a:cubicBezTo>
                <a:lnTo>
                  <a:pt x="22623" y="2421"/>
                </a:lnTo>
                <a:cubicBezTo>
                  <a:pt x="22623" y="2434"/>
                  <a:pt x="22621" y="2446"/>
                  <a:pt x="22616" y="2457"/>
                </a:cubicBezTo>
                <a:cubicBezTo>
                  <a:pt x="22612" y="2468"/>
                  <a:pt x="22605" y="2478"/>
                  <a:pt x="22596" y="2487"/>
                </a:cubicBezTo>
                <a:cubicBezTo>
                  <a:pt x="22587" y="2496"/>
                  <a:pt x="22577" y="2503"/>
                  <a:pt x="22566" y="2507"/>
                </a:cubicBezTo>
                <a:cubicBezTo>
                  <a:pt x="22555" y="2512"/>
                  <a:pt x="22543" y="2514"/>
                  <a:pt x="22531" y="2514"/>
                </a:cubicBezTo>
                <a:lnTo>
                  <a:pt x="93" y="2514"/>
                </a:lnTo>
                <a:cubicBezTo>
                  <a:pt x="81" y="2514"/>
                  <a:pt x="69" y="2512"/>
                  <a:pt x="58" y="2507"/>
                </a:cubicBezTo>
                <a:cubicBezTo>
                  <a:pt x="46" y="2503"/>
                  <a:pt x="36" y="2496"/>
                  <a:pt x="28" y="2487"/>
                </a:cubicBezTo>
                <a:cubicBezTo>
                  <a:pt x="19" y="2478"/>
                  <a:pt x="12" y="2468"/>
                  <a:pt x="7" y="2457"/>
                </a:cubicBezTo>
                <a:cubicBezTo>
                  <a:pt x="3" y="2446"/>
                  <a:pt x="0" y="2434"/>
                  <a:pt x="0" y="242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8" name="任意多边形 877"/>
          <p:cNvSpPr/>
          <p:nvPr/>
        </p:nvSpPr>
        <p:spPr>
          <a:xfrm>
            <a:off x="537840" y="2290680"/>
            <a:ext cx="8144280" cy="905040"/>
          </a:xfrm>
          <a:custGeom>
            <a:avLst/>
            <a:gdLst/>
            <a:ahLst/>
            <a:cxnLst/>
            <a:rect l="0" t="0" r="r" b="b"/>
            <a:pathLst>
              <a:path w="22623" h="2514" fill="none">
                <a:moveTo>
                  <a:pt x="0" y="2421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22531" y="0"/>
                </a:lnTo>
                <a:cubicBezTo>
                  <a:pt x="22543" y="0"/>
                  <a:pt x="22555" y="2"/>
                  <a:pt x="22566" y="7"/>
                </a:cubicBezTo>
                <a:cubicBezTo>
                  <a:pt x="22577" y="11"/>
                  <a:pt x="22587" y="18"/>
                  <a:pt x="22596" y="27"/>
                </a:cubicBezTo>
                <a:cubicBezTo>
                  <a:pt x="22605" y="36"/>
                  <a:pt x="22612" y="46"/>
                  <a:pt x="22616" y="57"/>
                </a:cubicBezTo>
                <a:cubicBezTo>
                  <a:pt x="22621" y="68"/>
                  <a:pt x="22623" y="80"/>
                  <a:pt x="22623" y="92"/>
                </a:cubicBezTo>
                <a:lnTo>
                  <a:pt x="22623" y="2421"/>
                </a:lnTo>
                <a:cubicBezTo>
                  <a:pt x="22623" y="2434"/>
                  <a:pt x="22621" y="2446"/>
                  <a:pt x="22616" y="2457"/>
                </a:cubicBezTo>
                <a:cubicBezTo>
                  <a:pt x="22612" y="2468"/>
                  <a:pt x="22605" y="2478"/>
                  <a:pt x="22596" y="2487"/>
                </a:cubicBezTo>
                <a:cubicBezTo>
                  <a:pt x="22587" y="2496"/>
                  <a:pt x="22577" y="2503"/>
                  <a:pt x="22566" y="2507"/>
                </a:cubicBezTo>
                <a:cubicBezTo>
                  <a:pt x="22555" y="2512"/>
                  <a:pt x="22543" y="2514"/>
                  <a:pt x="22531" y="2514"/>
                </a:cubicBezTo>
                <a:lnTo>
                  <a:pt x="93" y="2514"/>
                </a:lnTo>
                <a:cubicBezTo>
                  <a:pt x="81" y="2514"/>
                  <a:pt x="69" y="2512"/>
                  <a:pt x="58" y="2507"/>
                </a:cubicBezTo>
                <a:cubicBezTo>
                  <a:pt x="46" y="2503"/>
                  <a:pt x="36" y="2496"/>
                  <a:pt x="28" y="2487"/>
                </a:cubicBezTo>
                <a:cubicBezTo>
                  <a:pt x="19" y="2478"/>
                  <a:pt x="12" y="2468"/>
                  <a:pt x="7" y="2457"/>
                </a:cubicBezTo>
                <a:cubicBezTo>
                  <a:pt x="3" y="2446"/>
                  <a:pt x="0" y="2434"/>
                  <a:pt x="0" y="2421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9" name="文本框 878"/>
          <p:cNvSpPr txBox="1"/>
          <p:nvPr/>
        </p:nvSpPr>
        <p:spPr>
          <a:xfrm>
            <a:off x="5297400" y="1620360"/>
            <a:ext cx="430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人失踪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0" name="任意多边形 879"/>
          <p:cNvSpPr/>
          <p:nvPr/>
        </p:nvSpPr>
        <p:spPr>
          <a:xfrm>
            <a:off x="733320" y="2724120"/>
            <a:ext cx="1714680" cy="552600"/>
          </a:xfrm>
          <a:custGeom>
            <a:avLst/>
            <a:gdLst/>
            <a:ahLst/>
            <a:cxnLst/>
            <a:rect l="0" t="0" r="r" b="b"/>
            <a:pathLst>
              <a:path w="4763" h="1535">
                <a:moveTo>
                  <a:pt x="0" y="1482"/>
                </a:moveTo>
                <a:lnTo>
                  <a:pt x="0" y="52"/>
                </a:ln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lnTo>
                  <a:pt x="4710" y="0"/>
                </a:lnTo>
                <a:cubicBezTo>
                  <a:pt x="4717" y="0"/>
                  <a:pt x="4724" y="1"/>
                  <a:pt x="4731" y="4"/>
                </a:cubicBezTo>
                <a:cubicBezTo>
                  <a:pt x="4737" y="6"/>
                  <a:pt x="4743" y="10"/>
                  <a:pt x="4748" y="15"/>
                </a:cubicBezTo>
                <a:cubicBezTo>
                  <a:pt x="4753" y="20"/>
                  <a:pt x="4757" y="26"/>
                  <a:pt x="4759" y="32"/>
                </a:cubicBezTo>
                <a:cubicBezTo>
                  <a:pt x="4762" y="39"/>
                  <a:pt x="4763" y="45"/>
                  <a:pt x="4763" y="52"/>
                </a:cubicBezTo>
                <a:lnTo>
                  <a:pt x="4763" y="1482"/>
                </a:lnTo>
                <a:cubicBezTo>
                  <a:pt x="4763" y="1489"/>
                  <a:pt x="4762" y="1496"/>
                  <a:pt x="4759" y="1502"/>
                </a:cubicBezTo>
                <a:cubicBezTo>
                  <a:pt x="4757" y="1509"/>
                  <a:pt x="4753" y="1515"/>
                  <a:pt x="4748" y="1520"/>
                </a:cubicBezTo>
                <a:cubicBezTo>
                  <a:pt x="4743" y="1525"/>
                  <a:pt x="4737" y="1528"/>
                  <a:pt x="4731" y="1531"/>
                </a:cubicBezTo>
                <a:cubicBezTo>
                  <a:pt x="4724" y="1534"/>
                  <a:pt x="4717" y="1535"/>
                  <a:pt x="4710" y="1535"/>
                </a:cubicBezTo>
                <a:lnTo>
                  <a:pt x="53" y="1535"/>
                </a:lnTo>
                <a:cubicBezTo>
                  <a:pt x="46" y="1535"/>
                  <a:pt x="39" y="1534"/>
                  <a:pt x="32" y="1531"/>
                </a:cubicBezTo>
                <a:cubicBezTo>
                  <a:pt x="26" y="1528"/>
                  <a:pt x="20" y="1525"/>
                  <a:pt x="15" y="1520"/>
                </a:cubicBezTo>
                <a:cubicBezTo>
                  <a:pt x="10" y="1515"/>
                  <a:pt x="7" y="1509"/>
                  <a:pt x="4" y="1502"/>
                </a:cubicBezTo>
                <a:cubicBezTo>
                  <a:pt x="1" y="1496"/>
                  <a:pt x="0" y="1489"/>
                  <a:pt x="0" y="1482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1" name="文本框 880"/>
          <p:cNvSpPr txBox="1"/>
          <p:nvPr/>
        </p:nvSpPr>
        <p:spPr>
          <a:xfrm>
            <a:off x="733320" y="2450160"/>
            <a:ext cx="371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事故链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2" name="文本框 881"/>
          <p:cNvSpPr txBox="1"/>
          <p:nvPr/>
        </p:nvSpPr>
        <p:spPr>
          <a:xfrm>
            <a:off x="1302480" y="280152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老窑积水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3" name="文本框 882"/>
          <p:cNvSpPr txBox="1"/>
          <p:nvPr/>
        </p:nvSpPr>
        <p:spPr>
          <a:xfrm>
            <a:off x="1302480" y="300168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情况不清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4" name="任意多边形 883"/>
          <p:cNvSpPr/>
          <p:nvPr/>
        </p:nvSpPr>
        <p:spPr>
          <a:xfrm>
            <a:off x="2752560" y="2724120"/>
            <a:ext cx="1705320" cy="552600"/>
          </a:xfrm>
          <a:custGeom>
            <a:avLst/>
            <a:gdLst/>
            <a:ahLst/>
            <a:cxnLst/>
            <a:rect l="0" t="0" r="r" b="b"/>
            <a:pathLst>
              <a:path w="4737" h="1535">
                <a:moveTo>
                  <a:pt x="0" y="1482"/>
                </a:moveTo>
                <a:lnTo>
                  <a:pt x="0" y="52"/>
                </a:ln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4684" y="0"/>
                </a:lnTo>
                <a:cubicBezTo>
                  <a:pt x="4691" y="0"/>
                  <a:pt x="4698" y="1"/>
                  <a:pt x="4704" y="4"/>
                </a:cubicBezTo>
                <a:cubicBezTo>
                  <a:pt x="4711" y="6"/>
                  <a:pt x="4717" y="10"/>
                  <a:pt x="4721" y="15"/>
                </a:cubicBezTo>
                <a:cubicBezTo>
                  <a:pt x="4726" y="20"/>
                  <a:pt x="4730" y="26"/>
                  <a:pt x="4733" y="32"/>
                </a:cubicBezTo>
                <a:cubicBezTo>
                  <a:pt x="4736" y="39"/>
                  <a:pt x="4737" y="45"/>
                  <a:pt x="4737" y="52"/>
                </a:cubicBezTo>
                <a:lnTo>
                  <a:pt x="4737" y="1482"/>
                </a:lnTo>
                <a:cubicBezTo>
                  <a:pt x="4737" y="1489"/>
                  <a:pt x="4736" y="1496"/>
                  <a:pt x="4733" y="1502"/>
                </a:cubicBezTo>
                <a:cubicBezTo>
                  <a:pt x="4730" y="1509"/>
                  <a:pt x="4726" y="1515"/>
                  <a:pt x="4721" y="1520"/>
                </a:cubicBezTo>
                <a:cubicBezTo>
                  <a:pt x="4717" y="1525"/>
                  <a:pt x="4711" y="1528"/>
                  <a:pt x="4704" y="1531"/>
                </a:cubicBezTo>
                <a:cubicBezTo>
                  <a:pt x="4698" y="1534"/>
                  <a:pt x="4691" y="1535"/>
                  <a:pt x="4684" y="1535"/>
                </a:cubicBezTo>
                <a:lnTo>
                  <a:pt x="53" y="1535"/>
                </a:lnTo>
                <a:cubicBezTo>
                  <a:pt x="46" y="1535"/>
                  <a:pt x="39" y="1534"/>
                  <a:pt x="33" y="1531"/>
                </a:cubicBezTo>
                <a:cubicBezTo>
                  <a:pt x="26" y="1528"/>
                  <a:pt x="20" y="1525"/>
                  <a:pt x="15" y="1520"/>
                </a:cubicBezTo>
                <a:cubicBezTo>
                  <a:pt x="10" y="1515"/>
                  <a:pt x="7" y="1509"/>
                  <a:pt x="4" y="1502"/>
                </a:cubicBezTo>
                <a:cubicBezTo>
                  <a:pt x="1" y="1496"/>
                  <a:pt x="0" y="1489"/>
                  <a:pt x="0" y="1482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5" name="文本框 884"/>
          <p:cNvSpPr txBox="1"/>
          <p:nvPr/>
        </p:nvSpPr>
        <p:spPr>
          <a:xfrm>
            <a:off x="2519280" y="2905920"/>
            <a:ext cx="1530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6" name="文本框 885"/>
          <p:cNvSpPr txBox="1"/>
          <p:nvPr/>
        </p:nvSpPr>
        <p:spPr>
          <a:xfrm>
            <a:off x="3459960" y="2801520"/>
            <a:ext cx="287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盲目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7" name="文本框 886"/>
          <p:cNvSpPr txBox="1"/>
          <p:nvPr/>
        </p:nvSpPr>
        <p:spPr>
          <a:xfrm>
            <a:off x="3459960" y="3001680"/>
            <a:ext cx="287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掘进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8" name="任意多边形 887"/>
          <p:cNvSpPr/>
          <p:nvPr/>
        </p:nvSpPr>
        <p:spPr>
          <a:xfrm>
            <a:off x="4762440" y="2724120"/>
            <a:ext cx="1714680" cy="552600"/>
          </a:xfrm>
          <a:custGeom>
            <a:avLst/>
            <a:gdLst/>
            <a:ahLst/>
            <a:cxnLst/>
            <a:rect l="0" t="0" r="r" b="b"/>
            <a:pathLst>
              <a:path w="4763" h="1535">
                <a:moveTo>
                  <a:pt x="0" y="1482"/>
                </a:moveTo>
                <a:lnTo>
                  <a:pt x="0" y="52"/>
                </a:ln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lnTo>
                  <a:pt x="4710" y="0"/>
                </a:lnTo>
                <a:cubicBezTo>
                  <a:pt x="4717" y="0"/>
                  <a:pt x="4724" y="1"/>
                  <a:pt x="4730" y="4"/>
                </a:cubicBezTo>
                <a:cubicBezTo>
                  <a:pt x="4737" y="6"/>
                  <a:pt x="4743" y="10"/>
                  <a:pt x="4748" y="15"/>
                </a:cubicBezTo>
                <a:cubicBezTo>
                  <a:pt x="4753" y="20"/>
                  <a:pt x="4756" y="26"/>
                  <a:pt x="4759" y="32"/>
                </a:cubicBezTo>
                <a:cubicBezTo>
                  <a:pt x="4762" y="39"/>
                  <a:pt x="4763" y="45"/>
                  <a:pt x="4763" y="52"/>
                </a:cubicBezTo>
                <a:lnTo>
                  <a:pt x="4763" y="1482"/>
                </a:lnTo>
                <a:cubicBezTo>
                  <a:pt x="4763" y="1489"/>
                  <a:pt x="4762" y="1496"/>
                  <a:pt x="4759" y="1502"/>
                </a:cubicBezTo>
                <a:cubicBezTo>
                  <a:pt x="4756" y="1509"/>
                  <a:pt x="4753" y="1515"/>
                  <a:pt x="4748" y="1520"/>
                </a:cubicBezTo>
                <a:cubicBezTo>
                  <a:pt x="4743" y="1525"/>
                  <a:pt x="4737" y="1528"/>
                  <a:pt x="4730" y="1531"/>
                </a:cubicBezTo>
                <a:cubicBezTo>
                  <a:pt x="4724" y="1534"/>
                  <a:pt x="4717" y="1535"/>
                  <a:pt x="4710" y="1535"/>
                </a:cubicBezTo>
                <a:lnTo>
                  <a:pt x="53" y="1535"/>
                </a:lnTo>
                <a:cubicBezTo>
                  <a:pt x="46" y="1535"/>
                  <a:pt x="39" y="1534"/>
                  <a:pt x="32" y="1531"/>
                </a:cubicBezTo>
                <a:cubicBezTo>
                  <a:pt x="26" y="1528"/>
                  <a:pt x="20" y="1525"/>
                  <a:pt x="15" y="1520"/>
                </a:cubicBezTo>
                <a:cubicBezTo>
                  <a:pt x="10" y="1515"/>
                  <a:pt x="6" y="1509"/>
                  <a:pt x="4" y="1502"/>
                </a:cubicBezTo>
                <a:cubicBezTo>
                  <a:pt x="1" y="1496"/>
                  <a:pt x="0" y="1489"/>
                  <a:pt x="0" y="1482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9" name="文本框 888"/>
          <p:cNvSpPr txBox="1"/>
          <p:nvPr/>
        </p:nvSpPr>
        <p:spPr>
          <a:xfrm>
            <a:off x="4533840" y="2905920"/>
            <a:ext cx="1530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0" name="文本框 889"/>
          <p:cNvSpPr txBox="1"/>
          <p:nvPr/>
        </p:nvSpPr>
        <p:spPr>
          <a:xfrm>
            <a:off x="5474520" y="2801520"/>
            <a:ext cx="287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导通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1" name="文本框 890"/>
          <p:cNvSpPr txBox="1"/>
          <p:nvPr/>
        </p:nvSpPr>
        <p:spPr>
          <a:xfrm>
            <a:off x="5474520" y="3001680"/>
            <a:ext cx="287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积水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2" name="任意多边形 891"/>
          <p:cNvSpPr/>
          <p:nvPr/>
        </p:nvSpPr>
        <p:spPr>
          <a:xfrm>
            <a:off x="6781680" y="2724120"/>
            <a:ext cx="1705320" cy="552600"/>
          </a:xfrm>
          <a:custGeom>
            <a:avLst/>
            <a:gdLst/>
            <a:ahLst/>
            <a:cxnLst/>
            <a:rect l="0" t="0" r="r" b="b"/>
            <a:pathLst>
              <a:path w="4737" h="1535">
                <a:moveTo>
                  <a:pt x="0" y="1482"/>
                </a:moveTo>
                <a:lnTo>
                  <a:pt x="0" y="52"/>
                </a:ln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lnTo>
                  <a:pt x="4684" y="0"/>
                </a:lnTo>
                <a:cubicBezTo>
                  <a:pt x="4691" y="0"/>
                  <a:pt x="4698" y="1"/>
                  <a:pt x="4704" y="4"/>
                </a:cubicBezTo>
                <a:cubicBezTo>
                  <a:pt x="4711" y="6"/>
                  <a:pt x="4716" y="10"/>
                  <a:pt x="4721" y="15"/>
                </a:cubicBezTo>
                <a:cubicBezTo>
                  <a:pt x="4726" y="20"/>
                  <a:pt x="4730" y="26"/>
                  <a:pt x="4733" y="32"/>
                </a:cubicBezTo>
                <a:cubicBezTo>
                  <a:pt x="4736" y="39"/>
                  <a:pt x="4737" y="45"/>
                  <a:pt x="4737" y="52"/>
                </a:cubicBezTo>
                <a:lnTo>
                  <a:pt x="4737" y="1482"/>
                </a:lnTo>
                <a:cubicBezTo>
                  <a:pt x="4737" y="1489"/>
                  <a:pt x="4736" y="1496"/>
                  <a:pt x="4733" y="1502"/>
                </a:cubicBezTo>
                <a:cubicBezTo>
                  <a:pt x="4730" y="1509"/>
                  <a:pt x="4726" y="1515"/>
                  <a:pt x="4721" y="1520"/>
                </a:cubicBezTo>
                <a:cubicBezTo>
                  <a:pt x="4716" y="1525"/>
                  <a:pt x="4711" y="1528"/>
                  <a:pt x="4704" y="1531"/>
                </a:cubicBezTo>
                <a:cubicBezTo>
                  <a:pt x="4698" y="1534"/>
                  <a:pt x="4691" y="1535"/>
                  <a:pt x="4684" y="1535"/>
                </a:cubicBezTo>
                <a:lnTo>
                  <a:pt x="53" y="1535"/>
                </a:lnTo>
                <a:cubicBezTo>
                  <a:pt x="46" y="1535"/>
                  <a:pt x="39" y="1534"/>
                  <a:pt x="32" y="1531"/>
                </a:cubicBezTo>
                <a:cubicBezTo>
                  <a:pt x="26" y="1528"/>
                  <a:pt x="20" y="1525"/>
                  <a:pt x="15" y="1520"/>
                </a:cubicBezTo>
                <a:cubicBezTo>
                  <a:pt x="10" y="1515"/>
                  <a:pt x="7" y="1509"/>
                  <a:pt x="4" y="1502"/>
                </a:cubicBezTo>
                <a:cubicBezTo>
                  <a:pt x="1" y="1496"/>
                  <a:pt x="0" y="1489"/>
                  <a:pt x="0" y="1482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3" name="文本框 892"/>
          <p:cNvSpPr txBox="1"/>
          <p:nvPr/>
        </p:nvSpPr>
        <p:spPr>
          <a:xfrm>
            <a:off x="6548400" y="2905920"/>
            <a:ext cx="1530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4" name="文本框 893"/>
          <p:cNvSpPr txBox="1"/>
          <p:nvPr/>
        </p:nvSpPr>
        <p:spPr>
          <a:xfrm>
            <a:off x="7489080" y="2801520"/>
            <a:ext cx="287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透水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5" name="任意多边形 894"/>
          <p:cNvSpPr/>
          <p:nvPr/>
        </p:nvSpPr>
        <p:spPr>
          <a:xfrm>
            <a:off x="537840" y="3357360"/>
            <a:ext cx="8144280" cy="3038760"/>
          </a:xfrm>
          <a:custGeom>
            <a:avLst/>
            <a:gdLst/>
            <a:ahLst/>
            <a:cxnLst/>
            <a:rect l="0" t="0" r="r" b="b"/>
            <a:pathLst>
              <a:path w="22623" h="8441">
                <a:moveTo>
                  <a:pt x="0" y="8349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22531" y="0"/>
                </a:lnTo>
                <a:cubicBezTo>
                  <a:pt x="22543" y="0"/>
                  <a:pt x="22555" y="2"/>
                  <a:pt x="22566" y="7"/>
                </a:cubicBezTo>
                <a:cubicBezTo>
                  <a:pt x="22577" y="12"/>
                  <a:pt x="22587" y="19"/>
                  <a:pt x="22596" y="27"/>
                </a:cubicBezTo>
                <a:cubicBezTo>
                  <a:pt x="22605" y="36"/>
                  <a:pt x="22612" y="46"/>
                  <a:pt x="22616" y="57"/>
                </a:cubicBezTo>
                <a:cubicBezTo>
                  <a:pt x="22621" y="69"/>
                  <a:pt x="22623" y="80"/>
                  <a:pt x="22623" y="93"/>
                </a:cubicBezTo>
                <a:lnTo>
                  <a:pt x="22623" y="8349"/>
                </a:lnTo>
                <a:cubicBezTo>
                  <a:pt x="22623" y="8361"/>
                  <a:pt x="22621" y="8373"/>
                  <a:pt x="22616" y="8384"/>
                </a:cubicBezTo>
                <a:cubicBezTo>
                  <a:pt x="22612" y="8395"/>
                  <a:pt x="22605" y="8405"/>
                  <a:pt x="22596" y="8414"/>
                </a:cubicBezTo>
                <a:cubicBezTo>
                  <a:pt x="22587" y="8423"/>
                  <a:pt x="22577" y="8430"/>
                  <a:pt x="22566" y="8434"/>
                </a:cubicBezTo>
                <a:cubicBezTo>
                  <a:pt x="22555" y="8439"/>
                  <a:pt x="22543" y="8441"/>
                  <a:pt x="22531" y="8441"/>
                </a:cubicBezTo>
                <a:lnTo>
                  <a:pt x="93" y="8441"/>
                </a:lnTo>
                <a:cubicBezTo>
                  <a:pt x="81" y="8441"/>
                  <a:pt x="69" y="8439"/>
                  <a:pt x="58" y="8434"/>
                </a:cubicBezTo>
                <a:cubicBezTo>
                  <a:pt x="46" y="8430"/>
                  <a:pt x="36" y="8423"/>
                  <a:pt x="28" y="8414"/>
                </a:cubicBezTo>
                <a:cubicBezTo>
                  <a:pt x="19" y="8405"/>
                  <a:pt x="12" y="8395"/>
                  <a:pt x="7" y="8384"/>
                </a:cubicBezTo>
                <a:cubicBezTo>
                  <a:pt x="3" y="8373"/>
                  <a:pt x="0" y="8361"/>
                  <a:pt x="0" y="83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6" name="任意多边形 895"/>
          <p:cNvSpPr/>
          <p:nvPr/>
        </p:nvSpPr>
        <p:spPr>
          <a:xfrm>
            <a:off x="537840" y="3357360"/>
            <a:ext cx="8144280" cy="3038760"/>
          </a:xfrm>
          <a:custGeom>
            <a:avLst/>
            <a:gdLst/>
            <a:ahLst/>
            <a:cxnLst/>
            <a:rect l="0" t="0" r="r" b="b"/>
            <a:pathLst>
              <a:path w="22623" h="8441" fill="none">
                <a:moveTo>
                  <a:pt x="0" y="8349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22531" y="0"/>
                </a:lnTo>
                <a:cubicBezTo>
                  <a:pt x="22543" y="0"/>
                  <a:pt x="22555" y="2"/>
                  <a:pt x="22566" y="7"/>
                </a:cubicBezTo>
                <a:cubicBezTo>
                  <a:pt x="22577" y="12"/>
                  <a:pt x="22587" y="19"/>
                  <a:pt x="22596" y="27"/>
                </a:cubicBezTo>
                <a:cubicBezTo>
                  <a:pt x="22605" y="36"/>
                  <a:pt x="22612" y="46"/>
                  <a:pt x="22616" y="57"/>
                </a:cubicBezTo>
                <a:cubicBezTo>
                  <a:pt x="22621" y="69"/>
                  <a:pt x="22623" y="80"/>
                  <a:pt x="22623" y="93"/>
                </a:cubicBezTo>
                <a:lnTo>
                  <a:pt x="22623" y="8349"/>
                </a:lnTo>
                <a:cubicBezTo>
                  <a:pt x="22623" y="8361"/>
                  <a:pt x="22621" y="8373"/>
                  <a:pt x="22616" y="8384"/>
                </a:cubicBezTo>
                <a:cubicBezTo>
                  <a:pt x="22612" y="8395"/>
                  <a:pt x="22605" y="8405"/>
                  <a:pt x="22596" y="8414"/>
                </a:cubicBezTo>
                <a:cubicBezTo>
                  <a:pt x="22587" y="8423"/>
                  <a:pt x="22577" y="8430"/>
                  <a:pt x="22566" y="8434"/>
                </a:cubicBezTo>
                <a:cubicBezTo>
                  <a:pt x="22555" y="8439"/>
                  <a:pt x="22543" y="8441"/>
                  <a:pt x="22531" y="8441"/>
                </a:cubicBezTo>
                <a:lnTo>
                  <a:pt x="93" y="8441"/>
                </a:lnTo>
                <a:cubicBezTo>
                  <a:pt x="81" y="8441"/>
                  <a:pt x="69" y="8439"/>
                  <a:pt x="58" y="8434"/>
                </a:cubicBezTo>
                <a:cubicBezTo>
                  <a:pt x="46" y="8430"/>
                  <a:pt x="36" y="8423"/>
                  <a:pt x="28" y="8414"/>
                </a:cubicBezTo>
                <a:cubicBezTo>
                  <a:pt x="19" y="8405"/>
                  <a:pt x="12" y="8395"/>
                  <a:pt x="7" y="8384"/>
                </a:cubicBezTo>
                <a:cubicBezTo>
                  <a:pt x="3" y="8373"/>
                  <a:pt x="0" y="8361"/>
                  <a:pt x="0" y="834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7" name="文本框 896"/>
          <p:cNvSpPr txBox="1"/>
          <p:nvPr/>
        </p:nvSpPr>
        <p:spPr>
          <a:xfrm>
            <a:off x="7489080" y="3001680"/>
            <a:ext cx="287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事故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8" name="任意多边形 897"/>
          <p:cNvSpPr/>
          <p:nvPr/>
        </p:nvSpPr>
        <p:spPr>
          <a:xfrm>
            <a:off x="780840" y="3924000"/>
            <a:ext cx="2657880" cy="429120"/>
          </a:xfrm>
          <a:custGeom>
            <a:avLst/>
            <a:gdLst/>
            <a:ahLst/>
            <a:cxnLst/>
            <a:rect l="0" t="0" r="r" b="b"/>
            <a:pathLst>
              <a:path w="7383" h="1192">
                <a:moveTo>
                  <a:pt x="0" y="0"/>
                </a:moveTo>
                <a:lnTo>
                  <a:pt x="7383" y="0"/>
                </a:lnTo>
                <a:lnTo>
                  <a:pt x="7383" y="1192"/>
                </a:lnTo>
                <a:lnTo>
                  <a:pt x="0" y="1192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9" name="任意多边形 898"/>
          <p:cNvSpPr/>
          <p:nvPr/>
        </p:nvSpPr>
        <p:spPr>
          <a:xfrm>
            <a:off x="3438360" y="3924000"/>
            <a:ext cx="5010480" cy="429120"/>
          </a:xfrm>
          <a:custGeom>
            <a:avLst/>
            <a:gdLst/>
            <a:ahLst/>
            <a:cxnLst/>
            <a:rect l="0" t="0" r="r" b="b"/>
            <a:pathLst>
              <a:path w="13918" h="1192">
                <a:moveTo>
                  <a:pt x="0" y="0"/>
                </a:moveTo>
                <a:lnTo>
                  <a:pt x="13918" y="0"/>
                </a:lnTo>
                <a:lnTo>
                  <a:pt x="13918" y="1192"/>
                </a:lnTo>
                <a:lnTo>
                  <a:pt x="0" y="1192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0" name="任意多边形 899"/>
          <p:cNvSpPr/>
          <p:nvPr/>
        </p:nvSpPr>
        <p:spPr>
          <a:xfrm>
            <a:off x="771480" y="3914640"/>
            <a:ext cx="9720" cy="438480"/>
          </a:xfrm>
          <a:custGeom>
            <a:avLst/>
            <a:gdLst/>
            <a:ahLst/>
            <a:cxnLst/>
            <a:rect l="0" t="0" r="r" b="b"/>
            <a:pathLst>
              <a:path w="27" h="1218">
                <a:moveTo>
                  <a:pt x="0" y="0"/>
                </a:moveTo>
                <a:lnTo>
                  <a:pt x="27" y="0"/>
                </a:lnTo>
                <a:lnTo>
                  <a:pt x="27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1" name="任意多边形 900"/>
          <p:cNvSpPr/>
          <p:nvPr/>
        </p:nvSpPr>
        <p:spPr>
          <a:xfrm>
            <a:off x="771480" y="3914640"/>
            <a:ext cx="2667240" cy="9720"/>
          </a:xfrm>
          <a:custGeom>
            <a:avLst/>
            <a:gdLst/>
            <a:ahLst/>
            <a:cxnLst/>
            <a:rect l="0" t="0" r="r" b="b"/>
            <a:pathLst>
              <a:path w="7409" h="27">
                <a:moveTo>
                  <a:pt x="0" y="0"/>
                </a:moveTo>
                <a:lnTo>
                  <a:pt x="7409" y="0"/>
                </a:lnTo>
                <a:lnTo>
                  <a:pt x="740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2" name="任意多边形 901"/>
          <p:cNvSpPr/>
          <p:nvPr/>
        </p:nvSpPr>
        <p:spPr>
          <a:xfrm>
            <a:off x="3428640" y="3914640"/>
            <a:ext cx="10080" cy="438480"/>
          </a:xfrm>
          <a:custGeom>
            <a:avLst/>
            <a:gdLst/>
            <a:ahLst/>
            <a:cxnLst/>
            <a:rect l="0" t="0" r="r" b="b"/>
            <a:pathLst>
              <a:path w="28" h="1218">
                <a:moveTo>
                  <a:pt x="0" y="0"/>
                </a:moveTo>
                <a:lnTo>
                  <a:pt x="28" y="0"/>
                </a:lnTo>
                <a:lnTo>
                  <a:pt x="28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3" name="任意多边形 902"/>
          <p:cNvSpPr/>
          <p:nvPr/>
        </p:nvSpPr>
        <p:spPr>
          <a:xfrm>
            <a:off x="3438360" y="3914640"/>
            <a:ext cx="5010480" cy="9720"/>
          </a:xfrm>
          <a:custGeom>
            <a:avLst/>
            <a:gdLst/>
            <a:ahLst/>
            <a:cxnLst/>
            <a:rect l="0" t="0" r="r" b="b"/>
            <a:pathLst>
              <a:path w="13918" h="27">
                <a:moveTo>
                  <a:pt x="0" y="0"/>
                </a:moveTo>
                <a:lnTo>
                  <a:pt x="13918" y="0"/>
                </a:lnTo>
                <a:lnTo>
                  <a:pt x="1391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4" name="任意多边形 903"/>
          <p:cNvSpPr/>
          <p:nvPr/>
        </p:nvSpPr>
        <p:spPr>
          <a:xfrm>
            <a:off x="8439120" y="3914640"/>
            <a:ext cx="9720" cy="438480"/>
          </a:xfrm>
          <a:custGeom>
            <a:avLst/>
            <a:gdLst/>
            <a:ahLst/>
            <a:cxnLst/>
            <a:rect l="0" t="0" r="r" b="b"/>
            <a:pathLst>
              <a:path w="27" h="1218">
                <a:moveTo>
                  <a:pt x="0" y="0"/>
                </a:moveTo>
                <a:lnTo>
                  <a:pt x="27" y="0"/>
                </a:lnTo>
                <a:lnTo>
                  <a:pt x="27" y="1218"/>
                </a:lnTo>
                <a:lnTo>
                  <a:pt x="0" y="121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5" name="任意多边形 904"/>
          <p:cNvSpPr/>
          <p:nvPr/>
        </p:nvSpPr>
        <p:spPr>
          <a:xfrm>
            <a:off x="771480" y="4343040"/>
            <a:ext cx="2667240" cy="10080"/>
          </a:xfrm>
          <a:custGeom>
            <a:avLst/>
            <a:gdLst/>
            <a:ahLst/>
            <a:cxnLst/>
            <a:rect l="0" t="0" r="r" b="b"/>
            <a:pathLst>
              <a:path w="7409" h="28">
                <a:moveTo>
                  <a:pt x="0" y="0"/>
                </a:moveTo>
                <a:lnTo>
                  <a:pt x="7409" y="0"/>
                </a:lnTo>
                <a:lnTo>
                  <a:pt x="740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6" name="任意多边形 905"/>
          <p:cNvSpPr/>
          <p:nvPr/>
        </p:nvSpPr>
        <p:spPr>
          <a:xfrm>
            <a:off x="3438360" y="4343040"/>
            <a:ext cx="5010480" cy="10080"/>
          </a:xfrm>
          <a:custGeom>
            <a:avLst/>
            <a:gdLst/>
            <a:ahLst/>
            <a:cxnLst/>
            <a:rect l="0" t="0" r="r" b="b"/>
            <a:pathLst>
              <a:path w="13918" h="28">
                <a:moveTo>
                  <a:pt x="0" y="0"/>
                </a:moveTo>
                <a:lnTo>
                  <a:pt x="13918" y="0"/>
                </a:lnTo>
                <a:lnTo>
                  <a:pt x="1391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7" name="任意多边形 906"/>
          <p:cNvSpPr/>
          <p:nvPr/>
        </p:nvSpPr>
        <p:spPr>
          <a:xfrm>
            <a:off x="771480" y="4352760"/>
            <a:ext cx="9720" cy="466920"/>
          </a:xfrm>
          <a:custGeom>
            <a:avLst/>
            <a:gdLst/>
            <a:ahLst/>
            <a:cxnLst/>
            <a:rect l="0" t="0" r="r" b="b"/>
            <a:pathLst>
              <a:path w="27" h="1297">
                <a:moveTo>
                  <a:pt x="0" y="0"/>
                </a:moveTo>
                <a:lnTo>
                  <a:pt x="27" y="0"/>
                </a:lnTo>
                <a:lnTo>
                  <a:pt x="27" y="1297"/>
                </a:lnTo>
                <a:lnTo>
                  <a:pt x="0" y="129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8" name="任意多边形 907"/>
          <p:cNvSpPr/>
          <p:nvPr/>
        </p:nvSpPr>
        <p:spPr>
          <a:xfrm>
            <a:off x="3428640" y="4352760"/>
            <a:ext cx="10080" cy="466920"/>
          </a:xfrm>
          <a:custGeom>
            <a:avLst/>
            <a:gdLst/>
            <a:ahLst/>
            <a:cxnLst/>
            <a:rect l="0" t="0" r="r" b="b"/>
            <a:pathLst>
              <a:path w="28" h="1297">
                <a:moveTo>
                  <a:pt x="0" y="0"/>
                </a:moveTo>
                <a:lnTo>
                  <a:pt x="28" y="0"/>
                </a:lnTo>
                <a:lnTo>
                  <a:pt x="28" y="1297"/>
                </a:lnTo>
                <a:lnTo>
                  <a:pt x="0" y="129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9" name="任意多边形 908"/>
          <p:cNvSpPr/>
          <p:nvPr/>
        </p:nvSpPr>
        <p:spPr>
          <a:xfrm>
            <a:off x="8439120" y="4352760"/>
            <a:ext cx="9720" cy="466920"/>
          </a:xfrm>
          <a:custGeom>
            <a:avLst/>
            <a:gdLst/>
            <a:ahLst/>
            <a:cxnLst/>
            <a:rect l="0" t="0" r="r" b="b"/>
            <a:pathLst>
              <a:path w="27" h="1297">
                <a:moveTo>
                  <a:pt x="0" y="0"/>
                </a:moveTo>
                <a:lnTo>
                  <a:pt x="27" y="0"/>
                </a:lnTo>
                <a:lnTo>
                  <a:pt x="27" y="1297"/>
                </a:lnTo>
                <a:lnTo>
                  <a:pt x="0" y="129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0" name="任意多边形 909"/>
          <p:cNvSpPr/>
          <p:nvPr/>
        </p:nvSpPr>
        <p:spPr>
          <a:xfrm>
            <a:off x="771480" y="4819320"/>
            <a:ext cx="9720" cy="457560"/>
          </a:xfrm>
          <a:custGeom>
            <a:avLst/>
            <a:gdLst/>
            <a:ahLst/>
            <a:cxnLst/>
            <a:rect l="0" t="0" r="r" b="b"/>
            <a:pathLst>
              <a:path w="27" h="1271">
                <a:moveTo>
                  <a:pt x="0" y="0"/>
                </a:moveTo>
                <a:lnTo>
                  <a:pt x="27" y="0"/>
                </a:lnTo>
                <a:lnTo>
                  <a:pt x="27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1" name="任意多边形 910"/>
          <p:cNvSpPr/>
          <p:nvPr/>
        </p:nvSpPr>
        <p:spPr>
          <a:xfrm>
            <a:off x="771480" y="4809960"/>
            <a:ext cx="2667240" cy="9720"/>
          </a:xfrm>
          <a:custGeom>
            <a:avLst/>
            <a:gdLst/>
            <a:ahLst/>
            <a:cxnLst/>
            <a:rect l="0" t="0" r="r" b="b"/>
            <a:pathLst>
              <a:path w="7409" h="27">
                <a:moveTo>
                  <a:pt x="0" y="0"/>
                </a:moveTo>
                <a:lnTo>
                  <a:pt x="7409" y="0"/>
                </a:lnTo>
                <a:lnTo>
                  <a:pt x="740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2" name="任意多边形 911"/>
          <p:cNvSpPr/>
          <p:nvPr/>
        </p:nvSpPr>
        <p:spPr>
          <a:xfrm>
            <a:off x="3428640" y="4819320"/>
            <a:ext cx="10080" cy="457560"/>
          </a:xfrm>
          <a:custGeom>
            <a:avLst/>
            <a:gdLst/>
            <a:ahLst/>
            <a:cxnLst/>
            <a:rect l="0" t="0" r="r" b="b"/>
            <a:pathLst>
              <a:path w="28" h="1271">
                <a:moveTo>
                  <a:pt x="0" y="0"/>
                </a:moveTo>
                <a:lnTo>
                  <a:pt x="28" y="0"/>
                </a:lnTo>
                <a:lnTo>
                  <a:pt x="28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3" name="任意多边形 912"/>
          <p:cNvSpPr/>
          <p:nvPr/>
        </p:nvSpPr>
        <p:spPr>
          <a:xfrm>
            <a:off x="3438360" y="4809960"/>
            <a:ext cx="5010480" cy="9720"/>
          </a:xfrm>
          <a:custGeom>
            <a:avLst/>
            <a:gdLst/>
            <a:ahLst/>
            <a:cxnLst/>
            <a:rect l="0" t="0" r="r" b="b"/>
            <a:pathLst>
              <a:path w="13918" h="27">
                <a:moveTo>
                  <a:pt x="0" y="0"/>
                </a:moveTo>
                <a:lnTo>
                  <a:pt x="13918" y="0"/>
                </a:lnTo>
                <a:lnTo>
                  <a:pt x="1391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4" name="任意多边形 913"/>
          <p:cNvSpPr/>
          <p:nvPr/>
        </p:nvSpPr>
        <p:spPr>
          <a:xfrm>
            <a:off x="8439120" y="4819320"/>
            <a:ext cx="9720" cy="457560"/>
          </a:xfrm>
          <a:custGeom>
            <a:avLst/>
            <a:gdLst/>
            <a:ahLst/>
            <a:cxnLst/>
            <a:rect l="0" t="0" r="r" b="b"/>
            <a:pathLst>
              <a:path w="27" h="1271">
                <a:moveTo>
                  <a:pt x="0" y="0"/>
                </a:moveTo>
                <a:lnTo>
                  <a:pt x="27" y="0"/>
                </a:lnTo>
                <a:lnTo>
                  <a:pt x="27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5" name="任意多边形 914"/>
          <p:cNvSpPr/>
          <p:nvPr/>
        </p:nvSpPr>
        <p:spPr>
          <a:xfrm>
            <a:off x="771480" y="5276520"/>
            <a:ext cx="9720" cy="467280"/>
          </a:xfrm>
          <a:custGeom>
            <a:avLst/>
            <a:gdLst/>
            <a:ahLst/>
            <a:cxnLst/>
            <a:rect l="0" t="0" r="r" b="b"/>
            <a:pathLst>
              <a:path w="27" h="1298">
                <a:moveTo>
                  <a:pt x="0" y="0"/>
                </a:moveTo>
                <a:lnTo>
                  <a:pt x="27" y="0"/>
                </a:lnTo>
                <a:lnTo>
                  <a:pt x="27" y="1298"/>
                </a:lnTo>
                <a:lnTo>
                  <a:pt x="0" y="129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6" name="任意多边形 915"/>
          <p:cNvSpPr/>
          <p:nvPr/>
        </p:nvSpPr>
        <p:spPr>
          <a:xfrm>
            <a:off x="771480" y="5267160"/>
            <a:ext cx="2667240" cy="9720"/>
          </a:xfrm>
          <a:custGeom>
            <a:avLst/>
            <a:gdLst/>
            <a:ahLst/>
            <a:cxnLst/>
            <a:rect l="0" t="0" r="r" b="b"/>
            <a:pathLst>
              <a:path w="7409" h="27">
                <a:moveTo>
                  <a:pt x="0" y="0"/>
                </a:moveTo>
                <a:lnTo>
                  <a:pt x="7409" y="0"/>
                </a:lnTo>
                <a:lnTo>
                  <a:pt x="740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7" name="任意多边形 916"/>
          <p:cNvSpPr/>
          <p:nvPr/>
        </p:nvSpPr>
        <p:spPr>
          <a:xfrm>
            <a:off x="3428640" y="5276520"/>
            <a:ext cx="10080" cy="467280"/>
          </a:xfrm>
          <a:custGeom>
            <a:avLst/>
            <a:gdLst/>
            <a:ahLst/>
            <a:cxnLst/>
            <a:rect l="0" t="0" r="r" b="b"/>
            <a:pathLst>
              <a:path w="28" h="1298">
                <a:moveTo>
                  <a:pt x="0" y="0"/>
                </a:moveTo>
                <a:lnTo>
                  <a:pt x="28" y="0"/>
                </a:lnTo>
                <a:lnTo>
                  <a:pt x="28" y="1298"/>
                </a:lnTo>
                <a:lnTo>
                  <a:pt x="0" y="129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8" name="任意多边形 917"/>
          <p:cNvSpPr/>
          <p:nvPr/>
        </p:nvSpPr>
        <p:spPr>
          <a:xfrm>
            <a:off x="3438360" y="5267160"/>
            <a:ext cx="5010480" cy="9720"/>
          </a:xfrm>
          <a:custGeom>
            <a:avLst/>
            <a:gdLst/>
            <a:ahLst/>
            <a:cxnLst/>
            <a:rect l="0" t="0" r="r" b="b"/>
            <a:pathLst>
              <a:path w="13918" h="27">
                <a:moveTo>
                  <a:pt x="0" y="0"/>
                </a:moveTo>
                <a:lnTo>
                  <a:pt x="13918" y="0"/>
                </a:lnTo>
                <a:lnTo>
                  <a:pt x="1391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9" name="任意多边形 918"/>
          <p:cNvSpPr/>
          <p:nvPr/>
        </p:nvSpPr>
        <p:spPr>
          <a:xfrm>
            <a:off x="8439120" y="5276520"/>
            <a:ext cx="9720" cy="467280"/>
          </a:xfrm>
          <a:custGeom>
            <a:avLst/>
            <a:gdLst/>
            <a:ahLst/>
            <a:cxnLst/>
            <a:rect l="0" t="0" r="r" b="b"/>
            <a:pathLst>
              <a:path w="27" h="1298">
                <a:moveTo>
                  <a:pt x="0" y="0"/>
                </a:moveTo>
                <a:lnTo>
                  <a:pt x="27" y="0"/>
                </a:lnTo>
                <a:lnTo>
                  <a:pt x="27" y="1298"/>
                </a:lnTo>
                <a:lnTo>
                  <a:pt x="0" y="129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0" name="任意多边形 919"/>
          <p:cNvSpPr/>
          <p:nvPr/>
        </p:nvSpPr>
        <p:spPr>
          <a:xfrm>
            <a:off x="771480" y="5743440"/>
            <a:ext cx="9720" cy="457560"/>
          </a:xfrm>
          <a:custGeom>
            <a:avLst/>
            <a:gdLst/>
            <a:ahLst/>
            <a:cxnLst/>
            <a:rect l="0" t="0" r="r" b="b"/>
            <a:pathLst>
              <a:path w="27" h="1271">
                <a:moveTo>
                  <a:pt x="0" y="0"/>
                </a:moveTo>
                <a:lnTo>
                  <a:pt x="27" y="0"/>
                </a:lnTo>
                <a:lnTo>
                  <a:pt x="27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1" name="任意多边形 920"/>
          <p:cNvSpPr/>
          <p:nvPr/>
        </p:nvSpPr>
        <p:spPr>
          <a:xfrm>
            <a:off x="771480" y="5733720"/>
            <a:ext cx="2667240" cy="10080"/>
          </a:xfrm>
          <a:custGeom>
            <a:avLst/>
            <a:gdLst/>
            <a:ahLst/>
            <a:cxnLst/>
            <a:rect l="0" t="0" r="r" b="b"/>
            <a:pathLst>
              <a:path w="7409" h="28">
                <a:moveTo>
                  <a:pt x="0" y="0"/>
                </a:moveTo>
                <a:lnTo>
                  <a:pt x="7409" y="0"/>
                </a:lnTo>
                <a:lnTo>
                  <a:pt x="740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2" name="任意多边形 921"/>
          <p:cNvSpPr/>
          <p:nvPr/>
        </p:nvSpPr>
        <p:spPr>
          <a:xfrm>
            <a:off x="3428640" y="5743440"/>
            <a:ext cx="10080" cy="457560"/>
          </a:xfrm>
          <a:custGeom>
            <a:avLst/>
            <a:gdLst/>
            <a:ahLst/>
            <a:cxnLst/>
            <a:rect l="0" t="0" r="r" b="b"/>
            <a:pathLst>
              <a:path w="28" h="1271">
                <a:moveTo>
                  <a:pt x="0" y="0"/>
                </a:moveTo>
                <a:lnTo>
                  <a:pt x="28" y="0"/>
                </a:lnTo>
                <a:lnTo>
                  <a:pt x="28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3" name="任意多边形 922"/>
          <p:cNvSpPr/>
          <p:nvPr/>
        </p:nvSpPr>
        <p:spPr>
          <a:xfrm>
            <a:off x="3438360" y="5733720"/>
            <a:ext cx="5010480" cy="10080"/>
          </a:xfrm>
          <a:custGeom>
            <a:avLst/>
            <a:gdLst/>
            <a:ahLst/>
            <a:cxnLst/>
            <a:rect l="0" t="0" r="r" b="b"/>
            <a:pathLst>
              <a:path w="13918" h="28">
                <a:moveTo>
                  <a:pt x="0" y="0"/>
                </a:moveTo>
                <a:lnTo>
                  <a:pt x="13918" y="0"/>
                </a:lnTo>
                <a:lnTo>
                  <a:pt x="1391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4" name="任意多边形 923"/>
          <p:cNvSpPr/>
          <p:nvPr/>
        </p:nvSpPr>
        <p:spPr>
          <a:xfrm>
            <a:off x="8439120" y="5743440"/>
            <a:ext cx="9720" cy="457560"/>
          </a:xfrm>
          <a:custGeom>
            <a:avLst/>
            <a:gdLst/>
            <a:ahLst/>
            <a:cxnLst/>
            <a:rect l="0" t="0" r="r" b="b"/>
            <a:pathLst>
              <a:path w="27" h="1271">
                <a:moveTo>
                  <a:pt x="0" y="0"/>
                </a:moveTo>
                <a:lnTo>
                  <a:pt x="27" y="0"/>
                </a:lnTo>
                <a:lnTo>
                  <a:pt x="27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5" name="任意多边形 924"/>
          <p:cNvSpPr/>
          <p:nvPr/>
        </p:nvSpPr>
        <p:spPr>
          <a:xfrm>
            <a:off x="771480" y="6190920"/>
            <a:ext cx="2667240" cy="10080"/>
          </a:xfrm>
          <a:custGeom>
            <a:avLst/>
            <a:gdLst/>
            <a:ahLst/>
            <a:cxnLst/>
            <a:rect l="0" t="0" r="r" b="b"/>
            <a:pathLst>
              <a:path w="7409" h="28">
                <a:moveTo>
                  <a:pt x="0" y="0"/>
                </a:moveTo>
                <a:lnTo>
                  <a:pt x="7409" y="0"/>
                </a:lnTo>
                <a:lnTo>
                  <a:pt x="740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6" name="任意多边形 925"/>
          <p:cNvSpPr/>
          <p:nvPr/>
        </p:nvSpPr>
        <p:spPr>
          <a:xfrm>
            <a:off x="3438360" y="6190920"/>
            <a:ext cx="5010480" cy="10080"/>
          </a:xfrm>
          <a:custGeom>
            <a:avLst/>
            <a:gdLst/>
            <a:ahLst/>
            <a:cxnLst/>
            <a:rect l="0" t="0" r="r" b="b"/>
            <a:pathLst>
              <a:path w="13918" h="28">
                <a:moveTo>
                  <a:pt x="0" y="0"/>
                </a:moveTo>
                <a:lnTo>
                  <a:pt x="13918" y="0"/>
                </a:lnTo>
                <a:lnTo>
                  <a:pt x="1391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E0DDD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7" name="文本框 926"/>
          <p:cNvSpPr txBox="1"/>
          <p:nvPr/>
        </p:nvSpPr>
        <p:spPr>
          <a:xfrm>
            <a:off x="771480" y="3552480"/>
            <a:ext cx="10249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新版条款对照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8" name="文本框 927"/>
          <p:cNvSpPr txBox="1"/>
          <p:nvPr/>
        </p:nvSpPr>
        <p:spPr>
          <a:xfrm>
            <a:off x="1820520" y="403992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暴露问题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9" name="文本框 928"/>
          <p:cNvSpPr txBox="1"/>
          <p:nvPr/>
        </p:nvSpPr>
        <p:spPr>
          <a:xfrm>
            <a:off x="5511600" y="403992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新版对应条款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0" name="文本框 929"/>
          <p:cNvSpPr txBox="1"/>
          <p:nvPr/>
        </p:nvSpPr>
        <p:spPr>
          <a:xfrm>
            <a:off x="933480" y="4487400"/>
            <a:ext cx="11466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非专用钻机探放水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1" name="文本框 930"/>
          <p:cNvSpPr txBox="1"/>
          <p:nvPr/>
        </p:nvSpPr>
        <p:spPr>
          <a:xfrm>
            <a:off x="3593520" y="4487400"/>
            <a:ext cx="15764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第十条第二项：明确禁止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2" name="文本框 931"/>
          <p:cNvSpPr txBox="1"/>
          <p:nvPr/>
        </p:nvSpPr>
        <p:spPr>
          <a:xfrm>
            <a:off x="933480" y="494460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老窑积水不清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3" name="文本框 932"/>
          <p:cNvSpPr txBox="1"/>
          <p:nvPr/>
        </p:nvSpPr>
        <p:spPr>
          <a:xfrm>
            <a:off x="3593520" y="4944600"/>
            <a:ext cx="24361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第二十条第十二项（新增）：盲目掘进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4" name="文本框 933"/>
          <p:cNvSpPr txBox="1"/>
          <p:nvPr/>
        </p:nvSpPr>
        <p:spPr>
          <a:xfrm>
            <a:off x="933480" y="5411520"/>
            <a:ext cx="860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数据管理缺失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5" name="文本框 934"/>
          <p:cNvSpPr txBox="1"/>
          <p:nvPr/>
        </p:nvSpPr>
        <p:spPr>
          <a:xfrm>
            <a:off x="3593520" y="5411520"/>
            <a:ext cx="17197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第十条：数据造假直接判定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6" name="文本框 935"/>
          <p:cNvSpPr txBox="1"/>
          <p:nvPr/>
        </p:nvSpPr>
        <p:spPr>
          <a:xfrm>
            <a:off x="933480" y="5868720"/>
            <a:ext cx="10036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煤柱尺寸不达标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7" name="任意多边形 936"/>
          <p:cNvSpPr/>
          <p:nvPr/>
        </p:nvSpPr>
        <p:spPr>
          <a:xfrm>
            <a:off x="8996040" y="1299960"/>
            <a:ext cx="2657880" cy="2067480"/>
          </a:xfrm>
          <a:custGeom>
            <a:avLst/>
            <a:gdLst/>
            <a:ahLst/>
            <a:cxnLst/>
            <a:rect l="0" t="0" r="r" b="b"/>
            <a:pathLst>
              <a:path w="7383" h="5743">
                <a:moveTo>
                  <a:pt x="0" y="5650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291" y="0"/>
                </a:lnTo>
                <a:cubicBezTo>
                  <a:pt x="7303" y="0"/>
                  <a:pt x="7315" y="2"/>
                  <a:pt x="7326" y="7"/>
                </a:cubicBezTo>
                <a:cubicBezTo>
                  <a:pt x="7337" y="12"/>
                  <a:pt x="7347" y="19"/>
                  <a:pt x="7356" y="27"/>
                </a:cubicBezTo>
                <a:cubicBezTo>
                  <a:pt x="7365" y="36"/>
                  <a:pt x="7372" y="46"/>
                  <a:pt x="7376" y="57"/>
                </a:cubicBezTo>
                <a:cubicBezTo>
                  <a:pt x="7381" y="69"/>
                  <a:pt x="7383" y="80"/>
                  <a:pt x="7383" y="93"/>
                </a:cubicBezTo>
                <a:lnTo>
                  <a:pt x="7383" y="5650"/>
                </a:lnTo>
                <a:cubicBezTo>
                  <a:pt x="7383" y="5662"/>
                  <a:pt x="7381" y="5674"/>
                  <a:pt x="7376" y="5685"/>
                </a:cubicBezTo>
                <a:cubicBezTo>
                  <a:pt x="7372" y="5697"/>
                  <a:pt x="7365" y="5707"/>
                  <a:pt x="7356" y="5715"/>
                </a:cubicBezTo>
                <a:cubicBezTo>
                  <a:pt x="7347" y="5724"/>
                  <a:pt x="7337" y="5731"/>
                  <a:pt x="7326" y="5735"/>
                </a:cubicBezTo>
                <a:cubicBezTo>
                  <a:pt x="7315" y="5740"/>
                  <a:pt x="7303" y="5743"/>
                  <a:pt x="7291" y="5743"/>
                </a:cubicBezTo>
                <a:lnTo>
                  <a:pt x="93" y="5743"/>
                </a:lnTo>
                <a:cubicBezTo>
                  <a:pt x="81" y="5743"/>
                  <a:pt x="69" y="5740"/>
                  <a:pt x="58" y="5735"/>
                </a:cubicBezTo>
                <a:cubicBezTo>
                  <a:pt x="46" y="5731"/>
                  <a:pt x="36" y="5724"/>
                  <a:pt x="28" y="5715"/>
                </a:cubicBezTo>
                <a:cubicBezTo>
                  <a:pt x="19" y="5707"/>
                  <a:pt x="12" y="5697"/>
                  <a:pt x="7" y="5685"/>
                </a:cubicBezTo>
                <a:cubicBezTo>
                  <a:pt x="3" y="5674"/>
                  <a:pt x="0" y="5662"/>
                  <a:pt x="0" y="565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8" name="任意多边形 937"/>
          <p:cNvSpPr/>
          <p:nvPr/>
        </p:nvSpPr>
        <p:spPr>
          <a:xfrm>
            <a:off x="8996040" y="1299960"/>
            <a:ext cx="2657880" cy="2067480"/>
          </a:xfrm>
          <a:custGeom>
            <a:avLst/>
            <a:gdLst/>
            <a:ahLst/>
            <a:cxnLst/>
            <a:rect l="0" t="0" r="r" b="b"/>
            <a:pathLst>
              <a:path w="7383" h="5743" fill="none">
                <a:moveTo>
                  <a:pt x="0" y="5650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291" y="0"/>
                </a:lnTo>
                <a:cubicBezTo>
                  <a:pt x="7303" y="0"/>
                  <a:pt x="7315" y="2"/>
                  <a:pt x="7326" y="7"/>
                </a:cubicBezTo>
                <a:cubicBezTo>
                  <a:pt x="7337" y="12"/>
                  <a:pt x="7347" y="19"/>
                  <a:pt x="7356" y="27"/>
                </a:cubicBezTo>
                <a:cubicBezTo>
                  <a:pt x="7365" y="36"/>
                  <a:pt x="7372" y="46"/>
                  <a:pt x="7376" y="57"/>
                </a:cubicBezTo>
                <a:cubicBezTo>
                  <a:pt x="7381" y="69"/>
                  <a:pt x="7383" y="80"/>
                  <a:pt x="7383" y="93"/>
                </a:cubicBezTo>
                <a:lnTo>
                  <a:pt x="7383" y="5650"/>
                </a:lnTo>
                <a:cubicBezTo>
                  <a:pt x="7383" y="5662"/>
                  <a:pt x="7381" y="5674"/>
                  <a:pt x="7376" y="5685"/>
                </a:cubicBezTo>
                <a:cubicBezTo>
                  <a:pt x="7372" y="5697"/>
                  <a:pt x="7365" y="5707"/>
                  <a:pt x="7356" y="5715"/>
                </a:cubicBezTo>
                <a:cubicBezTo>
                  <a:pt x="7347" y="5724"/>
                  <a:pt x="7337" y="5731"/>
                  <a:pt x="7326" y="5735"/>
                </a:cubicBezTo>
                <a:cubicBezTo>
                  <a:pt x="7315" y="5740"/>
                  <a:pt x="7303" y="5743"/>
                  <a:pt x="7291" y="5743"/>
                </a:cubicBezTo>
                <a:lnTo>
                  <a:pt x="93" y="5743"/>
                </a:lnTo>
                <a:cubicBezTo>
                  <a:pt x="81" y="5743"/>
                  <a:pt x="69" y="5740"/>
                  <a:pt x="58" y="5735"/>
                </a:cubicBezTo>
                <a:cubicBezTo>
                  <a:pt x="46" y="5731"/>
                  <a:pt x="36" y="5724"/>
                  <a:pt x="28" y="5715"/>
                </a:cubicBezTo>
                <a:cubicBezTo>
                  <a:pt x="19" y="5707"/>
                  <a:pt x="12" y="5697"/>
                  <a:pt x="7" y="5685"/>
                </a:cubicBezTo>
                <a:cubicBezTo>
                  <a:pt x="3" y="5674"/>
                  <a:pt x="0" y="5662"/>
                  <a:pt x="0" y="5650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39" name="图片 938"/>
          <p:cNvPicPr/>
          <p:nvPr/>
        </p:nvPicPr>
        <p:blipFill>
          <a:blip r:embed="rId1"/>
          <a:stretch>
            <a:fillRect/>
          </a:stretch>
        </p:blipFill>
        <p:spPr>
          <a:xfrm>
            <a:off x="9077400" y="1380960"/>
            <a:ext cx="2495160" cy="1657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0" name="文本框 939"/>
          <p:cNvSpPr txBox="1"/>
          <p:nvPr/>
        </p:nvSpPr>
        <p:spPr>
          <a:xfrm>
            <a:off x="3593520" y="5868720"/>
            <a:ext cx="17787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第十条：防隔水煤柱 ≥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20m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1" name="任意多边形 940"/>
          <p:cNvSpPr/>
          <p:nvPr/>
        </p:nvSpPr>
        <p:spPr>
          <a:xfrm>
            <a:off x="8996040" y="3490560"/>
            <a:ext cx="2657880" cy="2905560"/>
          </a:xfrm>
          <a:custGeom>
            <a:avLst/>
            <a:gdLst/>
            <a:ahLst/>
            <a:cxnLst/>
            <a:rect l="0" t="0" r="r" b="b"/>
            <a:pathLst>
              <a:path w="7383" h="8071">
                <a:moveTo>
                  <a:pt x="0" y="7979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8"/>
                </a:cubicBezTo>
                <a:cubicBezTo>
                  <a:pt x="69" y="3"/>
                  <a:pt x="81" y="0"/>
                  <a:pt x="93" y="0"/>
                </a:cubicBezTo>
                <a:lnTo>
                  <a:pt x="7291" y="0"/>
                </a:lnTo>
                <a:cubicBezTo>
                  <a:pt x="7303" y="0"/>
                  <a:pt x="7315" y="3"/>
                  <a:pt x="7326" y="8"/>
                </a:cubicBezTo>
                <a:cubicBezTo>
                  <a:pt x="7337" y="12"/>
                  <a:pt x="7347" y="19"/>
                  <a:pt x="7356" y="28"/>
                </a:cubicBezTo>
                <a:cubicBezTo>
                  <a:pt x="7365" y="36"/>
                  <a:pt x="7372" y="46"/>
                  <a:pt x="7376" y="58"/>
                </a:cubicBezTo>
                <a:cubicBezTo>
                  <a:pt x="7381" y="69"/>
                  <a:pt x="7383" y="81"/>
                  <a:pt x="7383" y="93"/>
                </a:cubicBezTo>
                <a:lnTo>
                  <a:pt x="7383" y="7979"/>
                </a:lnTo>
                <a:cubicBezTo>
                  <a:pt x="7383" y="7991"/>
                  <a:pt x="7381" y="8003"/>
                  <a:pt x="7376" y="8014"/>
                </a:cubicBezTo>
                <a:cubicBezTo>
                  <a:pt x="7372" y="8025"/>
                  <a:pt x="7365" y="8035"/>
                  <a:pt x="7356" y="8044"/>
                </a:cubicBezTo>
                <a:cubicBezTo>
                  <a:pt x="7347" y="8053"/>
                  <a:pt x="7337" y="8060"/>
                  <a:pt x="7326" y="8064"/>
                </a:cubicBezTo>
                <a:cubicBezTo>
                  <a:pt x="7315" y="8069"/>
                  <a:pt x="7303" y="8071"/>
                  <a:pt x="7291" y="8071"/>
                </a:cubicBezTo>
                <a:lnTo>
                  <a:pt x="93" y="8071"/>
                </a:lnTo>
                <a:cubicBezTo>
                  <a:pt x="81" y="8071"/>
                  <a:pt x="69" y="8069"/>
                  <a:pt x="58" y="8064"/>
                </a:cubicBezTo>
                <a:cubicBezTo>
                  <a:pt x="46" y="8060"/>
                  <a:pt x="36" y="8053"/>
                  <a:pt x="28" y="8044"/>
                </a:cubicBezTo>
                <a:cubicBezTo>
                  <a:pt x="19" y="8035"/>
                  <a:pt x="12" y="8025"/>
                  <a:pt x="7" y="8014"/>
                </a:cubicBezTo>
                <a:cubicBezTo>
                  <a:pt x="3" y="8003"/>
                  <a:pt x="0" y="7991"/>
                  <a:pt x="0" y="797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2" name="任意多边形 941"/>
          <p:cNvSpPr/>
          <p:nvPr/>
        </p:nvSpPr>
        <p:spPr>
          <a:xfrm>
            <a:off x="8996040" y="3490560"/>
            <a:ext cx="2657880" cy="2905560"/>
          </a:xfrm>
          <a:custGeom>
            <a:avLst/>
            <a:gdLst/>
            <a:ahLst/>
            <a:cxnLst/>
            <a:rect l="0" t="0" r="r" b="b"/>
            <a:pathLst>
              <a:path w="7383" h="8071" fill="none">
                <a:moveTo>
                  <a:pt x="0" y="7979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8"/>
                </a:cubicBezTo>
                <a:cubicBezTo>
                  <a:pt x="69" y="3"/>
                  <a:pt x="81" y="0"/>
                  <a:pt x="93" y="0"/>
                </a:cubicBezTo>
                <a:lnTo>
                  <a:pt x="7291" y="0"/>
                </a:lnTo>
                <a:cubicBezTo>
                  <a:pt x="7303" y="0"/>
                  <a:pt x="7315" y="3"/>
                  <a:pt x="7326" y="8"/>
                </a:cubicBezTo>
                <a:cubicBezTo>
                  <a:pt x="7337" y="12"/>
                  <a:pt x="7347" y="19"/>
                  <a:pt x="7356" y="28"/>
                </a:cubicBezTo>
                <a:cubicBezTo>
                  <a:pt x="7365" y="36"/>
                  <a:pt x="7372" y="46"/>
                  <a:pt x="7376" y="58"/>
                </a:cubicBezTo>
                <a:cubicBezTo>
                  <a:pt x="7381" y="69"/>
                  <a:pt x="7383" y="81"/>
                  <a:pt x="7383" y="93"/>
                </a:cubicBezTo>
                <a:lnTo>
                  <a:pt x="7383" y="7979"/>
                </a:lnTo>
                <a:cubicBezTo>
                  <a:pt x="7383" y="7991"/>
                  <a:pt x="7381" y="8003"/>
                  <a:pt x="7376" y="8014"/>
                </a:cubicBezTo>
                <a:cubicBezTo>
                  <a:pt x="7372" y="8025"/>
                  <a:pt x="7365" y="8035"/>
                  <a:pt x="7356" y="8044"/>
                </a:cubicBezTo>
                <a:cubicBezTo>
                  <a:pt x="7347" y="8053"/>
                  <a:pt x="7337" y="8060"/>
                  <a:pt x="7326" y="8064"/>
                </a:cubicBezTo>
                <a:cubicBezTo>
                  <a:pt x="7315" y="8069"/>
                  <a:pt x="7303" y="8071"/>
                  <a:pt x="7291" y="8071"/>
                </a:cubicBezTo>
                <a:lnTo>
                  <a:pt x="93" y="8071"/>
                </a:lnTo>
                <a:cubicBezTo>
                  <a:pt x="81" y="8071"/>
                  <a:pt x="69" y="8069"/>
                  <a:pt x="58" y="8064"/>
                </a:cubicBezTo>
                <a:cubicBezTo>
                  <a:pt x="46" y="8060"/>
                  <a:pt x="36" y="8053"/>
                  <a:pt x="28" y="8044"/>
                </a:cubicBezTo>
                <a:cubicBezTo>
                  <a:pt x="19" y="8035"/>
                  <a:pt x="12" y="8025"/>
                  <a:pt x="7" y="8014"/>
                </a:cubicBezTo>
                <a:cubicBezTo>
                  <a:pt x="3" y="8003"/>
                  <a:pt x="0" y="7991"/>
                  <a:pt x="0" y="797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43" name="图片 942"/>
          <p:cNvPicPr/>
          <p:nvPr/>
        </p:nvPicPr>
        <p:blipFill>
          <a:blip r:embed="rId2"/>
          <a:stretch>
            <a:fillRect/>
          </a:stretch>
        </p:blipFill>
        <p:spPr>
          <a:xfrm>
            <a:off x="9077400" y="3571920"/>
            <a:ext cx="2495160" cy="2495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4" name="文本框 943"/>
          <p:cNvSpPr txBox="1"/>
          <p:nvPr/>
        </p:nvSpPr>
        <p:spPr>
          <a:xfrm>
            <a:off x="9753480" y="3126960"/>
            <a:ext cx="1143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井下透水事故救援现场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5" name="任意多边形 944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6" name="任意多边形 945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7" name="任意多边形 946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8" name="文本框 947"/>
          <p:cNvSpPr txBox="1"/>
          <p:nvPr/>
        </p:nvSpPr>
        <p:spPr>
          <a:xfrm>
            <a:off x="9810720" y="6156000"/>
            <a:ext cx="10296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井下探放水钻机作业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9" name="文本框 948"/>
          <p:cNvSpPr txBox="1"/>
          <p:nvPr/>
        </p:nvSpPr>
        <p:spPr>
          <a:xfrm>
            <a:off x="11494080" y="642276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18/24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任意多边形 949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51" name="图片 950"/>
          <p:cNvPicPr/>
          <p:nvPr/>
        </p:nvPicPr>
        <p:blipFill>
          <a:blip r:embed="rId1"/>
          <a:stretch>
            <a:fillRect/>
          </a:stretch>
        </p:blipFill>
        <p:spPr>
          <a:xfrm>
            <a:off x="-1080" y="0"/>
            <a:ext cx="12193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2" name="任意多边形 951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>
              <a:alpha val="85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3" name="任意多边形 952"/>
          <p:cNvSpPr/>
          <p:nvPr/>
        </p:nvSpPr>
        <p:spPr>
          <a:xfrm>
            <a:off x="4443120" y="2633400"/>
            <a:ext cx="3305520" cy="848160"/>
          </a:xfrm>
          <a:custGeom>
            <a:avLst/>
            <a:gdLst/>
            <a:ahLst/>
            <a:cxnLst/>
            <a:rect l="0" t="0" r="r" b="b"/>
            <a:pathLst>
              <a:path w="9182" h="2356" fill="none">
                <a:moveTo>
                  <a:pt x="0" y="0"/>
                </a:moveTo>
                <a:lnTo>
                  <a:pt x="9182" y="0"/>
                </a:lnTo>
                <a:lnTo>
                  <a:pt x="9182" y="2356"/>
                </a:lnTo>
                <a:lnTo>
                  <a:pt x="0" y="235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4" name="文本框 953"/>
          <p:cNvSpPr txBox="1"/>
          <p:nvPr/>
        </p:nvSpPr>
        <p:spPr>
          <a:xfrm>
            <a:off x="533520" y="4550400"/>
            <a:ext cx="1880280" cy="2012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12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5" name="文本框 954"/>
          <p:cNvSpPr txBox="1"/>
          <p:nvPr/>
        </p:nvSpPr>
        <p:spPr>
          <a:xfrm>
            <a:off x="4661280" y="2806920"/>
            <a:ext cx="2970720" cy="503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 </a:t>
            </a:r>
            <a:r>
              <a:rPr lang="zh-CN" sz="3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企业落实建议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6" name="文本框 955"/>
          <p:cNvSpPr txBox="1"/>
          <p:nvPr/>
        </p:nvSpPr>
        <p:spPr>
          <a:xfrm>
            <a:off x="3352680" y="3666600"/>
            <a:ext cx="546264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从对标自查、制度更新到全员培训，帮助企业聚焦低瓦斯矿常见雷区，把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7" name="任意多边形 956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8" name="任意多边形 957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9" name="任意多边形 958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0" name="文本框 959"/>
          <p:cNvSpPr txBox="1"/>
          <p:nvPr/>
        </p:nvSpPr>
        <p:spPr>
          <a:xfrm>
            <a:off x="4724280" y="3962160"/>
            <a:ext cx="273168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安全主体责任落到现场每一处细节。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1" name="文本框 960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19/24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任意多边形 22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4" name="图片 23"/>
          <p:cNvPicPr/>
          <p:nvPr/>
        </p:nvPicPr>
        <p:blipFill>
          <a:blip r:embed="rId1"/>
          <a:stretch>
            <a:fillRect/>
          </a:stretch>
        </p:blipFill>
        <p:spPr>
          <a:xfrm>
            <a:off x="-1080" y="0"/>
            <a:ext cx="12193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" name="任意多边形 24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>
              <a:alpha val="85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" name="任意多边形 25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" name="任意多边形 26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" name="任意多边形 28"/>
          <p:cNvSpPr/>
          <p:nvPr/>
        </p:nvSpPr>
        <p:spPr>
          <a:xfrm>
            <a:off x="533160" y="118080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33520" y="497520"/>
            <a:ext cx="9151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36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914400" y="1716120"/>
            <a:ext cx="1149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 H A P T E R   0 1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14400" y="1957320"/>
            <a:ext cx="2236320" cy="32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修订背景与总体变化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914400" y="2354400"/>
            <a:ext cx="39844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从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15 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类扩展至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 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类，梳理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 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版总体框架与五大核心特点。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14400" y="2868840"/>
            <a:ext cx="1149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 H A P T E R   0 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14400" y="3109680"/>
            <a:ext cx="1987920" cy="32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核心条款逐项解读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14400" y="3507120"/>
            <a:ext cx="42436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逐条拆解超能力、瓦斯超限、通风、防治水、监控通讯等关键条款变化。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14400" y="4021200"/>
            <a:ext cx="1149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 H A P T E R   0 3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914400" y="4252680"/>
            <a:ext cx="1987920" cy="32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典型事故案例对照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914400" y="4659480"/>
            <a:ext cx="397836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对照四川、贵州、山西、湖南等地典型事故，回溯条款适用与教训。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14400" y="5173920"/>
            <a:ext cx="1149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 H A P T E R   0 4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14400" y="5405400"/>
            <a:ext cx="1491120" cy="32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企业落实建议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14400" y="5812200"/>
            <a:ext cx="358056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从对标自查、制度更新、全员培训到低瓦斯矿常见“雷区”。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1561040" y="641340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任意多边形 961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3" name="任意多边形 962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64" name="图片 963"/>
          <p:cNvPicPr/>
          <p:nvPr/>
        </p:nvPicPr>
        <p:blipFill>
          <a:blip r:embed="rId1"/>
          <a:stretch>
            <a:fillRect/>
          </a:stretch>
        </p:blipFill>
        <p:spPr>
          <a:xfrm>
            <a:off x="533520" y="1295280"/>
            <a:ext cx="3619080" cy="2856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5" name="文本框 964"/>
          <p:cNvSpPr txBox="1"/>
          <p:nvPr/>
        </p:nvSpPr>
        <p:spPr>
          <a:xfrm>
            <a:off x="533520" y="516960"/>
            <a:ext cx="39895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对标自查——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个方面逐条过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6" name="任意多边形 965"/>
          <p:cNvSpPr/>
          <p:nvPr/>
        </p:nvSpPr>
        <p:spPr>
          <a:xfrm>
            <a:off x="537840" y="4576680"/>
            <a:ext cx="3610440" cy="1838520"/>
          </a:xfrm>
          <a:custGeom>
            <a:avLst/>
            <a:gdLst/>
            <a:ahLst/>
            <a:cxnLst/>
            <a:rect l="0" t="0" r="r" b="b"/>
            <a:pathLst>
              <a:path w="10029" h="5107">
                <a:moveTo>
                  <a:pt x="0" y="501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9936" y="0"/>
                </a:lnTo>
                <a:cubicBezTo>
                  <a:pt x="9949" y="0"/>
                  <a:pt x="9961" y="2"/>
                  <a:pt x="9972" y="7"/>
                </a:cubicBezTo>
                <a:cubicBezTo>
                  <a:pt x="9983" y="11"/>
                  <a:pt x="9993" y="18"/>
                  <a:pt x="10002" y="27"/>
                </a:cubicBezTo>
                <a:cubicBezTo>
                  <a:pt x="10011" y="36"/>
                  <a:pt x="10017" y="46"/>
                  <a:pt x="10022" y="58"/>
                </a:cubicBezTo>
                <a:cubicBezTo>
                  <a:pt x="10027" y="69"/>
                  <a:pt x="10029" y="81"/>
                  <a:pt x="10029" y="93"/>
                </a:cubicBezTo>
                <a:lnTo>
                  <a:pt x="10029" y="5015"/>
                </a:lnTo>
                <a:cubicBezTo>
                  <a:pt x="10029" y="5027"/>
                  <a:pt x="10027" y="5039"/>
                  <a:pt x="10022" y="5050"/>
                </a:cubicBezTo>
                <a:cubicBezTo>
                  <a:pt x="10017" y="5061"/>
                  <a:pt x="10011" y="5071"/>
                  <a:pt x="10002" y="5080"/>
                </a:cubicBezTo>
                <a:cubicBezTo>
                  <a:pt x="9993" y="5089"/>
                  <a:pt x="9983" y="5095"/>
                  <a:pt x="9972" y="5100"/>
                </a:cubicBezTo>
                <a:cubicBezTo>
                  <a:pt x="9961" y="5105"/>
                  <a:pt x="9949" y="5107"/>
                  <a:pt x="9936" y="5107"/>
                </a:cubicBezTo>
                <a:lnTo>
                  <a:pt x="93" y="5107"/>
                </a:lnTo>
                <a:cubicBezTo>
                  <a:pt x="81" y="5107"/>
                  <a:pt x="69" y="5105"/>
                  <a:pt x="58" y="5100"/>
                </a:cubicBezTo>
                <a:cubicBezTo>
                  <a:pt x="46" y="5095"/>
                  <a:pt x="36" y="5089"/>
                  <a:pt x="28" y="5080"/>
                </a:cubicBezTo>
                <a:cubicBezTo>
                  <a:pt x="19" y="5071"/>
                  <a:pt x="12" y="5061"/>
                  <a:pt x="7" y="5050"/>
                </a:cubicBezTo>
                <a:cubicBezTo>
                  <a:pt x="3" y="5039"/>
                  <a:pt x="0" y="5027"/>
                  <a:pt x="0" y="5015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7" name="任意多边形 966"/>
          <p:cNvSpPr/>
          <p:nvPr/>
        </p:nvSpPr>
        <p:spPr>
          <a:xfrm>
            <a:off x="537840" y="4576680"/>
            <a:ext cx="3610440" cy="1838520"/>
          </a:xfrm>
          <a:custGeom>
            <a:avLst/>
            <a:gdLst/>
            <a:ahLst/>
            <a:cxnLst/>
            <a:rect l="0" t="0" r="r" b="b"/>
            <a:pathLst>
              <a:path w="10029" h="5107" fill="none">
                <a:moveTo>
                  <a:pt x="0" y="501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9936" y="0"/>
                </a:lnTo>
                <a:cubicBezTo>
                  <a:pt x="9949" y="0"/>
                  <a:pt x="9961" y="2"/>
                  <a:pt x="9972" y="7"/>
                </a:cubicBezTo>
                <a:cubicBezTo>
                  <a:pt x="9983" y="11"/>
                  <a:pt x="9993" y="18"/>
                  <a:pt x="10002" y="27"/>
                </a:cubicBezTo>
                <a:cubicBezTo>
                  <a:pt x="10011" y="36"/>
                  <a:pt x="10017" y="46"/>
                  <a:pt x="10022" y="58"/>
                </a:cubicBezTo>
                <a:cubicBezTo>
                  <a:pt x="10027" y="69"/>
                  <a:pt x="10029" y="81"/>
                  <a:pt x="10029" y="93"/>
                </a:cubicBezTo>
                <a:lnTo>
                  <a:pt x="10029" y="5015"/>
                </a:lnTo>
                <a:cubicBezTo>
                  <a:pt x="10029" y="5027"/>
                  <a:pt x="10027" y="5039"/>
                  <a:pt x="10022" y="5050"/>
                </a:cubicBezTo>
                <a:cubicBezTo>
                  <a:pt x="10017" y="5061"/>
                  <a:pt x="10011" y="5071"/>
                  <a:pt x="10002" y="5080"/>
                </a:cubicBezTo>
                <a:cubicBezTo>
                  <a:pt x="9993" y="5089"/>
                  <a:pt x="9983" y="5095"/>
                  <a:pt x="9972" y="5100"/>
                </a:cubicBezTo>
                <a:cubicBezTo>
                  <a:pt x="9961" y="5105"/>
                  <a:pt x="9949" y="5107"/>
                  <a:pt x="9936" y="5107"/>
                </a:cubicBezTo>
                <a:lnTo>
                  <a:pt x="93" y="5107"/>
                </a:lnTo>
                <a:cubicBezTo>
                  <a:pt x="81" y="5107"/>
                  <a:pt x="69" y="5105"/>
                  <a:pt x="58" y="5100"/>
                </a:cubicBezTo>
                <a:cubicBezTo>
                  <a:pt x="46" y="5095"/>
                  <a:pt x="36" y="5089"/>
                  <a:pt x="28" y="5080"/>
                </a:cubicBezTo>
                <a:cubicBezTo>
                  <a:pt x="19" y="5071"/>
                  <a:pt x="12" y="5061"/>
                  <a:pt x="7" y="5050"/>
                </a:cubicBezTo>
                <a:cubicBezTo>
                  <a:pt x="3" y="5039"/>
                  <a:pt x="0" y="5027"/>
                  <a:pt x="0" y="5015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8" name="文本框 967"/>
          <p:cNvSpPr txBox="1"/>
          <p:nvPr/>
        </p:nvSpPr>
        <p:spPr>
          <a:xfrm>
            <a:off x="1414440" y="4240800"/>
            <a:ext cx="1852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现场对标核查，逐条确认安全合规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9" name="文本框 968"/>
          <p:cNvSpPr txBox="1"/>
          <p:nvPr/>
        </p:nvSpPr>
        <p:spPr>
          <a:xfrm>
            <a:off x="752400" y="4803480"/>
            <a:ext cx="457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自查框架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0" name="文本框 969"/>
          <p:cNvSpPr txBox="1"/>
          <p:nvPr/>
        </p:nvSpPr>
        <p:spPr>
          <a:xfrm>
            <a:off x="752400" y="5075280"/>
            <a:ext cx="195696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 </a:t>
            </a:r>
            <a:r>
              <a:rPr lang="zh-CN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大方向 </a:t>
            </a:r>
            <a:r>
              <a:rPr lang="en-US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17 </a:t>
            </a:r>
            <a:r>
              <a:rPr lang="zh-CN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项细则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1" name="文本框 970"/>
          <p:cNvSpPr txBox="1"/>
          <p:nvPr/>
        </p:nvSpPr>
        <p:spPr>
          <a:xfrm>
            <a:off x="752400" y="5459760"/>
            <a:ext cx="30502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按风险优先级分层推进，最高优先项集中在监测、通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2" name="文本框 971"/>
          <p:cNvSpPr txBox="1"/>
          <p:nvPr/>
        </p:nvSpPr>
        <p:spPr>
          <a:xfrm>
            <a:off x="752400" y="5678640"/>
            <a:ext cx="30502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风、瓦斯三大生命线系统，须逐项过、逐条核、逐点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3" name="任意多边形 972"/>
          <p:cNvSpPr/>
          <p:nvPr/>
        </p:nvSpPr>
        <p:spPr>
          <a:xfrm>
            <a:off x="4457520" y="1323720"/>
            <a:ext cx="76680" cy="76680"/>
          </a:xfrm>
          <a:custGeom>
            <a:avLst/>
            <a:gdLst/>
            <a:ahLst/>
            <a:cxn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1" y="192"/>
                  <a:pt x="159" y="199"/>
                  <a:pt x="146" y="205"/>
                </a:cubicBezTo>
                <a:cubicBezTo>
                  <a:pt x="133" y="210"/>
                  <a:pt x="120" y="213"/>
                  <a:pt x="106" y="213"/>
                </a:cubicBezTo>
                <a:cubicBezTo>
                  <a:pt x="92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80"/>
                  <a:pt x="8" y="67"/>
                </a:cubicBezTo>
                <a:cubicBezTo>
                  <a:pt x="13" y="54"/>
                  <a:pt x="21" y="42"/>
                  <a:pt x="31" y="32"/>
                </a:cubicBezTo>
                <a:cubicBezTo>
                  <a:pt x="41" y="22"/>
                  <a:pt x="52" y="14"/>
                  <a:pt x="65" y="8"/>
                </a:cubicBezTo>
                <a:cubicBezTo>
                  <a:pt x="78" y="3"/>
                  <a:pt x="92" y="0"/>
                  <a:pt x="106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1" y="22"/>
                  <a:pt x="182" y="32"/>
                </a:cubicBezTo>
                <a:cubicBezTo>
                  <a:pt x="192" y="42"/>
                  <a:pt x="199" y="54"/>
                  <a:pt x="205" y="67"/>
                </a:cubicBezTo>
                <a:cubicBezTo>
                  <a:pt x="210" y="80"/>
                  <a:pt x="213" y="93"/>
                  <a:pt x="213" y="107"/>
                </a:cubicBezTo>
                <a:close/>
              </a:path>
            </a:pathLst>
          </a:custGeom>
          <a:solidFill>
            <a:srgbClr val="B85C5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4" name="文本框 973"/>
          <p:cNvSpPr txBox="1"/>
          <p:nvPr/>
        </p:nvSpPr>
        <p:spPr>
          <a:xfrm>
            <a:off x="752400" y="5907240"/>
            <a:ext cx="2660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改。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5" name="任意多边形 974"/>
          <p:cNvSpPr/>
          <p:nvPr/>
        </p:nvSpPr>
        <p:spPr>
          <a:xfrm>
            <a:off x="4462200" y="1576080"/>
            <a:ext cx="2286360" cy="1410120"/>
          </a:xfrm>
          <a:custGeom>
            <a:avLst/>
            <a:gdLst/>
            <a:ahLst/>
            <a:cxnLst/>
            <a:rect l="0" t="0" r="r" b="b"/>
            <a:pathLst>
              <a:path w="6351" h="3917">
                <a:moveTo>
                  <a:pt x="0" y="382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6259" y="0"/>
                </a:lnTo>
                <a:cubicBezTo>
                  <a:pt x="6271" y="0"/>
                  <a:pt x="6283" y="3"/>
                  <a:pt x="6294" y="7"/>
                </a:cubicBezTo>
                <a:cubicBezTo>
                  <a:pt x="6305" y="12"/>
                  <a:pt x="6315" y="19"/>
                  <a:pt x="6324" y="27"/>
                </a:cubicBezTo>
                <a:cubicBezTo>
                  <a:pt x="6333" y="36"/>
                  <a:pt x="6339" y="46"/>
                  <a:pt x="6344" y="58"/>
                </a:cubicBezTo>
                <a:cubicBezTo>
                  <a:pt x="6349" y="69"/>
                  <a:pt x="6351" y="81"/>
                  <a:pt x="6351" y="93"/>
                </a:cubicBezTo>
                <a:lnTo>
                  <a:pt x="6351" y="3825"/>
                </a:lnTo>
                <a:cubicBezTo>
                  <a:pt x="6351" y="3837"/>
                  <a:pt x="6349" y="3849"/>
                  <a:pt x="6344" y="3860"/>
                </a:cubicBezTo>
                <a:cubicBezTo>
                  <a:pt x="6339" y="3871"/>
                  <a:pt x="6333" y="3881"/>
                  <a:pt x="6324" y="3890"/>
                </a:cubicBezTo>
                <a:cubicBezTo>
                  <a:pt x="6315" y="3899"/>
                  <a:pt x="6305" y="3905"/>
                  <a:pt x="6294" y="3910"/>
                </a:cubicBezTo>
                <a:cubicBezTo>
                  <a:pt x="6283" y="3915"/>
                  <a:pt x="6271" y="3917"/>
                  <a:pt x="6259" y="3917"/>
                </a:cubicBezTo>
                <a:lnTo>
                  <a:pt x="93" y="3917"/>
                </a:lnTo>
                <a:cubicBezTo>
                  <a:pt x="81" y="3917"/>
                  <a:pt x="69" y="3915"/>
                  <a:pt x="57" y="3910"/>
                </a:cubicBezTo>
                <a:cubicBezTo>
                  <a:pt x="46" y="3905"/>
                  <a:pt x="36" y="3899"/>
                  <a:pt x="27" y="3890"/>
                </a:cubicBezTo>
                <a:cubicBezTo>
                  <a:pt x="19" y="3881"/>
                  <a:pt x="12" y="3871"/>
                  <a:pt x="7" y="3860"/>
                </a:cubicBezTo>
                <a:cubicBezTo>
                  <a:pt x="3" y="3849"/>
                  <a:pt x="0" y="3837"/>
                  <a:pt x="0" y="3825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6" name="任意多边形 975"/>
          <p:cNvSpPr/>
          <p:nvPr/>
        </p:nvSpPr>
        <p:spPr>
          <a:xfrm>
            <a:off x="4462200" y="1576080"/>
            <a:ext cx="2286360" cy="1410120"/>
          </a:xfrm>
          <a:custGeom>
            <a:avLst/>
            <a:gdLst/>
            <a:ahLst/>
            <a:cxnLst/>
            <a:rect l="0" t="0" r="r" b="b"/>
            <a:pathLst>
              <a:path w="6351" h="3917" fill="none">
                <a:moveTo>
                  <a:pt x="0" y="382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6259" y="0"/>
                </a:lnTo>
                <a:cubicBezTo>
                  <a:pt x="6271" y="0"/>
                  <a:pt x="6283" y="3"/>
                  <a:pt x="6294" y="7"/>
                </a:cubicBezTo>
                <a:cubicBezTo>
                  <a:pt x="6305" y="12"/>
                  <a:pt x="6315" y="19"/>
                  <a:pt x="6324" y="27"/>
                </a:cubicBezTo>
                <a:cubicBezTo>
                  <a:pt x="6333" y="36"/>
                  <a:pt x="6339" y="46"/>
                  <a:pt x="6344" y="58"/>
                </a:cubicBezTo>
                <a:cubicBezTo>
                  <a:pt x="6349" y="69"/>
                  <a:pt x="6351" y="81"/>
                  <a:pt x="6351" y="93"/>
                </a:cubicBezTo>
                <a:lnTo>
                  <a:pt x="6351" y="3825"/>
                </a:lnTo>
                <a:cubicBezTo>
                  <a:pt x="6351" y="3837"/>
                  <a:pt x="6349" y="3849"/>
                  <a:pt x="6344" y="3860"/>
                </a:cubicBezTo>
                <a:cubicBezTo>
                  <a:pt x="6339" y="3871"/>
                  <a:pt x="6333" y="3881"/>
                  <a:pt x="6324" y="3890"/>
                </a:cubicBezTo>
                <a:cubicBezTo>
                  <a:pt x="6315" y="3899"/>
                  <a:pt x="6305" y="3905"/>
                  <a:pt x="6294" y="3910"/>
                </a:cubicBezTo>
                <a:cubicBezTo>
                  <a:pt x="6283" y="3915"/>
                  <a:pt x="6271" y="3917"/>
                  <a:pt x="6259" y="3917"/>
                </a:cubicBezTo>
                <a:lnTo>
                  <a:pt x="93" y="3917"/>
                </a:lnTo>
                <a:cubicBezTo>
                  <a:pt x="81" y="3917"/>
                  <a:pt x="69" y="3915"/>
                  <a:pt x="57" y="3910"/>
                </a:cubicBezTo>
                <a:cubicBezTo>
                  <a:pt x="46" y="3905"/>
                  <a:pt x="36" y="3899"/>
                  <a:pt x="27" y="3890"/>
                </a:cubicBezTo>
                <a:cubicBezTo>
                  <a:pt x="19" y="3881"/>
                  <a:pt x="12" y="3871"/>
                  <a:pt x="7" y="3860"/>
                </a:cubicBezTo>
                <a:cubicBezTo>
                  <a:pt x="3" y="3849"/>
                  <a:pt x="0" y="3837"/>
                  <a:pt x="0" y="3825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7" name="任意多边形 976"/>
          <p:cNvSpPr/>
          <p:nvPr/>
        </p:nvSpPr>
        <p:spPr>
          <a:xfrm>
            <a:off x="4695480" y="1809720"/>
            <a:ext cx="362520" cy="190800"/>
          </a:xfrm>
          <a:custGeom>
            <a:avLst/>
            <a:gdLst/>
            <a:ahLst/>
            <a:cxnLst/>
            <a:rect l="0" t="0" r="r" b="b"/>
            <a:pathLst>
              <a:path w="1007" h="530">
                <a:moveTo>
                  <a:pt x="0" y="476"/>
                </a:moveTo>
                <a:lnTo>
                  <a:pt x="0" y="52"/>
                </a:lnTo>
                <a:cubicBezTo>
                  <a:pt x="0" y="45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7" y="6"/>
                  <a:pt x="33" y="4"/>
                </a:cubicBezTo>
                <a:cubicBezTo>
                  <a:pt x="40" y="1"/>
                  <a:pt x="46" y="0"/>
                  <a:pt x="53" y="0"/>
                </a:cubicBezTo>
                <a:lnTo>
                  <a:pt x="954" y="0"/>
                </a:lnTo>
                <a:cubicBezTo>
                  <a:pt x="961" y="0"/>
                  <a:pt x="968" y="1"/>
                  <a:pt x="974" y="4"/>
                </a:cubicBezTo>
                <a:cubicBezTo>
                  <a:pt x="981" y="6"/>
                  <a:pt x="986" y="10"/>
                  <a:pt x="991" y="15"/>
                </a:cubicBezTo>
                <a:cubicBezTo>
                  <a:pt x="996" y="20"/>
                  <a:pt x="1000" y="26"/>
                  <a:pt x="1003" y="32"/>
                </a:cubicBezTo>
                <a:cubicBezTo>
                  <a:pt x="1006" y="39"/>
                  <a:pt x="1007" y="45"/>
                  <a:pt x="1007" y="52"/>
                </a:cubicBezTo>
                <a:lnTo>
                  <a:pt x="1007" y="476"/>
                </a:lnTo>
                <a:cubicBezTo>
                  <a:pt x="1007" y="483"/>
                  <a:pt x="1006" y="490"/>
                  <a:pt x="1003" y="496"/>
                </a:cubicBezTo>
                <a:cubicBezTo>
                  <a:pt x="1000" y="503"/>
                  <a:pt x="996" y="508"/>
                  <a:pt x="991" y="513"/>
                </a:cubicBezTo>
                <a:cubicBezTo>
                  <a:pt x="986" y="518"/>
                  <a:pt x="981" y="522"/>
                  <a:pt x="974" y="525"/>
                </a:cubicBezTo>
                <a:cubicBezTo>
                  <a:pt x="968" y="527"/>
                  <a:pt x="961" y="530"/>
                  <a:pt x="954" y="530"/>
                </a:cubicBezTo>
                <a:lnTo>
                  <a:pt x="53" y="530"/>
                </a:lnTo>
                <a:cubicBezTo>
                  <a:pt x="46" y="530"/>
                  <a:pt x="40" y="527"/>
                  <a:pt x="33" y="525"/>
                </a:cubicBezTo>
                <a:cubicBezTo>
                  <a:pt x="27" y="522"/>
                  <a:pt x="21" y="518"/>
                  <a:pt x="16" y="513"/>
                </a:cubicBezTo>
                <a:cubicBezTo>
                  <a:pt x="11" y="508"/>
                  <a:pt x="7" y="503"/>
                  <a:pt x="4" y="496"/>
                </a:cubicBezTo>
                <a:cubicBezTo>
                  <a:pt x="2" y="490"/>
                  <a:pt x="0" y="483"/>
                  <a:pt x="0" y="476"/>
                </a:cubicBezTo>
                <a:close/>
              </a:path>
            </a:pathLst>
          </a:custGeom>
          <a:solidFill>
            <a:srgbClr val="F5E9E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8" name="文本框 977"/>
          <p:cNvSpPr txBox="1"/>
          <p:nvPr/>
        </p:nvSpPr>
        <p:spPr>
          <a:xfrm>
            <a:off x="4610160" y="1278720"/>
            <a:ext cx="618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最高优先级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9" name="文本框 978"/>
          <p:cNvSpPr txBox="1"/>
          <p:nvPr/>
        </p:nvSpPr>
        <p:spPr>
          <a:xfrm>
            <a:off x="4772160" y="1832400"/>
            <a:ext cx="21096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1" u="none" strike="noStrike">
                <a:solidFill>
                  <a:srgbClr val="B85C5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最高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0" name="文本框 979"/>
          <p:cNvSpPr txBox="1"/>
          <p:nvPr/>
        </p:nvSpPr>
        <p:spPr>
          <a:xfrm>
            <a:off x="4695840" y="206748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监控通讯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1" name="文本框 980"/>
          <p:cNvSpPr txBox="1"/>
          <p:nvPr/>
        </p:nvSpPr>
        <p:spPr>
          <a:xfrm>
            <a:off x="4695840" y="2364480"/>
            <a:ext cx="19303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传感器位置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调校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断电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视频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2" name="任意多边形 981"/>
          <p:cNvSpPr/>
          <p:nvPr/>
        </p:nvSpPr>
        <p:spPr>
          <a:xfrm>
            <a:off x="6910200" y="1576080"/>
            <a:ext cx="2295720" cy="1410120"/>
          </a:xfrm>
          <a:custGeom>
            <a:avLst/>
            <a:gdLst/>
            <a:ahLst/>
            <a:cxnLst/>
            <a:rect l="0" t="0" r="r" b="b"/>
            <a:pathLst>
              <a:path w="6377" h="3917">
                <a:moveTo>
                  <a:pt x="0" y="3825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6285" y="0"/>
                </a:lnTo>
                <a:cubicBezTo>
                  <a:pt x="6297" y="0"/>
                  <a:pt x="6309" y="3"/>
                  <a:pt x="6320" y="7"/>
                </a:cubicBezTo>
                <a:cubicBezTo>
                  <a:pt x="6332" y="12"/>
                  <a:pt x="6342" y="19"/>
                  <a:pt x="6350" y="27"/>
                </a:cubicBezTo>
                <a:cubicBezTo>
                  <a:pt x="6359" y="36"/>
                  <a:pt x="6366" y="46"/>
                  <a:pt x="6370" y="58"/>
                </a:cubicBezTo>
                <a:cubicBezTo>
                  <a:pt x="6375" y="69"/>
                  <a:pt x="6377" y="81"/>
                  <a:pt x="6377" y="93"/>
                </a:cubicBezTo>
                <a:lnTo>
                  <a:pt x="6377" y="3825"/>
                </a:lnTo>
                <a:cubicBezTo>
                  <a:pt x="6377" y="3837"/>
                  <a:pt x="6375" y="3849"/>
                  <a:pt x="6370" y="3860"/>
                </a:cubicBezTo>
                <a:cubicBezTo>
                  <a:pt x="6366" y="3871"/>
                  <a:pt x="6359" y="3881"/>
                  <a:pt x="6350" y="3890"/>
                </a:cubicBezTo>
                <a:cubicBezTo>
                  <a:pt x="6342" y="3899"/>
                  <a:pt x="6332" y="3905"/>
                  <a:pt x="6320" y="3910"/>
                </a:cubicBezTo>
                <a:cubicBezTo>
                  <a:pt x="6309" y="3915"/>
                  <a:pt x="6297" y="3917"/>
                  <a:pt x="6285" y="3917"/>
                </a:cubicBezTo>
                <a:lnTo>
                  <a:pt x="93" y="3917"/>
                </a:lnTo>
                <a:cubicBezTo>
                  <a:pt x="80" y="3917"/>
                  <a:pt x="69" y="3915"/>
                  <a:pt x="57" y="3910"/>
                </a:cubicBezTo>
                <a:cubicBezTo>
                  <a:pt x="46" y="3905"/>
                  <a:pt x="36" y="3899"/>
                  <a:pt x="27" y="3890"/>
                </a:cubicBezTo>
                <a:cubicBezTo>
                  <a:pt x="18" y="3881"/>
                  <a:pt x="12" y="3871"/>
                  <a:pt x="7" y="3860"/>
                </a:cubicBezTo>
                <a:cubicBezTo>
                  <a:pt x="2" y="3849"/>
                  <a:pt x="0" y="3837"/>
                  <a:pt x="0" y="3825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3" name="任意多边形 982"/>
          <p:cNvSpPr/>
          <p:nvPr/>
        </p:nvSpPr>
        <p:spPr>
          <a:xfrm>
            <a:off x="6910200" y="1576080"/>
            <a:ext cx="2295720" cy="1410120"/>
          </a:xfrm>
          <a:custGeom>
            <a:avLst/>
            <a:gdLst/>
            <a:ahLst/>
            <a:cxnLst/>
            <a:rect l="0" t="0" r="r" b="b"/>
            <a:pathLst>
              <a:path w="6377" h="3917" fill="none">
                <a:moveTo>
                  <a:pt x="0" y="3825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6285" y="0"/>
                </a:lnTo>
                <a:cubicBezTo>
                  <a:pt x="6297" y="0"/>
                  <a:pt x="6309" y="3"/>
                  <a:pt x="6320" y="7"/>
                </a:cubicBezTo>
                <a:cubicBezTo>
                  <a:pt x="6332" y="12"/>
                  <a:pt x="6342" y="19"/>
                  <a:pt x="6350" y="27"/>
                </a:cubicBezTo>
                <a:cubicBezTo>
                  <a:pt x="6359" y="36"/>
                  <a:pt x="6366" y="46"/>
                  <a:pt x="6370" y="58"/>
                </a:cubicBezTo>
                <a:cubicBezTo>
                  <a:pt x="6375" y="69"/>
                  <a:pt x="6377" y="81"/>
                  <a:pt x="6377" y="93"/>
                </a:cubicBezTo>
                <a:lnTo>
                  <a:pt x="6377" y="3825"/>
                </a:lnTo>
                <a:cubicBezTo>
                  <a:pt x="6377" y="3837"/>
                  <a:pt x="6375" y="3849"/>
                  <a:pt x="6370" y="3860"/>
                </a:cubicBezTo>
                <a:cubicBezTo>
                  <a:pt x="6366" y="3871"/>
                  <a:pt x="6359" y="3881"/>
                  <a:pt x="6350" y="3890"/>
                </a:cubicBezTo>
                <a:cubicBezTo>
                  <a:pt x="6342" y="3899"/>
                  <a:pt x="6332" y="3905"/>
                  <a:pt x="6320" y="3910"/>
                </a:cubicBezTo>
                <a:cubicBezTo>
                  <a:pt x="6309" y="3915"/>
                  <a:pt x="6297" y="3917"/>
                  <a:pt x="6285" y="3917"/>
                </a:cubicBezTo>
                <a:lnTo>
                  <a:pt x="93" y="3917"/>
                </a:lnTo>
                <a:cubicBezTo>
                  <a:pt x="80" y="3917"/>
                  <a:pt x="69" y="3915"/>
                  <a:pt x="57" y="3910"/>
                </a:cubicBezTo>
                <a:cubicBezTo>
                  <a:pt x="46" y="3905"/>
                  <a:pt x="36" y="3899"/>
                  <a:pt x="27" y="3890"/>
                </a:cubicBezTo>
                <a:cubicBezTo>
                  <a:pt x="18" y="3881"/>
                  <a:pt x="12" y="3871"/>
                  <a:pt x="7" y="3860"/>
                </a:cubicBezTo>
                <a:cubicBezTo>
                  <a:pt x="2" y="3849"/>
                  <a:pt x="0" y="3837"/>
                  <a:pt x="0" y="3825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4" name="任意多边形 983"/>
          <p:cNvSpPr/>
          <p:nvPr/>
        </p:nvSpPr>
        <p:spPr>
          <a:xfrm>
            <a:off x="7143480" y="1809720"/>
            <a:ext cx="362520" cy="190800"/>
          </a:xfrm>
          <a:custGeom>
            <a:avLst/>
            <a:gdLst/>
            <a:ahLst/>
            <a:cxnLst/>
            <a:rect l="0" t="0" r="r" b="b"/>
            <a:pathLst>
              <a:path w="1007" h="530">
                <a:moveTo>
                  <a:pt x="0" y="476"/>
                </a:moveTo>
                <a:lnTo>
                  <a:pt x="0" y="52"/>
                </a:lnTo>
                <a:cubicBezTo>
                  <a:pt x="0" y="45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954" y="0"/>
                </a:lnTo>
                <a:cubicBezTo>
                  <a:pt x="961" y="0"/>
                  <a:pt x="968" y="1"/>
                  <a:pt x="974" y="4"/>
                </a:cubicBezTo>
                <a:cubicBezTo>
                  <a:pt x="980" y="6"/>
                  <a:pt x="986" y="10"/>
                  <a:pt x="991" y="15"/>
                </a:cubicBezTo>
                <a:cubicBezTo>
                  <a:pt x="996" y="20"/>
                  <a:pt x="1000" y="26"/>
                  <a:pt x="1003" y="32"/>
                </a:cubicBezTo>
                <a:cubicBezTo>
                  <a:pt x="1005" y="39"/>
                  <a:pt x="1007" y="45"/>
                  <a:pt x="1007" y="52"/>
                </a:cubicBezTo>
                <a:lnTo>
                  <a:pt x="1007" y="476"/>
                </a:lnTo>
                <a:cubicBezTo>
                  <a:pt x="1007" y="483"/>
                  <a:pt x="1005" y="490"/>
                  <a:pt x="1003" y="496"/>
                </a:cubicBezTo>
                <a:cubicBezTo>
                  <a:pt x="1000" y="503"/>
                  <a:pt x="996" y="508"/>
                  <a:pt x="991" y="513"/>
                </a:cubicBezTo>
                <a:cubicBezTo>
                  <a:pt x="986" y="518"/>
                  <a:pt x="980" y="522"/>
                  <a:pt x="974" y="525"/>
                </a:cubicBezTo>
                <a:cubicBezTo>
                  <a:pt x="968" y="527"/>
                  <a:pt x="961" y="530"/>
                  <a:pt x="954" y="530"/>
                </a:cubicBezTo>
                <a:lnTo>
                  <a:pt x="53" y="530"/>
                </a:lnTo>
                <a:cubicBezTo>
                  <a:pt x="46" y="530"/>
                  <a:pt x="39" y="527"/>
                  <a:pt x="33" y="525"/>
                </a:cubicBezTo>
                <a:cubicBezTo>
                  <a:pt x="26" y="522"/>
                  <a:pt x="21" y="518"/>
                  <a:pt x="16" y="513"/>
                </a:cubicBezTo>
                <a:cubicBezTo>
                  <a:pt x="11" y="508"/>
                  <a:pt x="7" y="503"/>
                  <a:pt x="4" y="496"/>
                </a:cubicBezTo>
                <a:cubicBezTo>
                  <a:pt x="2" y="490"/>
                  <a:pt x="0" y="483"/>
                  <a:pt x="0" y="476"/>
                </a:cubicBezTo>
                <a:close/>
              </a:path>
            </a:pathLst>
          </a:custGeom>
          <a:solidFill>
            <a:srgbClr val="F5E9E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5" name="文本框 984"/>
          <p:cNvSpPr txBox="1"/>
          <p:nvPr/>
        </p:nvSpPr>
        <p:spPr>
          <a:xfrm>
            <a:off x="4695840" y="2564640"/>
            <a:ext cx="932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覆盖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数据管理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6" name="文本框 985"/>
          <p:cNvSpPr txBox="1"/>
          <p:nvPr/>
        </p:nvSpPr>
        <p:spPr>
          <a:xfrm>
            <a:off x="7223040" y="1832400"/>
            <a:ext cx="21096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1" u="none" strike="noStrike">
                <a:solidFill>
                  <a:srgbClr val="B85C5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最高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7" name="文本框 986"/>
          <p:cNvSpPr txBox="1"/>
          <p:nvPr/>
        </p:nvSpPr>
        <p:spPr>
          <a:xfrm>
            <a:off x="7146720" y="206748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通风系统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8" name="文本框 987"/>
          <p:cNvSpPr txBox="1"/>
          <p:nvPr/>
        </p:nvSpPr>
        <p:spPr>
          <a:xfrm>
            <a:off x="7146720" y="2364480"/>
            <a:ext cx="19303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局部通风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串联通风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风量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准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9" name="任意多边形 988"/>
          <p:cNvSpPr/>
          <p:nvPr/>
        </p:nvSpPr>
        <p:spPr>
          <a:xfrm>
            <a:off x="9367560" y="1576080"/>
            <a:ext cx="2286360" cy="1410120"/>
          </a:xfrm>
          <a:custGeom>
            <a:avLst/>
            <a:gdLst/>
            <a:ahLst/>
            <a:cxnLst/>
            <a:rect l="0" t="0" r="r" b="b"/>
            <a:pathLst>
              <a:path w="6351" h="3917">
                <a:moveTo>
                  <a:pt x="0" y="382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6259" y="0"/>
                </a:lnTo>
                <a:cubicBezTo>
                  <a:pt x="6271" y="0"/>
                  <a:pt x="6283" y="3"/>
                  <a:pt x="6294" y="7"/>
                </a:cubicBezTo>
                <a:cubicBezTo>
                  <a:pt x="6305" y="12"/>
                  <a:pt x="6315" y="19"/>
                  <a:pt x="6324" y="27"/>
                </a:cubicBezTo>
                <a:cubicBezTo>
                  <a:pt x="6333" y="36"/>
                  <a:pt x="6340" y="46"/>
                  <a:pt x="6344" y="58"/>
                </a:cubicBezTo>
                <a:cubicBezTo>
                  <a:pt x="6349" y="69"/>
                  <a:pt x="6351" y="81"/>
                  <a:pt x="6351" y="93"/>
                </a:cubicBezTo>
                <a:lnTo>
                  <a:pt x="6351" y="3825"/>
                </a:lnTo>
                <a:cubicBezTo>
                  <a:pt x="6351" y="3837"/>
                  <a:pt x="6349" y="3849"/>
                  <a:pt x="6344" y="3860"/>
                </a:cubicBezTo>
                <a:cubicBezTo>
                  <a:pt x="6340" y="3871"/>
                  <a:pt x="6333" y="3881"/>
                  <a:pt x="6324" y="3890"/>
                </a:cubicBezTo>
                <a:cubicBezTo>
                  <a:pt x="6315" y="3899"/>
                  <a:pt x="6305" y="3905"/>
                  <a:pt x="6294" y="3910"/>
                </a:cubicBezTo>
                <a:cubicBezTo>
                  <a:pt x="6283" y="3915"/>
                  <a:pt x="6271" y="3917"/>
                  <a:pt x="6259" y="3917"/>
                </a:cubicBezTo>
                <a:lnTo>
                  <a:pt x="93" y="3917"/>
                </a:lnTo>
                <a:cubicBezTo>
                  <a:pt x="81" y="3917"/>
                  <a:pt x="69" y="3915"/>
                  <a:pt x="57" y="3910"/>
                </a:cubicBezTo>
                <a:cubicBezTo>
                  <a:pt x="46" y="3905"/>
                  <a:pt x="36" y="3899"/>
                  <a:pt x="27" y="3890"/>
                </a:cubicBezTo>
                <a:cubicBezTo>
                  <a:pt x="19" y="3881"/>
                  <a:pt x="12" y="3871"/>
                  <a:pt x="7" y="3860"/>
                </a:cubicBezTo>
                <a:cubicBezTo>
                  <a:pt x="3" y="3849"/>
                  <a:pt x="0" y="3837"/>
                  <a:pt x="0" y="3825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0" name="任意多边形 989"/>
          <p:cNvSpPr/>
          <p:nvPr/>
        </p:nvSpPr>
        <p:spPr>
          <a:xfrm>
            <a:off x="9367560" y="1576080"/>
            <a:ext cx="2286360" cy="1410120"/>
          </a:xfrm>
          <a:custGeom>
            <a:avLst/>
            <a:gdLst/>
            <a:ahLst/>
            <a:cxnLst/>
            <a:rect l="0" t="0" r="r" b="b"/>
            <a:pathLst>
              <a:path w="6351" h="3917" fill="none">
                <a:moveTo>
                  <a:pt x="0" y="382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6259" y="0"/>
                </a:lnTo>
                <a:cubicBezTo>
                  <a:pt x="6271" y="0"/>
                  <a:pt x="6283" y="3"/>
                  <a:pt x="6294" y="7"/>
                </a:cubicBezTo>
                <a:cubicBezTo>
                  <a:pt x="6305" y="12"/>
                  <a:pt x="6315" y="19"/>
                  <a:pt x="6324" y="27"/>
                </a:cubicBezTo>
                <a:cubicBezTo>
                  <a:pt x="6333" y="36"/>
                  <a:pt x="6340" y="46"/>
                  <a:pt x="6344" y="58"/>
                </a:cubicBezTo>
                <a:cubicBezTo>
                  <a:pt x="6349" y="69"/>
                  <a:pt x="6351" y="81"/>
                  <a:pt x="6351" y="93"/>
                </a:cubicBezTo>
                <a:lnTo>
                  <a:pt x="6351" y="3825"/>
                </a:lnTo>
                <a:cubicBezTo>
                  <a:pt x="6351" y="3837"/>
                  <a:pt x="6349" y="3849"/>
                  <a:pt x="6344" y="3860"/>
                </a:cubicBezTo>
                <a:cubicBezTo>
                  <a:pt x="6340" y="3871"/>
                  <a:pt x="6333" y="3881"/>
                  <a:pt x="6324" y="3890"/>
                </a:cubicBezTo>
                <a:cubicBezTo>
                  <a:pt x="6315" y="3899"/>
                  <a:pt x="6305" y="3905"/>
                  <a:pt x="6294" y="3910"/>
                </a:cubicBezTo>
                <a:cubicBezTo>
                  <a:pt x="6283" y="3915"/>
                  <a:pt x="6271" y="3917"/>
                  <a:pt x="6259" y="3917"/>
                </a:cubicBezTo>
                <a:lnTo>
                  <a:pt x="93" y="3917"/>
                </a:lnTo>
                <a:cubicBezTo>
                  <a:pt x="81" y="3917"/>
                  <a:pt x="69" y="3915"/>
                  <a:pt x="57" y="3910"/>
                </a:cubicBezTo>
                <a:cubicBezTo>
                  <a:pt x="46" y="3905"/>
                  <a:pt x="36" y="3899"/>
                  <a:pt x="27" y="3890"/>
                </a:cubicBezTo>
                <a:cubicBezTo>
                  <a:pt x="19" y="3881"/>
                  <a:pt x="12" y="3871"/>
                  <a:pt x="7" y="3860"/>
                </a:cubicBezTo>
                <a:cubicBezTo>
                  <a:pt x="3" y="3849"/>
                  <a:pt x="0" y="3837"/>
                  <a:pt x="0" y="3825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1" name="任意多边形 990"/>
          <p:cNvSpPr/>
          <p:nvPr/>
        </p:nvSpPr>
        <p:spPr>
          <a:xfrm>
            <a:off x="9600840" y="1809720"/>
            <a:ext cx="362520" cy="190800"/>
          </a:xfrm>
          <a:custGeom>
            <a:avLst/>
            <a:gdLst/>
            <a:ahLst/>
            <a:cxnLst/>
            <a:rect l="0" t="0" r="r" b="b"/>
            <a:pathLst>
              <a:path w="1007" h="530">
                <a:moveTo>
                  <a:pt x="0" y="476"/>
                </a:moveTo>
                <a:lnTo>
                  <a:pt x="0" y="52"/>
                </a:lnTo>
                <a:cubicBezTo>
                  <a:pt x="0" y="45"/>
                  <a:pt x="2" y="39"/>
                  <a:pt x="5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7" y="6"/>
                  <a:pt x="33" y="4"/>
                </a:cubicBezTo>
                <a:cubicBezTo>
                  <a:pt x="40" y="1"/>
                  <a:pt x="46" y="0"/>
                  <a:pt x="53" y="0"/>
                </a:cubicBezTo>
                <a:lnTo>
                  <a:pt x="953" y="0"/>
                </a:lnTo>
                <a:cubicBezTo>
                  <a:pt x="960" y="0"/>
                  <a:pt x="967" y="1"/>
                  <a:pt x="974" y="4"/>
                </a:cubicBezTo>
                <a:cubicBezTo>
                  <a:pt x="981" y="6"/>
                  <a:pt x="986" y="10"/>
                  <a:pt x="991" y="15"/>
                </a:cubicBezTo>
                <a:cubicBezTo>
                  <a:pt x="996" y="20"/>
                  <a:pt x="1000" y="26"/>
                  <a:pt x="1003" y="32"/>
                </a:cubicBezTo>
                <a:cubicBezTo>
                  <a:pt x="1006" y="39"/>
                  <a:pt x="1007" y="45"/>
                  <a:pt x="1007" y="52"/>
                </a:cubicBezTo>
                <a:lnTo>
                  <a:pt x="1007" y="476"/>
                </a:lnTo>
                <a:cubicBezTo>
                  <a:pt x="1007" y="483"/>
                  <a:pt x="1006" y="490"/>
                  <a:pt x="1003" y="496"/>
                </a:cubicBezTo>
                <a:cubicBezTo>
                  <a:pt x="1000" y="503"/>
                  <a:pt x="996" y="508"/>
                  <a:pt x="991" y="513"/>
                </a:cubicBezTo>
                <a:cubicBezTo>
                  <a:pt x="986" y="518"/>
                  <a:pt x="981" y="522"/>
                  <a:pt x="974" y="525"/>
                </a:cubicBezTo>
                <a:cubicBezTo>
                  <a:pt x="967" y="527"/>
                  <a:pt x="960" y="530"/>
                  <a:pt x="953" y="530"/>
                </a:cubicBezTo>
                <a:lnTo>
                  <a:pt x="53" y="530"/>
                </a:lnTo>
                <a:cubicBezTo>
                  <a:pt x="46" y="530"/>
                  <a:pt x="40" y="527"/>
                  <a:pt x="33" y="525"/>
                </a:cubicBezTo>
                <a:cubicBezTo>
                  <a:pt x="27" y="522"/>
                  <a:pt x="21" y="518"/>
                  <a:pt x="16" y="513"/>
                </a:cubicBezTo>
                <a:cubicBezTo>
                  <a:pt x="11" y="508"/>
                  <a:pt x="7" y="503"/>
                  <a:pt x="5" y="496"/>
                </a:cubicBezTo>
                <a:cubicBezTo>
                  <a:pt x="2" y="490"/>
                  <a:pt x="0" y="483"/>
                  <a:pt x="0" y="476"/>
                </a:cubicBezTo>
                <a:close/>
              </a:path>
            </a:pathLst>
          </a:custGeom>
          <a:solidFill>
            <a:srgbClr val="F5E9E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2" name="文本框 991"/>
          <p:cNvSpPr txBox="1"/>
          <p:nvPr/>
        </p:nvSpPr>
        <p:spPr>
          <a:xfrm>
            <a:off x="7146720" y="2564640"/>
            <a:ext cx="618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备采区系统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3" name="文本框 992"/>
          <p:cNvSpPr txBox="1"/>
          <p:nvPr/>
        </p:nvSpPr>
        <p:spPr>
          <a:xfrm>
            <a:off x="9674280" y="1832400"/>
            <a:ext cx="21096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1" u="none" strike="noStrike">
                <a:solidFill>
                  <a:srgbClr val="B85C5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最高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4" name="文本框 993"/>
          <p:cNvSpPr txBox="1"/>
          <p:nvPr/>
        </p:nvSpPr>
        <p:spPr>
          <a:xfrm>
            <a:off x="9597960" y="206748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瓦斯管理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5" name="文本框 994"/>
          <p:cNvSpPr txBox="1"/>
          <p:nvPr/>
        </p:nvSpPr>
        <p:spPr>
          <a:xfrm>
            <a:off x="9597960" y="2364480"/>
            <a:ext cx="18633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漏检假检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新水平复测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瓦斯检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6" name="任意多边形 995"/>
          <p:cNvSpPr/>
          <p:nvPr/>
        </p:nvSpPr>
        <p:spPr>
          <a:xfrm>
            <a:off x="4457520" y="3162240"/>
            <a:ext cx="76680" cy="76320"/>
          </a:xfrm>
          <a:custGeom>
            <a:avLst/>
            <a:gdLst/>
            <a:ahLst/>
            <a:cxnLst/>
            <a:rect l="0" t="0" r="r" b="b"/>
            <a:pathLst>
              <a:path w="213" h="212">
                <a:moveTo>
                  <a:pt x="213" y="105"/>
                </a:moveTo>
                <a:cubicBezTo>
                  <a:pt x="213" y="120"/>
                  <a:pt x="210" y="133"/>
                  <a:pt x="205" y="146"/>
                </a:cubicBezTo>
                <a:cubicBezTo>
                  <a:pt x="199" y="159"/>
                  <a:pt x="192" y="170"/>
                  <a:pt x="182" y="180"/>
                </a:cubicBezTo>
                <a:cubicBezTo>
                  <a:pt x="171" y="191"/>
                  <a:pt x="159" y="199"/>
                  <a:pt x="146" y="204"/>
                </a:cubicBezTo>
                <a:cubicBezTo>
                  <a:pt x="133" y="210"/>
                  <a:pt x="120" y="212"/>
                  <a:pt x="106" y="212"/>
                </a:cubicBezTo>
                <a:cubicBezTo>
                  <a:pt x="92" y="212"/>
                  <a:pt x="78" y="210"/>
                  <a:pt x="65" y="204"/>
                </a:cubicBezTo>
                <a:cubicBezTo>
                  <a:pt x="52" y="199"/>
                  <a:pt x="41" y="191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3" y="133"/>
                  <a:pt x="0" y="120"/>
                  <a:pt x="0" y="105"/>
                </a:cubicBezTo>
                <a:cubicBezTo>
                  <a:pt x="0" y="91"/>
                  <a:pt x="3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2" y="0"/>
                  <a:pt x="106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1" y="21"/>
                  <a:pt x="182" y="31"/>
                </a:cubicBezTo>
                <a:cubicBezTo>
                  <a:pt x="192" y="41"/>
                  <a:pt x="199" y="52"/>
                  <a:pt x="205" y="65"/>
                </a:cubicBezTo>
                <a:cubicBezTo>
                  <a:pt x="210" y="78"/>
                  <a:pt x="213" y="91"/>
                  <a:pt x="213" y="105"/>
                </a:cubicBezTo>
                <a:close/>
              </a:path>
            </a:pathLst>
          </a:custGeom>
          <a:solidFill>
            <a:srgbClr val="C78D4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7" name="文本框 996"/>
          <p:cNvSpPr txBox="1"/>
          <p:nvPr/>
        </p:nvSpPr>
        <p:spPr>
          <a:xfrm>
            <a:off x="9597960" y="2564640"/>
            <a:ext cx="371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查制度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8" name="任意多边形 997"/>
          <p:cNvSpPr/>
          <p:nvPr/>
        </p:nvSpPr>
        <p:spPr>
          <a:xfrm>
            <a:off x="4462200" y="3423960"/>
            <a:ext cx="3515040" cy="1209960"/>
          </a:xfrm>
          <a:custGeom>
            <a:avLst/>
            <a:gdLst/>
            <a:ahLst/>
            <a:cxnLst/>
            <a:rect l="0" t="0" r="r" b="b"/>
            <a:pathLst>
              <a:path w="9764" h="3361">
                <a:moveTo>
                  <a:pt x="0" y="3269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3"/>
                  <a:pt x="9707" y="7"/>
                </a:cubicBezTo>
                <a:cubicBezTo>
                  <a:pt x="9719" y="12"/>
                  <a:pt x="9729" y="19"/>
                  <a:pt x="9737" y="27"/>
                </a:cubicBezTo>
                <a:cubicBezTo>
                  <a:pt x="9746" y="36"/>
                  <a:pt x="9753" y="46"/>
                  <a:pt x="9757" y="57"/>
                </a:cubicBezTo>
                <a:cubicBezTo>
                  <a:pt x="9762" y="69"/>
                  <a:pt x="9764" y="81"/>
                  <a:pt x="9764" y="93"/>
                </a:cubicBezTo>
                <a:lnTo>
                  <a:pt x="9764" y="3269"/>
                </a:lnTo>
                <a:cubicBezTo>
                  <a:pt x="9764" y="3281"/>
                  <a:pt x="9762" y="3293"/>
                  <a:pt x="9757" y="3304"/>
                </a:cubicBezTo>
                <a:cubicBezTo>
                  <a:pt x="9753" y="3316"/>
                  <a:pt x="9746" y="3326"/>
                  <a:pt x="9737" y="3334"/>
                </a:cubicBezTo>
                <a:cubicBezTo>
                  <a:pt x="9729" y="3343"/>
                  <a:pt x="9719" y="3350"/>
                  <a:pt x="9707" y="3354"/>
                </a:cubicBezTo>
                <a:cubicBezTo>
                  <a:pt x="9696" y="3359"/>
                  <a:pt x="9684" y="3361"/>
                  <a:pt x="9672" y="3361"/>
                </a:cubicBezTo>
                <a:lnTo>
                  <a:pt x="93" y="3361"/>
                </a:lnTo>
                <a:cubicBezTo>
                  <a:pt x="81" y="3361"/>
                  <a:pt x="69" y="3359"/>
                  <a:pt x="57" y="3354"/>
                </a:cubicBezTo>
                <a:cubicBezTo>
                  <a:pt x="46" y="3350"/>
                  <a:pt x="36" y="3343"/>
                  <a:pt x="27" y="3334"/>
                </a:cubicBezTo>
                <a:cubicBezTo>
                  <a:pt x="19" y="3326"/>
                  <a:pt x="12" y="3316"/>
                  <a:pt x="7" y="3304"/>
                </a:cubicBezTo>
                <a:cubicBezTo>
                  <a:pt x="3" y="3293"/>
                  <a:pt x="0" y="3281"/>
                  <a:pt x="0" y="326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9" name="任意多边形 998"/>
          <p:cNvSpPr/>
          <p:nvPr/>
        </p:nvSpPr>
        <p:spPr>
          <a:xfrm>
            <a:off x="4462200" y="3423960"/>
            <a:ext cx="3515040" cy="1209960"/>
          </a:xfrm>
          <a:custGeom>
            <a:avLst/>
            <a:gdLst/>
            <a:ahLst/>
            <a:cxnLst/>
            <a:rect l="0" t="0" r="r" b="b"/>
            <a:pathLst>
              <a:path w="9764" h="3361" fill="none">
                <a:moveTo>
                  <a:pt x="0" y="3269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3"/>
                  <a:pt x="9707" y="7"/>
                </a:cubicBezTo>
                <a:cubicBezTo>
                  <a:pt x="9719" y="12"/>
                  <a:pt x="9729" y="19"/>
                  <a:pt x="9737" y="27"/>
                </a:cubicBezTo>
                <a:cubicBezTo>
                  <a:pt x="9746" y="36"/>
                  <a:pt x="9753" y="46"/>
                  <a:pt x="9757" y="57"/>
                </a:cubicBezTo>
                <a:cubicBezTo>
                  <a:pt x="9762" y="69"/>
                  <a:pt x="9764" y="81"/>
                  <a:pt x="9764" y="93"/>
                </a:cubicBezTo>
                <a:lnTo>
                  <a:pt x="9764" y="3269"/>
                </a:lnTo>
                <a:cubicBezTo>
                  <a:pt x="9764" y="3281"/>
                  <a:pt x="9762" y="3293"/>
                  <a:pt x="9757" y="3304"/>
                </a:cubicBezTo>
                <a:cubicBezTo>
                  <a:pt x="9753" y="3316"/>
                  <a:pt x="9746" y="3326"/>
                  <a:pt x="9737" y="3334"/>
                </a:cubicBezTo>
                <a:cubicBezTo>
                  <a:pt x="9729" y="3343"/>
                  <a:pt x="9719" y="3350"/>
                  <a:pt x="9707" y="3354"/>
                </a:cubicBezTo>
                <a:cubicBezTo>
                  <a:pt x="9696" y="3359"/>
                  <a:pt x="9684" y="3361"/>
                  <a:pt x="9672" y="3361"/>
                </a:cubicBezTo>
                <a:lnTo>
                  <a:pt x="93" y="3361"/>
                </a:lnTo>
                <a:cubicBezTo>
                  <a:pt x="81" y="3361"/>
                  <a:pt x="69" y="3359"/>
                  <a:pt x="57" y="3354"/>
                </a:cubicBezTo>
                <a:cubicBezTo>
                  <a:pt x="46" y="3350"/>
                  <a:pt x="36" y="3343"/>
                  <a:pt x="27" y="3334"/>
                </a:cubicBezTo>
                <a:cubicBezTo>
                  <a:pt x="19" y="3326"/>
                  <a:pt x="12" y="3316"/>
                  <a:pt x="7" y="3304"/>
                </a:cubicBezTo>
                <a:cubicBezTo>
                  <a:pt x="3" y="3293"/>
                  <a:pt x="0" y="3281"/>
                  <a:pt x="0" y="326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0" name="任意多边形 999"/>
          <p:cNvSpPr/>
          <p:nvPr/>
        </p:nvSpPr>
        <p:spPr>
          <a:xfrm>
            <a:off x="4695480" y="3657240"/>
            <a:ext cx="257760" cy="191160"/>
          </a:xfrm>
          <a:custGeom>
            <a:avLst/>
            <a:gdLst/>
            <a:ahLst/>
            <a:cxnLst/>
            <a:rect l="0" t="0" r="r" b="b"/>
            <a:pathLst>
              <a:path w="716" h="531">
                <a:moveTo>
                  <a:pt x="0" y="478"/>
                </a:moveTo>
                <a:lnTo>
                  <a:pt x="0" y="53"/>
                </a:lnTo>
                <a:cubicBezTo>
                  <a:pt x="0" y="46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7"/>
                  <a:pt x="33" y="5"/>
                </a:cubicBezTo>
                <a:cubicBezTo>
                  <a:pt x="40" y="2"/>
                  <a:pt x="46" y="0"/>
                  <a:pt x="53" y="0"/>
                </a:cubicBezTo>
                <a:lnTo>
                  <a:pt x="663" y="0"/>
                </a:lnTo>
                <a:cubicBezTo>
                  <a:pt x="670" y="0"/>
                  <a:pt x="677" y="2"/>
                  <a:pt x="683" y="5"/>
                </a:cubicBezTo>
                <a:cubicBezTo>
                  <a:pt x="690" y="7"/>
                  <a:pt x="695" y="11"/>
                  <a:pt x="700" y="16"/>
                </a:cubicBezTo>
                <a:cubicBezTo>
                  <a:pt x="705" y="21"/>
                  <a:pt x="709" y="27"/>
                  <a:pt x="712" y="33"/>
                </a:cubicBezTo>
                <a:cubicBezTo>
                  <a:pt x="714" y="40"/>
                  <a:pt x="716" y="46"/>
                  <a:pt x="716" y="53"/>
                </a:cubicBezTo>
                <a:lnTo>
                  <a:pt x="716" y="478"/>
                </a:lnTo>
                <a:cubicBezTo>
                  <a:pt x="716" y="485"/>
                  <a:pt x="714" y="492"/>
                  <a:pt x="712" y="498"/>
                </a:cubicBezTo>
                <a:cubicBezTo>
                  <a:pt x="709" y="504"/>
                  <a:pt x="705" y="510"/>
                  <a:pt x="700" y="515"/>
                </a:cubicBezTo>
                <a:cubicBezTo>
                  <a:pt x="695" y="520"/>
                  <a:pt x="690" y="524"/>
                  <a:pt x="683" y="527"/>
                </a:cubicBezTo>
                <a:cubicBezTo>
                  <a:pt x="677" y="529"/>
                  <a:pt x="670" y="531"/>
                  <a:pt x="663" y="531"/>
                </a:cubicBezTo>
                <a:lnTo>
                  <a:pt x="53" y="531"/>
                </a:lnTo>
                <a:cubicBezTo>
                  <a:pt x="46" y="531"/>
                  <a:pt x="40" y="529"/>
                  <a:pt x="33" y="527"/>
                </a:cubicBezTo>
                <a:cubicBezTo>
                  <a:pt x="27" y="524"/>
                  <a:pt x="21" y="520"/>
                  <a:pt x="16" y="515"/>
                </a:cubicBezTo>
                <a:cubicBezTo>
                  <a:pt x="11" y="510"/>
                  <a:pt x="7" y="504"/>
                  <a:pt x="4" y="498"/>
                </a:cubicBezTo>
                <a:cubicBezTo>
                  <a:pt x="2" y="492"/>
                  <a:pt x="0" y="485"/>
                  <a:pt x="0" y="478"/>
                </a:cubicBezTo>
                <a:close/>
              </a:path>
            </a:pathLst>
          </a:custGeom>
          <a:solidFill>
            <a:srgbClr val="F5EF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1" name="文本框 1000"/>
          <p:cNvSpPr txBox="1"/>
          <p:nvPr/>
        </p:nvSpPr>
        <p:spPr>
          <a:xfrm>
            <a:off x="4610160" y="312660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高优先级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2" name="文本框 1001"/>
          <p:cNvSpPr txBox="1"/>
          <p:nvPr/>
        </p:nvSpPr>
        <p:spPr>
          <a:xfrm>
            <a:off x="4772160" y="3679920"/>
            <a:ext cx="10584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1" u="none" strike="noStrike">
                <a:solidFill>
                  <a:srgbClr val="C78D4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高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3" name="文本框 1002"/>
          <p:cNvSpPr txBox="1"/>
          <p:nvPr/>
        </p:nvSpPr>
        <p:spPr>
          <a:xfrm>
            <a:off x="4695840" y="3915360"/>
            <a:ext cx="4579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防治水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4" name="任意多边形 1003"/>
          <p:cNvSpPr/>
          <p:nvPr/>
        </p:nvSpPr>
        <p:spPr>
          <a:xfrm>
            <a:off x="8138880" y="3423960"/>
            <a:ext cx="3515040" cy="1209960"/>
          </a:xfrm>
          <a:custGeom>
            <a:avLst/>
            <a:gdLst/>
            <a:ahLst/>
            <a:cxnLst/>
            <a:rect l="0" t="0" r="r" b="b"/>
            <a:pathLst>
              <a:path w="9764" h="3361">
                <a:moveTo>
                  <a:pt x="0" y="3269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3"/>
                  <a:pt x="9707" y="7"/>
                </a:cubicBezTo>
                <a:cubicBezTo>
                  <a:pt x="9718" y="12"/>
                  <a:pt x="9728" y="19"/>
                  <a:pt x="9737" y="27"/>
                </a:cubicBezTo>
                <a:cubicBezTo>
                  <a:pt x="9746" y="36"/>
                  <a:pt x="9753" y="46"/>
                  <a:pt x="9757" y="57"/>
                </a:cubicBezTo>
                <a:cubicBezTo>
                  <a:pt x="9762" y="69"/>
                  <a:pt x="9764" y="81"/>
                  <a:pt x="9764" y="93"/>
                </a:cubicBezTo>
                <a:lnTo>
                  <a:pt x="9764" y="3269"/>
                </a:lnTo>
                <a:cubicBezTo>
                  <a:pt x="9764" y="3281"/>
                  <a:pt x="9762" y="3293"/>
                  <a:pt x="9757" y="3304"/>
                </a:cubicBezTo>
                <a:cubicBezTo>
                  <a:pt x="9753" y="3316"/>
                  <a:pt x="9746" y="3326"/>
                  <a:pt x="9737" y="3334"/>
                </a:cubicBezTo>
                <a:cubicBezTo>
                  <a:pt x="9728" y="3343"/>
                  <a:pt x="9718" y="3350"/>
                  <a:pt x="9707" y="3354"/>
                </a:cubicBezTo>
                <a:cubicBezTo>
                  <a:pt x="9696" y="3359"/>
                  <a:pt x="9684" y="3361"/>
                  <a:pt x="9672" y="3361"/>
                </a:cubicBezTo>
                <a:lnTo>
                  <a:pt x="93" y="3361"/>
                </a:lnTo>
                <a:cubicBezTo>
                  <a:pt x="80" y="3361"/>
                  <a:pt x="69" y="3359"/>
                  <a:pt x="57" y="3354"/>
                </a:cubicBezTo>
                <a:cubicBezTo>
                  <a:pt x="46" y="3350"/>
                  <a:pt x="36" y="3343"/>
                  <a:pt x="27" y="3334"/>
                </a:cubicBezTo>
                <a:cubicBezTo>
                  <a:pt x="19" y="3326"/>
                  <a:pt x="12" y="3316"/>
                  <a:pt x="7" y="3304"/>
                </a:cubicBezTo>
                <a:cubicBezTo>
                  <a:pt x="2" y="3293"/>
                  <a:pt x="0" y="3281"/>
                  <a:pt x="0" y="326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5" name="任意多边形 1004"/>
          <p:cNvSpPr/>
          <p:nvPr/>
        </p:nvSpPr>
        <p:spPr>
          <a:xfrm>
            <a:off x="8138880" y="3423960"/>
            <a:ext cx="3515040" cy="1209960"/>
          </a:xfrm>
          <a:custGeom>
            <a:avLst/>
            <a:gdLst/>
            <a:ahLst/>
            <a:cxnLst/>
            <a:rect l="0" t="0" r="r" b="b"/>
            <a:pathLst>
              <a:path w="9764" h="3361" fill="none">
                <a:moveTo>
                  <a:pt x="0" y="3269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3"/>
                  <a:pt x="9707" y="7"/>
                </a:cubicBezTo>
                <a:cubicBezTo>
                  <a:pt x="9718" y="12"/>
                  <a:pt x="9728" y="19"/>
                  <a:pt x="9737" y="27"/>
                </a:cubicBezTo>
                <a:cubicBezTo>
                  <a:pt x="9746" y="36"/>
                  <a:pt x="9753" y="46"/>
                  <a:pt x="9757" y="57"/>
                </a:cubicBezTo>
                <a:cubicBezTo>
                  <a:pt x="9762" y="69"/>
                  <a:pt x="9764" y="81"/>
                  <a:pt x="9764" y="93"/>
                </a:cubicBezTo>
                <a:lnTo>
                  <a:pt x="9764" y="3269"/>
                </a:lnTo>
                <a:cubicBezTo>
                  <a:pt x="9764" y="3281"/>
                  <a:pt x="9762" y="3293"/>
                  <a:pt x="9757" y="3304"/>
                </a:cubicBezTo>
                <a:cubicBezTo>
                  <a:pt x="9753" y="3316"/>
                  <a:pt x="9746" y="3326"/>
                  <a:pt x="9737" y="3334"/>
                </a:cubicBezTo>
                <a:cubicBezTo>
                  <a:pt x="9728" y="3343"/>
                  <a:pt x="9718" y="3350"/>
                  <a:pt x="9707" y="3354"/>
                </a:cubicBezTo>
                <a:cubicBezTo>
                  <a:pt x="9696" y="3359"/>
                  <a:pt x="9684" y="3361"/>
                  <a:pt x="9672" y="3361"/>
                </a:cubicBezTo>
                <a:lnTo>
                  <a:pt x="93" y="3361"/>
                </a:lnTo>
                <a:cubicBezTo>
                  <a:pt x="80" y="3361"/>
                  <a:pt x="69" y="3359"/>
                  <a:pt x="57" y="3354"/>
                </a:cubicBezTo>
                <a:cubicBezTo>
                  <a:pt x="46" y="3350"/>
                  <a:pt x="36" y="3343"/>
                  <a:pt x="27" y="3334"/>
                </a:cubicBezTo>
                <a:cubicBezTo>
                  <a:pt x="19" y="3326"/>
                  <a:pt x="12" y="3316"/>
                  <a:pt x="7" y="3304"/>
                </a:cubicBezTo>
                <a:cubicBezTo>
                  <a:pt x="2" y="3293"/>
                  <a:pt x="0" y="3281"/>
                  <a:pt x="0" y="326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6" name="任意多边形 1005"/>
          <p:cNvSpPr/>
          <p:nvPr/>
        </p:nvSpPr>
        <p:spPr>
          <a:xfrm>
            <a:off x="8372160" y="3657240"/>
            <a:ext cx="257760" cy="191160"/>
          </a:xfrm>
          <a:custGeom>
            <a:avLst/>
            <a:gdLst/>
            <a:ahLst/>
            <a:cxnLst/>
            <a:rect l="0" t="0" r="r" b="b"/>
            <a:pathLst>
              <a:path w="716" h="531">
                <a:moveTo>
                  <a:pt x="0" y="478"/>
                </a:moveTo>
                <a:lnTo>
                  <a:pt x="0" y="53"/>
                </a:lnTo>
                <a:cubicBezTo>
                  <a:pt x="0" y="46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7"/>
                  <a:pt x="33" y="5"/>
                </a:cubicBezTo>
                <a:cubicBezTo>
                  <a:pt x="40" y="2"/>
                  <a:pt x="46" y="0"/>
                  <a:pt x="53" y="0"/>
                </a:cubicBezTo>
                <a:lnTo>
                  <a:pt x="662" y="0"/>
                </a:lnTo>
                <a:cubicBezTo>
                  <a:pt x="670" y="0"/>
                  <a:pt x="677" y="2"/>
                  <a:pt x="683" y="5"/>
                </a:cubicBezTo>
                <a:cubicBezTo>
                  <a:pt x="690" y="7"/>
                  <a:pt x="695" y="11"/>
                  <a:pt x="700" y="16"/>
                </a:cubicBezTo>
                <a:cubicBezTo>
                  <a:pt x="705" y="21"/>
                  <a:pt x="709" y="27"/>
                  <a:pt x="712" y="33"/>
                </a:cubicBezTo>
                <a:cubicBezTo>
                  <a:pt x="714" y="40"/>
                  <a:pt x="716" y="46"/>
                  <a:pt x="716" y="53"/>
                </a:cubicBezTo>
                <a:lnTo>
                  <a:pt x="716" y="478"/>
                </a:lnTo>
                <a:cubicBezTo>
                  <a:pt x="716" y="485"/>
                  <a:pt x="714" y="492"/>
                  <a:pt x="712" y="498"/>
                </a:cubicBezTo>
                <a:cubicBezTo>
                  <a:pt x="709" y="504"/>
                  <a:pt x="705" y="510"/>
                  <a:pt x="700" y="515"/>
                </a:cubicBezTo>
                <a:cubicBezTo>
                  <a:pt x="695" y="520"/>
                  <a:pt x="690" y="524"/>
                  <a:pt x="683" y="527"/>
                </a:cubicBezTo>
                <a:cubicBezTo>
                  <a:pt x="677" y="529"/>
                  <a:pt x="670" y="531"/>
                  <a:pt x="662" y="531"/>
                </a:cubicBezTo>
                <a:lnTo>
                  <a:pt x="53" y="531"/>
                </a:lnTo>
                <a:cubicBezTo>
                  <a:pt x="46" y="531"/>
                  <a:pt x="40" y="529"/>
                  <a:pt x="33" y="527"/>
                </a:cubicBezTo>
                <a:cubicBezTo>
                  <a:pt x="27" y="524"/>
                  <a:pt x="21" y="520"/>
                  <a:pt x="16" y="515"/>
                </a:cubicBezTo>
                <a:cubicBezTo>
                  <a:pt x="11" y="510"/>
                  <a:pt x="7" y="504"/>
                  <a:pt x="4" y="498"/>
                </a:cubicBezTo>
                <a:cubicBezTo>
                  <a:pt x="2" y="492"/>
                  <a:pt x="0" y="485"/>
                  <a:pt x="0" y="478"/>
                </a:cubicBezTo>
                <a:close/>
              </a:path>
            </a:pathLst>
          </a:custGeom>
          <a:solidFill>
            <a:srgbClr val="F5EFE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7" name="文本框 1006"/>
          <p:cNvSpPr txBox="1"/>
          <p:nvPr/>
        </p:nvSpPr>
        <p:spPr>
          <a:xfrm>
            <a:off x="4695840" y="4212360"/>
            <a:ext cx="23007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专用钻机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止水套管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煤柱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数据真伪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8" name="文本框 1007"/>
          <p:cNvSpPr txBox="1"/>
          <p:nvPr/>
        </p:nvSpPr>
        <p:spPr>
          <a:xfrm>
            <a:off x="8448840" y="3679920"/>
            <a:ext cx="10584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1" u="none" strike="noStrike">
                <a:solidFill>
                  <a:srgbClr val="C78D4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高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9" name="文本框 1008"/>
          <p:cNvSpPr txBox="1"/>
          <p:nvPr/>
        </p:nvSpPr>
        <p:spPr>
          <a:xfrm>
            <a:off x="8372520" y="391536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淘汰设备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0" name="任意多边形 1009"/>
          <p:cNvSpPr/>
          <p:nvPr/>
        </p:nvSpPr>
        <p:spPr>
          <a:xfrm>
            <a:off x="4457520" y="4809960"/>
            <a:ext cx="76680" cy="76680"/>
          </a:xfrm>
          <a:custGeom>
            <a:avLst/>
            <a:gdLst/>
            <a:ahLst/>
            <a:cxn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199" y="160"/>
                  <a:pt x="192" y="172"/>
                  <a:pt x="182" y="182"/>
                </a:cubicBezTo>
                <a:cubicBezTo>
                  <a:pt x="171" y="192"/>
                  <a:pt x="159" y="199"/>
                  <a:pt x="146" y="205"/>
                </a:cubicBezTo>
                <a:cubicBezTo>
                  <a:pt x="133" y="210"/>
                  <a:pt x="120" y="213"/>
                  <a:pt x="106" y="213"/>
                </a:cubicBezTo>
                <a:cubicBezTo>
                  <a:pt x="92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2" y="0"/>
                  <a:pt x="106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1" y="21"/>
                  <a:pt x="182" y="31"/>
                </a:cubicBezTo>
                <a:cubicBezTo>
                  <a:pt x="192" y="42"/>
                  <a:pt x="199" y="53"/>
                  <a:pt x="205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B8A14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1" name="文本框 1010"/>
          <p:cNvSpPr txBox="1"/>
          <p:nvPr/>
        </p:nvSpPr>
        <p:spPr>
          <a:xfrm>
            <a:off x="8372520" y="4212360"/>
            <a:ext cx="18633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淘汰目录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阻燃试验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保护装置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2" name="任意多边形 1011"/>
          <p:cNvSpPr/>
          <p:nvPr/>
        </p:nvSpPr>
        <p:spPr>
          <a:xfrm>
            <a:off x="4462200" y="5072040"/>
            <a:ext cx="3515040" cy="1200240"/>
          </a:xfrm>
          <a:custGeom>
            <a:avLst/>
            <a:gdLst/>
            <a:ahLst/>
            <a:cxnLst/>
            <a:rect l="0" t="0" r="r" b="b"/>
            <a:pathLst>
              <a:path w="9764" h="3334">
                <a:moveTo>
                  <a:pt x="0" y="3242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2"/>
                  <a:pt x="9707" y="7"/>
                </a:cubicBezTo>
                <a:cubicBezTo>
                  <a:pt x="9719" y="11"/>
                  <a:pt x="9729" y="18"/>
                  <a:pt x="9737" y="27"/>
                </a:cubicBezTo>
                <a:cubicBezTo>
                  <a:pt x="9746" y="35"/>
                  <a:pt x="9753" y="45"/>
                  <a:pt x="9757" y="57"/>
                </a:cubicBezTo>
                <a:cubicBezTo>
                  <a:pt x="9762" y="68"/>
                  <a:pt x="9764" y="80"/>
                  <a:pt x="9764" y="92"/>
                </a:cubicBezTo>
                <a:lnTo>
                  <a:pt x="9764" y="3242"/>
                </a:lnTo>
                <a:cubicBezTo>
                  <a:pt x="9764" y="3254"/>
                  <a:pt x="9762" y="3266"/>
                  <a:pt x="9757" y="3277"/>
                </a:cubicBezTo>
                <a:cubicBezTo>
                  <a:pt x="9753" y="3288"/>
                  <a:pt x="9746" y="3299"/>
                  <a:pt x="9737" y="3307"/>
                </a:cubicBezTo>
                <a:cubicBezTo>
                  <a:pt x="9729" y="3316"/>
                  <a:pt x="9719" y="3323"/>
                  <a:pt x="9707" y="3327"/>
                </a:cubicBezTo>
                <a:cubicBezTo>
                  <a:pt x="9696" y="3332"/>
                  <a:pt x="9684" y="3334"/>
                  <a:pt x="9672" y="3334"/>
                </a:cubicBezTo>
                <a:lnTo>
                  <a:pt x="93" y="3334"/>
                </a:lnTo>
                <a:cubicBezTo>
                  <a:pt x="81" y="3334"/>
                  <a:pt x="69" y="3332"/>
                  <a:pt x="57" y="3327"/>
                </a:cubicBezTo>
                <a:cubicBezTo>
                  <a:pt x="46" y="3323"/>
                  <a:pt x="36" y="3316"/>
                  <a:pt x="27" y="3307"/>
                </a:cubicBezTo>
                <a:cubicBezTo>
                  <a:pt x="19" y="3299"/>
                  <a:pt x="12" y="3288"/>
                  <a:pt x="7" y="3277"/>
                </a:cubicBezTo>
                <a:cubicBezTo>
                  <a:pt x="3" y="3266"/>
                  <a:pt x="0" y="3254"/>
                  <a:pt x="0" y="3242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3" name="任意多边形 1012"/>
          <p:cNvSpPr/>
          <p:nvPr/>
        </p:nvSpPr>
        <p:spPr>
          <a:xfrm>
            <a:off x="4462200" y="5072040"/>
            <a:ext cx="3515040" cy="1200240"/>
          </a:xfrm>
          <a:custGeom>
            <a:avLst/>
            <a:gdLst/>
            <a:ahLst/>
            <a:cxnLst/>
            <a:rect l="0" t="0" r="r" b="b"/>
            <a:pathLst>
              <a:path w="9764" h="3334" fill="none">
                <a:moveTo>
                  <a:pt x="0" y="3242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2"/>
                  <a:pt x="9707" y="7"/>
                </a:cubicBezTo>
                <a:cubicBezTo>
                  <a:pt x="9719" y="11"/>
                  <a:pt x="9729" y="18"/>
                  <a:pt x="9737" y="27"/>
                </a:cubicBezTo>
                <a:cubicBezTo>
                  <a:pt x="9746" y="35"/>
                  <a:pt x="9753" y="45"/>
                  <a:pt x="9757" y="57"/>
                </a:cubicBezTo>
                <a:cubicBezTo>
                  <a:pt x="9762" y="68"/>
                  <a:pt x="9764" y="80"/>
                  <a:pt x="9764" y="92"/>
                </a:cubicBezTo>
                <a:lnTo>
                  <a:pt x="9764" y="3242"/>
                </a:lnTo>
                <a:cubicBezTo>
                  <a:pt x="9764" y="3254"/>
                  <a:pt x="9762" y="3266"/>
                  <a:pt x="9757" y="3277"/>
                </a:cubicBezTo>
                <a:cubicBezTo>
                  <a:pt x="9753" y="3288"/>
                  <a:pt x="9746" y="3299"/>
                  <a:pt x="9737" y="3307"/>
                </a:cubicBezTo>
                <a:cubicBezTo>
                  <a:pt x="9729" y="3316"/>
                  <a:pt x="9719" y="3323"/>
                  <a:pt x="9707" y="3327"/>
                </a:cubicBezTo>
                <a:cubicBezTo>
                  <a:pt x="9696" y="3332"/>
                  <a:pt x="9684" y="3334"/>
                  <a:pt x="9672" y="3334"/>
                </a:cubicBezTo>
                <a:lnTo>
                  <a:pt x="93" y="3334"/>
                </a:lnTo>
                <a:cubicBezTo>
                  <a:pt x="81" y="3334"/>
                  <a:pt x="69" y="3332"/>
                  <a:pt x="57" y="3327"/>
                </a:cubicBezTo>
                <a:cubicBezTo>
                  <a:pt x="46" y="3323"/>
                  <a:pt x="36" y="3316"/>
                  <a:pt x="27" y="3307"/>
                </a:cubicBezTo>
                <a:cubicBezTo>
                  <a:pt x="19" y="3299"/>
                  <a:pt x="12" y="3288"/>
                  <a:pt x="7" y="3277"/>
                </a:cubicBezTo>
                <a:cubicBezTo>
                  <a:pt x="3" y="3266"/>
                  <a:pt x="0" y="3254"/>
                  <a:pt x="0" y="3242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4" name="任意多边形 1013"/>
          <p:cNvSpPr/>
          <p:nvPr/>
        </p:nvSpPr>
        <p:spPr>
          <a:xfrm>
            <a:off x="4695480" y="5305320"/>
            <a:ext cx="257760" cy="190800"/>
          </a:xfrm>
          <a:custGeom>
            <a:avLst/>
            <a:gdLst/>
            <a:ahLst/>
            <a:cxnLst/>
            <a:rect l="0" t="0" r="r" b="b"/>
            <a:pathLst>
              <a:path w="716" h="530">
                <a:moveTo>
                  <a:pt x="0" y="477"/>
                </a:moveTo>
                <a:lnTo>
                  <a:pt x="0" y="53"/>
                </a:lnTo>
                <a:cubicBezTo>
                  <a:pt x="0" y="46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7" y="7"/>
                  <a:pt x="33" y="4"/>
                </a:cubicBezTo>
                <a:cubicBezTo>
                  <a:pt x="40" y="1"/>
                  <a:pt x="46" y="0"/>
                  <a:pt x="53" y="0"/>
                </a:cubicBezTo>
                <a:lnTo>
                  <a:pt x="663" y="0"/>
                </a:lnTo>
                <a:cubicBezTo>
                  <a:pt x="670" y="0"/>
                  <a:pt x="677" y="1"/>
                  <a:pt x="683" y="4"/>
                </a:cubicBezTo>
                <a:cubicBezTo>
                  <a:pt x="690" y="7"/>
                  <a:pt x="695" y="10"/>
                  <a:pt x="700" y="15"/>
                </a:cubicBezTo>
                <a:cubicBezTo>
                  <a:pt x="705" y="20"/>
                  <a:pt x="709" y="26"/>
                  <a:pt x="712" y="32"/>
                </a:cubicBezTo>
                <a:cubicBezTo>
                  <a:pt x="714" y="39"/>
                  <a:pt x="716" y="46"/>
                  <a:pt x="716" y="53"/>
                </a:cubicBezTo>
                <a:lnTo>
                  <a:pt x="716" y="477"/>
                </a:lnTo>
                <a:cubicBezTo>
                  <a:pt x="716" y="484"/>
                  <a:pt x="714" y="491"/>
                  <a:pt x="712" y="497"/>
                </a:cubicBezTo>
                <a:cubicBezTo>
                  <a:pt x="709" y="504"/>
                  <a:pt x="705" y="509"/>
                  <a:pt x="700" y="514"/>
                </a:cubicBezTo>
                <a:cubicBezTo>
                  <a:pt x="695" y="519"/>
                  <a:pt x="690" y="523"/>
                  <a:pt x="683" y="526"/>
                </a:cubicBezTo>
                <a:cubicBezTo>
                  <a:pt x="677" y="529"/>
                  <a:pt x="670" y="530"/>
                  <a:pt x="663" y="530"/>
                </a:cubicBezTo>
                <a:lnTo>
                  <a:pt x="53" y="530"/>
                </a:lnTo>
                <a:cubicBezTo>
                  <a:pt x="46" y="530"/>
                  <a:pt x="40" y="529"/>
                  <a:pt x="33" y="526"/>
                </a:cubicBezTo>
                <a:cubicBezTo>
                  <a:pt x="27" y="523"/>
                  <a:pt x="21" y="519"/>
                  <a:pt x="16" y="514"/>
                </a:cubicBezTo>
                <a:cubicBezTo>
                  <a:pt x="11" y="509"/>
                  <a:pt x="7" y="504"/>
                  <a:pt x="4" y="497"/>
                </a:cubicBezTo>
                <a:cubicBezTo>
                  <a:pt x="2" y="491"/>
                  <a:pt x="0" y="484"/>
                  <a:pt x="0" y="477"/>
                </a:cubicBezTo>
                <a:close/>
              </a:path>
            </a:pathLst>
          </a:custGeom>
          <a:solidFill>
            <a:srgbClr val="F5F1E2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5" name="文本框 1014"/>
          <p:cNvSpPr txBox="1"/>
          <p:nvPr/>
        </p:nvSpPr>
        <p:spPr>
          <a:xfrm>
            <a:off x="4610160" y="4774320"/>
            <a:ext cx="938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中 </a:t>
            </a:r>
            <a:r>
              <a:rPr lang="en-US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1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常态优先级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6" name="文本框 1015"/>
          <p:cNvSpPr txBox="1"/>
          <p:nvPr/>
        </p:nvSpPr>
        <p:spPr>
          <a:xfrm>
            <a:off x="4772160" y="5328000"/>
            <a:ext cx="10584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1" u="none" strike="noStrike">
                <a:solidFill>
                  <a:srgbClr val="B8A14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中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7" name="文本框 1016"/>
          <p:cNvSpPr txBox="1"/>
          <p:nvPr/>
        </p:nvSpPr>
        <p:spPr>
          <a:xfrm>
            <a:off x="4695840" y="556344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自然发火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8" name="任意多边形 1017"/>
          <p:cNvSpPr/>
          <p:nvPr/>
        </p:nvSpPr>
        <p:spPr>
          <a:xfrm>
            <a:off x="8138880" y="5072040"/>
            <a:ext cx="3515040" cy="1200240"/>
          </a:xfrm>
          <a:custGeom>
            <a:avLst/>
            <a:gdLst/>
            <a:ahLst/>
            <a:cxnLst/>
            <a:rect l="0" t="0" r="r" b="b"/>
            <a:pathLst>
              <a:path w="9764" h="3334">
                <a:moveTo>
                  <a:pt x="0" y="3242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2"/>
                  <a:pt x="9707" y="7"/>
                </a:cubicBezTo>
                <a:cubicBezTo>
                  <a:pt x="9718" y="11"/>
                  <a:pt x="9728" y="18"/>
                  <a:pt x="9737" y="27"/>
                </a:cubicBezTo>
                <a:cubicBezTo>
                  <a:pt x="9746" y="35"/>
                  <a:pt x="9753" y="45"/>
                  <a:pt x="9757" y="57"/>
                </a:cubicBezTo>
                <a:cubicBezTo>
                  <a:pt x="9762" y="68"/>
                  <a:pt x="9764" y="80"/>
                  <a:pt x="9764" y="92"/>
                </a:cubicBezTo>
                <a:lnTo>
                  <a:pt x="9764" y="3242"/>
                </a:lnTo>
                <a:cubicBezTo>
                  <a:pt x="9764" y="3254"/>
                  <a:pt x="9762" y="3266"/>
                  <a:pt x="9757" y="3277"/>
                </a:cubicBezTo>
                <a:cubicBezTo>
                  <a:pt x="9753" y="3288"/>
                  <a:pt x="9746" y="3299"/>
                  <a:pt x="9737" y="3307"/>
                </a:cubicBezTo>
                <a:cubicBezTo>
                  <a:pt x="9728" y="3316"/>
                  <a:pt x="9718" y="3323"/>
                  <a:pt x="9707" y="3327"/>
                </a:cubicBezTo>
                <a:cubicBezTo>
                  <a:pt x="9696" y="3332"/>
                  <a:pt x="9684" y="3334"/>
                  <a:pt x="9672" y="3334"/>
                </a:cubicBezTo>
                <a:lnTo>
                  <a:pt x="93" y="3334"/>
                </a:lnTo>
                <a:cubicBezTo>
                  <a:pt x="80" y="3334"/>
                  <a:pt x="69" y="3332"/>
                  <a:pt x="57" y="3327"/>
                </a:cubicBezTo>
                <a:cubicBezTo>
                  <a:pt x="46" y="3323"/>
                  <a:pt x="36" y="3316"/>
                  <a:pt x="27" y="3307"/>
                </a:cubicBezTo>
                <a:cubicBezTo>
                  <a:pt x="19" y="3299"/>
                  <a:pt x="12" y="3288"/>
                  <a:pt x="7" y="3277"/>
                </a:cubicBezTo>
                <a:cubicBezTo>
                  <a:pt x="2" y="3266"/>
                  <a:pt x="0" y="3254"/>
                  <a:pt x="0" y="3242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9" name="任意多边形 1018"/>
          <p:cNvSpPr/>
          <p:nvPr/>
        </p:nvSpPr>
        <p:spPr>
          <a:xfrm>
            <a:off x="8138880" y="5072040"/>
            <a:ext cx="3515040" cy="1200240"/>
          </a:xfrm>
          <a:custGeom>
            <a:avLst/>
            <a:gdLst/>
            <a:ahLst/>
            <a:cxnLst/>
            <a:rect l="0" t="0" r="r" b="b"/>
            <a:pathLst>
              <a:path w="9764" h="3334" fill="none">
                <a:moveTo>
                  <a:pt x="0" y="3242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9672" y="0"/>
                </a:lnTo>
                <a:cubicBezTo>
                  <a:pt x="9684" y="0"/>
                  <a:pt x="9696" y="2"/>
                  <a:pt x="9707" y="7"/>
                </a:cubicBezTo>
                <a:cubicBezTo>
                  <a:pt x="9718" y="11"/>
                  <a:pt x="9728" y="18"/>
                  <a:pt x="9737" y="27"/>
                </a:cubicBezTo>
                <a:cubicBezTo>
                  <a:pt x="9746" y="35"/>
                  <a:pt x="9753" y="45"/>
                  <a:pt x="9757" y="57"/>
                </a:cubicBezTo>
                <a:cubicBezTo>
                  <a:pt x="9762" y="68"/>
                  <a:pt x="9764" y="80"/>
                  <a:pt x="9764" y="92"/>
                </a:cubicBezTo>
                <a:lnTo>
                  <a:pt x="9764" y="3242"/>
                </a:lnTo>
                <a:cubicBezTo>
                  <a:pt x="9764" y="3254"/>
                  <a:pt x="9762" y="3266"/>
                  <a:pt x="9757" y="3277"/>
                </a:cubicBezTo>
                <a:cubicBezTo>
                  <a:pt x="9753" y="3288"/>
                  <a:pt x="9746" y="3299"/>
                  <a:pt x="9737" y="3307"/>
                </a:cubicBezTo>
                <a:cubicBezTo>
                  <a:pt x="9728" y="3316"/>
                  <a:pt x="9718" y="3323"/>
                  <a:pt x="9707" y="3327"/>
                </a:cubicBezTo>
                <a:cubicBezTo>
                  <a:pt x="9696" y="3332"/>
                  <a:pt x="9684" y="3334"/>
                  <a:pt x="9672" y="3334"/>
                </a:cubicBezTo>
                <a:lnTo>
                  <a:pt x="93" y="3334"/>
                </a:lnTo>
                <a:cubicBezTo>
                  <a:pt x="80" y="3334"/>
                  <a:pt x="69" y="3332"/>
                  <a:pt x="57" y="3327"/>
                </a:cubicBezTo>
                <a:cubicBezTo>
                  <a:pt x="46" y="3323"/>
                  <a:pt x="36" y="3316"/>
                  <a:pt x="27" y="3307"/>
                </a:cubicBezTo>
                <a:cubicBezTo>
                  <a:pt x="19" y="3299"/>
                  <a:pt x="12" y="3288"/>
                  <a:pt x="7" y="3277"/>
                </a:cubicBezTo>
                <a:cubicBezTo>
                  <a:pt x="2" y="3266"/>
                  <a:pt x="0" y="3254"/>
                  <a:pt x="0" y="3242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0" name="任意多边形 1019"/>
          <p:cNvSpPr/>
          <p:nvPr/>
        </p:nvSpPr>
        <p:spPr>
          <a:xfrm>
            <a:off x="8372160" y="5305320"/>
            <a:ext cx="362520" cy="190800"/>
          </a:xfrm>
          <a:custGeom>
            <a:avLst/>
            <a:gdLst/>
            <a:ahLst/>
            <a:cxnLst/>
            <a:rect l="0" t="0" r="r" b="b"/>
            <a:pathLst>
              <a:path w="1007" h="530">
                <a:moveTo>
                  <a:pt x="0" y="477"/>
                </a:moveTo>
                <a:lnTo>
                  <a:pt x="0" y="53"/>
                </a:lnTo>
                <a:cubicBezTo>
                  <a:pt x="0" y="46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7" y="7"/>
                  <a:pt x="33" y="4"/>
                </a:cubicBezTo>
                <a:cubicBezTo>
                  <a:pt x="40" y="1"/>
                  <a:pt x="46" y="0"/>
                  <a:pt x="53" y="0"/>
                </a:cubicBezTo>
                <a:lnTo>
                  <a:pt x="954" y="0"/>
                </a:lnTo>
                <a:cubicBezTo>
                  <a:pt x="961" y="0"/>
                  <a:pt x="968" y="1"/>
                  <a:pt x="974" y="4"/>
                </a:cubicBezTo>
                <a:cubicBezTo>
                  <a:pt x="981" y="7"/>
                  <a:pt x="986" y="10"/>
                  <a:pt x="991" y="15"/>
                </a:cubicBezTo>
                <a:cubicBezTo>
                  <a:pt x="996" y="20"/>
                  <a:pt x="1000" y="26"/>
                  <a:pt x="1003" y="32"/>
                </a:cubicBezTo>
                <a:cubicBezTo>
                  <a:pt x="1005" y="39"/>
                  <a:pt x="1007" y="46"/>
                  <a:pt x="1007" y="53"/>
                </a:cubicBezTo>
                <a:lnTo>
                  <a:pt x="1007" y="477"/>
                </a:lnTo>
                <a:cubicBezTo>
                  <a:pt x="1007" y="484"/>
                  <a:pt x="1005" y="491"/>
                  <a:pt x="1003" y="497"/>
                </a:cubicBezTo>
                <a:cubicBezTo>
                  <a:pt x="1000" y="504"/>
                  <a:pt x="996" y="509"/>
                  <a:pt x="991" y="514"/>
                </a:cubicBezTo>
                <a:cubicBezTo>
                  <a:pt x="986" y="519"/>
                  <a:pt x="981" y="523"/>
                  <a:pt x="974" y="526"/>
                </a:cubicBezTo>
                <a:cubicBezTo>
                  <a:pt x="968" y="529"/>
                  <a:pt x="961" y="530"/>
                  <a:pt x="954" y="530"/>
                </a:cubicBezTo>
                <a:lnTo>
                  <a:pt x="53" y="530"/>
                </a:lnTo>
                <a:cubicBezTo>
                  <a:pt x="46" y="530"/>
                  <a:pt x="40" y="529"/>
                  <a:pt x="33" y="526"/>
                </a:cubicBezTo>
                <a:cubicBezTo>
                  <a:pt x="27" y="523"/>
                  <a:pt x="21" y="519"/>
                  <a:pt x="16" y="514"/>
                </a:cubicBezTo>
                <a:cubicBezTo>
                  <a:pt x="11" y="509"/>
                  <a:pt x="7" y="504"/>
                  <a:pt x="4" y="497"/>
                </a:cubicBezTo>
                <a:cubicBezTo>
                  <a:pt x="2" y="491"/>
                  <a:pt x="0" y="484"/>
                  <a:pt x="0" y="477"/>
                </a:cubicBezTo>
                <a:close/>
              </a:path>
            </a:pathLst>
          </a:custGeom>
          <a:solidFill>
            <a:srgbClr val="E8F0E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1" name="文本框 1020"/>
          <p:cNvSpPr txBox="1"/>
          <p:nvPr/>
        </p:nvSpPr>
        <p:spPr>
          <a:xfrm>
            <a:off x="4695840" y="5860080"/>
            <a:ext cx="21153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CO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传感器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密闭管理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综合防灭火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2" name="文本框 1021"/>
          <p:cNvSpPr txBox="1"/>
          <p:nvPr/>
        </p:nvSpPr>
        <p:spPr>
          <a:xfrm>
            <a:off x="8448840" y="5328000"/>
            <a:ext cx="21096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1" u="none" strike="noStrike">
                <a:solidFill>
                  <a:srgbClr val="5E8A6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常态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3" name="文本框 1022"/>
          <p:cNvSpPr txBox="1"/>
          <p:nvPr/>
        </p:nvSpPr>
        <p:spPr>
          <a:xfrm>
            <a:off x="8372520" y="556344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承包外包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4" name="任意多边形 1023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5" name="任意多边形 1024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6" name="任意多边形 1025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7" name="文本框 1026"/>
          <p:cNvSpPr txBox="1"/>
          <p:nvPr/>
        </p:nvSpPr>
        <p:spPr>
          <a:xfrm>
            <a:off x="8372520" y="5860080"/>
            <a:ext cx="16164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整体承包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转包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资质审查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8" name="文本框 1027"/>
          <p:cNvSpPr txBox="1"/>
          <p:nvPr/>
        </p:nvSpPr>
        <p:spPr>
          <a:xfrm>
            <a:off x="11494080" y="644184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任意多边形 1028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0" name="任意多边形 1029"/>
          <p:cNvSpPr/>
          <p:nvPr/>
        </p:nvSpPr>
        <p:spPr>
          <a:xfrm>
            <a:off x="533160" y="105696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1" name="任意多边形 1030"/>
          <p:cNvSpPr/>
          <p:nvPr/>
        </p:nvSpPr>
        <p:spPr>
          <a:xfrm>
            <a:off x="533160" y="1304640"/>
            <a:ext cx="7563240" cy="305280"/>
          </a:xfrm>
          <a:custGeom>
            <a:avLst/>
            <a:gdLst/>
            <a:ahLst/>
            <a:cxnLst/>
            <a:rect l="0" t="0" r="r" b="b"/>
            <a:pathLst>
              <a:path w="21009" h="848">
                <a:moveTo>
                  <a:pt x="0" y="795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20956" y="0"/>
                </a:lnTo>
                <a:cubicBezTo>
                  <a:pt x="20963" y="0"/>
                  <a:pt x="20970" y="2"/>
                  <a:pt x="20976" y="4"/>
                </a:cubicBezTo>
                <a:cubicBezTo>
                  <a:pt x="20983" y="7"/>
                  <a:pt x="20989" y="11"/>
                  <a:pt x="20994" y="16"/>
                </a:cubicBezTo>
                <a:cubicBezTo>
                  <a:pt x="20999" y="21"/>
                  <a:pt x="21002" y="26"/>
                  <a:pt x="21005" y="33"/>
                </a:cubicBezTo>
                <a:cubicBezTo>
                  <a:pt x="21008" y="39"/>
                  <a:pt x="21009" y="46"/>
                  <a:pt x="21009" y="53"/>
                </a:cubicBezTo>
                <a:lnTo>
                  <a:pt x="21009" y="795"/>
                </a:lnTo>
                <a:cubicBezTo>
                  <a:pt x="21009" y="802"/>
                  <a:pt x="21008" y="809"/>
                  <a:pt x="21005" y="815"/>
                </a:cubicBezTo>
                <a:cubicBezTo>
                  <a:pt x="21002" y="822"/>
                  <a:pt x="20999" y="827"/>
                  <a:pt x="20994" y="832"/>
                </a:cubicBezTo>
                <a:cubicBezTo>
                  <a:pt x="20989" y="837"/>
                  <a:pt x="20983" y="841"/>
                  <a:pt x="20976" y="844"/>
                </a:cubicBezTo>
                <a:cubicBezTo>
                  <a:pt x="20970" y="847"/>
                  <a:pt x="20963" y="848"/>
                  <a:pt x="20956" y="848"/>
                </a:cubicBezTo>
                <a:lnTo>
                  <a:pt x="53" y="848"/>
                </a:lnTo>
                <a:cubicBezTo>
                  <a:pt x="46" y="848"/>
                  <a:pt x="39" y="847"/>
                  <a:pt x="33" y="844"/>
                </a:cubicBezTo>
                <a:cubicBezTo>
                  <a:pt x="26" y="841"/>
                  <a:pt x="21" y="837"/>
                  <a:pt x="16" y="832"/>
                </a:cubicBezTo>
                <a:cubicBezTo>
                  <a:pt x="11" y="827"/>
                  <a:pt x="7" y="822"/>
                  <a:pt x="4" y="815"/>
                </a:cubicBezTo>
                <a:cubicBezTo>
                  <a:pt x="2" y="809"/>
                  <a:pt x="0" y="802"/>
                  <a:pt x="0" y="79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2" name="文本框 1031"/>
          <p:cNvSpPr txBox="1"/>
          <p:nvPr/>
        </p:nvSpPr>
        <p:spPr>
          <a:xfrm>
            <a:off x="533520" y="554760"/>
            <a:ext cx="25794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制度更新与全员培训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3" name="任意多边形 1032"/>
          <p:cNvSpPr/>
          <p:nvPr/>
        </p:nvSpPr>
        <p:spPr>
          <a:xfrm>
            <a:off x="537840" y="176688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7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7"/>
                  <a:pt x="10309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9" y="2476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4" name="任意多边形 1033"/>
          <p:cNvSpPr/>
          <p:nvPr/>
        </p:nvSpPr>
        <p:spPr>
          <a:xfrm>
            <a:off x="537840" y="176688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7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7"/>
                  <a:pt x="10309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9" y="2476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5" name="任意多边形 1034"/>
          <p:cNvSpPr/>
          <p:nvPr/>
        </p:nvSpPr>
        <p:spPr>
          <a:xfrm>
            <a:off x="618840" y="1847520"/>
            <a:ext cx="172080" cy="172080"/>
          </a:xfrm>
          <a:custGeom>
            <a:avLst/>
            <a:gdLst/>
            <a:ahLst/>
            <a:cxnLst/>
            <a:rect l="0" t="0" r="r" b="b"/>
            <a:pathLst>
              <a:path w="478" h="478">
                <a:moveTo>
                  <a:pt x="0" y="425"/>
                </a:moveTo>
                <a:lnTo>
                  <a:pt x="0" y="53"/>
                </a:lnTo>
                <a:cubicBezTo>
                  <a:pt x="0" y="46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5" y="0"/>
                </a:lnTo>
                <a:cubicBezTo>
                  <a:pt x="432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7"/>
                  <a:pt x="474" y="33"/>
                </a:cubicBezTo>
                <a:cubicBezTo>
                  <a:pt x="476" y="40"/>
                  <a:pt x="478" y="46"/>
                  <a:pt x="478" y="53"/>
                </a:cubicBezTo>
                <a:lnTo>
                  <a:pt x="478" y="425"/>
                </a:lnTo>
                <a:cubicBezTo>
                  <a:pt x="478" y="432"/>
                  <a:pt x="476" y="439"/>
                  <a:pt x="474" y="445"/>
                </a:cubicBezTo>
                <a:cubicBezTo>
                  <a:pt x="471" y="451"/>
                  <a:pt x="467" y="457"/>
                  <a:pt x="462" y="462"/>
                </a:cubicBezTo>
                <a:cubicBezTo>
                  <a:pt x="457" y="467"/>
                  <a:pt x="451" y="471"/>
                  <a:pt x="445" y="474"/>
                </a:cubicBezTo>
                <a:cubicBezTo>
                  <a:pt x="438" y="476"/>
                  <a:pt x="432" y="478"/>
                  <a:pt x="425" y="478"/>
                </a:cubicBezTo>
                <a:lnTo>
                  <a:pt x="53" y="478"/>
                </a:lnTo>
                <a:cubicBezTo>
                  <a:pt x="46" y="478"/>
                  <a:pt x="39" y="476"/>
                  <a:pt x="33" y="474"/>
                </a:cubicBezTo>
                <a:cubicBezTo>
                  <a:pt x="26" y="471"/>
                  <a:pt x="21" y="467"/>
                  <a:pt x="16" y="462"/>
                </a:cubicBezTo>
                <a:cubicBezTo>
                  <a:pt x="11" y="457"/>
                  <a:pt x="7" y="451"/>
                  <a:pt x="4" y="445"/>
                </a:cubicBezTo>
                <a:cubicBezTo>
                  <a:pt x="2" y="439"/>
                  <a:pt x="0" y="432"/>
                  <a:pt x="0" y="42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6" name="文本框 1035"/>
          <p:cNvSpPr txBox="1"/>
          <p:nvPr/>
        </p:nvSpPr>
        <p:spPr>
          <a:xfrm>
            <a:off x="685800" y="135324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制度更新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7" name="文本框 1036"/>
          <p:cNvSpPr txBox="1"/>
          <p:nvPr/>
        </p:nvSpPr>
        <p:spPr>
          <a:xfrm>
            <a:off x="646200" y="187092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8" name="文本框 1037"/>
          <p:cNvSpPr txBox="1"/>
          <p:nvPr/>
        </p:nvSpPr>
        <p:spPr>
          <a:xfrm>
            <a:off x="619200" y="204912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量化纳标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9" name="任意多边形 1038"/>
          <p:cNvSpPr/>
          <p:nvPr/>
        </p:nvSpPr>
        <p:spPr>
          <a:xfrm>
            <a:off x="4376520" y="176688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7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7"/>
                  <a:pt x="10308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8" y="2476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0" name="任意多边形 1039"/>
          <p:cNvSpPr/>
          <p:nvPr/>
        </p:nvSpPr>
        <p:spPr>
          <a:xfrm>
            <a:off x="4376520" y="176688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7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7"/>
                  <a:pt x="10308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8" y="2476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1" name="任意多边形 1040"/>
          <p:cNvSpPr/>
          <p:nvPr/>
        </p:nvSpPr>
        <p:spPr>
          <a:xfrm>
            <a:off x="4457520" y="1847520"/>
            <a:ext cx="171720" cy="172080"/>
          </a:xfrm>
          <a:custGeom>
            <a:avLst/>
            <a:gdLst/>
            <a:ahLst/>
            <a:cxnLst/>
            <a:rect l="0" t="0" r="r" b="b"/>
            <a:pathLst>
              <a:path w="477" h="478">
                <a:moveTo>
                  <a:pt x="0" y="425"/>
                </a:moveTo>
                <a:lnTo>
                  <a:pt x="0" y="53"/>
                </a:ln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4" y="0"/>
                </a:lnTo>
                <a:cubicBezTo>
                  <a:pt x="431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7"/>
                  <a:pt x="473" y="33"/>
                </a:cubicBezTo>
                <a:cubicBezTo>
                  <a:pt x="476" y="40"/>
                  <a:pt x="477" y="46"/>
                  <a:pt x="477" y="53"/>
                </a:cubicBezTo>
                <a:lnTo>
                  <a:pt x="477" y="425"/>
                </a:lnTo>
                <a:cubicBezTo>
                  <a:pt x="477" y="432"/>
                  <a:pt x="476" y="439"/>
                  <a:pt x="473" y="445"/>
                </a:cubicBezTo>
                <a:cubicBezTo>
                  <a:pt x="471" y="451"/>
                  <a:pt x="467" y="457"/>
                  <a:pt x="462" y="462"/>
                </a:cubicBezTo>
                <a:cubicBezTo>
                  <a:pt x="457" y="467"/>
                  <a:pt x="451" y="471"/>
                  <a:pt x="445" y="474"/>
                </a:cubicBezTo>
                <a:cubicBezTo>
                  <a:pt x="438" y="476"/>
                  <a:pt x="431" y="478"/>
                  <a:pt x="424" y="478"/>
                </a:cubicBezTo>
                <a:lnTo>
                  <a:pt x="53" y="478"/>
                </a:lnTo>
                <a:cubicBezTo>
                  <a:pt x="46" y="478"/>
                  <a:pt x="39" y="476"/>
                  <a:pt x="33" y="474"/>
                </a:cubicBezTo>
                <a:cubicBezTo>
                  <a:pt x="26" y="471"/>
                  <a:pt x="20" y="467"/>
                  <a:pt x="15" y="462"/>
                </a:cubicBezTo>
                <a:cubicBezTo>
                  <a:pt x="11" y="457"/>
                  <a:pt x="7" y="451"/>
                  <a:pt x="4" y="445"/>
                </a:cubicBezTo>
                <a:cubicBezTo>
                  <a:pt x="1" y="439"/>
                  <a:pt x="0" y="432"/>
                  <a:pt x="0" y="42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2" name="文本框 1041"/>
          <p:cNvSpPr txBox="1"/>
          <p:nvPr/>
        </p:nvSpPr>
        <p:spPr>
          <a:xfrm>
            <a:off x="619200" y="2288520"/>
            <a:ext cx="1803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版量化指标全部纳入检查表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3" name="文本框 1042"/>
          <p:cNvSpPr txBox="1"/>
          <p:nvPr/>
        </p:nvSpPr>
        <p:spPr>
          <a:xfrm>
            <a:off x="4484520" y="187092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4" name="文本框 1043"/>
          <p:cNvSpPr txBox="1"/>
          <p:nvPr/>
        </p:nvSpPr>
        <p:spPr>
          <a:xfrm>
            <a:off x="4457520" y="2049120"/>
            <a:ext cx="7171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数据责任制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5" name="任意多边形 1044"/>
          <p:cNvSpPr/>
          <p:nvPr/>
        </p:nvSpPr>
        <p:spPr>
          <a:xfrm>
            <a:off x="537840" y="278604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7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7"/>
                  <a:pt x="10309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9" y="2476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6" name="任意多边形 1045"/>
          <p:cNvSpPr/>
          <p:nvPr/>
        </p:nvSpPr>
        <p:spPr>
          <a:xfrm>
            <a:off x="537840" y="278604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7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7"/>
                  <a:pt x="10309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9" y="2476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7" name="任意多边形 1046"/>
          <p:cNvSpPr/>
          <p:nvPr/>
        </p:nvSpPr>
        <p:spPr>
          <a:xfrm>
            <a:off x="618840" y="2866680"/>
            <a:ext cx="172080" cy="172080"/>
          </a:xfrm>
          <a:custGeom>
            <a:avLst/>
            <a:gdLst/>
            <a:ahLst/>
            <a:cxnLst/>
            <a:rect l="0" t="0" r="r" b="b"/>
            <a:pathLst>
              <a:path w="478" h="478">
                <a:moveTo>
                  <a:pt x="0" y="425"/>
                </a:moveTo>
                <a:lnTo>
                  <a:pt x="0" y="53"/>
                </a:lnTo>
                <a:cubicBezTo>
                  <a:pt x="0" y="46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5" y="0"/>
                </a:lnTo>
                <a:cubicBezTo>
                  <a:pt x="432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7"/>
                  <a:pt x="474" y="33"/>
                </a:cubicBezTo>
                <a:cubicBezTo>
                  <a:pt x="476" y="40"/>
                  <a:pt x="478" y="46"/>
                  <a:pt x="478" y="53"/>
                </a:cubicBezTo>
                <a:lnTo>
                  <a:pt x="478" y="425"/>
                </a:lnTo>
                <a:cubicBezTo>
                  <a:pt x="478" y="432"/>
                  <a:pt x="476" y="439"/>
                  <a:pt x="474" y="445"/>
                </a:cubicBezTo>
                <a:cubicBezTo>
                  <a:pt x="471" y="452"/>
                  <a:pt x="467" y="457"/>
                  <a:pt x="462" y="462"/>
                </a:cubicBezTo>
                <a:cubicBezTo>
                  <a:pt x="457" y="467"/>
                  <a:pt x="451" y="471"/>
                  <a:pt x="445" y="474"/>
                </a:cubicBezTo>
                <a:cubicBezTo>
                  <a:pt x="438" y="476"/>
                  <a:pt x="432" y="478"/>
                  <a:pt x="425" y="478"/>
                </a:cubicBezTo>
                <a:lnTo>
                  <a:pt x="53" y="478"/>
                </a:lnTo>
                <a:cubicBezTo>
                  <a:pt x="46" y="478"/>
                  <a:pt x="39" y="476"/>
                  <a:pt x="33" y="474"/>
                </a:cubicBezTo>
                <a:cubicBezTo>
                  <a:pt x="26" y="471"/>
                  <a:pt x="21" y="467"/>
                  <a:pt x="16" y="462"/>
                </a:cubicBezTo>
                <a:cubicBezTo>
                  <a:pt x="11" y="457"/>
                  <a:pt x="7" y="452"/>
                  <a:pt x="4" y="445"/>
                </a:cubicBezTo>
                <a:cubicBezTo>
                  <a:pt x="2" y="439"/>
                  <a:pt x="0" y="432"/>
                  <a:pt x="0" y="42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8" name="文本框 1047"/>
          <p:cNvSpPr txBox="1"/>
          <p:nvPr/>
        </p:nvSpPr>
        <p:spPr>
          <a:xfrm>
            <a:off x="4457520" y="2288520"/>
            <a:ext cx="1482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建立责任制，严禁数据篡改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9" name="文本框 1048"/>
          <p:cNvSpPr txBox="1"/>
          <p:nvPr/>
        </p:nvSpPr>
        <p:spPr>
          <a:xfrm>
            <a:off x="646200" y="289008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0" name="文本框 1049"/>
          <p:cNvSpPr txBox="1"/>
          <p:nvPr/>
        </p:nvSpPr>
        <p:spPr>
          <a:xfrm>
            <a:off x="619200" y="306828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严禁挂靠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1" name="任意多边形 1050"/>
          <p:cNvSpPr/>
          <p:nvPr/>
        </p:nvSpPr>
        <p:spPr>
          <a:xfrm>
            <a:off x="4376520" y="278604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7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7"/>
                  <a:pt x="10308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8" y="2476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2" name="任意多边形 1051"/>
          <p:cNvSpPr/>
          <p:nvPr/>
        </p:nvSpPr>
        <p:spPr>
          <a:xfrm>
            <a:off x="4376520" y="278604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8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7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7"/>
                  <a:pt x="10308" y="11"/>
                </a:cubicBezTo>
                <a:cubicBezTo>
                  <a:pt x="10312" y="15"/>
                  <a:pt x="10315" y="19"/>
                  <a:pt x="10317" y="24"/>
                </a:cubicBezTo>
                <a:cubicBezTo>
                  <a:pt x="10319" y="29"/>
                  <a:pt x="10320" y="34"/>
                  <a:pt x="10320" y="39"/>
                </a:cubicBezTo>
                <a:lnTo>
                  <a:pt x="10320" y="2448"/>
                </a:lnTo>
                <a:cubicBezTo>
                  <a:pt x="10320" y="2453"/>
                  <a:pt x="10319" y="2458"/>
                  <a:pt x="10317" y="2463"/>
                </a:cubicBezTo>
                <a:cubicBezTo>
                  <a:pt x="10315" y="2468"/>
                  <a:pt x="10312" y="2472"/>
                  <a:pt x="10308" y="2476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6"/>
                </a:cubicBezTo>
                <a:cubicBezTo>
                  <a:pt x="8" y="2472"/>
                  <a:pt x="5" y="2468"/>
                  <a:pt x="3" y="2463"/>
                </a:cubicBezTo>
                <a:cubicBezTo>
                  <a:pt x="1" y="2458"/>
                  <a:pt x="0" y="2453"/>
                  <a:pt x="0" y="2448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3" name="任意多边形 1052"/>
          <p:cNvSpPr/>
          <p:nvPr/>
        </p:nvSpPr>
        <p:spPr>
          <a:xfrm>
            <a:off x="4457520" y="2866680"/>
            <a:ext cx="171720" cy="172080"/>
          </a:xfrm>
          <a:custGeom>
            <a:avLst/>
            <a:gdLst/>
            <a:ahLst/>
            <a:cxnLst/>
            <a:rect l="0" t="0" r="r" b="b"/>
            <a:pathLst>
              <a:path w="477" h="478">
                <a:moveTo>
                  <a:pt x="0" y="425"/>
                </a:moveTo>
                <a:lnTo>
                  <a:pt x="0" y="53"/>
                </a:ln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4" y="0"/>
                </a:lnTo>
                <a:cubicBezTo>
                  <a:pt x="431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7"/>
                  <a:pt x="473" y="33"/>
                </a:cubicBezTo>
                <a:cubicBezTo>
                  <a:pt x="476" y="40"/>
                  <a:pt x="477" y="46"/>
                  <a:pt x="477" y="53"/>
                </a:cubicBezTo>
                <a:lnTo>
                  <a:pt x="477" y="425"/>
                </a:lnTo>
                <a:cubicBezTo>
                  <a:pt x="477" y="432"/>
                  <a:pt x="476" y="439"/>
                  <a:pt x="473" y="445"/>
                </a:cubicBezTo>
                <a:cubicBezTo>
                  <a:pt x="471" y="452"/>
                  <a:pt x="467" y="457"/>
                  <a:pt x="462" y="462"/>
                </a:cubicBezTo>
                <a:cubicBezTo>
                  <a:pt x="457" y="467"/>
                  <a:pt x="451" y="471"/>
                  <a:pt x="445" y="474"/>
                </a:cubicBezTo>
                <a:cubicBezTo>
                  <a:pt x="438" y="476"/>
                  <a:pt x="431" y="478"/>
                  <a:pt x="424" y="478"/>
                </a:cubicBezTo>
                <a:lnTo>
                  <a:pt x="53" y="478"/>
                </a:lnTo>
                <a:cubicBezTo>
                  <a:pt x="46" y="478"/>
                  <a:pt x="39" y="476"/>
                  <a:pt x="33" y="474"/>
                </a:cubicBezTo>
                <a:cubicBezTo>
                  <a:pt x="26" y="471"/>
                  <a:pt x="20" y="467"/>
                  <a:pt x="15" y="462"/>
                </a:cubicBezTo>
                <a:cubicBezTo>
                  <a:pt x="11" y="457"/>
                  <a:pt x="7" y="452"/>
                  <a:pt x="4" y="445"/>
                </a:cubicBezTo>
                <a:cubicBezTo>
                  <a:pt x="1" y="439"/>
                  <a:pt x="0" y="432"/>
                  <a:pt x="0" y="42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4" name="文本框 1053"/>
          <p:cNvSpPr txBox="1"/>
          <p:nvPr/>
        </p:nvSpPr>
        <p:spPr>
          <a:xfrm>
            <a:off x="619200" y="3307680"/>
            <a:ext cx="1605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禁止挂靠，维修不得独立外包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5" name="文本框 1054"/>
          <p:cNvSpPr txBox="1"/>
          <p:nvPr/>
        </p:nvSpPr>
        <p:spPr>
          <a:xfrm>
            <a:off x="4484520" y="289008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6" name="文本框 1055"/>
          <p:cNvSpPr txBox="1"/>
          <p:nvPr/>
        </p:nvSpPr>
        <p:spPr>
          <a:xfrm>
            <a:off x="4457520" y="306828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专硐通风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7" name="任意多边形 1056"/>
          <p:cNvSpPr/>
          <p:nvPr/>
        </p:nvSpPr>
        <p:spPr>
          <a:xfrm>
            <a:off x="533160" y="3876480"/>
            <a:ext cx="7563240" cy="305280"/>
          </a:xfrm>
          <a:custGeom>
            <a:avLst/>
            <a:gdLst/>
            <a:ahLst/>
            <a:cxnLst/>
            <a:rect l="0" t="0" r="r" b="b"/>
            <a:pathLst>
              <a:path w="21009" h="848">
                <a:moveTo>
                  <a:pt x="0" y="795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20956" y="0"/>
                </a:lnTo>
                <a:cubicBezTo>
                  <a:pt x="20963" y="0"/>
                  <a:pt x="20970" y="1"/>
                  <a:pt x="20976" y="4"/>
                </a:cubicBezTo>
                <a:cubicBezTo>
                  <a:pt x="20983" y="7"/>
                  <a:pt x="20989" y="11"/>
                  <a:pt x="20994" y="16"/>
                </a:cubicBezTo>
                <a:cubicBezTo>
                  <a:pt x="20999" y="21"/>
                  <a:pt x="21002" y="26"/>
                  <a:pt x="21005" y="33"/>
                </a:cubicBezTo>
                <a:cubicBezTo>
                  <a:pt x="21008" y="39"/>
                  <a:pt x="21009" y="46"/>
                  <a:pt x="21009" y="53"/>
                </a:cubicBezTo>
                <a:lnTo>
                  <a:pt x="21009" y="795"/>
                </a:lnTo>
                <a:cubicBezTo>
                  <a:pt x="21009" y="802"/>
                  <a:pt x="21008" y="809"/>
                  <a:pt x="21005" y="815"/>
                </a:cubicBezTo>
                <a:cubicBezTo>
                  <a:pt x="21002" y="822"/>
                  <a:pt x="20999" y="827"/>
                  <a:pt x="20994" y="832"/>
                </a:cubicBezTo>
                <a:cubicBezTo>
                  <a:pt x="20989" y="837"/>
                  <a:pt x="20983" y="841"/>
                  <a:pt x="20976" y="844"/>
                </a:cubicBezTo>
                <a:cubicBezTo>
                  <a:pt x="20970" y="846"/>
                  <a:pt x="20963" y="848"/>
                  <a:pt x="20956" y="848"/>
                </a:cubicBezTo>
                <a:lnTo>
                  <a:pt x="53" y="848"/>
                </a:lnTo>
                <a:cubicBezTo>
                  <a:pt x="46" y="848"/>
                  <a:pt x="39" y="846"/>
                  <a:pt x="33" y="844"/>
                </a:cubicBezTo>
                <a:cubicBezTo>
                  <a:pt x="26" y="841"/>
                  <a:pt x="21" y="837"/>
                  <a:pt x="16" y="832"/>
                </a:cubicBezTo>
                <a:cubicBezTo>
                  <a:pt x="11" y="827"/>
                  <a:pt x="7" y="822"/>
                  <a:pt x="4" y="815"/>
                </a:cubicBezTo>
                <a:cubicBezTo>
                  <a:pt x="2" y="809"/>
                  <a:pt x="0" y="802"/>
                  <a:pt x="0" y="79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8" name="文本框 1057"/>
          <p:cNvSpPr txBox="1"/>
          <p:nvPr/>
        </p:nvSpPr>
        <p:spPr>
          <a:xfrm>
            <a:off x="4457520" y="3307680"/>
            <a:ext cx="1671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专用硐室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独立通风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传感器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9" name="任意多边形 1058"/>
          <p:cNvSpPr/>
          <p:nvPr/>
        </p:nvSpPr>
        <p:spPr>
          <a:xfrm>
            <a:off x="537840" y="433836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8"/>
                  <a:pt x="10309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9" y="2477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0" name="任意多边形 1059"/>
          <p:cNvSpPr/>
          <p:nvPr/>
        </p:nvSpPr>
        <p:spPr>
          <a:xfrm>
            <a:off x="537840" y="433836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8"/>
                  <a:pt x="10309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9" y="2477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1" name="任意多边形 1060"/>
          <p:cNvSpPr/>
          <p:nvPr/>
        </p:nvSpPr>
        <p:spPr>
          <a:xfrm>
            <a:off x="618840" y="4419360"/>
            <a:ext cx="172080" cy="171720"/>
          </a:xfrm>
          <a:custGeom>
            <a:avLst/>
            <a:gdLst/>
            <a:ahLst/>
            <a:cxnLst/>
            <a:rect l="0" t="0" r="r" b="b"/>
            <a:pathLst>
              <a:path w="478" h="477">
                <a:moveTo>
                  <a:pt x="0" y="424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5" y="0"/>
                </a:lnTo>
                <a:cubicBezTo>
                  <a:pt x="432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6"/>
                  <a:pt x="474" y="33"/>
                </a:cubicBezTo>
                <a:cubicBezTo>
                  <a:pt x="476" y="39"/>
                  <a:pt x="478" y="46"/>
                  <a:pt x="478" y="53"/>
                </a:cubicBezTo>
                <a:lnTo>
                  <a:pt x="478" y="424"/>
                </a:lnTo>
                <a:cubicBezTo>
                  <a:pt x="478" y="432"/>
                  <a:pt x="476" y="438"/>
                  <a:pt x="474" y="445"/>
                </a:cubicBezTo>
                <a:cubicBezTo>
                  <a:pt x="471" y="451"/>
                  <a:pt x="467" y="457"/>
                  <a:pt x="462" y="462"/>
                </a:cubicBezTo>
                <a:cubicBezTo>
                  <a:pt x="457" y="467"/>
                  <a:pt x="451" y="471"/>
                  <a:pt x="445" y="473"/>
                </a:cubicBezTo>
                <a:cubicBezTo>
                  <a:pt x="438" y="476"/>
                  <a:pt x="432" y="477"/>
                  <a:pt x="425" y="477"/>
                </a:cubicBezTo>
                <a:lnTo>
                  <a:pt x="53" y="477"/>
                </a:lnTo>
                <a:cubicBezTo>
                  <a:pt x="46" y="477"/>
                  <a:pt x="39" y="476"/>
                  <a:pt x="33" y="473"/>
                </a:cubicBezTo>
                <a:cubicBezTo>
                  <a:pt x="26" y="471"/>
                  <a:pt x="21" y="467"/>
                  <a:pt x="16" y="462"/>
                </a:cubicBezTo>
                <a:cubicBezTo>
                  <a:pt x="11" y="457"/>
                  <a:pt x="7" y="451"/>
                  <a:pt x="4" y="445"/>
                </a:cubicBezTo>
                <a:cubicBezTo>
                  <a:pt x="2" y="438"/>
                  <a:pt x="0" y="432"/>
                  <a:pt x="0" y="42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2" name="文本框 1061"/>
          <p:cNvSpPr txBox="1"/>
          <p:nvPr/>
        </p:nvSpPr>
        <p:spPr>
          <a:xfrm>
            <a:off x="685800" y="3925080"/>
            <a:ext cx="6102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全员培训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3" name="文本框 1062"/>
          <p:cNvSpPr txBox="1"/>
          <p:nvPr/>
        </p:nvSpPr>
        <p:spPr>
          <a:xfrm>
            <a:off x="646200" y="444276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4" name="文本框 1063"/>
          <p:cNvSpPr txBox="1"/>
          <p:nvPr/>
        </p:nvSpPr>
        <p:spPr>
          <a:xfrm>
            <a:off x="619200" y="462096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新版要点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5" name="任意多边形 1064"/>
          <p:cNvSpPr/>
          <p:nvPr/>
        </p:nvSpPr>
        <p:spPr>
          <a:xfrm>
            <a:off x="4376520" y="433836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8"/>
                  <a:pt x="10308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8" y="2477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6" name="任意多边形 1065"/>
          <p:cNvSpPr/>
          <p:nvPr/>
        </p:nvSpPr>
        <p:spPr>
          <a:xfrm>
            <a:off x="4376520" y="433836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8"/>
                  <a:pt x="10308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8" y="2477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7" name="任意多边形 1066"/>
          <p:cNvSpPr/>
          <p:nvPr/>
        </p:nvSpPr>
        <p:spPr>
          <a:xfrm>
            <a:off x="4457520" y="4419360"/>
            <a:ext cx="171720" cy="171720"/>
          </a:xfrm>
          <a:custGeom>
            <a:avLst/>
            <a:gdLst/>
            <a:ahLst/>
            <a:cxnLst/>
            <a:rect l="0" t="0" r="r" b="b"/>
            <a:pathLst>
              <a:path w="477" h="477">
                <a:moveTo>
                  <a:pt x="0" y="424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4" y="0"/>
                </a:lnTo>
                <a:cubicBezTo>
                  <a:pt x="431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6"/>
                  <a:pt x="473" y="33"/>
                </a:cubicBezTo>
                <a:cubicBezTo>
                  <a:pt x="476" y="39"/>
                  <a:pt x="477" y="46"/>
                  <a:pt x="477" y="53"/>
                </a:cubicBezTo>
                <a:lnTo>
                  <a:pt x="477" y="424"/>
                </a:lnTo>
                <a:cubicBezTo>
                  <a:pt x="477" y="432"/>
                  <a:pt x="476" y="438"/>
                  <a:pt x="473" y="445"/>
                </a:cubicBezTo>
                <a:cubicBezTo>
                  <a:pt x="471" y="451"/>
                  <a:pt x="467" y="457"/>
                  <a:pt x="462" y="462"/>
                </a:cubicBezTo>
                <a:cubicBezTo>
                  <a:pt x="457" y="467"/>
                  <a:pt x="451" y="471"/>
                  <a:pt x="445" y="473"/>
                </a:cubicBezTo>
                <a:cubicBezTo>
                  <a:pt x="438" y="476"/>
                  <a:pt x="431" y="477"/>
                  <a:pt x="424" y="477"/>
                </a:cubicBezTo>
                <a:lnTo>
                  <a:pt x="53" y="477"/>
                </a:lnTo>
                <a:cubicBezTo>
                  <a:pt x="46" y="477"/>
                  <a:pt x="39" y="476"/>
                  <a:pt x="33" y="473"/>
                </a:cubicBezTo>
                <a:cubicBezTo>
                  <a:pt x="26" y="471"/>
                  <a:pt x="20" y="467"/>
                  <a:pt x="15" y="462"/>
                </a:cubicBezTo>
                <a:cubicBezTo>
                  <a:pt x="11" y="457"/>
                  <a:pt x="7" y="451"/>
                  <a:pt x="4" y="445"/>
                </a:cubicBezTo>
                <a:cubicBezTo>
                  <a:pt x="1" y="438"/>
                  <a:pt x="0" y="432"/>
                  <a:pt x="0" y="424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8" name="文本框 1067"/>
          <p:cNvSpPr txBox="1"/>
          <p:nvPr/>
        </p:nvSpPr>
        <p:spPr>
          <a:xfrm>
            <a:off x="619200" y="4860000"/>
            <a:ext cx="1605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重点掌握变化内容和新增条款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9" name="文本框 1068"/>
          <p:cNvSpPr txBox="1"/>
          <p:nvPr/>
        </p:nvSpPr>
        <p:spPr>
          <a:xfrm>
            <a:off x="4484520" y="444276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0" name="文本框 1069"/>
          <p:cNvSpPr txBox="1"/>
          <p:nvPr/>
        </p:nvSpPr>
        <p:spPr>
          <a:xfrm>
            <a:off x="4457520" y="462096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以案为鉴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1" name="任意多边形 1070"/>
          <p:cNvSpPr/>
          <p:nvPr/>
        </p:nvSpPr>
        <p:spPr>
          <a:xfrm>
            <a:off x="537840" y="535752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8"/>
                  <a:pt x="10309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9" y="2477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2" name="任意多边形 1071"/>
          <p:cNvSpPr/>
          <p:nvPr/>
        </p:nvSpPr>
        <p:spPr>
          <a:xfrm>
            <a:off x="537840" y="535752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10280" y="0"/>
                </a:lnTo>
                <a:cubicBezTo>
                  <a:pt x="10286" y="0"/>
                  <a:pt x="10291" y="1"/>
                  <a:pt x="10296" y="3"/>
                </a:cubicBezTo>
                <a:cubicBezTo>
                  <a:pt x="10301" y="5"/>
                  <a:pt x="10305" y="8"/>
                  <a:pt x="10309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9" y="2477"/>
                </a:cubicBezTo>
                <a:cubicBezTo>
                  <a:pt x="10305" y="2480"/>
                  <a:pt x="10301" y="2483"/>
                  <a:pt x="10296" y="2485"/>
                </a:cubicBezTo>
                <a:cubicBezTo>
                  <a:pt x="10291" y="2487"/>
                  <a:pt x="10286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30" y="2487"/>
                  <a:pt x="25" y="2485"/>
                </a:cubicBezTo>
                <a:cubicBezTo>
                  <a:pt x="20" y="2483"/>
                  <a:pt x="16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3" name="任意多边形 1072"/>
          <p:cNvSpPr/>
          <p:nvPr/>
        </p:nvSpPr>
        <p:spPr>
          <a:xfrm>
            <a:off x="618840" y="5438520"/>
            <a:ext cx="172080" cy="171720"/>
          </a:xfrm>
          <a:custGeom>
            <a:avLst/>
            <a:gdLst/>
            <a:ahLst/>
            <a:cxnLst/>
            <a:rect l="0" t="0" r="r" b="b"/>
            <a:pathLst>
              <a:path w="478" h="477">
                <a:moveTo>
                  <a:pt x="0" y="425"/>
                </a:moveTo>
                <a:lnTo>
                  <a:pt x="0" y="53"/>
                </a:ln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5" y="0"/>
                </a:lnTo>
                <a:cubicBezTo>
                  <a:pt x="432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6"/>
                  <a:pt x="474" y="33"/>
                </a:cubicBezTo>
                <a:cubicBezTo>
                  <a:pt x="476" y="39"/>
                  <a:pt x="478" y="46"/>
                  <a:pt x="478" y="53"/>
                </a:cubicBezTo>
                <a:lnTo>
                  <a:pt x="478" y="425"/>
                </a:lnTo>
                <a:cubicBezTo>
                  <a:pt x="478" y="432"/>
                  <a:pt x="476" y="438"/>
                  <a:pt x="474" y="445"/>
                </a:cubicBezTo>
                <a:cubicBezTo>
                  <a:pt x="471" y="451"/>
                  <a:pt x="467" y="457"/>
                  <a:pt x="462" y="462"/>
                </a:cubicBezTo>
                <a:cubicBezTo>
                  <a:pt x="457" y="467"/>
                  <a:pt x="451" y="471"/>
                  <a:pt x="445" y="473"/>
                </a:cubicBezTo>
                <a:cubicBezTo>
                  <a:pt x="438" y="476"/>
                  <a:pt x="432" y="477"/>
                  <a:pt x="425" y="477"/>
                </a:cubicBezTo>
                <a:lnTo>
                  <a:pt x="53" y="477"/>
                </a:lnTo>
                <a:cubicBezTo>
                  <a:pt x="46" y="477"/>
                  <a:pt x="39" y="476"/>
                  <a:pt x="33" y="473"/>
                </a:cubicBezTo>
                <a:cubicBezTo>
                  <a:pt x="26" y="471"/>
                  <a:pt x="21" y="467"/>
                  <a:pt x="16" y="462"/>
                </a:cubicBezTo>
                <a:cubicBezTo>
                  <a:pt x="11" y="457"/>
                  <a:pt x="7" y="451"/>
                  <a:pt x="4" y="445"/>
                </a:cubicBezTo>
                <a:cubicBezTo>
                  <a:pt x="2" y="438"/>
                  <a:pt x="0" y="432"/>
                  <a:pt x="0" y="42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4" name="文本框 1073"/>
          <p:cNvSpPr txBox="1"/>
          <p:nvPr/>
        </p:nvSpPr>
        <p:spPr>
          <a:xfrm>
            <a:off x="4457520" y="4860000"/>
            <a:ext cx="1358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典型案例代入式教学警示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5" name="文本框 1074"/>
          <p:cNvSpPr txBox="1"/>
          <p:nvPr/>
        </p:nvSpPr>
        <p:spPr>
          <a:xfrm>
            <a:off x="646200" y="546192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6" name="文本框 1075"/>
          <p:cNvSpPr txBox="1"/>
          <p:nvPr/>
        </p:nvSpPr>
        <p:spPr>
          <a:xfrm>
            <a:off x="619200" y="564012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实操练兵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7" name="任意多边形 1076"/>
          <p:cNvSpPr/>
          <p:nvPr/>
        </p:nvSpPr>
        <p:spPr>
          <a:xfrm>
            <a:off x="4376520" y="535752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8"/>
                  <a:pt x="10308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8" y="2477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8" name="任意多边形 1077"/>
          <p:cNvSpPr/>
          <p:nvPr/>
        </p:nvSpPr>
        <p:spPr>
          <a:xfrm>
            <a:off x="4376520" y="5357520"/>
            <a:ext cx="3715200" cy="895680"/>
          </a:xfrm>
          <a:custGeom>
            <a:avLst/>
            <a:gdLst/>
            <a:ahLst/>
            <a:cxnLst/>
            <a:rect l="0" t="0" r="r" b="b"/>
            <a:pathLst>
              <a:path w="10320" h="2488" fill="none">
                <a:moveTo>
                  <a:pt x="0" y="2449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lnTo>
                  <a:pt x="10280" y="0"/>
                </a:lnTo>
                <a:cubicBezTo>
                  <a:pt x="10285" y="0"/>
                  <a:pt x="10290" y="1"/>
                  <a:pt x="10295" y="3"/>
                </a:cubicBezTo>
                <a:cubicBezTo>
                  <a:pt x="10300" y="5"/>
                  <a:pt x="10305" y="8"/>
                  <a:pt x="10308" y="12"/>
                </a:cubicBezTo>
                <a:cubicBezTo>
                  <a:pt x="10312" y="16"/>
                  <a:pt x="10315" y="20"/>
                  <a:pt x="10317" y="25"/>
                </a:cubicBezTo>
                <a:cubicBezTo>
                  <a:pt x="10319" y="30"/>
                  <a:pt x="10320" y="35"/>
                  <a:pt x="10320" y="40"/>
                </a:cubicBezTo>
                <a:lnTo>
                  <a:pt x="10320" y="2449"/>
                </a:lnTo>
                <a:cubicBezTo>
                  <a:pt x="10320" y="2454"/>
                  <a:pt x="10319" y="2459"/>
                  <a:pt x="10317" y="2464"/>
                </a:cubicBezTo>
                <a:cubicBezTo>
                  <a:pt x="10315" y="2469"/>
                  <a:pt x="10312" y="2473"/>
                  <a:pt x="10308" y="2477"/>
                </a:cubicBezTo>
                <a:cubicBezTo>
                  <a:pt x="10305" y="2480"/>
                  <a:pt x="10300" y="2483"/>
                  <a:pt x="10295" y="2485"/>
                </a:cubicBezTo>
                <a:cubicBezTo>
                  <a:pt x="10290" y="2487"/>
                  <a:pt x="10285" y="2488"/>
                  <a:pt x="10280" y="2488"/>
                </a:cubicBezTo>
                <a:lnTo>
                  <a:pt x="40" y="2488"/>
                </a:lnTo>
                <a:cubicBezTo>
                  <a:pt x="35" y="2488"/>
                  <a:pt x="29" y="2487"/>
                  <a:pt x="25" y="2485"/>
                </a:cubicBezTo>
                <a:cubicBezTo>
                  <a:pt x="20" y="2483"/>
                  <a:pt x="15" y="2480"/>
                  <a:pt x="12" y="2477"/>
                </a:cubicBezTo>
                <a:cubicBezTo>
                  <a:pt x="8" y="2473"/>
                  <a:pt x="5" y="2469"/>
                  <a:pt x="3" y="2464"/>
                </a:cubicBezTo>
                <a:cubicBezTo>
                  <a:pt x="1" y="2459"/>
                  <a:pt x="0" y="2454"/>
                  <a:pt x="0" y="2449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9" name="任意多边形 1078"/>
          <p:cNvSpPr/>
          <p:nvPr/>
        </p:nvSpPr>
        <p:spPr>
          <a:xfrm>
            <a:off x="4457520" y="5438520"/>
            <a:ext cx="171720" cy="171720"/>
          </a:xfrm>
          <a:custGeom>
            <a:avLst/>
            <a:gdLst/>
            <a:ahLst/>
            <a:cxnLst/>
            <a:rect l="0" t="0" r="r" b="b"/>
            <a:pathLst>
              <a:path w="477" h="477">
                <a:moveTo>
                  <a:pt x="0" y="425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lnTo>
                  <a:pt x="424" y="0"/>
                </a:lnTo>
                <a:cubicBezTo>
                  <a:pt x="431" y="0"/>
                  <a:pt x="438" y="2"/>
                  <a:pt x="445" y="4"/>
                </a:cubicBezTo>
                <a:cubicBezTo>
                  <a:pt x="451" y="7"/>
                  <a:pt x="457" y="11"/>
                  <a:pt x="462" y="16"/>
                </a:cubicBezTo>
                <a:cubicBezTo>
                  <a:pt x="467" y="21"/>
                  <a:pt x="471" y="26"/>
                  <a:pt x="473" y="33"/>
                </a:cubicBezTo>
                <a:cubicBezTo>
                  <a:pt x="476" y="39"/>
                  <a:pt x="477" y="46"/>
                  <a:pt x="477" y="53"/>
                </a:cubicBezTo>
                <a:lnTo>
                  <a:pt x="477" y="425"/>
                </a:lnTo>
                <a:cubicBezTo>
                  <a:pt x="477" y="432"/>
                  <a:pt x="476" y="438"/>
                  <a:pt x="473" y="445"/>
                </a:cubicBezTo>
                <a:cubicBezTo>
                  <a:pt x="471" y="451"/>
                  <a:pt x="467" y="457"/>
                  <a:pt x="462" y="462"/>
                </a:cubicBezTo>
                <a:cubicBezTo>
                  <a:pt x="457" y="467"/>
                  <a:pt x="451" y="471"/>
                  <a:pt x="445" y="473"/>
                </a:cubicBezTo>
                <a:cubicBezTo>
                  <a:pt x="438" y="476"/>
                  <a:pt x="431" y="477"/>
                  <a:pt x="424" y="477"/>
                </a:cubicBezTo>
                <a:lnTo>
                  <a:pt x="53" y="477"/>
                </a:lnTo>
                <a:cubicBezTo>
                  <a:pt x="46" y="477"/>
                  <a:pt x="39" y="476"/>
                  <a:pt x="33" y="473"/>
                </a:cubicBezTo>
                <a:cubicBezTo>
                  <a:pt x="26" y="471"/>
                  <a:pt x="20" y="467"/>
                  <a:pt x="15" y="462"/>
                </a:cubicBezTo>
                <a:cubicBezTo>
                  <a:pt x="11" y="457"/>
                  <a:pt x="7" y="451"/>
                  <a:pt x="4" y="445"/>
                </a:cubicBezTo>
                <a:cubicBezTo>
                  <a:pt x="1" y="438"/>
                  <a:pt x="0" y="432"/>
                  <a:pt x="0" y="42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0" name="文本框 1079"/>
          <p:cNvSpPr txBox="1"/>
          <p:nvPr/>
        </p:nvSpPr>
        <p:spPr>
          <a:xfrm>
            <a:off x="619200" y="5879160"/>
            <a:ext cx="1605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自救器、避灾路线、应急处置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1" name="文本框 1080"/>
          <p:cNvSpPr txBox="1"/>
          <p:nvPr/>
        </p:nvSpPr>
        <p:spPr>
          <a:xfrm>
            <a:off x="4484520" y="5461920"/>
            <a:ext cx="119160" cy="127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7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2" name="文本框 1081"/>
          <p:cNvSpPr txBox="1"/>
          <p:nvPr/>
        </p:nvSpPr>
        <p:spPr>
          <a:xfrm>
            <a:off x="4457520" y="564012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责任到岗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3" name="任意多边形 1082"/>
          <p:cNvSpPr/>
          <p:nvPr/>
        </p:nvSpPr>
        <p:spPr>
          <a:xfrm>
            <a:off x="8405640" y="1309680"/>
            <a:ext cx="3248280" cy="4943520"/>
          </a:xfrm>
          <a:custGeom>
            <a:avLst/>
            <a:gdLst/>
            <a:ahLst/>
            <a:cxnLst/>
            <a:rect l="0" t="0" r="r" b="b"/>
            <a:pathLst>
              <a:path w="9023" h="13732">
                <a:moveTo>
                  <a:pt x="0" y="13693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7"/>
                  <a:pt x="20" y="5"/>
                  <a:pt x="24" y="3"/>
                </a:cubicBezTo>
                <a:cubicBezTo>
                  <a:pt x="29" y="1"/>
                  <a:pt x="34" y="0"/>
                  <a:pt x="40" y="0"/>
                </a:cubicBezTo>
                <a:lnTo>
                  <a:pt x="8984" y="0"/>
                </a:lnTo>
                <a:cubicBezTo>
                  <a:pt x="8989" y="0"/>
                  <a:pt x="8994" y="1"/>
                  <a:pt x="8999" y="3"/>
                </a:cubicBezTo>
                <a:cubicBezTo>
                  <a:pt x="9004" y="5"/>
                  <a:pt x="9008" y="7"/>
                  <a:pt x="9012" y="11"/>
                </a:cubicBezTo>
                <a:cubicBezTo>
                  <a:pt x="9015" y="15"/>
                  <a:pt x="9018" y="19"/>
                  <a:pt x="9020" y="24"/>
                </a:cubicBezTo>
                <a:cubicBezTo>
                  <a:pt x="9022" y="29"/>
                  <a:pt x="9023" y="34"/>
                  <a:pt x="9023" y="39"/>
                </a:cubicBezTo>
                <a:lnTo>
                  <a:pt x="9023" y="13693"/>
                </a:lnTo>
                <a:cubicBezTo>
                  <a:pt x="9023" y="13698"/>
                  <a:pt x="9022" y="13703"/>
                  <a:pt x="9020" y="13708"/>
                </a:cubicBezTo>
                <a:cubicBezTo>
                  <a:pt x="9018" y="13713"/>
                  <a:pt x="9015" y="13717"/>
                  <a:pt x="9012" y="13721"/>
                </a:cubicBezTo>
                <a:cubicBezTo>
                  <a:pt x="9008" y="13724"/>
                  <a:pt x="9004" y="13727"/>
                  <a:pt x="8999" y="13729"/>
                </a:cubicBezTo>
                <a:cubicBezTo>
                  <a:pt x="8994" y="13731"/>
                  <a:pt x="8989" y="13732"/>
                  <a:pt x="8984" y="13732"/>
                </a:cubicBezTo>
                <a:lnTo>
                  <a:pt x="40" y="13732"/>
                </a:lnTo>
                <a:cubicBezTo>
                  <a:pt x="34" y="13732"/>
                  <a:pt x="29" y="13731"/>
                  <a:pt x="24" y="13729"/>
                </a:cubicBezTo>
                <a:cubicBezTo>
                  <a:pt x="20" y="13727"/>
                  <a:pt x="15" y="13724"/>
                  <a:pt x="12" y="13721"/>
                </a:cubicBezTo>
                <a:cubicBezTo>
                  <a:pt x="8" y="13717"/>
                  <a:pt x="5" y="13713"/>
                  <a:pt x="3" y="13708"/>
                </a:cubicBezTo>
                <a:cubicBezTo>
                  <a:pt x="1" y="13703"/>
                  <a:pt x="0" y="13698"/>
                  <a:pt x="0" y="13693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4" name="任意多边形 1083"/>
          <p:cNvSpPr/>
          <p:nvPr/>
        </p:nvSpPr>
        <p:spPr>
          <a:xfrm>
            <a:off x="8405640" y="1309680"/>
            <a:ext cx="3248280" cy="4943520"/>
          </a:xfrm>
          <a:custGeom>
            <a:avLst/>
            <a:gdLst/>
            <a:ahLst/>
            <a:cxnLst/>
            <a:rect l="0" t="0" r="r" b="b"/>
            <a:pathLst>
              <a:path w="9023" h="13732" fill="none">
                <a:moveTo>
                  <a:pt x="0" y="13693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7"/>
                  <a:pt x="20" y="5"/>
                  <a:pt x="24" y="3"/>
                </a:cubicBezTo>
                <a:cubicBezTo>
                  <a:pt x="29" y="1"/>
                  <a:pt x="34" y="0"/>
                  <a:pt x="40" y="0"/>
                </a:cubicBezTo>
                <a:lnTo>
                  <a:pt x="8984" y="0"/>
                </a:lnTo>
                <a:cubicBezTo>
                  <a:pt x="8989" y="0"/>
                  <a:pt x="8994" y="1"/>
                  <a:pt x="8999" y="3"/>
                </a:cubicBezTo>
                <a:cubicBezTo>
                  <a:pt x="9004" y="5"/>
                  <a:pt x="9008" y="7"/>
                  <a:pt x="9012" y="11"/>
                </a:cubicBezTo>
                <a:cubicBezTo>
                  <a:pt x="9015" y="15"/>
                  <a:pt x="9018" y="19"/>
                  <a:pt x="9020" y="24"/>
                </a:cubicBezTo>
                <a:cubicBezTo>
                  <a:pt x="9022" y="29"/>
                  <a:pt x="9023" y="34"/>
                  <a:pt x="9023" y="39"/>
                </a:cubicBezTo>
                <a:lnTo>
                  <a:pt x="9023" y="13693"/>
                </a:lnTo>
                <a:cubicBezTo>
                  <a:pt x="9023" y="13698"/>
                  <a:pt x="9022" y="13703"/>
                  <a:pt x="9020" y="13708"/>
                </a:cubicBezTo>
                <a:cubicBezTo>
                  <a:pt x="9018" y="13713"/>
                  <a:pt x="9015" y="13717"/>
                  <a:pt x="9012" y="13721"/>
                </a:cubicBezTo>
                <a:cubicBezTo>
                  <a:pt x="9008" y="13724"/>
                  <a:pt x="9004" y="13727"/>
                  <a:pt x="8999" y="13729"/>
                </a:cubicBezTo>
                <a:cubicBezTo>
                  <a:pt x="8994" y="13731"/>
                  <a:pt x="8989" y="13732"/>
                  <a:pt x="8984" y="13732"/>
                </a:cubicBezTo>
                <a:lnTo>
                  <a:pt x="40" y="13732"/>
                </a:lnTo>
                <a:cubicBezTo>
                  <a:pt x="34" y="13732"/>
                  <a:pt x="29" y="13731"/>
                  <a:pt x="24" y="13729"/>
                </a:cubicBezTo>
                <a:cubicBezTo>
                  <a:pt x="20" y="13727"/>
                  <a:pt x="15" y="13724"/>
                  <a:pt x="12" y="13721"/>
                </a:cubicBezTo>
                <a:cubicBezTo>
                  <a:pt x="8" y="13717"/>
                  <a:pt x="5" y="13713"/>
                  <a:pt x="3" y="13708"/>
                </a:cubicBezTo>
                <a:cubicBezTo>
                  <a:pt x="1" y="13703"/>
                  <a:pt x="0" y="13698"/>
                  <a:pt x="0" y="13693"/>
                </a:cubicBezTo>
              </a:path>
            </a:pathLst>
          </a:custGeom>
          <a:ln w="9360">
            <a:solidFill>
              <a:srgbClr val="E0DDD5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85" name="图片 1084"/>
          <p:cNvPicPr/>
          <p:nvPr/>
        </p:nvPicPr>
        <p:blipFill>
          <a:blip r:embed="rId1"/>
          <a:stretch>
            <a:fillRect/>
          </a:stretch>
        </p:blipFill>
        <p:spPr>
          <a:xfrm>
            <a:off x="8810640" y="1467000"/>
            <a:ext cx="2437920" cy="4323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6" name="文本框 1085"/>
          <p:cNvSpPr txBox="1"/>
          <p:nvPr/>
        </p:nvSpPr>
        <p:spPr>
          <a:xfrm>
            <a:off x="4457520" y="5879160"/>
            <a:ext cx="1605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矿长第一责任、总工技术责任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7" name="任意多边形 1086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8" name="任意多边形 1087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9" name="任意多边形 1088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0" name="文本框 1089"/>
          <p:cNvSpPr txBox="1"/>
          <p:nvPr/>
        </p:nvSpPr>
        <p:spPr>
          <a:xfrm>
            <a:off x="9163080" y="5907240"/>
            <a:ext cx="17244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煤矿工人自救器应急使用演练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1" name="文本框 1090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21/24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任意多边形 1091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E8E6E1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3" name="任意多边形 1092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4" name="任意多边形 1093"/>
          <p:cNvSpPr/>
          <p:nvPr/>
        </p:nvSpPr>
        <p:spPr>
          <a:xfrm>
            <a:off x="533160" y="10000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5" name="任意多边形 1094"/>
          <p:cNvSpPr/>
          <p:nvPr/>
        </p:nvSpPr>
        <p:spPr>
          <a:xfrm>
            <a:off x="537840" y="1252440"/>
            <a:ext cx="4372560" cy="3324600"/>
          </a:xfrm>
          <a:custGeom>
            <a:avLst/>
            <a:gdLst/>
            <a:ahLst/>
            <a:cxnLst/>
            <a:rect l="0" t="0" r="r" b="b"/>
            <a:pathLst>
              <a:path w="12146" h="9235">
                <a:moveTo>
                  <a:pt x="0" y="9142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2053" y="0"/>
                </a:lnTo>
                <a:cubicBezTo>
                  <a:pt x="12065" y="0"/>
                  <a:pt x="12077" y="2"/>
                  <a:pt x="12089" y="7"/>
                </a:cubicBezTo>
                <a:cubicBezTo>
                  <a:pt x="12100" y="12"/>
                  <a:pt x="12110" y="18"/>
                  <a:pt x="12119" y="27"/>
                </a:cubicBezTo>
                <a:cubicBezTo>
                  <a:pt x="12127" y="36"/>
                  <a:pt x="12134" y="46"/>
                  <a:pt x="12139" y="57"/>
                </a:cubicBezTo>
                <a:cubicBezTo>
                  <a:pt x="12143" y="68"/>
                  <a:pt x="12146" y="80"/>
                  <a:pt x="12146" y="92"/>
                </a:cubicBezTo>
                <a:lnTo>
                  <a:pt x="12146" y="9142"/>
                </a:lnTo>
                <a:cubicBezTo>
                  <a:pt x="12146" y="9154"/>
                  <a:pt x="12143" y="9166"/>
                  <a:pt x="12139" y="9178"/>
                </a:cubicBezTo>
                <a:cubicBezTo>
                  <a:pt x="12134" y="9189"/>
                  <a:pt x="12127" y="9199"/>
                  <a:pt x="12119" y="9208"/>
                </a:cubicBezTo>
                <a:cubicBezTo>
                  <a:pt x="12110" y="9216"/>
                  <a:pt x="12100" y="9223"/>
                  <a:pt x="12089" y="9228"/>
                </a:cubicBezTo>
                <a:cubicBezTo>
                  <a:pt x="12077" y="9232"/>
                  <a:pt x="12065" y="9235"/>
                  <a:pt x="12053" y="9235"/>
                </a:cubicBezTo>
                <a:lnTo>
                  <a:pt x="93" y="9235"/>
                </a:lnTo>
                <a:cubicBezTo>
                  <a:pt x="81" y="9235"/>
                  <a:pt x="69" y="9232"/>
                  <a:pt x="58" y="9228"/>
                </a:cubicBezTo>
                <a:cubicBezTo>
                  <a:pt x="46" y="9223"/>
                  <a:pt x="36" y="9216"/>
                  <a:pt x="28" y="9208"/>
                </a:cubicBezTo>
                <a:cubicBezTo>
                  <a:pt x="19" y="9199"/>
                  <a:pt x="12" y="9189"/>
                  <a:pt x="7" y="9178"/>
                </a:cubicBezTo>
                <a:cubicBezTo>
                  <a:pt x="3" y="9166"/>
                  <a:pt x="0" y="9154"/>
                  <a:pt x="0" y="9142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6" name="任意多边形 1095"/>
          <p:cNvSpPr/>
          <p:nvPr/>
        </p:nvSpPr>
        <p:spPr>
          <a:xfrm>
            <a:off x="537840" y="1252440"/>
            <a:ext cx="4372560" cy="3324600"/>
          </a:xfrm>
          <a:custGeom>
            <a:avLst/>
            <a:gdLst/>
            <a:ahLst/>
            <a:cxnLst/>
            <a:rect l="0" t="0" r="r" b="b"/>
            <a:pathLst>
              <a:path w="12146" h="9235" fill="none">
                <a:moveTo>
                  <a:pt x="0" y="9142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2053" y="0"/>
                </a:lnTo>
                <a:cubicBezTo>
                  <a:pt x="12065" y="0"/>
                  <a:pt x="12077" y="2"/>
                  <a:pt x="12089" y="7"/>
                </a:cubicBezTo>
                <a:cubicBezTo>
                  <a:pt x="12100" y="12"/>
                  <a:pt x="12110" y="18"/>
                  <a:pt x="12119" y="27"/>
                </a:cubicBezTo>
                <a:cubicBezTo>
                  <a:pt x="12127" y="36"/>
                  <a:pt x="12134" y="46"/>
                  <a:pt x="12139" y="57"/>
                </a:cubicBezTo>
                <a:cubicBezTo>
                  <a:pt x="12143" y="68"/>
                  <a:pt x="12146" y="80"/>
                  <a:pt x="12146" y="92"/>
                </a:cubicBezTo>
                <a:lnTo>
                  <a:pt x="12146" y="9142"/>
                </a:lnTo>
                <a:cubicBezTo>
                  <a:pt x="12146" y="9154"/>
                  <a:pt x="12143" y="9166"/>
                  <a:pt x="12139" y="9178"/>
                </a:cubicBezTo>
                <a:cubicBezTo>
                  <a:pt x="12134" y="9189"/>
                  <a:pt x="12127" y="9199"/>
                  <a:pt x="12119" y="9208"/>
                </a:cubicBezTo>
                <a:cubicBezTo>
                  <a:pt x="12110" y="9216"/>
                  <a:pt x="12100" y="9223"/>
                  <a:pt x="12089" y="9228"/>
                </a:cubicBezTo>
                <a:cubicBezTo>
                  <a:pt x="12077" y="9232"/>
                  <a:pt x="12065" y="9235"/>
                  <a:pt x="12053" y="9235"/>
                </a:cubicBezTo>
                <a:lnTo>
                  <a:pt x="93" y="9235"/>
                </a:lnTo>
                <a:cubicBezTo>
                  <a:pt x="81" y="9235"/>
                  <a:pt x="69" y="9232"/>
                  <a:pt x="58" y="9228"/>
                </a:cubicBezTo>
                <a:cubicBezTo>
                  <a:pt x="46" y="9223"/>
                  <a:pt x="36" y="9216"/>
                  <a:pt x="28" y="9208"/>
                </a:cubicBezTo>
                <a:cubicBezTo>
                  <a:pt x="19" y="9199"/>
                  <a:pt x="12" y="9189"/>
                  <a:pt x="7" y="9178"/>
                </a:cubicBezTo>
                <a:cubicBezTo>
                  <a:pt x="3" y="9166"/>
                  <a:pt x="0" y="9154"/>
                  <a:pt x="0" y="9142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7" name="任意多边形 1096"/>
          <p:cNvSpPr/>
          <p:nvPr/>
        </p:nvSpPr>
        <p:spPr>
          <a:xfrm>
            <a:off x="542880" y="1257120"/>
            <a:ext cx="4362840" cy="1810080"/>
          </a:xfrm>
          <a:custGeom>
            <a:avLst/>
            <a:gdLst/>
            <a:ahLst/>
            <a:cxnLst/>
            <a:rect l="0" t="0" r="r" b="b"/>
            <a:pathLst>
              <a:path w="12119" h="5028">
                <a:moveTo>
                  <a:pt x="23" y="23"/>
                </a:moveTo>
                <a:cubicBezTo>
                  <a:pt x="38" y="8"/>
                  <a:pt x="57" y="0"/>
                  <a:pt x="79" y="0"/>
                </a:cubicBezTo>
                <a:lnTo>
                  <a:pt x="12039" y="0"/>
                </a:lnTo>
                <a:cubicBezTo>
                  <a:pt x="12061" y="0"/>
                  <a:pt x="12080" y="8"/>
                  <a:pt x="12095" y="23"/>
                </a:cubicBezTo>
                <a:cubicBezTo>
                  <a:pt x="12111" y="39"/>
                  <a:pt x="12119" y="57"/>
                  <a:pt x="12119" y="79"/>
                </a:cubicBezTo>
                <a:lnTo>
                  <a:pt x="12119" y="5028"/>
                </a:lnTo>
                <a:lnTo>
                  <a:pt x="0" y="5028"/>
                </a:lnTo>
                <a:lnTo>
                  <a:pt x="0" y="79"/>
                </a:lnTo>
                <a:cubicBezTo>
                  <a:pt x="0" y="57"/>
                  <a:pt x="7" y="39"/>
                  <a:pt x="23" y="23"/>
                </a:cubicBezTo>
                <a:close/>
              </a:path>
            </a:pathLst>
          </a:custGeom>
          <a:solidFill>
            <a:srgbClr val="F0EDE8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98" name="图片 1097"/>
          <p:cNvPicPr/>
          <p:nvPr/>
        </p:nvPicPr>
        <p:blipFill>
          <a:blip r:embed="rId1"/>
          <a:stretch>
            <a:fillRect/>
          </a:stretch>
        </p:blipFill>
        <p:spPr>
          <a:xfrm>
            <a:off x="1095480" y="1257120"/>
            <a:ext cx="3257280" cy="180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9" name="任意多边形 1098"/>
          <p:cNvSpPr/>
          <p:nvPr/>
        </p:nvSpPr>
        <p:spPr>
          <a:xfrm>
            <a:off x="699840" y="3224160"/>
            <a:ext cx="257760" cy="257400"/>
          </a:xfrm>
          <a:custGeom>
            <a:avLst/>
            <a:gdLst/>
            <a:ahLst/>
            <a:cxnLst/>
            <a:rect l="0" t="0" r="r" b="b"/>
            <a:pathLst>
              <a:path w="716" h="715" fill="none">
                <a:moveTo>
                  <a:pt x="0" y="674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676" y="0"/>
                </a:lnTo>
                <a:cubicBezTo>
                  <a:pt x="681" y="0"/>
                  <a:pt x="686" y="1"/>
                  <a:pt x="691" y="3"/>
                </a:cubicBezTo>
                <a:cubicBezTo>
                  <a:pt x="696" y="5"/>
                  <a:pt x="700" y="8"/>
                  <a:pt x="704" y="11"/>
                </a:cubicBezTo>
                <a:cubicBezTo>
                  <a:pt x="708" y="15"/>
                  <a:pt x="711" y="19"/>
                  <a:pt x="713" y="24"/>
                </a:cubicBezTo>
                <a:cubicBezTo>
                  <a:pt x="715" y="29"/>
                  <a:pt x="716" y="34"/>
                  <a:pt x="716" y="39"/>
                </a:cubicBezTo>
                <a:lnTo>
                  <a:pt x="716" y="674"/>
                </a:lnTo>
                <a:cubicBezTo>
                  <a:pt x="716" y="680"/>
                  <a:pt x="715" y="686"/>
                  <a:pt x="713" y="691"/>
                </a:cubicBezTo>
                <a:cubicBezTo>
                  <a:pt x="711" y="695"/>
                  <a:pt x="708" y="700"/>
                  <a:pt x="704" y="703"/>
                </a:cubicBezTo>
                <a:cubicBezTo>
                  <a:pt x="700" y="707"/>
                  <a:pt x="696" y="710"/>
                  <a:pt x="691" y="712"/>
                </a:cubicBezTo>
                <a:cubicBezTo>
                  <a:pt x="686" y="714"/>
                  <a:pt x="681" y="715"/>
                  <a:pt x="676" y="715"/>
                </a:cubicBezTo>
                <a:lnTo>
                  <a:pt x="40" y="715"/>
                </a:lnTo>
                <a:cubicBezTo>
                  <a:pt x="35" y="715"/>
                  <a:pt x="30" y="714"/>
                  <a:pt x="25" y="712"/>
                </a:cubicBezTo>
                <a:cubicBezTo>
                  <a:pt x="20" y="710"/>
                  <a:pt x="16" y="707"/>
                  <a:pt x="12" y="703"/>
                </a:cubicBezTo>
                <a:cubicBezTo>
                  <a:pt x="8" y="700"/>
                  <a:pt x="5" y="695"/>
                  <a:pt x="3" y="691"/>
                </a:cubicBezTo>
                <a:cubicBezTo>
                  <a:pt x="1" y="686"/>
                  <a:pt x="0" y="680"/>
                  <a:pt x="0" y="674"/>
                </a:cubicBez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0" name="任意多边形 1099"/>
          <p:cNvSpPr/>
          <p:nvPr/>
        </p:nvSpPr>
        <p:spPr>
          <a:xfrm>
            <a:off x="761760" y="3286080"/>
            <a:ext cx="133920" cy="133560"/>
          </a:xfrm>
          <a:custGeom>
            <a:avLst/>
            <a:gdLst/>
            <a:ahLst/>
            <a:cxnLst/>
            <a:rect l="0" t="0" r="r" b="b"/>
            <a:pathLst>
              <a:path w="372" h="371">
                <a:moveTo>
                  <a:pt x="209" y="23"/>
                </a:moveTo>
                <a:cubicBezTo>
                  <a:pt x="209" y="10"/>
                  <a:pt x="219" y="0"/>
                  <a:pt x="232" y="0"/>
                </a:cubicBezTo>
                <a:lnTo>
                  <a:pt x="255" y="0"/>
                </a:lnTo>
                <a:cubicBezTo>
                  <a:pt x="294" y="0"/>
                  <a:pt x="325" y="31"/>
                  <a:pt x="325" y="69"/>
                </a:cubicBezTo>
                <a:cubicBezTo>
                  <a:pt x="325" y="107"/>
                  <a:pt x="294" y="139"/>
                  <a:pt x="255" y="139"/>
                </a:cubicBezTo>
                <a:lnTo>
                  <a:pt x="23" y="139"/>
                </a:lnTo>
                <a:cubicBezTo>
                  <a:pt x="11" y="139"/>
                  <a:pt x="0" y="128"/>
                  <a:pt x="0" y="115"/>
                </a:cubicBezTo>
                <a:cubicBezTo>
                  <a:pt x="0" y="103"/>
                  <a:pt x="11" y="92"/>
                  <a:pt x="23" y="92"/>
                </a:cubicBezTo>
                <a:lnTo>
                  <a:pt x="255" y="92"/>
                </a:lnTo>
                <a:cubicBezTo>
                  <a:pt x="268" y="92"/>
                  <a:pt x="278" y="82"/>
                  <a:pt x="278" y="69"/>
                </a:cubicBezTo>
                <a:cubicBezTo>
                  <a:pt x="278" y="56"/>
                  <a:pt x="268" y="46"/>
                  <a:pt x="255" y="46"/>
                </a:cubicBezTo>
                <a:lnTo>
                  <a:pt x="232" y="46"/>
                </a:lnTo>
                <a:cubicBezTo>
                  <a:pt x="219" y="46"/>
                  <a:pt x="209" y="36"/>
                  <a:pt x="209" y="23"/>
                </a:cubicBezTo>
                <a:moveTo>
                  <a:pt x="255" y="277"/>
                </a:moveTo>
                <a:cubicBezTo>
                  <a:pt x="255" y="265"/>
                  <a:pt x="265" y="254"/>
                  <a:pt x="278" y="254"/>
                </a:cubicBezTo>
                <a:lnTo>
                  <a:pt x="302" y="254"/>
                </a:lnTo>
                <a:cubicBezTo>
                  <a:pt x="315" y="254"/>
                  <a:pt x="325" y="244"/>
                  <a:pt x="325" y="231"/>
                </a:cubicBezTo>
                <a:cubicBezTo>
                  <a:pt x="325" y="218"/>
                  <a:pt x="315" y="208"/>
                  <a:pt x="302" y="208"/>
                </a:cubicBezTo>
                <a:lnTo>
                  <a:pt x="23" y="208"/>
                </a:lnTo>
                <a:cubicBezTo>
                  <a:pt x="11" y="208"/>
                  <a:pt x="0" y="198"/>
                  <a:pt x="0" y="185"/>
                </a:cubicBezTo>
                <a:cubicBezTo>
                  <a:pt x="0" y="172"/>
                  <a:pt x="11" y="162"/>
                  <a:pt x="23" y="162"/>
                </a:cubicBezTo>
                <a:lnTo>
                  <a:pt x="302" y="162"/>
                </a:lnTo>
                <a:cubicBezTo>
                  <a:pt x="340" y="162"/>
                  <a:pt x="372" y="193"/>
                  <a:pt x="372" y="231"/>
                </a:cubicBezTo>
                <a:cubicBezTo>
                  <a:pt x="372" y="269"/>
                  <a:pt x="340" y="301"/>
                  <a:pt x="302" y="301"/>
                </a:cubicBezTo>
                <a:lnTo>
                  <a:pt x="278" y="301"/>
                </a:lnTo>
                <a:cubicBezTo>
                  <a:pt x="265" y="301"/>
                  <a:pt x="255" y="290"/>
                  <a:pt x="255" y="277"/>
                </a:cubicBezTo>
                <a:moveTo>
                  <a:pt x="93" y="371"/>
                </a:moveTo>
                <a:cubicBezTo>
                  <a:pt x="80" y="371"/>
                  <a:pt x="70" y="361"/>
                  <a:pt x="70" y="348"/>
                </a:cubicBezTo>
                <a:cubicBezTo>
                  <a:pt x="70" y="335"/>
                  <a:pt x="80" y="325"/>
                  <a:pt x="93" y="325"/>
                </a:cubicBezTo>
                <a:lnTo>
                  <a:pt x="116" y="325"/>
                </a:lnTo>
                <a:cubicBezTo>
                  <a:pt x="129" y="325"/>
                  <a:pt x="139" y="314"/>
                  <a:pt x="139" y="301"/>
                </a:cubicBezTo>
                <a:cubicBezTo>
                  <a:pt x="139" y="288"/>
                  <a:pt x="129" y="277"/>
                  <a:pt x="116" y="277"/>
                </a:cubicBezTo>
                <a:lnTo>
                  <a:pt x="23" y="277"/>
                </a:lnTo>
                <a:cubicBezTo>
                  <a:pt x="11" y="277"/>
                  <a:pt x="0" y="267"/>
                  <a:pt x="0" y="254"/>
                </a:cubicBezTo>
                <a:cubicBezTo>
                  <a:pt x="0" y="241"/>
                  <a:pt x="11" y="231"/>
                  <a:pt x="23" y="231"/>
                </a:cubicBezTo>
                <a:lnTo>
                  <a:pt x="116" y="231"/>
                </a:lnTo>
                <a:cubicBezTo>
                  <a:pt x="154" y="231"/>
                  <a:pt x="185" y="262"/>
                  <a:pt x="185" y="301"/>
                </a:cubicBezTo>
                <a:cubicBezTo>
                  <a:pt x="185" y="340"/>
                  <a:pt x="154" y="371"/>
                  <a:pt x="116" y="371"/>
                </a:cubicBezTo>
                <a:lnTo>
                  <a:pt x="93" y="371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1" name="文本框 1100"/>
          <p:cNvSpPr txBox="1"/>
          <p:nvPr/>
        </p:nvSpPr>
        <p:spPr>
          <a:xfrm>
            <a:off x="533520" y="526320"/>
            <a:ext cx="31050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低瓦斯矿井常见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雷区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2" name="文本框 1101"/>
          <p:cNvSpPr txBox="1"/>
          <p:nvPr/>
        </p:nvSpPr>
        <p:spPr>
          <a:xfrm>
            <a:off x="1057320" y="317196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通风系统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3" name="任意多边形 1102"/>
          <p:cNvSpPr/>
          <p:nvPr/>
        </p:nvSpPr>
        <p:spPr>
          <a:xfrm>
            <a:off x="537840" y="4738680"/>
            <a:ext cx="4372560" cy="1581480"/>
          </a:xfrm>
          <a:custGeom>
            <a:avLst/>
            <a:gdLst/>
            <a:ahLst/>
            <a:cxnLst/>
            <a:rect l="0" t="0" r="r" b="b"/>
            <a:pathLst>
              <a:path w="12146" h="4393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2053" y="0"/>
                </a:lnTo>
                <a:cubicBezTo>
                  <a:pt x="12065" y="0"/>
                  <a:pt x="12077" y="2"/>
                  <a:pt x="12089" y="7"/>
                </a:cubicBezTo>
                <a:cubicBezTo>
                  <a:pt x="12100" y="11"/>
                  <a:pt x="12110" y="18"/>
                  <a:pt x="12119" y="27"/>
                </a:cubicBezTo>
                <a:cubicBezTo>
                  <a:pt x="12127" y="35"/>
                  <a:pt x="12134" y="45"/>
                  <a:pt x="12139" y="57"/>
                </a:cubicBezTo>
                <a:cubicBezTo>
                  <a:pt x="12143" y="68"/>
                  <a:pt x="12146" y="80"/>
                  <a:pt x="12146" y="92"/>
                </a:cubicBezTo>
                <a:lnTo>
                  <a:pt x="12146" y="4300"/>
                </a:lnTo>
                <a:cubicBezTo>
                  <a:pt x="12146" y="4312"/>
                  <a:pt x="12143" y="4324"/>
                  <a:pt x="12139" y="4335"/>
                </a:cubicBezTo>
                <a:cubicBezTo>
                  <a:pt x="12134" y="4347"/>
                  <a:pt x="12127" y="4357"/>
                  <a:pt x="12119" y="4365"/>
                </a:cubicBezTo>
                <a:cubicBezTo>
                  <a:pt x="12110" y="4374"/>
                  <a:pt x="12100" y="4381"/>
                  <a:pt x="12089" y="4386"/>
                </a:cubicBezTo>
                <a:cubicBezTo>
                  <a:pt x="12077" y="4390"/>
                  <a:pt x="12065" y="4393"/>
                  <a:pt x="12053" y="4393"/>
                </a:cubicBezTo>
                <a:lnTo>
                  <a:pt x="93" y="4393"/>
                </a:lnTo>
                <a:cubicBezTo>
                  <a:pt x="81" y="4393"/>
                  <a:pt x="69" y="4390"/>
                  <a:pt x="58" y="4386"/>
                </a:cubicBezTo>
                <a:cubicBezTo>
                  <a:pt x="46" y="4381"/>
                  <a:pt x="36" y="4374"/>
                  <a:pt x="28" y="4365"/>
                </a:cubicBezTo>
                <a:cubicBezTo>
                  <a:pt x="19" y="4357"/>
                  <a:pt x="12" y="4347"/>
                  <a:pt x="7" y="4335"/>
                </a:cubicBezTo>
                <a:cubicBezTo>
                  <a:pt x="3" y="4324"/>
                  <a:pt x="0" y="4312"/>
                  <a:pt x="0" y="430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4" name="任意多边形 1103"/>
          <p:cNvSpPr/>
          <p:nvPr/>
        </p:nvSpPr>
        <p:spPr>
          <a:xfrm>
            <a:off x="537840" y="4738680"/>
            <a:ext cx="4372560" cy="1581480"/>
          </a:xfrm>
          <a:custGeom>
            <a:avLst/>
            <a:gdLst/>
            <a:ahLst/>
            <a:cxnLst/>
            <a:rect l="0" t="0" r="r" b="b"/>
            <a:pathLst>
              <a:path w="12146" h="4393" fill="none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2053" y="0"/>
                </a:lnTo>
                <a:cubicBezTo>
                  <a:pt x="12065" y="0"/>
                  <a:pt x="12077" y="2"/>
                  <a:pt x="12089" y="7"/>
                </a:cubicBezTo>
                <a:cubicBezTo>
                  <a:pt x="12100" y="11"/>
                  <a:pt x="12110" y="18"/>
                  <a:pt x="12119" y="27"/>
                </a:cubicBezTo>
                <a:cubicBezTo>
                  <a:pt x="12127" y="35"/>
                  <a:pt x="12134" y="45"/>
                  <a:pt x="12139" y="57"/>
                </a:cubicBezTo>
                <a:cubicBezTo>
                  <a:pt x="12143" y="68"/>
                  <a:pt x="12146" y="80"/>
                  <a:pt x="12146" y="92"/>
                </a:cubicBezTo>
                <a:lnTo>
                  <a:pt x="12146" y="4300"/>
                </a:lnTo>
                <a:cubicBezTo>
                  <a:pt x="12146" y="4312"/>
                  <a:pt x="12143" y="4324"/>
                  <a:pt x="12139" y="4335"/>
                </a:cubicBezTo>
                <a:cubicBezTo>
                  <a:pt x="12134" y="4347"/>
                  <a:pt x="12127" y="4357"/>
                  <a:pt x="12119" y="4365"/>
                </a:cubicBezTo>
                <a:cubicBezTo>
                  <a:pt x="12110" y="4374"/>
                  <a:pt x="12100" y="4381"/>
                  <a:pt x="12089" y="4386"/>
                </a:cubicBezTo>
                <a:cubicBezTo>
                  <a:pt x="12077" y="4390"/>
                  <a:pt x="12065" y="4393"/>
                  <a:pt x="12053" y="4393"/>
                </a:cubicBezTo>
                <a:lnTo>
                  <a:pt x="93" y="4393"/>
                </a:lnTo>
                <a:cubicBezTo>
                  <a:pt x="81" y="4393"/>
                  <a:pt x="69" y="4390"/>
                  <a:pt x="58" y="4386"/>
                </a:cubicBezTo>
                <a:cubicBezTo>
                  <a:pt x="46" y="4381"/>
                  <a:pt x="36" y="4374"/>
                  <a:pt x="28" y="4365"/>
                </a:cubicBezTo>
                <a:cubicBezTo>
                  <a:pt x="19" y="4357"/>
                  <a:pt x="12" y="4347"/>
                  <a:pt x="7" y="4335"/>
                </a:cubicBezTo>
                <a:cubicBezTo>
                  <a:pt x="3" y="4324"/>
                  <a:pt x="0" y="4312"/>
                  <a:pt x="0" y="4300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5" name="任意多边形 1104"/>
          <p:cNvSpPr/>
          <p:nvPr/>
        </p:nvSpPr>
        <p:spPr>
          <a:xfrm>
            <a:off x="699840" y="4881240"/>
            <a:ext cx="257760" cy="257760"/>
          </a:xfrm>
          <a:custGeom>
            <a:avLst/>
            <a:gdLst/>
            <a:ahLst/>
            <a:cxnLst/>
            <a:rect l="0" t="0" r="r" b="b"/>
            <a:pathLst>
              <a:path w="716" h="716" fill="none">
                <a:moveTo>
                  <a:pt x="0" y="676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676" y="0"/>
                </a:lnTo>
                <a:cubicBezTo>
                  <a:pt x="681" y="0"/>
                  <a:pt x="686" y="1"/>
                  <a:pt x="691" y="3"/>
                </a:cubicBezTo>
                <a:cubicBezTo>
                  <a:pt x="696" y="5"/>
                  <a:pt x="700" y="8"/>
                  <a:pt x="704" y="12"/>
                </a:cubicBezTo>
                <a:cubicBezTo>
                  <a:pt x="708" y="16"/>
                  <a:pt x="711" y="20"/>
                  <a:pt x="713" y="25"/>
                </a:cubicBezTo>
                <a:cubicBezTo>
                  <a:pt x="715" y="30"/>
                  <a:pt x="716" y="35"/>
                  <a:pt x="716" y="40"/>
                </a:cubicBezTo>
                <a:lnTo>
                  <a:pt x="716" y="676"/>
                </a:lnTo>
                <a:cubicBezTo>
                  <a:pt x="716" y="681"/>
                  <a:pt x="715" y="686"/>
                  <a:pt x="713" y="691"/>
                </a:cubicBezTo>
                <a:cubicBezTo>
                  <a:pt x="711" y="696"/>
                  <a:pt x="708" y="700"/>
                  <a:pt x="704" y="704"/>
                </a:cubicBezTo>
                <a:cubicBezTo>
                  <a:pt x="700" y="708"/>
                  <a:pt x="696" y="711"/>
                  <a:pt x="691" y="713"/>
                </a:cubicBezTo>
                <a:cubicBezTo>
                  <a:pt x="686" y="715"/>
                  <a:pt x="681" y="716"/>
                  <a:pt x="676" y="716"/>
                </a:cubicBezTo>
                <a:lnTo>
                  <a:pt x="40" y="716"/>
                </a:lnTo>
                <a:cubicBezTo>
                  <a:pt x="35" y="716"/>
                  <a:pt x="30" y="715"/>
                  <a:pt x="25" y="713"/>
                </a:cubicBezTo>
                <a:cubicBezTo>
                  <a:pt x="20" y="711"/>
                  <a:pt x="16" y="708"/>
                  <a:pt x="12" y="704"/>
                </a:cubicBezTo>
                <a:cubicBezTo>
                  <a:pt x="8" y="700"/>
                  <a:pt x="5" y="696"/>
                  <a:pt x="3" y="691"/>
                </a:cubicBezTo>
                <a:cubicBezTo>
                  <a:pt x="1" y="686"/>
                  <a:pt x="0" y="681"/>
                  <a:pt x="0" y="676"/>
                </a:cubicBez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6" name="任意多边形 1105"/>
          <p:cNvSpPr/>
          <p:nvPr/>
        </p:nvSpPr>
        <p:spPr>
          <a:xfrm>
            <a:off x="743760" y="4945320"/>
            <a:ext cx="163800" cy="130680"/>
          </a:xfrm>
          <a:custGeom>
            <a:avLst/>
            <a:gdLst/>
            <a:ahLst/>
            <a:cxnLst/>
            <a:rect l="0" t="0" r="r" b="b"/>
            <a:pathLst>
              <a:path w="455" h="363">
                <a:moveTo>
                  <a:pt x="220" y="92"/>
                </a:moveTo>
                <a:lnTo>
                  <a:pt x="204" y="107"/>
                </a:lnTo>
                <a:cubicBezTo>
                  <a:pt x="205" y="111"/>
                  <a:pt x="205" y="116"/>
                  <a:pt x="205" y="122"/>
                </a:cubicBezTo>
                <a:cubicBezTo>
                  <a:pt x="205" y="127"/>
                  <a:pt x="205" y="132"/>
                  <a:pt x="204" y="137"/>
                </a:cubicBezTo>
                <a:lnTo>
                  <a:pt x="220" y="151"/>
                </a:lnTo>
                <a:cubicBezTo>
                  <a:pt x="225" y="156"/>
                  <a:pt x="227" y="164"/>
                  <a:pt x="225" y="170"/>
                </a:cubicBezTo>
                <a:cubicBezTo>
                  <a:pt x="223" y="174"/>
                  <a:pt x="221" y="178"/>
                  <a:pt x="219" y="181"/>
                </a:cubicBezTo>
                <a:lnTo>
                  <a:pt x="217" y="185"/>
                </a:lnTo>
                <a:cubicBezTo>
                  <a:pt x="215" y="189"/>
                  <a:pt x="212" y="192"/>
                  <a:pt x="210" y="196"/>
                </a:cubicBezTo>
                <a:cubicBezTo>
                  <a:pt x="206" y="201"/>
                  <a:pt x="199" y="203"/>
                  <a:pt x="192" y="201"/>
                </a:cubicBezTo>
                <a:lnTo>
                  <a:pt x="172" y="194"/>
                </a:lnTo>
                <a:cubicBezTo>
                  <a:pt x="164" y="201"/>
                  <a:pt x="155" y="206"/>
                  <a:pt x="145" y="209"/>
                </a:cubicBezTo>
                <a:lnTo>
                  <a:pt x="141" y="230"/>
                </a:lnTo>
                <a:cubicBezTo>
                  <a:pt x="140" y="237"/>
                  <a:pt x="134" y="243"/>
                  <a:pt x="128" y="243"/>
                </a:cubicBezTo>
                <a:cubicBezTo>
                  <a:pt x="123" y="244"/>
                  <a:pt x="118" y="244"/>
                  <a:pt x="113" y="244"/>
                </a:cubicBezTo>
                <a:cubicBezTo>
                  <a:pt x="108" y="244"/>
                  <a:pt x="103" y="244"/>
                  <a:pt x="98" y="243"/>
                </a:cubicBezTo>
                <a:cubicBezTo>
                  <a:pt x="91" y="243"/>
                  <a:pt x="86" y="237"/>
                  <a:pt x="85" y="230"/>
                </a:cubicBezTo>
                <a:lnTo>
                  <a:pt x="80" y="209"/>
                </a:lnTo>
                <a:cubicBezTo>
                  <a:pt x="71" y="206"/>
                  <a:pt x="62" y="201"/>
                  <a:pt x="54" y="194"/>
                </a:cubicBezTo>
                <a:lnTo>
                  <a:pt x="34" y="201"/>
                </a:lnTo>
                <a:cubicBezTo>
                  <a:pt x="27" y="203"/>
                  <a:pt x="20" y="201"/>
                  <a:pt x="16" y="196"/>
                </a:cubicBezTo>
                <a:cubicBezTo>
                  <a:pt x="13" y="192"/>
                  <a:pt x="11" y="189"/>
                  <a:pt x="9" y="185"/>
                </a:cubicBezTo>
                <a:lnTo>
                  <a:pt x="7" y="182"/>
                </a:lnTo>
                <a:cubicBezTo>
                  <a:pt x="5" y="178"/>
                  <a:pt x="3" y="174"/>
                  <a:pt x="1" y="170"/>
                </a:cubicBezTo>
                <a:cubicBezTo>
                  <a:pt x="-2" y="164"/>
                  <a:pt x="0" y="156"/>
                  <a:pt x="6" y="151"/>
                </a:cubicBezTo>
                <a:lnTo>
                  <a:pt x="22" y="137"/>
                </a:lnTo>
                <a:cubicBezTo>
                  <a:pt x="21" y="132"/>
                  <a:pt x="20" y="127"/>
                  <a:pt x="20" y="122"/>
                </a:cubicBezTo>
                <a:cubicBezTo>
                  <a:pt x="20" y="117"/>
                  <a:pt x="21" y="112"/>
                  <a:pt x="22" y="107"/>
                </a:cubicBezTo>
                <a:lnTo>
                  <a:pt x="6" y="92"/>
                </a:lnTo>
                <a:cubicBezTo>
                  <a:pt x="0" y="88"/>
                  <a:pt x="-2" y="81"/>
                  <a:pt x="1" y="74"/>
                </a:cubicBezTo>
                <a:cubicBezTo>
                  <a:pt x="3" y="70"/>
                  <a:pt x="5" y="67"/>
                  <a:pt x="7" y="63"/>
                </a:cubicBezTo>
                <a:lnTo>
                  <a:pt x="9" y="59"/>
                </a:lnTo>
                <a:cubicBezTo>
                  <a:pt x="11" y="56"/>
                  <a:pt x="13" y="52"/>
                  <a:pt x="16" y="49"/>
                </a:cubicBezTo>
                <a:cubicBezTo>
                  <a:pt x="20" y="43"/>
                  <a:pt x="27" y="41"/>
                  <a:pt x="34" y="43"/>
                </a:cubicBezTo>
                <a:lnTo>
                  <a:pt x="54" y="50"/>
                </a:lnTo>
                <a:cubicBezTo>
                  <a:pt x="62" y="44"/>
                  <a:pt x="71" y="39"/>
                  <a:pt x="80" y="35"/>
                </a:cubicBezTo>
                <a:lnTo>
                  <a:pt x="85" y="14"/>
                </a:lnTo>
                <a:cubicBezTo>
                  <a:pt x="86" y="7"/>
                  <a:pt x="91" y="2"/>
                  <a:pt x="98" y="1"/>
                </a:cubicBezTo>
                <a:cubicBezTo>
                  <a:pt x="103" y="0"/>
                  <a:pt x="108" y="0"/>
                  <a:pt x="113" y="0"/>
                </a:cubicBezTo>
                <a:cubicBezTo>
                  <a:pt x="118" y="0"/>
                  <a:pt x="123" y="0"/>
                  <a:pt x="128" y="1"/>
                </a:cubicBezTo>
                <a:cubicBezTo>
                  <a:pt x="135" y="2"/>
                  <a:pt x="140" y="7"/>
                  <a:pt x="141" y="14"/>
                </a:cubicBezTo>
                <a:lnTo>
                  <a:pt x="146" y="35"/>
                </a:lnTo>
                <a:cubicBezTo>
                  <a:pt x="155" y="39"/>
                  <a:pt x="164" y="44"/>
                  <a:pt x="172" y="50"/>
                </a:cubicBezTo>
                <a:lnTo>
                  <a:pt x="192" y="43"/>
                </a:lnTo>
                <a:cubicBezTo>
                  <a:pt x="199" y="41"/>
                  <a:pt x="206" y="43"/>
                  <a:pt x="210" y="48"/>
                </a:cubicBezTo>
                <a:cubicBezTo>
                  <a:pt x="213" y="52"/>
                  <a:pt x="215" y="55"/>
                  <a:pt x="217" y="59"/>
                </a:cubicBezTo>
                <a:lnTo>
                  <a:pt x="219" y="63"/>
                </a:lnTo>
                <a:cubicBezTo>
                  <a:pt x="221" y="67"/>
                  <a:pt x="223" y="70"/>
                  <a:pt x="225" y="74"/>
                </a:cubicBezTo>
                <a:cubicBezTo>
                  <a:pt x="228" y="81"/>
                  <a:pt x="226" y="88"/>
                  <a:pt x="220" y="92"/>
                </a:cubicBezTo>
                <a:moveTo>
                  <a:pt x="78" y="122"/>
                </a:moveTo>
                <a:cubicBezTo>
                  <a:pt x="78" y="131"/>
                  <a:pt x="82" y="139"/>
                  <a:pt x="88" y="146"/>
                </a:cubicBezTo>
                <a:cubicBezTo>
                  <a:pt x="95" y="153"/>
                  <a:pt x="103" y="156"/>
                  <a:pt x="113" y="156"/>
                </a:cubicBezTo>
                <a:cubicBezTo>
                  <a:pt x="123" y="156"/>
                  <a:pt x="131" y="153"/>
                  <a:pt x="138" y="146"/>
                </a:cubicBezTo>
                <a:cubicBezTo>
                  <a:pt x="144" y="139"/>
                  <a:pt x="148" y="131"/>
                  <a:pt x="148" y="122"/>
                </a:cubicBezTo>
                <a:cubicBezTo>
                  <a:pt x="148" y="112"/>
                  <a:pt x="144" y="104"/>
                  <a:pt x="138" y="97"/>
                </a:cubicBezTo>
                <a:cubicBezTo>
                  <a:pt x="131" y="90"/>
                  <a:pt x="123" y="87"/>
                  <a:pt x="113" y="87"/>
                </a:cubicBezTo>
                <a:cubicBezTo>
                  <a:pt x="103" y="87"/>
                  <a:pt x="95" y="90"/>
                  <a:pt x="88" y="97"/>
                </a:cubicBezTo>
                <a:cubicBezTo>
                  <a:pt x="82" y="104"/>
                  <a:pt x="78" y="112"/>
                  <a:pt x="78" y="122"/>
                </a:cubicBezTo>
                <a:moveTo>
                  <a:pt x="362" y="357"/>
                </a:moveTo>
                <a:lnTo>
                  <a:pt x="348" y="341"/>
                </a:lnTo>
                <a:cubicBezTo>
                  <a:pt x="343" y="342"/>
                  <a:pt x="338" y="342"/>
                  <a:pt x="333" y="342"/>
                </a:cubicBezTo>
                <a:cubicBezTo>
                  <a:pt x="328" y="342"/>
                  <a:pt x="323" y="342"/>
                  <a:pt x="318" y="341"/>
                </a:cubicBezTo>
                <a:lnTo>
                  <a:pt x="304" y="357"/>
                </a:lnTo>
                <a:cubicBezTo>
                  <a:pt x="299" y="362"/>
                  <a:pt x="292" y="364"/>
                  <a:pt x="285" y="362"/>
                </a:cubicBezTo>
                <a:cubicBezTo>
                  <a:pt x="282" y="360"/>
                  <a:pt x="278" y="358"/>
                  <a:pt x="274" y="356"/>
                </a:cubicBezTo>
                <a:lnTo>
                  <a:pt x="270" y="354"/>
                </a:lnTo>
                <a:cubicBezTo>
                  <a:pt x="267" y="352"/>
                  <a:pt x="263" y="350"/>
                  <a:pt x="260" y="347"/>
                </a:cubicBezTo>
                <a:cubicBezTo>
                  <a:pt x="254" y="343"/>
                  <a:pt x="252" y="336"/>
                  <a:pt x="255" y="329"/>
                </a:cubicBezTo>
                <a:lnTo>
                  <a:pt x="261" y="309"/>
                </a:lnTo>
                <a:cubicBezTo>
                  <a:pt x="255" y="301"/>
                  <a:pt x="250" y="292"/>
                  <a:pt x="246" y="283"/>
                </a:cubicBezTo>
                <a:lnTo>
                  <a:pt x="225" y="278"/>
                </a:lnTo>
                <a:cubicBezTo>
                  <a:pt x="219" y="277"/>
                  <a:pt x="213" y="272"/>
                  <a:pt x="212" y="265"/>
                </a:cubicBezTo>
                <a:cubicBezTo>
                  <a:pt x="212" y="260"/>
                  <a:pt x="211" y="255"/>
                  <a:pt x="211" y="250"/>
                </a:cubicBezTo>
                <a:cubicBezTo>
                  <a:pt x="211" y="245"/>
                  <a:pt x="212" y="240"/>
                  <a:pt x="212" y="235"/>
                </a:cubicBezTo>
                <a:cubicBezTo>
                  <a:pt x="213" y="228"/>
                  <a:pt x="218" y="223"/>
                  <a:pt x="225" y="222"/>
                </a:cubicBezTo>
                <a:lnTo>
                  <a:pt x="246" y="217"/>
                </a:lnTo>
                <a:cubicBezTo>
                  <a:pt x="250" y="208"/>
                  <a:pt x="255" y="199"/>
                  <a:pt x="261" y="191"/>
                </a:cubicBezTo>
                <a:lnTo>
                  <a:pt x="255" y="171"/>
                </a:lnTo>
                <a:cubicBezTo>
                  <a:pt x="252" y="164"/>
                  <a:pt x="254" y="156"/>
                  <a:pt x="260" y="152"/>
                </a:cubicBezTo>
                <a:cubicBezTo>
                  <a:pt x="263" y="149"/>
                  <a:pt x="267" y="147"/>
                  <a:pt x="270" y="145"/>
                </a:cubicBezTo>
                <a:lnTo>
                  <a:pt x="274" y="143"/>
                </a:lnTo>
                <a:cubicBezTo>
                  <a:pt x="278" y="141"/>
                  <a:pt x="282" y="139"/>
                  <a:pt x="285" y="137"/>
                </a:cubicBezTo>
                <a:cubicBezTo>
                  <a:pt x="292" y="135"/>
                  <a:pt x="299" y="137"/>
                  <a:pt x="303" y="142"/>
                </a:cubicBezTo>
                <a:lnTo>
                  <a:pt x="318" y="158"/>
                </a:lnTo>
                <a:cubicBezTo>
                  <a:pt x="323" y="157"/>
                  <a:pt x="328" y="157"/>
                  <a:pt x="333" y="157"/>
                </a:cubicBezTo>
                <a:cubicBezTo>
                  <a:pt x="338" y="157"/>
                  <a:pt x="343" y="157"/>
                  <a:pt x="348" y="158"/>
                </a:cubicBezTo>
                <a:lnTo>
                  <a:pt x="362" y="142"/>
                </a:lnTo>
                <a:cubicBezTo>
                  <a:pt x="367" y="137"/>
                  <a:pt x="374" y="135"/>
                  <a:pt x="380" y="137"/>
                </a:cubicBezTo>
                <a:cubicBezTo>
                  <a:pt x="384" y="139"/>
                  <a:pt x="388" y="141"/>
                  <a:pt x="392" y="143"/>
                </a:cubicBezTo>
                <a:lnTo>
                  <a:pt x="396" y="145"/>
                </a:lnTo>
                <a:cubicBezTo>
                  <a:pt x="399" y="147"/>
                  <a:pt x="403" y="149"/>
                  <a:pt x="406" y="152"/>
                </a:cubicBezTo>
                <a:cubicBezTo>
                  <a:pt x="412" y="156"/>
                  <a:pt x="413" y="164"/>
                  <a:pt x="411" y="171"/>
                </a:cubicBezTo>
                <a:lnTo>
                  <a:pt x="405" y="191"/>
                </a:lnTo>
                <a:cubicBezTo>
                  <a:pt x="411" y="199"/>
                  <a:pt x="416" y="208"/>
                  <a:pt x="420" y="217"/>
                </a:cubicBezTo>
                <a:lnTo>
                  <a:pt x="442" y="222"/>
                </a:lnTo>
                <a:cubicBezTo>
                  <a:pt x="448" y="223"/>
                  <a:pt x="454" y="229"/>
                  <a:pt x="455" y="235"/>
                </a:cubicBezTo>
                <a:cubicBezTo>
                  <a:pt x="455" y="240"/>
                  <a:pt x="455" y="245"/>
                  <a:pt x="455" y="250"/>
                </a:cubicBezTo>
                <a:cubicBezTo>
                  <a:pt x="455" y="255"/>
                  <a:pt x="455" y="260"/>
                  <a:pt x="455" y="265"/>
                </a:cubicBezTo>
                <a:cubicBezTo>
                  <a:pt x="454" y="272"/>
                  <a:pt x="448" y="277"/>
                  <a:pt x="442" y="278"/>
                </a:cubicBezTo>
                <a:lnTo>
                  <a:pt x="420" y="283"/>
                </a:lnTo>
                <a:cubicBezTo>
                  <a:pt x="416" y="292"/>
                  <a:pt x="411" y="301"/>
                  <a:pt x="405" y="309"/>
                </a:cubicBezTo>
                <a:lnTo>
                  <a:pt x="411" y="329"/>
                </a:lnTo>
                <a:cubicBezTo>
                  <a:pt x="413" y="336"/>
                  <a:pt x="412" y="343"/>
                  <a:pt x="406" y="347"/>
                </a:cubicBezTo>
                <a:cubicBezTo>
                  <a:pt x="403" y="350"/>
                  <a:pt x="399" y="352"/>
                  <a:pt x="396" y="354"/>
                </a:cubicBezTo>
                <a:lnTo>
                  <a:pt x="392" y="356"/>
                </a:lnTo>
                <a:cubicBezTo>
                  <a:pt x="388" y="358"/>
                  <a:pt x="384" y="360"/>
                  <a:pt x="380" y="362"/>
                </a:cubicBezTo>
                <a:cubicBezTo>
                  <a:pt x="374" y="365"/>
                  <a:pt x="367" y="363"/>
                  <a:pt x="362" y="357"/>
                </a:cubicBezTo>
                <a:moveTo>
                  <a:pt x="333" y="215"/>
                </a:moveTo>
                <a:cubicBezTo>
                  <a:pt x="323" y="215"/>
                  <a:pt x="315" y="219"/>
                  <a:pt x="308" y="225"/>
                </a:cubicBezTo>
                <a:cubicBezTo>
                  <a:pt x="302" y="232"/>
                  <a:pt x="298" y="240"/>
                  <a:pt x="298" y="250"/>
                </a:cubicBezTo>
                <a:cubicBezTo>
                  <a:pt x="298" y="260"/>
                  <a:pt x="302" y="268"/>
                  <a:pt x="308" y="275"/>
                </a:cubicBezTo>
                <a:cubicBezTo>
                  <a:pt x="315" y="281"/>
                  <a:pt x="323" y="285"/>
                  <a:pt x="333" y="285"/>
                </a:cubicBezTo>
                <a:cubicBezTo>
                  <a:pt x="343" y="285"/>
                  <a:pt x="351" y="281"/>
                  <a:pt x="357" y="275"/>
                </a:cubicBezTo>
                <a:cubicBezTo>
                  <a:pt x="364" y="268"/>
                  <a:pt x="368" y="260"/>
                  <a:pt x="368" y="250"/>
                </a:cubicBezTo>
                <a:cubicBezTo>
                  <a:pt x="368" y="240"/>
                  <a:pt x="364" y="232"/>
                  <a:pt x="357" y="225"/>
                </a:cubicBezTo>
                <a:cubicBezTo>
                  <a:pt x="351" y="219"/>
                  <a:pt x="343" y="215"/>
                  <a:pt x="333" y="21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7" name="文本框 1106"/>
          <p:cNvSpPr txBox="1"/>
          <p:nvPr/>
        </p:nvSpPr>
        <p:spPr>
          <a:xfrm>
            <a:off x="1057320" y="3384720"/>
            <a:ext cx="6318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最大隐患来源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8" name="文本框 1107"/>
          <p:cNvSpPr txBox="1"/>
          <p:nvPr/>
        </p:nvSpPr>
        <p:spPr>
          <a:xfrm>
            <a:off x="1057320" y="481968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皮带运输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9" name="任意多边形 1108"/>
          <p:cNvSpPr/>
          <p:nvPr/>
        </p:nvSpPr>
        <p:spPr>
          <a:xfrm>
            <a:off x="699840" y="5795640"/>
            <a:ext cx="2772360" cy="315000"/>
          </a:xfrm>
          <a:custGeom>
            <a:avLst/>
            <a:gdLst/>
            <a:ahLst/>
            <a:cxnLst/>
            <a:rect l="0" t="0" r="r" b="b"/>
            <a:pathLst>
              <a:path w="7701" h="875">
                <a:moveTo>
                  <a:pt x="0" y="835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7661" y="0"/>
                </a:lnTo>
                <a:cubicBezTo>
                  <a:pt x="7666" y="0"/>
                  <a:pt x="7671" y="1"/>
                  <a:pt x="7676" y="3"/>
                </a:cubicBezTo>
                <a:cubicBezTo>
                  <a:pt x="7681" y="5"/>
                  <a:pt x="7685" y="8"/>
                  <a:pt x="7689" y="12"/>
                </a:cubicBezTo>
                <a:cubicBezTo>
                  <a:pt x="7693" y="16"/>
                  <a:pt x="7696" y="20"/>
                  <a:pt x="7698" y="25"/>
                </a:cubicBezTo>
                <a:cubicBezTo>
                  <a:pt x="7700" y="30"/>
                  <a:pt x="7701" y="35"/>
                  <a:pt x="7701" y="40"/>
                </a:cubicBezTo>
                <a:lnTo>
                  <a:pt x="7701" y="835"/>
                </a:lnTo>
                <a:cubicBezTo>
                  <a:pt x="7701" y="840"/>
                  <a:pt x="7700" y="845"/>
                  <a:pt x="7698" y="850"/>
                </a:cubicBezTo>
                <a:cubicBezTo>
                  <a:pt x="7696" y="855"/>
                  <a:pt x="7693" y="859"/>
                  <a:pt x="7689" y="863"/>
                </a:cubicBezTo>
                <a:cubicBezTo>
                  <a:pt x="7685" y="867"/>
                  <a:pt x="7681" y="869"/>
                  <a:pt x="7676" y="871"/>
                </a:cubicBezTo>
                <a:cubicBezTo>
                  <a:pt x="7671" y="874"/>
                  <a:pt x="7666" y="875"/>
                  <a:pt x="7661" y="875"/>
                </a:cubicBezTo>
                <a:lnTo>
                  <a:pt x="40" y="875"/>
                </a:lnTo>
                <a:cubicBezTo>
                  <a:pt x="35" y="875"/>
                  <a:pt x="30" y="874"/>
                  <a:pt x="25" y="871"/>
                </a:cubicBezTo>
                <a:cubicBezTo>
                  <a:pt x="20" y="869"/>
                  <a:pt x="16" y="867"/>
                  <a:pt x="12" y="863"/>
                </a:cubicBezTo>
                <a:cubicBezTo>
                  <a:pt x="8" y="859"/>
                  <a:pt x="5" y="855"/>
                  <a:pt x="3" y="850"/>
                </a:cubicBezTo>
                <a:cubicBezTo>
                  <a:pt x="1" y="845"/>
                  <a:pt x="0" y="840"/>
                  <a:pt x="0" y="835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0" name="任意多边形 1109"/>
          <p:cNvSpPr/>
          <p:nvPr/>
        </p:nvSpPr>
        <p:spPr>
          <a:xfrm>
            <a:off x="699840" y="5795640"/>
            <a:ext cx="2772360" cy="315000"/>
          </a:xfrm>
          <a:custGeom>
            <a:avLst/>
            <a:gdLst/>
            <a:ahLst/>
            <a:cxnLst/>
            <a:rect l="0" t="0" r="r" b="b"/>
            <a:pathLst>
              <a:path w="7701" h="875" fill="none">
                <a:moveTo>
                  <a:pt x="0" y="835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7661" y="0"/>
                </a:lnTo>
                <a:cubicBezTo>
                  <a:pt x="7666" y="0"/>
                  <a:pt x="7671" y="1"/>
                  <a:pt x="7676" y="3"/>
                </a:cubicBezTo>
                <a:cubicBezTo>
                  <a:pt x="7681" y="5"/>
                  <a:pt x="7685" y="8"/>
                  <a:pt x="7689" y="12"/>
                </a:cubicBezTo>
                <a:cubicBezTo>
                  <a:pt x="7693" y="16"/>
                  <a:pt x="7696" y="20"/>
                  <a:pt x="7698" y="25"/>
                </a:cubicBezTo>
                <a:cubicBezTo>
                  <a:pt x="7700" y="30"/>
                  <a:pt x="7701" y="35"/>
                  <a:pt x="7701" y="40"/>
                </a:cubicBezTo>
                <a:lnTo>
                  <a:pt x="7701" y="835"/>
                </a:lnTo>
                <a:cubicBezTo>
                  <a:pt x="7701" y="840"/>
                  <a:pt x="7700" y="845"/>
                  <a:pt x="7698" y="850"/>
                </a:cubicBezTo>
                <a:cubicBezTo>
                  <a:pt x="7696" y="855"/>
                  <a:pt x="7693" y="859"/>
                  <a:pt x="7689" y="863"/>
                </a:cubicBezTo>
                <a:cubicBezTo>
                  <a:pt x="7685" y="867"/>
                  <a:pt x="7681" y="869"/>
                  <a:pt x="7676" y="871"/>
                </a:cubicBezTo>
                <a:cubicBezTo>
                  <a:pt x="7671" y="874"/>
                  <a:pt x="7666" y="875"/>
                  <a:pt x="7661" y="875"/>
                </a:cubicBezTo>
                <a:lnTo>
                  <a:pt x="40" y="875"/>
                </a:lnTo>
                <a:cubicBezTo>
                  <a:pt x="35" y="875"/>
                  <a:pt x="30" y="874"/>
                  <a:pt x="25" y="871"/>
                </a:cubicBezTo>
                <a:cubicBezTo>
                  <a:pt x="20" y="869"/>
                  <a:pt x="16" y="867"/>
                  <a:pt x="12" y="863"/>
                </a:cubicBezTo>
                <a:cubicBezTo>
                  <a:pt x="8" y="859"/>
                  <a:pt x="5" y="855"/>
                  <a:pt x="3" y="850"/>
                </a:cubicBezTo>
                <a:cubicBezTo>
                  <a:pt x="1" y="845"/>
                  <a:pt x="0" y="840"/>
                  <a:pt x="0" y="835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1" name="任意多边形 1110"/>
          <p:cNvSpPr/>
          <p:nvPr/>
        </p:nvSpPr>
        <p:spPr>
          <a:xfrm>
            <a:off x="780840" y="5867280"/>
            <a:ext cx="533880" cy="181440"/>
          </a:xfrm>
          <a:custGeom>
            <a:avLst/>
            <a:gdLst/>
            <a:ahLst/>
            <a:cxnLst/>
            <a:rect l="0" t="0" r="r" b="b"/>
            <a:pathLst>
              <a:path w="1483" h="504">
                <a:moveTo>
                  <a:pt x="0" y="451"/>
                </a:moveTo>
                <a:lnTo>
                  <a:pt x="0" y="54"/>
                </a:ln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1" y="21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4" y="0"/>
                </a:cubicBezTo>
                <a:lnTo>
                  <a:pt x="1430" y="0"/>
                </a:lnTo>
                <a:cubicBezTo>
                  <a:pt x="1437" y="0"/>
                  <a:pt x="1444" y="1"/>
                  <a:pt x="1450" y="4"/>
                </a:cubicBezTo>
                <a:cubicBezTo>
                  <a:pt x="1457" y="7"/>
                  <a:pt x="1462" y="10"/>
                  <a:pt x="1467" y="15"/>
                </a:cubicBezTo>
                <a:cubicBezTo>
                  <a:pt x="1472" y="21"/>
                  <a:pt x="1476" y="27"/>
                  <a:pt x="1479" y="33"/>
                </a:cubicBezTo>
                <a:cubicBezTo>
                  <a:pt x="1481" y="40"/>
                  <a:pt x="1483" y="47"/>
                  <a:pt x="1483" y="54"/>
                </a:cubicBezTo>
                <a:lnTo>
                  <a:pt x="1483" y="451"/>
                </a:lnTo>
                <a:cubicBezTo>
                  <a:pt x="1483" y="458"/>
                  <a:pt x="1481" y="464"/>
                  <a:pt x="1479" y="471"/>
                </a:cubicBezTo>
                <a:cubicBezTo>
                  <a:pt x="1476" y="477"/>
                  <a:pt x="1472" y="483"/>
                  <a:pt x="1467" y="488"/>
                </a:cubicBezTo>
                <a:cubicBezTo>
                  <a:pt x="1462" y="493"/>
                  <a:pt x="1457" y="497"/>
                  <a:pt x="1450" y="500"/>
                </a:cubicBezTo>
                <a:cubicBezTo>
                  <a:pt x="1444" y="502"/>
                  <a:pt x="1437" y="504"/>
                  <a:pt x="1430" y="504"/>
                </a:cubicBezTo>
                <a:lnTo>
                  <a:pt x="54" y="504"/>
                </a:lnTo>
                <a:cubicBezTo>
                  <a:pt x="46" y="504"/>
                  <a:pt x="39" y="502"/>
                  <a:pt x="33" y="500"/>
                </a:cubicBezTo>
                <a:cubicBezTo>
                  <a:pt x="26" y="497"/>
                  <a:pt x="21" y="493"/>
                  <a:pt x="16" y="488"/>
                </a:cubicBezTo>
                <a:cubicBezTo>
                  <a:pt x="11" y="483"/>
                  <a:pt x="7" y="477"/>
                  <a:pt x="4" y="471"/>
                </a:cubicBezTo>
                <a:cubicBezTo>
                  <a:pt x="1" y="464"/>
                  <a:pt x="0" y="458"/>
                  <a:pt x="0" y="451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2" name="文本框 1111"/>
          <p:cNvSpPr txBox="1"/>
          <p:nvPr/>
        </p:nvSpPr>
        <p:spPr>
          <a:xfrm>
            <a:off x="1057320" y="5042160"/>
            <a:ext cx="135324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非阻燃 </a:t>
            </a:r>
            <a:r>
              <a:rPr lang="en-US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+ </a:t>
            </a:r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保护缺失直接判定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3" name="文本框 1112"/>
          <p:cNvSpPr txBox="1"/>
          <p:nvPr/>
        </p:nvSpPr>
        <p:spPr>
          <a:xfrm>
            <a:off x="838080" y="588024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FAF9F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直接判定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4" name="任意多边形 1113"/>
          <p:cNvSpPr/>
          <p:nvPr/>
        </p:nvSpPr>
        <p:spPr>
          <a:xfrm>
            <a:off x="3571560" y="4743360"/>
            <a:ext cx="1334160" cy="1571760"/>
          </a:xfrm>
          <a:custGeom>
            <a:avLst/>
            <a:gdLst/>
            <a:ahLst/>
            <a:cxnLst/>
            <a:rect l="0" t="0" r="r" b="b"/>
            <a:pathLst>
              <a:path w="3706" h="4366">
                <a:moveTo>
                  <a:pt x="3682" y="23"/>
                </a:moveTo>
                <a:cubicBezTo>
                  <a:pt x="3698" y="38"/>
                  <a:pt x="3706" y="57"/>
                  <a:pt x="3706" y="79"/>
                </a:cubicBezTo>
                <a:lnTo>
                  <a:pt x="3706" y="4287"/>
                </a:lnTo>
                <a:cubicBezTo>
                  <a:pt x="3706" y="4309"/>
                  <a:pt x="3698" y="4328"/>
                  <a:pt x="3682" y="4343"/>
                </a:cubicBezTo>
                <a:cubicBezTo>
                  <a:pt x="3667" y="4359"/>
                  <a:pt x="3648" y="4366"/>
                  <a:pt x="3626" y="4366"/>
                </a:cubicBezTo>
                <a:lnTo>
                  <a:pt x="0" y="4366"/>
                </a:lnTo>
                <a:lnTo>
                  <a:pt x="0" y="0"/>
                </a:lnTo>
                <a:lnTo>
                  <a:pt x="3626" y="0"/>
                </a:lnTo>
                <a:cubicBezTo>
                  <a:pt x="3648" y="0"/>
                  <a:pt x="3667" y="7"/>
                  <a:pt x="3682" y="23"/>
                </a:cubicBezTo>
                <a:close/>
              </a:path>
            </a:pathLst>
          </a:custGeom>
          <a:solidFill>
            <a:srgbClr val="F0EDE8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15" name="图片 1114"/>
          <p:cNvPicPr/>
          <p:nvPr/>
        </p:nvPicPr>
        <p:blipFill>
          <a:blip r:embed="rId2"/>
          <a:stretch>
            <a:fillRect/>
          </a:stretch>
        </p:blipFill>
        <p:spPr>
          <a:xfrm>
            <a:off x="3571920" y="4829040"/>
            <a:ext cx="1333080" cy="139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6" name="任意多边形 1115"/>
          <p:cNvSpPr/>
          <p:nvPr/>
        </p:nvSpPr>
        <p:spPr>
          <a:xfrm>
            <a:off x="5072040" y="1252440"/>
            <a:ext cx="6581880" cy="1581480"/>
          </a:xfrm>
          <a:custGeom>
            <a:avLst/>
            <a:gdLst/>
            <a:ahLst/>
            <a:cxnLst/>
            <a:rect l="0" t="0" r="r" b="b"/>
            <a:pathLst>
              <a:path w="18283" h="4393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5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8191" y="0"/>
                </a:lnTo>
                <a:cubicBezTo>
                  <a:pt x="18203" y="0"/>
                  <a:pt x="18215" y="2"/>
                  <a:pt x="18226" y="7"/>
                </a:cubicBezTo>
                <a:cubicBezTo>
                  <a:pt x="18237" y="12"/>
                  <a:pt x="18247" y="18"/>
                  <a:pt x="18256" y="27"/>
                </a:cubicBezTo>
                <a:cubicBezTo>
                  <a:pt x="18265" y="36"/>
                  <a:pt x="18272" y="46"/>
                  <a:pt x="18276" y="57"/>
                </a:cubicBezTo>
                <a:cubicBezTo>
                  <a:pt x="18281" y="68"/>
                  <a:pt x="18283" y="80"/>
                  <a:pt x="18283" y="92"/>
                </a:cubicBezTo>
                <a:lnTo>
                  <a:pt x="18283" y="4300"/>
                </a:lnTo>
                <a:cubicBezTo>
                  <a:pt x="18283" y="4313"/>
                  <a:pt x="18281" y="4324"/>
                  <a:pt x="18276" y="4336"/>
                </a:cubicBezTo>
                <a:cubicBezTo>
                  <a:pt x="18272" y="4347"/>
                  <a:pt x="18265" y="4357"/>
                  <a:pt x="18256" y="4366"/>
                </a:cubicBezTo>
                <a:cubicBezTo>
                  <a:pt x="18247" y="4374"/>
                  <a:pt x="18237" y="4381"/>
                  <a:pt x="18226" y="4386"/>
                </a:cubicBezTo>
                <a:cubicBezTo>
                  <a:pt x="18215" y="4391"/>
                  <a:pt x="18203" y="4393"/>
                  <a:pt x="18191" y="4393"/>
                </a:cubicBezTo>
                <a:lnTo>
                  <a:pt x="92" y="4393"/>
                </a:lnTo>
                <a:cubicBezTo>
                  <a:pt x="80" y="4393"/>
                  <a:pt x="68" y="4391"/>
                  <a:pt x="57" y="4386"/>
                </a:cubicBezTo>
                <a:cubicBezTo>
                  <a:pt x="45" y="4381"/>
                  <a:pt x="35" y="4374"/>
                  <a:pt x="27" y="4366"/>
                </a:cubicBezTo>
                <a:cubicBezTo>
                  <a:pt x="18" y="4357"/>
                  <a:pt x="11" y="4347"/>
                  <a:pt x="7" y="4336"/>
                </a:cubicBezTo>
                <a:cubicBezTo>
                  <a:pt x="2" y="4324"/>
                  <a:pt x="0" y="4313"/>
                  <a:pt x="0" y="430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7" name="任意多边形 1116"/>
          <p:cNvSpPr/>
          <p:nvPr/>
        </p:nvSpPr>
        <p:spPr>
          <a:xfrm>
            <a:off x="5072040" y="1252440"/>
            <a:ext cx="6581880" cy="1581480"/>
          </a:xfrm>
          <a:custGeom>
            <a:avLst/>
            <a:gdLst/>
            <a:ahLst/>
            <a:cxnLst/>
            <a:rect l="0" t="0" r="r" b="b"/>
            <a:pathLst>
              <a:path w="18283" h="4393" fill="none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5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8191" y="0"/>
                </a:lnTo>
                <a:cubicBezTo>
                  <a:pt x="18203" y="0"/>
                  <a:pt x="18215" y="2"/>
                  <a:pt x="18226" y="7"/>
                </a:cubicBezTo>
                <a:cubicBezTo>
                  <a:pt x="18237" y="12"/>
                  <a:pt x="18247" y="18"/>
                  <a:pt x="18256" y="27"/>
                </a:cubicBezTo>
                <a:cubicBezTo>
                  <a:pt x="18265" y="36"/>
                  <a:pt x="18272" y="46"/>
                  <a:pt x="18276" y="57"/>
                </a:cubicBezTo>
                <a:cubicBezTo>
                  <a:pt x="18281" y="68"/>
                  <a:pt x="18283" y="80"/>
                  <a:pt x="18283" y="92"/>
                </a:cubicBezTo>
                <a:lnTo>
                  <a:pt x="18283" y="4300"/>
                </a:lnTo>
                <a:cubicBezTo>
                  <a:pt x="18283" y="4313"/>
                  <a:pt x="18281" y="4324"/>
                  <a:pt x="18276" y="4336"/>
                </a:cubicBezTo>
                <a:cubicBezTo>
                  <a:pt x="18272" y="4347"/>
                  <a:pt x="18265" y="4357"/>
                  <a:pt x="18256" y="4366"/>
                </a:cubicBezTo>
                <a:cubicBezTo>
                  <a:pt x="18247" y="4374"/>
                  <a:pt x="18237" y="4381"/>
                  <a:pt x="18226" y="4386"/>
                </a:cubicBezTo>
                <a:cubicBezTo>
                  <a:pt x="18215" y="4391"/>
                  <a:pt x="18203" y="4393"/>
                  <a:pt x="18191" y="4393"/>
                </a:cubicBezTo>
                <a:lnTo>
                  <a:pt x="92" y="4393"/>
                </a:lnTo>
                <a:cubicBezTo>
                  <a:pt x="80" y="4393"/>
                  <a:pt x="68" y="4391"/>
                  <a:pt x="57" y="4386"/>
                </a:cubicBezTo>
                <a:cubicBezTo>
                  <a:pt x="45" y="4381"/>
                  <a:pt x="35" y="4374"/>
                  <a:pt x="27" y="4366"/>
                </a:cubicBezTo>
                <a:cubicBezTo>
                  <a:pt x="18" y="4357"/>
                  <a:pt x="11" y="4347"/>
                  <a:pt x="7" y="4336"/>
                </a:cubicBezTo>
                <a:cubicBezTo>
                  <a:pt x="2" y="4324"/>
                  <a:pt x="0" y="4313"/>
                  <a:pt x="0" y="4300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8" name="任意多边形 1117"/>
          <p:cNvSpPr/>
          <p:nvPr/>
        </p:nvSpPr>
        <p:spPr>
          <a:xfrm>
            <a:off x="5233680" y="1414440"/>
            <a:ext cx="257760" cy="257400"/>
          </a:xfrm>
          <a:custGeom>
            <a:avLst/>
            <a:gdLst/>
            <a:ahLst/>
            <a:cxnLst/>
            <a:rect l="0" t="0" r="r" b="b"/>
            <a:pathLst>
              <a:path w="716" h="715" fill="none">
                <a:moveTo>
                  <a:pt x="0" y="674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7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676" y="0"/>
                </a:lnTo>
                <a:cubicBezTo>
                  <a:pt x="681" y="0"/>
                  <a:pt x="686" y="1"/>
                  <a:pt x="691" y="3"/>
                </a:cubicBezTo>
                <a:cubicBezTo>
                  <a:pt x="696" y="5"/>
                  <a:pt x="700" y="7"/>
                  <a:pt x="704" y="11"/>
                </a:cubicBezTo>
                <a:cubicBezTo>
                  <a:pt x="708" y="15"/>
                  <a:pt x="711" y="19"/>
                  <a:pt x="713" y="24"/>
                </a:cubicBezTo>
                <a:cubicBezTo>
                  <a:pt x="715" y="29"/>
                  <a:pt x="716" y="34"/>
                  <a:pt x="716" y="39"/>
                </a:cubicBezTo>
                <a:lnTo>
                  <a:pt x="716" y="674"/>
                </a:lnTo>
                <a:cubicBezTo>
                  <a:pt x="716" y="680"/>
                  <a:pt x="715" y="685"/>
                  <a:pt x="713" y="689"/>
                </a:cubicBezTo>
                <a:cubicBezTo>
                  <a:pt x="711" y="694"/>
                  <a:pt x="708" y="699"/>
                  <a:pt x="704" y="702"/>
                </a:cubicBezTo>
                <a:cubicBezTo>
                  <a:pt x="700" y="706"/>
                  <a:pt x="696" y="709"/>
                  <a:pt x="691" y="711"/>
                </a:cubicBezTo>
                <a:cubicBezTo>
                  <a:pt x="686" y="714"/>
                  <a:pt x="681" y="715"/>
                  <a:pt x="676" y="715"/>
                </a:cubicBezTo>
                <a:lnTo>
                  <a:pt x="40" y="715"/>
                </a:lnTo>
                <a:cubicBezTo>
                  <a:pt x="35" y="715"/>
                  <a:pt x="30" y="714"/>
                  <a:pt x="25" y="711"/>
                </a:cubicBezTo>
                <a:cubicBezTo>
                  <a:pt x="20" y="709"/>
                  <a:pt x="16" y="706"/>
                  <a:pt x="12" y="702"/>
                </a:cubicBezTo>
                <a:cubicBezTo>
                  <a:pt x="8" y="699"/>
                  <a:pt x="5" y="694"/>
                  <a:pt x="3" y="689"/>
                </a:cubicBezTo>
                <a:cubicBezTo>
                  <a:pt x="1" y="685"/>
                  <a:pt x="0" y="680"/>
                  <a:pt x="0" y="674"/>
                </a:cubicBez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9" name="任意多边形 1118"/>
          <p:cNvSpPr/>
          <p:nvPr/>
        </p:nvSpPr>
        <p:spPr>
          <a:xfrm>
            <a:off x="5295600" y="1484640"/>
            <a:ext cx="133920" cy="117000"/>
          </a:xfrm>
          <a:custGeom>
            <a:avLst/>
            <a:gdLst/>
            <a:ahLst/>
            <a:cxnLst/>
            <a:rect l="0" t="0" r="r" b="b"/>
            <a:pathLst>
              <a:path w="372" h="325">
                <a:moveTo>
                  <a:pt x="186" y="0"/>
                </a:moveTo>
                <a:cubicBezTo>
                  <a:pt x="196" y="0"/>
                  <a:pt x="205" y="5"/>
                  <a:pt x="211" y="14"/>
                </a:cubicBezTo>
                <a:lnTo>
                  <a:pt x="368" y="281"/>
                </a:lnTo>
                <a:cubicBezTo>
                  <a:pt x="373" y="290"/>
                  <a:pt x="373" y="301"/>
                  <a:pt x="368" y="310"/>
                </a:cubicBezTo>
                <a:cubicBezTo>
                  <a:pt x="363" y="319"/>
                  <a:pt x="353" y="325"/>
                  <a:pt x="343" y="325"/>
                </a:cubicBezTo>
                <a:lnTo>
                  <a:pt x="29" y="325"/>
                </a:lnTo>
                <a:cubicBezTo>
                  <a:pt x="19" y="325"/>
                  <a:pt x="9" y="319"/>
                  <a:pt x="4" y="310"/>
                </a:cubicBezTo>
                <a:cubicBezTo>
                  <a:pt x="-1" y="301"/>
                  <a:pt x="-1" y="290"/>
                  <a:pt x="4" y="281"/>
                </a:cubicBezTo>
                <a:lnTo>
                  <a:pt x="161" y="14"/>
                </a:lnTo>
                <a:cubicBezTo>
                  <a:pt x="166" y="5"/>
                  <a:pt x="175" y="0"/>
                  <a:pt x="186" y="0"/>
                </a:cubicBezTo>
                <a:moveTo>
                  <a:pt x="186" y="92"/>
                </a:moveTo>
                <a:cubicBezTo>
                  <a:pt x="176" y="92"/>
                  <a:pt x="168" y="100"/>
                  <a:pt x="168" y="110"/>
                </a:cubicBezTo>
                <a:lnTo>
                  <a:pt x="168" y="191"/>
                </a:lnTo>
                <a:cubicBezTo>
                  <a:pt x="168" y="200"/>
                  <a:pt x="176" y="208"/>
                  <a:pt x="186" y="208"/>
                </a:cubicBezTo>
                <a:cubicBezTo>
                  <a:pt x="195" y="208"/>
                  <a:pt x="203" y="200"/>
                  <a:pt x="203" y="191"/>
                </a:cubicBezTo>
                <a:lnTo>
                  <a:pt x="203" y="110"/>
                </a:lnTo>
                <a:cubicBezTo>
                  <a:pt x="203" y="100"/>
                  <a:pt x="195" y="92"/>
                  <a:pt x="186" y="92"/>
                </a:cubicBezTo>
                <a:moveTo>
                  <a:pt x="209" y="255"/>
                </a:moveTo>
                <a:cubicBezTo>
                  <a:pt x="209" y="248"/>
                  <a:pt x="206" y="243"/>
                  <a:pt x="202" y="238"/>
                </a:cubicBezTo>
                <a:cubicBezTo>
                  <a:pt x="197" y="233"/>
                  <a:pt x="192" y="231"/>
                  <a:pt x="186" y="231"/>
                </a:cubicBezTo>
                <a:cubicBezTo>
                  <a:pt x="179" y="231"/>
                  <a:pt x="174" y="233"/>
                  <a:pt x="169" y="238"/>
                </a:cubicBezTo>
                <a:cubicBezTo>
                  <a:pt x="165" y="243"/>
                  <a:pt x="162" y="248"/>
                  <a:pt x="162" y="255"/>
                </a:cubicBezTo>
                <a:cubicBezTo>
                  <a:pt x="162" y="262"/>
                  <a:pt x="165" y="267"/>
                  <a:pt x="169" y="272"/>
                </a:cubicBezTo>
                <a:cubicBezTo>
                  <a:pt x="174" y="276"/>
                  <a:pt x="179" y="279"/>
                  <a:pt x="186" y="279"/>
                </a:cubicBezTo>
                <a:cubicBezTo>
                  <a:pt x="192" y="279"/>
                  <a:pt x="197" y="276"/>
                  <a:pt x="202" y="272"/>
                </a:cubicBezTo>
                <a:cubicBezTo>
                  <a:pt x="206" y="267"/>
                  <a:pt x="209" y="262"/>
                  <a:pt x="209" y="255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0" name="文本框 1119"/>
          <p:cNvSpPr txBox="1"/>
          <p:nvPr/>
        </p:nvSpPr>
        <p:spPr>
          <a:xfrm>
            <a:off x="1371600" y="5870160"/>
            <a:ext cx="13723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任一保护缺失即属重大隐患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1" name="文本框 1120"/>
          <p:cNvSpPr txBox="1"/>
          <p:nvPr/>
        </p:nvSpPr>
        <p:spPr>
          <a:xfrm>
            <a:off x="5591160" y="136224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瓦斯检查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2" name="任意多边形 1121"/>
          <p:cNvSpPr/>
          <p:nvPr/>
        </p:nvSpPr>
        <p:spPr>
          <a:xfrm>
            <a:off x="5072040" y="2995560"/>
            <a:ext cx="6581880" cy="1581480"/>
          </a:xfrm>
          <a:custGeom>
            <a:avLst/>
            <a:gdLst/>
            <a:ahLst/>
            <a:cxnLst/>
            <a:rect l="0" t="0" r="r" b="b"/>
            <a:pathLst>
              <a:path w="18283" h="4393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1" y="45"/>
                  <a:pt x="18" y="35"/>
                  <a:pt x="27" y="27"/>
                </a:cubicBezTo>
                <a:cubicBezTo>
                  <a:pt x="35" y="18"/>
                  <a:pt x="45" y="11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8191" y="0"/>
                </a:lnTo>
                <a:cubicBezTo>
                  <a:pt x="18203" y="0"/>
                  <a:pt x="18215" y="2"/>
                  <a:pt x="18226" y="7"/>
                </a:cubicBezTo>
                <a:cubicBezTo>
                  <a:pt x="18237" y="11"/>
                  <a:pt x="18247" y="18"/>
                  <a:pt x="18256" y="27"/>
                </a:cubicBezTo>
                <a:cubicBezTo>
                  <a:pt x="18265" y="35"/>
                  <a:pt x="18272" y="45"/>
                  <a:pt x="18276" y="57"/>
                </a:cubicBezTo>
                <a:cubicBezTo>
                  <a:pt x="18281" y="68"/>
                  <a:pt x="18283" y="80"/>
                  <a:pt x="18283" y="92"/>
                </a:cubicBezTo>
                <a:lnTo>
                  <a:pt x="18283" y="4300"/>
                </a:lnTo>
                <a:cubicBezTo>
                  <a:pt x="18283" y="4312"/>
                  <a:pt x="18281" y="4324"/>
                  <a:pt x="18276" y="4336"/>
                </a:cubicBezTo>
                <a:cubicBezTo>
                  <a:pt x="18272" y="4347"/>
                  <a:pt x="18265" y="4357"/>
                  <a:pt x="18256" y="4366"/>
                </a:cubicBezTo>
                <a:cubicBezTo>
                  <a:pt x="18247" y="4374"/>
                  <a:pt x="18237" y="4381"/>
                  <a:pt x="18226" y="4386"/>
                </a:cubicBezTo>
                <a:cubicBezTo>
                  <a:pt x="18215" y="4390"/>
                  <a:pt x="18203" y="4393"/>
                  <a:pt x="18191" y="4393"/>
                </a:cubicBezTo>
                <a:lnTo>
                  <a:pt x="92" y="4393"/>
                </a:lnTo>
                <a:cubicBezTo>
                  <a:pt x="80" y="4393"/>
                  <a:pt x="68" y="4390"/>
                  <a:pt x="57" y="4386"/>
                </a:cubicBezTo>
                <a:cubicBezTo>
                  <a:pt x="45" y="4381"/>
                  <a:pt x="35" y="4374"/>
                  <a:pt x="27" y="4366"/>
                </a:cubicBezTo>
                <a:cubicBezTo>
                  <a:pt x="18" y="4357"/>
                  <a:pt x="11" y="4347"/>
                  <a:pt x="7" y="4336"/>
                </a:cubicBezTo>
                <a:cubicBezTo>
                  <a:pt x="2" y="4324"/>
                  <a:pt x="0" y="4312"/>
                  <a:pt x="0" y="430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3" name="任意多边形 1122"/>
          <p:cNvSpPr/>
          <p:nvPr/>
        </p:nvSpPr>
        <p:spPr>
          <a:xfrm>
            <a:off x="5072040" y="2995560"/>
            <a:ext cx="6581880" cy="1581480"/>
          </a:xfrm>
          <a:custGeom>
            <a:avLst/>
            <a:gdLst/>
            <a:ahLst/>
            <a:cxnLst/>
            <a:rect l="0" t="0" r="r" b="b"/>
            <a:pathLst>
              <a:path w="18283" h="4393" fill="none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1" y="45"/>
                  <a:pt x="18" y="35"/>
                  <a:pt x="27" y="27"/>
                </a:cubicBezTo>
                <a:cubicBezTo>
                  <a:pt x="35" y="18"/>
                  <a:pt x="45" y="11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8191" y="0"/>
                </a:lnTo>
                <a:cubicBezTo>
                  <a:pt x="18203" y="0"/>
                  <a:pt x="18215" y="2"/>
                  <a:pt x="18226" y="7"/>
                </a:cubicBezTo>
                <a:cubicBezTo>
                  <a:pt x="18237" y="11"/>
                  <a:pt x="18247" y="18"/>
                  <a:pt x="18256" y="27"/>
                </a:cubicBezTo>
                <a:cubicBezTo>
                  <a:pt x="18265" y="35"/>
                  <a:pt x="18272" y="45"/>
                  <a:pt x="18276" y="57"/>
                </a:cubicBezTo>
                <a:cubicBezTo>
                  <a:pt x="18281" y="68"/>
                  <a:pt x="18283" y="80"/>
                  <a:pt x="18283" y="92"/>
                </a:cubicBezTo>
                <a:lnTo>
                  <a:pt x="18283" y="4300"/>
                </a:lnTo>
                <a:cubicBezTo>
                  <a:pt x="18283" y="4312"/>
                  <a:pt x="18281" y="4324"/>
                  <a:pt x="18276" y="4336"/>
                </a:cubicBezTo>
                <a:cubicBezTo>
                  <a:pt x="18272" y="4347"/>
                  <a:pt x="18265" y="4357"/>
                  <a:pt x="18256" y="4366"/>
                </a:cubicBezTo>
                <a:cubicBezTo>
                  <a:pt x="18247" y="4374"/>
                  <a:pt x="18237" y="4381"/>
                  <a:pt x="18226" y="4386"/>
                </a:cubicBezTo>
                <a:cubicBezTo>
                  <a:pt x="18215" y="4390"/>
                  <a:pt x="18203" y="4393"/>
                  <a:pt x="18191" y="4393"/>
                </a:cubicBezTo>
                <a:lnTo>
                  <a:pt x="92" y="4393"/>
                </a:lnTo>
                <a:cubicBezTo>
                  <a:pt x="80" y="4393"/>
                  <a:pt x="68" y="4390"/>
                  <a:pt x="57" y="4386"/>
                </a:cubicBezTo>
                <a:cubicBezTo>
                  <a:pt x="45" y="4381"/>
                  <a:pt x="35" y="4374"/>
                  <a:pt x="27" y="4366"/>
                </a:cubicBezTo>
                <a:cubicBezTo>
                  <a:pt x="18" y="4357"/>
                  <a:pt x="11" y="4347"/>
                  <a:pt x="7" y="4336"/>
                </a:cubicBezTo>
                <a:cubicBezTo>
                  <a:pt x="2" y="4324"/>
                  <a:pt x="0" y="4312"/>
                  <a:pt x="0" y="4300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4" name="任意多边形 1123"/>
          <p:cNvSpPr/>
          <p:nvPr/>
        </p:nvSpPr>
        <p:spPr>
          <a:xfrm>
            <a:off x="5233680" y="3157200"/>
            <a:ext cx="257760" cy="257760"/>
          </a:xfrm>
          <a:custGeom>
            <a:avLst/>
            <a:gdLst/>
            <a:ahLst/>
            <a:cxnLst/>
            <a:rect l="0" t="0" r="r" b="b"/>
            <a:pathLst>
              <a:path w="716" h="716" fill="none">
                <a:moveTo>
                  <a:pt x="0" y="676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676" y="0"/>
                </a:lnTo>
                <a:cubicBezTo>
                  <a:pt x="681" y="0"/>
                  <a:pt x="686" y="1"/>
                  <a:pt x="691" y="3"/>
                </a:cubicBezTo>
                <a:cubicBezTo>
                  <a:pt x="696" y="5"/>
                  <a:pt x="700" y="8"/>
                  <a:pt x="704" y="12"/>
                </a:cubicBezTo>
                <a:cubicBezTo>
                  <a:pt x="708" y="16"/>
                  <a:pt x="711" y="20"/>
                  <a:pt x="713" y="25"/>
                </a:cubicBezTo>
                <a:cubicBezTo>
                  <a:pt x="715" y="30"/>
                  <a:pt x="716" y="35"/>
                  <a:pt x="716" y="40"/>
                </a:cubicBezTo>
                <a:lnTo>
                  <a:pt x="716" y="676"/>
                </a:lnTo>
                <a:cubicBezTo>
                  <a:pt x="716" y="681"/>
                  <a:pt x="715" y="686"/>
                  <a:pt x="713" y="691"/>
                </a:cubicBezTo>
                <a:cubicBezTo>
                  <a:pt x="711" y="696"/>
                  <a:pt x="708" y="700"/>
                  <a:pt x="704" y="704"/>
                </a:cubicBezTo>
                <a:cubicBezTo>
                  <a:pt x="700" y="708"/>
                  <a:pt x="696" y="711"/>
                  <a:pt x="691" y="713"/>
                </a:cubicBezTo>
                <a:cubicBezTo>
                  <a:pt x="686" y="715"/>
                  <a:pt x="681" y="716"/>
                  <a:pt x="676" y="716"/>
                </a:cubicBezTo>
                <a:lnTo>
                  <a:pt x="40" y="716"/>
                </a:lnTo>
                <a:cubicBezTo>
                  <a:pt x="35" y="716"/>
                  <a:pt x="30" y="715"/>
                  <a:pt x="25" y="713"/>
                </a:cubicBezTo>
                <a:cubicBezTo>
                  <a:pt x="20" y="711"/>
                  <a:pt x="16" y="708"/>
                  <a:pt x="12" y="704"/>
                </a:cubicBezTo>
                <a:cubicBezTo>
                  <a:pt x="8" y="700"/>
                  <a:pt x="5" y="696"/>
                  <a:pt x="3" y="691"/>
                </a:cubicBezTo>
                <a:cubicBezTo>
                  <a:pt x="1" y="686"/>
                  <a:pt x="0" y="681"/>
                  <a:pt x="0" y="676"/>
                </a:cubicBez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5" name="任意多边形 1124"/>
          <p:cNvSpPr/>
          <p:nvPr/>
        </p:nvSpPr>
        <p:spPr>
          <a:xfrm>
            <a:off x="5286240" y="3219120"/>
            <a:ext cx="150480" cy="133920"/>
          </a:xfrm>
          <a:custGeom>
            <a:avLst/>
            <a:gdLst/>
            <a:ahLst/>
            <a:cxnLst/>
            <a:rect l="0" t="0" r="r" b="b"/>
            <a:pathLst>
              <a:path w="418" h="372">
                <a:moveTo>
                  <a:pt x="46" y="0"/>
                </a:moveTo>
                <a:lnTo>
                  <a:pt x="371" y="0"/>
                </a:lnTo>
                <a:cubicBezTo>
                  <a:pt x="397" y="0"/>
                  <a:pt x="418" y="21"/>
                  <a:pt x="418" y="47"/>
                </a:cubicBezTo>
                <a:lnTo>
                  <a:pt x="418" y="256"/>
                </a:lnTo>
                <a:cubicBezTo>
                  <a:pt x="418" y="282"/>
                  <a:pt x="397" y="302"/>
                  <a:pt x="371" y="302"/>
                </a:cubicBezTo>
                <a:lnTo>
                  <a:pt x="244" y="302"/>
                </a:lnTo>
                <a:lnTo>
                  <a:pt x="252" y="326"/>
                </a:lnTo>
                <a:lnTo>
                  <a:pt x="302" y="326"/>
                </a:lnTo>
                <a:cubicBezTo>
                  <a:pt x="315" y="326"/>
                  <a:pt x="325" y="336"/>
                  <a:pt x="325" y="349"/>
                </a:cubicBezTo>
                <a:cubicBezTo>
                  <a:pt x="325" y="361"/>
                  <a:pt x="315" y="372"/>
                  <a:pt x="302" y="372"/>
                </a:cubicBezTo>
                <a:lnTo>
                  <a:pt x="117" y="372"/>
                </a:lnTo>
                <a:cubicBezTo>
                  <a:pt x="104" y="372"/>
                  <a:pt x="93" y="361"/>
                  <a:pt x="93" y="349"/>
                </a:cubicBezTo>
                <a:cubicBezTo>
                  <a:pt x="93" y="336"/>
                  <a:pt x="104" y="326"/>
                  <a:pt x="117" y="326"/>
                </a:cubicBezTo>
                <a:lnTo>
                  <a:pt x="167" y="326"/>
                </a:lnTo>
                <a:lnTo>
                  <a:pt x="175" y="302"/>
                </a:lnTo>
                <a:lnTo>
                  <a:pt x="46" y="302"/>
                </a:lnTo>
                <a:cubicBezTo>
                  <a:pt x="21" y="302"/>
                  <a:pt x="0" y="282"/>
                  <a:pt x="0" y="256"/>
                </a:cubicBezTo>
                <a:lnTo>
                  <a:pt x="0" y="47"/>
                </a:lnTo>
                <a:cubicBezTo>
                  <a:pt x="0" y="21"/>
                  <a:pt x="21" y="0"/>
                  <a:pt x="46" y="0"/>
                </a:cubicBezTo>
                <a:moveTo>
                  <a:pt x="371" y="47"/>
                </a:moveTo>
                <a:lnTo>
                  <a:pt x="46" y="47"/>
                </a:lnTo>
                <a:lnTo>
                  <a:pt x="46" y="256"/>
                </a:lnTo>
                <a:lnTo>
                  <a:pt x="371" y="256"/>
                </a:lnTo>
                <a:lnTo>
                  <a:pt x="371" y="47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6" name="文本框 1125"/>
          <p:cNvSpPr txBox="1"/>
          <p:nvPr/>
        </p:nvSpPr>
        <p:spPr>
          <a:xfrm>
            <a:off x="5591160" y="1575000"/>
            <a:ext cx="84204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常因麻痹空班漏检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7" name="文本框 1126"/>
          <p:cNvSpPr txBox="1"/>
          <p:nvPr/>
        </p:nvSpPr>
        <p:spPr>
          <a:xfrm>
            <a:off x="5591160" y="310536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监控系统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8" name="任意多边形 1127"/>
          <p:cNvSpPr/>
          <p:nvPr/>
        </p:nvSpPr>
        <p:spPr>
          <a:xfrm>
            <a:off x="5233680" y="3547800"/>
            <a:ext cx="2019960" cy="543240"/>
          </a:xfrm>
          <a:custGeom>
            <a:avLst/>
            <a:gdLst/>
            <a:ahLst/>
            <a:cxnLst/>
            <a:rect l="0" t="0" r="r" b="b"/>
            <a:pathLst>
              <a:path w="5611" h="1509">
                <a:moveTo>
                  <a:pt x="0" y="147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5571" y="0"/>
                </a:lnTo>
                <a:cubicBezTo>
                  <a:pt x="5576" y="0"/>
                  <a:pt x="5581" y="1"/>
                  <a:pt x="5586" y="3"/>
                </a:cubicBezTo>
                <a:cubicBezTo>
                  <a:pt x="5591" y="5"/>
                  <a:pt x="5595" y="8"/>
                  <a:pt x="5599" y="12"/>
                </a:cubicBezTo>
                <a:cubicBezTo>
                  <a:pt x="5603" y="16"/>
                  <a:pt x="5605" y="20"/>
                  <a:pt x="5607" y="25"/>
                </a:cubicBezTo>
                <a:cubicBezTo>
                  <a:pt x="5610" y="30"/>
                  <a:pt x="5611" y="35"/>
                  <a:pt x="5611" y="40"/>
                </a:cubicBezTo>
                <a:lnTo>
                  <a:pt x="5611" y="1470"/>
                </a:lnTo>
                <a:cubicBezTo>
                  <a:pt x="5611" y="1475"/>
                  <a:pt x="5610" y="1480"/>
                  <a:pt x="5607" y="1485"/>
                </a:cubicBezTo>
                <a:cubicBezTo>
                  <a:pt x="5605" y="1490"/>
                  <a:pt x="5603" y="1494"/>
                  <a:pt x="5599" y="1498"/>
                </a:cubicBezTo>
                <a:cubicBezTo>
                  <a:pt x="5595" y="1501"/>
                  <a:pt x="5591" y="1504"/>
                  <a:pt x="5586" y="1506"/>
                </a:cubicBezTo>
                <a:cubicBezTo>
                  <a:pt x="5581" y="1508"/>
                  <a:pt x="5576" y="1509"/>
                  <a:pt x="5571" y="1509"/>
                </a:cubicBezTo>
                <a:lnTo>
                  <a:pt x="40" y="1509"/>
                </a:lnTo>
                <a:cubicBezTo>
                  <a:pt x="35" y="1509"/>
                  <a:pt x="30" y="1508"/>
                  <a:pt x="25" y="1506"/>
                </a:cubicBezTo>
                <a:cubicBezTo>
                  <a:pt x="20" y="1504"/>
                  <a:pt x="16" y="1501"/>
                  <a:pt x="12" y="1498"/>
                </a:cubicBezTo>
                <a:cubicBezTo>
                  <a:pt x="8" y="1494"/>
                  <a:pt x="5" y="1490"/>
                  <a:pt x="3" y="1485"/>
                </a:cubicBezTo>
                <a:cubicBezTo>
                  <a:pt x="1" y="1480"/>
                  <a:pt x="0" y="1475"/>
                  <a:pt x="0" y="1470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9" name="任意多边形 1128"/>
          <p:cNvSpPr/>
          <p:nvPr/>
        </p:nvSpPr>
        <p:spPr>
          <a:xfrm>
            <a:off x="5233680" y="3547800"/>
            <a:ext cx="2019960" cy="543240"/>
          </a:xfrm>
          <a:custGeom>
            <a:avLst/>
            <a:gdLst/>
            <a:ahLst/>
            <a:cxnLst/>
            <a:rect l="0" t="0" r="r" b="b"/>
            <a:pathLst>
              <a:path w="5611" h="1509" fill="none">
                <a:moveTo>
                  <a:pt x="0" y="147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5571" y="0"/>
                </a:lnTo>
                <a:cubicBezTo>
                  <a:pt x="5576" y="0"/>
                  <a:pt x="5581" y="1"/>
                  <a:pt x="5586" y="3"/>
                </a:cubicBezTo>
                <a:cubicBezTo>
                  <a:pt x="5591" y="5"/>
                  <a:pt x="5595" y="8"/>
                  <a:pt x="5599" y="12"/>
                </a:cubicBezTo>
                <a:cubicBezTo>
                  <a:pt x="5603" y="16"/>
                  <a:pt x="5605" y="20"/>
                  <a:pt x="5607" y="25"/>
                </a:cubicBezTo>
                <a:cubicBezTo>
                  <a:pt x="5610" y="30"/>
                  <a:pt x="5611" y="35"/>
                  <a:pt x="5611" y="40"/>
                </a:cubicBezTo>
                <a:lnTo>
                  <a:pt x="5611" y="1470"/>
                </a:lnTo>
                <a:cubicBezTo>
                  <a:pt x="5611" y="1475"/>
                  <a:pt x="5610" y="1480"/>
                  <a:pt x="5607" y="1485"/>
                </a:cubicBezTo>
                <a:cubicBezTo>
                  <a:pt x="5605" y="1490"/>
                  <a:pt x="5603" y="1494"/>
                  <a:pt x="5599" y="1498"/>
                </a:cubicBezTo>
                <a:cubicBezTo>
                  <a:pt x="5595" y="1501"/>
                  <a:pt x="5591" y="1504"/>
                  <a:pt x="5586" y="1506"/>
                </a:cubicBezTo>
                <a:cubicBezTo>
                  <a:pt x="5581" y="1508"/>
                  <a:pt x="5576" y="1509"/>
                  <a:pt x="5571" y="1509"/>
                </a:cubicBezTo>
                <a:lnTo>
                  <a:pt x="40" y="1509"/>
                </a:lnTo>
                <a:cubicBezTo>
                  <a:pt x="35" y="1509"/>
                  <a:pt x="30" y="1508"/>
                  <a:pt x="25" y="1506"/>
                </a:cubicBezTo>
                <a:cubicBezTo>
                  <a:pt x="20" y="1504"/>
                  <a:pt x="16" y="1501"/>
                  <a:pt x="12" y="1498"/>
                </a:cubicBezTo>
                <a:cubicBezTo>
                  <a:pt x="8" y="1494"/>
                  <a:pt x="5" y="1490"/>
                  <a:pt x="3" y="1485"/>
                </a:cubicBezTo>
                <a:cubicBezTo>
                  <a:pt x="1" y="1480"/>
                  <a:pt x="0" y="1475"/>
                  <a:pt x="0" y="1470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0" name="文本框 1129"/>
          <p:cNvSpPr txBox="1"/>
          <p:nvPr/>
        </p:nvSpPr>
        <p:spPr>
          <a:xfrm>
            <a:off x="5591160" y="3318120"/>
            <a:ext cx="84204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调校周期必须执行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1" name="文本框 1130"/>
          <p:cNvSpPr txBox="1"/>
          <p:nvPr/>
        </p:nvSpPr>
        <p:spPr>
          <a:xfrm>
            <a:off x="6067440" y="3618000"/>
            <a:ext cx="23580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15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2" name="文本框 1131"/>
          <p:cNvSpPr txBox="1"/>
          <p:nvPr/>
        </p:nvSpPr>
        <p:spPr>
          <a:xfrm>
            <a:off x="6302520" y="3698640"/>
            <a:ext cx="115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天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3" name="文本框 1132"/>
          <p:cNvSpPr txBox="1"/>
          <p:nvPr/>
        </p:nvSpPr>
        <p:spPr>
          <a:xfrm>
            <a:off x="5921280" y="3870720"/>
            <a:ext cx="15228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CH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4" name="文本框 1133"/>
          <p:cNvSpPr txBox="1"/>
          <p:nvPr/>
        </p:nvSpPr>
        <p:spPr>
          <a:xfrm>
            <a:off x="6072480" y="3867480"/>
            <a:ext cx="1044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800" b="0" u="none" strike="noStrike">
                <a:solidFill>
                  <a:srgbClr val="666666"/>
                </a:solidFill>
                <a:effectLst/>
                <a:uFillTx/>
                <a:latin typeface="MalgunGothic"/>
                <a:ea typeface="MalgunGothic"/>
              </a:rPr>
              <a:t>₄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5" name="任意多边形 1134"/>
          <p:cNvSpPr/>
          <p:nvPr/>
        </p:nvSpPr>
        <p:spPr>
          <a:xfrm>
            <a:off x="7358040" y="3547800"/>
            <a:ext cx="2009880" cy="543240"/>
          </a:xfrm>
          <a:custGeom>
            <a:avLst/>
            <a:gdLst/>
            <a:ahLst/>
            <a:cxnLst/>
            <a:rect l="0" t="0" r="r" b="b"/>
            <a:pathLst>
              <a:path w="5583" h="1509">
                <a:moveTo>
                  <a:pt x="0" y="147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7" y="16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5544" y="0"/>
                </a:lnTo>
                <a:cubicBezTo>
                  <a:pt x="5549" y="0"/>
                  <a:pt x="5554" y="1"/>
                  <a:pt x="5559" y="3"/>
                </a:cubicBezTo>
                <a:cubicBezTo>
                  <a:pt x="5564" y="5"/>
                  <a:pt x="5568" y="8"/>
                  <a:pt x="5572" y="12"/>
                </a:cubicBezTo>
                <a:cubicBezTo>
                  <a:pt x="5575" y="16"/>
                  <a:pt x="5578" y="20"/>
                  <a:pt x="5580" y="25"/>
                </a:cubicBezTo>
                <a:cubicBezTo>
                  <a:pt x="5582" y="30"/>
                  <a:pt x="5583" y="35"/>
                  <a:pt x="5583" y="40"/>
                </a:cubicBezTo>
                <a:lnTo>
                  <a:pt x="5583" y="1470"/>
                </a:lnTo>
                <a:cubicBezTo>
                  <a:pt x="5583" y="1475"/>
                  <a:pt x="5582" y="1480"/>
                  <a:pt x="5580" y="1485"/>
                </a:cubicBezTo>
                <a:cubicBezTo>
                  <a:pt x="5578" y="1490"/>
                  <a:pt x="5575" y="1494"/>
                  <a:pt x="5572" y="1498"/>
                </a:cubicBezTo>
                <a:cubicBezTo>
                  <a:pt x="5568" y="1501"/>
                  <a:pt x="5564" y="1504"/>
                  <a:pt x="5559" y="1506"/>
                </a:cubicBezTo>
                <a:cubicBezTo>
                  <a:pt x="5554" y="1508"/>
                  <a:pt x="5549" y="1509"/>
                  <a:pt x="5544" y="1509"/>
                </a:cubicBezTo>
                <a:lnTo>
                  <a:pt x="39" y="1509"/>
                </a:lnTo>
                <a:cubicBezTo>
                  <a:pt x="34" y="1509"/>
                  <a:pt x="29" y="1508"/>
                  <a:pt x="24" y="1506"/>
                </a:cubicBezTo>
                <a:cubicBezTo>
                  <a:pt x="19" y="1504"/>
                  <a:pt x="15" y="1501"/>
                  <a:pt x="11" y="1498"/>
                </a:cubicBezTo>
                <a:cubicBezTo>
                  <a:pt x="7" y="1494"/>
                  <a:pt x="5" y="1490"/>
                  <a:pt x="3" y="1485"/>
                </a:cubicBezTo>
                <a:cubicBezTo>
                  <a:pt x="1" y="1480"/>
                  <a:pt x="0" y="1475"/>
                  <a:pt x="0" y="1470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6" name="任意多边形 1135"/>
          <p:cNvSpPr/>
          <p:nvPr/>
        </p:nvSpPr>
        <p:spPr>
          <a:xfrm>
            <a:off x="7358040" y="3547800"/>
            <a:ext cx="2009880" cy="543240"/>
          </a:xfrm>
          <a:custGeom>
            <a:avLst/>
            <a:gdLst/>
            <a:ahLst/>
            <a:cxnLst/>
            <a:rect l="0" t="0" r="r" b="b"/>
            <a:pathLst>
              <a:path w="5583" h="1509" fill="none">
                <a:moveTo>
                  <a:pt x="0" y="147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7" y="16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lnTo>
                  <a:pt x="5544" y="0"/>
                </a:lnTo>
                <a:cubicBezTo>
                  <a:pt x="5549" y="0"/>
                  <a:pt x="5554" y="1"/>
                  <a:pt x="5559" y="3"/>
                </a:cubicBezTo>
                <a:cubicBezTo>
                  <a:pt x="5564" y="5"/>
                  <a:pt x="5568" y="8"/>
                  <a:pt x="5572" y="12"/>
                </a:cubicBezTo>
                <a:cubicBezTo>
                  <a:pt x="5575" y="16"/>
                  <a:pt x="5578" y="20"/>
                  <a:pt x="5580" y="25"/>
                </a:cubicBezTo>
                <a:cubicBezTo>
                  <a:pt x="5582" y="30"/>
                  <a:pt x="5583" y="35"/>
                  <a:pt x="5583" y="40"/>
                </a:cubicBezTo>
                <a:lnTo>
                  <a:pt x="5583" y="1470"/>
                </a:lnTo>
                <a:cubicBezTo>
                  <a:pt x="5583" y="1475"/>
                  <a:pt x="5582" y="1480"/>
                  <a:pt x="5580" y="1485"/>
                </a:cubicBezTo>
                <a:cubicBezTo>
                  <a:pt x="5578" y="1490"/>
                  <a:pt x="5575" y="1494"/>
                  <a:pt x="5572" y="1498"/>
                </a:cubicBezTo>
                <a:cubicBezTo>
                  <a:pt x="5568" y="1501"/>
                  <a:pt x="5564" y="1504"/>
                  <a:pt x="5559" y="1506"/>
                </a:cubicBezTo>
                <a:cubicBezTo>
                  <a:pt x="5554" y="1508"/>
                  <a:pt x="5549" y="1509"/>
                  <a:pt x="5544" y="1509"/>
                </a:cubicBezTo>
                <a:lnTo>
                  <a:pt x="39" y="1509"/>
                </a:lnTo>
                <a:cubicBezTo>
                  <a:pt x="34" y="1509"/>
                  <a:pt x="29" y="1508"/>
                  <a:pt x="24" y="1506"/>
                </a:cubicBezTo>
                <a:cubicBezTo>
                  <a:pt x="19" y="1504"/>
                  <a:pt x="15" y="1501"/>
                  <a:pt x="11" y="1498"/>
                </a:cubicBezTo>
                <a:cubicBezTo>
                  <a:pt x="7" y="1494"/>
                  <a:pt x="5" y="1490"/>
                  <a:pt x="3" y="1485"/>
                </a:cubicBezTo>
                <a:cubicBezTo>
                  <a:pt x="1" y="1480"/>
                  <a:pt x="0" y="1475"/>
                  <a:pt x="0" y="1470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7" name="文本框 1136"/>
          <p:cNvSpPr txBox="1"/>
          <p:nvPr/>
        </p:nvSpPr>
        <p:spPr>
          <a:xfrm>
            <a:off x="6112800" y="3870720"/>
            <a:ext cx="45252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调校周期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8" name="文本框 1137"/>
          <p:cNvSpPr txBox="1"/>
          <p:nvPr/>
        </p:nvSpPr>
        <p:spPr>
          <a:xfrm>
            <a:off x="8246880" y="3618000"/>
            <a:ext cx="19008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9" name="文本框 1138"/>
          <p:cNvSpPr txBox="1"/>
          <p:nvPr/>
        </p:nvSpPr>
        <p:spPr>
          <a:xfrm>
            <a:off x="8364600" y="3698640"/>
            <a:ext cx="115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天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0" name="任意多边形 1139"/>
          <p:cNvSpPr/>
          <p:nvPr/>
        </p:nvSpPr>
        <p:spPr>
          <a:xfrm>
            <a:off x="9472320" y="3547800"/>
            <a:ext cx="2019600" cy="543240"/>
          </a:xfrm>
          <a:custGeom>
            <a:avLst/>
            <a:gdLst/>
            <a:ahLst/>
            <a:cxnLst/>
            <a:rect l="0" t="0" r="r" b="b"/>
            <a:pathLst>
              <a:path w="5610" h="1509">
                <a:moveTo>
                  <a:pt x="0" y="147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5571" y="0"/>
                </a:lnTo>
                <a:cubicBezTo>
                  <a:pt x="5576" y="0"/>
                  <a:pt x="5581" y="1"/>
                  <a:pt x="5586" y="3"/>
                </a:cubicBezTo>
                <a:cubicBezTo>
                  <a:pt x="5591" y="5"/>
                  <a:pt x="5595" y="8"/>
                  <a:pt x="5599" y="12"/>
                </a:cubicBezTo>
                <a:cubicBezTo>
                  <a:pt x="5603" y="16"/>
                  <a:pt x="5605" y="20"/>
                  <a:pt x="5607" y="25"/>
                </a:cubicBezTo>
                <a:cubicBezTo>
                  <a:pt x="5609" y="30"/>
                  <a:pt x="5610" y="35"/>
                  <a:pt x="5610" y="40"/>
                </a:cubicBezTo>
                <a:lnTo>
                  <a:pt x="5610" y="1470"/>
                </a:lnTo>
                <a:cubicBezTo>
                  <a:pt x="5610" y="1475"/>
                  <a:pt x="5609" y="1480"/>
                  <a:pt x="5607" y="1485"/>
                </a:cubicBezTo>
                <a:cubicBezTo>
                  <a:pt x="5605" y="1490"/>
                  <a:pt x="5603" y="1494"/>
                  <a:pt x="5599" y="1498"/>
                </a:cubicBezTo>
                <a:cubicBezTo>
                  <a:pt x="5595" y="1501"/>
                  <a:pt x="5591" y="1504"/>
                  <a:pt x="5586" y="1506"/>
                </a:cubicBezTo>
                <a:cubicBezTo>
                  <a:pt x="5581" y="1508"/>
                  <a:pt x="5576" y="1509"/>
                  <a:pt x="5571" y="1509"/>
                </a:cubicBezTo>
                <a:lnTo>
                  <a:pt x="40" y="1509"/>
                </a:lnTo>
                <a:cubicBezTo>
                  <a:pt x="35" y="1509"/>
                  <a:pt x="30" y="1508"/>
                  <a:pt x="25" y="1506"/>
                </a:cubicBezTo>
                <a:cubicBezTo>
                  <a:pt x="20" y="1504"/>
                  <a:pt x="16" y="1501"/>
                  <a:pt x="12" y="1498"/>
                </a:cubicBezTo>
                <a:cubicBezTo>
                  <a:pt x="8" y="1494"/>
                  <a:pt x="5" y="1490"/>
                  <a:pt x="3" y="1485"/>
                </a:cubicBezTo>
                <a:cubicBezTo>
                  <a:pt x="1" y="1480"/>
                  <a:pt x="0" y="1475"/>
                  <a:pt x="0" y="1470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1" name="任意多边形 1140"/>
          <p:cNvSpPr/>
          <p:nvPr/>
        </p:nvSpPr>
        <p:spPr>
          <a:xfrm>
            <a:off x="9472320" y="3547800"/>
            <a:ext cx="2019600" cy="543240"/>
          </a:xfrm>
          <a:custGeom>
            <a:avLst/>
            <a:gdLst/>
            <a:ahLst/>
            <a:cxnLst/>
            <a:rect l="0" t="0" r="r" b="b"/>
            <a:pathLst>
              <a:path w="5610" h="1509" fill="none">
                <a:moveTo>
                  <a:pt x="0" y="1470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5571" y="0"/>
                </a:lnTo>
                <a:cubicBezTo>
                  <a:pt x="5576" y="0"/>
                  <a:pt x="5581" y="1"/>
                  <a:pt x="5586" y="3"/>
                </a:cubicBezTo>
                <a:cubicBezTo>
                  <a:pt x="5591" y="5"/>
                  <a:pt x="5595" y="8"/>
                  <a:pt x="5599" y="12"/>
                </a:cubicBezTo>
                <a:cubicBezTo>
                  <a:pt x="5603" y="16"/>
                  <a:pt x="5605" y="20"/>
                  <a:pt x="5607" y="25"/>
                </a:cubicBezTo>
                <a:cubicBezTo>
                  <a:pt x="5609" y="30"/>
                  <a:pt x="5610" y="35"/>
                  <a:pt x="5610" y="40"/>
                </a:cubicBezTo>
                <a:lnTo>
                  <a:pt x="5610" y="1470"/>
                </a:lnTo>
                <a:cubicBezTo>
                  <a:pt x="5610" y="1475"/>
                  <a:pt x="5609" y="1480"/>
                  <a:pt x="5607" y="1485"/>
                </a:cubicBezTo>
                <a:cubicBezTo>
                  <a:pt x="5605" y="1490"/>
                  <a:pt x="5603" y="1494"/>
                  <a:pt x="5599" y="1498"/>
                </a:cubicBezTo>
                <a:cubicBezTo>
                  <a:pt x="5595" y="1501"/>
                  <a:pt x="5591" y="1504"/>
                  <a:pt x="5586" y="1506"/>
                </a:cubicBezTo>
                <a:cubicBezTo>
                  <a:pt x="5581" y="1508"/>
                  <a:pt x="5576" y="1509"/>
                  <a:pt x="5571" y="1509"/>
                </a:cubicBezTo>
                <a:lnTo>
                  <a:pt x="40" y="1509"/>
                </a:lnTo>
                <a:cubicBezTo>
                  <a:pt x="35" y="1509"/>
                  <a:pt x="30" y="1508"/>
                  <a:pt x="25" y="1506"/>
                </a:cubicBezTo>
                <a:cubicBezTo>
                  <a:pt x="20" y="1504"/>
                  <a:pt x="16" y="1501"/>
                  <a:pt x="12" y="1498"/>
                </a:cubicBezTo>
                <a:cubicBezTo>
                  <a:pt x="8" y="1494"/>
                  <a:pt x="5" y="1490"/>
                  <a:pt x="3" y="1485"/>
                </a:cubicBezTo>
                <a:cubicBezTo>
                  <a:pt x="1" y="1480"/>
                  <a:pt x="0" y="1475"/>
                  <a:pt x="0" y="1470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2" name="文本框 1141"/>
          <p:cNvSpPr txBox="1"/>
          <p:nvPr/>
        </p:nvSpPr>
        <p:spPr>
          <a:xfrm>
            <a:off x="8061120" y="3870720"/>
            <a:ext cx="63612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CO </a:t>
            </a:r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调校周期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3" name="文本框 1142"/>
          <p:cNvSpPr txBox="1"/>
          <p:nvPr/>
        </p:nvSpPr>
        <p:spPr>
          <a:xfrm>
            <a:off x="10368000" y="3618000"/>
            <a:ext cx="19008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4" name="文本框 1143"/>
          <p:cNvSpPr txBox="1"/>
          <p:nvPr/>
        </p:nvSpPr>
        <p:spPr>
          <a:xfrm>
            <a:off x="10485360" y="3698640"/>
            <a:ext cx="115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5" name="任意多边形 1144"/>
          <p:cNvSpPr/>
          <p:nvPr/>
        </p:nvSpPr>
        <p:spPr>
          <a:xfrm>
            <a:off x="5072040" y="4738680"/>
            <a:ext cx="6581880" cy="1581480"/>
          </a:xfrm>
          <a:custGeom>
            <a:avLst/>
            <a:gdLst/>
            <a:ahLst/>
            <a:cxnLst/>
            <a:rect l="0" t="0" r="r" b="b"/>
            <a:pathLst>
              <a:path w="18283" h="4393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1" y="45"/>
                  <a:pt x="18" y="35"/>
                  <a:pt x="27" y="27"/>
                </a:cubicBezTo>
                <a:cubicBezTo>
                  <a:pt x="35" y="18"/>
                  <a:pt x="45" y="11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8191" y="0"/>
                </a:lnTo>
                <a:cubicBezTo>
                  <a:pt x="18203" y="0"/>
                  <a:pt x="18215" y="2"/>
                  <a:pt x="18226" y="7"/>
                </a:cubicBezTo>
                <a:cubicBezTo>
                  <a:pt x="18237" y="11"/>
                  <a:pt x="18247" y="18"/>
                  <a:pt x="18256" y="27"/>
                </a:cubicBezTo>
                <a:cubicBezTo>
                  <a:pt x="18265" y="35"/>
                  <a:pt x="18272" y="45"/>
                  <a:pt x="18276" y="57"/>
                </a:cubicBezTo>
                <a:cubicBezTo>
                  <a:pt x="18281" y="68"/>
                  <a:pt x="18283" y="80"/>
                  <a:pt x="18283" y="92"/>
                </a:cubicBezTo>
                <a:lnTo>
                  <a:pt x="18283" y="4300"/>
                </a:lnTo>
                <a:cubicBezTo>
                  <a:pt x="18283" y="4312"/>
                  <a:pt x="18281" y="4324"/>
                  <a:pt x="18276" y="4335"/>
                </a:cubicBezTo>
                <a:cubicBezTo>
                  <a:pt x="18272" y="4347"/>
                  <a:pt x="18265" y="4357"/>
                  <a:pt x="18256" y="4365"/>
                </a:cubicBezTo>
                <a:cubicBezTo>
                  <a:pt x="18247" y="4374"/>
                  <a:pt x="18237" y="4381"/>
                  <a:pt x="18226" y="4386"/>
                </a:cubicBezTo>
                <a:cubicBezTo>
                  <a:pt x="18215" y="4390"/>
                  <a:pt x="18203" y="4393"/>
                  <a:pt x="18191" y="4393"/>
                </a:cubicBezTo>
                <a:lnTo>
                  <a:pt x="92" y="4393"/>
                </a:lnTo>
                <a:cubicBezTo>
                  <a:pt x="80" y="4393"/>
                  <a:pt x="68" y="4390"/>
                  <a:pt x="57" y="4386"/>
                </a:cubicBezTo>
                <a:cubicBezTo>
                  <a:pt x="45" y="4381"/>
                  <a:pt x="35" y="4374"/>
                  <a:pt x="27" y="4365"/>
                </a:cubicBezTo>
                <a:cubicBezTo>
                  <a:pt x="18" y="4357"/>
                  <a:pt x="11" y="4347"/>
                  <a:pt x="7" y="4335"/>
                </a:cubicBezTo>
                <a:cubicBezTo>
                  <a:pt x="2" y="4324"/>
                  <a:pt x="0" y="4312"/>
                  <a:pt x="0" y="430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6" name="任意多边形 1145"/>
          <p:cNvSpPr/>
          <p:nvPr/>
        </p:nvSpPr>
        <p:spPr>
          <a:xfrm>
            <a:off x="5072040" y="4738680"/>
            <a:ext cx="6581880" cy="1581480"/>
          </a:xfrm>
          <a:custGeom>
            <a:avLst/>
            <a:gdLst/>
            <a:ahLst/>
            <a:cxnLst/>
            <a:rect l="0" t="0" r="r" b="b"/>
            <a:pathLst>
              <a:path w="18283" h="4393" fill="none">
                <a:moveTo>
                  <a:pt x="0" y="4300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1" y="45"/>
                  <a:pt x="18" y="35"/>
                  <a:pt x="27" y="27"/>
                </a:cubicBezTo>
                <a:cubicBezTo>
                  <a:pt x="35" y="18"/>
                  <a:pt x="45" y="11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8191" y="0"/>
                </a:lnTo>
                <a:cubicBezTo>
                  <a:pt x="18203" y="0"/>
                  <a:pt x="18215" y="2"/>
                  <a:pt x="18226" y="7"/>
                </a:cubicBezTo>
                <a:cubicBezTo>
                  <a:pt x="18237" y="11"/>
                  <a:pt x="18247" y="18"/>
                  <a:pt x="18256" y="27"/>
                </a:cubicBezTo>
                <a:cubicBezTo>
                  <a:pt x="18265" y="35"/>
                  <a:pt x="18272" y="45"/>
                  <a:pt x="18276" y="57"/>
                </a:cubicBezTo>
                <a:cubicBezTo>
                  <a:pt x="18281" y="68"/>
                  <a:pt x="18283" y="80"/>
                  <a:pt x="18283" y="92"/>
                </a:cubicBezTo>
                <a:lnTo>
                  <a:pt x="18283" y="4300"/>
                </a:lnTo>
                <a:cubicBezTo>
                  <a:pt x="18283" y="4312"/>
                  <a:pt x="18281" y="4324"/>
                  <a:pt x="18276" y="4335"/>
                </a:cubicBezTo>
                <a:cubicBezTo>
                  <a:pt x="18272" y="4347"/>
                  <a:pt x="18265" y="4357"/>
                  <a:pt x="18256" y="4365"/>
                </a:cubicBezTo>
                <a:cubicBezTo>
                  <a:pt x="18247" y="4374"/>
                  <a:pt x="18237" y="4381"/>
                  <a:pt x="18226" y="4386"/>
                </a:cubicBezTo>
                <a:cubicBezTo>
                  <a:pt x="18215" y="4390"/>
                  <a:pt x="18203" y="4393"/>
                  <a:pt x="18191" y="4393"/>
                </a:cubicBezTo>
                <a:lnTo>
                  <a:pt x="92" y="4393"/>
                </a:lnTo>
                <a:cubicBezTo>
                  <a:pt x="80" y="4393"/>
                  <a:pt x="68" y="4390"/>
                  <a:pt x="57" y="4386"/>
                </a:cubicBezTo>
                <a:cubicBezTo>
                  <a:pt x="45" y="4381"/>
                  <a:pt x="35" y="4374"/>
                  <a:pt x="27" y="4365"/>
                </a:cubicBezTo>
                <a:cubicBezTo>
                  <a:pt x="18" y="4357"/>
                  <a:pt x="11" y="4347"/>
                  <a:pt x="7" y="4335"/>
                </a:cubicBezTo>
                <a:cubicBezTo>
                  <a:pt x="2" y="4324"/>
                  <a:pt x="0" y="4312"/>
                  <a:pt x="0" y="4300"/>
                </a:cubicBezTo>
              </a:path>
            </a:pathLst>
          </a:custGeom>
          <a:ln w="9360">
            <a:solidFill>
              <a:srgbClr val="E0DDD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7" name="任意多边形 1146"/>
          <p:cNvSpPr/>
          <p:nvPr/>
        </p:nvSpPr>
        <p:spPr>
          <a:xfrm>
            <a:off x="5233680" y="4900320"/>
            <a:ext cx="257760" cy="257760"/>
          </a:xfrm>
          <a:custGeom>
            <a:avLst/>
            <a:gdLst/>
            <a:ahLst/>
            <a:cxnLst/>
            <a:rect l="0" t="0" r="r" b="b"/>
            <a:pathLst>
              <a:path w="716" h="716" fill="none">
                <a:moveTo>
                  <a:pt x="0" y="676"/>
                </a:moveTo>
                <a:lnTo>
                  <a:pt x="0" y="40"/>
                </a:ln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lnTo>
                  <a:pt x="676" y="0"/>
                </a:lnTo>
                <a:cubicBezTo>
                  <a:pt x="681" y="0"/>
                  <a:pt x="686" y="1"/>
                  <a:pt x="691" y="3"/>
                </a:cubicBezTo>
                <a:cubicBezTo>
                  <a:pt x="696" y="5"/>
                  <a:pt x="700" y="8"/>
                  <a:pt x="704" y="12"/>
                </a:cubicBezTo>
                <a:cubicBezTo>
                  <a:pt x="708" y="16"/>
                  <a:pt x="711" y="20"/>
                  <a:pt x="713" y="25"/>
                </a:cubicBezTo>
                <a:cubicBezTo>
                  <a:pt x="715" y="30"/>
                  <a:pt x="716" y="35"/>
                  <a:pt x="716" y="40"/>
                </a:cubicBezTo>
                <a:lnTo>
                  <a:pt x="716" y="676"/>
                </a:lnTo>
                <a:cubicBezTo>
                  <a:pt x="716" y="681"/>
                  <a:pt x="715" y="686"/>
                  <a:pt x="713" y="691"/>
                </a:cubicBezTo>
                <a:cubicBezTo>
                  <a:pt x="711" y="696"/>
                  <a:pt x="708" y="700"/>
                  <a:pt x="704" y="704"/>
                </a:cubicBezTo>
                <a:cubicBezTo>
                  <a:pt x="700" y="708"/>
                  <a:pt x="696" y="711"/>
                  <a:pt x="691" y="713"/>
                </a:cubicBezTo>
                <a:cubicBezTo>
                  <a:pt x="686" y="715"/>
                  <a:pt x="681" y="716"/>
                  <a:pt x="676" y="716"/>
                </a:cubicBezTo>
                <a:lnTo>
                  <a:pt x="40" y="716"/>
                </a:lnTo>
                <a:cubicBezTo>
                  <a:pt x="35" y="716"/>
                  <a:pt x="30" y="715"/>
                  <a:pt x="25" y="713"/>
                </a:cubicBezTo>
                <a:cubicBezTo>
                  <a:pt x="20" y="711"/>
                  <a:pt x="16" y="708"/>
                  <a:pt x="12" y="704"/>
                </a:cubicBezTo>
                <a:cubicBezTo>
                  <a:pt x="8" y="700"/>
                  <a:pt x="5" y="696"/>
                  <a:pt x="3" y="691"/>
                </a:cubicBezTo>
                <a:cubicBezTo>
                  <a:pt x="1" y="686"/>
                  <a:pt x="0" y="681"/>
                  <a:pt x="0" y="676"/>
                </a:cubicBez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8" name="任意多边形 1147"/>
          <p:cNvSpPr/>
          <p:nvPr/>
        </p:nvSpPr>
        <p:spPr>
          <a:xfrm>
            <a:off x="5286240" y="4962240"/>
            <a:ext cx="150480" cy="133920"/>
          </a:xfrm>
          <a:custGeom>
            <a:avLst/>
            <a:gdLst/>
            <a:ahLst/>
            <a:cxnLst/>
            <a:rect l="0" t="0" r="r" b="b"/>
            <a:pathLst>
              <a:path w="418" h="372">
                <a:moveTo>
                  <a:pt x="0" y="47"/>
                </a:moveTo>
                <a:cubicBezTo>
                  <a:pt x="0" y="21"/>
                  <a:pt x="21" y="0"/>
                  <a:pt x="46" y="0"/>
                </a:cubicBezTo>
                <a:lnTo>
                  <a:pt x="163" y="0"/>
                </a:lnTo>
                <a:lnTo>
                  <a:pt x="163" y="94"/>
                </a:lnTo>
                <a:cubicBezTo>
                  <a:pt x="163" y="107"/>
                  <a:pt x="173" y="117"/>
                  <a:pt x="186" y="117"/>
                </a:cubicBezTo>
                <a:lnTo>
                  <a:pt x="279" y="117"/>
                </a:lnTo>
                <a:lnTo>
                  <a:pt x="279" y="151"/>
                </a:lnTo>
                <a:lnTo>
                  <a:pt x="212" y="178"/>
                </a:lnTo>
                <a:cubicBezTo>
                  <a:pt x="196" y="184"/>
                  <a:pt x="186" y="199"/>
                  <a:pt x="186" y="216"/>
                </a:cubicBezTo>
                <a:cubicBezTo>
                  <a:pt x="186" y="256"/>
                  <a:pt x="200" y="323"/>
                  <a:pt x="254" y="366"/>
                </a:cubicBezTo>
                <a:cubicBezTo>
                  <a:pt x="248" y="370"/>
                  <a:pt x="240" y="372"/>
                  <a:pt x="232" y="372"/>
                </a:cubicBezTo>
                <a:lnTo>
                  <a:pt x="46" y="372"/>
                </a:lnTo>
                <a:cubicBezTo>
                  <a:pt x="21" y="372"/>
                  <a:pt x="0" y="351"/>
                  <a:pt x="0" y="325"/>
                </a:cubicBezTo>
                <a:lnTo>
                  <a:pt x="0" y="47"/>
                </a:lnTo>
                <a:moveTo>
                  <a:pt x="279" y="94"/>
                </a:moveTo>
                <a:lnTo>
                  <a:pt x="186" y="94"/>
                </a:lnTo>
                <a:lnTo>
                  <a:pt x="186" y="0"/>
                </a:lnTo>
                <a:lnTo>
                  <a:pt x="279" y="94"/>
                </a:lnTo>
                <a:moveTo>
                  <a:pt x="307" y="165"/>
                </a:moveTo>
                <a:cubicBezTo>
                  <a:pt x="311" y="163"/>
                  <a:pt x="316" y="163"/>
                  <a:pt x="320" y="165"/>
                </a:cubicBezTo>
                <a:lnTo>
                  <a:pt x="407" y="199"/>
                </a:lnTo>
                <a:cubicBezTo>
                  <a:pt x="413" y="202"/>
                  <a:pt x="418" y="208"/>
                  <a:pt x="418" y="215"/>
                </a:cubicBezTo>
                <a:cubicBezTo>
                  <a:pt x="418" y="261"/>
                  <a:pt x="399" y="338"/>
                  <a:pt x="320" y="370"/>
                </a:cubicBezTo>
                <a:cubicBezTo>
                  <a:pt x="316" y="372"/>
                  <a:pt x="311" y="372"/>
                  <a:pt x="307" y="370"/>
                </a:cubicBezTo>
                <a:cubicBezTo>
                  <a:pt x="228" y="338"/>
                  <a:pt x="209" y="261"/>
                  <a:pt x="209" y="215"/>
                </a:cubicBezTo>
                <a:cubicBezTo>
                  <a:pt x="209" y="208"/>
                  <a:pt x="214" y="202"/>
                  <a:pt x="220" y="199"/>
                </a:cubicBezTo>
                <a:lnTo>
                  <a:pt x="307" y="165"/>
                </a:lnTo>
                <a:moveTo>
                  <a:pt x="382" y="227"/>
                </a:moveTo>
                <a:lnTo>
                  <a:pt x="313" y="199"/>
                </a:lnTo>
                <a:lnTo>
                  <a:pt x="313" y="335"/>
                </a:lnTo>
                <a:cubicBezTo>
                  <a:pt x="363" y="311"/>
                  <a:pt x="380" y="264"/>
                  <a:pt x="382" y="22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9" name="文本框 1148"/>
          <p:cNvSpPr txBox="1"/>
          <p:nvPr/>
        </p:nvSpPr>
        <p:spPr>
          <a:xfrm>
            <a:off x="10169640" y="3870720"/>
            <a:ext cx="6318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断电功能测试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0" name="文本框 1149"/>
          <p:cNvSpPr txBox="1"/>
          <p:nvPr/>
        </p:nvSpPr>
        <p:spPr>
          <a:xfrm>
            <a:off x="5591160" y="484848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数据管理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1" name="任意多边形 1150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2" name="任意多边形 1151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3" name="任意多边形 1152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4" name="文本框 1153"/>
          <p:cNvSpPr txBox="1"/>
          <p:nvPr/>
        </p:nvSpPr>
        <p:spPr>
          <a:xfrm>
            <a:off x="5591160" y="5061240"/>
            <a:ext cx="9324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篡改数据 </a:t>
            </a:r>
            <a:r>
              <a:rPr lang="en-US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zh-CN" sz="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高压线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5" name="任意多边形 1154"/>
          <p:cNvSpPr/>
          <p:nvPr/>
        </p:nvSpPr>
        <p:spPr>
          <a:xfrm>
            <a:off x="695160" y="3676320"/>
            <a:ext cx="47880" cy="48240"/>
          </a:xfrm>
          <a:custGeom>
            <a:avLst/>
            <a:gdLst/>
            <a:ahLst/>
            <a:cxn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3" y="114"/>
                </a:cubicBezTo>
                <a:cubicBezTo>
                  <a:pt x="107" y="121"/>
                  <a:pt x="100" y="125"/>
                  <a:pt x="91" y="129"/>
                </a:cubicBezTo>
                <a:cubicBezTo>
                  <a:pt x="83" y="132"/>
                  <a:pt x="75" y="134"/>
                  <a:pt x="66" y="134"/>
                </a:cubicBezTo>
                <a:cubicBezTo>
                  <a:pt x="57" y="134"/>
                  <a:pt x="49" y="132"/>
                  <a:pt x="41" y="129"/>
                </a:cubicBezTo>
                <a:cubicBezTo>
                  <a:pt x="33" y="125"/>
                  <a:pt x="26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9"/>
                  <a:pt x="2" y="50"/>
                  <a:pt x="5" y="42"/>
                </a:cubicBezTo>
                <a:cubicBezTo>
                  <a:pt x="8" y="34"/>
                  <a:pt x="13" y="27"/>
                  <a:pt x="19" y="21"/>
                </a:cubicBezTo>
                <a:cubicBezTo>
                  <a:pt x="26" y="14"/>
                  <a:pt x="33" y="9"/>
                  <a:pt x="41" y="5"/>
                </a:cubicBezTo>
                <a:cubicBezTo>
                  <a:pt x="49" y="2"/>
                  <a:pt x="57" y="0"/>
                  <a:pt x="66" y="0"/>
                </a:cubicBezTo>
                <a:cubicBezTo>
                  <a:pt x="75" y="0"/>
                  <a:pt x="83" y="2"/>
                  <a:pt x="91" y="5"/>
                </a:cubicBezTo>
                <a:cubicBezTo>
                  <a:pt x="100" y="9"/>
                  <a:pt x="107" y="14"/>
                  <a:pt x="113" y="21"/>
                </a:cubicBezTo>
                <a:cubicBezTo>
                  <a:pt x="120" y="27"/>
                  <a:pt x="125" y="34"/>
                  <a:pt x="128" y="42"/>
                </a:cubicBezTo>
                <a:cubicBezTo>
                  <a:pt x="132" y="50"/>
                  <a:pt x="133" y="59"/>
                  <a:pt x="133" y="6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6" name="文本框 1155"/>
          <p:cNvSpPr txBox="1"/>
          <p:nvPr/>
        </p:nvSpPr>
        <p:spPr>
          <a:xfrm>
            <a:off x="819000" y="3621960"/>
            <a:ext cx="1235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双风机双电源自动切换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7" name="任意多边形 1156"/>
          <p:cNvSpPr/>
          <p:nvPr/>
        </p:nvSpPr>
        <p:spPr>
          <a:xfrm>
            <a:off x="695160" y="3904920"/>
            <a:ext cx="47880" cy="48240"/>
          </a:xfrm>
          <a:custGeom>
            <a:avLst/>
            <a:gdLst/>
            <a:ahLst/>
            <a:cxn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3" y="114"/>
                </a:cubicBezTo>
                <a:cubicBezTo>
                  <a:pt x="107" y="121"/>
                  <a:pt x="100" y="125"/>
                  <a:pt x="91" y="129"/>
                </a:cubicBezTo>
                <a:cubicBezTo>
                  <a:pt x="83" y="132"/>
                  <a:pt x="75" y="134"/>
                  <a:pt x="66" y="134"/>
                </a:cubicBezTo>
                <a:cubicBezTo>
                  <a:pt x="57" y="134"/>
                  <a:pt x="49" y="132"/>
                  <a:pt x="41" y="129"/>
                </a:cubicBezTo>
                <a:cubicBezTo>
                  <a:pt x="33" y="125"/>
                  <a:pt x="26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9"/>
                  <a:pt x="2" y="50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6" y="14"/>
                  <a:pt x="33" y="9"/>
                  <a:pt x="41" y="5"/>
                </a:cubicBezTo>
                <a:cubicBezTo>
                  <a:pt x="49" y="2"/>
                  <a:pt x="57" y="0"/>
                  <a:pt x="66" y="0"/>
                </a:cubicBezTo>
                <a:cubicBezTo>
                  <a:pt x="75" y="0"/>
                  <a:pt x="83" y="2"/>
                  <a:pt x="91" y="5"/>
                </a:cubicBezTo>
                <a:cubicBezTo>
                  <a:pt x="100" y="9"/>
                  <a:pt x="107" y="14"/>
                  <a:pt x="113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50"/>
                  <a:pt x="133" y="59"/>
                  <a:pt x="133" y="68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8" name="文本框 1157"/>
          <p:cNvSpPr txBox="1"/>
          <p:nvPr/>
        </p:nvSpPr>
        <p:spPr>
          <a:xfrm>
            <a:off x="819000" y="3850560"/>
            <a:ext cx="1358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串联通风措施与风量计算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9" name="任意多边形 1158"/>
          <p:cNvSpPr/>
          <p:nvPr/>
        </p:nvSpPr>
        <p:spPr>
          <a:xfrm>
            <a:off x="695160" y="4133520"/>
            <a:ext cx="47880" cy="48240"/>
          </a:xfrm>
          <a:custGeom>
            <a:avLst/>
            <a:gdLst/>
            <a:ahLst/>
            <a:cxnLst/>
            <a:rect l="0" t="0" r="r" b="b"/>
            <a:pathLst>
              <a:path w="133" h="134">
                <a:moveTo>
                  <a:pt x="133" y="67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3" y="114"/>
                </a:cubicBezTo>
                <a:cubicBezTo>
                  <a:pt x="107" y="121"/>
                  <a:pt x="100" y="125"/>
                  <a:pt x="91" y="129"/>
                </a:cubicBezTo>
                <a:cubicBezTo>
                  <a:pt x="83" y="132"/>
                  <a:pt x="75" y="134"/>
                  <a:pt x="66" y="134"/>
                </a:cubicBezTo>
                <a:cubicBezTo>
                  <a:pt x="57" y="134"/>
                  <a:pt x="49" y="132"/>
                  <a:pt x="41" y="129"/>
                </a:cubicBezTo>
                <a:cubicBezTo>
                  <a:pt x="33" y="125"/>
                  <a:pt x="26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6" y="14"/>
                  <a:pt x="33" y="9"/>
                  <a:pt x="41" y="5"/>
                </a:cubicBezTo>
                <a:cubicBezTo>
                  <a:pt x="49" y="2"/>
                  <a:pt x="57" y="0"/>
                  <a:pt x="66" y="0"/>
                </a:cubicBezTo>
                <a:cubicBezTo>
                  <a:pt x="75" y="0"/>
                  <a:pt x="83" y="2"/>
                  <a:pt x="91" y="5"/>
                </a:cubicBezTo>
                <a:cubicBezTo>
                  <a:pt x="100" y="9"/>
                  <a:pt x="107" y="14"/>
                  <a:pt x="113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0" name="文本框 1159"/>
          <p:cNvSpPr txBox="1"/>
          <p:nvPr/>
        </p:nvSpPr>
        <p:spPr>
          <a:xfrm>
            <a:off x="819000" y="4079160"/>
            <a:ext cx="11116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准备采区系统合规性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1" name="任意多边形 1160"/>
          <p:cNvSpPr/>
          <p:nvPr/>
        </p:nvSpPr>
        <p:spPr>
          <a:xfrm>
            <a:off x="695160" y="532440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2"/>
                </a:cubicBezTo>
                <a:cubicBezTo>
                  <a:pt x="125" y="100"/>
                  <a:pt x="120" y="107"/>
                  <a:pt x="113" y="114"/>
                </a:cubicBezTo>
                <a:cubicBezTo>
                  <a:pt x="107" y="120"/>
                  <a:pt x="100" y="125"/>
                  <a:pt x="91" y="128"/>
                </a:cubicBezTo>
                <a:cubicBezTo>
                  <a:pt x="83" y="131"/>
                  <a:pt x="75" y="133"/>
                  <a:pt x="66" y="133"/>
                </a:cubicBezTo>
                <a:cubicBezTo>
                  <a:pt x="57" y="133"/>
                  <a:pt x="49" y="131"/>
                  <a:pt x="41" y="128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7"/>
                  <a:pt x="2" y="49"/>
                  <a:pt x="5" y="41"/>
                </a:cubicBezTo>
                <a:cubicBezTo>
                  <a:pt x="8" y="32"/>
                  <a:pt x="13" y="25"/>
                  <a:pt x="19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1"/>
                  <a:pt x="57" y="0"/>
                  <a:pt x="66" y="0"/>
                </a:cubicBezTo>
                <a:cubicBezTo>
                  <a:pt x="75" y="0"/>
                  <a:pt x="83" y="1"/>
                  <a:pt x="91" y="5"/>
                </a:cubicBezTo>
                <a:cubicBezTo>
                  <a:pt x="100" y="8"/>
                  <a:pt x="107" y="13"/>
                  <a:pt x="113" y="19"/>
                </a:cubicBezTo>
                <a:cubicBezTo>
                  <a:pt x="120" y="25"/>
                  <a:pt x="125" y="32"/>
                  <a:pt x="128" y="41"/>
                </a:cubicBezTo>
                <a:cubicBezTo>
                  <a:pt x="132" y="49"/>
                  <a:pt x="133" y="57"/>
                  <a:pt x="133" y="6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2" name="文本框 1161"/>
          <p:cNvSpPr txBox="1"/>
          <p:nvPr/>
        </p:nvSpPr>
        <p:spPr>
          <a:xfrm>
            <a:off x="819000" y="5269680"/>
            <a:ext cx="11116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阻燃试验合格证齐全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3" name="任意多边形 1162"/>
          <p:cNvSpPr/>
          <p:nvPr/>
        </p:nvSpPr>
        <p:spPr>
          <a:xfrm>
            <a:off x="695160" y="555300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3"/>
                  <a:pt x="128" y="92"/>
                </a:cubicBezTo>
                <a:cubicBezTo>
                  <a:pt x="125" y="100"/>
                  <a:pt x="120" y="107"/>
                  <a:pt x="113" y="114"/>
                </a:cubicBezTo>
                <a:cubicBezTo>
                  <a:pt x="107" y="120"/>
                  <a:pt x="100" y="125"/>
                  <a:pt x="91" y="128"/>
                </a:cubicBezTo>
                <a:cubicBezTo>
                  <a:pt x="83" y="131"/>
                  <a:pt x="75" y="133"/>
                  <a:pt x="66" y="133"/>
                </a:cubicBezTo>
                <a:cubicBezTo>
                  <a:pt x="57" y="133"/>
                  <a:pt x="49" y="131"/>
                  <a:pt x="41" y="128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8" y="32"/>
                  <a:pt x="13" y="25"/>
                  <a:pt x="19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1"/>
                  <a:pt x="57" y="0"/>
                  <a:pt x="66" y="0"/>
                </a:cubicBezTo>
                <a:cubicBezTo>
                  <a:pt x="75" y="0"/>
                  <a:pt x="83" y="1"/>
                  <a:pt x="91" y="5"/>
                </a:cubicBezTo>
                <a:cubicBezTo>
                  <a:pt x="100" y="8"/>
                  <a:pt x="107" y="13"/>
                  <a:pt x="113" y="19"/>
                </a:cubicBezTo>
                <a:cubicBezTo>
                  <a:pt x="120" y="25"/>
                  <a:pt x="125" y="32"/>
                  <a:pt x="128" y="41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4" name="文本框 1163"/>
          <p:cNvSpPr txBox="1"/>
          <p:nvPr/>
        </p:nvSpPr>
        <p:spPr>
          <a:xfrm>
            <a:off x="819000" y="5498280"/>
            <a:ext cx="2928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防打滑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跑偏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堆煤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撕裂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温度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烟雾六保护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5" name="任意多边形 1164"/>
          <p:cNvSpPr/>
          <p:nvPr/>
        </p:nvSpPr>
        <p:spPr>
          <a:xfrm>
            <a:off x="5229000" y="1866600"/>
            <a:ext cx="47880" cy="48240"/>
          </a:xfrm>
          <a:custGeom>
            <a:avLst/>
            <a:gdLst/>
            <a:ahLst/>
            <a:cxnLst/>
            <a:rect l="0" t="0" r="r" b="b"/>
            <a:pathLst>
              <a:path w="133" h="134">
                <a:moveTo>
                  <a:pt x="133" y="67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7" y="134"/>
                  <a:pt x="49" y="132"/>
                  <a:pt x="41" y="129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8"/>
                  <a:pt x="9" y="101"/>
                  <a:pt x="5" y="93"/>
                </a:cubicBezTo>
                <a:cubicBezTo>
                  <a:pt x="2" y="85"/>
                  <a:pt x="0" y="76"/>
                  <a:pt x="0" y="67"/>
                </a:cubicBezTo>
                <a:cubicBezTo>
                  <a:pt x="0" y="59"/>
                  <a:pt x="2" y="50"/>
                  <a:pt x="5" y="42"/>
                </a:cubicBezTo>
                <a:cubicBezTo>
                  <a:pt x="9" y="34"/>
                  <a:pt x="13" y="26"/>
                  <a:pt x="19" y="20"/>
                </a:cubicBezTo>
                <a:cubicBezTo>
                  <a:pt x="26" y="14"/>
                  <a:pt x="33" y="9"/>
                  <a:pt x="41" y="5"/>
                </a:cubicBezTo>
                <a:cubicBezTo>
                  <a:pt x="49" y="2"/>
                  <a:pt x="57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6"/>
                  <a:pt x="125" y="34"/>
                  <a:pt x="128" y="42"/>
                </a:cubicBezTo>
                <a:cubicBezTo>
                  <a:pt x="132" y="50"/>
                  <a:pt x="133" y="59"/>
                  <a:pt x="133" y="6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6" name="文本框 1165"/>
          <p:cNvSpPr txBox="1"/>
          <p:nvPr/>
        </p:nvSpPr>
        <p:spPr>
          <a:xfrm>
            <a:off x="5353200" y="1812240"/>
            <a:ext cx="2469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新标准明确列为重大隐患（第二十条第三项）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7" name="任意多边形 1166"/>
          <p:cNvSpPr/>
          <p:nvPr/>
        </p:nvSpPr>
        <p:spPr>
          <a:xfrm>
            <a:off x="5229000" y="2095200"/>
            <a:ext cx="47880" cy="48240"/>
          </a:xfrm>
          <a:custGeom>
            <a:avLst/>
            <a:gdLst/>
            <a:ahLst/>
            <a:cxnLst/>
            <a:rect l="0" t="0" r="r" b="b"/>
            <a:pathLst>
              <a:path w="133" h="134">
                <a:moveTo>
                  <a:pt x="133" y="67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7" y="134"/>
                  <a:pt x="49" y="132"/>
                  <a:pt x="41" y="129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8"/>
                  <a:pt x="9" y="101"/>
                  <a:pt x="5" y="93"/>
                </a:cubicBezTo>
                <a:cubicBezTo>
                  <a:pt x="2" y="85"/>
                  <a:pt x="0" y="76"/>
                  <a:pt x="0" y="67"/>
                </a:cubicBezTo>
                <a:cubicBezTo>
                  <a:pt x="0" y="59"/>
                  <a:pt x="2" y="49"/>
                  <a:pt x="5" y="41"/>
                </a:cubicBezTo>
                <a:cubicBezTo>
                  <a:pt x="9" y="33"/>
                  <a:pt x="13" y="26"/>
                  <a:pt x="19" y="20"/>
                </a:cubicBezTo>
                <a:cubicBezTo>
                  <a:pt x="26" y="14"/>
                  <a:pt x="33" y="9"/>
                  <a:pt x="41" y="5"/>
                </a:cubicBezTo>
                <a:cubicBezTo>
                  <a:pt x="49" y="2"/>
                  <a:pt x="57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9"/>
                  <a:pt x="133" y="6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8" name="文本框 1167"/>
          <p:cNvSpPr txBox="1"/>
          <p:nvPr/>
        </p:nvSpPr>
        <p:spPr>
          <a:xfrm>
            <a:off x="5353200" y="2040840"/>
            <a:ext cx="2099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杜绝侥幸心理，严格执行巡回检查制度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9" name="任意多边形 1168"/>
          <p:cNvSpPr/>
          <p:nvPr/>
        </p:nvSpPr>
        <p:spPr>
          <a:xfrm>
            <a:off x="5229000" y="535284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3"/>
                  <a:pt x="128" y="92"/>
                </a:cubicBezTo>
                <a:cubicBezTo>
                  <a:pt x="125" y="100"/>
                  <a:pt x="120" y="107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7" y="133"/>
                  <a:pt x="49" y="132"/>
                  <a:pt x="41" y="128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7"/>
                  <a:pt x="9" y="100"/>
                  <a:pt x="5" y="92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3" y="26"/>
                  <a:pt x="19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2"/>
                  <a:pt x="57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0" name="文本框 1169"/>
          <p:cNvSpPr txBox="1"/>
          <p:nvPr/>
        </p:nvSpPr>
        <p:spPr>
          <a:xfrm>
            <a:off x="5353200" y="5298120"/>
            <a:ext cx="130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版对此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零容忍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1" name="任意多边形 1170"/>
          <p:cNvSpPr/>
          <p:nvPr/>
        </p:nvSpPr>
        <p:spPr>
          <a:xfrm>
            <a:off x="5229000" y="558144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7" y="133"/>
                  <a:pt x="49" y="132"/>
                  <a:pt x="41" y="128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8"/>
                  <a:pt x="9" y="101"/>
                  <a:pt x="5" y="93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8"/>
                  <a:pt x="2" y="50"/>
                  <a:pt x="5" y="42"/>
                </a:cubicBezTo>
                <a:cubicBezTo>
                  <a:pt x="9" y="34"/>
                  <a:pt x="13" y="27"/>
                  <a:pt x="19" y="20"/>
                </a:cubicBezTo>
                <a:cubicBezTo>
                  <a:pt x="26" y="14"/>
                  <a:pt x="33" y="9"/>
                  <a:pt x="41" y="5"/>
                </a:cubicBezTo>
                <a:cubicBezTo>
                  <a:pt x="49" y="2"/>
                  <a:pt x="57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7"/>
                  <a:pt x="125" y="34"/>
                  <a:pt x="128" y="42"/>
                </a:cubicBezTo>
                <a:cubicBezTo>
                  <a:pt x="132" y="50"/>
                  <a:pt x="133" y="58"/>
                  <a:pt x="133" y="6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2" name="文本框 1171"/>
          <p:cNvSpPr txBox="1"/>
          <p:nvPr/>
        </p:nvSpPr>
        <p:spPr>
          <a:xfrm>
            <a:off x="5353200" y="5526720"/>
            <a:ext cx="234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监测数据真实完整，严禁删除、修改、屏蔽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3" name="任意多边形 1172"/>
          <p:cNvSpPr/>
          <p:nvPr/>
        </p:nvSpPr>
        <p:spPr>
          <a:xfrm>
            <a:off x="5229000" y="5810040"/>
            <a:ext cx="47880" cy="47880"/>
          </a:xfrm>
          <a:custGeom>
            <a:avLst/>
            <a:gdLst/>
            <a:ahLst/>
            <a:cxn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7" y="133"/>
                  <a:pt x="49" y="132"/>
                  <a:pt x="41" y="128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8"/>
                  <a:pt x="9" y="101"/>
                  <a:pt x="5" y="93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8"/>
                  <a:pt x="2" y="50"/>
                  <a:pt x="5" y="42"/>
                </a:cubicBezTo>
                <a:cubicBezTo>
                  <a:pt x="9" y="34"/>
                  <a:pt x="13" y="26"/>
                  <a:pt x="19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2"/>
                  <a:pt x="57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6"/>
                  <a:pt x="125" y="34"/>
                  <a:pt x="128" y="42"/>
                </a:cubicBezTo>
                <a:cubicBezTo>
                  <a:pt x="132" y="50"/>
                  <a:pt x="133" y="58"/>
                  <a:pt x="133" y="6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4" name="文本框 1173"/>
          <p:cNvSpPr txBox="1"/>
          <p:nvPr/>
        </p:nvSpPr>
        <p:spPr>
          <a:xfrm>
            <a:off x="5353200" y="5755320"/>
            <a:ext cx="1605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矿长、总工程师均需签字背书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5" name="文本框 1174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22/24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任意多边形 1175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7" name="任意多边形 1176"/>
          <p:cNvSpPr/>
          <p:nvPr/>
        </p:nvSpPr>
        <p:spPr>
          <a:xfrm>
            <a:off x="533160" y="10000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8" name="任意多边形 1177"/>
          <p:cNvSpPr/>
          <p:nvPr/>
        </p:nvSpPr>
        <p:spPr>
          <a:xfrm>
            <a:off x="533160" y="1247760"/>
            <a:ext cx="11125440" cy="914760"/>
          </a:xfrm>
          <a:custGeom>
            <a:avLst/>
            <a:gdLst/>
            <a:ahLst/>
            <a:cxnLst/>
            <a:rect l="0" t="0" r="r" b="b"/>
            <a:pathLst>
              <a:path w="30904" h="2541">
                <a:moveTo>
                  <a:pt x="0" y="0"/>
                </a:moveTo>
                <a:lnTo>
                  <a:pt x="30904" y="0"/>
                </a:lnTo>
                <a:lnTo>
                  <a:pt x="30904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9" name="文本框 1178"/>
          <p:cNvSpPr txBox="1"/>
          <p:nvPr/>
        </p:nvSpPr>
        <p:spPr>
          <a:xfrm>
            <a:off x="533520" y="526320"/>
            <a:ext cx="39438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总结：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条红线，一条不能碰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0" name="文本框 1179"/>
          <p:cNvSpPr txBox="1"/>
          <p:nvPr/>
        </p:nvSpPr>
        <p:spPr>
          <a:xfrm>
            <a:off x="799920" y="1431720"/>
            <a:ext cx="1213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版新标准核心精神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1" name="文本框 1180"/>
          <p:cNvSpPr txBox="1"/>
          <p:nvPr/>
        </p:nvSpPr>
        <p:spPr>
          <a:xfrm>
            <a:off x="799920" y="1663200"/>
            <a:ext cx="313812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零容忍 </a:t>
            </a:r>
            <a:r>
              <a:rPr lang="en-US" sz="1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en-US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直判直罚 </a:t>
            </a:r>
            <a:r>
              <a:rPr lang="en-US" sz="18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en-US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sz="18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即查即停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2" name="文本框 1181"/>
          <p:cNvSpPr txBox="1"/>
          <p:nvPr/>
        </p:nvSpPr>
        <p:spPr>
          <a:xfrm>
            <a:off x="10618560" y="1402200"/>
            <a:ext cx="5644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600" b="1" u="none" strike="noStrike">
                <a:solidFill>
                  <a:srgbClr val="8B2635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3" name="文本框 1182"/>
          <p:cNvSpPr txBox="1"/>
          <p:nvPr/>
        </p:nvSpPr>
        <p:spPr>
          <a:xfrm>
            <a:off x="11258640" y="1440000"/>
            <a:ext cx="1332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4" name="文本框 1183"/>
          <p:cNvSpPr txBox="1"/>
          <p:nvPr/>
        </p:nvSpPr>
        <p:spPr>
          <a:xfrm>
            <a:off x="11258640" y="1611360"/>
            <a:ext cx="1332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5" name="任意多边形 1184"/>
          <p:cNvSpPr/>
          <p:nvPr/>
        </p:nvSpPr>
        <p:spPr>
          <a:xfrm>
            <a:off x="533160" y="2352600"/>
            <a:ext cx="3181680" cy="1514880"/>
          </a:xfrm>
          <a:custGeom>
            <a:avLst/>
            <a:gdLst/>
            <a:ahLst/>
            <a:cxnLst/>
            <a:rect l="0" t="0" r="r" b="b"/>
            <a:pathLst>
              <a:path w="8838" h="4208">
                <a:moveTo>
                  <a:pt x="0" y="0"/>
                </a:moveTo>
                <a:lnTo>
                  <a:pt x="8838" y="0"/>
                </a:lnTo>
                <a:lnTo>
                  <a:pt x="8838" y="4208"/>
                </a:lnTo>
                <a:lnTo>
                  <a:pt x="0" y="420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6" name="任意多边形 1185"/>
          <p:cNvSpPr/>
          <p:nvPr/>
        </p:nvSpPr>
        <p:spPr>
          <a:xfrm>
            <a:off x="723600" y="281916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7" name="文本框 1186"/>
          <p:cNvSpPr txBox="1"/>
          <p:nvPr/>
        </p:nvSpPr>
        <p:spPr>
          <a:xfrm>
            <a:off x="11258640" y="1783080"/>
            <a:ext cx="1332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线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8" name="文本框 1187"/>
          <p:cNvSpPr txBox="1"/>
          <p:nvPr/>
        </p:nvSpPr>
        <p:spPr>
          <a:xfrm>
            <a:off x="816120" y="2868840"/>
            <a:ext cx="132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9" name="文本框 1188"/>
          <p:cNvSpPr txBox="1"/>
          <p:nvPr/>
        </p:nvSpPr>
        <p:spPr>
          <a:xfrm>
            <a:off x="1085760" y="2848680"/>
            <a:ext cx="18295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新标准不是束缚，而是保护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0" name="任意多边形 1189"/>
          <p:cNvSpPr/>
          <p:nvPr/>
        </p:nvSpPr>
        <p:spPr>
          <a:xfrm>
            <a:off x="3867120" y="2352600"/>
            <a:ext cx="3181680" cy="1514880"/>
          </a:xfrm>
          <a:custGeom>
            <a:avLst/>
            <a:gdLst/>
            <a:ahLst/>
            <a:cxnLst/>
            <a:rect l="0" t="0" r="r" b="b"/>
            <a:pathLst>
              <a:path w="8838" h="4208">
                <a:moveTo>
                  <a:pt x="0" y="0"/>
                </a:moveTo>
                <a:lnTo>
                  <a:pt x="8838" y="0"/>
                </a:lnTo>
                <a:lnTo>
                  <a:pt x="8838" y="4208"/>
                </a:lnTo>
                <a:lnTo>
                  <a:pt x="0" y="420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1" name="任意多边形 1190"/>
          <p:cNvSpPr/>
          <p:nvPr/>
        </p:nvSpPr>
        <p:spPr>
          <a:xfrm>
            <a:off x="4057560" y="281916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8B263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2" name="文本框 1191"/>
          <p:cNvSpPr txBox="1"/>
          <p:nvPr/>
        </p:nvSpPr>
        <p:spPr>
          <a:xfrm>
            <a:off x="723960" y="3202920"/>
            <a:ext cx="2716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每一次重大事故背后，都有数十次被忽视的隐患。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3" name="文本框 1192"/>
          <p:cNvSpPr txBox="1"/>
          <p:nvPr/>
        </p:nvSpPr>
        <p:spPr>
          <a:xfrm>
            <a:off x="4149720" y="2868840"/>
            <a:ext cx="132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4" name="文本框 1193"/>
          <p:cNvSpPr txBox="1"/>
          <p:nvPr/>
        </p:nvSpPr>
        <p:spPr>
          <a:xfrm>
            <a:off x="4419720" y="2848680"/>
            <a:ext cx="12200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数据作假是高压线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5" name="任意多边形 1194"/>
          <p:cNvSpPr/>
          <p:nvPr/>
        </p:nvSpPr>
        <p:spPr>
          <a:xfrm>
            <a:off x="533160" y="4019400"/>
            <a:ext cx="3181680" cy="1505160"/>
          </a:xfrm>
          <a:custGeom>
            <a:avLst/>
            <a:gdLst/>
            <a:ahLst/>
            <a:cxnLst/>
            <a:rect l="0" t="0" r="r" b="b"/>
            <a:pathLst>
              <a:path w="8838" h="4181">
                <a:moveTo>
                  <a:pt x="0" y="0"/>
                </a:moveTo>
                <a:lnTo>
                  <a:pt x="8838" y="0"/>
                </a:lnTo>
                <a:lnTo>
                  <a:pt x="8838" y="4181"/>
                </a:lnTo>
                <a:lnTo>
                  <a:pt x="0" y="418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6" name="任意多边形 1195"/>
          <p:cNvSpPr/>
          <p:nvPr/>
        </p:nvSpPr>
        <p:spPr>
          <a:xfrm>
            <a:off x="723600" y="438120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7" name="文本框 1196"/>
          <p:cNvSpPr txBox="1"/>
          <p:nvPr/>
        </p:nvSpPr>
        <p:spPr>
          <a:xfrm>
            <a:off x="4057560" y="3202920"/>
            <a:ext cx="26326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篡改监控数据——直接判定——没有商量余地。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8" name="文本框 1197"/>
          <p:cNvSpPr txBox="1"/>
          <p:nvPr/>
        </p:nvSpPr>
        <p:spPr>
          <a:xfrm>
            <a:off x="816120" y="4421520"/>
            <a:ext cx="132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9" name="文本框 1198"/>
          <p:cNvSpPr txBox="1"/>
          <p:nvPr/>
        </p:nvSpPr>
        <p:spPr>
          <a:xfrm>
            <a:off x="1085760" y="4410720"/>
            <a:ext cx="16513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低瓦斯不是</a:t>
            </a:r>
            <a:r>
              <a:rPr lang="en-US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免死金牌</a:t>
            </a:r>
            <a:r>
              <a:rPr lang="en-US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0" name="文本框 1199"/>
          <p:cNvSpPr txBox="1"/>
          <p:nvPr/>
        </p:nvSpPr>
        <p:spPr>
          <a:xfrm>
            <a:off x="723960" y="4764960"/>
            <a:ext cx="28537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水井坑煤矿（低瓦斯）一样发生瓦斯爆炸，造成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1" name="任意多边形 1200"/>
          <p:cNvSpPr/>
          <p:nvPr/>
        </p:nvSpPr>
        <p:spPr>
          <a:xfrm>
            <a:off x="3867120" y="4019400"/>
            <a:ext cx="3181680" cy="1505160"/>
          </a:xfrm>
          <a:custGeom>
            <a:avLst/>
            <a:gdLst/>
            <a:ahLst/>
            <a:cxnLst/>
            <a:rect l="0" t="0" r="r" b="b"/>
            <a:pathLst>
              <a:path w="8838" h="4181">
                <a:moveTo>
                  <a:pt x="0" y="0"/>
                </a:moveTo>
                <a:lnTo>
                  <a:pt x="8838" y="0"/>
                </a:lnTo>
                <a:lnTo>
                  <a:pt x="8838" y="4181"/>
                </a:lnTo>
                <a:lnTo>
                  <a:pt x="0" y="4181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2" name="任意多边形 1201"/>
          <p:cNvSpPr/>
          <p:nvPr/>
        </p:nvSpPr>
        <p:spPr>
          <a:xfrm>
            <a:off x="4057560" y="448596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3" name="文本框 1202"/>
          <p:cNvSpPr txBox="1"/>
          <p:nvPr/>
        </p:nvSpPr>
        <p:spPr>
          <a:xfrm>
            <a:off x="723960" y="4974480"/>
            <a:ext cx="371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死亡。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4" name="文本框 1203"/>
          <p:cNvSpPr txBox="1"/>
          <p:nvPr/>
        </p:nvSpPr>
        <p:spPr>
          <a:xfrm>
            <a:off x="4149720" y="4526280"/>
            <a:ext cx="1328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5" name="文本框 1204"/>
          <p:cNvSpPr txBox="1"/>
          <p:nvPr/>
        </p:nvSpPr>
        <p:spPr>
          <a:xfrm>
            <a:off x="4419720" y="4515480"/>
            <a:ext cx="10674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超前治理是关键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6" name="任意多边形 1205"/>
          <p:cNvSpPr/>
          <p:nvPr/>
        </p:nvSpPr>
        <p:spPr>
          <a:xfrm>
            <a:off x="7277040" y="2352600"/>
            <a:ext cx="4381560" cy="2886480"/>
          </a:xfrm>
          <a:custGeom>
            <a:avLst/>
            <a:gdLst/>
            <a:ahLst/>
            <a:cxnLst/>
            <a:rect l="0" t="0" r="r" b="b"/>
            <a:pathLst>
              <a:path w="12171" h="8018">
                <a:moveTo>
                  <a:pt x="0" y="0"/>
                </a:moveTo>
                <a:lnTo>
                  <a:pt x="12171" y="0"/>
                </a:lnTo>
                <a:lnTo>
                  <a:pt x="12171" y="8018"/>
                </a:lnTo>
                <a:lnTo>
                  <a:pt x="0" y="8018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207" name="图片 1206"/>
          <p:cNvPicPr/>
          <p:nvPr/>
        </p:nvPicPr>
        <p:blipFill>
          <a:blip r:embed="rId1"/>
          <a:stretch>
            <a:fillRect/>
          </a:stretch>
        </p:blipFill>
        <p:spPr>
          <a:xfrm>
            <a:off x="7305840" y="2352600"/>
            <a:ext cx="4323960" cy="288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8" name="文本框 1207"/>
          <p:cNvSpPr txBox="1"/>
          <p:nvPr/>
        </p:nvSpPr>
        <p:spPr>
          <a:xfrm>
            <a:off x="4057560" y="4869720"/>
            <a:ext cx="2449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从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被动应对检查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转向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主动排查治理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9" name="任意多边形 1208"/>
          <p:cNvSpPr/>
          <p:nvPr/>
        </p:nvSpPr>
        <p:spPr>
          <a:xfrm>
            <a:off x="533160" y="5714640"/>
            <a:ext cx="11125440" cy="610200"/>
          </a:xfrm>
          <a:custGeom>
            <a:avLst/>
            <a:gdLst/>
            <a:ahLst/>
            <a:cxnLst/>
            <a:rect l="0" t="0" r="r" b="b"/>
            <a:pathLst>
              <a:path w="30904" h="1695">
                <a:moveTo>
                  <a:pt x="0" y="0"/>
                </a:moveTo>
                <a:lnTo>
                  <a:pt x="30904" y="0"/>
                </a:lnTo>
                <a:lnTo>
                  <a:pt x="30904" y="1695"/>
                </a:lnTo>
                <a:lnTo>
                  <a:pt x="0" y="1695"/>
                </a:lnTo>
                <a:lnTo>
                  <a:pt x="0" y="0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0" name="任意多边形 1209"/>
          <p:cNvSpPr/>
          <p:nvPr/>
        </p:nvSpPr>
        <p:spPr>
          <a:xfrm>
            <a:off x="799920" y="5867280"/>
            <a:ext cx="38520" cy="304920"/>
          </a:xfrm>
          <a:custGeom>
            <a:avLst/>
            <a:gdLst/>
            <a:ahLst/>
            <a:cxnLst/>
            <a:rect l="0" t="0" r="r" b="b"/>
            <a:pathLst>
              <a:path w="107" h="847">
                <a:moveTo>
                  <a:pt x="0" y="0"/>
                </a:moveTo>
                <a:lnTo>
                  <a:pt x="107" y="0"/>
                </a:lnTo>
                <a:lnTo>
                  <a:pt x="107" y="847"/>
                </a:lnTo>
                <a:lnTo>
                  <a:pt x="0" y="847"/>
                </a:lnTo>
                <a:lnTo>
                  <a:pt x="0" y="0"/>
                </a:lnTo>
                <a:close/>
              </a:path>
            </a:pathLst>
          </a:custGeom>
          <a:solidFill>
            <a:srgbClr val="8B263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1" name="文本框 1210"/>
          <p:cNvSpPr txBox="1"/>
          <p:nvPr/>
        </p:nvSpPr>
        <p:spPr>
          <a:xfrm>
            <a:off x="7277040" y="5365440"/>
            <a:ext cx="1829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煤矿职工井口宣誓，严把入井安全关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2" name="任意多边形 1211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3" name="任意多边形 1212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4" name="任意多边形 1213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5" name="文本框 1214"/>
          <p:cNvSpPr txBox="1"/>
          <p:nvPr/>
        </p:nvSpPr>
        <p:spPr>
          <a:xfrm>
            <a:off x="990720" y="5905080"/>
            <a:ext cx="478008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以新标准实施为契机，将重大隐患排查治理做深、做实、做细！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6" name="文本框 1215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23/24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任意多边形 1216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218" name="图片 1217"/>
          <p:cNvPicPr/>
          <p:nvPr/>
        </p:nvPicPr>
        <p:blipFill>
          <a:blip r:embed="rId1"/>
          <a:stretch>
            <a:fillRect/>
          </a:stretch>
        </p:blipFill>
        <p:spPr>
          <a:xfrm>
            <a:off x="-1080" y="0"/>
            <a:ext cx="12193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9" name="任意多边形 1218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>
              <a:alpha val="8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0" name="任意多边形 1219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1" name="任意多边形 1220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2" name="任意多边形 1221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3" name="任意多边形 1222"/>
          <p:cNvSpPr/>
          <p:nvPr/>
        </p:nvSpPr>
        <p:spPr>
          <a:xfrm>
            <a:off x="5024160" y="3471840"/>
            <a:ext cx="657720" cy="228960"/>
          </a:xfrm>
          <a:custGeom>
            <a:avLst/>
            <a:gdLst/>
            <a:ahLst/>
            <a:cxnLst/>
            <a:rect l="0" t="0" r="r" b="b"/>
            <a:pathLst>
              <a:path w="1827" h="636" fill="none">
                <a:moveTo>
                  <a:pt x="0" y="0"/>
                </a:moveTo>
                <a:lnTo>
                  <a:pt x="1827" y="0"/>
                </a:lnTo>
                <a:lnTo>
                  <a:pt x="1827" y="636"/>
                </a:lnTo>
                <a:lnTo>
                  <a:pt x="0" y="63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4" name="文本框 1223"/>
          <p:cNvSpPr txBox="1"/>
          <p:nvPr/>
        </p:nvSpPr>
        <p:spPr>
          <a:xfrm>
            <a:off x="5029200" y="2616840"/>
            <a:ext cx="2134440" cy="704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4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感谢聆听</a:t>
            </a:r>
            <a:endParaRPr lang="en-US" sz="4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5" name="任意多边形 1224"/>
          <p:cNvSpPr/>
          <p:nvPr/>
        </p:nvSpPr>
        <p:spPr>
          <a:xfrm>
            <a:off x="5767200" y="3471840"/>
            <a:ext cx="657720" cy="228960"/>
          </a:xfrm>
          <a:custGeom>
            <a:avLst/>
            <a:gdLst/>
            <a:ahLst/>
            <a:cxnLst/>
            <a:rect l="0" t="0" r="r" b="b"/>
            <a:pathLst>
              <a:path w="1827" h="636" fill="none">
                <a:moveTo>
                  <a:pt x="0" y="0"/>
                </a:moveTo>
                <a:lnTo>
                  <a:pt x="1827" y="0"/>
                </a:lnTo>
                <a:lnTo>
                  <a:pt x="1827" y="636"/>
                </a:lnTo>
                <a:lnTo>
                  <a:pt x="0" y="63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6" name="文本框 1225"/>
          <p:cNvSpPr txBox="1"/>
          <p:nvPr/>
        </p:nvSpPr>
        <p:spPr>
          <a:xfrm>
            <a:off x="5124600" y="350856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重大隐患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7" name="任意多边形 1226"/>
          <p:cNvSpPr/>
          <p:nvPr/>
        </p:nvSpPr>
        <p:spPr>
          <a:xfrm>
            <a:off x="6510240" y="3471840"/>
            <a:ext cx="657360" cy="228960"/>
          </a:xfrm>
          <a:custGeom>
            <a:avLst/>
            <a:gdLst/>
            <a:ahLst/>
            <a:cxnLst/>
            <a:rect l="0" t="0" r="r" b="b"/>
            <a:pathLst>
              <a:path w="1826" h="636" fill="none">
                <a:moveTo>
                  <a:pt x="0" y="0"/>
                </a:moveTo>
                <a:lnTo>
                  <a:pt x="1826" y="0"/>
                </a:lnTo>
                <a:lnTo>
                  <a:pt x="1826" y="636"/>
                </a:lnTo>
                <a:lnTo>
                  <a:pt x="0" y="63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8" name="文本框 1227"/>
          <p:cNvSpPr txBox="1"/>
          <p:nvPr/>
        </p:nvSpPr>
        <p:spPr>
          <a:xfrm>
            <a:off x="5867280" y="350856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瓦斯防治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9" name="文本框 1228"/>
          <p:cNvSpPr txBox="1"/>
          <p:nvPr/>
        </p:nvSpPr>
        <p:spPr>
          <a:xfrm>
            <a:off x="6610320" y="3508560"/>
            <a:ext cx="421200" cy="13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8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水害防治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30" name="文本框 1229"/>
          <p:cNvSpPr txBox="1"/>
          <p:nvPr/>
        </p:nvSpPr>
        <p:spPr>
          <a:xfrm>
            <a:off x="4794480" y="3903840"/>
            <a:ext cx="280404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安全第一 </a:t>
            </a:r>
            <a:r>
              <a:rPr lang="en-US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</a:t>
            </a:r>
            <a:r>
              <a:rPr lang="zh-CN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预防为主 </a:t>
            </a:r>
            <a:r>
              <a:rPr lang="en-US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</a:t>
            </a:r>
            <a:r>
              <a:rPr lang="zh-CN" sz="15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综合治理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31" name="文本框 1230"/>
          <p:cNvSpPr txBox="1"/>
          <p:nvPr/>
        </p:nvSpPr>
        <p:spPr>
          <a:xfrm>
            <a:off x="11494080" y="6413400"/>
            <a:ext cx="317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24/24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任意多边形 43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5" name="图片 44"/>
          <p:cNvPicPr/>
          <p:nvPr/>
        </p:nvPicPr>
        <p:blipFill>
          <a:blip r:embed="rId1"/>
          <a:stretch>
            <a:fillRect/>
          </a:stretch>
        </p:blipFill>
        <p:spPr>
          <a:xfrm>
            <a:off x="-1080" y="0"/>
            <a:ext cx="12193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任意多边形 45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>
              <a:alpha val="85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" name="任意多边形 46"/>
          <p:cNvSpPr/>
          <p:nvPr/>
        </p:nvSpPr>
        <p:spPr>
          <a:xfrm>
            <a:off x="3871800" y="2633400"/>
            <a:ext cx="4448520" cy="848160"/>
          </a:xfrm>
          <a:custGeom>
            <a:avLst/>
            <a:gdLst/>
            <a:ahLst/>
            <a:cxnLst/>
            <a:rect l="0" t="0" r="r" b="b"/>
            <a:pathLst>
              <a:path w="12357" h="2356" fill="none">
                <a:moveTo>
                  <a:pt x="0" y="0"/>
                </a:moveTo>
                <a:lnTo>
                  <a:pt x="12357" y="0"/>
                </a:lnTo>
                <a:lnTo>
                  <a:pt x="12357" y="2356"/>
                </a:lnTo>
                <a:lnTo>
                  <a:pt x="0" y="2356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33520" y="4550400"/>
            <a:ext cx="1880280" cy="2012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12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089960" y="2806920"/>
            <a:ext cx="4113720" cy="503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 </a:t>
            </a:r>
            <a:r>
              <a:rPr lang="zh-CN" sz="3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修订背景与总体变化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3379320" y="3666600"/>
            <a:ext cx="56797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为什么要修订？</a:t>
            </a:r>
            <a:r>
              <a:rPr lang="en-US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类→</a:t>
            </a:r>
            <a:r>
              <a:rPr lang="en-US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类的框架变化，以及</a:t>
            </a:r>
            <a:r>
              <a:rPr lang="en-US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版五大核心特点，构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" name="任意多边形 50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" name="任意多边形 51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" name="任意多边形 52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324400" y="3962160"/>
            <a:ext cx="153684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成本章的讨论起点。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1561040" y="641340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任意多边形 55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" name="任意多边形 56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" name="任意多边形 57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9" name="图片 58"/>
          <p:cNvPicPr/>
          <p:nvPr/>
        </p:nvPicPr>
        <p:blipFill>
          <a:blip r:embed="rId1"/>
          <a:stretch>
            <a:fillRect/>
          </a:stretch>
        </p:blipFill>
        <p:spPr>
          <a:xfrm>
            <a:off x="531000" y="1295280"/>
            <a:ext cx="4957200" cy="477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文本框 59"/>
          <p:cNvSpPr txBox="1"/>
          <p:nvPr/>
        </p:nvSpPr>
        <p:spPr>
          <a:xfrm>
            <a:off x="533520" y="516960"/>
            <a:ext cx="34848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为什么修订——四方面驱动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" name="任意多边形 60"/>
          <p:cNvSpPr/>
          <p:nvPr>
            <p:custDataLst>
              <p:tags r:id="rId2"/>
            </p:custDataLst>
          </p:nvPr>
        </p:nvSpPr>
        <p:spPr>
          <a:xfrm>
            <a:off x="5871960" y="1299960"/>
            <a:ext cx="5781960" cy="1143360"/>
          </a:xfrm>
          <a:custGeom>
            <a:avLst/>
            <a:gdLst/>
            <a:ahLst/>
            <a:cxnLst/>
            <a:rect l="0" t="0" r="r" b="b"/>
            <a:pathLst>
              <a:path w="16061" h="3176">
                <a:moveTo>
                  <a:pt x="0" y="3136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2"/>
                </a:cubicBezTo>
                <a:cubicBezTo>
                  <a:pt x="16053" y="15"/>
                  <a:pt x="16056" y="20"/>
                  <a:pt x="16058" y="25"/>
                </a:cubicBezTo>
                <a:cubicBezTo>
                  <a:pt x="16060" y="29"/>
                  <a:pt x="16061" y="34"/>
                  <a:pt x="16061" y="40"/>
                </a:cubicBezTo>
                <a:lnTo>
                  <a:pt x="16061" y="3136"/>
                </a:lnTo>
                <a:cubicBezTo>
                  <a:pt x="16061" y="3142"/>
                  <a:pt x="16060" y="3147"/>
                  <a:pt x="16058" y="3152"/>
                </a:cubicBezTo>
                <a:cubicBezTo>
                  <a:pt x="16056" y="3156"/>
                  <a:pt x="16053" y="3161"/>
                  <a:pt x="16050" y="3164"/>
                </a:cubicBezTo>
                <a:cubicBezTo>
                  <a:pt x="16046" y="3168"/>
                  <a:pt x="16042" y="3171"/>
                  <a:pt x="16037" y="3173"/>
                </a:cubicBezTo>
                <a:cubicBezTo>
                  <a:pt x="16032" y="3175"/>
                  <a:pt x="16027" y="3176"/>
                  <a:pt x="16022" y="3176"/>
                </a:cubicBezTo>
                <a:lnTo>
                  <a:pt x="40" y="3176"/>
                </a:lnTo>
                <a:cubicBezTo>
                  <a:pt x="34" y="3176"/>
                  <a:pt x="29" y="3175"/>
                  <a:pt x="25" y="3173"/>
                </a:cubicBezTo>
                <a:cubicBezTo>
                  <a:pt x="20" y="3171"/>
                  <a:pt x="15" y="3168"/>
                  <a:pt x="12" y="3164"/>
                </a:cubicBezTo>
                <a:cubicBezTo>
                  <a:pt x="8" y="3161"/>
                  <a:pt x="5" y="3156"/>
                  <a:pt x="3" y="3152"/>
                </a:cubicBezTo>
                <a:cubicBezTo>
                  <a:pt x="1" y="3147"/>
                  <a:pt x="0" y="3142"/>
                  <a:pt x="0" y="313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" name="任意多边形 61"/>
          <p:cNvSpPr/>
          <p:nvPr>
            <p:custDataLst>
              <p:tags r:id="rId3"/>
            </p:custDataLst>
          </p:nvPr>
        </p:nvSpPr>
        <p:spPr>
          <a:xfrm>
            <a:off x="5871960" y="1299960"/>
            <a:ext cx="5781960" cy="1143360"/>
          </a:xfrm>
          <a:custGeom>
            <a:avLst/>
            <a:gdLst/>
            <a:ahLst/>
            <a:cxnLst/>
            <a:rect l="0" t="0" r="r" b="b"/>
            <a:pathLst>
              <a:path w="16061" h="3176" fill="none">
                <a:moveTo>
                  <a:pt x="0" y="3136"/>
                </a:moveTo>
                <a:lnTo>
                  <a:pt x="0" y="40"/>
                </a:lnTo>
                <a:cubicBezTo>
                  <a:pt x="0" y="34"/>
                  <a:pt x="1" y="29"/>
                  <a:pt x="3" y="25"/>
                </a:cubicBezTo>
                <a:cubicBezTo>
                  <a:pt x="5" y="20"/>
                  <a:pt x="8" y="15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2"/>
                </a:cubicBezTo>
                <a:cubicBezTo>
                  <a:pt x="16053" y="15"/>
                  <a:pt x="16056" y="20"/>
                  <a:pt x="16058" y="25"/>
                </a:cubicBezTo>
                <a:cubicBezTo>
                  <a:pt x="16060" y="29"/>
                  <a:pt x="16061" y="34"/>
                  <a:pt x="16061" y="40"/>
                </a:cubicBezTo>
                <a:lnTo>
                  <a:pt x="16061" y="3136"/>
                </a:lnTo>
                <a:cubicBezTo>
                  <a:pt x="16061" y="3142"/>
                  <a:pt x="16060" y="3147"/>
                  <a:pt x="16058" y="3152"/>
                </a:cubicBezTo>
                <a:cubicBezTo>
                  <a:pt x="16056" y="3156"/>
                  <a:pt x="16053" y="3161"/>
                  <a:pt x="16050" y="3164"/>
                </a:cubicBezTo>
                <a:cubicBezTo>
                  <a:pt x="16046" y="3168"/>
                  <a:pt x="16042" y="3171"/>
                  <a:pt x="16037" y="3173"/>
                </a:cubicBezTo>
                <a:cubicBezTo>
                  <a:pt x="16032" y="3175"/>
                  <a:pt x="16027" y="3176"/>
                  <a:pt x="16022" y="3176"/>
                </a:cubicBezTo>
                <a:lnTo>
                  <a:pt x="40" y="3176"/>
                </a:lnTo>
                <a:cubicBezTo>
                  <a:pt x="34" y="3176"/>
                  <a:pt x="29" y="3175"/>
                  <a:pt x="25" y="3173"/>
                </a:cubicBezTo>
                <a:cubicBezTo>
                  <a:pt x="20" y="3171"/>
                  <a:pt x="15" y="3168"/>
                  <a:pt x="12" y="3164"/>
                </a:cubicBezTo>
                <a:cubicBezTo>
                  <a:pt x="8" y="3161"/>
                  <a:pt x="5" y="3156"/>
                  <a:pt x="3" y="3152"/>
                </a:cubicBezTo>
                <a:cubicBezTo>
                  <a:pt x="1" y="3147"/>
                  <a:pt x="0" y="3142"/>
                  <a:pt x="0" y="3136"/>
                </a:cubicBezTo>
              </a:path>
            </a:pathLst>
          </a:custGeom>
          <a:ln w="9360">
            <a:solidFill>
              <a:srgbClr val="E5E3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" name="任意多边形 62"/>
          <p:cNvSpPr/>
          <p:nvPr>
            <p:custDataLst>
              <p:tags r:id="rId4"/>
            </p:custDataLst>
          </p:nvPr>
        </p:nvSpPr>
        <p:spPr>
          <a:xfrm>
            <a:off x="6105240" y="151416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533520" y="6193440"/>
            <a:ext cx="25930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国家矿山安全监察局督导煤矿井下安全生产检查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" name="文本框 64"/>
          <p:cNvSpPr txBox="1"/>
          <p:nvPr>
            <p:custDataLst>
              <p:tags r:id="rId5"/>
            </p:custDataLst>
          </p:nvPr>
        </p:nvSpPr>
        <p:spPr>
          <a:xfrm>
            <a:off x="6162480" y="156456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" name="文本框 65"/>
          <p:cNvSpPr txBox="1"/>
          <p:nvPr>
            <p:custDataLst>
              <p:tags r:id="rId6"/>
            </p:custDataLst>
          </p:nvPr>
        </p:nvSpPr>
        <p:spPr>
          <a:xfrm>
            <a:off x="6543720" y="1495080"/>
            <a:ext cx="10249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判定边界模糊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" name="文本框 66"/>
          <p:cNvSpPr txBox="1"/>
          <p:nvPr>
            <p:custDataLst>
              <p:tags r:id="rId7"/>
            </p:custDataLst>
          </p:nvPr>
        </p:nvSpPr>
        <p:spPr>
          <a:xfrm>
            <a:off x="6543720" y="1811160"/>
            <a:ext cx="48715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旧版大量使用“不符合规定”等原则性表述，执法人员理解差异大，自由裁量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" name="任意多边形 67"/>
          <p:cNvSpPr/>
          <p:nvPr>
            <p:custDataLst>
              <p:tags r:id="rId8"/>
            </p:custDataLst>
          </p:nvPr>
        </p:nvSpPr>
        <p:spPr>
          <a:xfrm>
            <a:off x="5871960" y="2604960"/>
            <a:ext cx="5781960" cy="1143360"/>
          </a:xfrm>
          <a:custGeom>
            <a:avLst/>
            <a:gdLst/>
            <a:ahLst/>
            <a:cxnLst/>
            <a:rect l="0" t="0" r="r" b="b"/>
            <a:pathLst>
              <a:path w="16061" h="3176">
                <a:moveTo>
                  <a:pt x="0" y="3136"/>
                </a:moveTo>
                <a:lnTo>
                  <a:pt x="0" y="40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1"/>
                </a:cubicBezTo>
                <a:cubicBezTo>
                  <a:pt x="16053" y="15"/>
                  <a:pt x="16056" y="19"/>
                  <a:pt x="16058" y="24"/>
                </a:cubicBezTo>
                <a:cubicBezTo>
                  <a:pt x="16060" y="29"/>
                  <a:pt x="16061" y="34"/>
                  <a:pt x="16061" y="40"/>
                </a:cubicBezTo>
                <a:lnTo>
                  <a:pt x="16061" y="3136"/>
                </a:lnTo>
                <a:cubicBezTo>
                  <a:pt x="16061" y="3141"/>
                  <a:pt x="16060" y="3146"/>
                  <a:pt x="16058" y="3151"/>
                </a:cubicBezTo>
                <a:cubicBezTo>
                  <a:pt x="16056" y="3156"/>
                  <a:pt x="16053" y="3161"/>
                  <a:pt x="16050" y="3164"/>
                </a:cubicBezTo>
                <a:cubicBezTo>
                  <a:pt x="16046" y="3168"/>
                  <a:pt x="16042" y="3171"/>
                  <a:pt x="16037" y="3173"/>
                </a:cubicBezTo>
                <a:cubicBezTo>
                  <a:pt x="16032" y="3175"/>
                  <a:pt x="16027" y="3176"/>
                  <a:pt x="16022" y="3176"/>
                </a:cubicBezTo>
                <a:lnTo>
                  <a:pt x="40" y="3176"/>
                </a:lnTo>
                <a:cubicBezTo>
                  <a:pt x="34" y="3176"/>
                  <a:pt x="29" y="3175"/>
                  <a:pt x="25" y="3173"/>
                </a:cubicBezTo>
                <a:cubicBezTo>
                  <a:pt x="20" y="3171"/>
                  <a:pt x="15" y="3168"/>
                  <a:pt x="12" y="3164"/>
                </a:cubicBezTo>
                <a:cubicBezTo>
                  <a:pt x="8" y="3161"/>
                  <a:pt x="5" y="3156"/>
                  <a:pt x="3" y="3151"/>
                </a:cubicBezTo>
                <a:cubicBezTo>
                  <a:pt x="1" y="3146"/>
                  <a:pt x="0" y="3141"/>
                  <a:pt x="0" y="313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" name="任意多边形 68"/>
          <p:cNvSpPr/>
          <p:nvPr>
            <p:custDataLst>
              <p:tags r:id="rId9"/>
            </p:custDataLst>
          </p:nvPr>
        </p:nvSpPr>
        <p:spPr>
          <a:xfrm>
            <a:off x="5871960" y="2604960"/>
            <a:ext cx="5781960" cy="1143360"/>
          </a:xfrm>
          <a:custGeom>
            <a:avLst/>
            <a:gdLst/>
            <a:ahLst/>
            <a:cxnLst/>
            <a:rect l="0" t="0" r="r" b="b"/>
            <a:pathLst>
              <a:path w="16061" h="3176" fill="none">
                <a:moveTo>
                  <a:pt x="0" y="3136"/>
                </a:moveTo>
                <a:lnTo>
                  <a:pt x="0" y="40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1"/>
                </a:cubicBezTo>
                <a:cubicBezTo>
                  <a:pt x="16053" y="15"/>
                  <a:pt x="16056" y="19"/>
                  <a:pt x="16058" y="24"/>
                </a:cubicBezTo>
                <a:cubicBezTo>
                  <a:pt x="16060" y="29"/>
                  <a:pt x="16061" y="34"/>
                  <a:pt x="16061" y="40"/>
                </a:cubicBezTo>
                <a:lnTo>
                  <a:pt x="16061" y="3136"/>
                </a:lnTo>
                <a:cubicBezTo>
                  <a:pt x="16061" y="3141"/>
                  <a:pt x="16060" y="3146"/>
                  <a:pt x="16058" y="3151"/>
                </a:cubicBezTo>
                <a:cubicBezTo>
                  <a:pt x="16056" y="3156"/>
                  <a:pt x="16053" y="3161"/>
                  <a:pt x="16050" y="3164"/>
                </a:cubicBezTo>
                <a:cubicBezTo>
                  <a:pt x="16046" y="3168"/>
                  <a:pt x="16042" y="3171"/>
                  <a:pt x="16037" y="3173"/>
                </a:cubicBezTo>
                <a:cubicBezTo>
                  <a:pt x="16032" y="3175"/>
                  <a:pt x="16027" y="3176"/>
                  <a:pt x="16022" y="3176"/>
                </a:cubicBezTo>
                <a:lnTo>
                  <a:pt x="40" y="3176"/>
                </a:lnTo>
                <a:cubicBezTo>
                  <a:pt x="34" y="3176"/>
                  <a:pt x="29" y="3175"/>
                  <a:pt x="25" y="3173"/>
                </a:cubicBezTo>
                <a:cubicBezTo>
                  <a:pt x="20" y="3171"/>
                  <a:pt x="15" y="3168"/>
                  <a:pt x="12" y="3164"/>
                </a:cubicBezTo>
                <a:cubicBezTo>
                  <a:pt x="8" y="3161"/>
                  <a:pt x="5" y="3156"/>
                  <a:pt x="3" y="3151"/>
                </a:cubicBezTo>
                <a:cubicBezTo>
                  <a:pt x="1" y="3146"/>
                  <a:pt x="0" y="3141"/>
                  <a:pt x="0" y="3136"/>
                </a:cubicBezTo>
              </a:path>
            </a:pathLst>
          </a:custGeom>
          <a:ln w="9360">
            <a:solidFill>
              <a:srgbClr val="E5E3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" name="任意多边形 69"/>
          <p:cNvSpPr/>
          <p:nvPr>
            <p:custDataLst>
              <p:tags r:id="rId10"/>
            </p:custDataLst>
          </p:nvPr>
        </p:nvSpPr>
        <p:spPr>
          <a:xfrm>
            <a:off x="6105240" y="281916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" name="文本框 70"/>
          <p:cNvSpPr txBox="1"/>
          <p:nvPr>
            <p:custDataLst>
              <p:tags r:id="rId11"/>
            </p:custDataLst>
          </p:nvPr>
        </p:nvSpPr>
        <p:spPr>
          <a:xfrm>
            <a:off x="6543720" y="2039760"/>
            <a:ext cx="10036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空间随之扩大。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" name="文本框 71"/>
          <p:cNvSpPr txBox="1"/>
          <p:nvPr>
            <p:custDataLst>
              <p:tags r:id="rId12"/>
            </p:custDataLst>
          </p:nvPr>
        </p:nvSpPr>
        <p:spPr>
          <a:xfrm>
            <a:off x="6162480" y="286920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" name="文本框 72"/>
          <p:cNvSpPr txBox="1"/>
          <p:nvPr>
            <p:custDataLst>
              <p:tags r:id="rId13"/>
            </p:custDataLst>
          </p:nvPr>
        </p:nvSpPr>
        <p:spPr>
          <a:xfrm>
            <a:off x="6543720" y="2800080"/>
            <a:ext cx="10249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部分条款滞后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" name="文本框 73"/>
          <p:cNvSpPr txBox="1"/>
          <p:nvPr>
            <p:custDataLst>
              <p:tags r:id="rId14"/>
            </p:custDataLst>
          </p:nvPr>
        </p:nvSpPr>
        <p:spPr>
          <a:xfrm>
            <a:off x="6543720" y="3115800"/>
            <a:ext cx="48715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瓦斯涌出量年度测定、监控数据造假、锂电池充电风险等新型隐患，在旧标准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" name="任意多边形 74"/>
          <p:cNvSpPr/>
          <p:nvPr>
            <p:custDataLst>
              <p:tags r:id="rId15"/>
            </p:custDataLst>
          </p:nvPr>
        </p:nvSpPr>
        <p:spPr>
          <a:xfrm>
            <a:off x="5871960" y="3909960"/>
            <a:ext cx="5781960" cy="1152720"/>
          </a:xfrm>
          <a:custGeom>
            <a:avLst/>
            <a:gdLst/>
            <a:ahLst/>
            <a:cxnLst/>
            <a:rect l="0" t="0" r="r" b="b"/>
            <a:pathLst>
              <a:path w="16061" h="3202">
                <a:moveTo>
                  <a:pt x="0" y="3162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1"/>
                </a:cubicBezTo>
                <a:cubicBezTo>
                  <a:pt x="16053" y="15"/>
                  <a:pt x="16056" y="19"/>
                  <a:pt x="16058" y="24"/>
                </a:cubicBezTo>
                <a:cubicBezTo>
                  <a:pt x="16060" y="29"/>
                  <a:pt x="16061" y="34"/>
                  <a:pt x="16061" y="39"/>
                </a:cubicBezTo>
                <a:lnTo>
                  <a:pt x="16061" y="3162"/>
                </a:lnTo>
                <a:cubicBezTo>
                  <a:pt x="16061" y="3168"/>
                  <a:pt x="16060" y="3173"/>
                  <a:pt x="16058" y="3178"/>
                </a:cubicBezTo>
                <a:cubicBezTo>
                  <a:pt x="16056" y="3182"/>
                  <a:pt x="16053" y="3187"/>
                  <a:pt x="16050" y="3190"/>
                </a:cubicBezTo>
                <a:cubicBezTo>
                  <a:pt x="16046" y="3194"/>
                  <a:pt x="16042" y="3197"/>
                  <a:pt x="16037" y="3199"/>
                </a:cubicBezTo>
                <a:cubicBezTo>
                  <a:pt x="16032" y="3201"/>
                  <a:pt x="16027" y="3202"/>
                  <a:pt x="16022" y="3202"/>
                </a:cubicBezTo>
                <a:lnTo>
                  <a:pt x="40" y="3202"/>
                </a:lnTo>
                <a:cubicBezTo>
                  <a:pt x="34" y="3202"/>
                  <a:pt x="29" y="3201"/>
                  <a:pt x="25" y="3199"/>
                </a:cubicBezTo>
                <a:cubicBezTo>
                  <a:pt x="20" y="3197"/>
                  <a:pt x="15" y="3194"/>
                  <a:pt x="12" y="3190"/>
                </a:cubicBezTo>
                <a:cubicBezTo>
                  <a:pt x="8" y="3187"/>
                  <a:pt x="5" y="3182"/>
                  <a:pt x="3" y="3178"/>
                </a:cubicBezTo>
                <a:cubicBezTo>
                  <a:pt x="1" y="3173"/>
                  <a:pt x="0" y="3168"/>
                  <a:pt x="0" y="3162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" name="任意多边形 75"/>
          <p:cNvSpPr/>
          <p:nvPr>
            <p:custDataLst>
              <p:tags r:id="rId16"/>
            </p:custDataLst>
          </p:nvPr>
        </p:nvSpPr>
        <p:spPr>
          <a:xfrm>
            <a:off x="5871960" y="3909960"/>
            <a:ext cx="5781960" cy="1152720"/>
          </a:xfrm>
          <a:custGeom>
            <a:avLst/>
            <a:gdLst/>
            <a:ahLst/>
            <a:cxnLst/>
            <a:rect l="0" t="0" r="r" b="b"/>
            <a:pathLst>
              <a:path w="16061" h="3202" fill="none">
                <a:moveTo>
                  <a:pt x="0" y="3162"/>
                </a:moveTo>
                <a:lnTo>
                  <a:pt x="0" y="39"/>
                </a:ln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1"/>
                </a:cubicBezTo>
                <a:cubicBezTo>
                  <a:pt x="16053" y="15"/>
                  <a:pt x="16056" y="19"/>
                  <a:pt x="16058" y="24"/>
                </a:cubicBezTo>
                <a:cubicBezTo>
                  <a:pt x="16060" y="29"/>
                  <a:pt x="16061" y="34"/>
                  <a:pt x="16061" y="39"/>
                </a:cubicBezTo>
                <a:lnTo>
                  <a:pt x="16061" y="3162"/>
                </a:lnTo>
                <a:cubicBezTo>
                  <a:pt x="16061" y="3168"/>
                  <a:pt x="16060" y="3173"/>
                  <a:pt x="16058" y="3178"/>
                </a:cubicBezTo>
                <a:cubicBezTo>
                  <a:pt x="16056" y="3182"/>
                  <a:pt x="16053" y="3187"/>
                  <a:pt x="16050" y="3190"/>
                </a:cubicBezTo>
                <a:cubicBezTo>
                  <a:pt x="16046" y="3194"/>
                  <a:pt x="16042" y="3197"/>
                  <a:pt x="16037" y="3199"/>
                </a:cubicBezTo>
                <a:cubicBezTo>
                  <a:pt x="16032" y="3201"/>
                  <a:pt x="16027" y="3202"/>
                  <a:pt x="16022" y="3202"/>
                </a:cubicBezTo>
                <a:lnTo>
                  <a:pt x="40" y="3202"/>
                </a:lnTo>
                <a:cubicBezTo>
                  <a:pt x="34" y="3202"/>
                  <a:pt x="29" y="3201"/>
                  <a:pt x="25" y="3199"/>
                </a:cubicBezTo>
                <a:cubicBezTo>
                  <a:pt x="20" y="3197"/>
                  <a:pt x="15" y="3194"/>
                  <a:pt x="12" y="3190"/>
                </a:cubicBezTo>
                <a:cubicBezTo>
                  <a:pt x="8" y="3187"/>
                  <a:pt x="5" y="3182"/>
                  <a:pt x="3" y="3178"/>
                </a:cubicBezTo>
                <a:cubicBezTo>
                  <a:pt x="1" y="3173"/>
                  <a:pt x="0" y="3168"/>
                  <a:pt x="0" y="3162"/>
                </a:cubicBezTo>
              </a:path>
            </a:pathLst>
          </a:custGeom>
          <a:ln w="9360">
            <a:solidFill>
              <a:srgbClr val="E5E3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" name="任意多边形 76"/>
          <p:cNvSpPr/>
          <p:nvPr>
            <p:custDataLst>
              <p:tags r:id="rId17"/>
            </p:custDataLst>
          </p:nvPr>
        </p:nvSpPr>
        <p:spPr>
          <a:xfrm>
            <a:off x="6105240" y="412416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" name="文本框 77"/>
          <p:cNvSpPr txBox="1"/>
          <p:nvPr>
            <p:custDataLst>
              <p:tags r:id="rId18"/>
            </p:custDataLst>
          </p:nvPr>
        </p:nvSpPr>
        <p:spPr>
          <a:xfrm>
            <a:off x="6543720" y="3344400"/>
            <a:ext cx="11466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中缺乏明确覆盖。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" name="文本框 78"/>
          <p:cNvSpPr txBox="1"/>
          <p:nvPr>
            <p:custDataLst>
              <p:tags r:id="rId19"/>
            </p:custDataLst>
          </p:nvPr>
        </p:nvSpPr>
        <p:spPr>
          <a:xfrm>
            <a:off x="6162480" y="418392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" name="文本框 79"/>
          <p:cNvSpPr txBox="1"/>
          <p:nvPr>
            <p:custDataLst>
              <p:tags r:id="rId20"/>
            </p:custDataLst>
          </p:nvPr>
        </p:nvSpPr>
        <p:spPr>
          <a:xfrm>
            <a:off x="6543720" y="4104720"/>
            <a:ext cx="136620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数据造假追责不严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" name="文本框 80"/>
          <p:cNvSpPr txBox="1"/>
          <p:nvPr>
            <p:custDataLst>
              <p:tags r:id="rId21"/>
            </p:custDataLst>
          </p:nvPr>
        </p:nvSpPr>
        <p:spPr>
          <a:xfrm>
            <a:off x="6543720" y="4430520"/>
            <a:ext cx="48715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多起事故暴露篡改监控数据、虚假整改等问题，旧版缺乏直接判定条款，难以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" name="任意多边形 81"/>
          <p:cNvSpPr/>
          <p:nvPr>
            <p:custDataLst>
              <p:tags r:id="rId22"/>
            </p:custDataLst>
          </p:nvPr>
        </p:nvSpPr>
        <p:spPr>
          <a:xfrm>
            <a:off x="5871960" y="5224320"/>
            <a:ext cx="5781960" cy="1143360"/>
          </a:xfrm>
          <a:custGeom>
            <a:avLst/>
            <a:gdLst/>
            <a:ahLst/>
            <a:cxnLst/>
            <a:rect l="0" t="0" r="r" b="b"/>
            <a:pathLst>
              <a:path w="16061" h="3176">
                <a:moveTo>
                  <a:pt x="0" y="3136"/>
                </a:moveTo>
                <a:lnTo>
                  <a:pt x="0" y="40"/>
                </a:lnTo>
                <a:cubicBezTo>
                  <a:pt x="0" y="34"/>
                  <a:pt x="1" y="29"/>
                  <a:pt x="3" y="24"/>
                </a:cubicBezTo>
                <a:cubicBezTo>
                  <a:pt x="5" y="20"/>
                  <a:pt x="8" y="15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2"/>
                </a:cubicBezTo>
                <a:cubicBezTo>
                  <a:pt x="16053" y="15"/>
                  <a:pt x="16056" y="20"/>
                  <a:pt x="16058" y="24"/>
                </a:cubicBezTo>
                <a:cubicBezTo>
                  <a:pt x="16060" y="29"/>
                  <a:pt x="16061" y="34"/>
                  <a:pt x="16061" y="40"/>
                </a:cubicBezTo>
                <a:lnTo>
                  <a:pt x="16061" y="3136"/>
                </a:lnTo>
                <a:cubicBezTo>
                  <a:pt x="16061" y="3141"/>
                  <a:pt x="16060" y="3147"/>
                  <a:pt x="16058" y="3151"/>
                </a:cubicBezTo>
                <a:cubicBezTo>
                  <a:pt x="16056" y="3156"/>
                  <a:pt x="16053" y="3161"/>
                  <a:pt x="16050" y="3164"/>
                </a:cubicBezTo>
                <a:cubicBezTo>
                  <a:pt x="16046" y="3168"/>
                  <a:pt x="16042" y="3171"/>
                  <a:pt x="16037" y="3173"/>
                </a:cubicBezTo>
                <a:cubicBezTo>
                  <a:pt x="16032" y="3175"/>
                  <a:pt x="16027" y="3176"/>
                  <a:pt x="16022" y="3176"/>
                </a:cubicBezTo>
                <a:lnTo>
                  <a:pt x="40" y="3176"/>
                </a:lnTo>
                <a:cubicBezTo>
                  <a:pt x="34" y="3176"/>
                  <a:pt x="29" y="3175"/>
                  <a:pt x="25" y="3173"/>
                </a:cubicBezTo>
                <a:cubicBezTo>
                  <a:pt x="20" y="3171"/>
                  <a:pt x="15" y="3168"/>
                  <a:pt x="12" y="3164"/>
                </a:cubicBezTo>
                <a:cubicBezTo>
                  <a:pt x="8" y="3161"/>
                  <a:pt x="5" y="3156"/>
                  <a:pt x="3" y="3151"/>
                </a:cubicBezTo>
                <a:cubicBezTo>
                  <a:pt x="1" y="3147"/>
                  <a:pt x="0" y="3141"/>
                  <a:pt x="0" y="313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" name="任意多边形 82"/>
          <p:cNvSpPr/>
          <p:nvPr>
            <p:custDataLst>
              <p:tags r:id="rId23"/>
            </p:custDataLst>
          </p:nvPr>
        </p:nvSpPr>
        <p:spPr>
          <a:xfrm>
            <a:off x="5871960" y="5224320"/>
            <a:ext cx="5781960" cy="1143360"/>
          </a:xfrm>
          <a:custGeom>
            <a:avLst/>
            <a:gdLst/>
            <a:ahLst/>
            <a:cxnLst/>
            <a:rect l="0" t="0" r="r" b="b"/>
            <a:pathLst>
              <a:path w="16061" h="3176" fill="none">
                <a:moveTo>
                  <a:pt x="0" y="3136"/>
                </a:moveTo>
                <a:lnTo>
                  <a:pt x="0" y="40"/>
                </a:lnTo>
                <a:cubicBezTo>
                  <a:pt x="0" y="34"/>
                  <a:pt x="1" y="29"/>
                  <a:pt x="3" y="24"/>
                </a:cubicBezTo>
                <a:cubicBezTo>
                  <a:pt x="5" y="20"/>
                  <a:pt x="8" y="15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4" y="0"/>
                  <a:pt x="40" y="0"/>
                </a:cubicBezTo>
                <a:lnTo>
                  <a:pt x="16022" y="0"/>
                </a:lnTo>
                <a:cubicBezTo>
                  <a:pt x="16027" y="0"/>
                  <a:pt x="16032" y="1"/>
                  <a:pt x="16037" y="3"/>
                </a:cubicBezTo>
                <a:cubicBezTo>
                  <a:pt x="16042" y="5"/>
                  <a:pt x="16046" y="8"/>
                  <a:pt x="16050" y="12"/>
                </a:cubicBezTo>
                <a:cubicBezTo>
                  <a:pt x="16053" y="15"/>
                  <a:pt x="16056" y="20"/>
                  <a:pt x="16058" y="24"/>
                </a:cubicBezTo>
                <a:cubicBezTo>
                  <a:pt x="16060" y="29"/>
                  <a:pt x="16061" y="34"/>
                  <a:pt x="16061" y="40"/>
                </a:cubicBezTo>
                <a:lnTo>
                  <a:pt x="16061" y="3136"/>
                </a:lnTo>
                <a:cubicBezTo>
                  <a:pt x="16061" y="3141"/>
                  <a:pt x="16060" y="3147"/>
                  <a:pt x="16058" y="3151"/>
                </a:cubicBezTo>
                <a:cubicBezTo>
                  <a:pt x="16056" y="3156"/>
                  <a:pt x="16053" y="3161"/>
                  <a:pt x="16050" y="3164"/>
                </a:cubicBezTo>
                <a:cubicBezTo>
                  <a:pt x="16046" y="3168"/>
                  <a:pt x="16042" y="3171"/>
                  <a:pt x="16037" y="3173"/>
                </a:cubicBezTo>
                <a:cubicBezTo>
                  <a:pt x="16032" y="3175"/>
                  <a:pt x="16027" y="3176"/>
                  <a:pt x="16022" y="3176"/>
                </a:cubicBezTo>
                <a:lnTo>
                  <a:pt x="40" y="3176"/>
                </a:lnTo>
                <a:cubicBezTo>
                  <a:pt x="34" y="3176"/>
                  <a:pt x="29" y="3175"/>
                  <a:pt x="25" y="3173"/>
                </a:cubicBezTo>
                <a:cubicBezTo>
                  <a:pt x="20" y="3171"/>
                  <a:pt x="15" y="3168"/>
                  <a:pt x="12" y="3164"/>
                </a:cubicBezTo>
                <a:cubicBezTo>
                  <a:pt x="8" y="3161"/>
                  <a:pt x="5" y="3156"/>
                  <a:pt x="3" y="3151"/>
                </a:cubicBezTo>
                <a:cubicBezTo>
                  <a:pt x="1" y="3147"/>
                  <a:pt x="0" y="3141"/>
                  <a:pt x="0" y="3136"/>
                </a:cubicBezTo>
              </a:path>
            </a:pathLst>
          </a:custGeom>
          <a:ln w="9360">
            <a:solidFill>
              <a:srgbClr val="E5E3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" name="任意多边形 83"/>
          <p:cNvSpPr/>
          <p:nvPr>
            <p:custDataLst>
              <p:tags r:id="rId24"/>
            </p:custDataLst>
          </p:nvPr>
        </p:nvSpPr>
        <p:spPr>
          <a:xfrm>
            <a:off x="6105240" y="543852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0"/>
                </a:moveTo>
                <a:lnTo>
                  <a:pt x="742" y="0"/>
                </a:lnTo>
                <a:lnTo>
                  <a:pt x="74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" name="文本框 84"/>
          <p:cNvSpPr txBox="1"/>
          <p:nvPr>
            <p:custDataLst>
              <p:tags r:id="rId25"/>
            </p:custDataLst>
          </p:nvPr>
        </p:nvSpPr>
        <p:spPr>
          <a:xfrm>
            <a:off x="6543720" y="4659120"/>
            <a:ext cx="10036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形成有效震慑。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" name="文本框 85"/>
          <p:cNvSpPr txBox="1"/>
          <p:nvPr>
            <p:custDataLst>
              <p:tags r:id="rId26"/>
            </p:custDataLst>
          </p:nvPr>
        </p:nvSpPr>
        <p:spPr>
          <a:xfrm>
            <a:off x="6162480" y="5488920"/>
            <a:ext cx="153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" name="文本框 86"/>
          <p:cNvSpPr txBox="1"/>
          <p:nvPr>
            <p:custDataLst>
              <p:tags r:id="rId27"/>
            </p:custDataLst>
          </p:nvPr>
        </p:nvSpPr>
        <p:spPr>
          <a:xfrm>
            <a:off x="6543720" y="5419440"/>
            <a:ext cx="136620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露天煤矿监管盲区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" name="文本框 87"/>
          <p:cNvSpPr txBox="1"/>
          <p:nvPr>
            <p:custDataLst>
              <p:tags r:id="rId28"/>
            </p:custDataLst>
          </p:nvPr>
        </p:nvSpPr>
        <p:spPr>
          <a:xfrm>
            <a:off x="6543720" y="5735160"/>
            <a:ext cx="48715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边坡管理长期仅笼统列入“其他”类别，监管依据不足，导致现场管控力度严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" name="任意多边形 88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" name="任意多边形 89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" name="任意多边形 90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" name="文本框 91"/>
          <p:cNvSpPr txBox="1"/>
          <p:nvPr>
            <p:custDataLst>
              <p:tags r:id="rId29"/>
            </p:custDataLst>
          </p:nvPr>
        </p:nvSpPr>
        <p:spPr>
          <a:xfrm>
            <a:off x="6543720" y="596376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重偏弱。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11561040" y="641340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4/24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任意多边形 93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" name="任意多边形 94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" name="任意多边形 95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" name="任意多边形 96"/>
          <p:cNvSpPr/>
          <p:nvPr/>
        </p:nvSpPr>
        <p:spPr>
          <a:xfrm>
            <a:off x="1866600" y="1295280"/>
            <a:ext cx="2410200" cy="4629600"/>
          </a:xfrm>
          <a:custGeom>
            <a:avLst/>
            <a:gdLst/>
            <a:ahLst/>
            <a:cxnLst/>
            <a:rect l="0" t="0" r="r" b="b"/>
            <a:pathLst>
              <a:path w="6695" h="12860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6589" y="0"/>
                </a:lnTo>
                <a:cubicBezTo>
                  <a:pt x="6619" y="0"/>
                  <a:pt x="6644" y="10"/>
                  <a:pt x="6664" y="31"/>
                </a:cubicBezTo>
                <a:cubicBezTo>
                  <a:pt x="6685" y="51"/>
                  <a:pt x="6695" y="76"/>
                  <a:pt x="6695" y="106"/>
                </a:cubicBezTo>
                <a:lnTo>
                  <a:pt x="6695" y="12754"/>
                </a:lnTo>
                <a:cubicBezTo>
                  <a:pt x="6695" y="12783"/>
                  <a:pt x="6685" y="12808"/>
                  <a:pt x="6664" y="12829"/>
                </a:cubicBezTo>
                <a:cubicBezTo>
                  <a:pt x="6644" y="12849"/>
                  <a:pt x="6619" y="12860"/>
                  <a:pt x="6589" y="12860"/>
                </a:cubicBezTo>
                <a:lnTo>
                  <a:pt x="106" y="12860"/>
                </a:lnTo>
                <a:cubicBezTo>
                  <a:pt x="77" y="12860"/>
                  <a:pt x="52" y="12849"/>
                  <a:pt x="31" y="12829"/>
                </a:cubicBezTo>
                <a:cubicBezTo>
                  <a:pt x="11" y="12808"/>
                  <a:pt x="0" y="12783"/>
                  <a:pt x="0" y="12754"/>
                </a:cubicBezTo>
                <a:lnTo>
                  <a:pt x="0" y="106"/>
                </a:lnTo>
                <a:cubicBezTo>
                  <a:pt x="0" y="76"/>
                  <a:pt x="11" y="51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" name="任意多边形 97"/>
          <p:cNvSpPr/>
          <p:nvPr/>
        </p:nvSpPr>
        <p:spPr>
          <a:xfrm>
            <a:off x="1866600" y="1295280"/>
            <a:ext cx="2410200" cy="4629600"/>
          </a:xfrm>
          <a:custGeom>
            <a:avLst/>
            <a:gdLst/>
            <a:ahLst/>
            <a:cxnLst/>
            <a:rect l="0" t="0" r="r" b="b"/>
            <a:pathLst>
              <a:path w="6695" h="12860">
                <a:moveTo>
                  <a:pt x="0" y="12754"/>
                </a:moveTo>
                <a:lnTo>
                  <a:pt x="0" y="106"/>
                </a:lnTo>
                <a:cubicBezTo>
                  <a:pt x="0" y="76"/>
                  <a:pt x="11" y="51"/>
                  <a:pt x="31" y="31"/>
                </a:cubicBezTo>
                <a:cubicBezTo>
                  <a:pt x="52" y="10"/>
                  <a:pt x="77" y="0"/>
                  <a:pt x="106" y="0"/>
                </a:cubicBezTo>
                <a:lnTo>
                  <a:pt x="6589" y="0"/>
                </a:lnTo>
                <a:cubicBezTo>
                  <a:pt x="6619" y="0"/>
                  <a:pt x="6644" y="10"/>
                  <a:pt x="6664" y="31"/>
                </a:cubicBezTo>
                <a:cubicBezTo>
                  <a:pt x="6685" y="51"/>
                  <a:pt x="6695" y="76"/>
                  <a:pt x="6695" y="106"/>
                </a:cubicBezTo>
                <a:lnTo>
                  <a:pt x="6695" y="12754"/>
                </a:lnTo>
                <a:cubicBezTo>
                  <a:pt x="6695" y="12783"/>
                  <a:pt x="6685" y="12808"/>
                  <a:pt x="6664" y="12829"/>
                </a:cubicBezTo>
                <a:cubicBezTo>
                  <a:pt x="6644" y="12849"/>
                  <a:pt x="6619" y="12860"/>
                  <a:pt x="6589" y="12860"/>
                </a:cubicBezTo>
                <a:lnTo>
                  <a:pt x="106" y="12860"/>
                </a:lnTo>
                <a:cubicBezTo>
                  <a:pt x="77" y="12860"/>
                  <a:pt x="52" y="12849"/>
                  <a:pt x="31" y="12829"/>
                </a:cubicBezTo>
                <a:cubicBezTo>
                  <a:pt x="11" y="12808"/>
                  <a:pt x="0" y="12783"/>
                  <a:pt x="0" y="12754"/>
                </a:cubicBezTo>
                <a:moveTo>
                  <a:pt x="27" y="106"/>
                </a:moveTo>
                <a:lnTo>
                  <a:pt x="27" y="12754"/>
                </a:lnTo>
                <a:cubicBezTo>
                  <a:pt x="27" y="12764"/>
                  <a:pt x="29" y="12774"/>
                  <a:pt x="33" y="12784"/>
                </a:cubicBezTo>
                <a:cubicBezTo>
                  <a:pt x="37" y="12794"/>
                  <a:pt x="43" y="12802"/>
                  <a:pt x="50" y="12810"/>
                </a:cubicBezTo>
                <a:cubicBezTo>
                  <a:pt x="57" y="12817"/>
                  <a:pt x="66" y="12823"/>
                  <a:pt x="76" y="12827"/>
                </a:cubicBezTo>
                <a:cubicBezTo>
                  <a:pt x="86" y="12831"/>
                  <a:pt x="96" y="12833"/>
                  <a:pt x="106" y="12833"/>
                </a:cubicBezTo>
                <a:lnTo>
                  <a:pt x="6589" y="12833"/>
                </a:lnTo>
                <a:cubicBezTo>
                  <a:pt x="6600" y="12833"/>
                  <a:pt x="6610" y="12831"/>
                  <a:pt x="6620" y="12827"/>
                </a:cubicBezTo>
                <a:cubicBezTo>
                  <a:pt x="6630" y="12823"/>
                  <a:pt x="6638" y="12817"/>
                  <a:pt x="6646" y="12810"/>
                </a:cubicBezTo>
                <a:cubicBezTo>
                  <a:pt x="6653" y="12802"/>
                  <a:pt x="6659" y="12794"/>
                  <a:pt x="6663" y="12784"/>
                </a:cubicBezTo>
                <a:cubicBezTo>
                  <a:pt x="6667" y="12774"/>
                  <a:pt x="6669" y="12764"/>
                  <a:pt x="6669" y="12754"/>
                </a:cubicBezTo>
                <a:lnTo>
                  <a:pt x="6669" y="106"/>
                </a:lnTo>
                <a:cubicBezTo>
                  <a:pt x="6669" y="95"/>
                  <a:pt x="6667" y="85"/>
                  <a:pt x="6663" y="75"/>
                </a:cubicBezTo>
                <a:cubicBezTo>
                  <a:pt x="6659" y="66"/>
                  <a:pt x="6653" y="57"/>
                  <a:pt x="6646" y="50"/>
                </a:cubicBezTo>
                <a:cubicBezTo>
                  <a:pt x="6638" y="42"/>
                  <a:pt x="6630" y="36"/>
                  <a:pt x="6620" y="32"/>
                </a:cubicBezTo>
                <a:cubicBezTo>
                  <a:pt x="6610" y="28"/>
                  <a:pt x="6600" y="26"/>
                  <a:pt x="6589" y="26"/>
                </a:cubicBezTo>
                <a:lnTo>
                  <a:pt x="106" y="26"/>
                </a:lnTo>
                <a:cubicBezTo>
                  <a:pt x="96" y="26"/>
                  <a:pt x="86" y="28"/>
                  <a:pt x="76" y="32"/>
                </a:cubicBezTo>
                <a:cubicBezTo>
                  <a:pt x="66" y="36"/>
                  <a:pt x="57" y="42"/>
                  <a:pt x="50" y="50"/>
                </a:cubicBezTo>
                <a:cubicBezTo>
                  <a:pt x="43" y="57"/>
                  <a:pt x="37" y="66"/>
                  <a:pt x="33" y="75"/>
                </a:cubicBezTo>
                <a:cubicBezTo>
                  <a:pt x="29" y="85"/>
                  <a:pt x="27" y="95"/>
                  <a:pt x="27" y="106"/>
                </a:cubicBezTo>
                <a:close/>
              </a:path>
            </a:pathLst>
          </a:custGeom>
          <a:solidFill>
            <a:srgbClr val="666666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" name="任意多边形 98"/>
          <p:cNvSpPr/>
          <p:nvPr/>
        </p:nvSpPr>
        <p:spPr>
          <a:xfrm>
            <a:off x="4466880" y="1295280"/>
            <a:ext cx="2410200" cy="4629600"/>
          </a:xfrm>
          <a:custGeom>
            <a:avLst/>
            <a:gdLst/>
            <a:ahLst/>
            <a:cxnLst/>
            <a:rect l="0" t="0" r="r" b="b"/>
            <a:pathLst>
              <a:path w="6695" h="12860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6590" y="0"/>
                </a:lnTo>
                <a:cubicBezTo>
                  <a:pt x="6619" y="0"/>
                  <a:pt x="6644" y="10"/>
                  <a:pt x="6664" y="31"/>
                </a:cubicBezTo>
                <a:cubicBezTo>
                  <a:pt x="6685" y="51"/>
                  <a:pt x="6695" y="76"/>
                  <a:pt x="6695" y="106"/>
                </a:cubicBezTo>
                <a:lnTo>
                  <a:pt x="6695" y="12754"/>
                </a:lnTo>
                <a:cubicBezTo>
                  <a:pt x="6695" y="12783"/>
                  <a:pt x="6685" y="12808"/>
                  <a:pt x="6664" y="12829"/>
                </a:cubicBezTo>
                <a:cubicBezTo>
                  <a:pt x="6644" y="12849"/>
                  <a:pt x="6619" y="12860"/>
                  <a:pt x="6590" y="12860"/>
                </a:cubicBezTo>
                <a:lnTo>
                  <a:pt x="106" y="12860"/>
                </a:lnTo>
                <a:cubicBezTo>
                  <a:pt x="77" y="12860"/>
                  <a:pt x="52" y="12849"/>
                  <a:pt x="31" y="12829"/>
                </a:cubicBezTo>
                <a:cubicBezTo>
                  <a:pt x="11" y="12808"/>
                  <a:pt x="0" y="12783"/>
                  <a:pt x="0" y="12754"/>
                </a:cubicBezTo>
                <a:lnTo>
                  <a:pt x="0" y="106"/>
                </a:lnTo>
                <a:cubicBezTo>
                  <a:pt x="0" y="76"/>
                  <a:pt x="11" y="51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" name="任意多边形 99"/>
          <p:cNvSpPr/>
          <p:nvPr/>
        </p:nvSpPr>
        <p:spPr>
          <a:xfrm>
            <a:off x="4466880" y="1295280"/>
            <a:ext cx="2410200" cy="4629600"/>
          </a:xfrm>
          <a:custGeom>
            <a:avLst/>
            <a:gdLst/>
            <a:ahLst/>
            <a:cxnLst/>
            <a:rect l="0" t="0" r="r" b="b"/>
            <a:pathLst>
              <a:path w="6695" h="12860">
                <a:moveTo>
                  <a:pt x="0" y="12754"/>
                </a:moveTo>
                <a:lnTo>
                  <a:pt x="0" y="106"/>
                </a:lnTo>
                <a:cubicBezTo>
                  <a:pt x="0" y="76"/>
                  <a:pt x="11" y="51"/>
                  <a:pt x="31" y="31"/>
                </a:cubicBezTo>
                <a:cubicBezTo>
                  <a:pt x="52" y="10"/>
                  <a:pt x="77" y="0"/>
                  <a:pt x="106" y="0"/>
                </a:cubicBezTo>
                <a:lnTo>
                  <a:pt x="6590" y="0"/>
                </a:lnTo>
                <a:cubicBezTo>
                  <a:pt x="6619" y="0"/>
                  <a:pt x="6644" y="10"/>
                  <a:pt x="6664" y="31"/>
                </a:cubicBezTo>
                <a:cubicBezTo>
                  <a:pt x="6685" y="51"/>
                  <a:pt x="6695" y="76"/>
                  <a:pt x="6695" y="106"/>
                </a:cubicBezTo>
                <a:lnTo>
                  <a:pt x="6695" y="12754"/>
                </a:lnTo>
                <a:cubicBezTo>
                  <a:pt x="6695" y="12783"/>
                  <a:pt x="6685" y="12808"/>
                  <a:pt x="6664" y="12829"/>
                </a:cubicBezTo>
                <a:cubicBezTo>
                  <a:pt x="6644" y="12849"/>
                  <a:pt x="6619" y="12860"/>
                  <a:pt x="6590" y="12860"/>
                </a:cubicBezTo>
                <a:lnTo>
                  <a:pt x="106" y="12860"/>
                </a:lnTo>
                <a:cubicBezTo>
                  <a:pt x="77" y="12860"/>
                  <a:pt x="52" y="12849"/>
                  <a:pt x="31" y="12829"/>
                </a:cubicBezTo>
                <a:cubicBezTo>
                  <a:pt x="11" y="12808"/>
                  <a:pt x="0" y="12783"/>
                  <a:pt x="0" y="12754"/>
                </a:cubicBezTo>
                <a:moveTo>
                  <a:pt x="27" y="106"/>
                </a:moveTo>
                <a:lnTo>
                  <a:pt x="27" y="12754"/>
                </a:lnTo>
                <a:cubicBezTo>
                  <a:pt x="27" y="12764"/>
                  <a:pt x="29" y="12774"/>
                  <a:pt x="33" y="12784"/>
                </a:cubicBezTo>
                <a:cubicBezTo>
                  <a:pt x="37" y="12794"/>
                  <a:pt x="43" y="12802"/>
                  <a:pt x="50" y="12810"/>
                </a:cubicBezTo>
                <a:cubicBezTo>
                  <a:pt x="58" y="12817"/>
                  <a:pt x="66" y="12823"/>
                  <a:pt x="76" y="12827"/>
                </a:cubicBezTo>
                <a:cubicBezTo>
                  <a:pt x="86" y="12831"/>
                  <a:pt x="96" y="12833"/>
                  <a:pt x="106" y="12833"/>
                </a:cubicBezTo>
                <a:lnTo>
                  <a:pt x="6590" y="12833"/>
                </a:lnTo>
                <a:cubicBezTo>
                  <a:pt x="6600" y="12833"/>
                  <a:pt x="6610" y="12831"/>
                  <a:pt x="6620" y="12827"/>
                </a:cubicBezTo>
                <a:cubicBezTo>
                  <a:pt x="6630" y="12823"/>
                  <a:pt x="6638" y="12817"/>
                  <a:pt x="6646" y="12810"/>
                </a:cubicBezTo>
                <a:cubicBezTo>
                  <a:pt x="6653" y="12802"/>
                  <a:pt x="6659" y="12794"/>
                  <a:pt x="6663" y="12784"/>
                </a:cubicBezTo>
                <a:cubicBezTo>
                  <a:pt x="6667" y="12774"/>
                  <a:pt x="6669" y="12764"/>
                  <a:pt x="6669" y="12754"/>
                </a:cubicBezTo>
                <a:lnTo>
                  <a:pt x="6669" y="106"/>
                </a:lnTo>
                <a:cubicBezTo>
                  <a:pt x="6669" y="95"/>
                  <a:pt x="6667" y="85"/>
                  <a:pt x="6663" y="75"/>
                </a:cubicBezTo>
                <a:cubicBezTo>
                  <a:pt x="6659" y="66"/>
                  <a:pt x="6653" y="57"/>
                  <a:pt x="6646" y="50"/>
                </a:cubicBezTo>
                <a:cubicBezTo>
                  <a:pt x="6638" y="42"/>
                  <a:pt x="6630" y="36"/>
                  <a:pt x="6620" y="32"/>
                </a:cubicBezTo>
                <a:cubicBezTo>
                  <a:pt x="6610" y="28"/>
                  <a:pt x="6600" y="26"/>
                  <a:pt x="6590" y="26"/>
                </a:cubicBezTo>
                <a:lnTo>
                  <a:pt x="106" y="26"/>
                </a:lnTo>
                <a:cubicBezTo>
                  <a:pt x="96" y="26"/>
                  <a:pt x="86" y="28"/>
                  <a:pt x="76" y="32"/>
                </a:cubicBezTo>
                <a:cubicBezTo>
                  <a:pt x="66" y="36"/>
                  <a:pt x="58" y="42"/>
                  <a:pt x="50" y="50"/>
                </a:cubicBezTo>
                <a:cubicBezTo>
                  <a:pt x="43" y="57"/>
                  <a:pt x="37" y="66"/>
                  <a:pt x="33" y="75"/>
                </a:cubicBezTo>
                <a:cubicBezTo>
                  <a:pt x="29" y="85"/>
                  <a:pt x="27" y="95"/>
                  <a:pt x="27" y="106"/>
                </a:cubicBezTo>
                <a:close/>
              </a:path>
            </a:pathLst>
          </a:custGeom>
          <a:solidFill>
            <a:srgbClr val="666666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" name="任意多边形 100"/>
          <p:cNvSpPr/>
          <p:nvPr/>
        </p:nvSpPr>
        <p:spPr>
          <a:xfrm>
            <a:off x="533160" y="6076800"/>
            <a:ext cx="11125440" cy="552600"/>
          </a:xfrm>
          <a:custGeom>
            <a:avLst/>
            <a:gdLst/>
            <a:ahLst/>
            <a:cxnLst/>
            <a:rect l="0" t="0" r="r" b="b"/>
            <a:pathLst>
              <a:path w="30904" h="1535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30799" y="0"/>
                </a:lnTo>
                <a:cubicBezTo>
                  <a:pt x="30828" y="0"/>
                  <a:pt x="30853" y="10"/>
                  <a:pt x="30873" y="31"/>
                </a:cubicBezTo>
                <a:cubicBezTo>
                  <a:pt x="30894" y="52"/>
                  <a:pt x="30904" y="77"/>
                  <a:pt x="30904" y="106"/>
                </a:cubicBezTo>
                <a:lnTo>
                  <a:pt x="30904" y="1430"/>
                </a:lnTo>
                <a:cubicBezTo>
                  <a:pt x="30904" y="1459"/>
                  <a:pt x="30894" y="1484"/>
                  <a:pt x="30873" y="1504"/>
                </a:cubicBezTo>
                <a:cubicBezTo>
                  <a:pt x="30853" y="1525"/>
                  <a:pt x="30828" y="1535"/>
                  <a:pt x="30799" y="1535"/>
                </a:cubicBezTo>
                <a:lnTo>
                  <a:pt x="106" y="1535"/>
                </a:lnTo>
                <a:cubicBezTo>
                  <a:pt x="77" y="1535"/>
                  <a:pt x="52" y="1525"/>
                  <a:pt x="31" y="1504"/>
                </a:cubicBezTo>
                <a:cubicBezTo>
                  <a:pt x="10" y="1484"/>
                  <a:pt x="0" y="1459"/>
                  <a:pt x="0" y="1430"/>
                </a:cubicBez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" name="任意多边形 101"/>
          <p:cNvSpPr/>
          <p:nvPr/>
        </p:nvSpPr>
        <p:spPr>
          <a:xfrm>
            <a:off x="533160" y="6076800"/>
            <a:ext cx="11125440" cy="552600"/>
          </a:xfrm>
          <a:custGeom>
            <a:avLst/>
            <a:gdLst/>
            <a:ahLst/>
            <a:cxnLst/>
            <a:rect l="0" t="0" r="r" b="b"/>
            <a:pathLst>
              <a:path w="30904" h="1535">
                <a:moveTo>
                  <a:pt x="0" y="1430"/>
                </a:move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ubicBezTo>
                  <a:pt x="52" y="10"/>
                  <a:pt x="77" y="0"/>
                  <a:pt x="106" y="0"/>
                </a:cubicBezTo>
                <a:lnTo>
                  <a:pt x="30799" y="0"/>
                </a:lnTo>
                <a:cubicBezTo>
                  <a:pt x="30828" y="0"/>
                  <a:pt x="30853" y="10"/>
                  <a:pt x="30873" y="31"/>
                </a:cubicBezTo>
                <a:cubicBezTo>
                  <a:pt x="30894" y="52"/>
                  <a:pt x="30904" y="77"/>
                  <a:pt x="30904" y="106"/>
                </a:cubicBezTo>
                <a:lnTo>
                  <a:pt x="30904" y="1430"/>
                </a:lnTo>
                <a:cubicBezTo>
                  <a:pt x="30904" y="1459"/>
                  <a:pt x="30894" y="1484"/>
                  <a:pt x="30873" y="1504"/>
                </a:cubicBezTo>
                <a:cubicBezTo>
                  <a:pt x="30853" y="1525"/>
                  <a:pt x="30828" y="1535"/>
                  <a:pt x="30799" y="1535"/>
                </a:cubicBezTo>
                <a:lnTo>
                  <a:pt x="106" y="1535"/>
                </a:lnTo>
                <a:cubicBezTo>
                  <a:pt x="77" y="1535"/>
                  <a:pt x="52" y="1525"/>
                  <a:pt x="31" y="1504"/>
                </a:cubicBezTo>
                <a:cubicBezTo>
                  <a:pt x="10" y="1484"/>
                  <a:pt x="0" y="1459"/>
                  <a:pt x="0" y="1430"/>
                </a:cubicBezTo>
                <a:moveTo>
                  <a:pt x="27" y="106"/>
                </a:moveTo>
                <a:lnTo>
                  <a:pt x="27" y="1430"/>
                </a:lnTo>
                <a:cubicBezTo>
                  <a:pt x="27" y="1440"/>
                  <a:pt x="29" y="1450"/>
                  <a:pt x="33" y="1460"/>
                </a:cubicBezTo>
                <a:cubicBezTo>
                  <a:pt x="37" y="1470"/>
                  <a:pt x="42" y="1478"/>
                  <a:pt x="50" y="1486"/>
                </a:cubicBezTo>
                <a:cubicBezTo>
                  <a:pt x="57" y="1493"/>
                  <a:pt x="66" y="1499"/>
                  <a:pt x="76" y="1503"/>
                </a:cubicBezTo>
                <a:cubicBezTo>
                  <a:pt x="85" y="1507"/>
                  <a:pt x="95" y="1509"/>
                  <a:pt x="106" y="1509"/>
                </a:cubicBezTo>
                <a:lnTo>
                  <a:pt x="30799" y="1509"/>
                </a:lnTo>
                <a:cubicBezTo>
                  <a:pt x="30809" y="1509"/>
                  <a:pt x="30819" y="1507"/>
                  <a:pt x="30829" y="1503"/>
                </a:cubicBezTo>
                <a:cubicBezTo>
                  <a:pt x="30839" y="1499"/>
                  <a:pt x="30847" y="1493"/>
                  <a:pt x="30855" y="1486"/>
                </a:cubicBezTo>
                <a:cubicBezTo>
                  <a:pt x="30862" y="1478"/>
                  <a:pt x="30868" y="1470"/>
                  <a:pt x="30872" y="1460"/>
                </a:cubicBezTo>
                <a:cubicBezTo>
                  <a:pt x="30876" y="1450"/>
                  <a:pt x="30878" y="1440"/>
                  <a:pt x="30878" y="1430"/>
                </a:cubicBezTo>
                <a:lnTo>
                  <a:pt x="30878" y="106"/>
                </a:lnTo>
                <a:cubicBezTo>
                  <a:pt x="30878" y="95"/>
                  <a:pt x="30876" y="85"/>
                  <a:pt x="30872" y="75"/>
                </a:cubicBezTo>
                <a:cubicBezTo>
                  <a:pt x="30868" y="66"/>
                  <a:pt x="30862" y="57"/>
                  <a:pt x="30855" y="50"/>
                </a:cubicBezTo>
                <a:cubicBezTo>
                  <a:pt x="30847" y="42"/>
                  <a:pt x="30839" y="36"/>
                  <a:pt x="30829" y="32"/>
                </a:cubicBezTo>
                <a:cubicBezTo>
                  <a:pt x="30819" y="28"/>
                  <a:pt x="30809" y="26"/>
                  <a:pt x="30799" y="26"/>
                </a:cubicBezTo>
                <a:lnTo>
                  <a:pt x="106" y="26"/>
                </a:lnTo>
                <a:cubicBezTo>
                  <a:pt x="95" y="26"/>
                  <a:pt x="85" y="28"/>
                  <a:pt x="76" y="32"/>
                </a:cubicBezTo>
                <a:cubicBezTo>
                  <a:pt x="66" y="36"/>
                  <a:pt x="57" y="42"/>
                  <a:pt x="50" y="50"/>
                </a:cubicBezTo>
                <a:cubicBezTo>
                  <a:pt x="42" y="57"/>
                  <a:pt x="37" y="66"/>
                  <a:pt x="33" y="75"/>
                </a:cubicBezTo>
                <a:cubicBezTo>
                  <a:pt x="29" y="85"/>
                  <a:pt x="27" y="95"/>
                  <a:pt x="27" y="106"/>
                </a:cubicBezTo>
                <a:close/>
              </a:path>
            </a:pathLst>
          </a:custGeom>
          <a:solidFill>
            <a:srgbClr val="666666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533520" y="516960"/>
            <a:ext cx="33022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总体框架：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类→</a:t>
            </a:r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" name="任意多边形 103"/>
          <p:cNvSpPr/>
          <p:nvPr/>
        </p:nvSpPr>
        <p:spPr>
          <a:xfrm>
            <a:off x="1457280" y="6314760"/>
            <a:ext cx="76320" cy="76680"/>
          </a:xfrm>
          <a:custGeom>
            <a:avLst/>
            <a:gdLst/>
            <a:ahLst/>
            <a:cxn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4" y="148"/>
                </a:cubicBezTo>
                <a:cubicBezTo>
                  <a:pt x="199" y="161"/>
                  <a:pt x="191" y="172"/>
                  <a:pt x="181" y="182"/>
                </a:cubicBezTo>
                <a:cubicBezTo>
                  <a:pt x="171" y="192"/>
                  <a:pt x="160" y="200"/>
                  <a:pt x="147" y="205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80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8"/>
                </a:cubicBezTo>
                <a:cubicBezTo>
                  <a:pt x="160" y="14"/>
                  <a:pt x="171" y="21"/>
                  <a:pt x="181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80"/>
                  <a:pt x="212" y="93"/>
                  <a:pt x="212" y="10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771480" y="626940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核心变化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" name="任意多边形 105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" name="任意多边形 106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" name="任意多边形 107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1685880" y="6239160"/>
            <a:ext cx="420084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监控通讯独立成条、露天边坡专项管理、量化指标遍地开花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11561040" y="644184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5/24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7329600" y="1507320"/>
            <a:ext cx="1121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2021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号令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7329600" y="1616760"/>
            <a:ext cx="658440" cy="704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4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15</a:t>
            </a:r>
            <a:endParaRPr lang="en-US" sz="4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8025840" y="1979640"/>
            <a:ext cx="19116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9015120" y="1507320"/>
            <a:ext cx="11934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21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号令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9015120" y="1616760"/>
            <a:ext cx="658440" cy="704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4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endParaRPr lang="en-US" sz="4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9711360" y="1979640"/>
            <a:ext cx="191160" cy="252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5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类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" name="任意多边形 116"/>
          <p:cNvSpPr/>
          <p:nvPr/>
        </p:nvSpPr>
        <p:spPr>
          <a:xfrm>
            <a:off x="7067520" y="2390760"/>
            <a:ext cx="1486080" cy="9720"/>
          </a:xfrm>
          <a:custGeom>
            <a:avLst/>
            <a:gdLst/>
            <a:ahLst/>
            <a:cxnLst/>
            <a:rect l="0" t="0" r="r" b="b"/>
            <a:pathLst>
              <a:path w="4128" h="27">
                <a:moveTo>
                  <a:pt x="0" y="0"/>
                </a:moveTo>
                <a:lnTo>
                  <a:pt x="4128" y="0"/>
                </a:lnTo>
                <a:lnTo>
                  <a:pt x="412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1028520" y="266940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隐患类别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" name="任意多边形 118"/>
          <p:cNvSpPr/>
          <p:nvPr/>
        </p:nvSpPr>
        <p:spPr>
          <a:xfrm>
            <a:off x="8743680" y="2390760"/>
            <a:ext cx="2914920" cy="9720"/>
          </a:xfrm>
          <a:custGeom>
            <a:avLst/>
            <a:gdLst/>
            <a:ahLst/>
            <a:cxnLst/>
            <a:rect l="0" t="0" r="r" b="b"/>
            <a:pathLst>
              <a:path w="8097" h="27">
                <a:moveTo>
                  <a:pt x="0" y="0"/>
                </a:moveTo>
                <a:lnTo>
                  <a:pt x="8097" y="0"/>
                </a:lnTo>
                <a:lnTo>
                  <a:pt x="8097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7329600" y="2648520"/>
            <a:ext cx="6768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个方面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9015120" y="2648520"/>
            <a:ext cx="6768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17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个方面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" name="任意多边形 121"/>
          <p:cNvSpPr/>
          <p:nvPr/>
        </p:nvSpPr>
        <p:spPr>
          <a:xfrm>
            <a:off x="7067520" y="3095280"/>
            <a:ext cx="1486080" cy="10080"/>
          </a:xfrm>
          <a:custGeom>
            <a:avLst/>
            <a:gdLst/>
            <a:ahLst/>
            <a:cxnLst/>
            <a:rect l="0" t="0" r="r" b="b"/>
            <a:pathLst>
              <a:path w="4128" h="28">
                <a:moveTo>
                  <a:pt x="0" y="0"/>
                </a:moveTo>
                <a:lnTo>
                  <a:pt x="4128" y="0"/>
                </a:lnTo>
                <a:lnTo>
                  <a:pt x="412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1028520" y="337428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核心新增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4" name="任意多边形 123"/>
          <p:cNvSpPr/>
          <p:nvPr/>
        </p:nvSpPr>
        <p:spPr>
          <a:xfrm>
            <a:off x="8743680" y="3095280"/>
            <a:ext cx="2914920" cy="10080"/>
          </a:xfrm>
          <a:custGeom>
            <a:avLst/>
            <a:gdLst/>
            <a:ahLst/>
            <a:cxnLst/>
            <a:rect l="0" t="0" r="r" b="b"/>
            <a:pathLst>
              <a:path w="8097" h="28">
                <a:moveTo>
                  <a:pt x="0" y="0"/>
                </a:moveTo>
                <a:lnTo>
                  <a:pt x="8097" y="0"/>
                </a:lnTo>
                <a:lnTo>
                  <a:pt x="8097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7329600" y="3353400"/>
            <a:ext cx="1652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9015120" y="3349080"/>
            <a:ext cx="153000" cy="20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MalgunGothic"/>
                <a:ea typeface="MalgunGothic"/>
              </a:rPr>
              <a:t>⑪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9167400" y="3353400"/>
            <a:ext cx="111276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监控与通讯系统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10279800" y="3349080"/>
            <a:ext cx="153000" cy="20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MalgunGothic"/>
                <a:ea typeface="MalgunGothic"/>
              </a:rPr>
              <a:t>⑫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10432080" y="3353400"/>
            <a:ext cx="96048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露天煤矿边坡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0" name="任意多边形 129"/>
          <p:cNvSpPr/>
          <p:nvPr/>
        </p:nvSpPr>
        <p:spPr>
          <a:xfrm>
            <a:off x="7067520" y="3800160"/>
            <a:ext cx="1486080" cy="10080"/>
          </a:xfrm>
          <a:custGeom>
            <a:avLst/>
            <a:gdLst/>
            <a:ahLst/>
            <a:cxnLst/>
            <a:rect l="0" t="0" r="r" b="b"/>
            <a:pathLst>
              <a:path w="4128" h="28">
                <a:moveTo>
                  <a:pt x="0" y="0"/>
                </a:moveTo>
                <a:lnTo>
                  <a:pt x="4128" y="0"/>
                </a:lnTo>
                <a:lnTo>
                  <a:pt x="412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1028520" y="407916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条款体量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2" name="任意多边形 131"/>
          <p:cNvSpPr/>
          <p:nvPr/>
        </p:nvSpPr>
        <p:spPr>
          <a:xfrm>
            <a:off x="8743680" y="3800160"/>
            <a:ext cx="2914920" cy="10080"/>
          </a:xfrm>
          <a:custGeom>
            <a:avLst/>
            <a:gdLst/>
            <a:ahLst/>
            <a:cxnLst/>
            <a:rect l="0" t="0" r="r" b="b"/>
            <a:pathLst>
              <a:path w="8097" h="28">
                <a:moveTo>
                  <a:pt x="0" y="0"/>
                </a:moveTo>
                <a:lnTo>
                  <a:pt x="8097" y="0"/>
                </a:lnTo>
                <a:lnTo>
                  <a:pt x="8097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7329600" y="4058280"/>
            <a:ext cx="6768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81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种情形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9015120" y="4058280"/>
            <a:ext cx="23738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100+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项（新增</a:t>
            </a:r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22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项，删除</a:t>
            </a:r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项）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5" name="任意多边形 134"/>
          <p:cNvSpPr/>
          <p:nvPr/>
        </p:nvSpPr>
        <p:spPr>
          <a:xfrm>
            <a:off x="7067520" y="4514760"/>
            <a:ext cx="1486080" cy="9720"/>
          </a:xfrm>
          <a:custGeom>
            <a:avLst/>
            <a:gdLst/>
            <a:ahLst/>
            <a:cxnLst/>
            <a:rect l="0" t="0" r="r" b="b"/>
            <a:pathLst>
              <a:path w="4128" h="27">
                <a:moveTo>
                  <a:pt x="0" y="0"/>
                </a:moveTo>
                <a:lnTo>
                  <a:pt x="4128" y="0"/>
                </a:lnTo>
                <a:lnTo>
                  <a:pt x="412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1028520" y="478404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其他隐患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7" name="任意多边形 136"/>
          <p:cNvSpPr/>
          <p:nvPr/>
        </p:nvSpPr>
        <p:spPr>
          <a:xfrm>
            <a:off x="8743680" y="4514760"/>
            <a:ext cx="2914920" cy="9720"/>
          </a:xfrm>
          <a:custGeom>
            <a:avLst/>
            <a:gdLst/>
            <a:ahLst/>
            <a:cxnLst/>
            <a:rect l="0" t="0" r="r" b="b"/>
            <a:pathLst>
              <a:path w="8097" h="27">
                <a:moveTo>
                  <a:pt x="0" y="0"/>
                </a:moveTo>
                <a:lnTo>
                  <a:pt x="8097" y="0"/>
                </a:lnTo>
                <a:lnTo>
                  <a:pt x="8097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8" name="文本框 137"/>
          <p:cNvSpPr txBox="1"/>
          <p:nvPr/>
        </p:nvSpPr>
        <p:spPr>
          <a:xfrm>
            <a:off x="7329600" y="4763160"/>
            <a:ext cx="6768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11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种情形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9015120" y="4763160"/>
            <a:ext cx="14389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19</a:t>
            </a:r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种情形，大幅扩充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0" name="任意多边形 139"/>
          <p:cNvSpPr/>
          <p:nvPr/>
        </p:nvSpPr>
        <p:spPr>
          <a:xfrm>
            <a:off x="7067520" y="5219640"/>
            <a:ext cx="1486080" cy="9720"/>
          </a:xfrm>
          <a:custGeom>
            <a:avLst/>
            <a:gdLst/>
            <a:ahLst/>
            <a:cxnLst/>
            <a:rect l="0" t="0" r="r" b="b"/>
            <a:pathLst>
              <a:path w="4128" h="27">
                <a:moveTo>
                  <a:pt x="0" y="0"/>
                </a:moveTo>
                <a:lnTo>
                  <a:pt x="4128" y="0"/>
                </a:lnTo>
                <a:lnTo>
                  <a:pt x="412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1028520" y="5498280"/>
            <a:ext cx="4946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量化指标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2" name="任意多边形 141"/>
          <p:cNvSpPr/>
          <p:nvPr/>
        </p:nvSpPr>
        <p:spPr>
          <a:xfrm>
            <a:off x="8743680" y="5219640"/>
            <a:ext cx="2914920" cy="9720"/>
          </a:xfrm>
          <a:custGeom>
            <a:avLst/>
            <a:gdLst/>
            <a:ahLst/>
            <a:cxnLst/>
            <a:rect l="0" t="0" r="r" b="b"/>
            <a:pathLst>
              <a:path w="8097" h="27">
                <a:moveTo>
                  <a:pt x="0" y="0"/>
                </a:moveTo>
                <a:lnTo>
                  <a:pt x="8097" y="0"/>
                </a:lnTo>
                <a:lnTo>
                  <a:pt x="8097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666666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7329600" y="5477400"/>
            <a:ext cx="3056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较少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9015120" y="5477400"/>
            <a:ext cx="122004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大量引入具体数值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任意多边形 144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6" name="任意多边形 145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7" name="任意多边形 146"/>
          <p:cNvSpPr/>
          <p:nvPr/>
        </p:nvSpPr>
        <p:spPr>
          <a:xfrm>
            <a:off x="533160" y="9712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8" name="任意多边形 147"/>
          <p:cNvSpPr/>
          <p:nvPr/>
        </p:nvSpPr>
        <p:spPr>
          <a:xfrm>
            <a:off x="537840" y="122364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>
                <a:moveTo>
                  <a:pt x="0" y="2740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3"/>
                  <a:pt x="19947" y="7"/>
                </a:cubicBezTo>
                <a:cubicBezTo>
                  <a:pt x="19958" y="12"/>
                  <a:pt x="19968" y="19"/>
                  <a:pt x="19977" y="28"/>
                </a:cubicBezTo>
                <a:cubicBezTo>
                  <a:pt x="19985" y="36"/>
                  <a:pt x="19992" y="46"/>
                  <a:pt x="19997" y="58"/>
                </a:cubicBezTo>
                <a:cubicBezTo>
                  <a:pt x="20002" y="69"/>
                  <a:pt x="20004" y="81"/>
                  <a:pt x="20004" y="93"/>
                </a:cubicBezTo>
                <a:lnTo>
                  <a:pt x="20004" y="2740"/>
                </a:lnTo>
                <a:cubicBezTo>
                  <a:pt x="20004" y="2752"/>
                  <a:pt x="20002" y="2764"/>
                  <a:pt x="19997" y="2775"/>
                </a:cubicBezTo>
                <a:cubicBezTo>
                  <a:pt x="19992" y="2787"/>
                  <a:pt x="19985" y="2797"/>
                  <a:pt x="19977" y="2805"/>
                </a:cubicBezTo>
                <a:cubicBezTo>
                  <a:pt x="19968" y="2814"/>
                  <a:pt x="19958" y="2821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1"/>
                  <a:pt x="36" y="2814"/>
                  <a:pt x="28" y="2805"/>
                </a:cubicBezTo>
                <a:cubicBezTo>
                  <a:pt x="19" y="2797"/>
                  <a:pt x="12" y="2787"/>
                  <a:pt x="7" y="2775"/>
                </a:cubicBezTo>
                <a:cubicBezTo>
                  <a:pt x="3" y="2764"/>
                  <a:pt x="0" y="2752"/>
                  <a:pt x="0" y="2740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9" name="任意多边形 148"/>
          <p:cNvSpPr/>
          <p:nvPr/>
        </p:nvSpPr>
        <p:spPr>
          <a:xfrm>
            <a:off x="537840" y="122364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 fill="none">
                <a:moveTo>
                  <a:pt x="0" y="2740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3"/>
                  <a:pt x="19947" y="7"/>
                </a:cubicBezTo>
                <a:cubicBezTo>
                  <a:pt x="19958" y="12"/>
                  <a:pt x="19968" y="19"/>
                  <a:pt x="19977" y="28"/>
                </a:cubicBezTo>
                <a:cubicBezTo>
                  <a:pt x="19985" y="36"/>
                  <a:pt x="19992" y="46"/>
                  <a:pt x="19997" y="58"/>
                </a:cubicBezTo>
                <a:cubicBezTo>
                  <a:pt x="20002" y="69"/>
                  <a:pt x="20004" y="81"/>
                  <a:pt x="20004" y="93"/>
                </a:cubicBezTo>
                <a:lnTo>
                  <a:pt x="20004" y="2740"/>
                </a:lnTo>
                <a:cubicBezTo>
                  <a:pt x="20004" y="2752"/>
                  <a:pt x="20002" y="2764"/>
                  <a:pt x="19997" y="2775"/>
                </a:cubicBezTo>
                <a:cubicBezTo>
                  <a:pt x="19992" y="2787"/>
                  <a:pt x="19985" y="2797"/>
                  <a:pt x="19977" y="2805"/>
                </a:cubicBezTo>
                <a:cubicBezTo>
                  <a:pt x="19968" y="2814"/>
                  <a:pt x="19958" y="2821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1"/>
                  <a:pt x="36" y="2814"/>
                  <a:pt x="28" y="2805"/>
                </a:cubicBezTo>
                <a:cubicBezTo>
                  <a:pt x="19" y="2797"/>
                  <a:pt x="12" y="2787"/>
                  <a:pt x="7" y="2775"/>
                </a:cubicBezTo>
                <a:cubicBezTo>
                  <a:pt x="3" y="2764"/>
                  <a:pt x="0" y="2752"/>
                  <a:pt x="0" y="274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0" name="任意多边形 149"/>
          <p:cNvSpPr/>
          <p:nvPr/>
        </p:nvSpPr>
        <p:spPr>
          <a:xfrm>
            <a:off x="733320" y="1542960"/>
            <a:ext cx="381240" cy="381240"/>
          </a:xfrm>
          <a:custGeom>
            <a:avLst/>
            <a:gdLst/>
            <a:ahLst/>
            <a:cxnLst/>
            <a:rect l="0" t="0" r="r" b="b"/>
            <a:pathLst>
              <a:path w="1059" h="1059">
                <a:moveTo>
                  <a:pt x="0" y="1006"/>
                </a:moveTo>
                <a:lnTo>
                  <a:pt x="0" y="53"/>
                </a:ln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lnTo>
                  <a:pt x="1006" y="0"/>
                </a:lnTo>
                <a:cubicBezTo>
                  <a:pt x="1013" y="0"/>
                  <a:pt x="1020" y="1"/>
                  <a:pt x="1026" y="4"/>
                </a:cubicBezTo>
                <a:cubicBezTo>
                  <a:pt x="1033" y="6"/>
                  <a:pt x="1039" y="10"/>
                  <a:pt x="1044" y="15"/>
                </a:cubicBezTo>
                <a:cubicBezTo>
                  <a:pt x="1049" y="20"/>
                  <a:pt x="1052" y="26"/>
                  <a:pt x="1055" y="32"/>
                </a:cubicBezTo>
                <a:cubicBezTo>
                  <a:pt x="1058" y="39"/>
                  <a:pt x="1059" y="46"/>
                  <a:pt x="1059" y="53"/>
                </a:cubicBezTo>
                <a:lnTo>
                  <a:pt x="1059" y="1006"/>
                </a:lnTo>
                <a:cubicBezTo>
                  <a:pt x="1059" y="1013"/>
                  <a:pt x="1058" y="1020"/>
                  <a:pt x="1055" y="1026"/>
                </a:cubicBezTo>
                <a:cubicBezTo>
                  <a:pt x="1052" y="1033"/>
                  <a:pt x="1049" y="1039"/>
                  <a:pt x="1044" y="1044"/>
                </a:cubicBezTo>
                <a:cubicBezTo>
                  <a:pt x="1039" y="1049"/>
                  <a:pt x="1033" y="1052"/>
                  <a:pt x="1026" y="1055"/>
                </a:cubicBezTo>
                <a:cubicBezTo>
                  <a:pt x="1020" y="1058"/>
                  <a:pt x="1013" y="1059"/>
                  <a:pt x="1006" y="1059"/>
                </a:cubicBezTo>
                <a:lnTo>
                  <a:pt x="53" y="1059"/>
                </a:lnTo>
                <a:cubicBezTo>
                  <a:pt x="46" y="1059"/>
                  <a:pt x="39" y="1058"/>
                  <a:pt x="32" y="1055"/>
                </a:cubicBezTo>
                <a:cubicBezTo>
                  <a:pt x="26" y="1052"/>
                  <a:pt x="20" y="1049"/>
                  <a:pt x="15" y="1044"/>
                </a:cubicBezTo>
                <a:cubicBezTo>
                  <a:pt x="10" y="1039"/>
                  <a:pt x="7" y="1033"/>
                  <a:pt x="4" y="1026"/>
                </a:cubicBezTo>
                <a:cubicBezTo>
                  <a:pt x="1" y="1020"/>
                  <a:pt x="0" y="1013"/>
                  <a:pt x="0" y="1006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1" name="文本框 150"/>
          <p:cNvSpPr txBox="1"/>
          <p:nvPr/>
        </p:nvSpPr>
        <p:spPr>
          <a:xfrm>
            <a:off x="533520" y="516960"/>
            <a:ext cx="278856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</a:t>
            </a:r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版五大核心特点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818280" y="1618920"/>
            <a:ext cx="2113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1266840" y="1504080"/>
            <a:ext cx="7261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4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量化导向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4" name="任意多边形 153"/>
          <p:cNvSpPr/>
          <p:nvPr/>
        </p:nvSpPr>
        <p:spPr>
          <a:xfrm>
            <a:off x="537840" y="2366640"/>
            <a:ext cx="7201440" cy="1029240"/>
          </a:xfrm>
          <a:custGeom>
            <a:avLst/>
            <a:gdLst/>
            <a:ahLst/>
            <a:cxnLst/>
            <a:rect l="0" t="0" r="r" b="b"/>
            <a:pathLst>
              <a:path w="20004" h="2859">
                <a:moveTo>
                  <a:pt x="0" y="2766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3"/>
                  <a:pt x="19947" y="7"/>
                </a:cubicBezTo>
                <a:cubicBezTo>
                  <a:pt x="19958" y="12"/>
                  <a:pt x="19968" y="19"/>
                  <a:pt x="19977" y="28"/>
                </a:cubicBezTo>
                <a:cubicBezTo>
                  <a:pt x="19985" y="36"/>
                  <a:pt x="19992" y="46"/>
                  <a:pt x="19997" y="58"/>
                </a:cubicBezTo>
                <a:cubicBezTo>
                  <a:pt x="20002" y="69"/>
                  <a:pt x="20004" y="81"/>
                  <a:pt x="20004" y="93"/>
                </a:cubicBezTo>
                <a:lnTo>
                  <a:pt x="20004" y="2766"/>
                </a:lnTo>
                <a:cubicBezTo>
                  <a:pt x="20004" y="2779"/>
                  <a:pt x="20002" y="2790"/>
                  <a:pt x="19997" y="2802"/>
                </a:cubicBezTo>
                <a:cubicBezTo>
                  <a:pt x="19992" y="2813"/>
                  <a:pt x="19985" y="2823"/>
                  <a:pt x="19977" y="2832"/>
                </a:cubicBezTo>
                <a:cubicBezTo>
                  <a:pt x="19968" y="2840"/>
                  <a:pt x="19958" y="2847"/>
                  <a:pt x="19947" y="2852"/>
                </a:cubicBezTo>
                <a:cubicBezTo>
                  <a:pt x="19935" y="2857"/>
                  <a:pt x="19924" y="2859"/>
                  <a:pt x="19911" y="2859"/>
                </a:cubicBezTo>
                <a:lnTo>
                  <a:pt x="93" y="2859"/>
                </a:lnTo>
                <a:cubicBezTo>
                  <a:pt x="81" y="2859"/>
                  <a:pt x="69" y="2857"/>
                  <a:pt x="58" y="2852"/>
                </a:cubicBezTo>
                <a:cubicBezTo>
                  <a:pt x="46" y="2847"/>
                  <a:pt x="36" y="2840"/>
                  <a:pt x="28" y="2832"/>
                </a:cubicBezTo>
                <a:cubicBezTo>
                  <a:pt x="19" y="2823"/>
                  <a:pt x="12" y="2813"/>
                  <a:pt x="7" y="2802"/>
                </a:cubicBezTo>
                <a:cubicBezTo>
                  <a:pt x="3" y="2790"/>
                  <a:pt x="0" y="2779"/>
                  <a:pt x="0" y="2766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5" name="任意多边形 154"/>
          <p:cNvSpPr/>
          <p:nvPr/>
        </p:nvSpPr>
        <p:spPr>
          <a:xfrm>
            <a:off x="537840" y="2366640"/>
            <a:ext cx="7201440" cy="1029240"/>
          </a:xfrm>
          <a:custGeom>
            <a:avLst/>
            <a:gdLst/>
            <a:ahLst/>
            <a:cxnLst/>
            <a:rect l="0" t="0" r="r" b="b"/>
            <a:pathLst>
              <a:path w="20004" h="2859" fill="none">
                <a:moveTo>
                  <a:pt x="0" y="2766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3"/>
                  <a:pt x="19947" y="7"/>
                </a:cubicBezTo>
                <a:cubicBezTo>
                  <a:pt x="19958" y="12"/>
                  <a:pt x="19968" y="19"/>
                  <a:pt x="19977" y="28"/>
                </a:cubicBezTo>
                <a:cubicBezTo>
                  <a:pt x="19985" y="36"/>
                  <a:pt x="19992" y="46"/>
                  <a:pt x="19997" y="58"/>
                </a:cubicBezTo>
                <a:cubicBezTo>
                  <a:pt x="20002" y="69"/>
                  <a:pt x="20004" y="81"/>
                  <a:pt x="20004" y="93"/>
                </a:cubicBezTo>
                <a:lnTo>
                  <a:pt x="20004" y="2766"/>
                </a:lnTo>
                <a:cubicBezTo>
                  <a:pt x="20004" y="2779"/>
                  <a:pt x="20002" y="2790"/>
                  <a:pt x="19997" y="2802"/>
                </a:cubicBezTo>
                <a:cubicBezTo>
                  <a:pt x="19992" y="2813"/>
                  <a:pt x="19985" y="2823"/>
                  <a:pt x="19977" y="2832"/>
                </a:cubicBezTo>
                <a:cubicBezTo>
                  <a:pt x="19968" y="2840"/>
                  <a:pt x="19958" y="2847"/>
                  <a:pt x="19947" y="2852"/>
                </a:cubicBezTo>
                <a:cubicBezTo>
                  <a:pt x="19935" y="2857"/>
                  <a:pt x="19924" y="2859"/>
                  <a:pt x="19911" y="2859"/>
                </a:cubicBezTo>
                <a:lnTo>
                  <a:pt x="93" y="2859"/>
                </a:lnTo>
                <a:cubicBezTo>
                  <a:pt x="81" y="2859"/>
                  <a:pt x="69" y="2857"/>
                  <a:pt x="58" y="2852"/>
                </a:cubicBezTo>
                <a:cubicBezTo>
                  <a:pt x="46" y="2847"/>
                  <a:pt x="36" y="2840"/>
                  <a:pt x="28" y="2832"/>
                </a:cubicBezTo>
                <a:cubicBezTo>
                  <a:pt x="19" y="2823"/>
                  <a:pt x="12" y="2813"/>
                  <a:pt x="7" y="2802"/>
                </a:cubicBezTo>
                <a:cubicBezTo>
                  <a:pt x="3" y="2790"/>
                  <a:pt x="0" y="2779"/>
                  <a:pt x="0" y="2766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6" name="任意多边形 155"/>
          <p:cNvSpPr/>
          <p:nvPr/>
        </p:nvSpPr>
        <p:spPr>
          <a:xfrm>
            <a:off x="733320" y="2685960"/>
            <a:ext cx="381240" cy="381240"/>
          </a:xfrm>
          <a:custGeom>
            <a:avLst/>
            <a:gdLst/>
            <a:ahLst/>
            <a:cxnLst/>
            <a:rect l="0" t="0" r="r" b="b"/>
            <a:pathLst>
              <a:path w="1059" h="1059">
                <a:moveTo>
                  <a:pt x="0" y="1006"/>
                </a:moveTo>
                <a:lnTo>
                  <a:pt x="0" y="53"/>
                </a:ln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lnTo>
                  <a:pt x="1006" y="0"/>
                </a:lnTo>
                <a:cubicBezTo>
                  <a:pt x="1013" y="0"/>
                  <a:pt x="1020" y="1"/>
                  <a:pt x="1026" y="4"/>
                </a:cubicBezTo>
                <a:cubicBezTo>
                  <a:pt x="1033" y="6"/>
                  <a:pt x="1039" y="10"/>
                  <a:pt x="1044" y="15"/>
                </a:cubicBezTo>
                <a:cubicBezTo>
                  <a:pt x="1049" y="20"/>
                  <a:pt x="1052" y="26"/>
                  <a:pt x="1055" y="32"/>
                </a:cubicBezTo>
                <a:cubicBezTo>
                  <a:pt x="1058" y="39"/>
                  <a:pt x="1059" y="46"/>
                  <a:pt x="1059" y="53"/>
                </a:cubicBezTo>
                <a:lnTo>
                  <a:pt x="1059" y="1006"/>
                </a:lnTo>
                <a:cubicBezTo>
                  <a:pt x="1059" y="1013"/>
                  <a:pt x="1058" y="1020"/>
                  <a:pt x="1055" y="1026"/>
                </a:cubicBezTo>
                <a:cubicBezTo>
                  <a:pt x="1052" y="1033"/>
                  <a:pt x="1049" y="1039"/>
                  <a:pt x="1044" y="1044"/>
                </a:cubicBezTo>
                <a:cubicBezTo>
                  <a:pt x="1039" y="1049"/>
                  <a:pt x="1033" y="1052"/>
                  <a:pt x="1026" y="1055"/>
                </a:cubicBezTo>
                <a:cubicBezTo>
                  <a:pt x="1020" y="1058"/>
                  <a:pt x="1013" y="1059"/>
                  <a:pt x="1006" y="1059"/>
                </a:cubicBezTo>
                <a:lnTo>
                  <a:pt x="53" y="1059"/>
                </a:lnTo>
                <a:cubicBezTo>
                  <a:pt x="46" y="1059"/>
                  <a:pt x="39" y="1058"/>
                  <a:pt x="32" y="1055"/>
                </a:cubicBezTo>
                <a:cubicBezTo>
                  <a:pt x="26" y="1052"/>
                  <a:pt x="20" y="1049"/>
                  <a:pt x="15" y="1044"/>
                </a:cubicBezTo>
                <a:cubicBezTo>
                  <a:pt x="10" y="1039"/>
                  <a:pt x="7" y="1033"/>
                  <a:pt x="4" y="1026"/>
                </a:cubicBezTo>
                <a:cubicBezTo>
                  <a:pt x="1" y="1020"/>
                  <a:pt x="0" y="1013"/>
                  <a:pt x="0" y="1006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1266840" y="1783440"/>
            <a:ext cx="54594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供风量＜需风量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75%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、季度产量＞核定能力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30%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、止水套管≥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10m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、煤柱≥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20m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等硬性数值指标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8" name="文本框 157"/>
          <p:cNvSpPr txBox="1"/>
          <p:nvPr/>
        </p:nvSpPr>
        <p:spPr>
          <a:xfrm>
            <a:off x="818280" y="2761920"/>
            <a:ext cx="2113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1266840" y="2647080"/>
            <a:ext cx="7261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4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过程管控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0" name="任意多边形 159"/>
          <p:cNvSpPr/>
          <p:nvPr/>
        </p:nvSpPr>
        <p:spPr>
          <a:xfrm>
            <a:off x="537840" y="351936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>
                <a:moveTo>
                  <a:pt x="0" y="2739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2"/>
                  <a:pt x="19947" y="7"/>
                </a:cubicBezTo>
                <a:cubicBezTo>
                  <a:pt x="19958" y="12"/>
                  <a:pt x="19968" y="18"/>
                  <a:pt x="19977" y="27"/>
                </a:cubicBezTo>
                <a:cubicBezTo>
                  <a:pt x="19985" y="36"/>
                  <a:pt x="19992" y="46"/>
                  <a:pt x="19997" y="57"/>
                </a:cubicBezTo>
                <a:cubicBezTo>
                  <a:pt x="20002" y="68"/>
                  <a:pt x="20004" y="80"/>
                  <a:pt x="20004" y="92"/>
                </a:cubicBezTo>
                <a:lnTo>
                  <a:pt x="20004" y="2739"/>
                </a:lnTo>
                <a:cubicBezTo>
                  <a:pt x="20004" y="2752"/>
                  <a:pt x="20002" y="2763"/>
                  <a:pt x="19997" y="2775"/>
                </a:cubicBezTo>
                <a:cubicBezTo>
                  <a:pt x="19992" y="2786"/>
                  <a:pt x="19985" y="2796"/>
                  <a:pt x="19977" y="2805"/>
                </a:cubicBezTo>
                <a:cubicBezTo>
                  <a:pt x="19968" y="2813"/>
                  <a:pt x="19958" y="2820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0"/>
                  <a:pt x="36" y="2813"/>
                  <a:pt x="28" y="2805"/>
                </a:cubicBezTo>
                <a:cubicBezTo>
                  <a:pt x="19" y="2796"/>
                  <a:pt x="12" y="2786"/>
                  <a:pt x="7" y="2775"/>
                </a:cubicBezTo>
                <a:cubicBezTo>
                  <a:pt x="3" y="2763"/>
                  <a:pt x="0" y="2752"/>
                  <a:pt x="0" y="273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1" name="任意多边形 160"/>
          <p:cNvSpPr/>
          <p:nvPr/>
        </p:nvSpPr>
        <p:spPr>
          <a:xfrm>
            <a:off x="537840" y="351936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 fill="none">
                <a:moveTo>
                  <a:pt x="0" y="2739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2"/>
                  <a:pt x="19947" y="7"/>
                </a:cubicBezTo>
                <a:cubicBezTo>
                  <a:pt x="19958" y="12"/>
                  <a:pt x="19968" y="18"/>
                  <a:pt x="19977" y="27"/>
                </a:cubicBezTo>
                <a:cubicBezTo>
                  <a:pt x="19985" y="36"/>
                  <a:pt x="19992" y="46"/>
                  <a:pt x="19997" y="57"/>
                </a:cubicBezTo>
                <a:cubicBezTo>
                  <a:pt x="20002" y="68"/>
                  <a:pt x="20004" y="80"/>
                  <a:pt x="20004" y="92"/>
                </a:cubicBezTo>
                <a:lnTo>
                  <a:pt x="20004" y="2739"/>
                </a:lnTo>
                <a:cubicBezTo>
                  <a:pt x="20004" y="2752"/>
                  <a:pt x="20002" y="2763"/>
                  <a:pt x="19997" y="2775"/>
                </a:cubicBezTo>
                <a:cubicBezTo>
                  <a:pt x="19992" y="2786"/>
                  <a:pt x="19985" y="2796"/>
                  <a:pt x="19977" y="2805"/>
                </a:cubicBezTo>
                <a:cubicBezTo>
                  <a:pt x="19968" y="2813"/>
                  <a:pt x="19958" y="2820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0"/>
                  <a:pt x="36" y="2813"/>
                  <a:pt x="28" y="2805"/>
                </a:cubicBezTo>
                <a:cubicBezTo>
                  <a:pt x="19" y="2796"/>
                  <a:pt x="12" y="2786"/>
                  <a:pt x="7" y="2775"/>
                </a:cubicBezTo>
                <a:cubicBezTo>
                  <a:pt x="3" y="2763"/>
                  <a:pt x="0" y="2752"/>
                  <a:pt x="0" y="2739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2" name="任意多边形 161"/>
          <p:cNvSpPr/>
          <p:nvPr/>
        </p:nvSpPr>
        <p:spPr>
          <a:xfrm>
            <a:off x="733320" y="3838320"/>
            <a:ext cx="381240" cy="381600"/>
          </a:xfrm>
          <a:custGeom>
            <a:avLst/>
            <a:gdLst/>
            <a:ahLst/>
            <a:cxnLst/>
            <a:rect l="0" t="0" r="r" b="b"/>
            <a:pathLst>
              <a:path w="1059" h="1060">
                <a:moveTo>
                  <a:pt x="0" y="1007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lnTo>
                  <a:pt x="1006" y="0"/>
                </a:lnTo>
                <a:cubicBezTo>
                  <a:pt x="1013" y="0"/>
                  <a:pt x="1020" y="2"/>
                  <a:pt x="1026" y="4"/>
                </a:cubicBezTo>
                <a:cubicBezTo>
                  <a:pt x="1033" y="7"/>
                  <a:pt x="1039" y="11"/>
                  <a:pt x="1044" y="16"/>
                </a:cubicBezTo>
                <a:cubicBezTo>
                  <a:pt x="1049" y="21"/>
                  <a:pt x="1052" y="26"/>
                  <a:pt x="1055" y="33"/>
                </a:cubicBezTo>
                <a:cubicBezTo>
                  <a:pt x="1058" y="39"/>
                  <a:pt x="1059" y="46"/>
                  <a:pt x="1059" y="53"/>
                </a:cubicBezTo>
                <a:lnTo>
                  <a:pt x="1059" y="1007"/>
                </a:lnTo>
                <a:cubicBezTo>
                  <a:pt x="1059" y="1014"/>
                  <a:pt x="1058" y="1020"/>
                  <a:pt x="1055" y="1027"/>
                </a:cubicBezTo>
                <a:cubicBezTo>
                  <a:pt x="1052" y="1033"/>
                  <a:pt x="1049" y="1039"/>
                  <a:pt x="1044" y="1044"/>
                </a:cubicBezTo>
                <a:cubicBezTo>
                  <a:pt x="1039" y="1049"/>
                  <a:pt x="1033" y="1053"/>
                  <a:pt x="1026" y="1056"/>
                </a:cubicBezTo>
                <a:cubicBezTo>
                  <a:pt x="1020" y="1058"/>
                  <a:pt x="1013" y="1060"/>
                  <a:pt x="1006" y="1060"/>
                </a:cubicBezTo>
                <a:lnTo>
                  <a:pt x="53" y="1060"/>
                </a:lnTo>
                <a:cubicBezTo>
                  <a:pt x="46" y="1060"/>
                  <a:pt x="39" y="1058"/>
                  <a:pt x="32" y="1056"/>
                </a:cubicBezTo>
                <a:cubicBezTo>
                  <a:pt x="26" y="1053"/>
                  <a:pt x="20" y="1049"/>
                  <a:pt x="15" y="1044"/>
                </a:cubicBezTo>
                <a:cubicBezTo>
                  <a:pt x="10" y="1039"/>
                  <a:pt x="7" y="1033"/>
                  <a:pt x="4" y="1027"/>
                </a:cubicBezTo>
                <a:cubicBezTo>
                  <a:pt x="1" y="1020"/>
                  <a:pt x="0" y="1014"/>
                  <a:pt x="0" y="100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3" name="文本框 162"/>
          <p:cNvSpPr txBox="1"/>
          <p:nvPr/>
        </p:nvSpPr>
        <p:spPr>
          <a:xfrm>
            <a:off x="1266840" y="2926440"/>
            <a:ext cx="46015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瓦斯浓度≥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3.0%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且持续＞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分钟即判定；防突效果检验数据造假直接判定重大隐患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818280" y="3914280"/>
            <a:ext cx="2113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5" name="文本框 164"/>
          <p:cNvSpPr txBox="1"/>
          <p:nvPr/>
        </p:nvSpPr>
        <p:spPr>
          <a:xfrm>
            <a:off x="1266840" y="3790080"/>
            <a:ext cx="127008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4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隐蔽致灾全覆盖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6" name="任意多边形 165"/>
          <p:cNvSpPr/>
          <p:nvPr/>
        </p:nvSpPr>
        <p:spPr>
          <a:xfrm>
            <a:off x="537840" y="466236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>
                <a:moveTo>
                  <a:pt x="0" y="2739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2"/>
                  <a:pt x="19947" y="7"/>
                </a:cubicBezTo>
                <a:cubicBezTo>
                  <a:pt x="19958" y="12"/>
                  <a:pt x="19968" y="18"/>
                  <a:pt x="19977" y="27"/>
                </a:cubicBezTo>
                <a:cubicBezTo>
                  <a:pt x="19985" y="36"/>
                  <a:pt x="19992" y="46"/>
                  <a:pt x="19997" y="57"/>
                </a:cubicBezTo>
                <a:cubicBezTo>
                  <a:pt x="20002" y="68"/>
                  <a:pt x="20004" y="80"/>
                  <a:pt x="20004" y="92"/>
                </a:cubicBezTo>
                <a:lnTo>
                  <a:pt x="20004" y="2739"/>
                </a:lnTo>
                <a:cubicBezTo>
                  <a:pt x="20004" y="2752"/>
                  <a:pt x="20002" y="2763"/>
                  <a:pt x="19997" y="2775"/>
                </a:cubicBezTo>
                <a:cubicBezTo>
                  <a:pt x="19992" y="2786"/>
                  <a:pt x="19985" y="2796"/>
                  <a:pt x="19977" y="2805"/>
                </a:cubicBezTo>
                <a:cubicBezTo>
                  <a:pt x="19968" y="2813"/>
                  <a:pt x="19958" y="2820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0"/>
                  <a:pt x="36" y="2813"/>
                  <a:pt x="28" y="2805"/>
                </a:cubicBezTo>
                <a:cubicBezTo>
                  <a:pt x="19" y="2796"/>
                  <a:pt x="12" y="2786"/>
                  <a:pt x="7" y="2775"/>
                </a:cubicBezTo>
                <a:cubicBezTo>
                  <a:pt x="3" y="2763"/>
                  <a:pt x="0" y="2752"/>
                  <a:pt x="0" y="273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7" name="任意多边形 166"/>
          <p:cNvSpPr/>
          <p:nvPr/>
        </p:nvSpPr>
        <p:spPr>
          <a:xfrm>
            <a:off x="537840" y="466236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 fill="none">
                <a:moveTo>
                  <a:pt x="0" y="2739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2"/>
                  <a:pt x="19947" y="7"/>
                </a:cubicBezTo>
                <a:cubicBezTo>
                  <a:pt x="19958" y="12"/>
                  <a:pt x="19968" y="18"/>
                  <a:pt x="19977" y="27"/>
                </a:cubicBezTo>
                <a:cubicBezTo>
                  <a:pt x="19985" y="36"/>
                  <a:pt x="19992" y="46"/>
                  <a:pt x="19997" y="57"/>
                </a:cubicBezTo>
                <a:cubicBezTo>
                  <a:pt x="20002" y="68"/>
                  <a:pt x="20004" y="80"/>
                  <a:pt x="20004" y="92"/>
                </a:cubicBezTo>
                <a:lnTo>
                  <a:pt x="20004" y="2739"/>
                </a:lnTo>
                <a:cubicBezTo>
                  <a:pt x="20004" y="2752"/>
                  <a:pt x="20002" y="2763"/>
                  <a:pt x="19997" y="2775"/>
                </a:cubicBezTo>
                <a:cubicBezTo>
                  <a:pt x="19992" y="2786"/>
                  <a:pt x="19985" y="2796"/>
                  <a:pt x="19977" y="2805"/>
                </a:cubicBezTo>
                <a:cubicBezTo>
                  <a:pt x="19968" y="2813"/>
                  <a:pt x="19958" y="2820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0"/>
                  <a:pt x="36" y="2813"/>
                  <a:pt x="28" y="2805"/>
                </a:cubicBezTo>
                <a:cubicBezTo>
                  <a:pt x="19" y="2796"/>
                  <a:pt x="12" y="2786"/>
                  <a:pt x="7" y="2775"/>
                </a:cubicBezTo>
                <a:cubicBezTo>
                  <a:pt x="3" y="2763"/>
                  <a:pt x="0" y="2752"/>
                  <a:pt x="0" y="2739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8" name="任意多边形 167"/>
          <p:cNvSpPr/>
          <p:nvPr/>
        </p:nvSpPr>
        <p:spPr>
          <a:xfrm>
            <a:off x="733320" y="4981320"/>
            <a:ext cx="381240" cy="381600"/>
          </a:xfrm>
          <a:custGeom>
            <a:avLst/>
            <a:gdLst/>
            <a:ahLst/>
            <a:cxnLst/>
            <a:rect l="0" t="0" r="r" b="b"/>
            <a:pathLst>
              <a:path w="1059" h="1060">
                <a:moveTo>
                  <a:pt x="0" y="1007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lnTo>
                  <a:pt x="1006" y="0"/>
                </a:lnTo>
                <a:cubicBezTo>
                  <a:pt x="1013" y="0"/>
                  <a:pt x="1020" y="2"/>
                  <a:pt x="1026" y="4"/>
                </a:cubicBezTo>
                <a:cubicBezTo>
                  <a:pt x="1033" y="7"/>
                  <a:pt x="1039" y="11"/>
                  <a:pt x="1044" y="16"/>
                </a:cubicBezTo>
                <a:cubicBezTo>
                  <a:pt x="1049" y="21"/>
                  <a:pt x="1052" y="26"/>
                  <a:pt x="1055" y="33"/>
                </a:cubicBezTo>
                <a:cubicBezTo>
                  <a:pt x="1058" y="39"/>
                  <a:pt x="1059" y="46"/>
                  <a:pt x="1059" y="53"/>
                </a:cubicBezTo>
                <a:lnTo>
                  <a:pt x="1059" y="1007"/>
                </a:lnTo>
                <a:cubicBezTo>
                  <a:pt x="1059" y="1014"/>
                  <a:pt x="1058" y="1020"/>
                  <a:pt x="1055" y="1027"/>
                </a:cubicBezTo>
                <a:cubicBezTo>
                  <a:pt x="1052" y="1033"/>
                  <a:pt x="1049" y="1039"/>
                  <a:pt x="1044" y="1044"/>
                </a:cubicBezTo>
                <a:cubicBezTo>
                  <a:pt x="1039" y="1049"/>
                  <a:pt x="1033" y="1053"/>
                  <a:pt x="1026" y="1056"/>
                </a:cubicBezTo>
                <a:cubicBezTo>
                  <a:pt x="1020" y="1058"/>
                  <a:pt x="1013" y="1060"/>
                  <a:pt x="1006" y="1060"/>
                </a:cubicBezTo>
                <a:lnTo>
                  <a:pt x="53" y="1060"/>
                </a:lnTo>
                <a:cubicBezTo>
                  <a:pt x="46" y="1060"/>
                  <a:pt x="39" y="1058"/>
                  <a:pt x="32" y="1056"/>
                </a:cubicBezTo>
                <a:cubicBezTo>
                  <a:pt x="26" y="1053"/>
                  <a:pt x="20" y="1049"/>
                  <a:pt x="15" y="1044"/>
                </a:cubicBezTo>
                <a:cubicBezTo>
                  <a:pt x="10" y="1039"/>
                  <a:pt x="7" y="1033"/>
                  <a:pt x="4" y="1027"/>
                </a:cubicBezTo>
                <a:cubicBezTo>
                  <a:pt x="1" y="1020"/>
                  <a:pt x="0" y="1014"/>
                  <a:pt x="0" y="100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9" name="文本框 168"/>
          <p:cNvSpPr txBox="1"/>
          <p:nvPr/>
        </p:nvSpPr>
        <p:spPr>
          <a:xfrm>
            <a:off x="1266840" y="4079160"/>
            <a:ext cx="39510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新增离层水、火烧区水、老巷老空不明掘进、非伤亡动力现象等致灾因素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818280" y="5057280"/>
            <a:ext cx="2113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1" name="文本框 170"/>
          <p:cNvSpPr txBox="1"/>
          <p:nvPr/>
        </p:nvSpPr>
        <p:spPr>
          <a:xfrm>
            <a:off x="1266840" y="4933080"/>
            <a:ext cx="14515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4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非伤亡事故零容忍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2" name="任意多边形 171"/>
          <p:cNvSpPr/>
          <p:nvPr/>
        </p:nvSpPr>
        <p:spPr>
          <a:xfrm>
            <a:off x="537840" y="580536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>
                <a:moveTo>
                  <a:pt x="0" y="2739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2"/>
                  <a:pt x="19947" y="7"/>
                </a:cubicBezTo>
                <a:cubicBezTo>
                  <a:pt x="19958" y="12"/>
                  <a:pt x="19968" y="18"/>
                  <a:pt x="19977" y="27"/>
                </a:cubicBezTo>
                <a:cubicBezTo>
                  <a:pt x="19985" y="36"/>
                  <a:pt x="19992" y="46"/>
                  <a:pt x="19997" y="57"/>
                </a:cubicBezTo>
                <a:cubicBezTo>
                  <a:pt x="20002" y="68"/>
                  <a:pt x="20004" y="80"/>
                  <a:pt x="20004" y="92"/>
                </a:cubicBezTo>
                <a:lnTo>
                  <a:pt x="20004" y="2739"/>
                </a:lnTo>
                <a:cubicBezTo>
                  <a:pt x="20004" y="2752"/>
                  <a:pt x="20002" y="2763"/>
                  <a:pt x="19997" y="2775"/>
                </a:cubicBezTo>
                <a:cubicBezTo>
                  <a:pt x="19992" y="2786"/>
                  <a:pt x="19985" y="2796"/>
                  <a:pt x="19977" y="2805"/>
                </a:cubicBezTo>
                <a:cubicBezTo>
                  <a:pt x="19968" y="2813"/>
                  <a:pt x="19958" y="2820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0"/>
                  <a:pt x="36" y="2813"/>
                  <a:pt x="28" y="2805"/>
                </a:cubicBezTo>
                <a:cubicBezTo>
                  <a:pt x="19" y="2796"/>
                  <a:pt x="12" y="2786"/>
                  <a:pt x="7" y="2775"/>
                </a:cubicBezTo>
                <a:cubicBezTo>
                  <a:pt x="3" y="2763"/>
                  <a:pt x="0" y="2752"/>
                  <a:pt x="0" y="273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3" name="任意多边形 172"/>
          <p:cNvSpPr/>
          <p:nvPr/>
        </p:nvSpPr>
        <p:spPr>
          <a:xfrm>
            <a:off x="537840" y="5805360"/>
            <a:ext cx="7201440" cy="1019520"/>
          </a:xfrm>
          <a:custGeom>
            <a:avLst/>
            <a:gdLst/>
            <a:ahLst/>
            <a:cxnLst/>
            <a:rect l="0" t="0" r="r" b="b"/>
            <a:pathLst>
              <a:path w="20004" h="2832" fill="none">
                <a:moveTo>
                  <a:pt x="0" y="2739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911" y="0"/>
                </a:lnTo>
                <a:cubicBezTo>
                  <a:pt x="19924" y="0"/>
                  <a:pt x="19935" y="2"/>
                  <a:pt x="19947" y="7"/>
                </a:cubicBezTo>
                <a:cubicBezTo>
                  <a:pt x="19958" y="12"/>
                  <a:pt x="19968" y="18"/>
                  <a:pt x="19977" y="27"/>
                </a:cubicBezTo>
                <a:cubicBezTo>
                  <a:pt x="19985" y="36"/>
                  <a:pt x="19992" y="46"/>
                  <a:pt x="19997" y="57"/>
                </a:cubicBezTo>
                <a:cubicBezTo>
                  <a:pt x="20002" y="68"/>
                  <a:pt x="20004" y="80"/>
                  <a:pt x="20004" y="92"/>
                </a:cubicBezTo>
                <a:lnTo>
                  <a:pt x="20004" y="2739"/>
                </a:lnTo>
                <a:cubicBezTo>
                  <a:pt x="20004" y="2752"/>
                  <a:pt x="20002" y="2763"/>
                  <a:pt x="19997" y="2775"/>
                </a:cubicBezTo>
                <a:cubicBezTo>
                  <a:pt x="19992" y="2786"/>
                  <a:pt x="19985" y="2796"/>
                  <a:pt x="19977" y="2805"/>
                </a:cubicBezTo>
                <a:cubicBezTo>
                  <a:pt x="19968" y="2813"/>
                  <a:pt x="19958" y="2820"/>
                  <a:pt x="19947" y="2825"/>
                </a:cubicBezTo>
                <a:cubicBezTo>
                  <a:pt x="19935" y="2830"/>
                  <a:pt x="19924" y="2832"/>
                  <a:pt x="19911" y="2832"/>
                </a:cubicBezTo>
                <a:lnTo>
                  <a:pt x="93" y="2832"/>
                </a:lnTo>
                <a:cubicBezTo>
                  <a:pt x="81" y="2832"/>
                  <a:pt x="69" y="2830"/>
                  <a:pt x="58" y="2825"/>
                </a:cubicBezTo>
                <a:cubicBezTo>
                  <a:pt x="46" y="2820"/>
                  <a:pt x="36" y="2813"/>
                  <a:pt x="28" y="2805"/>
                </a:cubicBezTo>
                <a:cubicBezTo>
                  <a:pt x="19" y="2796"/>
                  <a:pt x="12" y="2786"/>
                  <a:pt x="7" y="2775"/>
                </a:cubicBezTo>
                <a:cubicBezTo>
                  <a:pt x="3" y="2763"/>
                  <a:pt x="0" y="2752"/>
                  <a:pt x="0" y="2739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4" name="任意多边形 173"/>
          <p:cNvSpPr/>
          <p:nvPr/>
        </p:nvSpPr>
        <p:spPr>
          <a:xfrm>
            <a:off x="733320" y="6124320"/>
            <a:ext cx="381240" cy="381600"/>
          </a:xfrm>
          <a:custGeom>
            <a:avLst/>
            <a:gdLst/>
            <a:ahLst/>
            <a:cxnLst/>
            <a:rect l="0" t="0" r="r" b="b"/>
            <a:pathLst>
              <a:path w="1059" h="1060">
                <a:moveTo>
                  <a:pt x="0" y="1007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lnTo>
                  <a:pt x="1006" y="0"/>
                </a:lnTo>
                <a:cubicBezTo>
                  <a:pt x="1013" y="0"/>
                  <a:pt x="1020" y="2"/>
                  <a:pt x="1026" y="4"/>
                </a:cubicBezTo>
                <a:cubicBezTo>
                  <a:pt x="1033" y="7"/>
                  <a:pt x="1039" y="11"/>
                  <a:pt x="1044" y="16"/>
                </a:cubicBezTo>
                <a:cubicBezTo>
                  <a:pt x="1049" y="21"/>
                  <a:pt x="1052" y="26"/>
                  <a:pt x="1055" y="33"/>
                </a:cubicBezTo>
                <a:cubicBezTo>
                  <a:pt x="1058" y="39"/>
                  <a:pt x="1059" y="46"/>
                  <a:pt x="1059" y="53"/>
                </a:cubicBezTo>
                <a:lnTo>
                  <a:pt x="1059" y="1007"/>
                </a:lnTo>
                <a:cubicBezTo>
                  <a:pt x="1059" y="1014"/>
                  <a:pt x="1058" y="1020"/>
                  <a:pt x="1055" y="1027"/>
                </a:cubicBezTo>
                <a:cubicBezTo>
                  <a:pt x="1052" y="1033"/>
                  <a:pt x="1049" y="1039"/>
                  <a:pt x="1044" y="1044"/>
                </a:cubicBezTo>
                <a:cubicBezTo>
                  <a:pt x="1039" y="1049"/>
                  <a:pt x="1033" y="1053"/>
                  <a:pt x="1026" y="1056"/>
                </a:cubicBezTo>
                <a:cubicBezTo>
                  <a:pt x="1020" y="1058"/>
                  <a:pt x="1013" y="1060"/>
                  <a:pt x="1006" y="1060"/>
                </a:cubicBezTo>
                <a:lnTo>
                  <a:pt x="53" y="1060"/>
                </a:lnTo>
                <a:cubicBezTo>
                  <a:pt x="46" y="1060"/>
                  <a:pt x="39" y="1058"/>
                  <a:pt x="32" y="1056"/>
                </a:cubicBezTo>
                <a:cubicBezTo>
                  <a:pt x="26" y="1053"/>
                  <a:pt x="20" y="1049"/>
                  <a:pt x="15" y="1044"/>
                </a:cubicBezTo>
                <a:cubicBezTo>
                  <a:pt x="10" y="1039"/>
                  <a:pt x="7" y="1033"/>
                  <a:pt x="4" y="1027"/>
                </a:cubicBezTo>
                <a:cubicBezTo>
                  <a:pt x="1" y="1020"/>
                  <a:pt x="0" y="1014"/>
                  <a:pt x="0" y="1007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5" name="文本框 174"/>
          <p:cNvSpPr txBox="1"/>
          <p:nvPr/>
        </p:nvSpPr>
        <p:spPr>
          <a:xfrm>
            <a:off x="1266840" y="5222160"/>
            <a:ext cx="46915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未造成人员伤亡，但发生突出、透水淹面、冲击地压损坏设备、火灾封闭工作面即构成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6" name="文本框 175"/>
          <p:cNvSpPr txBox="1"/>
          <p:nvPr/>
        </p:nvSpPr>
        <p:spPr>
          <a:xfrm>
            <a:off x="818280" y="6200280"/>
            <a:ext cx="21132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3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1266840" y="6085440"/>
            <a:ext cx="127008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4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信息化监管强化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8" name="任意多边形 177"/>
          <p:cNvSpPr/>
          <p:nvPr/>
        </p:nvSpPr>
        <p:spPr>
          <a:xfrm>
            <a:off x="8053200" y="1223640"/>
            <a:ext cx="3600720" cy="2743560"/>
          </a:xfrm>
          <a:custGeom>
            <a:avLst/>
            <a:gdLst/>
            <a:ahLst/>
            <a:cxnLst/>
            <a:rect l="0" t="0" r="r" b="b"/>
            <a:pathLst>
              <a:path w="10002" h="7621">
                <a:moveTo>
                  <a:pt x="0" y="7529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9910" y="0"/>
                </a:lnTo>
                <a:cubicBezTo>
                  <a:pt x="9922" y="0"/>
                  <a:pt x="9934" y="3"/>
                  <a:pt x="9945" y="7"/>
                </a:cubicBezTo>
                <a:cubicBezTo>
                  <a:pt x="9956" y="12"/>
                  <a:pt x="9966" y="19"/>
                  <a:pt x="9975" y="28"/>
                </a:cubicBezTo>
                <a:cubicBezTo>
                  <a:pt x="9984" y="36"/>
                  <a:pt x="9991" y="46"/>
                  <a:pt x="9995" y="58"/>
                </a:cubicBezTo>
                <a:cubicBezTo>
                  <a:pt x="10000" y="69"/>
                  <a:pt x="10002" y="81"/>
                  <a:pt x="10002" y="93"/>
                </a:cubicBezTo>
                <a:lnTo>
                  <a:pt x="10002" y="7529"/>
                </a:lnTo>
                <a:cubicBezTo>
                  <a:pt x="10002" y="7541"/>
                  <a:pt x="10000" y="7553"/>
                  <a:pt x="9995" y="7564"/>
                </a:cubicBezTo>
                <a:cubicBezTo>
                  <a:pt x="9991" y="7576"/>
                  <a:pt x="9984" y="7586"/>
                  <a:pt x="9975" y="7594"/>
                </a:cubicBezTo>
                <a:cubicBezTo>
                  <a:pt x="9966" y="7603"/>
                  <a:pt x="9956" y="7610"/>
                  <a:pt x="9945" y="7614"/>
                </a:cubicBezTo>
                <a:cubicBezTo>
                  <a:pt x="9934" y="7619"/>
                  <a:pt x="9922" y="7621"/>
                  <a:pt x="9910" y="7621"/>
                </a:cubicBezTo>
                <a:lnTo>
                  <a:pt x="93" y="7621"/>
                </a:lnTo>
                <a:cubicBezTo>
                  <a:pt x="80" y="7621"/>
                  <a:pt x="69" y="7619"/>
                  <a:pt x="57" y="7614"/>
                </a:cubicBezTo>
                <a:cubicBezTo>
                  <a:pt x="46" y="7610"/>
                  <a:pt x="36" y="7603"/>
                  <a:pt x="27" y="7594"/>
                </a:cubicBezTo>
                <a:cubicBezTo>
                  <a:pt x="18" y="7586"/>
                  <a:pt x="12" y="7576"/>
                  <a:pt x="7" y="7564"/>
                </a:cubicBezTo>
                <a:cubicBezTo>
                  <a:pt x="2" y="7553"/>
                  <a:pt x="0" y="7541"/>
                  <a:pt x="0" y="752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9" name="任意多边形 178"/>
          <p:cNvSpPr/>
          <p:nvPr/>
        </p:nvSpPr>
        <p:spPr>
          <a:xfrm>
            <a:off x="8053200" y="1223640"/>
            <a:ext cx="3600720" cy="2743560"/>
          </a:xfrm>
          <a:custGeom>
            <a:avLst/>
            <a:gdLst/>
            <a:ahLst/>
            <a:cxnLst/>
            <a:rect l="0" t="0" r="r" b="b"/>
            <a:pathLst>
              <a:path w="10002" h="7621" fill="none">
                <a:moveTo>
                  <a:pt x="0" y="7529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9910" y="0"/>
                </a:lnTo>
                <a:cubicBezTo>
                  <a:pt x="9922" y="0"/>
                  <a:pt x="9934" y="3"/>
                  <a:pt x="9945" y="7"/>
                </a:cubicBezTo>
                <a:cubicBezTo>
                  <a:pt x="9956" y="12"/>
                  <a:pt x="9966" y="19"/>
                  <a:pt x="9975" y="28"/>
                </a:cubicBezTo>
                <a:cubicBezTo>
                  <a:pt x="9984" y="36"/>
                  <a:pt x="9991" y="46"/>
                  <a:pt x="9995" y="58"/>
                </a:cubicBezTo>
                <a:cubicBezTo>
                  <a:pt x="10000" y="69"/>
                  <a:pt x="10002" y="81"/>
                  <a:pt x="10002" y="93"/>
                </a:cubicBezTo>
                <a:lnTo>
                  <a:pt x="10002" y="7529"/>
                </a:lnTo>
                <a:cubicBezTo>
                  <a:pt x="10002" y="7541"/>
                  <a:pt x="10000" y="7553"/>
                  <a:pt x="9995" y="7564"/>
                </a:cubicBezTo>
                <a:cubicBezTo>
                  <a:pt x="9991" y="7576"/>
                  <a:pt x="9984" y="7586"/>
                  <a:pt x="9975" y="7594"/>
                </a:cubicBezTo>
                <a:cubicBezTo>
                  <a:pt x="9966" y="7603"/>
                  <a:pt x="9956" y="7610"/>
                  <a:pt x="9945" y="7614"/>
                </a:cubicBezTo>
                <a:cubicBezTo>
                  <a:pt x="9934" y="7619"/>
                  <a:pt x="9922" y="7621"/>
                  <a:pt x="9910" y="7621"/>
                </a:cubicBezTo>
                <a:lnTo>
                  <a:pt x="93" y="7621"/>
                </a:lnTo>
                <a:cubicBezTo>
                  <a:pt x="80" y="7621"/>
                  <a:pt x="69" y="7619"/>
                  <a:pt x="57" y="7614"/>
                </a:cubicBezTo>
                <a:cubicBezTo>
                  <a:pt x="46" y="7610"/>
                  <a:pt x="36" y="7603"/>
                  <a:pt x="27" y="7594"/>
                </a:cubicBezTo>
                <a:cubicBezTo>
                  <a:pt x="18" y="7586"/>
                  <a:pt x="12" y="7576"/>
                  <a:pt x="7" y="7564"/>
                </a:cubicBezTo>
                <a:cubicBezTo>
                  <a:pt x="2" y="7553"/>
                  <a:pt x="0" y="7541"/>
                  <a:pt x="0" y="7529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0" name="图片 179"/>
          <p:cNvPicPr/>
          <p:nvPr/>
        </p:nvPicPr>
        <p:blipFill>
          <a:blip r:embed="rId1"/>
          <a:stretch>
            <a:fillRect/>
          </a:stretch>
        </p:blipFill>
        <p:spPr>
          <a:xfrm>
            <a:off x="8191440" y="1571760"/>
            <a:ext cx="3323880" cy="1790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文本框 180"/>
          <p:cNvSpPr txBox="1"/>
          <p:nvPr/>
        </p:nvSpPr>
        <p:spPr>
          <a:xfrm>
            <a:off x="1266840" y="6365160"/>
            <a:ext cx="3333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独立监控通讯条款，明令禁止数据篡改，推动视频监视全覆盖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2" name="任意多边形 181"/>
          <p:cNvSpPr/>
          <p:nvPr/>
        </p:nvSpPr>
        <p:spPr>
          <a:xfrm>
            <a:off x="8053200" y="4090680"/>
            <a:ext cx="3600720" cy="2734200"/>
          </a:xfrm>
          <a:custGeom>
            <a:avLst/>
            <a:gdLst/>
            <a:ahLst/>
            <a:cxnLst/>
            <a:rect l="0" t="0" r="r" b="b"/>
            <a:pathLst>
              <a:path w="10002" h="7595">
                <a:moveTo>
                  <a:pt x="0" y="7502"/>
                </a:moveTo>
                <a:lnTo>
                  <a:pt x="0" y="94"/>
                </a:lnTo>
                <a:cubicBezTo>
                  <a:pt x="0" y="82"/>
                  <a:pt x="2" y="70"/>
                  <a:pt x="7" y="59"/>
                </a:cubicBezTo>
                <a:cubicBezTo>
                  <a:pt x="12" y="47"/>
                  <a:pt x="18" y="37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9910" y="0"/>
                </a:lnTo>
                <a:cubicBezTo>
                  <a:pt x="9922" y="0"/>
                  <a:pt x="9934" y="3"/>
                  <a:pt x="9945" y="7"/>
                </a:cubicBezTo>
                <a:cubicBezTo>
                  <a:pt x="9956" y="12"/>
                  <a:pt x="9966" y="19"/>
                  <a:pt x="9975" y="28"/>
                </a:cubicBezTo>
                <a:cubicBezTo>
                  <a:pt x="9984" y="37"/>
                  <a:pt x="9991" y="47"/>
                  <a:pt x="9995" y="59"/>
                </a:cubicBezTo>
                <a:cubicBezTo>
                  <a:pt x="10000" y="70"/>
                  <a:pt x="10002" y="82"/>
                  <a:pt x="10002" y="94"/>
                </a:cubicBezTo>
                <a:lnTo>
                  <a:pt x="10002" y="7502"/>
                </a:lnTo>
                <a:cubicBezTo>
                  <a:pt x="10002" y="7515"/>
                  <a:pt x="10000" y="7526"/>
                  <a:pt x="9995" y="7538"/>
                </a:cubicBezTo>
                <a:cubicBezTo>
                  <a:pt x="9991" y="7549"/>
                  <a:pt x="9984" y="7559"/>
                  <a:pt x="9975" y="7568"/>
                </a:cubicBezTo>
                <a:cubicBezTo>
                  <a:pt x="9966" y="7576"/>
                  <a:pt x="9956" y="7583"/>
                  <a:pt x="9945" y="7588"/>
                </a:cubicBezTo>
                <a:cubicBezTo>
                  <a:pt x="9934" y="7593"/>
                  <a:pt x="9922" y="7595"/>
                  <a:pt x="9910" y="7595"/>
                </a:cubicBezTo>
                <a:lnTo>
                  <a:pt x="93" y="7595"/>
                </a:lnTo>
                <a:cubicBezTo>
                  <a:pt x="80" y="7595"/>
                  <a:pt x="69" y="7593"/>
                  <a:pt x="57" y="7588"/>
                </a:cubicBezTo>
                <a:cubicBezTo>
                  <a:pt x="46" y="7583"/>
                  <a:pt x="36" y="7576"/>
                  <a:pt x="27" y="7568"/>
                </a:cubicBezTo>
                <a:cubicBezTo>
                  <a:pt x="18" y="7559"/>
                  <a:pt x="12" y="7549"/>
                  <a:pt x="7" y="7538"/>
                </a:cubicBezTo>
                <a:cubicBezTo>
                  <a:pt x="2" y="7526"/>
                  <a:pt x="0" y="7515"/>
                  <a:pt x="0" y="7502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3" name="任意多边形 182"/>
          <p:cNvSpPr/>
          <p:nvPr/>
        </p:nvSpPr>
        <p:spPr>
          <a:xfrm>
            <a:off x="8053200" y="4090680"/>
            <a:ext cx="3600720" cy="2734200"/>
          </a:xfrm>
          <a:custGeom>
            <a:avLst/>
            <a:gdLst/>
            <a:ahLst/>
            <a:cxnLst/>
            <a:rect l="0" t="0" r="r" b="b"/>
            <a:pathLst>
              <a:path w="10002" h="7595" fill="none">
                <a:moveTo>
                  <a:pt x="0" y="7502"/>
                </a:moveTo>
                <a:lnTo>
                  <a:pt x="0" y="94"/>
                </a:lnTo>
                <a:cubicBezTo>
                  <a:pt x="0" y="82"/>
                  <a:pt x="2" y="70"/>
                  <a:pt x="7" y="59"/>
                </a:cubicBezTo>
                <a:cubicBezTo>
                  <a:pt x="12" y="47"/>
                  <a:pt x="18" y="37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9910" y="0"/>
                </a:lnTo>
                <a:cubicBezTo>
                  <a:pt x="9922" y="0"/>
                  <a:pt x="9934" y="3"/>
                  <a:pt x="9945" y="7"/>
                </a:cubicBezTo>
                <a:cubicBezTo>
                  <a:pt x="9956" y="12"/>
                  <a:pt x="9966" y="19"/>
                  <a:pt x="9975" y="28"/>
                </a:cubicBezTo>
                <a:cubicBezTo>
                  <a:pt x="9984" y="37"/>
                  <a:pt x="9991" y="47"/>
                  <a:pt x="9995" y="59"/>
                </a:cubicBezTo>
                <a:cubicBezTo>
                  <a:pt x="10000" y="70"/>
                  <a:pt x="10002" y="82"/>
                  <a:pt x="10002" y="94"/>
                </a:cubicBezTo>
                <a:lnTo>
                  <a:pt x="10002" y="7502"/>
                </a:lnTo>
                <a:cubicBezTo>
                  <a:pt x="10002" y="7515"/>
                  <a:pt x="10000" y="7526"/>
                  <a:pt x="9995" y="7538"/>
                </a:cubicBezTo>
                <a:cubicBezTo>
                  <a:pt x="9991" y="7549"/>
                  <a:pt x="9984" y="7559"/>
                  <a:pt x="9975" y="7568"/>
                </a:cubicBezTo>
                <a:cubicBezTo>
                  <a:pt x="9966" y="7576"/>
                  <a:pt x="9956" y="7583"/>
                  <a:pt x="9945" y="7588"/>
                </a:cubicBezTo>
                <a:cubicBezTo>
                  <a:pt x="9934" y="7593"/>
                  <a:pt x="9922" y="7595"/>
                  <a:pt x="9910" y="7595"/>
                </a:cubicBezTo>
                <a:lnTo>
                  <a:pt x="93" y="7595"/>
                </a:lnTo>
                <a:cubicBezTo>
                  <a:pt x="80" y="7595"/>
                  <a:pt x="69" y="7593"/>
                  <a:pt x="57" y="7588"/>
                </a:cubicBezTo>
                <a:cubicBezTo>
                  <a:pt x="46" y="7583"/>
                  <a:pt x="36" y="7576"/>
                  <a:pt x="27" y="7568"/>
                </a:cubicBezTo>
                <a:cubicBezTo>
                  <a:pt x="18" y="7559"/>
                  <a:pt x="12" y="7549"/>
                  <a:pt x="7" y="7538"/>
                </a:cubicBezTo>
                <a:cubicBezTo>
                  <a:pt x="2" y="7526"/>
                  <a:pt x="0" y="7515"/>
                  <a:pt x="0" y="7502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4" name="图片 183"/>
          <p:cNvPicPr/>
          <p:nvPr/>
        </p:nvPicPr>
        <p:blipFill>
          <a:blip r:embed="rId2"/>
          <a:stretch>
            <a:fillRect/>
          </a:stretch>
        </p:blipFill>
        <p:spPr>
          <a:xfrm>
            <a:off x="8191440" y="4228920"/>
            <a:ext cx="3323880" cy="220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文本框 184"/>
          <p:cNvSpPr txBox="1"/>
          <p:nvPr/>
        </p:nvSpPr>
        <p:spPr>
          <a:xfrm>
            <a:off x="8988480" y="3650400"/>
            <a:ext cx="17290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井下甲烷传感器实时监测作业面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6" name="任意多边形 185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7" name="任意多边形 186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8" name="任意多边形 187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9050400" y="6517440"/>
            <a:ext cx="1605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安全监控中心实现视频全覆盖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0" name="文本框 189"/>
          <p:cNvSpPr txBox="1"/>
          <p:nvPr/>
        </p:nvSpPr>
        <p:spPr>
          <a:xfrm>
            <a:off x="11561040" y="642276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6/24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任意多边形 190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92" name="图片 191"/>
          <p:cNvPicPr/>
          <p:nvPr/>
        </p:nvPicPr>
        <p:blipFill>
          <a:blip r:embed="rId1"/>
          <a:stretch>
            <a:fillRect/>
          </a:stretch>
        </p:blipFill>
        <p:spPr>
          <a:xfrm>
            <a:off x="-1080" y="0"/>
            <a:ext cx="12193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任意多边形 192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>
              <a:alpha val="85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4" name="任意多边形 193"/>
          <p:cNvSpPr/>
          <p:nvPr/>
        </p:nvSpPr>
        <p:spPr>
          <a:xfrm>
            <a:off x="4357440" y="2690640"/>
            <a:ext cx="3476880" cy="733680"/>
          </a:xfrm>
          <a:custGeom>
            <a:avLst/>
            <a:gdLst/>
            <a:ahLst/>
            <a:cxnLst/>
            <a:rect l="0" t="0" r="r" b="b"/>
            <a:pathLst>
              <a:path w="9658" h="2038" fill="none">
                <a:moveTo>
                  <a:pt x="0" y="0"/>
                </a:moveTo>
                <a:lnTo>
                  <a:pt x="9658" y="0"/>
                </a:lnTo>
                <a:lnTo>
                  <a:pt x="9658" y="2038"/>
                </a:lnTo>
                <a:lnTo>
                  <a:pt x="0" y="2038"/>
                </a:lnTo>
                <a:lnTo>
                  <a:pt x="0" y="0"/>
                </a:lnTo>
              </a:path>
            </a:pathLst>
          </a:custGeom>
          <a:ln w="9360">
            <a:solidFill>
              <a:srgbClr val="1A1A1A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533520" y="4550400"/>
            <a:ext cx="1880280" cy="2012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2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12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4572000" y="2806920"/>
            <a:ext cx="3048840" cy="503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3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核心条款逐项解读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3352680" y="3609720"/>
            <a:ext cx="546264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逐条拆解新版《煤矿重大事故隐患判定标准》的关键修订，聚焦超能力、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8" name="任意多边形 197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9" name="任意多边形 198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0" name="任意多边形 199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1" name="文本框 200"/>
          <p:cNvSpPr txBox="1"/>
          <p:nvPr/>
        </p:nvSpPr>
        <p:spPr>
          <a:xfrm>
            <a:off x="4467240" y="3904920"/>
            <a:ext cx="3243960" cy="22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3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瓦斯超限、通风系统、防治水等核心条款。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2" name="文本框 201"/>
          <p:cNvSpPr txBox="1"/>
          <p:nvPr/>
        </p:nvSpPr>
        <p:spPr>
          <a:xfrm>
            <a:off x="11561040" y="641340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7/24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任意多边形 202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4" name="任意多边形 203"/>
          <p:cNvSpPr/>
          <p:nvPr/>
        </p:nvSpPr>
        <p:spPr>
          <a:xfrm>
            <a:off x="533160" y="105696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5" name="任意多边形 204"/>
          <p:cNvSpPr/>
          <p:nvPr/>
        </p:nvSpPr>
        <p:spPr>
          <a:xfrm>
            <a:off x="537840" y="1385640"/>
            <a:ext cx="6925320" cy="1181520"/>
          </a:xfrm>
          <a:custGeom>
            <a:avLst/>
            <a:gdLst/>
            <a:ahLst/>
            <a:cxnLst/>
            <a:rect l="0" t="0" r="r" b="b"/>
            <a:pathLst>
              <a:path w="19237" h="3282">
                <a:moveTo>
                  <a:pt x="0" y="3189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3"/>
                  <a:pt x="19179" y="7"/>
                </a:cubicBezTo>
                <a:cubicBezTo>
                  <a:pt x="19191" y="12"/>
                  <a:pt x="19201" y="19"/>
                  <a:pt x="19209" y="27"/>
                </a:cubicBezTo>
                <a:cubicBezTo>
                  <a:pt x="19218" y="36"/>
                  <a:pt x="19225" y="46"/>
                  <a:pt x="19230" y="57"/>
                </a:cubicBezTo>
                <a:cubicBezTo>
                  <a:pt x="19234" y="69"/>
                  <a:pt x="19237" y="81"/>
                  <a:pt x="19237" y="93"/>
                </a:cubicBezTo>
                <a:lnTo>
                  <a:pt x="19237" y="3189"/>
                </a:lnTo>
                <a:cubicBezTo>
                  <a:pt x="19237" y="3202"/>
                  <a:pt x="19234" y="3214"/>
                  <a:pt x="19230" y="3225"/>
                </a:cubicBezTo>
                <a:cubicBezTo>
                  <a:pt x="19225" y="3236"/>
                  <a:pt x="19218" y="3246"/>
                  <a:pt x="19209" y="3255"/>
                </a:cubicBezTo>
                <a:cubicBezTo>
                  <a:pt x="19201" y="3264"/>
                  <a:pt x="19191" y="3270"/>
                  <a:pt x="19179" y="3275"/>
                </a:cubicBezTo>
                <a:cubicBezTo>
                  <a:pt x="19168" y="3280"/>
                  <a:pt x="19156" y="3282"/>
                  <a:pt x="19144" y="3282"/>
                </a:cubicBezTo>
                <a:lnTo>
                  <a:pt x="93" y="3282"/>
                </a:lnTo>
                <a:cubicBezTo>
                  <a:pt x="81" y="3282"/>
                  <a:pt x="69" y="3280"/>
                  <a:pt x="58" y="3275"/>
                </a:cubicBezTo>
                <a:cubicBezTo>
                  <a:pt x="46" y="3270"/>
                  <a:pt x="36" y="3264"/>
                  <a:pt x="28" y="3255"/>
                </a:cubicBezTo>
                <a:cubicBezTo>
                  <a:pt x="19" y="3246"/>
                  <a:pt x="12" y="3236"/>
                  <a:pt x="7" y="3225"/>
                </a:cubicBezTo>
                <a:cubicBezTo>
                  <a:pt x="3" y="3214"/>
                  <a:pt x="0" y="3202"/>
                  <a:pt x="0" y="318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6" name="任意多边形 205"/>
          <p:cNvSpPr/>
          <p:nvPr/>
        </p:nvSpPr>
        <p:spPr>
          <a:xfrm>
            <a:off x="537840" y="1385640"/>
            <a:ext cx="6925320" cy="1181520"/>
          </a:xfrm>
          <a:custGeom>
            <a:avLst/>
            <a:gdLst/>
            <a:ahLst/>
            <a:cxnLst/>
            <a:rect l="0" t="0" r="r" b="b"/>
            <a:pathLst>
              <a:path w="19237" h="3282" fill="none">
                <a:moveTo>
                  <a:pt x="0" y="3189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3"/>
                  <a:pt x="19179" y="7"/>
                </a:cubicBezTo>
                <a:cubicBezTo>
                  <a:pt x="19191" y="12"/>
                  <a:pt x="19201" y="19"/>
                  <a:pt x="19209" y="27"/>
                </a:cubicBezTo>
                <a:cubicBezTo>
                  <a:pt x="19218" y="36"/>
                  <a:pt x="19225" y="46"/>
                  <a:pt x="19230" y="57"/>
                </a:cubicBezTo>
                <a:cubicBezTo>
                  <a:pt x="19234" y="69"/>
                  <a:pt x="19237" y="81"/>
                  <a:pt x="19237" y="93"/>
                </a:cubicBezTo>
                <a:lnTo>
                  <a:pt x="19237" y="3189"/>
                </a:lnTo>
                <a:cubicBezTo>
                  <a:pt x="19237" y="3202"/>
                  <a:pt x="19234" y="3214"/>
                  <a:pt x="19230" y="3225"/>
                </a:cubicBezTo>
                <a:cubicBezTo>
                  <a:pt x="19225" y="3236"/>
                  <a:pt x="19218" y="3246"/>
                  <a:pt x="19209" y="3255"/>
                </a:cubicBezTo>
                <a:cubicBezTo>
                  <a:pt x="19201" y="3264"/>
                  <a:pt x="19191" y="3270"/>
                  <a:pt x="19179" y="3275"/>
                </a:cubicBezTo>
                <a:cubicBezTo>
                  <a:pt x="19168" y="3280"/>
                  <a:pt x="19156" y="3282"/>
                  <a:pt x="19144" y="3282"/>
                </a:cubicBezTo>
                <a:lnTo>
                  <a:pt x="93" y="3282"/>
                </a:lnTo>
                <a:cubicBezTo>
                  <a:pt x="81" y="3282"/>
                  <a:pt x="69" y="3280"/>
                  <a:pt x="58" y="3275"/>
                </a:cubicBezTo>
                <a:cubicBezTo>
                  <a:pt x="46" y="3270"/>
                  <a:pt x="36" y="3264"/>
                  <a:pt x="28" y="3255"/>
                </a:cubicBezTo>
                <a:cubicBezTo>
                  <a:pt x="19" y="3246"/>
                  <a:pt x="12" y="3236"/>
                  <a:pt x="7" y="3225"/>
                </a:cubicBezTo>
                <a:cubicBezTo>
                  <a:pt x="3" y="3214"/>
                  <a:pt x="0" y="3202"/>
                  <a:pt x="0" y="3189"/>
                </a:cubicBezTo>
              </a:path>
            </a:pathLst>
          </a:custGeom>
          <a:ln w="9360">
            <a:solidFill>
              <a:srgbClr val="E7E4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533520" y="554760"/>
            <a:ext cx="458496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超能力、超强度、超定员（第四条）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8" name="文本框 207"/>
          <p:cNvSpPr txBox="1"/>
          <p:nvPr/>
        </p:nvSpPr>
        <p:spPr>
          <a:xfrm>
            <a:off x="695160" y="1514520"/>
            <a:ext cx="646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超产指标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695160" y="182232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2021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695160" y="2030040"/>
            <a:ext cx="7693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全年 ≥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10%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1" name="任意多边形 210"/>
          <p:cNvSpPr/>
          <p:nvPr/>
        </p:nvSpPr>
        <p:spPr>
          <a:xfrm>
            <a:off x="4000320" y="1809720"/>
            <a:ext cx="9720" cy="638280"/>
          </a:xfrm>
          <a:custGeom>
            <a:avLst/>
            <a:gdLst/>
            <a:ahLst/>
            <a:cxnLst/>
            <a:rect l="0" t="0" r="r" b="b"/>
            <a:pathLst>
              <a:path w="27" h="1773">
                <a:moveTo>
                  <a:pt x="0" y="0"/>
                </a:moveTo>
                <a:lnTo>
                  <a:pt x="27" y="0"/>
                </a:lnTo>
                <a:lnTo>
                  <a:pt x="27" y="1773"/>
                </a:lnTo>
                <a:lnTo>
                  <a:pt x="0" y="1773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695160" y="2239560"/>
            <a:ext cx="12358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或月产＞核定 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10%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3" name="文本框 212"/>
          <p:cNvSpPr txBox="1"/>
          <p:nvPr/>
        </p:nvSpPr>
        <p:spPr>
          <a:xfrm>
            <a:off x="4157640" y="182232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4" name="文本框 213"/>
          <p:cNvSpPr txBox="1"/>
          <p:nvPr/>
        </p:nvSpPr>
        <p:spPr>
          <a:xfrm>
            <a:off x="4157640" y="2030040"/>
            <a:ext cx="7693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全年 ≥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10%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5" name="任意多边形 214"/>
          <p:cNvSpPr/>
          <p:nvPr/>
        </p:nvSpPr>
        <p:spPr>
          <a:xfrm>
            <a:off x="537840" y="2700000"/>
            <a:ext cx="6925320" cy="1172160"/>
          </a:xfrm>
          <a:custGeom>
            <a:avLst/>
            <a:gdLst/>
            <a:ahLst/>
            <a:cxnLst/>
            <a:rect l="0" t="0" r="r" b="b"/>
            <a:pathLst>
              <a:path w="19237" h="3256">
                <a:moveTo>
                  <a:pt x="0" y="3163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3"/>
                  <a:pt x="19179" y="7"/>
                </a:cubicBezTo>
                <a:cubicBezTo>
                  <a:pt x="19191" y="12"/>
                  <a:pt x="19201" y="19"/>
                  <a:pt x="19209" y="28"/>
                </a:cubicBezTo>
                <a:cubicBezTo>
                  <a:pt x="19218" y="36"/>
                  <a:pt x="19225" y="46"/>
                  <a:pt x="19230" y="58"/>
                </a:cubicBezTo>
                <a:cubicBezTo>
                  <a:pt x="19234" y="69"/>
                  <a:pt x="19237" y="81"/>
                  <a:pt x="19237" y="93"/>
                </a:cubicBezTo>
                <a:lnTo>
                  <a:pt x="19237" y="3163"/>
                </a:lnTo>
                <a:cubicBezTo>
                  <a:pt x="19237" y="3175"/>
                  <a:pt x="19234" y="3187"/>
                  <a:pt x="19230" y="3199"/>
                </a:cubicBezTo>
                <a:cubicBezTo>
                  <a:pt x="19225" y="3210"/>
                  <a:pt x="19218" y="3220"/>
                  <a:pt x="19209" y="3229"/>
                </a:cubicBezTo>
                <a:cubicBezTo>
                  <a:pt x="19201" y="3237"/>
                  <a:pt x="19191" y="3244"/>
                  <a:pt x="19179" y="3249"/>
                </a:cubicBezTo>
                <a:cubicBezTo>
                  <a:pt x="19168" y="3253"/>
                  <a:pt x="19156" y="3256"/>
                  <a:pt x="19144" y="3256"/>
                </a:cubicBezTo>
                <a:lnTo>
                  <a:pt x="93" y="3256"/>
                </a:lnTo>
                <a:cubicBezTo>
                  <a:pt x="81" y="3256"/>
                  <a:pt x="69" y="3253"/>
                  <a:pt x="58" y="3249"/>
                </a:cubicBezTo>
                <a:cubicBezTo>
                  <a:pt x="46" y="3244"/>
                  <a:pt x="36" y="3237"/>
                  <a:pt x="28" y="3229"/>
                </a:cubicBezTo>
                <a:cubicBezTo>
                  <a:pt x="19" y="3220"/>
                  <a:pt x="12" y="3210"/>
                  <a:pt x="7" y="3199"/>
                </a:cubicBezTo>
                <a:cubicBezTo>
                  <a:pt x="3" y="3187"/>
                  <a:pt x="0" y="3175"/>
                  <a:pt x="0" y="3163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6" name="任意多边形 215"/>
          <p:cNvSpPr/>
          <p:nvPr/>
        </p:nvSpPr>
        <p:spPr>
          <a:xfrm>
            <a:off x="537840" y="2700000"/>
            <a:ext cx="6925320" cy="1172160"/>
          </a:xfrm>
          <a:custGeom>
            <a:avLst/>
            <a:gdLst/>
            <a:ahLst/>
            <a:cxnLst/>
            <a:rect l="0" t="0" r="r" b="b"/>
            <a:pathLst>
              <a:path w="19237" h="3256" fill="none">
                <a:moveTo>
                  <a:pt x="0" y="3163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3"/>
                  <a:pt x="19179" y="7"/>
                </a:cubicBezTo>
                <a:cubicBezTo>
                  <a:pt x="19191" y="12"/>
                  <a:pt x="19201" y="19"/>
                  <a:pt x="19209" y="28"/>
                </a:cubicBezTo>
                <a:cubicBezTo>
                  <a:pt x="19218" y="36"/>
                  <a:pt x="19225" y="46"/>
                  <a:pt x="19230" y="58"/>
                </a:cubicBezTo>
                <a:cubicBezTo>
                  <a:pt x="19234" y="69"/>
                  <a:pt x="19237" y="81"/>
                  <a:pt x="19237" y="93"/>
                </a:cubicBezTo>
                <a:lnTo>
                  <a:pt x="19237" y="3163"/>
                </a:lnTo>
                <a:cubicBezTo>
                  <a:pt x="19237" y="3175"/>
                  <a:pt x="19234" y="3187"/>
                  <a:pt x="19230" y="3199"/>
                </a:cubicBezTo>
                <a:cubicBezTo>
                  <a:pt x="19225" y="3210"/>
                  <a:pt x="19218" y="3220"/>
                  <a:pt x="19209" y="3229"/>
                </a:cubicBezTo>
                <a:cubicBezTo>
                  <a:pt x="19201" y="3237"/>
                  <a:pt x="19191" y="3244"/>
                  <a:pt x="19179" y="3249"/>
                </a:cubicBezTo>
                <a:cubicBezTo>
                  <a:pt x="19168" y="3253"/>
                  <a:pt x="19156" y="3256"/>
                  <a:pt x="19144" y="3256"/>
                </a:cubicBezTo>
                <a:lnTo>
                  <a:pt x="93" y="3256"/>
                </a:lnTo>
                <a:cubicBezTo>
                  <a:pt x="81" y="3256"/>
                  <a:pt x="69" y="3253"/>
                  <a:pt x="58" y="3249"/>
                </a:cubicBezTo>
                <a:cubicBezTo>
                  <a:pt x="46" y="3244"/>
                  <a:pt x="36" y="3237"/>
                  <a:pt x="28" y="3229"/>
                </a:cubicBezTo>
                <a:cubicBezTo>
                  <a:pt x="19" y="3220"/>
                  <a:pt x="12" y="3210"/>
                  <a:pt x="7" y="3199"/>
                </a:cubicBezTo>
                <a:cubicBezTo>
                  <a:pt x="3" y="3187"/>
                  <a:pt x="0" y="3175"/>
                  <a:pt x="0" y="3163"/>
                </a:cubicBezTo>
              </a:path>
            </a:pathLst>
          </a:custGeom>
          <a:ln w="9360">
            <a:solidFill>
              <a:srgbClr val="E7E4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7" name="文本框 216"/>
          <p:cNvSpPr txBox="1"/>
          <p:nvPr/>
        </p:nvSpPr>
        <p:spPr>
          <a:xfrm>
            <a:off x="4157640" y="2239560"/>
            <a:ext cx="12358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或季度＞核定 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30%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8" name="文本框 217"/>
          <p:cNvSpPr txBox="1"/>
          <p:nvPr/>
        </p:nvSpPr>
        <p:spPr>
          <a:xfrm>
            <a:off x="695160" y="2828880"/>
            <a:ext cx="48528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超定员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695160" y="312696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2021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0" name="任意多边形 219"/>
          <p:cNvSpPr/>
          <p:nvPr/>
        </p:nvSpPr>
        <p:spPr>
          <a:xfrm>
            <a:off x="4000320" y="3114360"/>
            <a:ext cx="9720" cy="638640"/>
          </a:xfrm>
          <a:custGeom>
            <a:avLst/>
            <a:gdLst/>
            <a:ahLst/>
            <a:cxnLst/>
            <a:rect l="0" t="0" r="r" b="b"/>
            <a:pathLst>
              <a:path w="27" h="1774">
                <a:moveTo>
                  <a:pt x="0" y="0"/>
                </a:moveTo>
                <a:lnTo>
                  <a:pt x="27" y="0"/>
                </a:lnTo>
                <a:lnTo>
                  <a:pt x="27" y="1774"/>
                </a:lnTo>
                <a:lnTo>
                  <a:pt x="0" y="1774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1" name="文本框 220"/>
          <p:cNvSpPr txBox="1"/>
          <p:nvPr/>
        </p:nvSpPr>
        <p:spPr>
          <a:xfrm>
            <a:off x="695160" y="3335040"/>
            <a:ext cx="15224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采掘点单班＞限员 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20%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2" name="文本框 221"/>
          <p:cNvSpPr txBox="1"/>
          <p:nvPr/>
        </p:nvSpPr>
        <p:spPr>
          <a:xfrm>
            <a:off x="4157640" y="312696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3" name="文本框 222"/>
          <p:cNvSpPr txBox="1"/>
          <p:nvPr/>
        </p:nvSpPr>
        <p:spPr>
          <a:xfrm>
            <a:off x="4157640" y="3335040"/>
            <a:ext cx="17197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同左，新增省批人员不计入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4" name="任意多边形 223"/>
          <p:cNvSpPr/>
          <p:nvPr/>
        </p:nvSpPr>
        <p:spPr>
          <a:xfrm>
            <a:off x="537840" y="4005000"/>
            <a:ext cx="6925320" cy="962640"/>
          </a:xfrm>
          <a:custGeom>
            <a:avLst/>
            <a:gdLst/>
            <a:ahLst/>
            <a:cxnLst/>
            <a:rect l="0" t="0" r="r" b="b"/>
            <a:pathLst>
              <a:path w="19237" h="2674">
                <a:moveTo>
                  <a:pt x="0" y="2581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3"/>
                  <a:pt x="19179" y="7"/>
                </a:cubicBezTo>
                <a:cubicBezTo>
                  <a:pt x="19191" y="12"/>
                  <a:pt x="19201" y="19"/>
                  <a:pt x="19209" y="27"/>
                </a:cubicBezTo>
                <a:cubicBezTo>
                  <a:pt x="19218" y="36"/>
                  <a:pt x="19225" y="46"/>
                  <a:pt x="19230" y="57"/>
                </a:cubicBezTo>
                <a:cubicBezTo>
                  <a:pt x="19234" y="69"/>
                  <a:pt x="19237" y="81"/>
                  <a:pt x="19237" y="93"/>
                </a:cubicBezTo>
                <a:lnTo>
                  <a:pt x="19237" y="2581"/>
                </a:lnTo>
                <a:cubicBezTo>
                  <a:pt x="19237" y="2593"/>
                  <a:pt x="19234" y="2605"/>
                  <a:pt x="19230" y="2616"/>
                </a:cubicBezTo>
                <a:cubicBezTo>
                  <a:pt x="19225" y="2628"/>
                  <a:pt x="19218" y="2638"/>
                  <a:pt x="19209" y="2646"/>
                </a:cubicBezTo>
                <a:cubicBezTo>
                  <a:pt x="19201" y="2655"/>
                  <a:pt x="19191" y="2662"/>
                  <a:pt x="19179" y="2666"/>
                </a:cubicBezTo>
                <a:cubicBezTo>
                  <a:pt x="19168" y="2671"/>
                  <a:pt x="19156" y="2674"/>
                  <a:pt x="19144" y="2674"/>
                </a:cubicBezTo>
                <a:lnTo>
                  <a:pt x="93" y="2674"/>
                </a:lnTo>
                <a:cubicBezTo>
                  <a:pt x="81" y="2674"/>
                  <a:pt x="69" y="2671"/>
                  <a:pt x="58" y="2666"/>
                </a:cubicBezTo>
                <a:cubicBezTo>
                  <a:pt x="46" y="2662"/>
                  <a:pt x="36" y="2655"/>
                  <a:pt x="28" y="2646"/>
                </a:cubicBezTo>
                <a:cubicBezTo>
                  <a:pt x="19" y="2638"/>
                  <a:pt x="12" y="2628"/>
                  <a:pt x="7" y="2616"/>
                </a:cubicBezTo>
                <a:cubicBezTo>
                  <a:pt x="3" y="2605"/>
                  <a:pt x="0" y="2593"/>
                  <a:pt x="0" y="258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5" name="任意多边形 224"/>
          <p:cNvSpPr/>
          <p:nvPr/>
        </p:nvSpPr>
        <p:spPr>
          <a:xfrm>
            <a:off x="537840" y="4005000"/>
            <a:ext cx="6925320" cy="962640"/>
          </a:xfrm>
          <a:custGeom>
            <a:avLst/>
            <a:gdLst/>
            <a:ahLst/>
            <a:cxnLst/>
            <a:rect l="0" t="0" r="r" b="b"/>
            <a:pathLst>
              <a:path w="19237" h="2674" fill="none">
                <a:moveTo>
                  <a:pt x="0" y="2581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3"/>
                  <a:pt x="19179" y="7"/>
                </a:cubicBezTo>
                <a:cubicBezTo>
                  <a:pt x="19191" y="12"/>
                  <a:pt x="19201" y="19"/>
                  <a:pt x="19209" y="27"/>
                </a:cubicBezTo>
                <a:cubicBezTo>
                  <a:pt x="19218" y="36"/>
                  <a:pt x="19225" y="46"/>
                  <a:pt x="19230" y="57"/>
                </a:cubicBezTo>
                <a:cubicBezTo>
                  <a:pt x="19234" y="69"/>
                  <a:pt x="19237" y="81"/>
                  <a:pt x="19237" y="93"/>
                </a:cubicBezTo>
                <a:lnTo>
                  <a:pt x="19237" y="2581"/>
                </a:lnTo>
                <a:cubicBezTo>
                  <a:pt x="19237" y="2593"/>
                  <a:pt x="19234" y="2605"/>
                  <a:pt x="19230" y="2616"/>
                </a:cubicBezTo>
                <a:cubicBezTo>
                  <a:pt x="19225" y="2628"/>
                  <a:pt x="19218" y="2638"/>
                  <a:pt x="19209" y="2646"/>
                </a:cubicBezTo>
                <a:cubicBezTo>
                  <a:pt x="19201" y="2655"/>
                  <a:pt x="19191" y="2662"/>
                  <a:pt x="19179" y="2666"/>
                </a:cubicBezTo>
                <a:cubicBezTo>
                  <a:pt x="19168" y="2671"/>
                  <a:pt x="19156" y="2674"/>
                  <a:pt x="19144" y="2674"/>
                </a:cubicBezTo>
                <a:lnTo>
                  <a:pt x="93" y="2674"/>
                </a:lnTo>
                <a:cubicBezTo>
                  <a:pt x="81" y="2674"/>
                  <a:pt x="69" y="2671"/>
                  <a:pt x="58" y="2666"/>
                </a:cubicBezTo>
                <a:cubicBezTo>
                  <a:pt x="46" y="2662"/>
                  <a:pt x="36" y="2655"/>
                  <a:pt x="28" y="2646"/>
                </a:cubicBezTo>
                <a:cubicBezTo>
                  <a:pt x="19" y="2638"/>
                  <a:pt x="12" y="2628"/>
                  <a:pt x="7" y="2616"/>
                </a:cubicBezTo>
                <a:cubicBezTo>
                  <a:pt x="3" y="2605"/>
                  <a:pt x="0" y="2593"/>
                  <a:pt x="0" y="2581"/>
                </a:cubicBezTo>
              </a:path>
            </a:pathLst>
          </a:custGeom>
          <a:ln w="9360">
            <a:solidFill>
              <a:srgbClr val="E7E4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6" name="文本框 225"/>
          <p:cNvSpPr txBox="1"/>
          <p:nvPr/>
        </p:nvSpPr>
        <p:spPr>
          <a:xfrm>
            <a:off x="4157640" y="3553920"/>
            <a:ext cx="12898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并单列冲击地压限员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7" name="文本框 226"/>
          <p:cNvSpPr txBox="1"/>
          <p:nvPr/>
        </p:nvSpPr>
        <p:spPr>
          <a:xfrm>
            <a:off x="695160" y="4133880"/>
            <a:ext cx="80856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三量可采期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8" name="文本框 227"/>
          <p:cNvSpPr txBox="1"/>
          <p:nvPr/>
        </p:nvSpPr>
        <p:spPr>
          <a:xfrm>
            <a:off x="695160" y="444168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2021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9" name="任意多边形 228"/>
          <p:cNvSpPr/>
          <p:nvPr/>
        </p:nvSpPr>
        <p:spPr>
          <a:xfrm>
            <a:off x="4000320" y="4429080"/>
            <a:ext cx="9720" cy="419400"/>
          </a:xfrm>
          <a:custGeom>
            <a:avLst/>
            <a:gdLst/>
            <a:ahLst/>
            <a:cxnLst/>
            <a:rect l="0" t="0" r="r" b="b"/>
            <a:pathLst>
              <a:path w="27" h="1165">
                <a:moveTo>
                  <a:pt x="0" y="0"/>
                </a:moveTo>
                <a:lnTo>
                  <a:pt x="27" y="0"/>
                </a:lnTo>
                <a:lnTo>
                  <a:pt x="27" y="1165"/>
                </a:lnTo>
                <a:lnTo>
                  <a:pt x="0" y="1165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0" name="文本框 229"/>
          <p:cNvSpPr txBox="1"/>
          <p:nvPr/>
        </p:nvSpPr>
        <p:spPr>
          <a:xfrm>
            <a:off x="695160" y="4649400"/>
            <a:ext cx="5738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列入正文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4157640" y="444168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2" name="任意多边形 231"/>
          <p:cNvSpPr/>
          <p:nvPr/>
        </p:nvSpPr>
        <p:spPr>
          <a:xfrm>
            <a:off x="537840" y="5100480"/>
            <a:ext cx="6925320" cy="1181520"/>
          </a:xfrm>
          <a:custGeom>
            <a:avLst/>
            <a:gdLst/>
            <a:ahLst/>
            <a:cxnLst/>
            <a:rect l="0" t="0" r="r" b="b"/>
            <a:pathLst>
              <a:path w="19237" h="3282">
                <a:moveTo>
                  <a:pt x="0" y="3189"/>
                </a:moveTo>
                <a:lnTo>
                  <a:pt x="0" y="93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2"/>
                  <a:pt x="19179" y="7"/>
                </a:cubicBezTo>
                <a:cubicBezTo>
                  <a:pt x="19191" y="12"/>
                  <a:pt x="19201" y="18"/>
                  <a:pt x="19209" y="27"/>
                </a:cubicBezTo>
                <a:cubicBezTo>
                  <a:pt x="19218" y="36"/>
                  <a:pt x="19225" y="46"/>
                  <a:pt x="19230" y="57"/>
                </a:cubicBezTo>
                <a:cubicBezTo>
                  <a:pt x="19234" y="68"/>
                  <a:pt x="19237" y="80"/>
                  <a:pt x="19237" y="93"/>
                </a:cubicBezTo>
                <a:lnTo>
                  <a:pt x="19237" y="3189"/>
                </a:lnTo>
                <a:cubicBezTo>
                  <a:pt x="19237" y="3201"/>
                  <a:pt x="19234" y="3213"/>
                  <a:pt x="19230" y="3225"/>
                </a:cubicBezTo>
                <a:cubicBezTo>
                  <a:pt x="19225" y="3236"/>
                  <a:pt x="19218" y="3246"/>
                  <a:pt x="19209" y="3255"/>
                </a:cubicBezTo>
                <a:cubicBezTo>
                  <a:pt x="19201" y="3263"/>
                  <a:pt x="19191" y="3270"/>
                  <a:pt x="19179" y="3275"/>
                </a:cubicBezTo>
                <a:cubicBezTo>
                  <a:pt x="19168" y="3279"/>
                  <a:pt x="19156" y="3282"/>
                  <a:pt x="19144" y="3282"/>
                </a:cubicBezTo>
                <a:lnTo>
                  <a:pt x="93" y="3282"/>
                </a:lnTo>
                <a:cubicBezTo>
                  <a:pt x="81" y="3282"/>
                  <a:pt x="69" y="3279"/>
                  <a:pt x="58" y="3275"/>
                </a:cubicBezTo>
                <a:cubicBezTo>
                  <a:pt x="46" y="3270"/>
                  <a:pt x="36" y="3263"/>
                  <a:pt x="28" y="3255"/>
                </a:cubicBezTo>
                <a:cubicBezTo>
                  <a:pt x="19" y="3246"/>
                  <a:pt x="12" y="3236"/>
                  <a:pt x="7" y="3225"/>
                </a:cubicBezTo>
                <a:cubicBezTo>
                  <a:pt x="3" y="3213"/>
                  <a:pt x="0" y="3201"/>
                  <a:pt x="0" y="3189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3" name="任意多边形 232"/>
          <p:cNvSpPr/>
          <p:nvPr/>
        </p:nvSpPr>
        <p:spPr>
          <a:xfrm>
            <a:off x="537840" y="5100480"/>
            <a:ext cx="6925320" cy="1181520"/>
          </a:xfrm>
          <a:custGeom>
            <a:avLst/>
            <a:gdLst/>
            <a:ahLst/>
            <a:cxnLst/>
            <a:rect l="0" t="0" r="r" b="b"/>
            <a:pathLst>
              <a:path w="19237" h="3282" fill="none">
                <a:moveTo>
                  <a:pt x="0" y="3189"/>
                </a:moveTo>
                <a:lnTo>
                  <a:pt x="0" y="93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9144" y="0"/>
                </a:lnTo>
                <a:cubicBezTo>
                  <a:pt x="19156" y="0"/>
                  <a:pt x="19168" y="2"/>
                  <a:pt x="19179" y="7"/>
                </a:cubicBezTo>
                <a:cubicBezTo>
                  <a:pt x="19191" y="12"/>
                  <a:pt x="19201" y="18"/>
                  <a:pt x="19209" y="27"/>
                </a:cubicBezTo>
                <a:cubicBezTo>
                  <a:pt x="19218" y="36"/>
                  <a:pt x="19225" y="46"/>
                  <a:pt x="19230" y="57"/>
                </a:cubicBezTo>
                <a:cubicBezTo>
                  <a:pt x="19234" y="68"/>
                  <a:pt x="19237" y="80"/>
                  <a:pt x="19237" y="93"/>
                </a:cubicBezTo>
                <a:lnTo>
                  <a:pt x="19237" y="3189"/>
                </a:lnTo>
                <a:cubicBezTo>
                  <a:pt x="19237" y="3201"/>
                  <a:pt x="19234" y="3213"/>
                  <a:pt x="19230" y="3225"/>
                </a:cubicBezTo>
                <a:cubicBezTo>
                  <a:pt x="19225" y="3236"/>
                  <a:pt x="19218" y="3246"/>
                  <a:pt x="19209" y="3255"/>
                </a:cubicBezTo>
                <a:cubicBezTo>
                  <a:pt x="19201" y="3263"/>
                  <a:pt x="19191" y="3270"/>
                  <a:pt x="19179" y="3275"/>
                </a:cubicBezTo>
                <a:cubicBezTo>
                  <a:pt x="19168" y="3279"/>
                  <a:pt x="19156" y="3282"/>
                  <a:pt x="19144" y="3282"/>
                </a:cubicBezTo>
                <a:lnTo>
                  <a:pt x="93" y="3282"/>
                </a:lnTo>
                <a:cubicBezTo>
                  <a:pt x="81" y="3282"/>
                  <a:pt x="69" y="3279"/>
                  <a:pt x="58" y="3275"/>
                </a:cubicBezTo>
                <a:cubicBezTo>
                  <a:pt x="46" y="3270"/>
                  <a:pt x="36" y="3263"/>
                  <a:pt x="28" y="3255"/>
                </a:cubicBezTo>
                <a:cubicBezTo>
                  <a:pt x="19" y="3246"/>
                  <a:pt x="12" y="3236"/>
                  <a:pt x="7" y="3225"/>
                </a:cubicBezTo>
                <a:cubicBezTo>
                  <a:pt x="3" y="3213"/>
                  <a:pt x="0" y="3201"/>
                  <a:pt x="0" y="3189"/>
                </a:cubicBezTo>
              </a:path>
            </a:pathLst>
          </a:custGeom>
          <a:ln w="9360">
            <a:solidFill>
              <a:srgbClr val="E7E4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4" name="文本框 233"/>
          <p:cNvSpPr txBox="1"/>
          <p:nvPr/>
        </p:nvSpPr>
        <p:spPr>
          <a:xfrm>
            <a:off x="4157640" y="4649400"/>
            <a:ext cx="430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已删除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5" name="文本框 234"/>
          <p:cNvSpPr txBox="1"/>
          <p:nvPr/>
        </p:nvSpPr>
        <p:spPr>
          <a:xfrm>
            <a:off x="695160" y="5229360"/>
            <a:ext cx="48528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超强度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695160" y="553680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2021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7" name="任意多边形 236"/>
          <p:cNvSpPr/>
          <p:nvPr/>
        </p:nvSpPr>
        <p:spPr>
          <a:xfrm>
            <a:off x="4000320" y="5524200"/>
            <a:ext cx="9720" cy="638640"/>
          </a:xfrm>
          <a:custGeom>
            <a:avLst/>
            <a:gdLst/>
            <a:ahLst/>
            <a:cxnLst/>
            <a:rect l="0" t="0" r="r" b="b"/>
            <a:pathLst>
              <a:path w="27" h="1774">
                <a:moveTo>
                  <a:pt x="0" y="0"/>
                </a:moveTo>
                <a:lnTo>
                  <a:pt x="27" y="0"/>
                </a:lnTo>
                <a:lnTo>
                  <a:pt x="27" y="1774"/>
                </a:lnTo>
                <a:lnTo>
                  <a:pt x="0" y="1774"/>
                </a:lnTo>
                <a:lnTo>
                  <a:pt x="0" y="0"/>
                </a:lnTo>
                <a:close/>
              </a:path>
            </a:pathLst>
          </a:custGeom>
          <a:solidFill>
            <a:srgbClr val="D8D4CC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8" name="文本框 237"/>
          <p:cNvSpPr txBox="1"/>
          <p:nvPr/>
        </p:nvSpPr>
        <p:spPr>
          <a:xfrm>
            <a:off x="695160" y="5744880"/>
            <a:ext cx="10036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无明确量化标准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9" name="文本框 238"/>
          <p:cNvSpPr txBox="1"/>
          <p:nvPr/>
        </p:nvSpPr>
        <p:spPr>
          <a:xfrm>
            <a:off x="4157640" y="5536800"/>
            <a:ext cx="447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2026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版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0" name="文本框 239"/>
          <p:cNvSpPr txBox="1"/>
          <p:nvPr/>
        </p:nvSpPr>
        <p:spPr>
          <a:xfrm>
            <a:off x="4157640" y="5744880"/>
            <a:ext cx="13489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同时生产水平＞</a:t>
            </a:r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 </a:t>
            </a:r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1" name="任意多边形 240"/>
          <p:cNvSpPr/>
          <p:nvPr/>
        </p:nvSpPr>
        <p:spPr>
          <a:xfrm>
            <a:off x="7853040" y="1385640"/>
            <a:ext cx="3800880" cy="3943800"/>
          </a:xfrm>
          <a:custGeom>
            <a:avLst/>
            <a:gdLst/>
            <a:ahLst/>
            <a:cxnLst/>
            <a:rect l="0" t="0" r="r" b="b"/>
            <a:pathLst>
              <a:path w="10558" h="10955">
                <a:moveTo>
                  <a:pt x="0" y="10862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0466" y="0"/>
                </a:lnTo>
                <a:cubicBezTo>
                  <a:pt x="10478" y="0"/>
                  <a:pt x="10490" y="3"/>
                  <a:pt x="10501" y="7"/>
                </a:cubicBezTo>
                <a:cubicBezTo>
                  <a:pt x="10512" y="12"/>
                  <a:pt x="10522" y="19"/>
                  <a:pt x="10531" y="27"/>
                </a:cubicBezTo>
                <a:cubicBezTo>
                  <a:pt x="10540" y="36"/>
                  <a:pt x="10547" y="46"/>
                  <a:pt x="10551" y="57"/>
                </a:cubicBezTo>
                <a:cubicBezTo>
                  <a:pt x="10556" y="69"/>
                  <a:pt x="10558" y="81"/>
                  <a:pt x="10558" y="93"/>
                </a:cubicBezTo>
                <a:lnTo>
                  <a:pt x="10558" y="10862"/>
                </a:lnTo>
                <a:cubicBezTo>
                  <a:pt x="10558" y="10875"/>
                  <a:pt x="10556" y="10886"/>
                  <a:pt x="10551" y="10898"/>
                </a:cubicBezTo>
                <a:cubicBezTo>
                  <a:pt x="10547" y="10909"/>
                  <a:pt x="10540" y="10919"/>
                  <a:pt x="10531" y="10928"/>
                </a:cubicBezTo>
                <a:cubicBezTo>
                  <a:pt x="10522" y="10936"/>
                  <a:pt x="10512" y="10943"/>
                  <a:pt x="10501" y="10948"/>
                </a:cubicBezTo>
                <a:cubicBezTo>
                  <a:pt x="10490" y="10953"/>
                  <a:pt x="10478" y="10955"/>
                  <a:pt x="10466" y="10955"/>
                </a:cubicBezTo>
                <a:lnTo>
                  <a:pt x="93" y="10955"/>
                </a:lnTo>
                <a:cubicBezTo>
                  <a:pt x="81" y="10955"/>
                  <a:pt x="69" y="10953"/>
                  <a:pt x="58" y="10948"/>
                </a:cubicBezTo>
                <a:cubicBezTo>
                  <a:pt x="46" y="10943"/>
                  <a:pt x="36" y="10936"/>
                  <a:pt x="28" y="10928"/>
                </a:cubicBezTo>
                <a:cubicBezTo>
                  <a:pt x="19" y="10919"/>
                  <a:pt x="12" y="10909"/>
                  <a:pt x="7" y="10898"/>
                </a:cubicBezTo>
                <a:cubicBezTo>
                  <a:pt x="3" y="10886"/>
                  <a:pt x="0" y="10875"/>
                  <a:pt x="0" y="10862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2" name="任意多边形 241"/>
          <p:cNvSpPr/>
          <p:nvPr/>
        </p:nvSpPr>
        <p:spPr>
          <a:xfrm>
            <a:off x="7853040" y="1385640"/>
            <a:ext cx="3800880" cy="3943800"/>
          </a:xfrm>
          <a:custGeom>
            <a:avLst/>
            <a:gdLst/>
            <a:ahLst/>
            <a:cxnLst/>
            <a:rect l="0" t="0" r="r" b="b"/>
            <a:pathLst>
              <a:path w="10558" h="10955" fill="none">
                <a:moveTo>
                  <a:pt x="0" y="10862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0466" y="0"/>
                </a:lnTo>
                <a:cubicBezTo>
                  <a:pt x="10478" y="0"/>
                  <a:pt x="10490" y="3"/>
                  <a:pt x="10501" y="7"/>
                </a:cubicBezTo>
                <a:cubicBezTo>
                  <a:pt x="10512" y="12"/>
                  <a:pt x="10522" y="19"/>
                  <a:pt x="10531" y="27"/>
                </a:cubicBezTo>
                <a:cubicBezTo>
                  <a:pt x="10540" y="36"/>
                  <a:pt x="10547" y="46"/>
                  <a:pt x="10551" y="57"/>
                </a:cubicBezTo>
                <a:cubicBezTo>
                  <a:pt x="10556" y="69"/>
                  <a:pt x="10558" y="81"/>
                  <a:pt x="10558" y="93"/>
                </a:cubicBezTo>
                <a:lnTo>
                  <a:pt x="10558" y="10862"/>
                </a:lnTo>
                <a:cubicBezTo>
                  <a:pt x="10558" y="10875"/>
                  <a:pt x="10556" y="10886"/>
                  <a:pt x="10551" y="10898"/>
                </a:cubicBezTo>
                <a:cubicBezTo>
                  <a:pt x="10547" y="10909"/>
                  <a:pt x="10540" y="10919"/>
                  <a:pt x="10531" y="10928"/>
                </a:cubicBezTo>
                <a:cubicBezTo>
                  <a:pt x="10522" y="10936"/>
                  <a:pt x="10512" y="10943"/>
                  <a:pt x="10501" y="10948"/>
                </a:cubicBezTo>
                <a:cubicBezTo>
                  <a:pt x="10490" y="10953"/>
                  <a:pt x="10478" y="10955"/>
                  <a:pt x="10466" y="10955"/>
                </a:cubicBezTo>
                <a:lnTo>
                  <a:pt x="93" y="10955"/>
                </a:lnTo>
                <a:cubicBezTo>
                  <a:pt x="81" y="10955"/>
                  <a:pt x="69" y="10953"/>
                  <a:pt x="58" y="10948"/>
                </a:cubicBezTo>
                <a:cubicBezTo>
                  <a:pt x="46" y="10943"/>
                  <a:pt x="36" y="10936"/>
                  <a:pt x="28" y="10928"/>
                </a:cubicBezTo>
                <a:cubicBezTo>
                  <a:pt x="19" y="10919"/>
                  <a:pt x="12" y="10909"/>
                  <a:pt x="7" y="10898"/>
                </a:cubicBezTo>
                <a:cubicBezTo>
                  <a:pt x="3" y="10886"/>
                  <a:pt x="0" y="10875"/>
                  <a:pt x="0" y="10862"/>
                </a:cubicBezTo>
              </a:path>
            </a:pathLst>
          </a:custGeom>
          <a:ln w="9360">
            <a:solidFill>
              <a:srgbClr val="E7E4DE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43" name="图片 242"/>
          <p:cNvPicPr/>
          <p:nvPr/>
        </p:nvPicPr>
        <p:blipFill>
          <a:blip r:embed="rId1"/>
          <a:stretch>
            <a:fillRect/>
          </a:stretch>
        </p:blipFill>
        <p:spPr>
          <a:xfrm>
            <a:off x="7855560" y="1390680"/>
            <a:ext cx="3794400" cy="3514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4" name="文本框 243"/>
          <p:cNvSpPr txBox="1"/>
          <p:nvPr/>
        </p:nvSpPr>
        <p:spPr>
          <a:xfrm>
            <a:off x="4157640" y="5954400"/>
            <a:ext cx="12898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或采掘面超规程作业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5" name="任意多边形 244"/>
          <p:cNvSpPr/>
          <p:nvPr/>
        </p:nvSpPr>
        <p:spPr>
          <a:xfrm>
            <a:off x="7848360" y="5524200"/>
            <a:ext cx="3810240" cy="762480"/>
          </a:xfrm>
          <a:custGeom>
            <a:avLst/>
            <a:gdLst/>
            <a:ahLst/>
            <a:cxnLst/>
            <a:rect l="0" t="0" r="r" b="b"/>
            <a:pathLst>
              <a:path w="10584" h="2118">
                <a:moveTo>
                  <a:pt x="0" y="2012"/>
                </a:moveTo>
                <a:lnTo>
                  <a:pt x="0" y="106"/>
                </a:ln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3" y="14"/>
                  <a:pt x="65" y="8"/>
                </a:cubicBezTo>
                <a:cubicBezTo>
                  <a:pt x="78" y="3"/>
                  <a:pt x="92" y="0"/>
                  <a:pt x="106" y="0"/>
                </a:cubicBezTo>
                <a:lnTo>
                  <a:pt x="10479" y="0"/>
                </a:lnTo>
                <a:cubicBezTo>
                  <a:pt x="10493" y="0"/>
                  <a:pt x="10506" y="3"/>
                  <a:pt x="10519" y="8"/>
                </a:cubicBezTo>
                <a:cubicBezTo>
                  <a:pt x="10532" y="14"/>
                  <a:pt x="10544" y="21"/>
                  <a:pt x="10553" y="31"/>
                </a:cubicBezTo>
                <a:cubicBezTo>
                  <a:pt x="10563" y="41"/>
                  <a:pt x="10571" y="53"/>
                  <a:pt x="10576" y="66"/>
                </a:cubicBezTo>
                <a:cubicBezTo>
                  <a:pt x="10582" y="79"/>
                  <a:pt x="10584" y="92"/>
                  <a:pt x="10584" y="106"/>
                </a:cubicBezTo>
                <a:lnTo>
                  <a:pt x="10584" y="2012"/>
                </a:lnTo>
                <a:cubicBezTo>
                  <a:pt x="10584" y="2026"/>
                  <a:pt x="10582" y="2040"/>
                  <a:pt x="10576" y="2053"/>
                </a:cubicBezTo>
                <a:cubicBezTo>
                  <a:pt x="10571" y="2066"/>
                  <a:pt x="10563" y="2077"/>
                  <a:pt x="10553" y="2087"/>
                </a:cubicBezTo>
                <a:cubicBezTo>
                  <a:pt x="10544" y="2097"/>
                  <a:pt x="10532" y="2105"/>
                  <a:pt x="10519" y="2110"/>
                </a:cubicBezTo>
                <a:cubicBezTo>
                  <a:pt x="10506" y="2115"/>
                  <a:pt x="10493" y="2118"/>
                  <a:pt x="10479" y="2118"/>
                </a:cubicBezTo>
                <a:lnTo>
                  <a:pt x="106" y="2118"/>
                </a:lnTo>
                <a:cubicBezTo>
                  <a:pt x="92" y="2118"/>
                  <a:pt x="78" y="2115"/>
                  <a:pt x="65" y="2110"/>
                </a:cubicBezTo>
                <a:cubicBezTo>
                  <a:pt x="53" y="2105"/>
                  <a:pt x="41" y="2097"/>
                  <a:pt x="31" y="2087"/>
                </a:cubicBezTo>
                <a:cubicBezTo>
                  <a:pt x="21" y="2077"/>
                  <a:pt x="14" y="2066"/>
                  <a:pt x="8" y="2053"/>
                </a:cubicBezTo>
                <a:cubicBezTo>
                  <a:pt x="3" y="2040"/>
                  <a:pt x="0" y="2026"/>
                  <a:pt x="0" y="2012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6" name="任意多边形 245"/>
          <p:cNvSpPr/>
          <p:nvPr/>
        </p:nvSpPr>
        <p:spPr>
          <a:xfrm>
            <a:off x="8038800" y="5695920"/>
            <a:ext cx="172080" cy="171720"/>
          </a:xfrm>
          <a:custGeom>
            <a:avLst/>
            <a:gdLst/>
            <a:ahLst/>
            <a:cxnLst/>
            <a:rect l="0" t="0" r="r" b="b"/>
            <a:pathLst>
              <a:path w="478" h="477">
                <a:moveTo>
                  <a:pt x="238" y="477"/>
                </a:moveTo>
                <a:cubicBezTo>
                  <a:pt x="254" y="477"/>
                  <a:pt x="270" y="475"/>
                  <a:pt x="286" y="472"/>
                </a:cubicBezTo>
                <a:cubicBezTo>
                  <a:pt x="301" y="469"/>
                  <a:pt x="316" y="465"/>
                  <a:pt x="331" y="459"/>
                </a:cubicBezTo>
                <a:cubicBezTo>
                  <a:pt x="345" y="453"/>
                  <a:pt x="359" y="445"/>
                  <a:pt x="372" y="437"/>
                </a:cubicBezTo>
                <a:cubicBezTo>
                  <a:pt x="385" y="428"/>
                  <a:pt x="397" y="418"/>
                  <a:pt x="408" y="407"/>
                </a:cubicBezTo>
                <a:cubicBezTo>
                  <a:pt x="419" y="396"/>
                  <a:pt x="429" y="384"/>
                  <a:pt x="437" y="371"/>
                </a:cubicBezTo>
                <a:cubicBezTo>
                  <a:pt x="446" y="358"/>
                  <a:pt x="453" y="344"/>
                  <a:pt x="459" y="330"/>
                </a:cubicBezTo>
                <a:cubicBezTo>
                  <a:pt x="465" y="315"/>
                  <a:pt x="470" y="300"/>
                  <a:pt x="473" y="285"/>
                </a:cubicBezTo>
                <a:cubicBezTo>
                  <a:pt x="476" y="270"/>
                  <a:pt x="478" y="254"/>
                  <a:pt x="478" y="239"/>
                </a:cubicBezTo>
                <a:cubicBezTo>
                  <a:pt x="478" y="223"/>
                  <a:pt x="476" y="208"/>
                  <a:pt x="473" y="192"/>
                </a:cubicBezTo>
                <a:cubicBezTo>
                  <a:pt x="470" y="177"/>
                  <a:pt x="465" y="162"/>
                  <a:pt x="459" y="148"/>
                </a:cubicBezTo>
                <a:cubicBezTo>
                  <a:pt x="453" y="133"/>
                  <a:pt x="446" y="118"/>
                  <a:pt x="437" y="105"/>
                </a:cubicBezTo>
                <a:cubicBezTo>
                  <a:pt x="429" y="92"/>
                  <a:pt x="419" y="80"/>
                  <a:pt x="408" y="69"/>
                </a:cubicBezTo>
                <a:cubicBezTo>
                  <a:pt x="397" y="58"/>
                  <a:pt x="385" y="48"/>
                  <a:pt x="372" y="40"/>
                </a:cubicBezTo>
                <a:cubicBezTo>
                  <a:pt x="359" y="31"/>
                  <a:pt x="345" y="24"/>
                  <a:pt x="331" y="18"/>
                </a:cubicBezTo>
                <a:cubicBezTo>
                  <a:pt x="316" y="12"/>
                  <a:pt x="301" y="7"/>
                  <a:pt x="286" y="4"/>
                </a:cubicBezTo>
                <a:cubicBezTo>
                  <a:pt x="270" y="1"/>
                  <a:pt x="254" y="0"/>
                  <a:pt x="238" y="0"/>
                </a:cubicBezTo>
                <a:cubicBezTo>
                  <a:pt x="223" y="0"/>
                  <a:pt x="207" y="1"/>
                  <a:pt x="192" y="4"/>
                </a:cubicBezTo>
                <a:cubicBezTo>
                  <a:pt x="177" y="7"/>
                  <a:pt x="162" y="12"/>
                  <a:pt x="147" y="18"/>
                </a:cubicBezTo>
                <a:cubicBezTo>
                  <a:pt x="133" y="24"/>
                  <a:pt x="119" y="31"/>
                  <a:pt x="106" y="40"/>
                </a:cubicBezTo>
                <a:cubicBezTo>
                  <a:pt x="93" y="48"/>
                  <a:pt x="81" y="58"/>
                  <a:pt x="70" y="69"/>
                </a:cubicBezTo>
                <a:cubicBezTo>
                  <a:pt x="59" y="80"/>
                  <a:pt x="49" y="92"/>
                  <a:pt x="40" y="105"/>
                </a:cubicBezTo>
                <a:cubicBezTo>
                  <a:pt x="32" y="118"/>
                  <a:pt x="24" y="133"/>
                  <a:pt x="18" y="148"/>
                </a:cubicBezTo>
                <a:cubicBezTo>
                  <a:pt x="12" y="162"/>
                  <a:pt x="8" y="177"/>
                  <a:pt x="5" y="192"/>
                </a:cubicBezTo>
                <a:cubicBezTo>
                  <a:pt x="2" y="208"/>
                  <a:pt x="0" y="223"/>
                  <a:pt x="0" y="239"/>
                </a:cubicBezTo>
                <a:cubicBezTo>
                  <a:pt x="0" y="254"/>
                  <a:pt x="2" y="270"/>
                  <a:pt x="5" y="285"/>
                </a:cubicBezTo>
                <a:cubicBezTo>
                  <a:pt x="8" y="300"/>
                  <a:pt x="12" y="315"/>
                  <a:pt x="18" y="330"/>
                </a:cubicBezTo>
                <a:cubicBezTo>
                  <a:pt x="24" y="344"/>
                  <a:pt x="32" y="358"/>
                  <a:pt x="40" y="371"/>
                </a:cubicBezTo>
                <a:cubicBezTo>
                  <a:pt x="49" y="384"/>
                  <a:pt x="59" y="396"/>
                  <a:pt x="70" y="407"/>
                </a:cubicBezTo>
                <a:cubicBezTo>
                  <a:pt x="81" y="418"/>
                  <a:pt x="93" y="428"/>
                  <a:pt x="106" y="437"/>
                </a:cubicBezTo>
                <a:cubicBezTo>
                  <a:pt x="119" y="445"/>
                  <a:pt x="133" y="453"/>
                  <a:pt x="147" y="459"/>
                </a:cubicBezTo>
                <a:cubicBezTo>
                  <a:pt x="162" y="465"/>
                  <a:pt x="177" y="469"/>
                  <a:pt x="192" y="472"/>
                </a:cubicBezTo>
                <a:cubicBezTo>
                  <a:pt x="207" y="475"/>
                  <a:pt x="223" y="477"/>
                  <a:pt x="238" y="477"/>
                </a:cubicBezTo>
                <a:moveTo>
                  <a:pt x="201" y="313"/>
                </a:moveTo>
                <a:lnTo>
                  <a:pt x="224" y="313"/>
                </a:lnTo>
                <a:lnTo>
                  <a:pt x="224" y="254"/>
                </a:lnTo>
                <a:lnTo>
                  <a:pt x="201" y="254"/>
                </a:lnTo>
                <a:cubicBezTo>
                  <a:pt x="189" y="254"/>
                  <a:pt x="179" y="244"/>
                  <a:pt x="179" y="231"/>
                </a:cubicBezTo>
                <a:cubicBezTo>
                  <a:pt x="179" y="219"/>
                  <a:pt x="189" y="209"/>
                  <a:pt x="201" y="209"/>
                </a:cubicBezTo>
                <a:lnTo>
                  <a:pt x="246" y="209"/>
                </a:lnTo>
                <a:cubicBezTo>
                  <a:pt x="258" y="209"/>
                  <a:pt x="268" y="219"/>
                  <a:pt x="268" y="231"/>
                </a:cubicBezTo>
                <a:lnTo>
                  <a:pt x="268" y="313"/>
                </a:lnTo>
                <a:lnTo>
                  <a:pt x="276" y="313"/>
                </a:lnTo>
                <a:cubicBezTo>
                  <a:pt x="289" y="313"/>
                  <a:pt x="299" y="323"/>
                  <a:pt x="299" y="335"/>
                </a:cubicBezTo>
                <a:cubicBezTo>
                  <a:pt x="299" y="348"/>
                  <a:pt x="289" y="358"/>
                  <a:pt x="276" y="358"/>
                </a:cubicBezTo>
                <a:lnTo>
                  <a:pt x="201" y="358"/>
                </a:lnTo>
                <a:cubicBezTo>
                  <a:pt x="189" y="358"/>
                  <a:pt x="179" y="348"/>
                  <a:pt x="179" y="335"/>
                </a:cubicBezTo>
                <a:cubicBezTo>
                  <a:pt x="179" y="323"/>
                  <a:pt x="189" y="313"/>
                  <a:pt x="201" y="313"/>
                </a:cubicBezTo>
                <a:moveTo>
                  <a:pt x="238" y="119"/>
                </a:moveTo>
                <a:cubicBezTo>
                  <a:pt x="247" y="119"/>
                  <a:pt x="254" y="122"/>
                  <a:pt x="260" y="128"/>
                </a:cubicBezTo>
                <a:cubicBezTo>
                  <a:pt x="265" y="134"/>
                  <a:pt x="268" y="141"/>
                  <a:pt x="268" y="149"/>
                </a:cubicBezTo>
                <a:cubicBezTo>
                  <a:pt x="268" y="158"/>
                  <a:pt x="265" y="165"/>
                  <a:pt x="260" y="170"/>
                </a:cubicBezTo>
                <a:cubicBezTo>
                  <a:pt x="254" y="176"/>
                  <a:pt x="247" y="179"/>
                  <a:pt x="238" y="179"/>
                </a:cubicBezTo>
                <a:cubicBezTo>
                  <a:pt x="230" y="179"/>
                  <a:pt x="223" y="176"/>
                  <a:pt x="217" y="170"/>
                </a:cubicBezTo>
                <a:cubicBezTo>
                  <a:pt x="212" y="165"/>
                  <a:pt x="209" y="158"/>
                  <a:pt x="209" y="149"/>
                </a:cubicBezTo>
                <a:cubicBezTo>
                  <a:pt x="209" y="141"/>
                  <a:pt x="212" y="134"/>
                  <a:pt x="217" y="128"/>
                </a:cubicBezTo>
                <a:cubicBezTo>
                  <a:pt x="223" y="122"/>
                  <a:pt x="230" y="119"/>
                  <a:pt x="238" y="119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7" name="文本框 246"/>
          <p:cNvSpPr txBox="1"/>
          <p:nvPr/>
        </p:nvSpPr>
        <p:spPr>
          <a:xfrm>
            <a:off x="8010360" y="5031720"/>
            <a:ext cx="21564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邢台矿 </a:t>
            </a: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9103 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掘进工作面精准贯通现场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8" name="文本框 247"/>
          <p:cNvSpPr txBox="1"/>
          <p:nvPr/>
        </p:nvSpPr>
        <p:spPr>
          <a:xfrm>
            <a:off x="8343720" y="5697360"/>
            <a:ext cx="32158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实务要点：</a:t>
            </a:r>
            <a:r>
              <a:rPr lang="en-US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掘进区域 ≤</a:t>
            </a:r>
            <a:r>
              <a:rPr lang="en-US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16 </a:t>
            </a:r>
            <a:r>
              <a:rPr lang="zh-CN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人，迎头 </a:t>
            </a:r>
            <a:r>
              <a:rPr lang="en-US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50m </a:t>
            </a:r>
            <a:r>
              <a:rPr lang="zh-CN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内 ≤</a:t>
            </a:r>
            <a:r>
              <a:rPr lang="en-US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9" name="任意多边形 248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0" name="任意多边形 249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1" name="任意多边形 250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2" name="文本框 251"/>
          <p:cNvSpPr txBox="1"/>
          <p:nvPr/>
        </p:nvSpPr>
        <p:spPr>
          <a:xfrm>
            <a:off x="8343720" y="5925960"/>
            <a:ext cx="20718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人（矿安〔</a:t>
            </a:r>
            <a:r>
              <a:rPr lang="en-US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2023</a:t>
            </a:r>
            <a:r>
              <a:rPr lang="zh-CN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〕</a:t>
            </a:r>
            <a:r>
              <a:rPr lang="en-US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129 </a:t>
            </a:r>
            <a:r>
              <a:rPr lang="zh-CN" sz="1100" b="0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号）。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3" name="文本框 252"/>
          <p:cNvSpPr txBox="1"/>
          <p:nvPr/>
        </p:nvSpPr>
        <p:spPr>
          <a:xfrm>
            <a:off x="11561040" y="641340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8/24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任意多边形 253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5" name="任意多边形 254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6" name="任意多边形 255"/>
          <p:cNvSpPr/>
          <p:nvPr/>
        </p:nvSpPr>
        <p:spPr>
          <a:xfrm>
            <a:off x="533160" y="1000080"/>
            <a:ext cx="381240" cy="19440"/>
          </a:xfrm>
          <a:custGeom>
            <a:avLst/>
            <a:gdLst/>
            <a:ahLst/>
            <a:cxnLst/>
            <a:rect l="0" t="0" r="r" b="b"/>
            <a:pathLst>
              <a:path w="1059" h="54">
                <a:moveTo>
                  <a:pt x="0" y="0"/>
                </a:moveTo>
                <a:lnTo>
                  <a:pt x="1059" y="0"/>
                </a:lnTo>
                <a:lnTo>
                  <a:pt x="105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7" name="任意多边形 256"/>
          <p:cNvSpPr/>
          <p:nvPr/>
        </p:nvSpPr>
        <p:spPr>
          <a:xfrm>
            <a:off x="533160" y="1400040"/>
            <a:ext cx="6363000" cy="781200"/>
          </a:xfrm>
          <a:custGeom>
            <a:avLst/>
            <a:gdLst/>
            <a:ahLst/>
            <a:cxnLst/>
            <a:rect l="0" t="0" r="r" b="b"/>
            <a:pathLst>
              <a:path w="17675" h="2170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17570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6"/>
                  <a:pt x="17675" y="106"/>
                </a:cubicBezTo>
                <a:lnTo>
                  <a:pt x="17675" y="2065"/>
                </a:lnTo>
                <a:cubicBezTo>
                  <a:pt x="17675" y="2094"/>
                  <a:pt x="17665" y="2119"/>
                  <a:pt x="17644" y="2139"/>
                </a:cubicBezTo>
                <a:cubicBezTo>
                  <a:pt x="17624" y="2160"/>
                  <a:pt x="17599" y="2170"/>
                  <a:pt x="17569" y="2170"/>
                </a:cubicBezTo>
                <a:lnTo>
                  <a:pt x="106" y="2170"/>
                </a:lnTo>
                <a:cubicBezTo>
                  <a:pt x="77" y="2170"/>
                  <a:pt x="52" y="2160"/>
                  <a:pt x="31" y="2139"/>
                </a:cubicBezTo>
                <a:cubicBezTo>
                  <a:pt x="10" y="2119"/>
                  <a:pt x="0" y="2094"/>
                  <a:pt x="0" y="2065"/>
                </a:cubicBezTo>
                <a:lnTo>
                  <a:pt x="0" y="106"/>
                </a:lnTo>
                <a:cubicBezTo>
                  <a:pt x="0" y="76"/>
                  <a:pt x="10" y="52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8" name="任意多边形 257"/>
          <p:cNvSpPr/>
          <p:nvPr/>
        </p:nvSpPr>
        <p:spPr>
          <a:xfrm>
            <a:off x="533160" y="1400040"/>
            <a:ext cx="6363000" cy="781200"/>
          </a:xfrm>
          <a:custGeom>
            <a:avLst/>
            <a:gdLst/>
            <a:ahLst/>
            <a:cxnLst/>
            <a:rect l="0" t="0" r="r" b="b"/>
            <a:pathLst>
              <a:path w="17675" h="2170">
                <a:moveTo>
                  <a:pt x="0" y="2065"/>
                </a:moveTo>
                <a:lnTo>
                  <a:pt x="0" y="106"/>
                </a:lnTo>
                <a:cubicBezTo>
                  <a:pt x="0" y="76"/>
                  <a:pt x="10" y="52"/>
                  <a:pt x="31" y="31"/>
                </a:cubicBezTo>
                <a:cubicBezTo>
                  <a:pt x="52" y="10"/>
                  <a:pt x="77" y="0"/>
                  <a:pt x="106" y="0"/>
                </a:cubicBezTo>
                <a:lnTo>
                  <a:pt x="17569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6"/>
                  <a:pt x="17675" y="106"/>
                </a:cubicBezTo>
                <a:lnTo>
                  <a:pt x="17675" y="2065"/>
                </a:lnTo>
                <a:cubicBezTo>
                  <a:pt x="17675" y="2094"/>
                  <a:pt x="17665" y="2119"/>
                  <a:pt x="17644" y="2139"/>
                </a:cubicBezTo>
                <a:cubicBezTo>
                  <a:pt x="17624" y="2160"/>
                  <a:pt x="17599" y="2170"/>
                  <a:pt x="17569" y="2170"/>
                </a:cubicBezTo>
                <a:lnTo>
                  <a:pt x="106" y="2170"/>
                </a:lnTo>
                <a:cubicBezTo>
                  <a:pt x="77" y="2170"/>
                  <a:pt x="52" y="2160"/>
                  <a:pt x="31" y="2139"/>
                </a:cubicBezTo>
                <a:cubicBezTo>
                  <a:pt x="10" y="2119"/>
                  <a:pt x="0" y="2094"/>
                  <a:pt x="0" y="2065"/>
                </a:cubicBezTo>
                <a:moveTo>
                  <a:pt x="27" y="106"/>
                </a:moveTo>
                <a:lnTo>
                  <a:pt x="27" y="2065"/>
                </a:lnTo>
                <a:cubicBezTo>
                  <a:pt x="27" y="2075"/>
                  <a:pt x="29" y="2085"/>
                  <a:pt x="33" y="2095"/>
                </a:cubicBezTo>
                <a:cubicBezTo>
                  <a:pt x="37" y="2105"/>
                  <a:pt x="42" y="2113"/>
                  <a:pt x="50" y="2121"/>
                </a:cubicBezTo>
                <a:cubicBezTo>
                  <a:pt x="57" y="2128"/>
                  <a:pt x="66" y="2134"/>
                  <a:pt x="76" y="2138"/>
                </a:cubicBezTo>
                <a:cubicBezTo>
                  <a:pt x="85" y="2142"/>
                  <a:pt x="95" y="2144"/>
                  <a:pt x="106" y="2144"/>
                </a:cubicBezTo>
                <a:lnTo>
                  <a:pt x="17569" y="2144"/>
                </a:lnTo>
                <a:cubicBezTo>
                  <a:pt x="17580" y="2144"/>
                  <a:pt x="17590" y="2142"/>
                  <a:pt x="17600" y="2138"/>
                </a:cubicBezTo>
                <a:cubicBezTo>
                  <a:pt x="17610" y="2134"/>
                  <a:pt x="17618" y="2128"/>
                  <a:pt x="17626" y="2121"/>
                </a:cubicBezTo>
                <a:cubicBezTo>
                  <a:pt x="17633" y="2113"/>
                  <a:pt x="17639" y="2105"/>
                  <a:pt x="17643" y="2095"/>
                </a:cubicBezTo>
                <a:cubicBezTo>
                  <a:pt x="17647" y="2085"/>
                  <a:pt x="17649" y="2075"/>
                  <a:pt x="17649" y="2065"/>
                </a:cubicBezTo>
                <a:lnTo>
                  <a:pt x="17649" y="106"/>
                </a:lnTo>
                <a:cubicBezTo>
                  <a:pt x="17649" y="95"/>
                  <a:pt x="17647" y="85"/>
                  <a:pt x="17643" y="75"/>
                </a:cubicBezTo>
                <a:cubicBezTo>
                  <a:pt x="17639" y="66"/>
                  <a:pt x="17633" y="57"/>
                  <a:pt x="17626" y="50"/>
                </a:cubicBezTo>
                <a:cubicBezTo>
                  <a:pt x="17618" y="42"/>
                  <a:pt x="17610" y="36"/>
                  <a:pt x="17600" y="32"/>
                </a:cubicBezTo>
                <a:cubicBezTo>
                  <a:pt x="17590" y="28"/>
                  <a:pt x="17580" y="26"/>
                  <a:pt x="17569" y="26"/>
                </a:cubicBezTo>
                <a:lnTo>
                  <a:pt x="106" y="26"/>
                </a:lnTo>
                <a:cubicBezTo>
                  <a:pt x="95" y="26"/>
                  <a:pt x="85" y="28"/>
                  <a:pt x="76" y="32"/>
                </a:cubicBezTo>
                <a:cubicBezTo>
                  <a:pt x="66" y="36"/>
                  <a:pt x="57" y="42"/>
                  <a:pt x="50" y="50"/>
                </a:cubicBezTo>
                <a:cubicBezTo>
                  <a:pt x="42" y="57"/>
                  <a:pt x="37" y="66"/>
                  <a:pt x="33" y="75"/>
                </a:cubicBezTo>
                <a:cubicBezTo>
                  <a:pt x="29" y="85"/>
                  <a:pt x="27" y="95"/>
                  <a:pt x="27" y="106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9" name="文本框 258"/>
          <p:cNvSpPr txBox="1"/>
          <p:nvPr/>
        </p:nvSpPr>
        <p:spPr>
          <a:xfrm>
            <a:off x="533520" y="526320"/>
            <a:ext cx="57769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2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瓦斯超限作业——变化最大的一条（第五条）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0" name="文本框 259"/>
          <p:cNvSpPr txBox="1"/>
          <p:nvPr/>
        </p:nvSpPr>
        <p:spPr>
          <a:xfrm>
            <a:off x="733320" y="1509120"/>
            <a:ext cx="418680" cy="553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1" name="文本框 260"/>
          <p:cNvSpPr txBox="1"/>
          <p:nvPr/>
        </p:nvSpPr>
        <p:spPr>
          <a:xfrm>
            <a:off x="1068120" y="1602720"/>
            <a:ext cx="2872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22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→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1429920" y="1509120"/>
            <a:ext cx="418680" cy="553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33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3" name="文本框 262"/>
          <p:cNvSpPr txBox="1"/>
          <p:nvPr/>
        </p:nvSpPr>
        <p:spPr>
          <a:xfrm>
            <a:off x="1879200" y="1582560"/>
            <a:ext cx="22179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重大隐患情形由 </a:t>
            </a:r>
            <a:r>
              <a:rPr lang="en-US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种增至 </a:t>
            </a:r>
            <a:r>
              <a:rPr lang="en-US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 </a:t>
            </a:r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种</a:t>
            </a:r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，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4" name="文本框 263"/>
          <p:cNvSpPr txBox="1"/>
          <p:nvPr/>
        </p:nvSpPr>
        <p:spPr>
          <a:xfrm>
            <a:off x="1879200" y="1811160"/>
            <a:ext cx="12524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条文范围扩张 </a:t>
            </a:r>
            <a:r>
              <a:rPr lang="en-US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倍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5" name="任意多边形 264"/>
          <p:cNvSpPr/>
          <p:nvPr/>
        </p:nvSpPr>
        <p:spPr>
          <a:xfrm>
            <a:off x="533160" y="2609640"/>
            <a:ext cx="6363000" cy="800640"/>
          </a:xfrm>
          <a:custGeom>
            <a:avLst/>
            <a:gdLst/>
            <a:ahLst/>
            <a:cxnLst/>
            <a:rect l="0" t="0" r="r" b="b"/>
            <a:pathLst>
              <a:path w="17675" h="2224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17570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7"/>
                  <a:pt x="17675" y="106"/>
                </a:cubicBezTo>
                <a:lnTo>
                  <a:pt x="17675" y="2118"/>
                </a:lnTo>
                <a:cubicBezTo>
                  <a:pt x="17675" y="2147"/>
                  <a:pt x="17665" y="2172"/>
                  <a:pt x="17644" y="2193"/>
                </a:cubicBezTo>
                <a:cubicBezTo>
                  <a:pt x="17624" y="2213"/>
                  <a:pt x="17599" y="2224"/>
                  <a:pt x="17569" y="2224"/>
                </a:cubicBezTo>
                <a:lnTo>
                  <a:pt x="106" y="2224"/>
                </a:lnTo>
                <a:cubicBezTo>
                  <a:pt x="77" y="2224"/>
                  <a:pt x="52" y="2213"/>
                  <a:pt x="31" y="2193"/>
                </a:cubicBezTo>
                <a:cubicBezTo>
                  <a:pt x="10" y="2172"/>
                  <a:pt x="0" y="2147"/>
                  <a:pt x="0" y="2118"/>
                </a:cubicBez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6" name="任意多边形 265"/>
          <p:cNvSpPr/>
          <p:nvPr/>
        </p:nvSpPr>
        <p:spPr>
          <a:xfrm>
            <a:off x="533160" y="2609640"/>
            <a:ext cx="6363000" cy="800640"/>
          </a:xfrm>
          <a:custGeom>
            <a:avLst/>
            <a:gdLst/>
            <a:ahLst/>
            <a:cxnLst/>
            <a:rect l="0" t="0" r="r" b="b"/>
            <a:pathLst>
              <a:path w="17675" h="2224">
                <a:moveTo>
                  <a:pt x="0" y="2118"/>
                </a:move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ubicBezTo>
                  <a:pt x="52" y="10"/>
                  <a:pt x="77" y="0"/>
                  <a:pt x="106" y="0"/>
                </a:cubicBezTo>
                <a:lnTo>
                  <a:pt x="17569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7"/>
                  <a:pt x="17675" y="106"/>
                </a:cubicBezTo>
                <a:lnTo>
                  <a:pt x="17675" y="2118"/>
                </a:lnTo>
                <a:cubicBezTo>
                  <a:pt x="17675" y="2147"/>
                  <a:pt x="17665" y="2172"/>
                  <a:pt x="17644" y="2193"/>
                </a:cubicBezTo>
                <a:cubicBezTo>
                  <a:pt x="17624" y="2213"/>
                  <a:pt x="17599" y="2224"/>
                  <a:pt x="17569" y="2224"/>
                </a:cubicBezTo>
                <a:lnTo>
                  <a:pt x="106" y="2224"/>
                </a:lnTo>
                <a:cubicBezTo>
                  <a:pt x="77" y="2224"/>
                  <a:pt x="52" y="2213"/>
                  <a:pt x="31" y="2193"/>
                </a:cubicBezTo>
                <a:cubicBezTo>
                  <a:pt x="10" y="2172"/>
                  <a:pt x="0" y="2147"/>
                  <a:pt x="0" y="2118"/>
                </a:cubicBezTo>
                <a:moveTo>
                  <a:pt x="27" y="106"/>
                </a:moveTo>
                <a:lnTo>
                  <a:pt x="27" y="2118"/>
                </a:lnTo>
                <a:cubicBezTo>
                  <a:pt x="27" y="2128"/>
                  <a:pt x="29" y="2138"/>
                  <a:pt x="33" y="2148"/>
                </a:cubicBezTo>
                <a:cubicBezTo>
                  <a:pt x="37" y="2158"/>
                  <a:pt x="42" y="2166"/>
                  <a:pt x="50" y="2174"/>
                </a:cubicBezTo>
                <a:cubicBezTo>
                  <a:pt x="57" y="2181"/>
                  <a:pt x="66" y="2187"/>
                  <a:pt x="76" y="2191"/>
                </a:cubicBezTo>
                <a:cubicBezTo>
                  <a:pt x="85" y="2195"/>
                  <a:pt x="95" y="2197"/>
                  <a:pt x="106" y="2197"/>
                </a:cubicBezTo>
                <a:lnTo>
                  <a:pt x="17569" y="2197"/>
                </a:lnTo>
                <a:cubicBezTo>
                  <a:pt x="17580" y="2197"/>
                  <a:pt x="17590" y="2195"/>
                  <a:pt x="17600" y="2191"/>
                </a:cubicBezTo>
                <a:cubicBezTo>
                  <a:pt x="17610" y="2187"/>
                  <a:pt x="17618" y="2181"/>
                  <a:pt x="17626" y="2174"/>
                </a:cubicBezTo>
                <a:cubicBezTo>
                  <a:pt x="17633" y="2166"/>
                  <a:pt x="17639" y="2158"/>
                  <a:pt x="17643" y="2148"/>
                </a:cubicBezTo>
                <a:cubicBezTo>
                  <a:pt x="17647" y="2138"/>
                  <a:pt x="17649" y="2128"/>
                  <a:pt x="17649" y="2118"/>
                </a:cubicBezTo>
                <a:lnTo>
                  <a:pt x="17649" y="106"/>
                </a:lnTo>
                <a:cubicBezTo>
                  <a:pt x="17649" y="95"/>
                  <a:pt x="17647" y="85"/>
                  <a:pt x="17643" y="76"/>
                </a:cubicBezTo>
                <a:cubicBezTo>
                  <a:pt x="17639" y="66"/>
                  <a:pt x="17633" y="57"/>
                  <a:pt x="17626" y="50"/>
                </a:cubicBezTo>
                <a:cubicBezTo>
                  <a:pt x="17618" y="42"/>
                  <a:pt x="17610" y="37"/>
                  <a:pt x="17600" y="33"/>
                </a:cubicBezTo>
                <a:cubicBezTo>
                  <a:pt x="17590" y="29"/>
                  <a:pt x="17580" y="27"/>
                  <a:pt x="17569" y="27"/>
                </a:cubicBezTo>
                <a:lnTo>
                  <a:pt x="106" y="27"/>
                </a:lnTo>
                <a:cubicBezTo>
                  <a:pt x="95" y="27"/>
                  <a:pt x="85" y="29"/>
                  <a:pt x="76" y="33"/>
                </a:cubicBezTo>
                <a:cubicBezTo>
                  <a:pt x="66" y="37"/>
                  <a:pt x="57" y="42"/>
                  <a:pt x="50" y="50"/>
                </a:cubicBezTo>
                <a:cubicBezTo>
                  <a:pt x="42" y="57"/>
                  <a:pt x="37" y="66"/>
                  <a:pt x="33" y="76"/>
                </a:cubicBezTo>
                <a:cubicBezTo>
                  <a:pt x="29" y="85"/>
                  <a:pt x="27" y="95"/>
                  <a:pt x="27" y="106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7" name="任意多边形 266"/>
          <p:cNvSpPr/>
          <p:nvPr/>
        </p:nvSpPr>
        <p:spPr>
          <a:xfrm>
            <a:off x="695160" y="277164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689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689" y="0"/>
                </a:lnTo>
                <a:cubicBezTo>
                  <a:pt x="696" y="0"/>
                  <a:pt x="703" y="1"/>
                  <a:pt x="709" y="4"/>
                </a:cubicBezTo>
                <a:cubicBezTo>
                  <a:pt x="716" y="7"/>
                  <a:pt x="721" y="10"/>
                  <a:pt x="726" y="15"/>
                </a:cubicBezTo>
                <a:cubicBezTo>
                  <a:pt x="731" y="20"/>
                  <a:pt x="735" y="26"/>
                  <a:pt x="738" y="33"/>
                </a:cubicBezTo>
                <a:cubicBezTo>
                  <a:pt x="740" y="39"/>
                  <a:pt x="742" y="46"/>
                  <a:pt x="742" y="53"/>
                </a:cubicBezTo>
                <a:lnTo>
                  <a:pt x="742" y="689"/>
                </a:lnTo>
                <a:cubicBezTo>
                  <a:pt x="742" y="696"/>
                  <a:pt x="740" y="703"/>
                  <a:pt x="738" y="709"/>
                </a:cubicBezTo>
                <a:cubicBezTo>
                  <a:pt x="735" y="716"/>
                  <a:pt x="731" y="721"/>
                  <a:pt x="726" y="726"/>
                </a:cubicBezTo>
                <a:cubicBezTo>
                  <a:pt x="721" y="731"/>
                  <a:pt x="716" y="735"/>
                  <a:pt x="709" y="738"/>
                </a:cubicBezTo>
                <a:cubicBezTo>
                  <a:pt x="703" y="740"/>
                  <a:pt x="696" y="742"/>
                  <a:pt x="689" y="742"/>
                </a:cubicBezTo>
                <a:lnTo>
                  <a:pt x="53" y="742"/>
                </a:lnTo>
                <a:cubicBezTo>
                  <a:pt x="46" y="742"/>
                  <a:pt x="39" y="740"/>
                  <a:pt x="33" y="738"/>
                </a:cubicBezTo>
                <a:cubicBezTo>
                  <a:pt x="26" y="735"/>
                  <a:pt x="20" y="731"/>
                  <a:pt x="15" y="726"/>
                </a:cubicBezTo>
                <a:cubicBezTo>
                  <a:pt x="10" y="721"/>
                  <a:pt x="7" y="716"/>
                  <a:pt x="4" y="709"/>
                </a:cubicBezTo>
                <a:cubicBezTo>
                  <a:pt x="1" y="703"/>
                  <a:pt x="0" y="696"/>
                  <a:pt x="0" y="689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8" name="文本框 267"/>
          <p:cNvSpPr txBox="1"/>
          <p:nvPr/>
        </p:nvSpPr>
        <p:spPr>
          <a:xfrm>
            <a:off x="533520" y="2306880"/>
            <a:ext cx="5310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关键新增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9" name="文本框 268"/>
          <p:cNvSpPr txBox="1"/>
          <p:nvPr/>
        </p:nvSpPr>
        <p:spPr>
          <a:xfrm>
            <a:off x="758160" y="2831760"/>
            <a:ext cx="1418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0" name="文本框 269"/>
          <p:cNvSpPr txBox="1"/>
          <p:nvPr/>
        </p:nvSpPr>
        <p:spPr>
          <a:xfrm>
            <a:off x="1095480" y="2782080"/>
            <a:ext cx="137232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高浓度瓦斯超限情形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1" name="文本框 270"/>
          <p:cNvSpPr txBox="1"/>
          <p:nvPr/>
        </p:nvSpPr>
        <p:spPr>
          <a:xfrm>
            <a:off x="1095480" y="3049920"/>
            <a:ext cx="14594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瓦斯治理不到位导致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CH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2" name="文本框 271"/>
          <p:cNvSpPr txBox="1"/>
          <p:nvPr/>
        </p:nvSpPr>
        <p:spPr>
          <a:xfrm>
            <a:off x="2527200" y="3045960"/>
            <a:ext cx="132840" cy="17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MalgunGothic"/>
                <a:ea typeface="MalgunGothic"/>
              </a:rPr>
              <a:t>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3" name="任意多边形 272"/>
          <p:cNvSpPr/>
          <p:nvPr/>
        </p:nvSpPr>
        <p:spPr>
          <a:xfrm>
            <a:off x="533160" y="3524040"/>
            <a:ext cx="6363000" cy="1153080"/>
          </a:xfrm>
          <a:custGeom>
            <a:avLst/>
            <a:gdLst/>
            <a:ahLst/>
            <a:cxnLst/>
            <a:rect l="0" t="0" r="r" b="b"/>
            <a:pathLst>
              <a:path w="17675" h="3203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17570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7"/>
                  <a:pt x="17675" y="106"/>
                </a:cubicBezTo>
                <a:lnTo>
                  <a:pt x="17675" y="3097"/>
                </a:lnTo>
                <a:cubicBezTo>
                  <a:pt x="17675" y="3126"/>
                  <a:pt x="17665" y="3151"/>
                  <a:pt x="17644" y="3172"/>
                </a:cubicBezTo>
                <a:cubicBezTo>
                  <a:pt x="17624" y="3192"/>
                  <a:pt x="17599" y="3203"/>
                  <a:pt x="17569" y="3203"/>
                </a:cubicBezTo>
                <a:lnTo>
                  <a:pt x="106" y="3203"/>
                </a:lnTo>
                <a:cubicBezTo>
                  <a:pt x="77" y="3203"/>
                  <a:pt x="52" y="3192"/>
                  <a:pt x="31" y="3172"/>
                </a:cubicBezTo>
                <a:cubicBezTo>
                  <a:pt x="10" y="3151"/>
                  <a:pt x="0" y="3126"/>
                  <a:pt x="0" y="3097"/>
                </a:cubicBez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4" name="任意多边形 273"/>
          <p:cNvSpPr/>
          <p:nvPr/>
        </p:nvSpPr>
        <p:spPr>
          <a:xfrm>
            <a:off x="533160" y="3524040"/>
            <a:ext cx="6363000" cy="1153080"/>
          </a:xfrm>
          <a:custGeom>
            <a:avLst/>
            <a:gdLst/>
            <a:ahLst/>
            <a:cxnLst/>
            <a:rect l="0" t="0" r="r" b="b"/>
            <a:pathLst>
              <a:path w="17675" h="3203">
                <a:moveTo>
                  <a:pt x="0" y="3097"/>
                </a:move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ubicBezTo>
                  <a:pt x="52" y="10"/>
                  <a:pt x="77" y="0"/>
                  <a:pt x="106" y="0"/>
                </a:cubicBezTo>
                <a:lnTo>
                  <a:pt x="17569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7"/>
                  <a:pt x="17675" y="106"/>
                </a:cubicBezTo>
                <a:lnTo>
                  <a:pt x="17675" y="3097"/>
                </a:lnTo>
                <a:cubicBezTo>
                  <a:pt x="17675" y="3126"/>
                  <a:pt x="17665" y="3151"/>
                  <a:pt x="17644" y="3172"/>
                </a:cubicBezTo>
                <a:cubicBezTo>
                  <a:pt x="17624" y="3192"/>
                  <a:pt x="17599" y="3203"/>
                  <a:pt x="17569" y="3203"/>
                </a:cubicBezTo>
                <a:lnTo>
                  <a:pt x="106" y="3203"/>
                </a:lnTo>
                <a:cubicBezTo>
                  <a:pt x="77" y="3203"/>
                  <a:pt x="52" y="3192"/>
                  <a:pt x="31" y="3172"/>
                </a:cubicBezTo>
                <a:cubicBezTo>
                  <a:pt x="10" y="3151"/>
                  <a:pt x="0" y="3126"/>
                  <a:pt x="0" y="3097"/>
                </a:cubicBezTo>
                <a:moveTo>
                  <a:pt x="27" y="106"/>
                </a:moveTo>
                <a:lnTo>
                  <a:pt x="27" y="3097"/>
                </a:lnTo>
                <a:cubicBezTo>
                  <a:pt x="27" y="3107"/>
                  <a:pt x="29" y="3117"/>
                  <a:pt x="33" y="3127"/>
                </a:cubicBezTo>
                <a:cubicBezTo>
                  <a:pt x="37" y="3137"/>
                  <a:pt x="42" y="3145"/>
                  <a:pt x="50" y="3153"/>
                </a:cubicBezTo>
                <a:cubicBezTo>
                  <a:pt x="57" y="3160"/>
                  <a:pt x="66" y="3166"/>
                  <a:pt x="76" y="3170"/>
                </a:cubicBezTo>
                <a:cubicBezTo>
                  <a:pt x="85" y="3174"/>
                  <a:pt x="95" y="3176"/>
                  <a:pt x="106" y="3176"/>
                </a:cubicBezTo>
                <a:lnTo>
                  <a:pt x="17569" y="3176"/>
                </a:lnTo>
                <a:cubicBezTo>
                  <a:pt x="17580" y="3176"/>
                  <a:pt x="17590" y="3174"/>
                  <a:pt x="17600" y="3170"/>
                </a:cubicBezTo>
                <a:cubicBezTo>
                  <a:pt x="17610" y="3166"/>
                  <a:pt x="17618" y="3160"/>
                  <a:pt x="17626" y="3153"/>
                </a:cubicBezTo>
                <a:cubicBezTo>
                  <a:pt x="17633" y="3145"/>
                  <a:pt x="17639" y="3137"/>
                  <a:pt x="17643" y="3127"/>
                </a:cubicBezTo>
                <a:cubicBezTo>
                  <a:pt x="17647" y="3117"/>
                  <a:pt x="17649" y="3107"/>
                  <a:pt x="17649" y="3097"/>
                </a:cubicBezTo>
                <a:lnTo>
                  <a:pt x="17649" y="106"/>
                </a:lnTo>
                <a:cubicBezTo>
                  <a:pt x="17649" y="95"/>
                  <a:pt x="17647" y="85"/>
                  <a:pt x="17643" y="76"/>
                </a:cubicBezTo>
                <a:cubicBezTo>
                  <a:pt x="17639" y="66"/>
                  <a:pt x="17633" y="57"/>
                  <a:pt x="17626" y="50"/>
                </a:cubicBezTo>
                <a:cubicBezTo>
                  <a:pt x="17618" y="42"/>
                  <a:pt x="17610" y="37"/>
                  <a:pt x="17600" y="33"/>
                </a:cubicBezTo>
                <a:cubicBezTo>
                  <a:pt x="17590" y="29"/>
                  <a:pt x="17580" y="27"/>
                  <a:pt x="17569" y="27"/>
                </a:cubicBezTo>
                <a:lnTo>
                  <a:pt x="106" y="27"/>
                </a:lnTo>
                <a:cubicBezTo>
                  <a:pt x="95" y="27"/>
                  <a:pt x="85" y="29"/>
                  <a:pt x="76" y="33"/>
                </a:cubicBezTo>
                <a:cubicBezTo>
                  <a:pt x="66" y="37"/>
                  <a:pt x="57" y="42"/>
                  <a:pt x="50" y="50"/>
                </a:cubicBezTo>
                <a:cubicBezTo>
                  <a:pt x="42" y="57"/>
                  <a:pt x="37" y="66"/>
                  <a:pt x="33" y="76"/>
                </a:cubicBezTo>
                <a:cubicBezTo>
                  <a:pt x="29" y="85"/>
                  <a:pt x="27" y="95"/>
                  <a:pt x="27" y="106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5" name="任意多边形 274"/>
          <p:cNvSpPr/>
          <p:nvPr/>
        </p:nvSpPr>
        <p:spPr>
          <a:xfrm>
            <a:off x="695160" y="3686040"/>
            <a:ext cx="267120" cy="267120"/>
          </a:xfrm>
          <a:custGeom>
            <a:avLst/>
            <a:gdLst/>
            <a:ahLst/>
            <a:cxnLst/>
            <a:rect l="0" t="0" r="r" b="b"/>
            <a:pathLst>
              <a:path w="742" h="742">
                <a:moveTo>
                  <a:pt x="0" y="689"/>
                </a:moveTo>
                <a:lnTo>
                  <a:pt x="0" y="53"/>
                </a:ln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lnTo>
                  <a:pt x="689" y="0"/>
                </a:lnTo>
                <a:cubicBezTo>
                  <a:pt x="696" y="0"/>
                  <a:pt x="703" y="1"/>
                  <a:pt x="709" y="4"/>
                </a:cubicBezTo>
                <a:cubicBezTo>
                  <a:pt x="716" y="7"/>
                  <a:pt x="721" y="10"/>
                  <a:pt x="726" y="15"/>
                </a:cubicBezTo>
                <a:cubicBezTo>
                  <a:pt x="731" y="20"/>
                  <a:pt x="735" y="26"/>
                  <a:pt x="738" y="33"/>
                </a:cubicBezTo>
                <a:cubicBezTo>
                  <a:pt x="740" y="39"/>
                  <a:pt x="742" y="46"/>
                  <a:pt x="742" y="53"/>
                </a:cubicBezTo>
                <a:lnTo>
                  <a:pt x="742" y="689"/>
                </a:lnTo>
                <a:cubicBezTo>
                  <a:pt x="742" y="696"/>
                  <a:pt x="740" y="703"/>
                  <a:pt x="738" y="709"/>
                </a:cubicBezTo>
                <a:cubicBezTo>
                  <a:pt x="735" y="716"/>
                  <a:pt x="731" y="721"/>
                  <a:pt x="726" y="726"/>
                </a:cubicBezTo>
                <a:cubicBezTo>
                  <a:pt x="721" y="731"/>
                  <a:pt x="716" y="735"/>
                  <a:pt x="709" y="738"/>
                </a:cubicBezTo>
                <a:cubicBezTo>
                  <a:pt x="703" y="740"/>
                  <a:pt x="696" y="742"/>
                  <a:pt x="689" y="742"/>
                </a:cubicBezTo>
                <a:lnTo>
                  <a:pt x="53" y="742"/>
                </a:lnTo>
                <a:cubicBezTo>
                  <a:pt x="46" y="742"/>
                  <a:pt x="39" y="740"/>
                  <a:pt x="33" y="738"/>
                </a:cubicBezTo>
                <a:cubicBezTo>
                  <a:pt x="26" y="735"/>
                  <a:pt x="20" y="731"/>
                  <a:pt x="15" y="726"/>
                </a:cubicBezTo>
                <a:cubicBezTo>
                  <a:pt x="10" y="721"/>
                  <a:pt x="7" y="716"/>
                  <a:pt x="4" y="709"/>
                </a:cubicBezTo>
                <a:cubicBezTo>
                  <a:pt x="1" y="703"/>
                  <a:pt x="0" y="696"/>
                  <a:pt x="0" y="689"/>
                </a:cubicBez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6" name="文本框 275"/>
          <p:cNvSpPr txBox="1"/>
          <p:nvPr/>
        </p:nvSpPr>
        <p:spPr>
          <a:xfrm>
            <a:off x="2578680" y="3049920"/>
            <a:ext cx="391536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≥ 3.0% 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且持续 </a:t>
            </a:r>
            <a:r>
              <a:rPr lang="en-US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&gt; 10 </a:t>
            </a:r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分钟（已排除停电停风、打钻喷孔等情形）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7" name="文本框 276"/>
          <p:cNvSpPr txBox="1"/>
          <p:nvPr/>
        </p:nvSpPr>
        <p:spPr>
          <a:xfrm>
            <a:off x="758160" y="3746160"/>
            <a:ext cx="1418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F5F3EE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8" name="文本框 277"/>
          <p:cNvSpPr txBox="1"/>
          <p:nvPr/>
        </p:nvSpPr>
        <p:spPr>
          <a:xfrm>
            <a:off x="1095480" y="3696480"/>
            <a:ext cx="1067400" cy="2016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2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瓦斯抽采不达标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9" name="任意多边形 278"/>
          <p:cNvSpPr/>
          <p:nvPr/>
        </p:nvSpPr>
        <p:spPr>
          <a:xfrm>
            <a:off x="1095120" y="4228920"/>
            <a:ext cx="1238760" cy="286200"/>
          </a:xfrm>
          <a:custGeom>
            <a:avLst/>
            <a:gdLst/>
            <a:ahLst/>
            <a:cxnLst/>
            <a:rect l="0" t="0" r="r" b="b"/>
            <a:pathLst>
              <a:path w="3441" h="795">
                <a:moveTo>
                  <a:pt x="16" y="15"/>
                </a:moveTo>
                <a:cubicBezTo>
                  <a:pt x="26" y="5"/>
                  <a:pt x="39" y="0"/>
                  <a:pt x="53" y="0"/>
                </a:cubicBezTo>
                <a:lnTo>
                  <a:pt x="3388" y="0"/>
                </a:lnTo>
                <a:cubicBezTo>
                  <a:pt x="3402" y="0"/>
                  <a:pt x="3415" y="5"/>
                  <a:pt x="3425" y="15"/>
                </a:cubicBezTo>
                <a:cubicBezTo>
                  <a:pt x="3436" y="26"/>
                  <a:pt x="3441" y="38"/>
                  <a:pt x="3441" y="53"/>
                </a:cubicBezTo>
                <a:lnTo>
                  <a:pt x="3441" y="742"/>
                </a:lnTo>
                <a:cubicBezTo>
                  <a:pt x="3441" y="756"/>
                  <a:pt x="3436" y="769"/>
                  <a:pt x="3425" y="779"/>
                </a:cubicBezTo>
                <a:cubicBezTo>
                  <a:pt x="3415" y="790"/>
                  <a:pt x="3402" y="795"/>
                  <a:pt x="3388" y="795"/>
                </a:cubicBezTo>
                <a:lnTo>
                  <a:pt x="53" y="795"/>
                </a:lnTo>
                <a:cubicBezTo>
                  <a:pt x="39" y="795"/>
                  <a:pt x="26" y="790"/>
                  <a:pt x="16" y="779"/>
                </a:cubicBezTo>
                <a:cubicBezTo>
                  <a:pt x="5" y="769"/>
                  <a:pt x="0" y="756"/>
                  <a:pt x="0" y="742"/>
                </a:cubicBezTo>
                <a:lnTo>
                  <a:pt x="0" y="53"/>
                </a:lnTo>
                <a:cubicBezTo>
                  <a:pt x="0" y="38"/>
                  <a:pt x="5" y="26"/>
                  <a:pt x="16" y="15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0" name="任意多边形 279"/>
          <p:cNvSpPr/>
          <p:nvPr/>
        </p:nvSpPr>
        <p:spPr>
          <a:xfrm>
            <a:off x="1095120" y="4228920"/>
            <a:ext cx="1238760" cy="286200"/>
          </a:xfrm>
          <a:custGeom>
            <a:avLst/>
            <a:gdLst/>
            <a:ahLst/>
            <a:cxnLst/>
            <a:rect l="0" t="0" r="r" b="b"/>
            <a:pathLst>
              <a:path w="3441" h="795">
                <a:moveTo>
                  <a:pt x="0" y="742"/>
                </a:moveTo>
                <a:lnTo>
                  <a:pt x="0" y="53"/>
                </a:lnTo>
                <a:cubicBezTo>
                  <a:pt x="0" y="38"/>
                  <a:pt x="5" y="26"/>
                  <a:pt x="16" y="15"/>
                </a:cubicBezTo>
                <a:cubicBezTo>
                  <a:pt x="26" y="5"/>
                  <a:pt x="39" y="0"/>
                  <a:pt x="53" y="0"/>
                </a:cubicBezTo>
                <a:lnTo>
                  <a:pt x="3388" y="0"/>
                </a:lnTo>
                <a:cubicBezTo>
                  <a:pt x="3402" y="0"/>
                  <a:pt x="3415" y="5"/>
                  <a:pt x="3425" y="15"/>
                </a:cubicBezTo>
                <a:cubicBezTo>
                  <a:pt x="3436" y="26"/>
                  <a:pt x="3441" y="38"/>
                  <a:pt x="3441" y="53"/>
                </a:cubicBezTo>
                <a:lnTo>
                  <a:pt x="3441" y="742"/>
                </a:lnTo>
                <a:cubicBezTo>
                  <a:pt x="3441" y="756"/>
                  <a:pt x="3436" y="769"/>
                  <a:pt x="3425" y="779"/>
                </a:cubicBezTo>
                <a:cubicBezTo>
                  <a:pt x="3415" y="790"/>
                  <a:pt x="3402" y="795"/>
                  <a:pt x="3388" y="795"/>
                </a:cubicBezTo>
                <a:lnTo>
                  <a:pt x="53" y="795"/>
                </a:lnTo>
                <a:cubicBezTo>
                  <a:pt x="39" y="795"/>
                  <a:pt x="26" y="790"/>
                  <a:pt x="16" y="779"/>
                </a:cubicBezTo>
                <a:cubicBezTo>
                  <a:pt x="5" y="769"/>
                  <a:pt x="0" y="756"/>
                  <a:pt x="0" y="742"/>
                </a:cubicBezTo>
                <a:moveTo>
                  <a:pt x="27" y="53"/>
                </a:moveTo>
                <a:lnTo>
                  <a:pt x="27" y="742"/>
                </a:lnTo>
                <a:cubicBezTo>
                  <a:pt x="27" y="749"/>
                  <a:pt x="29" y="755"/>
                  <a:pt x="34" y="761"/>
                </a:cubicBezTo>
                <a:cubicBezTo>
                  <a:pt x="40" y="766"/>
                  <a:pt x="46" y="768"/>
                  <a:pt x="53" y="768"/>
                </a:cubicBezTo>
                <a:lnTo>
                  <a:pt x="3388" y="768"/>
                </a:lnTo>
                <a:cubicBezTo>
                  <a:pt x="3395" y="768"/>
                  <a:pt x="3401" y="766"/>
                  <a:pt x="3407" y="761"/>
                </a:cubicBezTo>
                <a:cubicBezTo>
                  <a:pt x="3412" y="755"/>
                  <a:pt x="3414" y="749"/>
                  <a:pt x="3414" y="742"/>
                </a:cubicBezTo>
                <a:lnTo>
                  <a:pt x="3414" y="53"/>
                </a:lnTo>
                <a:cubicBezTo>
                  <a:pt x="3414" y="46"/>
                  <a:pt x="3412" y="39"/>
                  <a:pt x="3407" y="34"/>
                </a:cubicBezTo>
                <a:cubicBezTo>
                  <a:pt x="3401" y="29"/>
                  <a:pt x="3395" y="26"/>
                  <a:pt x="3388" y="26"/>
                </a:cubicBezTo>
                <a:lnTo>
                  <a:pt x="53" y="26"/>
                </a:lnTo>
                <a:cubicBezTo>
                  <a:pt x="46" y="26"/>
                  <a:pt x="40" y="29"/>
                  <a:pt x="34" y="34"/>
                </a:cubicBezTo>
                <a:cubicBezTo>
                  <a:pt x="29" y="39"/>
                  <a:pt x="27" y="46"/>
                  <a:pt x="27" y="53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1" name="文本框 280"/>
          <p:cNvSpPr txBox="1"/>
          <p:nvPr/>
        </p:nvSpPr>
        <p:spPr>
          <a:xfrm>
            <a:off x="1095480" y="3964320"/>
            <a:ext cx="2917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0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三项量化指标任一不达标，即构成重大事故隐患：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2" name="任意多边形 281"/>
          <p:cNvSpPr/>
          <p:nvPr/>
        </p:nvSpPr>
        <p:spPr>
          <a:xfrm>
            <a:off x="2409480" y="4228920"/>
            <a:ext cx="896040" cy="286200"/>
          </a:xfrm>
          <a:custGeom>
            <a:avLst/>
            <a:gdLst/>
            <a:ahLst/>
            <a:cxnLst/>
            <a:rect l="0" t="0" r="r" b="b"/>
            <a:pathLst>
              <a:path w="2489" h="795">
                <a:moveTo>
                  <a:pt x="16" y="15"/>
                </a:moveTo>
                <a:cubicBezTo>
                  <a:pt x="26" y="5"/>
                  <a:pt x="39" y="0"/>
                  <a:pt x="53" y="0"/>
                </a:cubicBezTo>
                <a:lnTo>
                  <a:pt x="2436" y="0"/>
                </a:lnTo>
                <a:cubicBezTo>
                  <a:pt x="2450" y="0"/>
                  <a:pt x="2463" y="5"/>
                  <a:pt x="2473" y="15"/>
                </a:cubicBezTo>
                <a:cubicBezTo>
                  <a:pt x="2483" y="26"/>
                  <a:pt x="2489" y="38"/>
                  <a:pt x="2489" y="53"/>
                </a:cubicBezTo>
                <a:lnTo>
                  <a:pt x="2489" y="742"/>
                </a:lnTo>
                <a:cubicBezTo>
                  <a:pt x="2489" y="756"/>
                  <a:pt x="2483" y="769"/>
                  <a:pt x="2473" y="779"/>
                </a:cubicBezTo>
                <a:cubicBezTo>
                  <a:pt x="2463" y="790"/>
                  <a:pt x="2450" y="795"/>
                  <a:pt x="2436" y="795"/>
                </a:cubicBezTo>
                <a:lnTo>
                  <a:pt x="53" y="795"/>
                </a:lnTo>
                <a:cubicBezTo>
                  <a:pt x="39" y="795"/>
                  <a:pt x="26" y="790"/>
                  <a:pt x="16" y="779"/>
                </a:cubicBezTo>
                <a:cubicBezTo>
                  <a:pt x="6" y="769"/>
                  <a:pt x="0" y="756"/>
                  <a:pt x="0" y="742"/>
                </a:cubicBezTo>
                <a:lnTo>
                  <a:pt x="0" y="53"/>
                </a:lnTo>
                <a:cubicBezTo>
                  <a:pt x="0" y="38"/>
                  <a:pt x="6" y="26"/>
                  <a:pt x="16" y="15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3" name="任意多边形 282"/>
          <p:cNvSpPr/>
          <p:nvPr/>
        </p:nvSpPr>
        <p:spPr>
          <a:xfrm>
            <a:off x="2409480" y="4228920"/>
            <a:ext cx="896040" cy="286200"/>
          </a:xfrm>
          <a:custGeom>
            <a:avLst/>
            <a:gdLst/>
            <a:ahLst/>
            <a:cxnLst/>
            <a:rect l="0" t="0" r="r" b="b"/>
            <a:pathLst>
              <a:path w="2489" h="795">
                <a:moveTo>
                  <a:pt x="0" y="742"/>
                </a:moveTo>
                <a:lnTo>
                  <a:pt x="0" y="53"/>
                </a:lnTo>
                <a:cubicBezTo>
                  <a:pt x="0" y="38"/>
                  <a:pt x="6" y="26"/>
                  <a:pt x="16" y="15"/>
                </a:cubicBezTo>
                <a:cubicBezTo>
                  <a:pt x="26" y="5"/>
                  <a:pt x="39" y="0"/>
                  <a:pt x="53" y="0"/>
                </a:cubicBezTo>
                <a:lnTo>
                  <a:pt x="2436" y="0"/>
                </a:lnTo>
                <a:cubicBezTo>
                  <a:pt x="2450" y="0"/>
                  <a:pt x="2463" y="5"/>
                  <a:pt x="2473" y="15"/>
                </a:cubicBezTo>
                <a:cubicBezTo>
                  <a:pt x="2483" y="26"/>
                  <a:pt x="2489" y="38"/>
                  <a:pt x="2489" y="53"/>
                </a:cubicBezTo>
                <a:lnTo>
                  <a:pt x="2489" y="742"/>
                </a:lnTo>
                <a:cubicBezTo>
                  <a:pt x="2489" y="756"/>
                  <a:pt x="2483" y="769"/>
                  <a:pt x="2473" y="779"/>
                </a:cubicBezTo>
                <a:cubicBezTo>
                  <a:pt x="2463" y="790"/>
                  <a:pt x="2450" y="795"/>
                  <a:pt x="2436" y="795"/>
                </a:cubicBezTo>
                <a:lnTo>
                  <a:pt x="53" y="795"/>
                </a:lnTo>
                <a:cubicBezTo>
                  <a:pt x="39" y="795"/>
                  <a:pt x="26" y="790"/>
                  <a:pt x="16" y="779"/>
                </a:cubicBezTo>
                <a:cubicBezTo>
                  <a:pt x="6" y="769"/>
                  <a:pt x="0" y="756"/>
                  <a:pt x="0" y="742"/>
                </a:cubicBezTo>
                <a:moveTo>
                  <a:pt x="27" y="53"/>
                </a:moveTo>
                <a:lnTo>
                  <a:pt x="27" y="742"/>
                </a:lnTo>
                <a:cubicBezTo>
                  <a:pt x="27" y="749"/>
                  <a:pt x="29" y="755"/>
                  <a:pt x="35" y="761"/>
                </a:cubicBezTo>
                <a:cubicBezTo>
                  <a:pt x="40" y="766"/>
                  <a:pt x="46" y="768"/>
                  <a:pt x="53" y="768"/>
                </a:cubicBezTo>
                <a:lnTo>
                  <a:pt x="2436" y="768"/>
                </a:lnTo>
                <a:cubicBezTo>
                  <a:pt x="2443" y="768"/>
                  <a:pt x="2449" y="766"/>
                  <a:pt x="2454" y="761"/>
                </a:cubicBezTo>
                <a:cubicBezTo>
                  <a:pt x="2459" y="755"/>
                  <a:pt x="2462" y="749"/>
                  <a:pt x="2462" y="742"/>
                </a:cubicBezTo>
                <a:lnTo>
                  <a:pt x="2462" y="53"/>
                </a:lnTo>
                <a:cubicBezTo>
                  <a:pt x="2462" y="46"/>
                  <a:pt x="2459" y="39"/>
                  <a:pt x="2454" y="34"/>
                </a:cubicBezTo>
                <a:cubicBezTo>
                  <a:pt x="2449" y="29"/>
                  <a:pt x="2443" y="26"/>
                  <a:pt x="2436" y="26"/>
                </a:cubicBezTo>
                <a:lnTo>
                  <a:pt x="53" y="26"/>
                </a:lnTo>
                <a:cubicBezTo>
                  <a:pt x="46" y="26"/>
                  <a:pt x="40" y="29"/>
                  <a:pt x="35" y="34"/>
                </a:cubicBezTo>
                <a:cubicBezTo>
                  <a:pt x="29" y="39"/>
                  <a:pt x="27" y="46"/>
                  <a:pt x="27" y="53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4" name="文本框 283"/>
          <p:cNvSpPr txBox="1"/>
          <p:nvPr/>
        </p:nvSpPr>
        <p:spPr>
          <a:xfrm>
            <a:off x="1200240" y="4298760"/>
            <a:ext cx="10296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采煤面可解吸瓦斯量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5" name="任意多边形 284"/>
          <p:cNvSpPr/>
          <p:nvPr/>
        </p:nvSpPr>
        <p:spPr>
          <a:xfrm>
            <a:off x="3381120" y="4228920"/>
            <a:ext cx="781560" cy="286200"/>
          </a:xfrm>
          <a:custGeom>
            <a:avLst/>
            <a:gdLst/>
            <a:ahLst/>
            <a:cxnLst/>
            <a:rect l="0" t="0" r="r" b="b"/>
            <a:pathLst>
              <a:path w="2171" h="795">
                <a:moveTo>
                  <a:pt x="16" y="15"/>
                </a:moveTo>
                <a:cubicBezTo>
                  <a:pt x="26" y="5"/>
                  <a:pt x="39" y="0"/>
                  <a:pt x="53" y="0"/>
                </a:cubicBezTo>
                <a:lnTo>
                  <a:pt x="2118" y="0"/>
                </a:lnTo>
                <a:cubicBezTo>
                  <a:pt x="2132" y="0"/>
                  <a:pt x="2145" y="5"/>
                  <a:pt x="2155" y="15"/>
                </a:cubicBezTo>
                <a:cubicBezTo>
                  <a:pt x="2166" y="26"/>
                  <a:pt x="2171" y="38"/>
                  <a:pt x="2171" y="53"/>
                </a:cubicBezTo>
                <a:lnTo>
                  <a:pt x="2171" y="742"/>
                </a:lnTo>
                <a:cubicBezTo>
                  <a:pt x="2171" y="756"/>
                  <a:pt x="2166" y="769"/>
                  <a:pt x="2155" y="779"/>
                </a:cubicBezTo>
                <a:cubicBezTo>
                  <a:pt x="2145" y="790"/>
                  <a:pt x="2132" y="795"/>
                  <a:pt x="2118" y="795"/>
                </a:cubicBezTo>
                <a:lnTo>
                  <a:pt x="53" y="795"/>
                </a:lnTo>
                <a:cubicBezTo>
                  <a:pt x="39" y="795"/>
                  <a:pt x="26" y="790"/>
                  <a:pt x="16" y="779"/>
                </a:cubicBezTo>
                <a:cubicBezTo>
                  <a:pt x="5" y="769"/>
                  <a:pt x="0" y="756"/>
                  <a:pt x="0" y="742"/>
                </a:cubicBezTo>
                <a:lnTo>
                  <a:pt x="0" y="53"/>
                </a:lnTo>
                <a:cubicBezTo>
                  <a:pt x="0" y="38"/>
                  <a:pt x="5" y="26"/>
                  <a:pt x="16" y="15"/>
                </a:cubicBezTo>
                <a:close/>
              </a:path>
            </a:pathLst>
          </a:custGeom>
          <a:solidFill>
            <a:srgbClr val="F5F3EE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6" name="任意多边形 285"/>
          <p:cNvSpPr/>
          <p:nvPr/>
        </p:nvSpPr>
        <p:spPr>
          <a:xfrm>
            <a:off x="3381120" y="4228920"/>
            <a:ext cx="781560" cy="286200"/>
          </a:xfrm>
          <a:custGeom>
            <a:avLst/>
            <a:gdLst/>
            <a:ahLst/>
            <a:cxnLst/>
            <a:rect l="0" t="0" r="r" b="b"/>
            <a:pathLst>
              <a:path w="2171" h="795">
                <a:moveTo>
                  <a:pt x="0" y="742"/>
                </a:moveTo>
                <a:lnTo>
                  <a:pt x="0" y="53"/>
                </a:lnTo>
                <a:cubicBezTo>
                  <a:pt x="0" y="38"/>
                  <a:pt x="5" y="26"/>
                  <a:pt x="16" y="15"/>
                </a:cubicBezTo>
                <a:cubicBezTo>
                  <a:pt x="26" y="5"/>
                  <a:pt x="39" y="0"/>
                  <a:pt x="53" y="0"/>
                </a:cubicBezTo>
                <a:lnTo>
                  <a:pt x="2118" y="0"/>
                </a:lnTo>
                <a:cubicBezTo>
                  <a:pt x="2132" y="0"/>
                  <a:pt x="2145" y="5"/>
                  <a:pt x="2155" y="15"/>
                </a:cubicBezTo>
                <a:cubicBezTo>
                  <a:pt x="2166" y="26"/>
                  <a:pt x="2171" y="38"/>
                  <a:pt x="2171" y="53"/>
                </a:cubicBezTo>
                <a:lnTo>
                  <a:pt x="2171" y="742"/>
                </a:lnTo>
                <a:cubicBezTo>
                  <a:pt x="2171" y="756"/>
                  <a:pt x="2166" y="769"/>
                  <a:pt x="2155" y="779"/>
                </a:cubicBezTo>
                <a:cubicBezTo>
                  <a:pt x="2145" y="790"/>
                  <a:pt x="2132" y="795"/>
                  <a:pt x="2118" y="795"/>
                </a:cubicBezTo>
                <a:lnTo>
                  <a:pt x="53" y="795"/>
                </a:lnTo>
                <a:cubicBezTo>
                  <a:pt x="39" y="795"/>
                  <a:pt x="26" y="790"/>
                  <a:pt x="16" y="779"/>
                </a:cubicBezTo>
                <a:cubicBezTo>
                  <a:pt x="5" y="769"/>
                  <a:pt x="0" y="756"/>
                  <a:pt x="0" y="742"/>
                </a:cubicBezTo>
                <a:moveTo>
                  <a:pt x="27" y="53"/>
                </a:moveTo>
                <a:lnTo>
                  <a:pt x="27" y="742"/>
                </a:lnTo>
                <a:cubicBezTo>
                  <a:pt x="27" y="749"/>
                  <a:pt x="29" y="755"/>
                  <a:pt x="34" y="761"/>
                </a:cubicBezTo>
                <a:cubicBezTo>
                  <a:pt x="40" y="766"/>
                  <a:pt x="46" y="768"/>
                  <a:pt x="53" y="768"/>
                </a:cubicBezTo>
                <a:lnTo>
                  <a:pt x="2118" y="768"/>
                </a:lnTo>
                <a:cubicBezTo>
                  <a:pt x="2125" y="768"/>
                  <a:pt x="2131" y="766"/>
                  <a:pt x="2137" y="761"/>
                </a:cubicBezTo>
                <a:cubicBezTo>
                  <a:pt x="2142" y="755"/>
                  <a:pt x="2144" y="749"/>
                  <a:pt x="2144" y="742"/>
                </a:cubicBezTo>
                <a:lnTo>
                  <a:pt x="2144" y="53"/>
                </a:lnTo>
                <a:cubicBezTo>
                  <a:pt x="2144" y="46"/>
                  <a:pt x="2142" y="39"/>
                  <a:pt x="2137" y="34"/>
                </a:cubicBezTo>
                <a:cubicBezTo>
                  <a:pt x="2131" y="29"/>
                  <a:pt x="2125" y="26"/>
                  <a:pt x="2118" y="26"/>
                </a:cubicBezTo>
                <a:lnTo>
                  <a:pt x="53" y="26"/>
                </a:lnTo>
                <a:cubicBezTo>
                  <a:pt x="46" y="26"/>
                  <a:pt x="40" y="29"/>
                  <a:pt x="34" y="34"/>
                </a:cubicBezTo>
                <a:cubicBezTo>
                  <a:pt x="29" y="39"/>
                  <a:pt x="27" y="46"/>
                  <a:pt x="27" y="53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7" name="文本框 286"/>
          <p:cNvSpPr txBox="1"/>
          <p:nvPr/>
        </p:nvSpPr>
        <p:spPr>
          <a:xfrm>
            <a:off x="2514600" y="4298760"/>
            <a:ext cx="686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工作面抽采率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8" name="任意多边形 287"/>
          <p:cNvSpPr/>
          <p:nvPr/>
        </p:nvSpPr>
        <p:spPr>
          <a:xfrm>
            <a:off x="533160" y="4790880"/>
            <a:ext cx="6363000" cy="1057680"/>
          </a:xfrm>
          <a:custGeom>
            <a:avLst/>
            <a:gdLst/>
            <a:ahLst/>
            <a:cxnLst/>
            <a:rect l="0" t="0" r="r" b="b"/>
            <a:pathLst>
              <a:path w="17675" h="2938">
                <a:moveTo>
                  <a:pt x="31" y="31"/>
                </a:moveTo>
                <a:cubicBezTo>
                  <a:pt x="52" y="10"/>
                  <a:pt x="77" y="0"/>
                  <a:pt x="106" y="0"/>
                </a:cubicBezTo>
                <a:lnTo>
                  <a:pt x="17570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7"/>
                  <a:pt x="17675" y="106"/>
                </a:cubicBezTo>
                <a:lnTo>
                  <a:pt x="17675" y="2831"/>
                </a:lnTo>
                <a:cubicBezTo>
                  <a:pt x="17675" y="2861"/>
                  <a:pt x="17665" y="2886"/>
                  <a:pt x="17644" y="2907"/>
                </a:cubicBezTo>
                <a:cubicBezTo>
                  <a:pt x="17624" y="2928"/>
                  <a:pt x="17599" y="2938"/>
                  <a:pt x="17569" y="2938"/>
                </a:cubicBezTo>
                <a:lnTo>
                  <a:pt x="106" y="2938"/>
                </a:lnTo>
                <a:cubicBezTo>
                  <a:pt x="77" y="2938"/>
                  <a:pt x="52" y="2928"/>
                  <a:pt x="31" y="2907"/>
                </a:cubicBezTo>
                <a:cubicBezTo>
                  <a:pt x="10" y="2886"/>
                  <a:pt x="0" y="2861"/>
                  <a:pt x="0" y="2831"/>
                </a:cubicBez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9" name="任意多边形 288"/>
          <p:cNvSpPr/>
          <p:nvPr/>
        </p:nvSpPr>
        <p:spPr>
          <a:xfrm>
            <a:off x="533160" y="4790880"/>
            <a:ext cx="6363000" cy="1057680"/>
          </a:xfrm>
          <a:custGeom>
            <a:avLst/>
            <a:gdLst/>
            <a:ahLst/>
            <a:cxnLst/>
            <a:rect l="0" t="0" r="r" b="b"/>
            <a:pathLst>
              <a:path w="17675" h="2938">
                <a:moveTo>
                  <a:pt x="0" y="2831"/>
                </a:moveTo>
                <a:lnTo>
                  <a:pt x="0" y="106"/>
                </a:lnTo>
                <a:cubicBezTo>
                  <a:pt x="0" y="77"/>
                  <a:pt x="10" y="52"/>
                  <a:pt x="31" y="31"/>
                </a:cubicBezTo>
                <a:cubicBezTo>
                  <a:pt x="52" y="10"/>
                  <a:pt x="77" y="0"/>
                  <a:pt x="106" y="0"/>
                </a:cubicBezTo>
                <a:lnTo>
                  <a:pt x="17569" y="0"/>
                </a:lnTo>
                <a:cubicBezTo>
                  <a:pt x="17599" y="0"/>
                  <a:pt x="17624" y="10"/>
                  <a:pt x="17644" y="31"/>
                </a:cubicBezTo>
                <a:cubicBezTo>
                  <a:pt x="17665" y="52"/>
                  <a:pt x="17675" y="77"/>
                  <a:pt x="17675" y="106"/>
                </a:cubicBezTo>
                <a:lnTo>
                  <a:pt x="17675" y="2831"/>
                </a:lnTo>
                <a:cubicBezTo>
                  <a:pt x="17675" y="2861"/>
                  <a:pt x="17665" y="2886"/>
                  <a:pt x="17644" y="2907"/>
                </a:cubicBezTo>
                <a:cubicBezTo>
                  <a:pt x="17624" y="2928"/>
                  <a:pt x="17599" y="2938"/>
                  <a:pt x="17569" y="2938"/>
                </a:cubicBezTo>
                <a:lnTo>
                  <a:pt x="106" y="2938"/>
                </a:lnTo>
                <a:cubicBezTo>
                  <a:pt x="77" y="2938"/>
                  <a:pt x="52" y="2928"/>
                  <a:pt x="31" y="2907"/>
                </a:cubicBezTo>
                <a:cubicBezTo>
                  <a:pt x="10" y="2886"/>
                  <a:pt x="0" y="2861"/>
                  <a:pt x="0" y="2831"/>
                </a:cubicBezTo>
                <a:moveTo>
                  <a:pt x="27" y="106"/>
                </a:moveTo>
                <a:lnTo>
                  <a:pt x="27" y="2831"/>
                </a:lnTo>
                <a:cubicBezTo>
                  <a:pt x="27" y="2843"/>
                  <a:pt x="29" y="2853"/>
                  <a:pt x="33" y="2862"/>
                </a:cubicBezTo>
                <a:cubicBezTo>
                  <a:pt x="37" y="2872"/>
                  <a:pt x="42" y="2881"/>
                  <a:pt x="50" y="2888"/>
                </a:cubicBezTo>
                <a:cubicBezTo>
                  <a:pt x="57" y="2896"/>
                  <a:pt x="66" y="2901"/>
                  <a:pt x="76" y="2905"/>
                </a:cubicBezTo>
                <a:cubicBezTo>
                  <a:pt x="85" y="2909"/>
                  <a:pt x="95" y="2911"/>
                  <a:pt x="106" y="2911"/>
                </a:cubicBezTo>
                <a:lnTo>
                  <a:pt x="17569" y="2911"/>
                </a:lnTo>
                <a:cubicBezTo>
                  <a:pt x="17580" y="2911"/>
                  <a:pt x="17590" y="2909"/>
                  <a:pt x="17600" y="2905"/>
                </a:cubicBezTo>
                <a:cubicBezTo>
                  <a:pt x="17610" y="2901"/>
                  <a:pt x="17618" y="2896"/>
                  <a:pt x="17626" y="2888"/>
                </a:cubicBezTo>
                <a:cubicBezTo>
                  <a:pt x="17633" y="2881"/>
                  <a:pt x="17639" y="2872"/>
                  <a:pt x="17643" y="2862"/>
                </a:cubicBezTo>
                <a:cubicBezTo>
                  <a:pt x="17647" y="2853"/>
                  <a:pt x="17649" y="2843"/>
                  <a:pt x="17649" y="2831"/>
                </a:cubicBezTo>
                <a:lnTo>
                  <a:pt x="17649" y="106"/>
                </a:lnTo>
                <a:cubicBezTo>
                  <a:pt x="17649" y="95"/>
                  <a:pt x="17647" y="85"/>
                  <a:pt x="17643" y="75"/>
                </a:cubicBezTo>
                <a:cubicBezTo>
                  <a:pt x="17639" y="66"/>
                  <a:pt x="17633" y="57"/>
                  <a:pt x="17626" y="50"/>
                </a:cubicBezTo>
                <a:cubicBezTo>
                  <a:pt x="17618" y="42"/>
                  <a:pt x="17610" y="37"/>
                  <a:pt x="17600" y="33"/>
                </a:cubicBezTo>
                <a:cubicBezTo>
                  <a:pt x="17590" y="29"/>
                  <a:pt x="17580" y="26"/>
                  <a:pt x="17569" y="26"/>
                </a:cubicBezTo>
                <a:lnTo>
                  <a:pt x="106" y="26"/>
                </a:lnTo>
                <a:cubicBezTo>
                  <a:pt x="95" y="26"/>
                  <a:pt x="85" y="29"/>
                  <a:pt x="76" y="33"/>
                </a:cubicBezTo>
                <a:cubicBezTo>
                  <a:pt x="66" y="37"/>
                  <a:pt x="57" y="42"/>
                  <a:pt x="50" y="50"/>
                </a:cubicBezTo>
                <a:cubicBezTo>
                  <a:pt x="42" y="57"/>
                  <a:pt x="37" y="66"/>
                  <a:pt x="33" y="75"/>
                </a:cubicBezTo>
                <a:cubicBezTo>
                  <a:pt x="29" y="85"/>
                  <a:pt x="27" y="95"/>
                  <a:pt x="27" y="106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0" name="文本框 289"/>
          <p:cNvSpPr txBox="1"/>
          <p:nvPr/>
        </p:nvSpPr>
        <p:spPr>
          <a:xfrm>
            <a:off x="3486240" y="4298760"/>
            <a:ext cx="572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矿井抽采率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1" name="文本框 290"/>
          <p:cNvSpPr txBox="1"/>
          <p:nvPr/>
        </p:nvSpPr>
        <p:spPr>
          <a:xfrm>
            <a:off x="695160" y="5010840"/>
            <a:ext cx="197280" cy="142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100" b="0" u="none" strike="noStrike">
                <a:solidFill>
                  <a:srgbClr val="1A1A1A"/>
                </a:solidFill>
                <a:effectLst/>
                <a:uFillTx/>
                <a:latin typeface="SegoeUIEmoji"/>
                <a:ea typeface="SegoeUIEmoji"/>
              </a:rPr>
              <a:t>⚠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2" name="任意多边形 291"/>
          <p:cNvSpPr/>
          <p:nvPr/>
        </p:nvSpPr>
        <p:spPr>
          <a:xfrm>
            <a:off x="7277040" y="1400040"/>
            <a:ext cx="4381560" cy="4524840"/>
          </a:xfrm>
          <a:custGeom>
            <a:avLst/>
            <a:gdLst/>
            <a:ahLst/>
            <a:cxnLst/>
            <a:rect l="0" t="0" r="r" b="b"/>
            <a:pathLst>
              <a:path w="12171" h="12569">
                <a:moveTo>
                  <a:pt x="31" y="31"/>
                </a:moveTo>
                <a:cubicBezTo>
                  <a:pt x="51" y="10"/>
                  <a:pt x="76" y="0"/>
                  <a:pt x="105" y="0"/>
                </a:cubicBezTo>
                <a:lnTo>
                  <a:pt x="12066" y="0"/>
                </a:lnTo>
                <a:cubicBezTo>
                  <a:pt x="12095" y="0"/>
                  <a:pt x="12120" y="10"/>
                  <a:pt x="12140" y="31"/>
                </a:cubicBezTo>
                <a:cubicBezTo>
                  <a:pt x="12161" y="52"/>
                  <a:pt x="12171" y="76"/>
                  <a:pt x="12171" y="106"/>
                </a:cubicBezTo>
                <a:lnTo>
                  <a:pt x="12171" y="12463"/>
                </a:lnTo>
                <a:cubicBezTo>
                  <a:pt x="12171" y="12492"/>
                  <a:pt x="12161" y="12517"/>
                  <a:pt x="12140" y="12538"/>
                </a:cubicBezTo>
                <a:cubicBezTo>
                  <a:pt x="12120" y="12558"/>
                  <a:pt x="12095" y="12569"/>
                  <a:pt x="12066" y="12569"/>
                </a:cubicBezTo>
                <a:lnTo>
                  <a:pt x="105" y="12569"/>
                </a:lnTo>
                <a:cubicBezTo>
                  <a:pt x="76" y="12569"/>
                  <a:pt x="51" y="12558"/>
                  <a:pt x="31" y="12538"/>
                </a:cubicBezTo>
                <a:cubicBezTo>
                  <a:pt x="10" y="12517"/>
                  <a:pt x="0" y="12492"/>
                  <a:pt x="0" y="12463"/>
                </a:cubicBezTo>
                <a:lnTo>
                  <a:pt x="0" y="106"/>
                </a:lnTo>
                <a:cubicBezTo>
                  <a:pt x="0" y="76"/>
                  <a:pt x="10" y="52"/>
                  <a:pt x="31" y="31"/>
                </a:cubicBez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3" name="任意多边形 292"/>
          <p:cNvSpPr/>
          <p:nvPr/>
        </p:nvSpPr>
        <p:spPr>
          <a:xfrm>
            <a:off x="7277040" y="1400040"/>
            <a:ext cx="4381560" cy="4524840"/>
          </a:xfrm>
          <a:custGeom>
            <a:avLst/>
            <a:gdLst/>
            <a:ahLst/>
            <a:cxnLst/>
            <a:rect l="0" t="0" r="r" b="b"/>
            <a:pathLst>
              <a:path w="12171" h="12569">
                <a:moveTo>
                  <a:pt x="0" y="12463"/>
                </a:moveTo>
                <a:lnTo>
                  <a:pt x="0" y="106"/>
                </a:lnTo>
                <a:cubicBezTo>
                  <a:pt x="0" y="76"/>
                  <a:pt x="10" y="52"/>
                  <a:pt x="31" y="31"/>
                </a:cubicBezTo>
                <a:cubicBezTo>
                  <a:pt x="51" y="10"/>
                  <a:pt x="76" y="0"/>
                  <a:pt x="105" y="0"/>
                </a:cubicBezTo>
                <a:lnTo>
                  <a:pt x="12066" y="0"/>
                </a:lnTo>
                <a:cubicBezTo>
                  <a:pt x="12095" y="0"/>
                  <a:pt x="12120" y="10"/>
                  <a:pt x="12140" y="31"/>
                </a:cubicBezTo>
                <a:cubicBezTo>
                  <a:pt x="12161" y="52"/>
                  <a:pt x="12171" y="76"/>
                  <a:pt x="12171" y="106"/>
                </a:cubicBezTo>
                <a:lnTo>
                  <a:pt x="12171" y="12463"/>
                </a:lnTo>
                <a:cubicBezTo>
                  <a:pt x="12171" y="12492"/>
                  <a:pt x="12161" y="12517"/>
                  <a:pt x="12140" y="12538"/>
                </a:cubicBezTo>
                <a:cubicBezTo>
                  <a:pt x="12120" y="12558"/>
                  <a:pt x="12095" y="12569"/>
                  <a:pt x="12066" y="12569"/>
                </a:cubicBezTo>
                <a:lnTo>
                  <a:pt x="105" y="12569"/>
                </a:lnTo>
                <a:cubicBezTo>
                  <a:pt x="76" y="12569"/>
                  <a:pt x="51" y="12558"/>
                  <a:pt x="31" y="12538"/>
                </a:cubicBezTo>
                <a:cubicBezTo>
                  <a:pt x="10" y="12517"/>
                  <a:pt x="0" y="12492"/>
                  <a:pt x="0" y="12463"/>
                </a:cubicBezTo>
                <a:moveTo>
                  <a:pt x="26" y="106"/>
                </a:moveTo>
                <a:lnTo>
                  <a:pt x="26" y="12463"/>
                </a:lnTo>
                <a:cubicBezTo>
                  <a:pt x="26" y="12473"/>
                  <a:pt x="28" y="12483"/>
                  <a:pt x="32" y="12493"/>
                </a:cubicBezTo>
                <a:cubicBezTo>
                  <a:pt x="36" y="12503"/>
                  <a:pt x="42" y="12511"/>
                  <a:pt x="49" y="12519"/>
                </a:cubicBezTo>
                <a:cubicBezTo>
                  <a:pt x="57" y="12526"/>
                  <a:pt x="65" y="12532"/>
                  <a:pt x="75" y="12536"/>
                </a:cubicBezTo>
                <a:cubicBezTo>
                  <a:pt x="85" y="12540"/>
                  <a:pt x="95" y="12542"/>
                  <a:pt x="105" y="12542"/>
                </a:cubicBezTo>
                <a:lnTo>
                  <a:pt x="12066" y="12542"/>
                </a:lnTo>
                <a:cubicBezTo>
                  <a:pt x="12076" y="12542"/>
                  <a:pt x="12086" y="12540"/>
                  <a:pt x="12096" y="12536"/>
                </a:cubicBezTo>
                <a:cubicBezTo>
                  <a:pt x="12106" y="12532"/>
                  <a:pt x="12114" y="12526"/>
                  <a:pt x="12122" y="12519"/>
                </a:cubicBezTo>
                <a:cubicBezTo>
                  <a:pt x="12129" y="12511"/>
                  <a:pt x="12135" y="12503"/>
                  <a:pt x="12139" y="12493"/>
                </a:cubicBezTo>
                <a:cubicBezTo>
                  <a:pt x="12143" y="12483"/>
                  <a:pt x="12145" y="12473"/>
                  <a:pt x="12145" y="12463"/>
                </a:cubicBezTo>
                <a:lnTo>
                  <a:pt x="12145" y="106"/>
                </a:lnTo>
                <a:cubicBezTo>
                  <a:pt x="12145" y="95"/>
                  <a:pt x="12143" y="85"/>
                  <a:pt x="12139" y="75"/>
                </a:cubicBezTo>
                <a:cubicBezTo>
                  <a:pt x="12135" y="66"/>
                  <a:pt x="12129" y="57"/>
                  <a:pt x="12122" y="50"/>
                </a:cubicBezTo>
                <a:cubicBezTo>
                  <a:pt x="12114" y="42"/>
                  <a:pt x="12106" y="36"/>
                  <a:pt x="12096" y="32"/>
                </a:cubicBezTo>
                <a:cubicBezTo>
                  <a:pt x="12086" y="28"/>
                  <a:pt x="12076" y="26"/>
                  <a:pt x="12066" y="26"/>
                </a:cubicBezTo>
                <a:lnTo>
                  <a:pt x="105" y="26"/>
                </a:lnTo>
                <a:cubicBezTo>
                  <a:pt x="95" y="26"/>
                  <a:pt x="85" y="28"/>
                  <a:pt x="75" y="32"/>
                </a:cubicBezTo>
                <a:cubicBezTo>
                  <a:pt x="65" y="36"/>
                  <a:pt x="57" y="42"/>
                  <a:pt x="49" y="50"/>
                </a:cubicBezTo>
                <a:cubicBezTo>
                  <a:pt x="42" y="57"/>
                  <a:pt x="36" y="66"/>
                  <a:pt x="32" y="75"/>
                </a:cubicBezTo>
                <a:cubicBezTo>
                  <a:pt x="28" y="85"/>
                  <a:pt x="26" y="95"/>
                  <a:pt x="26" y="106"/>
                </a:cubicBezTo>
                <a:close/>
              </a:path>
            </a:pathLst>
          </a:custGeom>
          <a:solidFill>
            <a:srgbClr val="1A1A1A">
              <a:alpha val="12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94" name="图片 293"/>
          <p:cNvPicPr/>
          <p:nvPr/>
        </p:nvPicPr>
        <p:blipFill>
          <a:blip r:embed="rId1"/>
          <a:stretch>
            <a:fillRect/>
          </a:stretch>
        </p:blipFill>
        <p:spPr>
          <a:xfrm>
            <a:off x="7279920" y="1409760"/>
            <a:ext cx="4375440" cy="4086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任意多边形 294"/>
          <p:cNvSpPr/>
          <p:nvPr/>
        </p:nvSpPr>
        <p:spPr>
          <a:xfrm>
            <a:off x="7286400" y="5495760"/>
            <a:ext cx="4362840" cy="419400"/>
          </a:xfrm>
          <a:custGeom>
            <a:avLst/>
            <a:gdLst/>
            <a:ahLst/>
            <a:cxnLst/>
            <a:rect l="0" t="0" r="r" b="b"/>
            <a:pathLst>
              <a:path w="12119" h="1165">
                <a:moveTo>
                  <a:pt x="12119" y="1086"/>
                </a:moveTo>
                <a:cubicBezTo>
                  <a:pt x="12119" y="1108"/>
                  <a:pt x="12111" y="1126"/>
                  <a:pt x="12096" y="1142"/>
                </a:cubicBezTo>
                <a:cubicBezTo>
                  <a:pt x="12080" y="1157"/>
                  <a:pt x="12062" y="1165"/>
                  <a:pt x="12040" y="1165"/>
                </a:cubicBezTo>
                <a:lnTo>
                  <a:pt x="79" y="1165"/>
                </a:lnTo>
                <a:cubicBezTo>
                  <a:pt x="58" y="1165"/>
                  <a:pt x="39" y="1157"/>
                  <a:pt x="23" y="1142"/>
                </a:cubicBezTo>
                <a:cubicBezTo>
                  <a:pt x="8" y="1126"/>
                  <a:pt x="0" y="1108"/>
                  <a:pt x="0" y="1086"/>
                </a:cubicBezTo>
                <a:lnTo>
                  <a:pt x="0" y="0"/>
                </a:lnTo>
                <a:lnTo>
                  <a:pt x="12119" y="0"/>
                </a:lnTo>
                <a:lnTo>
                  <a:pt x="12119" y="1086"/>
                </a:lnTo>
                <a:close/>
              </a:path>
            </a:pathLst>
          </a:custGeom>
          <a:solidFill>
            <a:srgbClr val="FAF9F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891360" y="4963680"/>
            <a:ext cx="9028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11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 低瓦斯矿注意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7" name="任意多边形 296"/>
          <p:cNvSpPr/>
          <p:nvPr/>
        </p:nvSpPr>
        <p:spPr>
          <a:xfrm>
            <a:off x="11391840" y="533160"/>
            <a:ext cx="95400" cy="95760"/>
          </a:xfrm>
          <a:custGeom>
            <a:avLst/>
            <a:gdLst/>
            <a:ahLst/>
            <a:cxnLst/>
            <a:rect l="0" t="0" r="r" b="b"/>
            <a:pathLst>
              <a:path w="265" h="266">
                <a:moveTo>
                  <a:pt x="0" y="0"/>
                </a:moveTo>
                <a:lnTo>
                  <a:pt x="265" y="0"/>
                </a:lnTo>
                <a:lnTo>
                  <a:pt x="265" y="266"/>
                </a:lnTo>
                <a:lnTo>
                  <a:pt x="0" y="266"/>
                </a:lnTo>
                <a:lnTo>
                  <a:pt x="0" y="0"/>
                </a:lnTo>
                <a:close/>
              </a:path>
            </a:pathLst>
          </a:custGeom>
          <a:solidFill>
            <a:srgbClr val="1A1A1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8" name="任意多边形 297"/>
          <p:cNvSpPr/>
          <p:nvPr/>
        </p:nvSpPr>
        <p:spPr>
          <a:xfrm>
            <a:off x="11567880" y="537840"/>
            <a:ext cx="86040" cy="86400"/>
          </a:xfrm>
          <a:custGeom>
            <a:avLst/>
            <a:gdLst/>
            <a:ahLst/>
            <a:cxnLst/>
            <a:rect l="0" t="0" r="r" b="b"/>
            <a:pathLst>
              <a:path w="239" h="240" fill="none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6" y="193"/>
                  <a:pt x="204" y="205"/>
                </a:cubicBezTo>
                <a:cubicBezTo>
                  <a:pt x="193" y="216"/>
                  <a:pt x="180" y="224"/>
                  <a:pt x="166" y="230"/>
                </a:cubicBezTo>
                <a:cubicBezTo>
                  <a:pt x="151" y="236"/>
                  <a:pt x="136" y="240"/>
                  <a:pt x="120" y="240"/>
                </a:cubicBezTo>
                <a:cubicBezTo>
                  <a:pt x="103" y="240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20" y="0"/>
                </a:cubicBezTo>
                <a:cubicBezTo>
                  <a:pt x="136" y="0"/>
                  <a:pt x="151" y="3"/>
                  <a:pt x="166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6" y="46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9" name="任意多边形 298"/>
          <p:cNvSpPr/>
          <p:nvPr/>
        </p:nvSpPr>
        <p:spPr>
          <a:xfrm>
            <a:off x="11207160" y="520200"/>
            <a:ext cx="121680" cy="121680"/>
          </a:xfrm>
          <a:custGeom>
            <a:avLst/>
            <a:gdLst/>
            <a:ahLst/>
            <a:cxnLst/>
            <a:rect l="0" t="0" r="r" b="b"/>
            <a:pathLst>
              <a:path w="338" h="338" fill="none">
                <a:moveTo>
                  <a:pt x="169" y="0"/>
                </a:moveTo>
                <a:lnTo>
                  <a:pt x="338" y="169"/>
                </a:lnTo>
                <a:lnTo>
                  <a:pt x="169" y="338"/>
                </a:lnTo>
                <a:lnTo>
                  <a:pt x="0" y="169"/>
                </a:lnTo>
                <a:lnTo>
                  <a:pt x="169" y="0"/>
                </a:lnTo>
              </a:path>
            </a:pathLst>
          </a:custGeom>
          <a:ln w="9360">
            <a:solidFill>
              <a:srgbClr val="666666"/>
            </a:solidFill>
            <a:miter/>
          </a:ln>
        </p:spPr>
        <p:txBody>
          <a:bodyPr lIns="4680" tIns="4680" rIns="4680" bIns="468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0" name="文本框 299"/>
          <p:cNvSpPr txBox="1"/>
          <p:nvPr/>
        </p:nvSpPr>
        <p:spPr>
          <a:xfrm>
            <a:off x="8846640" y="5622120"/>
            <a:ext cx="12351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井下瓦斯管路检修作业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1" name="文本框 300"/>
          <p:cNvSpPr txBox="1"/>
          <p:nvPr/>
        </p:nvSpPr>
        <p:spPr>
          <a:xfrm>
            <a:off x="828720" y="5260320"/>
            <a:ext cx="4074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漏检、假检已移入“其他”条款（第二十条第三项），</a:t>
            </a:r>
            <a:r>
              <a:rPr lang="zh-CN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照样认定为重大隐患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2" name="文本框 301"/>
          <p:cNvSpPr txBox="1"/>
          <p:nvPr/>
        </p:nvSpPr>
        <p:spPr>
          <a:xfrm>
            <a:off x="695160" y="5260320"/>
            <a:ext cx="123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3" name="文本框 302"/>
          <p:cNvSpPr txBox="1"/>
          <p:nvPr/>
        </p:nvSpPr>
        <p:spPr>
          <a:xfrm>
            <a:off x="828720" y="5507640"/>
            <a:ext cx="3832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非突出矿井开拓新水平或采深增加超过 </a:t>
            </a:r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50m</a:t>
            </a:r>
            <a:r>
              <a:rPr lang="zh-CN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，必须重新测定瓦斯参数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4" name="文本框 303"/>
          <p:cNvSpPr txBox="1"/>
          <p:nvPr/>
        </p:nvSpPr>
        <p:spPr>
          <a:xfrm>
            <a:off x="695160" y="5507640"/>
            <a:ext cx="123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1" u="none" strike="noStrike">
                <a:solidFill>
                  <a:srgbClr val="1A1A1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·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5" name="文本框 304"/>
          <p:cNvSpPr txBox="1"/>
          <p:nvPr/>
        </p:nvSpPr>
        <p:spPr>
          <a:xfrm>
            <a:off x="11561040" y="6413400"/>
            <a:ext cx="250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9/24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0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1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2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3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4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5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6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7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8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19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0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1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2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3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4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5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6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7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28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3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4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5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6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7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8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ags/tag9.xml><?xml version="1.0" encoding="utf-8"?>
<p:tagLst xmlns:p="http://schemas.openxmlformats.org/presentationml/2006/main">
  <p:tag name="KSO_WM_DIAGRAM_VIRTUALLY_FRAME" val="{&quot;height&quot;:399.03307086614166,&quot;left&quot;:462.35905511811023,&quot;top&quot;:102.35905511811023,&quot;width&quot;:455.27244094488185}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4580</Words>
  <Application>WPS 演示</Application>
  <PresentationFormat/>
  <Paragraphs>1076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宋体</vt:lpstr>
      <vt:lpstr>Wingdings</vt:lpstr>
      <vt:lpstr>Arial</vt:lpstr>
      <vt:lpstr>Symbol</vt:lpstr>
      <vt:lpstr>Times New Roman</vt:lpstr>
      <vt:lpstr>微软雅黑</vt:lpstr>
      <vt:lpstr>MalgunGothic</vt:lpstr>
      <vt:lpstr>Segoe Print</vt:lpstr>
      <vt:lpstr>SegoeUIEmoji</vt:lpstr>
      <vt:lpstr>DejaVu Sans</vt:lpstr>
      <vt:lpstr>Calibri</vt:lpstr>
      <vt:lpstr>Arial Unicode MS</vt:lpstr>
      <vt:lpstr>SourceHanSansSC</vt:lpstr>
      <vt:lpstr>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A指尖缘</cp:lastModifiedBy>
  <cp:revision>1</cp:revision>
  <dcterms:created xsi:type="dcterms:W3CDTF">2026-08-08T01:28:25Z</dcterms:created>
  <dcterms:modified xsi:type="dcterms:W3CDTF">2026-08-08T01:28:25Z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 "1", "ContentProducer": "001191320114777023172010000", "ProduceID": "voiceassistant-3cf9c173ae45d9e2", "ReservedCode1": "", "ContentPropagator": "001191320114777023172010000", "PropagateID": "voiceassistant-3cf9c173ae45d9e2"}</vt:lpwstr>
  </property>
  <property fmtid="{D5CDD505-2E9C-101B-9397-08002B2CF9AE}" pid="3" name="ICV">
    <vt:lpwstr>9020FBBCC94D48AA8B0E663480FC423E_13</vt:lpwstr>
  </property>
  <property fmtid="{D5CDD505-2E9C-101B-9397-08002B2CF9AE}" pid="4" name="KSOProductBuildVer">
    <vt:lpwstr>2052-12.1.0.28043</vt:lpwstr>
  </property>
</Properties>
</file>