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3.svg" ContentType="image/svg+xml"/>
  <Override PartName="/ppt/media/image15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9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们将深入探讨2024版与2026版煤矿安全生产标准化体系的差异。这次对比分析旨在帮助大家精准把握新标准的核心变化，确保我们的安全管理工作能够与时俱进，更有效地防范风险。让我们一同开始这次学习之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看定级管理规则的变化。2026版去掉了“管理体系”的表述，说明监管更注重实际效果而非文件体系。达标条件简化，取消了分项最低分，让考核更综合。最严厉的变化在于违规处置，发生死亡事故直接撤销等级，对重大隐患拒不整改也会被直接撤销，这体现了监管的刚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重大变化在于体系框架和权重。2026版取消了三大模块，改为更精细的多专业分立考核，这意味着每个专业的要求都更加具体。同时，权重分配向现场生产专业大幅倾斜，管理类内容占比压缩，这要求我们必须把管理精力真正下沉到一线作业现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体系框架上，2026版的一个显著变化是新增了独立的考核专业。特别是“信息化”被单独列为一个专业，这体现了国家对煤矿智能化建设的高度重视。同时，培训和职业健康也被独立出来，说明这些基础保障工作的重要性日益凸显，必须作为专项来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差异体现在核心内容导向上。2026版将重大灾害防治的要求，比如瓦斯、水害、冲击地压等，不再作为一个独立的模块，而是分解到地质、通风、采掘等各个专业中。这意味着灾害防治不再是一项孤立的工作，而是必须贯穿于日常生产的每一个环节，实现了真正的融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样，基础管理的考核方式也发生了变化。过去集中在一个模块考核的责任制、双控机制等，现在被分解嵌入到各个专业中。这意味着，检查通风专业时，不仅要看通风设施，还要看该专业的责任制是否落实，风险管控是否到位。这种方式更能检验管理要求是否真正落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信息化是2026版的一个亮点。过去，信息化只是一个鼓励项，现在则成为了一个独立的、硬性的考核专业。这意味着，安全监控、人员定位、智能装备的应用不再是可有可无的选项，而是必须达标的硬性要求，这将极大地推动煤矿行业的智能化转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2026版重新将职业健康纳入正式考核，并设立了独立专业，这体现了对劳动者权益的高度重视。同时，整个标准进一步精简了资料类考核，更加注重现场实操，这要求我们必须把工作重心放在现场管理和实际操作上，而不是停留在纸面上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总结来说，2026版标准化体系更加聚焦现场、聚焦实效、聚焦责任。它对我们的管理提出了更高的要求，也指明了未来的方向。我们必须主动拥抱这些变化，将新标准的要求内化于心、外化于行，持续改进我们的安全管理工作，确保矿井安全生产形势持续稳定向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我的汇报到此结束，感谢大家的聆听。希望这次分享能帮助大家更好地理解和执行新版标准化体系。谢谢！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汇报将分为两个部分。首先，我们会梳理两个版本之间的核心相同点，这些是我们工作的基础和延续。接着，我们将重点剖析主要的不同点，这也是我们本次学习的重点，包括定级管理、体系框架和核心内容三个方面的变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首先，我们来看第一部分：核心相同点。尽管标准在不断演进，但一些根本性的原则和框架是保持稳定的。理解这些共同点，有助于我们更好地衔接新旧标准，确保工作的连续性。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在等级设置上，无论是2024版还是2026版，都采用了一、二、三级的划分，有效期均为三年。这保证了企业评级的稳定性和权威性。其次，两者的核心原则和逻辑是一致的，都强调“安全第一”和双重预防机制，这是我们安全管理工作的基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的三个共同点同样重要。考核定级的流程保持一致，都是通过线上系统完成自评、初审到发证的全过程。评分方法也延续了加权求和的逻辑。最关键的是，两个版本都强调动态监管，这意味着获得等级不是终点，持续的合规运营才是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了解了共同点之后，我们进入本次分享的核心——主要不同点。这些变化反映了监管思路的演进和对安全生产更高的要求，我们必须重点关注并落实到日常工作中。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来详细看一下定级管理规则的变化。2026版在制度定位上更注重实际效果。达标条件简化，只看总分。最关键的是违规处置变得更加严厉，发生死亡事故直接撤销等级，对重大隐患拒不整改也会被直接撤销，同时重新申报的周期也缩短了，体现了宽严相济的监管思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体系框架方面，2026版做出了重大调整。它取消了原来的三大模块，改为更精细的多专业分立考核。权重分配也明显向生产现场倾斜，现场实操的考核占比大幅提升。同时，新增了信息化、培训和职业健康等独立考核专业，反映了这些领域的重要性日益凸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细化看核心内容导向的差异。2026版将重大灾害防治和基础管理要求都融入了日常专业管理中，避免了“两张皮”。信息化从鼓励项升级为硬指标。职业健康重新被重视。同时，整个标准进一步淡化了资料考核，把重心完全放在了现场实操和实际效果上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9.svg"/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1.jpe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.jpe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3.jpe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0.svg"/><Relationship Id="rId6" Type="http://schemas.openxmlformats.org/officeDocument/2006/relationships/image" Target="../media/image19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png"/><Relationship Id="rId1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9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6.svg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2286000"/>
            <a:ext cx="1066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 vs 2026版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4064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煤矿安全生产标准化体系对比分析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5245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以标准促安全 · 以规范提效能 · 以创新强管理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不同点一：定级管理规则差异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429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22225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制度定位与名称调整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4323">
            <a:off x="952513" y="2724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952500" y="2895600"/>
            <a:ext cx="3048000" cy="234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2024版：体系化合规导向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名称中强调“管理体系”，侧重于安全管理制度的文件化、流程化与体系完整性，关注合规闭环的形式要求。</a:t>
            </a:r>
            <a:endParaRPr lang="en-US" sz="1100"/>
          </a:p>
          <a:p>
            <a:pPr marL="0"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2026版：实战化落地导向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去除“管理体系”表述，聚焦现场安全条件达标、专业人员实操能力及隐患治理的实际成效，更重结果落地。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381500" y="2032000"/>
            <a:ext cx="3429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572000" y="22225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等级达标条件简化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323">
            <a:off x="4572013" y="2724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4572000" y="2895600"/>
            <a:ext cx="3048000" cy="234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2024版：双重硬性门槛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需同时满足“总分达标”和“各专业分项最低分”限制，单项考核不达标即导致整体定级失败，对均衡性要求极高。</a:t>
            </a:r>
            <a:endParaRPr lang="en-US" sz="1100"/>
          </a:p>
          <a:p>
            <a:pPr marL="0"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2026版：综合效能考核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取消分项最低分限制，仅考核综合总分是否达标，允许企业以优势领域弥补短板，考核更灵活，更重整体水平。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01000" y="2032000"/>
            <a:ext cx="3429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191500" y="2222500"/>
            <a:ext cx="317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违规处置与申报收紧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4323">
            <a:off x="8191513" y="2724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8191500" y="2895600"/>
            <a:ext cx="3048000" cy="234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红线管控：直接撤销机制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发生生产安全死亡事故，或存在重大事故隐患拒不整改、不执行监管指令的，直接撤销现有等级，无降级缓冲。</a:t>
            </a:r>
            <a:endParaRPr lang="en-US" sz="1100"/>
          </a:p>
          <a:p>
            <a:pPr marL="0"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机制优化：缩短申报周期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等级被撤销后，满6个月即可重新申请定级，较此前周期有所缩短，鼓励企业加快整改、尽快回归正轨。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55880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cap="flat" cmpd="sng">
            <a:solidFill>
              <a:srgbClr val="0CAC47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52500" y="5689600"/>
            <a:ext cx="1028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核心洞察：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新规体现了“轻形式、重实效”的监管趋势，考核更加灵活但对安全底线的要求更为刚性，倒逼企业从被动合规转向主动安全治理。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不同点二：体系框架与权重分配差异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36600" y="1879600"/>
            <a:ext cx="4318000" cy="3048000"/>
          </a:xfrm>
          <a:prstGeom prst="roundRect">
            <a:avLst>
              <a:gd name="adj" fmla="val 0"/>
            </a:avLst>
          </a:prstGeom>
          <a:solidFill>
            <a:srgbClr val="22C55E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834" b="2834"/>
          <a:stretch>
            <a:fillRect/>
          </a:stretch>
        </p:blipFill>
        <p:spPr>
          <a:xfrm>
            <a:off x="762000" y="1905000"/>
            <a:ext cx="4318000" cy="3048000"/>
          </a:xfrm>
          <a:prstGeom prst="roundRect">
            <a:avLst>
              <a:gd name="adj" fmla="val 500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5207000"/>
            <a:ext cx="431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实景呈现：煤矿井下综采工作面，展现了生产现场专业管理的核心场景，是新考核体系权重倾斜的重点领域。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461000" y="1905000"/>
            <a:ext cx="5969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1500" y="21336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32500" y="20955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整体架构：从“集中管控”到“专业分立”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651500" y="2603500"/>
            <a:ext cx="558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2024版以“安全基础、重大灾害、专业管理”三大模块集中管理；2026版取消顶层统管，直接按专业拆分为独立考核单元，实现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考核颗粒度精细化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，更贴合现场实际业务场景。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461000" y="4127500"/>
            <a:ext cx="5969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1500" y="43561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032500" y="43180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权重分配：向“生产现场”大幅倾斜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651500" y="4826000"/>
            <a:ext cx="558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2024版管理与灾害类占比31%；2026版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生产现场类权重跃升至76%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，大幅压缩了宏观管理类指标，强化了现场实操、隐患排查与标准化作业的考核权重。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不同点二：体系框架与权重分配差异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2000" y="1905000"/>
            <a:ext cx="4572000" cy="2857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12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0165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图示为现代化煤矿安全生产智能调度中心，直观体现了信息化系统在矿山安全管理中的核心中枢作用，这也是2026版将“信息化”列为独立考核专业的现实背景。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715000" y="1905000"/>
            <a:ext cx="5842000" cy="1587500"/>
          </a:xfrm>
          <a:prstGeom prst="roundRect">
            <a:avLst>
              <a:gd name="adj" fmla="val 0"/>
            </a:avLst>
          </a:prstGeom>
          <a:solidFill>
            <a:srgbClr val="F9FAFB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715000" y="1905000"/>
            <a:ext cx="76200" cy="1587500"/>
          </a:xfrm>
          <a:prstGeom prst="roundRect">
            <a:avLst>
              <a:gd name="adj" fmla="val 0"/>
            </a:avLst>
          </a:prstGeom>
          <a:solidFill>
            <a:srgbClr val="9CA3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969000" y="2057400"/>
            <a:ext cx="546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2024版：分散式融入，缺乏独立权重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信息化、培训及职业健康等内容仅作为附属项嵌入各业务模块，未设置独立的考核指标与分值权重，难以对相关领域的建设成效进行专项、量化的评价。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5715000" y="3746500"/>
            <a:ext cx="5842000" cy="2222500"/>
          </a:xfrm>
          <a:prstGeom prst="roundRect">
            <a:avLst>
              <a:gd name="adj" fmla="val 0"/>
            </a:avLst>
          </a:prstGeom>
          <a:solidFill>
            <a:srgbClr val="F0FDF4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5715000" y="3746500"/>
            <a:ext cx="76200" cy="22225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969000" y="3898900"/>
            <a:ext cx="5461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2026版：新增三大独立考核专业，强化专项治理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信息化单列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：独立考核智能化建设、系统应用与数据价值挖掘；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专项剥离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：将培训教育、职业健康从基础管理中独立，设立专门的考核维度，以更高权重推动企业落实主体责任，提升人员安全素质与健康保障水平。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不同点三：核心内容导向差异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65" b="65"/>
          <a:stretch>
            <a:fillRect/>
          </a:stretch>
        </p:blipFill>
        <p:spPr>
          <a:xfrm>
            <a:off x="762000" y="1778000"/>
            <a:ext cx="4318000" cy="2425700"/>
          </a:xfrm>
          <a:prstGeom prst="roundRect">
            <a:avLst>
              <a:gd name="adj" fmla="val 6282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508500"/>
            <a:ext cx="431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为煤矿井下瓦斯抽采钻孔施工现场。2026版标准将此类具体的灾害防治措施，深度嵌入到地质勘探、通风管理、采掘作业等日常业务流程中，确保安全管理不再是孤立的附加项，而是生产作业的内在组成部分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588000" y="1778000"/>
            <a:ext cx="609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重大灾害防治融入专业全流程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588000" y="2540000"/>
            <a:ext cx="60960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8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778500" y="2692400"/>
            <a:ext cx="571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2024版：独立模块，专项考核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778500" y="3111500"/>
            <a:ext cx="571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单独设立“重大灾害防治”章节，作为独立条目进行集中考核。这种模式容易造成安全管理与日常生产业务脱节，形成“两张皮”现象，难以实现常态化、全过程的安全管控。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88000" y="4191000"/>
            <a:ext cx="6096000" cy="17145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25400" cap="flat" cmpd="sng">
            <a:solidFill>
              <a:srgbClr val="22C55E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778500" y="4381500"/>
            <a:ext cx="571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2026版：拆解融入，深度融合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778500" y="4800600"/>
            <a:ext cx="571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瓦斯、水害、冲击地压等防治要求，拆解并直接嵌入地质、通风、采掘等各业务专业标准中。实现了安全保障与生产管理的一体化，让灾害防治成为日常生产的内在要求，从源头消除安全隐患，避免“两张皮”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不同点三：核心内容导向差异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基础管理转为“专业嵌入 + 单列补充”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85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26035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 · 集中式考核模式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30480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所有基础管理内容集中在“安全基础管理”模块统一考核，侧重台账完整性，与现场具体业务存在一定程度的脱节，难以体现管理要求在实际作业中的渗透。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159500" y="2413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DCFCE7">
              <a:alpha val="85000"/>
            </a:srgbClr>
          </a:solidFill>
          <a:ln w="12700" cap="flat" cmpd="sng">
            <a:solidFill>
              <a:srgbClr val="22C55E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350000" y="26035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 · 嵌入式融合模式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350000" y="30480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将双控机制、责任制等核心要求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深度嵌入各生产专业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，仅保留通用性强的培训、职业健康单列考核。实现了安全管理与生产业务的同部署、同落实，推动要求真正落地现场。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 l="73" r="73"/>
          <a:stretch>
            <a:fillRect/>
          </a:stretch>
        </p:blipFill>
        <p:spPr>
          <a:xfrm>
            <a:off x="762000" y="4254500"/>
            <a:ext cx="3810000" cy="2146300"/>
          </a:xfrm>
          <a:prstGeom prst="rect">
            <a:avLst/>
          </a:prstGeom>
          <a:noFill/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4889500" y="4254500"/>
            <a:ext cx="6540500" cy="21463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5080000" y="4406900"/>
            <a:ext cx="615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管理效能跃升：</a:t>
            </a:r>
            <a:r>
              <a:rPr lang="en-US" sz="15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种转变从根本上解决了安全管理与生产经营“两张皮”的问题。它不再是独立的考核项，而是成为各专业开展工作的“标配”。通过将安全责任分解到具体专业环节，倒逼专业管理提升，实现了从“要我安全”到“我要安全、我会安全”的主动转变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不同点三：核心内容导向差异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83" r="83"/>
          <a:stretch>
            <a:fillRect/>
          </a:stretch>
        </p:blipFill>
        <p:spPr>
          <a:xfrm>
            <a:off x="762000" y="2032000"/>
            <a:ext cx="4064000" cy="3048000"/>
          </a:xfrm>
          <a:prstGeom prst="roundRect">
            <a:avLst>
              <a:gd name="adj" fmla="val 500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000000">
                <a:alpha val="12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270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智能化装备的普及应用，是实现煤矿安全监控与管理考核的技术基础，也是2026版标准硬性考核的重点领域。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207000" y="2032000"/>
            <a:ext cx="63500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207000" y="2032000"/>
            <a:ext cx="76200" cy="1651000"/>
          </a:xfrm>
          <a:prstGeom prst="roundRect">
            <a:avLst>
              <a:gd name="adj" fmla="val 0"/>
            </a:avLst>
          </a:prstGeom>
          <a:solidFill>
            <a:srgbClr val="9CA3A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461000" y="2222500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 · 倡导性引导（无强制约束）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461000" y="2692400"/>
            <a:ext cx="5842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仅在总则中原则性提及“鼓励采用信息化手段”，属于宏观方向上的倡导与引导，未明确具体落地标准、考核指标及分值，在实际执行层面缺乏强制性约束，难以形成实质性推动。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207000" y="4000500"/>
            <a:ext cx="6350000" cy="19685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12700" cap="flat" cmpd="sng">
            <a:solidFill>
              <a:srgbClr val="22C55E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207000" y="4000500"/>
            <a:ext cx="76200" cy="19685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61000" y="4191000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 · 独立专项考核（硬性量化指标）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461000" y="4635500"/>
            <a:ext cx="584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增设独立的信息化专业考核维度，将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安全监控、人员定位、视频监控、智能装备应用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等关键内容纳入考核体系，明确具体评分标准与分值权重。从“软要求”全面升级为必须达标的“硬指标”，倒逼煤矿智能化建设从“可选”变为“必选”。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不同点三：核心内容导向差异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78" b="78"/>
          <a:stretch>
            <a:fillRect/>
          </a:stretch>
        </p:blipFill>
        <p:spPr>
          <a:xfrm>
            <a:off x="762000" y="1905000"/>
            <a:ext cx="4064000" cy="2705100"/>
          </a:xfrm>
          <a:prstGeom prst="roundRect">
            <a:avLst>
              <a:gd name="adj" fmla="val 5633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889500"/>
            <a:ext cx="406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职业健康是安全生产的底线。新标准通过独立设项、强化考核，切实保障劳动者职业健康权益，推动企业从“被动合规”向“主动保障”转变。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207000" y="1905000"/>
            <a:ext cx="6350000" cy="1968500"/>
          </a:xfrm>
          <a:prstGeom prst="roundRect">
            <a:avLst>
              <a:gd name="adj" fmla="val 0"/>
            </a:avLst>
          </a:prstGeom>
          <a:solidFill>
            <a:srgbClr val="F0FDF4">
              <a:alpha val="8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1000" y="2133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943600" y="21336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职业健康管理重新纳入正式考核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461000" y="2641600"/>
            <a:ext cx="584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仅保留少量原则性要求，考核力度较弱；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设立独立专业，重点考核危害因素检测、个体防护配备及职业健康监护，实现从“纸面要求”到“硬性指标”的升级。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207000" y="4127500"/>
            <a:ext cx="6350000" cy="1968500"/>
          </a:xfrm>
          <a:prstGeom prst="roundRect">
            <a:avLst>
              <a:gd name="adj" fmla="val 0"/>
            </a:avLst>
          </a:prstGeom>
          <a:solidFill>
            <a:srgbClr val="F0FDF4">
              <a:alpha val="8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1000" y="43561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943600" y="43561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精简资料考核，聚焦现场实操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461000" y="4864100"/>
            <a:ext cx="584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大幅压减纸质台账，考核重心全面转向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现场设备状态、作业环境达标情况及人员操作规范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。这一转变倒逼企业将安全管理重心从“做资料”转移到“干实事”，切实提升现场本质安全水平。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794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总结与展望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8735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拥抱变化，持续改进，构建更坚实的安全管理体系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09600" y="4826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600" y="50546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5054600"/>
            <a:ext cx="254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聚焦现场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63600" y="5524500"/>
            <a:ext cx="292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下沉一线，紧盯现场隐患排查与整改闭环，从源头消除风险，夯实安全生产基础。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4826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50546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68900" y="5054600"/>
            <a:ext cx="254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聚焦实效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35500" y="5524500"/>
            <a:ext cx="292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以结果为导向，量化安全指标，拒绝形式主义，确保每一项安全制度真正落地见效。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53400" y="4826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07400" y="50546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940800" y="5054600"/>
            <a:ext cx="254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聚焦责任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407400" y="5524500"/>
            <a:ext cx="292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压实全员安全生产责任，明确职责边界，形成层层抓落实、人人讲安全的责任体系。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3175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4572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0" i="0" u="none" strike="noStrike" spc="1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以标准筑根基 · 以安全护远航 · 共促合规发展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461000" y="5778500"/>
            <a:ext cx="1270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cap="flat" cmpd="sng">
            <a:solidFill>
              <a:srgbClr val="0CAC4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 CONTENTS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3495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核心相同点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30416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2C55E">
                <a:alpha val="4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403600"/>
            <a:ext cx="228600" cy="228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71600" y="33655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等级设置与有效期保持一致，延续原有管理周期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937000"/>
            <a:ext cx="228600" cy="228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71600" y="38989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核心原则与底层逻辑一脉相承，确保体系稳定延续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4470400"/>
            <a:ext cx="228600" cy="228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71600" y="44323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考核定级基本流程规范统一，操作路径清晰可依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5003800"/>
            <a:ext cx="228600" cy="228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71600" y="49657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加权评分计算逻辑不变，保障评价结果的公平性</a:t>
            </a:r>
            <a:endParaRPr lang="en-US" sz="1100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5537200"/>
            <a:ext cx="228600" cy="228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371600" y="54991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动态监管要求一致，持续强化过程管理与风险防控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2032000"/>
            <a:ext cx="52070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477000" y="23495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主要不同点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291">
            <a:off x="6477009" y="30416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22C55E">
                <a:alpha val="4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0" name="AutoShape 20"/>
          <p:cNvSpPr/>
          <p:nvPr/>
        </p:nvSpPr>
        <p:spPr>
          <a:xfrm>
            <a:off x="6477000" y="3276600"/>
            <a:ext cx="4699000" cy="8636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500" y="35687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086600" y="3365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定级管理规则重构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优化申报门槛与审核机制，明确分级管理权限，细化责任边界，实现管理更精准。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477000" y="4165600"/>
            <a:ext cx="4699000" cy="8636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7500" y="4457700"/>
            <a:ext cx="279400" cy="2794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086600" y="4254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体系框架与权重调整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重构指标体系结构，调整核心指标权重，强化业务实质与风险防控的考核占比。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477000" y="5054600"/>
            <a:ext cx="4699000" cy="863600"/>
          </a:xfrm>
          <a:prstGeom prst="roundRect">
            <a:avLst>
              <a:gd name="adj" fmla="val 0"/>
            </a:avLst>
          </a:prstGeom>
          <a:solidFill>
            <a:srgbClr val="22C55E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7500" y="5346700"/>
            <a:ext cx="279400" cy="279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7086600" y="5143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核心内容导向升级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从规模导向转向“规模+质量+风险”多维导向，突出合规经营与可持续发展能力。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905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PART 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2794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核心相同点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715000" y="4191000"/>
            <a:ext cx="762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524000" y="4889500"/>
            <a:ext cx="914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尽管行业标准在持续迭代与优化，但核心的安全原则与合规框架始终保持稳定。</a:t>
            </a:r>
            <a:b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洞察这些底层共性，是实现新旧体系平滑过渡、保障业务连续性的关键前提。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核心相同点 (1/2)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93" r="93"/>
          <a:stretch>
            <a:fillRect/>
          </a:stretch>
        </p:blipFill>
        <p:spPr>
          <a:xfrm>
            <a:off x="762000" y="2032000"/>
            <a:ext cx="3556000" cy="2451100"/>
          </a:xfrm>
          <a:prstGeom prst="rect">
            <a:avLst/>
          </a:prstGeom>
          <a:noFill/>
          <a:ln w="25400" cap="flat" cmpd="sng">
            <a:solidFill>
              <a:srgbClr val="22C55E">
                <a:alpha val="40000"/>
              </a:srgbClr>
            </a:solidFill>
            <a:prstDash val="solid"/>
            <a:round/>
          </a:ln>
          <a:effectLst>
            <a:outerShdw blurRad="152400" dist="76200" dir="2700000" algn="tl" rotWithShape="0">
              <a:srgbClr val="000000">
                <a:alpha val="12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762500"/>
            <a:ext cx="355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山西省一级安全质量标准化煤矿认证实景，直观体现了评级体系的权威性与行业认可，是煤矿安全管理水平的重要标志。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826000" y="2032000"/>
            <a:ext cx="6604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0000" y="2260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588000" y="22352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等级设置与有效期一致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080000" y="2730500"/>
            <a:ext cx="609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均划分一级、二级、三级共3个标准化等级，有效期统一为3年。企业需在有效期届满前3个月主动申请重新考核，确保评级管理的规范性与动态延续，维持标准的严肃性。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826000" y="4000500"/>
            <a:ext cx="6604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000" y="42291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588000" y="42037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核心原则与底层逻辑一致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080000" y="4699000"/>
            <a:ext cx="609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始终坚守“安全第一、预防为主、综合治理”方针，明确煤矿为安全生产责任主体。制度设计贯穿“安全风险分级管控”与“隐患排查治理”双重预防机制，从源头识别风险，筑牢安全管理根基。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826000" y="5905500"/>
            <a:ext cx="6604000" cy="5080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4953000" y="6007100"/>
            <a:ext cx="635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关键价值：统一的基础框架确保了政策的延续性，为煤矿安全生产提供了稳定的制度保障。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核心相同点 (2/2)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74" r="74"/>
          <a:stretch>
            <a:fillRect/>
          </a:stretch>
        </p:blipFill>
        <p:spPr>
          <a:xfrm>
            <a:off x="762000" y="1905000"/>
            <a:ext cx="3556000" cy="3048000"/>
          </a:xfrm>
          <a:prstGeom prst="rect">
            <a:avLst/>
          </a:prstGeom>
          <a:noFill/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1435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依托矿山安全生产综合信息系统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实现考核定级全流程数字化闭环管理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826000" y="18415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0000" y="2095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651500" y="20574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考核定级流程标准化闭环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651500" y="2514600"/>
            <a:ext cx="565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统一执行“自评申报—初审—现场考核—公示—发证”五步流程，全链路依托国家级信息系统线上办理，确保流程规范、公开透明且可追溯。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826000" y="34290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000" y="3683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651500" y="36449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加权评分逻辑科学统一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651500" y="4102100"/>
            <a:ext cx="565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采用“专业得分×权重占比”的加权求和法，各模块基准满分均为100分。通过差异化权重配置，科学量化安全管理水平，确保评分结果客观公正。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826000" y="50165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80000" y="5270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651500" y="52324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动态监管机制长效化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651500" y="5689600"/>
            <a:ext cx="565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实施“授牌+监管”闭环管理，常态化开展等级复核与随机抽查。对不达标煤矿责令限期整改，整改仍不合格的坚决降级或撤销，杜绝“一评定终身”。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905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PART 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2794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主要不同点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334000" y="4191000"/>
            <a:ext cx="1524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cap="flat" cmpd="sng">
            <a:solidFill>
              <a:srgbClr val="0CAC4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270000" y="4826000"/>
            <a:ext cx="965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从监管思路的演进到责任落实的深化，全面解析新旧规范的核心差异</a:t>
            </a:r>
            <a:b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聚焦安全生产管理的关键变化，助力企业构建更稳固的安全防线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不同点一：定级管理规则差异 (细化)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787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1778000" cy="7874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651000"/>
            <a:ext cx="177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制度定位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2667000" y="16510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强调“管理体系”规范运行，侧重制度完善与体系化建设的合规性。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5318164">
            <a:off x="6781800" y="2038426"/>
            <a:ext cx="533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7175500" y="16510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聚焦“现场达标”与“专业实操”，弱化形式化文件，更注重实际安全管控效果。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2565400"/>
            <a:ext cx="10668000" cy="787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2565400"/>
            <a:ext cx="1778000" cy="7874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762000" y="2565400"/>
            <a:ext cx="177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达标条件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2667000" y="25654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双重约束：总分达标 + 关键分项设最低分限制（如重大灾害防治≥90分）。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18164">
            <a:off x="6781800" y="2952826"/>
            <a:ext cx="533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7175500" y="25654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仅考核总分：一级≥90分、二级≥80分、三级≥70分，取消分项最低分限制。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3479800"/>
            <a:ext cx="10668000" cy="787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3479800"/>
            <a:ext cx="1778000" cy="7874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3479800"/>
            <a:ext cx="177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事故处置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2667000" y="34798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分级限制申报：根据事故等级，设定1-3年不等的定级申报限制期。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5318164">
            <a:off x="6781800" y="3867226"/>
            <a:ext cx="533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7175500" y="34798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零容忍机制：发生生产安全死亡事故，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直接撤销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已取得的安全等级。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4394200"/>
            <a:ext cx="10668000" cy="787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62000" y="4394200"/>
            <a:ext cx="1778000" cy="7874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762000" y="4394200"/>
            <a:ext cx="177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重新申报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2667000" y="43942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限制严格：依据违规或事故严重程度，需等待1-3年方可重新申请。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5318164">
            <a:off x="6781800" y="4781626"/>
            <a:ext cx="533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7175500" y="43942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优化周期：安全等级被撤销后，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满6个月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即可重新提出定级申请。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5308600"/>
            <a:ext cx="10668000" cy="787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762000" y="5308600"/>
            <a:ext cx="1778000" cy="7874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762000" y="5308600"/>
            <a:ext cx="177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撤销红线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2667000" y="53086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触发情形较少：主要针对发生重特大事故等极其严重的违规情形。</a:t>
            </a:r>
            <a:endParaRPr lang="en-US" sz="1100"/>
          </a:p>
        </p:txBody>
      </p:sp>
      <p:cxnSp>
        <p:nvCxnSpPr>
          <p:cNvPr id="32" name="Connector 32"/>
          <p:cNvCxnSpPr/>
          <p:nvPr/>
        </p:nvCxnSpPr>
        <p:spPr>
          <a:xfrm rot="5318164">
            <a:off x="6781800" y="5696026"/>
            <a:ext cx="533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AutoShape 33"/>
          <p:cNvSpPr/>
          <p:nvPr/>
        </p:nvSpPr>
        <p:spPr>
          <a:xfrm>
            <a:off x="7175500" y="5308600"/>
            <a:ext cx="42545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新增硬性红线：存在重大事故隐患拒不整改、拒不执行监管指令等直接撤销。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不同点二：体系框架与权重分配差异 (细化)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200" y="23368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71600" y="2311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整体架构重塑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691">
            <a:off x="965214" y="28511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65200" y="2984500"/>
            <a:ext cx="29718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2024版：集中式管理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采用“三大模块集中管理”模式，整合安全基础、重大灾害及专业管理，层级架构较为宏观。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965200" y="4191000"/>
            <a:ext cx="29718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2026版：专业化分立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打破顶层模块壁垒，实行“多专业分立考核”，按专业领域直接拆分指标，考核更聚焦、更具针对性。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4069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4069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0100" y="23368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016500" y="2311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权重向现场倾斜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691">
            <a:off x="4610114" y="28511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610100" y="2984500"/>
            <a:ext cx="29718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2024版：侧重管理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管理类与灾害专项指标合计占比31%，考核重心偏向制度建设与宏观统筹。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610100" y="4191000"/>
            <a:ext cx="29718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2026版：聚焦现场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生产现场类专业权重大幅提升至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76%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（以露天煤矿为例），考核资源向一线安全与实操能力倾斜。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051800" y="2032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22C55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051800" y="203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23368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661400" y="2311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专业考核独立化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691">
            <a:off x="8255014" y="28511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255000" y="2984500"/>
            <a:ext cx="29718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2024版：内容嵌入式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信息化、培训及职业健康等内容分散嵌入现有模块，未设立独立考核指标，难以体现其专项价值。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255000" y="4191000"/>
            <a:ext cx="29718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2026版：独立成体系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新增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信息化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为独立专业，并将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培训、职业健康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拆分单列，强化专业领域的精细化管理。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762000" y="5842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89000" y="5943600"/>
            <a:ext cx="1041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核心洞察：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考核体系正从“宏观统筹”向“专业深耕”与“现场实效”深度转型，通过权重重构与专业细分，实现更精准、更落地的安全管控。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不同点三：核心内容导向差异 (细化)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89000" y="1968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重大灾害防治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3222">
            <a:off x="889012" y="24066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889000" y="25400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单独设置模块集中考核，与日常业务相对独立。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拆解融入对应业务专业，实现与日常管理深度融合，杜绝“两张皮”。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318000" y="17780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45000" y="1968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基础管理体系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3222">
            <a:off x="4445012" y="24066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4445000" y="25400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集中在“安全基础管理”大模块下统一考核，内容较为笼统。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要求全面嵌入各生产专业，通用性强的基础要求单列补充考核。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874000" y="17780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001000" y="1968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信息化建设要求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3222">
            <a:off x="8001012" y="24066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8001000" y="25400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仅为倡导性要求，无独立考核分值，缺乏硬性约束。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升级为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硬性考核指标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，增设独立专业，明确考核标准与具体分值。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41275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89000" y="4318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职业健康管理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3222">
            <a:off x="889012" y="47561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89000" y="48895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取消专项考核模块，仅在其他条款中保留少量零散要求。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重新纳入考核体系，设立独立专业模块，实现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全方位、系统化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318000" y="41275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4445000" y="4318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资料与现场考核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3222">
            <a:off x="4445012" y="47561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4445000" y="48895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2024版：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提出“压减纸质台账”，但仍保留较多资料类考核要求。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2026版：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进一步大幅精简台账，考核重心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全面转向现场实操与实际成效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7874000" y="4127500"/>
            <a:ext cx="3556000" cy="2095500"/>
          </a:xfrm>
          <a:prstGeom prst="roundRect">
            <a:avLst>
              <a:gd name="adj" fmla="val 0"/>
            </a:avLst>
          </a:prstGeom>
          <a:solidFill>
            <a:srgbClr val="22C55E">
              <a:alpha val="10000"/>
            </a:srgbClr>
          </a:solidFill>
          <a:ln w="12700" cap="flat" cmpd="sng">
            <a:solidFill>
              <a:srgbClr val="22C55E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01000" y="4318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核心导向升级</a:t>
            </a:r>
            <a:endParaRPr lang="en-US" sz="1100"/>
          </a:p>
        </p:txBody>
      </p:sp>
      <p:cxnSp>
        <p:nvCxnSpPr>
          <p:cNvPr id="26" name="Connector 26"/>
          <p:cNvCxnSpPr/>
          <p:nvPr/>
        </p:nvCxnSpPr>
        <p:spPr>
          <a:xfrm rot="-13222">
            <a:off x="8001012" y="4756150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2C55E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" name="AutoShape 27"/>
          <p:cNvSpPr/>
          <p:nvPr/>
        </p:nvSpPr>
        <p:spPr>
          <a:xfrm>
            <a:off x="8001000" y="48895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从“形式合规”向“实质安全”转变，强化专业融合与现场实效，构建更科学、更务实的安全考核评价体系，真正推动安全管理落地见效。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4776</Words>
  <Application>WPS 演示</Application>
  <PresentationFormat/>
  <Paragraphs>277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石宏杰</cp:lastModifiedBy>
  <cp:revision>1</cp:revision>
  <dcterms:created xsi:type="dcterms:W3CDTF">2026-07-03T09:31:16Z</dcterms:created>
  <dcterms:modified xsi:type="dcterms:W3CDTF">2026-07-03T09:31:16Z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{"Label":"1","ContentProducer":"001191110102MACQD9K64010000","ProduceID":"7658231727274577128","ReservedCode1":"","ContentPropagator":"","PropagateID":"","ReservedCode2":""}</vt:lpwstr>
  </property>
  <property fmtid="{D5CDD505-2E9C-101B-9397-08002B2CF9AE}" pid="3" name="ICV">
    <vt:lpwstr>8C7FD15F85924F25B5E08FB53063CDB6_13</vt:lpwstr>
  </property>
  <property fmtid="{D5CDD505-2E9C-101B-9397-08002B2CF9AE}" pid="4" name="KSOProductBuildVer">
    <vt:lpwstr>2052-12.1.0.18608</vt:lpwstr>
  </property>
</Properties>
</file>