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90"/>
  </p:handoutMasterIdLst>
  <p:sldIdLst>
    <p:sldId id="1351" r:id="rId3"/>
    <p:sldId id="2341" r:id="rId5"/>
    <p:sldId id="2344" r:id="rId6"/>
    <p:sldId id="2342" r:id="rId7"/>
    <p:sldId id="2343" r:id="rId8"/>
    <p:sldId id="1376" r:id="rId9"/>
    <p:sldId id="1846" r:id="rId10"/>
    <p:sldId id="2142" r:id="rId11"/>
    <p:sldId id="2143" r:id="rId12"/>
    <p:sldId id="2144" r:id="rId13"/>
    <p:sldId id="2145" r:id="rId14"/>
    <p:sldId id="2146" r:id="rId15"/>
    <p:sldId id="2147" r:id="rId16"/>
    <p:sldId id="2148" r:id="rId17"/>
    <p:sldId id="2149" r:id="rId18"/>
    <p:sldId id="2150" r:id="rId19"/>
    <p:sldId id="2151" r:id="rId20"/>
    <p:sldId id="2090" r:id="rId21"/>
    <p:sldId id="2112" r:id="rId22"/>
    <p:sldId id="2163" r:id="rId23"/>
    <p:sldId id="2153" r:id="rId24"/>
    <p:sldId id="2154" r:id="rId25"/>
    <p:sldId id="2156" r:id="rId26"/>
    <p:sldId id="2157" r:id="rId27"/>
    <p:sldId id="2164" r:id="rId28"/>
    <p:sldId id="2159" r:id="rId29"/>
    <p:sldId id="2165" r:id="rId30"/>
    <p:sldId id="2162" r:id="rId31"/>
    <p:sldId id="2166" r:id="rId32"/>
    <p:sldId id="2167" r:id="rId33"/>
    <p:sldId id="2168" r:id="rId34"/>
    <p:sldId id="2169" r:id="rId35"/>
    <p:sldId id="2170" r:id="rId36"/>
    <p:sldId id="2171" r:id="rId37"/>
    <p:sldId id="2172" r:id="rId38"/>
    <p:sldId id="2173" r:id="rId39"/>
    <p:sldId id="2174" r:id="rId40"/>
    <p:sldId id="2175" r:id="rId41"/>
    <p:sldId id="2176" r:id="rId42"/>
    <p:sldId id="2178" r:id="rId43"/>
    <p:sldId id="2179" r:id="rId44"/>
    <p:sldId id="2180" r:id="rId45"/>
    <p:sldId id="2181" r:id="rId46"/>
    <p:sldId id="2182" r:id="rId47"/>
    <p:sldId id="2183" r:id="rId48"/>
    <p:sldId id="2184" r:id="rId49"/>
    <p:sldId id="2186" r:id="rId50"/>
    <p:sldId id="2185" r:id="rId51"/>
    <p:sldId id="2188" r:id="rId52"/>
    <p:sldId id="2189" r:id="rId53"/>
    <p:sldId id="2191" r:id="rId54"/>
    <p:sldId id="2192" r:id="rId55"/>
    <p:sldId id="2092" r:id="rId56"/>
    <p:sldId id="2100" r:id="rId57"/>
    <p:sldId id="2193" r:id="rId58"/>
    <p:sldId id="2194" r:id="rId59"/>
    <p:sldId id="2195" r:id="rId60"/>
    <p:sldId id="2196" r:id="rId61"/>
    <p:sldId id="2197" r:id="rId62"/>
    <p:sldId id="2198" r:id="rId63"/>
    <p:sldId id="2199" r:id="rId64"/>
    <p:sldId id="2200" r:id="rId65"/>
    <p:sldId id="2201" r:id="rId66"/>
    <p:sldId id="2203" r:id="rId67"/>
    <p:sldId id="2204" r:id="rId68"/>
    <p:sldId id="2205" r:id="rId69"/>
    <p:sldId id="2206" r:id="rId70"/>
    <p:sldId id="2207" r:id="rId71"/>
    <p:sldId id="2208" r:id="rId72"/>
    <p:sldId id="2209" r:id="rId73"/>
    <p:sldId id="2210" r:id="rId74"/>
    <p:sldId id="2211" r:id="rId75"/>
    <p:sldId id="2213" r:id="rId76"/>
    <p:sldId id="2214" r:id="rId77"/>
    <p:sldId id="2212" r:id="rId78"/>
    <p:sldId id="2215" r:id="rId79"/>
    <p:sldId id="2338" r:id="rId80"/>
    <p:sldId id="2218" r:id="rId81"/>
    <p:sldId id="2219" r:id="rId82"/>
    <p:sldId id="2220" r:id="rId83"/>
    <p:sldId id="2221" r:id="rId84"/>
    <p:sldId id="2222" r:id="rId85"/>
    <p:sldId id="2335" r:id="rId86"/>
    <p:sldId id="2339" r:id="rId87"/>
    <p:sldId id="2337" r:id="rId88"/>
    <p:sldId id="2340" r:id="rId89"/>
    <p:sldId id="2228" r:id="rId90"/>
    <p:sldId id="2231" r:id="rId91"/>
    <p:sldId id="2232" r:id="rId92"/>
    <p:sldId id="2233" r:id="rId93"/>
    <p:sldId id="2234" r:id="rId94"/>
    <p:sldId id="2235" r:id="rId95"/>
    <p:sldId id="2236" r:id="rId96"/>
    <p:sldId id="2239" r:id="rId97"/>
    <p:sldId id="2238" r:id="rId98"/>
    <p:sldId id="2240" r:id="rId99"/>
    <p:sldId id="2241" r:id="rId100"/>
    <p:sldId id="2242" r:id="rId101"/>
    <p:sldId id="2243" r:id="rId102"/>
    <p:sldId id="2244" r:id="rId103"/>
    <p:sldId id="2245" r:id="rId104"/>
    <p:sldId id="2246" r:id="rId105"/>
    <p:sldId id="2247" r:id="rId106"/>
    <p:sldId id="2249" r:id="rId107"/>
    <p:sldId id="2250" r:id="rId108"/>
    <p:sldId id="2251" r:id="rId109"/>
    <p:sldId id="2252" r:id="rId110"/>
    <p:sldId id="2253" r:id="rId111"/>
    <p:sldId id="2254" r:id="rId112"/>
    <p:sldId id="2255" r:id="rId113"/>
    <p:sldId id="2256" r:id="rId114"/>
    <p:sldId id="2257" r:id="rId115"/>
    <p:sldId id="2258" r:id="rId116"/>
    <p:sldId id="2259" r:id="rId117"/>
    <p:sldId id="2260" r:id="rId118"/>
    <p:sldId id="2261" r:id="rId119"/>
    <p:sldId id="2262" r:id="rId120"/>
    <p:sldId id="2263" r:id="rId121"/>
    <p:sldId id="2264" r:id="rId122"/>
    <p:sldId id="2265" r:id="rId123"/>
    <p:sldId id="2266" r:id="rId124"/>
    <p:sldId id="2268" r:id="rId125"/>
    <p:sldId id="2269" r:id="rId126"/>
    <p:sldId id="2270" r:id="rId127"/>
    <p:sldId id="2271" r:id="rId128"/>
    <p:sldId id="2272" r:id="rId129"/>
    <p:sldId id="2273" r:id="rId130"/>
    <p:sldId id="2274" r:id="rId131"/>
    <p:sldId id="2279" r:id="rId132"/>
    <p:sldId id="2275" r:id="rId133"/>
    <p:sldId id="2276" r:id="rId134"/>
    <p:sldId id="2277" r:id="rId135"/>
    <p:sldId id="2278" r:id="rId136"/>
    <p:sldId id="2280" r:id="rId137"/>
    <p:sldId id="2281" r:id="rId138"/>
    <p:sldId id="2284" r:id="rId139"/>
    <p:sldId id="2285" r:id="rId140"/>
    <p:sldId id="2286" r:id="rId141"/>
    <p:sldId id="2287" r:id="rId142"/>
    <p:sldId id="2288" r:id="rId143"/>
    <p:sldId id="2290" r:id="rId144"/>
    <p:sldId id="2289" r:id="rId145"/>
    <p:sldId id="2291" r:id="rId146"/>
    <p:sldId id="2292" r:id="rId147"/>
    <p:sldId id="2293" r:id="rId148"/>
    <p:sldId id="2294" r:id="rId149"/>
    <p:sldId id="2295" r:id="rId150"/>
    <p:sldId id="2296" r:id="rId151"/>
    <p:sldId id="2297" r:id="rId152"/>
    <p:sldId id="2298" r:id="rId153"/>
    <p:sldId id="2299" r:id="rId154"/>
    <p:sldId id="2300" r:id="rId155"/>
    <p:sldId id="2301" r:id="rId156"/>
    <p:sldId id="2302" r:id="rId157"/>
    <p:sldId id="2303" r:id="rId158"/>
    <p:sldId id="2304" r:id="rId159"/>
    <p:sldId id="2305" r:id="rId160"/>
    <p:sldId id="2306" r:id="rId161"/>
    <p:sldId id="2307" r:id="rId162"/>
    <p:sldId id="2308" r:id="rId163"/>
    <p:sldId id="2309" r:id="rId164"/>
    <p:sldId id="2310" r:id="rId165"/>
    <p:sldId id="2311" r:id="rId166"/>
    <p:sldId id="2312" r:id="rId167"/>
    <p:sldId id="2313" r:id="rId168"/>
    <p:sldId id="2315" r:id="rId169"/>
    <p:sldId id="2314" r:id="rId170"/>
    <p:sldId id="2316" r:id="rId171"/>
    <p:sldId id="2317" r:id="rId172"/>
    <p:sldId id="2318" r:id="rId173"/>
    <p:sldId id="2319" r:id="rId174"/>
    <p:sldId id="2320" r:id="rId175"/>
    <p:sldId id="2322" r:id="rId176"/>
    <p:sldId id="2323" r:id="rId177"/>
    <p:sldId id="2324" r:id="rId178"/>
    <p:sldId id="2325" r:id="rId179"/>
    <p:sldId id="2326" r:id="rId180"/>
    <p:sldId id="2327" r:id="rId181"/>
    <p:sldId id="2328" r:id="rId182"/>
    <p:sldId id="2329" r:id="rId183"/>
    <p:sldId id="2330" r:id="rId184"/>
    <p:sldId id="2331" r:id="rId185"/>
    <p:sldId id="2332" r:id="rId186"/>
    <p:sldId id="2334" r:id="rId187"/>
    <p:sldId id="2333" r:id="rId188"/>
    <p:sldId id="2089" r:id="rId189"/>
  </p:sldIdLst>
  <p:sldSz cx="12192000" cy="6858000"/>
  <p:notesSz cx="6858000" cy="9144000"/>
  <p:custDataLst>
    <p:tags r:id="rId19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83" userDrawn="1">
          <p15:clr>
            <a:srgbClr val="A4A3A4"/>
          </p15:clr>
        </p15:guide>
        <p15:guide id="2" pos="383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00FF"/>
    <a:srgbClr val="D60093"/>
    <a:srgbClr val="0BF321"/>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09" autoAdjust="0"/>
    <p:restoredTop sz="98182" autoAdjust="0"/>
  </p:normalViewPr>
  <p:slideViewPr>
    <p:cSldViewPr snapToGrid="0" showGuides="1">
      <p:cViewPr varScale="1">
        <p:scale>
          <a:sx n="112" d="100"/>
          <a:sy n="112" d="100"/>
        </p:scale>
        <p:origin x="168" y="12"/>
      </p:cViewPr>
      <p:guideLst>
        <p:guide orient="horz" pos="1983"/>
        <p:guide pos="3834"/>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4" Type="http://schemas.openxmlformats.org/officeDocument/2006/relationships/tags" Target="tags/tag10.xml"/><Relationship Id="rId193" Type="http://schemas.openxmlformats.org/officeDocument/2006/relationships/tableStyles" Target="tableStyles.xml"/><Relationship Id="rId192" Type="http://schemas.openxmlformats.org/officeDocument/2006/relationships/viewProps" Target="viewProps.xml"/><Relationship Id="rId191" Type="http://schemas.openxmlformats.org/officeDocument/2006/relationships/presProps" Target="presProps.xml"/><Relationship Id="rId190" Type="http://schemas.openxmlformats.org/officeDocument/2006/relationships/handoutMaster" Target="handoutMasters/handoutMaster1.xml"/><Relationship Id="rId19" Type="http://schemas.openxmlformats.org/officeDocument/2006/relationships/slide" Target="slides/slide16.xml"/><Relationship Id="rId189" Type="http://schemas.openxmlformats.org/officeDocument/2006/relationships/slide" Target="slides/slide186.xml"/><Relationship Id="rId188" Type="http://schemas.openxmlformats.org/officeDocument/2006/relationships/slide" Target="slides/slide185.xml"/><Relationship Id="rId187" Type="http://schemas.openxmlformats.org/officeDocument/2006/relationships/slide" Target="slides/slide184.xml"/><Relationship Id="rId186" Type="http://schemas.openxmlformats.org/officeDocument/2006/relationships/slide" Target="slides/slide183.xml"/><Relationship Id="rId185" Type="http://schemas.openxmlformats.org/officeDocument/2006/relationships/slide" Target="slides/slide182.xml"/><Relationship Id="rId184" Type="http://schemas.openxmlformats.org/officeDocument/2006/relationships/slide" Target="slides/slide181.xml"/><Relationship Id="rId183" Type="http://schemas.openxmlformats.org/officeDocument/2006/relationships/slide" Target="slides/slide180.xml"/><Relationship Id="rId182" Type="http://schemas.openxmlformats.org/officeDocument/2006/relationships/slide" Target="slides/slide179.xml"/><Relationship Id="rId181" Type="http://schemas.openxmlformats.org/officeDocument/2006/relationships/slide" Target="slides/slide178.xml"/><Relationship Id="rId180" Type="http://schemas.openxmlformats.org/officeDocument/2006/relationships/slide" Target="slides/slide177.xml"/><Relationship Id="rId18" Type="http://schemas.openxmlformats.org/officeDocument/2006/relationships/slide" Target="slides/slide15.xml"/><Relationship Id="rId179" Type="http://schemas.openxmlformats.org/officeDocument/2006/relationships/slide" Target="slides/slide176.xml"/><Relationship Id="rId178" Type="http://schemas.openxmlformats.org/officeDocument/2006/relationships/slide" Target="slides/slide175.xml"/><Relationship Id="rId177" Type="http://schemas.openxmlformats.org/officeDocument/2006/relationships/slide" Target="slides/slide174.xml"/><Relationship Id="rId176" Type="http://schemas.openxmlformats.org/officeDocument/2006/relationships/slide" Target="slides/slide173.xml"/><Relationship Id="rId175" Type="http://schemas.openxmlformats.org/officeDocument/2006/relationships/slide" Target="slides/slide172.xml"/><Relationship Id="rId174" Type="http://schemas.openxmlformats.org/officeDocument/2006/relationships/slide" Target="slides/slide171.xml"/><Relationship Id="rId173" Type="http://schemas.openxmlformats.org/officeDocument/2006/relationships/slide" Target="slides/slide170.xml"/><Relationship Id="rId172" Type="http://schemas.openxmlformats.org/officeDocument/2006/relationships/slide" Target="slides/slide169.xml"/><Relationship Id="rId171" Type="http://schemas.openxmlformats.org/officeDocument/2006/relationships/slide" Target="slides/slide168.xml"/><Relationship Id="rId170" Type="http://schemas.openxmlformats.org/officeDocument/2006/relationships/slide" Target="slides/slide167.xml"/><Relationship Id="rId17" Type="http://schemas.openxmlformats.org/officeDocument/2006/relationships/slide" Target="slides/slide14.xml"/><Relationship Id="rId169" Type="http://schemas.openxmlformats.org/officeDocument/2006/relationships/slide" Target="slides/slide166.xml"/><Relationship Id="rId168" Type="http://schemas.openxmlformats.org/officeDocument/2006/relationships/slide" Target="slides/slide165.xml"/><Relationship Id="rId167" Type="http://schemas.openxmlformats.org/officeDocument/2006/relationships/slide" Target="slides/slide164.xml"/><Relationship Id="rId166" Type="http://schemas.openxmlformats.org/officeDocument/2006/relationships/slide" Target="slides/slide163.xml"/><Relationship Id="rId165" Type="http://schemas.openxmlformats.org/officeDocument/2006/relationships/slide" Target="slides/slide162.xml"/><Relationship Id="rId164" Type="http://schemas.openxmlformats.org/officeDocument/2006/relationships/slide" Target="slides/slide161.xml"/><Relationship Id="rId163" Type="http://schemas.openxmlformats.org/officeDocument/2006/relationships/slide" Target="slides/slide160.xml"/><Relationship Id="rId162" Type="http://schemas.openxmlformats.org/officeDocument/2006/relationships/slide" Target="slides/slide159.xml"/><Relationship Id="rId161" Type="http://schemas.openxmlformats.org/officeDocument/2006/relationships/slide" Target="slides/slide158.xml"/><Relationship Id="rId160" Type="http://schemas.openxmlformats.org/officeDocument/2006/relationships/slide" Target="slides/slide157.xml"/><Relationship Id="rId16" Type="http://schemas.openxmlformats.org/officeDocument/2006/relationships/slide" Target="slides/slide13.xml"/><Relationship Id="rId159" Type="http://schemas.openxmlformats.org/officeDocument/2006/relationships/slide" Target="slides/slide156.xml"/><Relationship Id="rId158" Type="http://schemas.openxmlformats.org/officeDocument/2006/relationships/slide" Target="slides/slide155.xml"/><Relationship Id="rId157" Type="http://schemas.openxmlformats.org/officeDocument/2006/relationships/slide" Target="slides/slide154.xml"/><Relationship Id="rId156" Type="http://schemas.openxmlformats.org/officeDocument/2006/relationships/slide" Target="slides/slide153.xml"/><Relationship Id="rId155" Type="http://schemas.openxmlformats.org/officeDocument/2006/relationships/slide" Target="slides/slide152.xml"/><Relationship Id="rId154" Type="http://schemas.openxmlformats.org/officeDocument/2006/relationships/slide" Target="slides/slide151.xml"/><Relationship Id="rId153" Type="http://schemas.openxmlformats.org/officeDocument/2006/relationships/slide" Target="slides/slide150.xml"/><Relationship Id="rId152" Type="http://schemas.openxmlformats.org/officeDocument/2006/relationships/slide" Target="slides/slide149.xml"/><Relationship Id="rId151" Type="http://schemas.openxmlformats.org/officeDocument/2006/relationships/slide" Target="slides/slide148.xml"/><Relationship Id="rId150" Type="http://schemas.openxmlformats.org/officeDocument/2006/relationships/slide" Target="slides/slide147.xml"/><Relationship Id="rId15" Type="http://schemas.openxmlformats.org/officeDocument/2006/relationships/slide" Target="slides/slide12.xml"/><Relationship Id="rId149" Type="http://schemas.openxmlformats.org/officeDocument/2006/relationships/slide" Target="slides/slide146.xml"/><Relationship Id="rId148" Type="http://schemas.openxmlformats.org/officeDocument/2006/relationships/slide" Target="slides/slide145.xml"/><Relationship Id="rId147" Type="http://schemas.openxmlformats.org/officeDocument/2006/relationships/slide" Target="slides/slide144.xml"/><Relationship Id="rId146" Type="http://schemas.openxmlformats.org/officeDocument/2006/relationships/slide" Target="slides/slide143.xml"/><Relationship Id="rId145" Type="http://schemas.openxmlformats.org/officeDocument/2006/relationships/slide" Target="slides/slide142.xml"/><Relationship Id="rId144" Type="http://schemas.openxmlformats.org/officeDocument/2006/relationships/slide" Target="slides/slide141.xml"/><Relationship Id="rId143" Type="http://schemas.openxmlformats.org/officeDocument/2006/relationships/slide" Target="slides/slide140.xml"/><Relationship Id="rId142" Type="http://schemas.openxmlformats.org/officeDocument/2006/relationships/slide" Target="slides/slide139.xml"/><Relationship Id="rId141" Type="http://schemas.openxmlformats.org/officeDocument/2006/relationships/slide" Target="slides/slide138.xml"/><Relationship Id="rId140" Type="http://schemas.openxmlformats.org/officeDocument/2006/relationships/slide" Target="slides/slide137.xml"/><Relationship Id="rId14" Type="http://schemas.openxmlformats.org/officeDocument/2006/relationships/slide" Target="slides/slide11.xml"/><Relationship Id="rId139" Type="http://schemas.openxmlformats.org/officeDocument/2006/relationships/slide" Target="slides/slide136.xml"/><Relationship Id="rId138" Type="http://schemas.openxmlformats.org/officeDocument/2006/relationships/slide" Target="slides/slide135.xml"/><Relationship Id="rId137" Type="http://schemas.openxmlformats.org/officeDocument/2006/relationships/slide" Target="slides/slide134.xml"/><Relationship Id="rId136" Type="http://schemas.openxmlformats.org/officeDocument/2006/relationships/slide" Target="slides/slide133.xml"/><Relationship Id="rId135" Type="http://schemas.openxmlformats.org/officeDocument/2006/relationships/slide" Target="slides/slide132.xml"/><Relationship Id="rId134" Type="http://schemas.openxmlformats.org/officeDocument/2006/relationships/slide" Target="slides/slide131.xml"/><Relationship Id="rId133" Type="http://schemas.openxmlformats.org/officeDocument/2006/relationships/slide" Target="slides/slide130.xml"/><Relationship Id="rId132" Type="http://schemas.openxmlformats.org/officeDocument/2006/relationships/slide" Target="slides/slide129.xml"/><Relationship Id="rId131" Type="http://schemas.openxmlformats.org/officeDocument/2006/relationships/slide" Target="slides/slide128.xml"/><Relationship Id="rId130" Type="http://schemas.openxmlformats.org/officeDocument/2006/relationships/slide" Target="slides/slide127.xml"/><Relationship Id="rId13" Type="http://schemas.openxmlformats.org/officeDocument/2006/relationships/slide" Target="slides/slide10.xml"/><Relationship Id="rId129" Type="http://schemas.openxmlformats.org/officeDocument/2006/relationships/slide" Target="slides/slide126.xml"/><Relationship Id="rId128" Type="http://schemas.openxmlformats.org/officeDocument/2006/relationships/slide" Target="slides/slide125.xml"/><Relationship Id="rId127" Type="http://schemas.openxmlformats.org/officeDocument/2006/relationships/slide" Target="slides/slide124.xml"/><Relationship Id="rId126" Type="http://schemas.openxmlformats.org/officeDocument/2006/relationships/slide" Target="slides/slide123.xml"/><Relationship Id="rId125" Type="http://schemas.openxmlformats.org/officeDocument/2006/relationships/slide" Target="slides/slide122.xml"/><Relationship Id="rId124" Type="http://schemas.openxmlformats.org/officeDocument/2006/relationships/slide" Target="slides/slide121.xml"/><Relationship Id="rId123" Type="http://schemas.openxmlformats.org/officeDocument/2006/relationships/slide" Target="slides/slide120.xml"/><Relationship Id="rId122" Type="http://schemas.openxmlformats.org/officeDocument/2006/relationships/slide" Target="slides/slide119.xml"/><Relationship Id="rId121" Type="http://schemas.openxmlformats.org/officeDocument/2006/relationships/slide" Target="slides/slide118.xml"/><Relationship Id="rId120" Type="http://schemas.openxmlformats.org/officeDocument/2006/relationships/slide" Target="slides/slide117.xml"/><Relationship Id="rId12" Type="http://schemas.openxmlformats.org/officeDocument/2006/relationships/slide" Target="slides/slide9.xml"/><Relationship Id="rId119" Type="http://schemas.openxmlformats.org/officeDocument/2006/relationships/slide" Target="slides/slide116.xml"/><Relationship Id="rId118" Type="http://schemas.openxmlformats.org/officeDocument/2006/relationships/slide" Target="slides/slide115.xml"/><Relationship Id="rId117" Type="http://schemas.openxmlformats.org/officeDocument/2006/relationships/slide" Target="slides/slide114.xml"/><Relationship Id="rId116" Type="http://schemas.openxmlformats.org/officeDocument/2006/relationships/slide" Target="slides/slide113.xml"/><Relationship Id="rId115" Type="http://schemas.openxmlformats.org/officeDocument/2006/relationships/slide" Target="slides/slide112.xml"/><Relationship Id="rId114" Type="http://schemas.openxmlformats.org/officeDocument/2006/relationships/slide" Target="slides/slide111.xml"/><Relationship Id="rId113" Type="http://schemas.openxmlformats.org/officeDocument/2006/relationships/slide" Target="slides/slide110.xml"/><Relationship Id="rId112" Type="http://schemas.openxmlformats.org/officeDocument/2006/relationships/slide" Target="slides/slide109.xml"/><Relationship Id="rId111" Type="http://schemas.openxmlformats.org/officeDocument/2006/relationships/slide" Target="slides/slide108.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F67FF2-7765-4390-AB35-9D0CDCFB413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7D072F-1373-46D6-9F4B-C02978477DB7}"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10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10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10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10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8.xml"/></Relationships>
</file>

<file path=ppt/notesSlides/_rels/notesSlide10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1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1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2.xml"/></Relationships>
</file>

<file path=ppt/notesSlides/_rels/notesSlide1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3.xml"/></Relationships>
</file>

<file path=ppt/notesSlides/_rels/notesSlide1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4.xml"/></Relationships>
</file>

<file path=ppt/notesSlides/_rels/notesSlide1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5.xml"/></Relationships>
</file>

<file path=ppt/notesSlides/_rels/notesSlide1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6.xml"/></Relationships>
</file>

<file path=ppt/notesSlides/_rels/notesSlide1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7.xml"/></Relationships>
</file>

<file path=ppt/notesSlides/_rels/notesSlide1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1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_rels/notesSlide1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1.xml"/></Relationships>
</file>

<file path=ppt/notesSlides/_rels/notesSlide1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2.xml"/></Relationships>
</file>

<file path=ppt/notesSlides/_rels/notesSlide1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3.xml"/></Relationships>
</file>

<file path=ppt/notesSlides/_rels/notesSlide1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4.xml"/></Relationships>
</file>

<file path=ppt/notesSlides/_rels/notesSlide1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5.xml"/></Relationships>
</file>

<file path=ppt/notesSlides/_rels/notesSlide1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6.xml"/></Relationships>
</file>

<file path=ppt/notesSlides/_rels/notesSlide1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7.xml"/></Relationships>
</file>

<file path=ppt/notesSlides/_rels/notesSlide1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8.xml"/></Relationships>
</file>

<file path=ppt/notesSlides/_rels/notesSlide1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9.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0.xml"/></Relationships>
</file>

<file path=ppt/notesSlides/_rels/notesSlide1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1.xml"/></Relationships>
</file>

<file path=ppt/notesSlides/_rels/notesSlide1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2.xml"/></Relationships>
</file>

<file path=ppt/notesSlides/_rels/notesSlide1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3.xml"/></Relationships>
</file>

<file path=ppt/notesSlides/_rels/notesSlide1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4.xml"/></Relationships>
</file>

<file path=ppt/notesSlides/_rels/notesSlide1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5.xml"/></Relationships>
</file>

<file path=ppt/notesSlides/_rels/notesSlide1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6.xml"/></Relationships>
</file>

<file path=ppt/notesSlides/_rels/notesSlide1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7.xml"/></Relationships>
</file>

<file path=ppt/notesSlides/_rels/notesSlide1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8.xml"/></Relationships>
</file>

<file path=ppt/notesSlides/_rels/notesSlide1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0.xml"/></Relationships>
</file>

<file path=ppt/notesSlides/_rels/notesSlide1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1.xml"/></Relationships>
</file>

<file path=ppt/notesSlides/_rels/notesSlide1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2.xml"/></Relationships>
</file>

<file path=ppt/notesSlides/_rels/notesSlide1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3.xml"/></Relationships>
</file>

<file path=ppt/notesSlides/_rels/notesSlide1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4.xml"/></Relationships>
</file>

<file path=ppt/notesSlides/_rels/notesSlide1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5.xml"/></Relationships>
</file>

<file path=ppt/notesSlides/_rels/notesSlide1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6.xml"/></Relationships>
</file>

<file path=ppt/notesSlides/_rels/notesSlide1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7.xml"/></Relationships>
</file>

<file path=ppt/notesSlides/_rels/notesSlide1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8.xml"/></Relationships>
</file>

<file path=ppt/notesSlides/_rels/notesSlide1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9.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0.xml"/></Relationships>
</file>

<file path=ppt/notesSlides/_rels/notesSlide1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1.xml"/></Relationships>
</file>

<file path=ppt/notesSlides/_rels/notesSlide1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2.xml"/></Relationships>
</file>

<file path=ppt/notesSlides/_rels/notesSlide1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3.xml"/></Relationships>
</file>

<file path=ppt/notesSlides/_rels/notesSlide1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4.xml"/></Relationships>
</file>

<file path=ppt/notesSlides/_rels/notesSlide1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5.xml"/></Relationships>
</file>

<file path=ppt/notesSlides/_rels/notesSlide1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6.xml"/></Relationships>
</file>

<file path=ppt/notesSlides/_rels/notesSlide1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7.xml"/></Relationships>
</file>

<file path=ppt/notesSlides/_rels/notesSlide1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8.xml"/></Relationships>
</file>

<file path=ppt/notesSlides/_rels/notesSlide1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9.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0.xml"/></Relationships>
</file>

<file path=ppt/notesSlides/_rels/notesSlide1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1.xml"/></Relationships>
</file>

<file path=ppt/notesSlides/_rels/notesSlide1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2.xml"/></Relationships>
</file>

<file path=ppt/notesSlides/_rels/notesSlide1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3.xml"/></Relationships>
</file>

<file path=ppt/notesSlides/_rels/notesSlide1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4.xml"/></Relationships>
</file>

<file path=ppt/notesSlides/_rels/notesSlide1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5.xml"/></Relationships>
</file>

<file path=ppt/notesSlides/_rels/notesSlide1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6.xml"/></Relationships>
</file>

<file path=ppt/notesSlides/_rels/notesSlide1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7.xml"/></Relationships>
</file>

<file path=ppt/notesSlides/_rels/notesSlide1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8.xml"/></Relationships>
</file>

<file path=ppt/notesSlides/_rels/notesSlide1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0.xml"/></Relationships>
</file>

<file path=ppt/notesSlides/_rels/notesSlide1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1.xml"/></Relationships>
</file>

<file path=ppt/notesSlides/_rels/notesSlide1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2.xml"/></Relationships>
</file>

<file path=ppt/notesSlides/_rels/notesSlide1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3.xml"/></Relationships>
</file>

<file path=ppt/notesSlides/_rels/notesSlide1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4.xml"/></Relationships>
</file>

<file path=ppt/notesSlides/_rels/notesSlide1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5.xml"/></Relationships>
</file>

<file path=ppt/notesSlides/_rels/notesSlide1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6.xml"/></Relationships>
</file>

<file path=ppt/notesSlides/_rels/notesSlide1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7.xml"/></Relationships>
</file>

<file path=ppt/notesSlides/_rels/notesSlide1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8.xml"/></Relationships>
</file>

<file path=ppt/notesSlides/_rels/notesSlide1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0.xml"/></Relationships>
</file>

<file path=ppt/notesSlides/_rels/notesSlide1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1.xml"/></Relationships>
</file>

<file path=ppt/notesSlides/_rels/notesSlide1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2.xml"/></Relationships>
</file>

<file path=ppt/notesSlides/_rels/notesSlide1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3.xml"/></Relationships>
</file>

<file path=ppt/notesSlides/_rels/notesSlide1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4.xml"/></Relationships>
</file>

<file path=ppt/notesSlides/_rels/notesSlide1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5.xml"/></Relationships>
</file>

<file path=ppt/notesSlides/_rels/notesSlide1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6.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300033"/>
          <p:cNvSpPr>
            <a:spLocks noGrp="1" noRot="1" noChangeAspect="1" noChangeArrowheads="1" noTextEdit="1"/>
          </p:cNvSpPr>
          <p:nvPr>
            <p:ph type="sldImg" idx="4294967295"/>
          </p:nvPr>
        </p:nvSpPr>
        <p:spPr/>
      </p:sp>
      <p:sp>
        <p:nvSpPr>
          <p:cNvPr id="19459" name="文本占位符 300034"/>
          <p:cNvSpPr>
            <a:spLocks noGrp="1" noChangeArrowheads="1"/>
          </p:cNvSpPr>
          <p:nvPr>
            <p:ph type="body"/>
          </p:nvPr>
        </p:nvSpPr>
        <p:spPr/>
        <p:txBody>
          <a:bodyPr/>
          <a:lstStyle/>
          <a:p>
            <a:pPr eaLnBrk="1" hangingPunct="1"/>
            <a:endParaRPr lang="zh-CN" altLang="zh-CN"/>
          </a:p>
        </p:txBody>
      </p:sp>
      <p:sp>
        <p:nvSpPr>
          <p:cNvPr id="8195" name="页脚占位符 1"/>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r>
              <a:rPr lang="zh-CN" altLang="en-US">
                <a:solidFill>
                  <a:srgbClr val="009999"/>
                </a:solidFill>
              </a:rPr>
              <a:t>0</a:t>
            </a:r>
            <a:endParaRPr lang="zh-CN" altLang="en-US">
              <a:solidFill>
                <a:srgbClr val="009999"/>
              </a:solidFill>
            </a:endParaRPr>
          </a:p>
        </p:txBody>
      </p:sp>
      <p:sp>
        <p:nvSpPr>
          <p:cNvPr id="8196" name="灯片编号占位符 2"/>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lstStyle/>
          <a:p>
            <a:pPr>
              <a:defRPr/>
            </a:pPr>
            <a:fld id="{3718418C-DBE4-4BCD-A725-09B2DBB5BBD4}" type="slidenum">
              <a:rPr lang="zh-CN" altLang="en-US" smtClean="0">
                <a:solidFill>
                  <a:srgbClr val="009999"/>
                </a:solidFill>
              </a:rPr>
            </a:fld>
            <a:endParaRPr lang="zh-CN" altLang="en-US">
              <a:solidFill>
                <a:srgbClr val="009999"/>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955"/>
            <a:ext cx="10972800" cy="114300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609600" y="1600200"/>
            <a:ext cx="10972800" cy="4526280"/>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灯片编号占位符 1036"/>
          <p:cNvSpPr>
            <a:spLocks noGrp="1"/>
          </p:cNvSpPr>
          <p:nvPr>
            <p:ph type="sldNum" sz="quarter" idx="10"/>
          </p:nvPr>
        </p:nvSpPr>
        <p:spPr/>
        <p:txBody>
          <a:bodyPr/>
          <a:lstStyle>
            <a:lvl1pPr>
              <a:defRPr/>
            </a:lvl1pPr>
          </a:lstStyle>
          <a:p>
            <a:pPr>
              <a:defRPr/>
            </a:pPr>
            <a:fld id="{E961013D-FABF-4BD6-8553-33369B9018DA}"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a:prstGeom prst="rect">
            <a:avLst/>
          </a:prstGeo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838201" y="365125"/>
            <a:ext cx="7734300" cy="5811838"/>
          </a:xfrm>
          <a:prstGeom prst="rect">
            <a:avLst/>
          </a:prstGeo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灯片编号占位符 1036"/>
          <p:cNvSpPr>
            <a:spLocks noGrp="1"/>
          </p:cNvSpPr>
          <p:nvPr>
            <p:ph type="sldNum" sz="quarter" idx="10"/>
          </p:nvPr>
        </p:nvSpPr>
        <p:spPr/>
        <p:txBody>
          <a:bodyPr/>
          <a:lstStyle>
            <a:lvl1pPr>
              <a:defRPr/>
            </a:lvl1pPr>
          </a:lstStyle>
          <a:p>
            <a:pPr>
              <a:defRPr/>
            </a:pPr>
            <a:fld id="{F15C6A84-B1E3-4A11-AE71-7C75B1CA5E80}"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3" name="灯片编号占位符 1036"/>
          <p:cNvSpPr>
            <a:spLocks noGrp="1"/>
          </p:cNvSpPr>
          <p:nvPr>
            <p:ph type="sldNum" sz="quarter" idx="10"/>
          </p:nvPr>
        </p:nvSpPr>
        <p:spPr/>
        <p:txBody>
          <a:bodyPr/>
          <a:lstStyle>
            <a:lvl1pPr>
              <a:defRPr/>
            </a:lvl1pPr>
          </a:lstStyle>
          <a:p>
            <a:pPr>
              <a:defRPr/>
            </a:pPr>
            <a:fld id="{BFCD3DC0-BF88-408A-9E98-2131751E54B8}"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239520" y="1123316"/>
            <a:ext cx="9739631" cy="1765935"/>
          </a:xfrm>
        </p:spPr>
        <p:txBody>
          <a:bodyPr anchor="b"/>
          <a:lstStyle>
            <a:lvl1pPr algn="ctr">
              <a:defRPr sz="4500"/>
            </a:lvl1p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a:t>单击此处编辑母版副标题样式</a:t>
            </a:r>
            <a:endParaRPr lang="zh-CN" altLang="en-US" noProof="1"/>
          </a:p>
        </p:txBody>
      </p:sp>
      <p:sp>
        <p:nvSpPr>
          <p:cNvPr id="6" name="日期占位符 3"/>
          <p:cNvSpPr>
            <a:spLocks noGrp="1"/>
          </p:cNvSpPr>
          <p:nvPr>
            <p:ph type="dt" sz="half" idx="10"/>
          </p:nvPr>
        </p:nvSpPr>
        <p:spPr>
          <a:xfrm>
            <a:off x="838200" y="6356351"/>
            <a:ext cx="2743200" cy="365125"/>
          </a:xfrm>
        </p:spPr>
        <p:txBody>
          <a:bodyPr/>
          <a:lstStyle>
            <a:lvl1pPr eaLnBrk="1" hangingPunct="1">
              <a:lnSpc>
                <a:spcPct val="125000"/>
              </a:lnSpc>
              <a:spcBef>
                <a:spcPct val="20000"/>
              </a:spcBef>
              <a:buFont typeface="Arial" panose="020B0604020202020204" pitchFamily="34" charset="0"/>
              <a:buNone/>
              <a:defRPr noProof="1">
                <a:latin typeface="Times New Roman" panose="02020603050405020304" pitchFamily="18" charset="0"/>
                <a:cs typeface="+mn-ea"/>
              </a:defRPr>
            </a:lvl1pPr>
          </a:lstStyle>
          <a:p>
            <a:pPr fontAlgn="base">
              <a:spcAft>
                <a:spcPct val="0"/>
              </a:spcAft>
              <a:defRPr/>
            </a:pPr>
            <a:fld id="{C3C2EC5E-355E-4174-9734-B816EB6CF873}" type="datetimeFigureOut">
              <a:rPr lang="zh-CN" altLang="en-US" sz="2400" b="1">
                <a:solidFill>
                  <a:srgbClr val="FF0000"/>
                </a:solidFill>
              </a:rPr>
            </a:fld>
            <a:endParaRPr lang="zh-CN" altLang="en-US" sz="2400" b="1">
              <a:solidFill>
                <a:srgbClr val="FF0000"/>
              </a:solidFill>
            </a:endParaRPr>
          </a:p>
        </p:txBody>
      </p:sp>
      <p:sp>
        <p:nvSpPr>
          <p:cNvPr id="7" name="页脚占位符 4"/>
          <p:cNvSpPr>
            <a:spLocks noGrp="1"/>
          </p:cNvSpPr>
          <p:nvPr>
            <p:ph type="ftr" sz="quarter" idx="11"/>
          </p:nvPr>
        </p:nvSpPr>
        <p:spPr>
          <a:xfrm>
            <a:off x="4038600" y="6356351"/>
            <a:ext cx="4114800" cy="365125"/>
          </a:xfrm>
        </p:spPr>
        <p:txBody>
          <a:bodyPr/>
          <a:lstStyle>
            <a:lvl1pPr eaLnBrk="1" hangingPunct="1">
              <a:lnSpc>
                <a:spcPct val="125000"/>
              </a:lnSpc>
              <a:spcBef>
                <a:spcPct val="20000"/>
              </a:spcBef>
              <a:buFont typeface="Arial" panose="020B0604020202020204" pitchFamily="34" charset="0"/>
              <a:buNone/>
              <a:defRPr noProof="1"/>
            </a:lvl1pPr>
          </a:lstStyle>
          <a:p>
            <a:pPr fontAlgn="base">
              <a:spcAft>
                <a:spcPct val="0"/>
              </a:spcAft>
              <a:defRPr/>
            </a:pPr>
            <a:endParaRPr lang="zh-CN" altLang="en-US" sz="2400" b="1">
              <a:solidFill>
                <a:srgbClr val="FF0000"/>
              </a:solidFill>
            </a:endParaRPr>
          </a:p>
        </p:txBody>
      </p:sp>
      <p:sp>
        <p:nvSpPr>
          <p:cNvPr id="8" name="灯片编号占位符 5"/>
          <p:cNvSpPr>
            <a:spLocks noGrp="1"/>
          </p:cNvSpPr>
          <p:nvPr>
            <p:ph type="sldNum" sz="quarter" idx="12"/>
          </p:nvPr>
        </p:nvSpPr>
        <p:spPr/>
        <p:txBody>
          <a:bodyPr/>
          <a:lstStyle>
            <a:lvl1pPr>
              <a:defRPr/>
            </a:lvl1pPr>
          </a:lstStyle>
          <a:p>
            <a:pPr>
              <a:defRPr/>
            </a:pPr>
            <a:fld id="{7D439F88-CA08-4885-9E42-F5C7A346BED2}" type="slidenum">
              <a:rPr lang="zh-CN" altLang="en-US">
                <a:solidFill>
                  <a:srgbClr val="3333CC"/>
                </a:solidFill>
              </a:rPr>
            </a:fld>
            <a:endParaRPr lang="zh-CN" altLang="en-US">
              <a:solidFill>
                <a:srgbClr val="3333CC"/>
              </a:solidFill>
            </a:endParaRP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a:xfrm>
            <a:off x="1117600" y="365126"/>
            <a:ext cx="14020800" cy="1325563"/>
          </a:xfrm>
        </p:spPr>
        <p:txBody>
          <a:body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1117600" y="1825625"/>
            <a:ext cx="140208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a:xfrm>
            <a:off x="1117600" y="6356351"/>
            <a:ext cx="3657600" cy="365125"/>
          </a:xfrm>
        </p:spPr>
        <p:txBody>
          <a:bodyPr/>
          <a:lstStyle>
            <a:lvl1pPr eaLnBrk="1" hangingPunct="1">
              <a:lnSpc>
                <a:spcPct val="125000"/>
              </a:lnSpc>
              <a:spcBef>
                <a:spcPct val="20000"/>
              </a:spcBef>
              <a:buFont typeface="Arial" panose="020B0604020202020204" pitchFamily="34" charset="0"/>
              <a:buNone/>
              <a:defRPr noProof="1">
                <a:latin typeface="Times New Roman" panose="02020603050405020304" pitchFamily="18" charset="0"/>
                <a:cs typeface="+mn-ea"/>
              </a:defRPr>
            </a:lvl1pPr>
          </a:lstStyle>
          <a:p>
            <a:pPr fontAlgn="base">
              <a:spcAft>
                <a:spcPct val="0"/>
              </a:spcAft>
              <a:defRPr/>
            </a:pPr>
            <a:fld id="{32B3B49C-1D33-445C-88DF-38E37ED3D811}" type="datetimeFigureOut">
              <a:rPr lang="zh-CN" altLang="en-US" sz="2400" b="1">
                <a:solidFill>
                  <a:srgbClr val="FF0000"/>
                </a:solidFill>
              </a:rPr>
            </a:fld>
            <a:endParaRPr lang="zh-CN" altLang="en-US" sz="2400" b="1">
              <a:solidFill>
                <a:srgbClr val="FF0000"/>
              </a:solidFill>
              <a:latin typeface="Arial" panose="020B0604020202020204" pitchFamily="34" charset="0"/>
            </a:endParaRPr>
          </a:p>
        </p:txBody>
      </p:sp>
      <p:sp>
        <p:nvSpPr>
          <p:cNvPr id="5" name="页脚占位符 4"/>
          <p:cNvSpPr>
            <a:spLocks noGrp="1"/>
          </p:cNvSpPr>
          <p:nvPr>
            <p:ph type="ftr" sz="quarter" idx="11"/>
          </p:nvPr>
        </p:nvSpPr>
        <p:spPr>
          <a:xfrm>
            <a:off x="5384800" y="6356351"/>
            <a:ext cx="5486400" cy="365125"/>
          </a:xfrm>
        </p:spPr>
        <p:txBody>
          <a:bodyPr/>
          <a:lstStyle>
            <a:lvl1pPr eaLnBrk="1" hangingPunct="1">
              <a:lnSpc>
                <a:spcPct val="125000"/>
              </a:lnSpc>
              <a:spcBef>
                <a:spcPct val="20000"/>
              </a:spcBef>
              <a:buFont typeface="Arial" panose="020B0604020202020204" pitchFamily="34" charset="0"/>
              <a:buNone/>
              <a:defRPr noProof="1"/>
            </a:lvl1pPr>
          </a:lstStyle>
          <a:p>
            <a:pPr fontAlgn="base">
              <a:spcAft>
                <a:spcPct val="0"/>
              </a:spcAft>
              <a:defRPr/>
            </a:pPr>
            <a:endParaRPr lang="zh-CN" altLang="en-US" sz="2400" b="1">
              <a:solidFill>
                <a:srgbClr val="FF0000"/>
              </a:solidFill>
            </a:endParaRPr>
          </a:p>
        </p:txBody>
      </p:sp>
      <p:sp>
        <p:nvSpPr>
          <p:cNvPr id="6" name="灯片编号占位符 5"/>
          <p:cNvSpPr>
            <a:spLocks noGrp="1"/>
          </p:cNvSpPr>
          <p:nvPr>
            <p:ph type="sldNum" sz="quarter" idx="12"/>
          </p:nvPr>
        </p:nvSpPr>
        <p:spPr/>
        <p:txBody>
          <a:bodyPr/>
          <a:lstStyle>
            <a:lvl1pPr>
              <a:defRPr/>
            </a:lvl1pPr>
          </a:lstStyle>
          <a:p>
            <a:pPr>
              <a:defRPr/>
            </a:pPr>
            <a:fld id="{B6CADE10-B2F8-4F49-9BD4-3F7AB4857C34}"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a:prstGeom prst="rect">
            <a:avLst/>
          </a:prstGeom>
        </p:spPr>
        <p:txBody>
          <a:bodyPr anchor="b"/>
          <a:lstStyle>
            <a:lvl1pPr>
              <a:defRPr sz="4500"/>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831851" y="4589464"/>
            <a:ext cx="105156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a:t>单击此处编辑母版文本样式</a:t>
            </a:r>
            <a:endParaRPr lang="zh-CN" altLang="en-US" noProof="1"/>
          </a:p>
        </p:txBody>
      </p:sp>
      <p:sp>
        <p:nvSpPr>
          <p:cNvPr id="4" name="灯片编号占位符 1036"/>
          <p:cNvSpPr>
            <a:spLocks noGrp="1"/>
          </p:cNvSpPr>
          <p:nvPr>
            <p:ph type="sldNum" sz="quarter" idx="10"/>
          </p:nvPr>
        </p:nvSpPr>
        <p:spPr/>
        <p:txBody>
          <a:bodyPr/>
          <a:lstStyle>
            <a:lvl1pPr>
              <a:defRPr/>
            </a:lvl1pPr>
          </a:lstStyle>
          <a:p>
            <a:pPr>
              <a:defRPr/>
            </a:pPr>
            <a:fld id="{58AEB83A-E22F-4DDF-BA41-8CCD0279D58F}"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955"/>
            <a:ext cx="10972800" cy="114300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灯片编号占位符 1036"/>
          <p:cNvSpPr>
            <a:spLocks noGrp="1"/>
          </p:cNvSpPr>
          <p:nvPr>
            <p:ph type="sldNum" sz="quarter" idx="10"/>
          </p:nvPr>
        </p:nvSpPr>
        <p:spPr/>
        <p:txBody>
          <a:bodyPr/>
          <a:lstStyle>
            <a:lvl1pPr>
              <a:defRPr/>
            </a:lvl1pPr>
          </a:lstStyle>
          <a:p>
            <a:pPr>
              <a:defRPr/>
            </a:pPr>
            <a:fld id="{07061078-9D4D-4F41-9E19-49FBC3AB67BE}"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a:prstGeom prst="rect">
            <a:avLst/>
          </a:prstGeom>
        </p:spPr>
        <p:txBody>
          <a:body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6172201" y="1681163"/>
            <a:ext cx="5183188"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6172201" y="2505075"/>
            <a:ext cx="5183188" cy="3684588"/>
          </a:xfrm>
          <a:prstGeom prst="rect">
            <a:avLst/>
          </a:prstGeo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灯片编号占位符 1036"/>
          <p:cNvSpPr>
            <a:spLocks noGrp="1"/>
          </p:cNvSpPr>
          <p:nvPr>
            <p:ph type="sldNum" sz="quarter" idx="10"/>
          </p:nvPr>
        </p:nvSpPr>
        <p:spPr/>
        <p:txBody>
          <a:bodyPr/>
          <a:lstStyle>
            <a:lvl1pPr>
              <a:defRPr/>
            </a:lvl1pPr>
          </a:lstStyle>
          <a:p>
            <a:pPr>
              <a:defRPr/>
            </a:pPr>
            <a:fld id="{17E7D8DC-072A-4764-9990-115A6AFA49D7}"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955"/>
            <a:ext cx="10972800" cy="1143000"/>
          </a:xfrm>
          <a:prstGeom prst="rect">
            <a:avLst/>
          </a:prstGeom>
        </p:spPr>
        <p:txBody>
          <a:bodyPr/>
          <a:lstStyle/>
          <a:p>
            <a:r>
              <a:rPr lang="zh-CN" altLang="en-US" noProof="1"/>
              <a:t>单击此处编辑母版标题样式</a:t>
            </a:r>
            <a:endParaRPr lang="zh-CN" altLang="en-US" noProof="1"/>
          </a:p>
        </p:txBody>
      </p:sp>
      <p:sp>
        <p:nvSpPr>
          <p:cNvPr id="3" name="灯片编号占位符 1036"/>
          <p:cNvSpPr>
            <a:spLocks noGrp="1"/>
          </p:cNvSpPr>
          <p:nvPr>
            <p:ph type="sldNum" sz="quarter" idx="10"/>
          </p:nvPr>
        </p:nvSpPr>
        <p:spPr/>
        <p:txBody>
          <a:bodyPr/>
          <a:lstStyle>
            <a:lvl1pPr>
              <a:defRPr/>
            </a:lvl1pPr>
          </a:lstStyle>
          <a:p>
            <a:pPr>
              <a:defRPr/>
            </a:pPr>
            <a:fld id="{D4B4BD0A-76A3-46A4-AB9C-3E68B8DDA931}"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036"/>
          <p:cNvSpPr>
            <a:spLocks noGrp="1"/>
          </p:cNvSpPr>
          <p:nvPr>
            <p:ph type="sldNum" sz="quarter" idx="10"/>
          </p:nvPr>
        </p:nvSpPr>
        <p:spPr/>
        <p:txBody>
          <a:bodyPr/>
          <a:lstStyle>
            <a:lvl1pPr>
              <a:defRPr/>
            </a:lvl1pPr>
          </a:lstStyle>
          <a:p>
            <a:pPr>
              <a:defRPr/>
            </a:pPr>
            <a:fld id="{E10BF2FE-4DB4-4186-A748-B0EB3837F8C2}"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24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5183188" y="987426"/>
            <a:ext cx="617220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灯片编号占位符 1036"/>
          <p:cNvSpPr>
            <a:spLocks noGrp="1"/>
          </p:cNvSpPr>
          <p:nvPr>
            <p:ph type="sldNum" sz="quarter" idx="10"/>
          </p:nvPr>
        </p:nvSpPr>
        <p:spPr/>
        <p:txBody>
          <a:bodyPr/>
          <a:lstStyle>
            <a:lvl1pPr>
              <a:defRPr/>
            </a:lvl1pPr>
          </a:lstStyle>
          <a:p>
            <a:pPr>
              <a:defRPr/>
            </a:pPr>
            <a:fld id="{56A60063-D745-4E14-992D-9F81FFB96DD0}"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24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5183188" y="987426"/>
            <a:ext cx="617220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灯片编号占位符 1036"/>
          <p:cNvSpPr>
            <a:spLocks noGrp="1"/>
          </p:cNvSpPr>
          <p:nvPr>
            <p:ph type="sldNum" sz="quarter" idx="10"/>
          </p:nvPr>
        </p:nvSpPr>
        <p:spPr/>
        <p:txBody>
          <a:bodyPr/>
          <a:lstStyle>
            <a:lvl1pPr>
              <a:defRPr/>
            </a:lvl1pPr>
          </a:lstStyle>
          <a:p>
            <a:pPr>
              <a:defRPr/>
            </a:pPr>
            <a:fld id="{8BA4E847-9E21-496A-AC36-96523F7344A1}"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955"/>
            <a:ext cx="10972800" cy="1143000"/>
          </a:xfrm>
          <a:prstGeom prst="rect">
            <a:avLst/>
          </a:prstGeom>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609600" y="1600200"/>
            <a:ext cx="10972800" cy="4526280"/>
          </a:xfrm>
          <a:prstGeom prst="rect">
            <a:avLst/>
          </a:prstGeo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灯片编号占位符 1036"/>
          <p:cNvSpPr>
            <a:spLocks noGrp="1"/>
          </p:cNvSpPr>
          <p:nvPr>
            <p:ph type="sldNum" sz="quarter" idx="10"/>
          </p:nvPr>
        </p:nvSpPr>
        <p:spPr/>
        <p:txBody>
          <a:bodyPr/>
          <a:lstStyle>
            <a:lvl1pPr>
              <a:defRPr/>
            </a:lvl1pPr>
          </a:lstStyle>
          <a:p>
            <a:pPr>
              <a:defRPr/>
            </a:pPr>
            <a:fld id="{8E4CD270-A0CF-4DF5-8047-1E2910E8E8BA}" type="slidenum">
              <a:rPr lang="en-US" altLang="zh-CN">
                <a:solidFill>
                  <a:srgbClr val="3333CC"/>
                </a:solidFill>
              </a:rPr>
            </a:fld>
            <a:endParaRPr lang="zh-CN" altLang="en-US">
              <a:solidFill>
                <a:srgbClr val="3333CC"/>
              </a:solidFil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37" name="灯片编号占位符 1036"/>
          <p:cNvSpPr>
            <a:spLocks noGrp="1"/>
          </p:cNvSpPr>
          <p:nvPr>
            <p:ph type="sldNum" sz="quarter" idx="4"/>
          </p:nvPr>
        </p:nvSpPr>
        <p:spPr>
          <a:xfrm>
            <a:off x="9072033" y="6284913"/>
            <a:ext cx="2540000" cy="457200"/>
          </a:xfrm>
          <a:prstGeom prst="rect">
            <a:avLst/>
          </a:prstGeom>
          <a:noFill/>
          <a:ln w="9525">
            <a:noFill/>
            <a:miter/>
          </a:ln>
        </p:spPr>
        <p:txBody>
          <a:bodyPr anchor="b"/>
          <a:lstStyle>
            <a:lvl1pPr algn="r" eaLnBrk="1" hangingPunct="1">
              <a:lnSpc>
                <a:spcPct val="125000"/>
              </a:lnSpc>
              <a:spcBef>
                <a:spcPct val="20000"/>
              </a:spcBef>
              <a:buFont typeface="Arial" panose="020B0604020202020204" pitchFamily="34" charset="0"/>
              <a:buNone/>
              <a:defRPr sz="1200" b="1" noProof="1">
                <a:solidFill>
                  <a:schemeClr val="folHlink"/>
                </a:solidFill>
                <a:latin typeface="Tahoma" panose="020B0604030504040204" pitchFamily="34" charset="0"/>
                <a:cs typeface="+mn-ea"/>
              </a:defRPr>
            </a:lvl1pPr>
          </a:lstStyle>
          <a:p>
            <a:pPr fontAlgn="base">
              <a:spcAft>
                <a:spcPct val="0"/>
              </a:spcAft>
              <a:defRPr/>
            </a:pPr>
            <a:fld id="{D470A11E-B798-4726-BCD8-E9C5D48ABD15}" type="slidenum">
              <a:rPr lang="en-US" altLang="zh-CN">
                <a:solidFill>
                  <a:srgbClr val="3333CC"/>
                </a:solidFill>
              </a:rPr>
            </a:fld>
            <a:endParaRPr lang="zh-CN" altLang="en-US">
              <a:solidFill>
                <a:srgbClr val="3333CC"/>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txStyles>
    <p:titleStyle>
      <a:lvl1pPr algn="ctr" rtl="0" eaLnBrk="0" fontAlgn="base" hangingPunct="0">
        <a:spcBef>
          <a:spcPct val="0"/>
        </a:spcBef>
        <a:spcAft>
          <a:spcPct val="0"/>
        </a:spcAft>
        <a:defRPr sz="4400" b="1" kern="1200">
          <a:solidFill>
            <a:srgbClr val="FF0000"/>
          </a:solidFill>
          <a:latin typeface="隶书" panose="02010509060101010101" charset="-122"/>
          <a:ea typeface="隶书" panose="02010509060101010101" charset="-122"/>
          <a:cs typeface="+mj-cs"/>
        </a:defRPr>
      </a:lvl1pPr>
      <a:lvl2pPr algn="ctr" rtl="0" eaLnBrk="0" fontAlgn="base" hangingPunct="0">
        <a:spcBef>
          <a:spcPct val="0"/>
        </a:spcBef>
        <a:spcAft>
          <a:spcPct val="0"/>
        </a:spcAft>
        <a:defRPr sz="4400" b="1">
          <a:solidFill>
            <a:srgbClr val="FF0000"/>
          </a:solidFill>
          <a:latin typeface="隶书" panose="02010509060101010101" charset="-122"/>
          <a:ea typeface="隶书" panose="02010509060101010101" charset="-122"/>
        </a:defRPr>
      </a:lvl2pPr>
      <a:lvl3pPr algn="ctr" rtl="0" eaLnBrk="0" fontAlgn="base" hangingPunct="0">
        <a:spcBef>
          <a:spcPct val="0"/>
        </a:spcBef>
        <a:spcAft>
          <a:spcPct val="0"/>
        </a:spcAft>
        <a:defRPr sz="4400" b="1">
          <a:solidFill>
            <a:srgbClr val="FF0000"/>
          </a:solidFill>
          <a:latin typeface="隶书" panose="02010509060101010101" charset="-122"/>
          <a:ea typeface="隶书" panose="02010509060101010101" charset="-122"/>
        </a:defRPr>
      </a:lvl3pPr>
      <a:lvl4pPr algn="ctr" rtl="0" eaLnBrk="0" fontAlgn="base" hangingPunct="0">
        <a:spcBef>
          <a:spcPct val="0"/>
        </a:spcBef>
        <a:spcAft>
          <a:spcPct val="0"/>
        </a:spcAft>
        <a:defRPr sz="4400" b="1">
          <a:solidFill>
            <a:srgbClr val="FF0000"/>
          </a:solidFill>
          <a:latin typeface="隶书" panose="02010509060101010101" charset="-122"/>
          <a:ea typeface="隶书" panose="02010509060101010101" charset="-122"/>
        </a:defRPr>
      </a:lvl4pPr>
      <a:lvl5pPr algn="ctr" rtl="0" eaLnBrk="0" fontAlgn="base" hangingPunct="0">
        <a:spcBef>
          <a:spcPct val="0"/>
        </a:spcBef>
        <a:spcAft>
          <a:spcPct val="0"/>
        </a:spcAft>
        <a:defRPr sz="4400" b="1">
          <a:solidFill>
            <a:srgbClr val="FF0000"/>
          </a:solidFill>
          <a:latin typeface="隶书" panose="02010509060101010101" charset="-122"/>
          <a:ea typeface="隶书" panose="02010509060101010101" charset="-122"/>
        </a:defRPr>
      </a:lvl5pPr>
      <a:lvl6pPr marL="457200" algn="ctr" rtl="0" fontAlgn="base">
        <a:spcBef>
          <a:spcPct val="0"/>
        </a:spcBef>
        <a:spcAft>
          <a:spcPct val="0"/>
        </a:spcAft>
        <a:defRPr sz="4400" b="1">
          <a:solidFill>
            <a:srgbClr val="FF0000"/>
          </a:solidFill>
          <a:latin typeface="隶书" panose="02010509060101010101" charset="-122"/>
          <a:ea typeface="隶书" panose="02010509060101010101" charset="-122"/>
        </a:defRPr>
      </a:lvl6pPr>
      <a:lvl7pPr marL="914400" algn="ctr" rtl="0" fontAlgn="base">
        <a:spcBef>
          <a:spcPct val="0"/>
        </a:spcBef>
        <a:spcAft>
          <a:spcPct val="0"/>
        </a:spcAft>
        <a:defRPr sz="4400" b="1">
          <a:solidFill>
            <a:srgbClr val="FF0000"/>
          </a:solidFill>
          <a:latin typeface="隶书" panose="02010509060101010101" charset="-122"/>
          <a:ea typeface="隶书" panose="02010509060101010101" charset="-122"/>
        </a:defRPr>
      </a:lvl7pPr>
      <a:lvl8pPr marL="1371600" algn="ctr" rtl="0" fontAlgn="base">
        <a:spcBef>
          <a:spcPct val="0"/>
        </a:spcBef>
        <a:spcAft>
          <a:spcPct val="0"/>
        </a:spcAft>
        <a:defRPr sz="4400" b="1">
          <a:solidFill>
            <a:srgbClr val="FF0000"/>
          </a:solidFill>
          <a:latin typeface="隶书" panose="02010509060101010101" charset="-122"/>
          <a:ea typeface="隶书" panose="02010509060101010101" charset="-122"/>
        </a:defRPr>
      </a:lvl8pPr>
      <a:lvl9pPr marL="1828800" algn="ctr" rtl="0" fontAlgn="base">
        <a:spcBef>
          <a:spcPct val="0"/>
        </a:spcBef>
        <a:spcAft>
          <a:spcPct val="0"/>
        </a:spcAft>
        <a:defRPr sz="4400" b="1">
          <a:solidFill>
            <a:srgbClr val="FF0000"/>
          </a:solidFill>
          <a:latin typeface="隶书" panose="02010509060101010101" charset="-122"/>
          <a:ea typeface="隶书" panose="02010509060101010101" charset="-122"/>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b="1" kern="1200">
          <a:solidFill>
            <a:srgbClr val="0000FF"/>
          </a:solidFill>
          <a:latin typeface="+mn-lt"/>
          <a:ea typeface="+mn-ea"/>
          <a:cs typeface="+mn-cs"/>
        </a:defRPr>
      </a:lvl1pPr>
      <a:lvl2pPr marL="742950" lvl="1" indent="-285750" algn="l" rtl="0" eaLnBrk="0" fontAlgn="base" hangingPunct="0">
        <a:spcBef>
          <a:spcPct val="20000"/>
        </a:spcBef>
        <a:spcAft>
          <a:spcPct val="0"/>
        </a:spcAft>
        <a:buClr>
          <a:schemeClr val="hlink"/>
        </a:buClr>
        <a:buSzPct val="55000"/>
        <a:buFont typeface="Wingdings" panose="05000000000000000000" pitchFamily="2" charset="2"/>
        <a:buChar char="n"/>
        <a:defRPr sz="2800" b="1" kern="1200">
          <a:solidFill>
            <a:srgbClr val="0000FF"/>
          </a:solidFill>
          <a:latin typeface="+mn-lt"/>
          <a:ea typeface="+mn-ea"/>
          <a:cs typeface="+mn-cs"/>
        </a:defRPr>
      </a:lvl2pPr>
      <a:lvl3pPr marL="1143000" lvl="2"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b="1" kern="1200">
          <a:solidFill>
            <a:srgbClr val="0000FF"/>
          </a:solidFill>
          <a:latin typeface="+mn-lt"/>
          <a:ea typeface="+mn-ea"/>
          <a:cs typeface="+mn-cs"/>
        </a:defRPr>
      </a:lvl3pPr>
      <a:lvl4pPr marL="1600200" lvl="3"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b="1" kern="1200">
          <a:solidFill>
            <a:srgbClr val="0000FF"/>
          </a:solidFill>
          <a:latin typeface="+mn-lt"/>
          <a:ea typeface="+mn-ea"/>
          <a:cs typeface="+mn-cs"/>
        </a:defRPr>
      </a:lvl4pPr>
      <a:lvl5pPr marL="2057400" lvl="4"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b="1" kern="1200">
          <a:solidFill>
            <a:srgbClr val="0000FF"/>
          </a:solidFill>
          <a:latin typeface="+mn-lt"/>
          <a:ea typeface="+mn-ea"/>
          <a:cs typeface="+mn-cs"/>
        </a:defRPr>
      </a:lvl5pPr>
      <a:lvl6pPr marL="2514600" lvl="5" indent="-228600" algn="l" defTabSz="914400" eaLnBrk="1" fontAlgn="base" latinLnBrk="0" hangingPunct="1">
        <a:spcBef>
          <a:spcPct val="20000"/>
        </a:spcBef>
        <a:spcAft>
          <a:spcPct val="0"/>
        </a:spcAft>
        <a:buClr>
          <a:schemeClr val="accent1"/>
        </a:buClr>
        <a:buSzPct val="50000"/>
        <a:buFont typeface="Wingdings" panose="05000000000000000000" pitchFamily="2" charset="2"/>
        <a:buChar char="n"/>
        <a:defRPr sz="2000" b="1" i="0" u="none" kern="1200" baseline="0">
          <a:solidFill>
            <a:srgbClr val="0000FF"/>
          </a:solidFill>
          <a:latin typeface="+mn-lt"/>
          <a:ea typeface="+mn-ea"/>
          <a:cs typeface="+mn-cs"/>
        </a:defRPr>
      </a:lvl6pPr>
      <a:lvl7pPr marL="2971800" lvl="6" indent="-228600" algn="l" defTabSz="914400" eaLnBrk="1" fontAlgn="base" latinLnBrk="0" hangingPunct="1">
        <a:spcBef>
          <a:spcPct val="20000"/>
        </a:spcBef>
        <a:spcAft>
          <a:spcPct val="0"/>
        </a:spcAft>
        <a:buClr>
          <a:schemeClr val="accent1"/>
        </a:buClr>
        <a:buSzPct val="50000"/>
        <a:buFont typeface="Wingdings" panose="05000000000000000000" pitchFamily="2" charset="2"/>
        <a:buChar char="n"/>
        <a:defRPr sz="2000" b="1" i="0" u="none" kern="1200" baseline="0">
          <a:solidFill>
            <a:srgbClr val="0000FF"/>
          </a:solidFill>
          <a:latin typeface="+mn-lt"/>
          <a:ea typeface="+mn-ea"/>
          <a:cs typeface="+mn-cs"/>
        </a:defRPr>
      </a:lvl7pPr>
      <a:lvl8pPr marL="3429000" lvl="7" indent="-228600" algn="l" defTabSz="914400" eaLnBrk="1" fontAlgn="base" latinLnBrk="0" hangingPunct="1">
        <a:spcBef>
          <a:spcPct val="20000"/>
        </a:spcBef>
        <a:spcAft>
          <a:spcPct val="0"/>
        </a:spcAft>
        <a:buClr>
          <a:schemeClr val="accent1"/>
        </a:buClr>
        <a:buSzPct val="50000"/>
        <a:buFont typeface="Wingdings" panose="05000000000000000000" pitchFamily="2" charset="2"/>
        <a:buChar char="n"/>
        <a:defRPr sz="2000" b="1" i="0" u="none" kern="1200" baseline="0">
          <a:solidFill>
            <a:srgbClr val="0000FF"/>
          </a:solidFill>
          <a:latin typeface="+mn-lt"/>
          <a:ea typeface="+mn-ea"/>
          <a:cs typeface="+mn-cs"/>
        </a:defRPr>
      </a:lvl8pPr>
      <a:lvl9pPr marL="3886200" lvl="8" indent="-228600" algn="l" defTabSz="914400" eaLnBrk="1" fontAlgn="base" latinLnBrk="0" hangingPunct="1">
        <a:spcBef>
          <a:spcPct val="20000"/>
        </a:spcBef>
        <a:spcAft>
          <a:spcPct val="0"/>
        </a:spcAft>
        <a:buClr>
          <a:schemeClr val="accent1"/>
        </a:buClr>
        <a:buSzPct val="50000"/>
        <a:buFont typeface="Wingdings" panose="05000000000000000000" pitchFamily="2" charset="2"/>
        <a:buChar char="n"/>
        <a:defRPr sz="2000" b="1" i="0" u="none" kern="1200" baseline="0">
          <a:solidFill>
            <a:srgbClr val="0000FF"/>
          </a:solidFill>
          <a:latin typeface="+mn-lt"/>
          <a:ea typeface="+mn-ea"/>
          <a:cs typeface="+mn-cs"/>
        </a:defRPr>
      </a:lvl9pPr>
    </p:bodyStyle>
    <p:otherStyle>
      <a:lvl1pPr marL="0" lvl="0" indent="0" algn="l" defTabSz="914400" eaLnBrk="1" fontAlgn="base" latinLnBrk="0" hangingPunct="1">
        <a:spcBef>
          <a:spcPct val="0"/>
        </a:spcBef>
        <a:spcAft>
          <a:spcPct val="0"/>
        </a:spcAft>
        <a:buNone/>
        <a:defRPr sz="2400" b="0" i="0" u="none" kern="1200" baseline="0">
          <a:solidFill>
            <a:schemeClr val="tx1"/>
          </a:solidFill>
          <a:latin typeface="+mn-lt"/>
          <a:ea typeface="+mn-ea"/>
          <a:cs typeface="+mn-cs"/>
        </a:defRPr>
      </a:lvl1pPr>
      <a:lvl2pPr marL="457200" lvl="1" indent="0" algn="l" defTabSz="914400" eaLnBrk="1" fontAlgn="base" latinLnBrk="0" hangingPunct="1">
        <a:lnSpc>
          <a:spcPct val="125000"/>
        </a:lnSpc>
        <a:spcBef>
          <a:spcPct val="20000"/>
        </a:spcBef>
        <a:spcAft>
          <a:spcPct val="0"/>
        </a:spcAft>
        <a:buNone/>
        <a:defRPr sz="2400" b="1" i="0" u="none" kern="1200" baseline="0">
          <a:solidFill>
            <a:schemeClr val="hlink"/>
          </a:solidFill>
          <a:latin typeface="+mn-lt"/>
          <a:ea typeface="+mn-ea"/>
          <a:cs typeface="+mn-cs"/>
        </a:defRPr>
      </a:lvl2pPr>
      <a:lvl3pPr marL="914400" lvl="2" indent="0" algn="l" defTabSz="914400" eaLnBrk="1" fontAlgn="base" latinLnBrk="0" hangingPunct="1">
        <a:lnSpc>
          <a:spcPct val="125000"/>
        </a:lnSpc>
        <a:spcBef>
          <a:spcPct val="20000"/>
        </a:spcBef>
        <a:spcAft>
          <a:spcPct val="0"/>
        </a:spcAft>
        <a:buNone/>
        <a:defRPr sz="2400" b="1" i="0" u="none" kern="1200" baseline="0">
          <a:solidFill>
            <a:schemeClr val="hlink"/>
          </a:solidFill>
          <a:latin typeface="+mn-lt"/>
          <a:ea typeface="+mn-ea"/>
          <a:cs typeface="+mn-cs"/>
        </a:defRPr>
      </a:lvl3pPr>
      <a:lvl4pPr marL="1371600" lvl="3" indent="0" algn="l" defTabSz="914400" eaLnBrk="1" fontAlgn="base" latinLnBrk="0" hangingPunct="1">
        <a:lnSpc>
          <a:spcPct val="125000"/>
        </a:lnSpc>
        <a:spcBef>
          <a:spcPct val="20000"/>
        </a:spcBef>
        <a:spcAft>
          <a:spcPct val="0"/>
        </a:spcAft>
        <a:buNone/>
        <a:defRPr sz="2400" b="1" i="0" u="none" kern="1200" baseline="0">
          <a:solidFill>
            <a:schemeClr val="hlink"/>
          </a:solidFill>
          <a:latin typeface="+mn-lt"/>
          <a:ea typeface="+mn-ea"/>
          <a:cs typeface="+mn-cs"/>
        </a:defRPr>
      </a:lvl4pPr>
      <a:lvl5pPr marL="1828800" lvl="4" indent="0" algn="l" defTabSz="914400" eaLnBrk="1" fontAlgn="base" latinLnBrk="0" hangingPunct="1">
        <a:lnSpc>
          <a:spcPct val="125000"/>
        </a:lnSpc>
        <a:spcBef>
          <a:spcPct val="20000"/>
        </a:spcBef>
        <a:spcAft>
          <a:spcPct val="0"/>
        </a:spcAft>
        <a:buNone/>
        <a:defRPr sz="2400" b="1" i="0" u="none" kern="1200" baseline="0">
          <a:solidFill>
            <a:schemeClr val="hlink"/>
          </a:solidFill>
          <a:latin typeface="+mn-lt"/>
          <a:ea typeface="+mn-ea"/>
          <a:cs typeface="+mn-cs"/>
        </a:defRPr>
      </a:lvl5pPr>
      <a:lvl6pPr marL="2286000" lvl="5" indent="0" algn="l" defTabSz="914400" eaLnBrk="1" fontAlgn="base" latinLnBrk="0" hangingPunct="1">
        <a:lnSpc>
          <a:spcPct val="125000"/>
        </a:lnSpc>
        <a:spcBef>
          <a:spcPct val="20000"/>
        </a:spcBef>
        <a:spcAft>
          <a:spcPct val="0"/>
        </a:spcAft>
        <a:buNone/>
        <a:defRPr sz="2400" b="1" i="0" u="none" kern="1200" baseline="0">
          <a:solidFill>
            <a:schemeClr val="hlink"/>
          </a:solidFill>
          <a:latin typeface="+mn-lt"/>
          <a:ea typeface="+mn-ea"/>
          <a:cs typeface="+mn-cs"/>
        </a:defRPr>
      </a:lvl6pPr>
      <a:lvl7pPr marL="2743200" lvl="6" indent="0" algn="l" defTabSz="914400" eaLnBrk="1" fontAlgn="base" latinLnBrk="0" hangingPunct="1">
        <a:lnSpc>
          <a:spcPct val="125000"/>
        </a:lnSpc>
        <a:spcBef>
          <a:spcPct val="20000"/>
        </a:spcBef>
        <a:spcAft>
          <a:spcPct val="0"/>
        </a:spcAft>
        <a:buNone/>
        <a:defRPr sz="2400" b="1" i="0" u="none" kern="1200" baseline="0">
          <a:solidFill>
            <a:schemeClr val="hlink"/>
          </a:solidFill>
          <a:latin typeface="+mn-lt"/>
          <a:ea typeface="+mn-ea"/>
          <a:cs typeface="+mn-cs"/>
        </a:defRPr>
      </a:lvl7pPr>
      <a:lvl8pPr marL="3200400" lvl="7" indent="0" algn="l" defTabSz="914400" eaLnBrk="1" fontAlgn="base" latinLnBrk="0" hangingPunct="1">
        <a:lnSpc>
          <a:spcPct val="125000"/>
        </a:lnSpc>
        <a:spcBef>
          <a:spcPct val="20000"/>
        </a:spcBef>
        <a:spcAft>
          <a:spcPct val="0"/>
        </a:spcAft>
        <a:buNone/>
        <a:defRPr sz="2400" b="1" i="0" u="none" kern="1200" baseline="0">
          <a:solidFill>
            <a:schemeClr val="hlink"/>
          </a:solidFill>
          <a:latin typeface="+mn-lt"/>
          <a:ea typeface="+mn-ea"/>
          <a:cs typeface="+mn-cs"/>
        </a:defRPr>
      </a:lvl8pPr>
      <a:lvl9pPr marL="3657600" lvl="8" indent="0" algn="l" defTabSz="914400" eaLnBrk="1" fontAlgn="base" latinLnBrk="0" hangingPunct="1">
        <a:lnSpc>
          <a:spcPct val="125000"/>
        </a:lnSpc>
        <a:spcBef>
          <a:spcPct val="20000"/>
        </a:spcBef>
        <a:spcAft>
          <a:spcPct val="0"/>
        </a:spcAft>
        <a:buNone/>
        <a:defRPr sz="2400" b="1" i="0" u="none" kern="1200" baseline="0">
          <a:solidFill>
            <a:schemeClr val="hlink"/>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38.xml.rels><?xml version="1.0" encoding="UTF-8" standalone="yes"?>
<Relationships xmlns="http://schemas.openxmlformats.org/package/2006/relationships"><Relationship Id="rId4" Type="http://schemas.openxmlformats.org/officeDocument/2006/relationships/notesSlide" Target="../notesSlides/notesSlide138.xml"/><Relationship Id="rId3" Type="http://schemas.openxmlformats.org/officeDocument/2006/relationships/slideLayout" Target="../slideLayouts/slideLayout1.xml"/><Relationship Id="rId2" Type="http://schemas.openxmlformats.org/officeDocument/2006/relationships/themeOverride" Target="../theme/themeOverride18.xml"/><Relationship Id="rId1" Type="http://schemas.openxmlformats.org/officeDocument/2006/relationships/image" Target="../media/image4.png"/></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40.xml.rels><?xml version="1.0" encoding="UTF-8" standalone="yes"?>
<Relationships xmlns="http://schemas.openxmlformats.org/package/2006/relationships"><Relationship Id="rId4" Type="http://schemas.openxmlformats.org/officeDocument/2006/relationships/notesSlide" Target="../notesSlides/notesSlide140.xml"/><Relationship Id="rId3" Type="http://schemas.openxmlformats.org/officeDocument/2006/relationships/slideLayout" Target="../slideLayouts/slideLayout1.xml"/><Relationship Id="rId2" Type="http://schemas.openxmlformats.org/officeDocument/2006/relationships/themeOverride" Target="../theme/themeOverride19.xml"/><Relationship Id="rId1" Type="http://schemas.openxmlformats.org/officeDocument/2006/relationships/image" Target="../media/image4.png"/></Relationships>
</file>

<file path=ppt/slides/_rels/slide141.xml.rels><?xml version="1.0" encoding="UTF-8" standalone="yes"?>
<Relationships xmlns="http://schemas.openxmlformats.org/package/2006/relationships"><Relationship Id="rId4" Type="http://schemas.openxmlformats.org/officeDocument/2006/relationships/notesSlide" Target="../notesSlides/notesSlide141.xml"/><Relationship Id="rId3" Type="http://schemas.openxmlformats.org/officeDocument/2006/relationships/slideLayout" Target="../slideLayouts/slideLayout1.xml"/><Relationship Id="rId2" Type="http://schemas.openxmlformats.org/officeDocument/2006/relationships/themeOverride" Target="../theme/themeOverride20.xml"/><Relationship Id="rId1" Type="http://schemas.openxmlformats.org/officeDocument/2006/relationships/image" Target="../media/image4.png"/></Relationships>
</file>

<file path=ppt/slides/_rels/slide142.xml.rels><?xml version="1.0" encoding="UTF-8" standalone="yes"?>
<Relationships xmlns="http://schemas.openxmlformats.org/package/2006/relationships"><Relationship Id="rId4" Type="http://schemas.openxmlformats.org/officeDocument/2006/relationships/notesSlide" Target="../notesSlides/notesSlide142.xml"/><Relationship Id="rId3" Type="http://schemas.openxmlformats.org/officeDocument/2006/relationships/slideLayout" Target="../slideLayouts/slideLayout1.xml"/><Relationship Id="rId2" Type="http://schemas.openxmlformats.org/officeDocument/2006/relationships/themeOverride" Target="../theme/themeOverride21.xml"/><Relationship Id="rId1" Type="http://schemas.openxmlformats.org/officeDocument/2006/relationships/image" Target="../media/image4.png"/></Relationships>
</file>

<file path=ppt/slides/_rels/slide143.xml.rels><?xml version="1.0" encoding="UTF-8" standalone="yes"?>
<Relationships xmlns="http://schemas.openxmlformats.org/package/2006/relationships"><Relationship Id="rId4" Type="http://schemas.openxmlformats.org/officeDocument/2006/relationships/notesSlide" Target="../notesSlides/notesSlide143.xml"/><Relationship Id="rId3" Type="http://schemas.openxmlformats.org/officeDocument/2006/relationships/slideLayout" Target="../slideLayouts/slideLayout1.xml"/><Relationship Id="rId2" Type="http://schemas.openxmlformats.org/officeDocument/2006/relationships/themeOverride" Target="../theme/themeOverride22.xml"/><Relationship Id="rId1" Type="http://schemas.openxmlformats.org/officeDocument/2006/relationships/image" Target="../media/image4.png"/></Relationships>
</file>

<file path=ppt/slides/_rels/slide144.xml.rels><?xml version="1.0" encoding="UTF-8" standalone="yes"?>
<Relationships xmlns="http://schemas.openxmlformats.org/package/2006/relationships"><Relationship Id="rId4" Type="http://schemas.openxmlformats.org/officeDocument/2006/relationships/notesSlide" Target="../notesSlides/notesSlide144.xml"/><Relationship Id="rId3" Type="http://schemas.openxmlformats.org/officeDocument/2006/relationships/slideLayout" Target="../slideLayouts/slideLayout1.xml"/><Relationship Id="rId2" Type="http://schemas.openxmlformats.org/officeDocument/2006/relationships/themeOverride" Target="../theme/themeOverride23.xml"/><Relationship Id="rId1" Type="http://schemas.openxmlformats.org/officeDocument/2006/relationships/image" Target="../media/image4.png"/></Relationships>
</file>

<file path=ppt/slides/_rels/slide145.xml.rels><?xml version="1.0" encoding="UTF-8" standalone="yes"?>
<Relationships xmlns="http://schemas.openxmlformats.org/package/2006/relationships"><Relationship Id="rId4" Type="http://schemas.openxmlformats.org/officeDocument/2006/relationships/notesSlide" Target="../notesSlides/notesSlide145.xml"/><Relationship Id="rId3" Type="http://schemas.openxmlformats.org/officeDocument/2006/relationships/slideLayout" Target="../slideLayouts/slideLayout1.xml"/><Relationship Id="rId2" Type="http://schemas.openxmlformats.org/officeDocument/2006/relationships/themeOverride" Target="../theme/themeOverride24.xml"/><Relationship Id="rId1" Type="http://schemas.openxmlformats.org/officeDocument/2006/relationships/image" Target="../media/image4.png"/></Relationships>
</file>

<file path=ppt/slides/_rels/slide146.xml.rels><?xml version="1.0" encoding="UTF-8" standalone="yes"?>
<Relationships xmlns="http://schemas.openxmlformats.org/package/2006/relationships"><Relationship Id="rId4" Type="http://schemas.openxmlformats.org/officeDocument/2006/relationships/notesSlide" Target="../notesSlides/notesSlide146.xml"/><Relationship Id="rId3" Type="http://schemas.openxmlformats.org/officeDocument/2006/relationships/slideLayout" Target="../slideLayouts/slideLayout1.xml"/><Relationship Id="rId2" Type="http://schemas.openxmlformats.org/officeDocument/2006/relationships/themeOverride" Target="../theme/themeOverride25.xml"/><Relationship Id="rId1" Type="http://schemas.openxmlformats.org/officeDocument/2006/relationships/image" Target="../media/image4.png"/></Relationships>
</file>

<file path=ppt/slides/_rels/slide147.xml.rels><?xml version="1.0" encoding="UTF-8" standalone="yes"?>
<Relationships xmlns="http://schemas.openxmlformats.org/package/2006/relationships"><Relationship Id="rId4" Type="http://schemas.openxmlformats.org/officeDocument/2006/relationships/notesSlide" Target="../notesSlides/notesSlide147.xml"/><Relationship Id="rId3" Type="http://schemas.openxmlformats.org/officeDocument/2006/relationships/slideLayout" Target="../slideLayouts/slideLayout1.xml"/><Relationship Id="rId2" Type="http://schemas.openxmlformats.org/officeDocument/2006/relationships/themeOverride" Target="../theme/themeOverride26.xml"/><Relationship Id="rId1" Type="http://schemas.openxmlformats.org/officeDocument/2006/relationships/image" Target="../media/image4.png"/></Relationships>
</file>

<file path=ppt/slides/_rels/slide148.xml.rels><?xml version="1.0" encoding="UTF-8" standalone="yes"?>
<Relationships xmlns="http://schemas.openxmlformats.org/package/2006/relationships"><Relationship Id="rId4" Type="http://schemas.openxmlformats.org/officeDocument/2006/relationships/notesSlide" Target="../notesSlides/notesSlide148.xml"/><Relationship Id="rId3" Type="http://schemas.openxmlformats.org/officeDocument/2006/relationships/slideLayout" Target="../slideLayouts/slideLayout1.xml"/><Relationship Id="rId2" Type="http://schemas.openxmlformats.org/officeDocument/2006/relationships/themeOverride" Target="../theme/themeOverride27.xml"/><Relationship Id="rId1" Type="http://schemas.openxmlformats.org/officeDocument/2006/relationships/image" Target="../media/image4.png"/></Relationships>
</file>

<file path=ppt/slides/_rels/slide149.xml.rels><?xml version="1.0" encoding="UTF-8" standalone="yes"?>
<Relationships xmlns="http://schemas.openxmlformats.org/package/2006/relationships"><Relationship Id="rId4" Type="http://schemas.openxmlformats.org/officeDocument/2006/relationships/notesSlide" Target="../notesSlides/notesSlide149.xml"/><Relationship Id="rId3" Type="http://schemas.openxmlformats.org/officeDocument/2006/relationships/slideLayout" Target="../slideLayouts/slideLayout1.xml"/><Relationship Id="rId2" Type="http://schemas.openxmlformats.org/officeDocument/2006/relationships/themeOverride" Target="../theme/themeOverride28.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image" Target="../media/image11.png"/><Relationship Id="rId1" Type="http://schemas.openxmlformats.org/officeDocument/2006/relationships/image" Target="../media/image4.png"/></Relationships>
</file>

<file path=ppt/slides/_rels/slide150.xml.rels><?xml version="1.0" encoding="UTF-8" standalone="yes"?>
<Relationships xmlns="http://schemas.openxmlformats.org/package/2006/relationships"><Relationship Id="rId4" Type="http://schemas.openxmlformats.org/officeDocument/2006/relationships/notesSlide" Target="../notesSlides/notesSlide150.xml"/><Relationship Id="rId3" Type="http://schemas.openxmlformats.org/officeDocument/2006/relationships/slideLayout" Target="../slideLayouts/slideLayout1.xml"/><Relationship Id="rId2" Type="http://schemas.openxmlformats.org/officeDocument/2006/relationships/themeOverride" Target="../theme/themeOverride29.xml"/><Relationship Id="rId1" Type="http://schemas.openxmlformats.org/officeDocument/2006/relationships/image" Target="../media/image4.png"/></Relationships>
</file>

<file path=ppt/slides/_rels/slide151.xml.rels><?xml version="1.0" encoding="UTF-8" standalone="yes"?>
<Relationships xmlns="http://schemas.openxmlformats.org/package/2006/relationships"><Relationship Id="rId4" Type="http://schemas.openxmlformats.org/officeDocument/2006/relationships/notesSlide" Target="../notesSlides/notesSlide151.xml"/><Relationship Id="rId3" Type="http://schemas.openxmlformats.org/officeDocument/2006/relationships/slideLayout" Target="../slideLayouts/slideLayout1.xml"/><Relationship Id="rId2" Type="http://schemas.openxmlformats.org/officeDocument/2006/relationships/themeOverride" Target="../theme/themeOverride30.xml"/><Relationship Id="rId1" Type="http://schemas.openxmlformats.org/officeDocument/2006/relationships/image" Target="../media/image4.png"/></Relationships>
</file>

<file path=ppt/slides/_rels/slide152.xml.rels><?xml version="1.0" encoding="UTF-8" standalone="yes"?>
<Relationships xmlns="http://schemas.openxmlformats.org/package/2006/relationships"><Relationship Id="rId4" Type="http://schemas.openxmlformats.org/officeDocument/2006/relationships/notesSlide" Target="../notesSlides/notesSlide152.xml"/><Relationship Id="rId3" Type="http://schemas.openxmlformats.org/officeDocument/2006/relationships/slideLayout" Target="../slideLayouts/slideLayout1.xml"/><Relationship Id="rId2" Type="http://schemas.openxmlformats.org/officeDocument/2006/relationships/themeOverride" Target="../theme/themeOverride31.xml"/><Relationship Id="rId1" Type="http://schemas.openxmlformats.org/officeDocument/2006/relationships/image" Target="../media/image4.png"/></Relationships>
</file>

<file path=ppt/slides/_rels/slide153.xml.rels><?xml version="1.0" encoding="UTF-8" standalone="yes"?>
<Relationships xmlns="http://schemas.openxmlformats.org/package/2006/relationships"><Relationship Id="rId4" Type="http://schemas.openxmlformats.org/officeDocument/2006/relationships/notesSlide" Target="../notesSlides/notesSlide153.xml"/><Relationship Id="rId3" Type="http://schemas.openxmlformats.org/officeDocument/2006/relationships/slideLayout" Target="../slideLayouts/slideLayout1.xml"/><Relationship Id="rId2" Type="http://schemas.openxmlformats.org/officeDocument/2006/relationships/themeOverride" Target="../theme/themeOverride32.xml"/><Relationship Id="rId1" Type="http://schemas.openxmlformats.org/officeDocument/2006/relationships/image" Target="../media/image4.png"/></Relationships>
</file>

<file path=ppt/slides/_rels/slide154.xml.rels><?xml version="1.0" encoding="UTF-8" standalone="yes"?>
<Relationships xmlns="http://schemas.openxmlformats.org/package/2006/relationships"><Relationship Id="rId4" Type="http://schemas.openxmlformats.org/officeDocument/2006/relationships/notesSlide" Target="../notesSlides/notesSlide154.xml"/><Relationship Id="rId3" Type="http://schemas.openxmlformats.org/officeDocument/2006/relationships/slideLayout" Target="../slideLayouts/slideLayout1.xml"/><Relationship Id="rId2" Type="http://schemas.openxmlformats.org/officeDocument/2006/relationships/themeOverride" Target="../theme/themeOverride33.xml"/><Relationship Id="rId1" Type="http://schemas.openxmlformats.org/officeDocument/2006/relationships/image" Target="../media/image4.png"/></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5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5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57.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5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15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16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61.xml.rels><?xml version="1.0" encoding="UTF-8" standalone="yes"?>
<Relationships xmlns="http://schemas.openxmlformats.org/package/2006/relationships"><Relationship Id="rId3" Type="http://schemas.openxmlformats.org/officeDocument/2006/relationships/notesSlide" Target="../notesSlides/notesSlide16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16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16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16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65.xml.rels><?xml version="1.0" encoding="UTF-8" standalone="yes"?>
<Relationships xmlns="http://schemas.openxmlformats.org/package/2006/relationships"><Relationship Id="rId3" Type="http://schemas.openxmlformats.org/officeDocument/2006/relationships/notesSlide" Target="../notesSlides/notesSlide16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66.xml.rels><?xml version="1.0" encoding="UTF-8" standalone="yes"?>
<Relationships xmlns="http://schemas.openxmlformats.org/package/2006/relationships"><Relationship Id="rId3" Type="http://schemas.openxmlformats.org/officeDocument/2006/relationships/notesSlide" Target="../notesSlides/notesSlide16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16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16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7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1.xml.rels><?xml version="1.0" encoding="UTF-8" standalone="yes"?>
<Relationships xmlns="http://schemas.openxmlformats.org/package/2006/relationships"><Relationship Id="rId3" Type="http://schemas.openxmlformats.org/officeDocument/2006/relationships/notesSlide" Target="../notesSlides/notesSlide17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17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3.xml.rels><?xml version="1.0" encoding="UTF-8" standalone="yes"?>
<Relationships xmlns="http://schemas.openxmlformats.org/package/2006/relationships"><Relationship Id="rId3" Type="http://schemas.openxmlformats.org/officeDocument/2006/relationships/notesSlide" Target="../notesSlides/notesSlide17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17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5.xml.rels><?xml version="1.0" encoding="UTF-8" standalone="yes"?>
<Relationships xmlns="http://schemas.openxmlformats.org/package/2006/relationships"><Relationship Id="rId3" Type="http://schemas.openxmlformats.org/officeDocument/2006/relationships/notesSlide" Target="../notesSlides/notesSlide17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17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17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9.xml.rels><?xml version="1.0" encoding="UTF-8" standalone="yes"?>
<Relationships xmlns="http://schemas.openxmlformats.org/package/2006/relationships"><Relationship Id="rId3" Type="http://schemas.openxmlformats.org/officeDocument/2006/relationships/notesSlide" Target="../notesSlides/notesSlide17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1.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image" Target="../media/image10.png"/><Relationship Id="rId1" Type="http://schemas.openxmlformats.org/officeDocument/2006/relationships/tags" Target="../tags/tag4.xml"/></Relationships>
</file>

<file path=ppt/slides/_rels/slide180.xml.rels><?xml version="1.0" encoding="UTF-8" standalone="yes"?>
<Relationships xmlns="http://schemas.openxmlformats.org/package/2006/relationships"><Relationship Id="rId3" Type="http://schemas.openxmlformats.org/officeDocument/2006/relationships/notesSlide" Target="../notesSlides/notesSlide18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18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82.xml.rels><?xml version="1.0" encoding="UTF-8" standalone="yes"?>
<Relationships xmlns="http://schemas.openxmlformats.org/package/2006/relationships"><Relationship Id="rId3" Type="http://schemas.openxmlformats.org/officeDocument/2006/relationships/notesSlide" Target="../notesSlides/notesSlide18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83.xml.rels><?xml version="1.0" encoding="UTF-8" standalone="yes"?>
<Relationships xmlns="http://schemas.openxmlformats.org/package/2006/relationships"><Relationship Id="rId3" Type="http://schemas.openxmlformats.org/officeDocument/2006/relationships/notesSlide" Target="../notesSlides/notesSlide18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18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18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186.xml"/><Relationship Id="rId2" Type="http://schemas.openxmlformats.org/officeDocument/2006/relationships/slideLayout" Target="../slideLayouts/slideLayout1.xml"/><Relationship Id="rId1"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36.xml"/><Relationship Id="rId3" Type="http://schemas.openxmlformats.org/officeDocument/2006/relationships/slideLayout" Target="../slideLayouts/slideLayout1.xml"/><Relationship Id="rId2" Type="http://schemas.openxmlformats.org/officeDocument/2006/relationships/themeOverride" Target="../theme/themeOverride1.xml"/><Relationship Id="rId1" Type="http://schemas.openxmlformats.org/officeDocument/2006/relationships/image" Target="../media/image4.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1.xml"/><Relationship Id="rId2" Type="http://schemas.openxmlformats.org/officeDocument/2006/relationships/themeOverride" Target="../theme/themeOverride2.xml"/><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1.xml"/><Relationship Id="rId2" Type="http://schemas.openxmlformats.org/officeDocument/2006/relationships/themeOverride" Target="../theme/themeOverride3.xml"/><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39.xml"/><Relationship Id="rId3" Type="http://schemas.openxmlformats.org/officeDocument/2006/relationships/slideLayout" Target="../slideLayouts/slideLayout1.xml"/><Relationship Id="rId2" Type="http://schemas.openxmlformats.org/officeDocument/2006/relationships/themeOverride" Target="../theme/themeOverride4.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4" Type="http://schemas.openxmlformats.org/officeDocument/2006/relationships/notesSlide" Target="../notesSlides/notesSlide40.xml"/><Relationship Id="rId3" Type="http://schemas.openxmlformats.org/officeDocument/2006/relationships/slideLayout" Target="../slideLayouts/slideLayout1.xml"/><Relationship Id="rId2" Type="http://schemas.openxmlformats.org/officeDocument/2006/relationships/themeOverride" Target="../theme/themeOverride5.xml"/><Relationship Id="rId1" Type="http://schemas.openxmlformats.org/officeDocument/2006/relationships/image" Target="../media/image4.png"/></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1.xml"/><Relationship Id="rId2" Type="http://schemas.openxmlformats.org/officeDocument/2006/relationships/themeOverride" Target="../theme/themeOverride6.xml"/><Relationship Id="rId1" Type="http://schemas.openxmlformats.org/officeDocument/2006/relationships/image" Target="../media/image4.png"/></Relationships>
</file>

<file path=ppt/slides/_rels/slide42.xml.rels><?xml version="1.0" encoding="UTF-8" standalone="yes"?>
<Relationships xmlns="http://schemas.openxmlformats.org/package/2006/relationships"><Relationship Id="rId4" Type="http://schemas.openxmlformats.org/officeDocument/2006/relationships/notesSlide" Target="../notesSlides/notesSlide42.xml"/><Relationship Id="rId3" Type="http://schemas.openxmlformats.org/officeDocument/2006/relationships/slideLayout" Target="../slideLayouts/slideLayout1.xml"/><Relationship Id="rId2" Type="http://schemas.openxmlformats.org/officeDocument/2006/relationships/themeOverride" Target="../theme/themeOverride7.xml"/><Relationship Id="rId1" Type="http://schemas.openxmlformats.org/officeDocument/2006/relationships/image" Target="../media/image4.pn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43.xml"/><Relationship Id="rId3" Type="http://schemas.openxmlformats.org/officeDocument/2006/relationships/slideLayout" Target="../slideLayouts/slideLayout1.xml"/><Relationship Id="rId2" Type="http://schemas.openxmlformats.org/officeDocument/2006/relationships/themeOverride" Target="../theme/themeOverride8.xml"/><Relationship Id="rId1" Type="http://schemas.openxmlformats.org/officeDocument/2006/relationships/image" Target="../media/image4.png"/></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44.xml"/><Relationship Id="rId3" Type="http://schemas.openxmlformats.org/officeDocument/2006/relationships/slideLayout" Target="../slideLayouts/slideLayout1.xml"/><Relationship Id="rId2" Type="http://schemas.openxmlformats.org/officeDocument/2006/relationships/themeOverride" Target="../theme/themeOverride9.xml"/><Relationship Id="rId1" Type="http://schemas.openxmlformats.org/officeDocument/2006/relationships/image" Target="../media/image4.pn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1.xml"/><Relationship Id="rId2" Type="http://schemas.openxmlformats.org/officeDocument/2006/relationships/themeOverride" Target="../theme/themeOverride10.xml"/><Relationship Id="rId1" Type="http://schemas.openxmlformats.org/officeDocument/2006/relationships/image" Target="../media/image4.png"/></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46.xml"/><Relationship Id="rId3" Type="http://schemas.openxmlformats.org/officeDocument/2006/relationships/slideLayout" Target="../slideLayouts/slideLayout1.xml"/><Relationship Id="rId2" Type="http://schemas.openxmlformats.org/officeDocument/2006/relationships/themeOverride" Target="../theme/themeOverride11.xml"/><Relationship Id="rId1" Type="http://schemas.openxmlformats.org/officeDocument/2006/relationships/image" Target="../media/image4.png"/></Relationships>
</file>

<file path=ppt/slides/_rels/slide47.xml.rels><?xml version="1.0" encoding="UTF-8" standalone="yes"?>
<Relationships xmlns="http://schemas.openxmlformats.org/package/2006/relationships"><Relationship Id="rId4" Type="http://schemas.openxmlformats.org/officeDocument/2006/relationships/notesSlide" Target="../notesSlides/notesSlide47.xml"/><Relationship Id="rId3" Type="http://schemas.openxmlformats.org/officeDocument/2006/relationships/slideLayout" Target="../slideLayouts/slideLayout1.xml"/><Relationship Id="rId2" Type="http://schemas.openxmlformats.org/officeDocument/2006/relationships/themeOverride" Target="../theme/themeOverride12.xml"/><Relationship Id="rId1" Type="http://schemas.openxmlformats.org/officeDocument/2006/relationships/image" Target="../media/image4.png"/></Relationships>
</file>

<file path=ppt/slides/_rels/slide48.xml.rels><?xml version="1.0" encoding="UTF-8" standalone="yes"?>
<Relationships xmlns="http://schemas.openxmlformats.org/package/2006/relationships"><Relationship Id="rId4" Type="http://schemas.openxmlformats.org/officeDocument/2006/relationships/notesSlide" Target="../notesSlides/notesSlide48.xml"/><Relationship Id="rId3" Type="http://schemas.openxmlformats.org/officeDocument/2006/relationships/slideLayout" Target="../slideLayouts/slideLayout1.xml"/><Relationship Id="rId2" Type="http://schemas.openxmlformats.org/officeDocument/2006/relationships/themeOverride" Target="../theme/themeOverride13.xml"/><Relationship Id="rId1" Type="http://schemas.openxmlformats.org/officeDocument/2006/relationships/image" Target="../media/image4.png"/></Relationships>
</file>

<file path=ppt/slides/_rels/slide49.xml.rels><?xml version="1.0" encoding="UTF-8" standalone="yes"?>
<Relationships xmlns="http://schemas.openxmlformats.org/package/2006/relationships"><Relationship Id="rId4" Type="http://schemas.openxmlformats.org/officeDocument/2006/relationships/notesSlide" Target="../notesSlides/notesSlide49.xml"/><Relationship Id="rId3" Type="http://schemas.openxmlformats.org/officeDocument/2006/relationships/slideLayout" Target="../slideLayouts/slideLayout1.xml"/><Relationship Id="rId2" Type="http://schemas.openxmlformats.org/officeDocument/2006/relationships/themeOverride" Target="../theme/themeOverride14.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4" Type="http://schemas.openxmlformats.org/officeDocument/2006/relationships/notesSlide" Target="../notesSlides/notesSlide50.xml"/><Relationship Id="rId3" Type="http://schemas.openxmlformats.org/officeDocument/2006/relationships/slideLayout" Target="../slideLayouts/slideLayout1.xml"/><Relationship Id="rId2" Type="http://schemas.openxmlformats.org/officeDocument/2006/relationships/themeOverride" Target="../theme/themeOverride15.xml"/><Relationship Id="rId1" Type="http://schemas.openxmlformats.org/officeDocument/2006/relationships/image" Target="../media/image4.png"/></Relationships>
</file>

<file path=ppt/slides/_rels/slide51.xml.rels><?xml version="1.0" encoding="UTF-8" standalone="yes"?>
<Relationships xmlns="http://schemas.openxmlformats.org/package/2006/relationships"><Relationship Id="rId4" Type="http://schemas.openxmlformats.org/officeDocument/2006/relationships/notesSlide" Target="../notesSlides/notesSlide51.xml"/><Relationship Id="rId3" Type="http://schemas.openxmlformats.org/officeDocument/2006/relationships/slideLayout" Target="../slideLayouts/slideLayout1.xml"/><Relationship Id="rId2" Type="http://schemas.openxmlformats.org/officeDocument/2006/relationships/themeOverride" Target="../theme/themeOverride16.xml"/><Relationship Id="rId1" Type="http://schemas.openxmlformats.org/officeDocument/2006/relationships/image" Target="../media/image4.png"/></Relationships>
</file>

<file path=ppt/slides/_rels/slide52.xml.rels><?xml version="1.0" encoding="UTF-8" standalone="yes"?>
<Relationships xmlns="http://schemas.openxmlformats.org/package/2006/relationships"><Relationship Id="rId4" Type="http://schemas.openxmlformats.org/officeDocument/2006/relationships/notesSlide" Target="../notesSlides/notesSlide52.xml"/><Relationship Id="rId3" Type="http://schemas.openxmlformats.org/officeDocument/2006/relationships/slideLayout" Target="../slideLayouts/slideLayout1.xml"/><Relationship Id="rId2" Type="http://schemas.openxmlformats.org/officeDocument/2006/relationships/themeOverride" Target="../theme/themeOverride17.xml"/><Relationship Id="rId1" Type="http://schemas.openxmlformats.org/officeDocument/2006/relationships/image" Target="../media/image4.png"/></Relationships>
</file>

<file path=ppt/slides/_rels/slide53.xml.rels><?xml version="1.0" encoding="UTF-8" standalone="yes"?>
<Relationships xmlns="http://schemas.openxmlformats.org/package/2006/relationships"><Relationship Id="rId6" Type="http://schemas.openxmlformats.org/officeDocument/2006/relationships/notesSlide" Target="../notesSlides/notesSlide53.xml"/><Relationship Id="rId5" Type="http://schemas.openxmlformats.org/officeDocument/2006/relationships/slideLayout" Target="../slideLayouts/slideLayout1.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image" Target="../media/image10.png"/><Relationship Id="rId1" Type="http://schemas.openxmlformats.org/officeDocument/2006/relationships/tags" Target="../tags/tag7.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1.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image" Target="../media/image10.png"/><Relationship Id="rId1" Type="http://schemas.openxmlformats.org/officeDocument/2006/relationships/tags" Target="../tags/tag1.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1.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39265" name="Picture 1"/>
          <p:cNvPicPr>
            <a:picLocks noChangeAspect="1" noChangeArrowheads="1"/>
          </p:cNvPicPr>
          <p:nvPr/>
        </p:nvPicPr>
        <p:blipFill>
          <a:blip r:embed="rId1" cstate="print"/>
          <a:srcRect/>
          <a:stretch>
            <a:fillRect/>
          </a:stretch>
        </p:blipFill>
        <p:spPr bwMode="auto">
          <a:xfrm>
            <a:off x="0" y="5192888"/>
            <a:ext cx="12192000" cy="1665112"/>
          </a:xfrm>
          <a:prstGeom prst="rect">
            <a:avLst/>
          </a:prstGeom>
          <a:noFill/>
          <a:ln w="9525">
            <a:noFill/>
            <a:miter lim="800000"/>
            <a:headEnd/>
            <a:tailEnd/>
          </a:ln>
          <a:effectLst/>
        </p:spPr>
      </p:pic>
      <p:pic>
        <p:nvPicPr>
          <p:cNvPr id="3" name="图片 2"/>
          <p:cNvPicPr>
            <a:picLocks noChangeAspect="1"/>
          </p:cNvPicPr>
          <p:nvPr/>
        </p:nvPicPr>
        <p:blipFill>
          <a:blip r:embed="rId2" cstate="print"/>
          <a:stretch>
            <a:fillRect/>
          </a:stretch>
        </p:blipFill>
        <p:spPr>
          <a:xfrm>
            <a:off x="10342033" y="115887"/>
            <a:ext cx="1678731" cy="776959"/>
          </a:xfrm>
          <a:prstGeom prst="rect">
            <a:avLst/>
          </a:prstGeom>
        </p:spPr>
      </p:pic>
      <p:pic>
        <p:nvPicPr>
          <p:cNvPr id="3074" name="Picture 2"/>
          <p:cNvPicPr>
            <a:picLocks noChangeAspect="1" noChangeArrowheads="1"/>
          </p:cNvPicPr>
          <p:nvPr/>
        </p:nvPicPr>
        <p:blipFill>
          <a:blip r:embed="rId3" cstate="print"/>
          <a:srcRect/>
          <a:stretch>
            <a:fillRect/>
          </a:stretch>
        </p:blipFill>
        <p:spPr bwMode="auto">
          <a:xfrm>
            <a:off x="0" y="-45680"/>
            <a:ext cx="12192000" cy="6903680"/>
          </a:xfrm>
          <a:prstGeom prst="rect">
            <a:avLst/>
          </a:prstGeom>
          <a:noFill/>
          <a:ln w="9525">
            <a:noFill/>
            <a:miter lim="800000"/>
            <a:headEnd/>
            <a:tailEnd/>
          </a:ln>
        </p:spPr>
      </p:pic>
      <p:sp>
        <p:nvSpPr>
          <p:cNvPr id="13" name="矩形 12"/>
          <p:cNvSpPr/>
          <p:nvPr/>
        </p:nvSpPr>
        <p:spPr>
          <a:xfrm>
            <a:off x="0" y="1612638"/>
            <a:ext cx="12192000" cy="2646381"/>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p:cNvSpPr/>
          <p:nvPr/>
        </p:nvSpPr>
        <p:spPr>
          <a:xfrm>
            <a:off x="1336040" y="1790700"/>
            <a:ext cx="9520555" cy="2122805"/>
          </a:xfrm>
          <a:prstGeom prst="rect">
            <a:avLst/>
          </a:prstGeom>
          <a:noFill/>
          <a:ln w="9525" cap="flat" cmpd="sng">
            <a:noFill/>
            <a:prstDash val="solid"/>
            <a:miter/>
          </a:ln>
        </p:spPr>
        <p:txBody>
          <a:bodyPr vert="horz" wrap="square" lIns="91440" tIns="45720" rIns="91440" bIns="45720" anchor="t" anchorCtr="0">
            <a:spAutoFit/>
          </a:bodyPr>
          <a:lstStyle/>
          <a:p>
            <a:pPr indent="0" algn="dist" fontAlgn="auto">
              <a:lnSpc>
                <a:spcPct val="150000"/>
              </a:lnSpc>
            </a:pPr>
            <a:r>
              <a:rPr lang="zh-CN" altLang="en-US"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2026版煤矿反</a:t>
            </a:r>
            <a:r>
              <a:rPr lang="en-US" altLang="zh-CN"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a:t>
            </a:r>
            <a:r>
              <a:rPr lang="zh-CN" altLang="en-US"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三违</a:t>
            </a:r>
            <a:r>
              <a:rPr lang="en-US" altLang="zh-CN"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a:t>
            </a:r>
            <a:r>
              <a:rPr lang="zh-CN" altLang="en-US"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管理</a:t>
            </a:r>
            <a:endParaRPr lang="zh-CN" altLang="en-US"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endParaRPr>
          </a:p>
          <a:p>
            <a:pPr indent="0" algn="ctr" fontAlgn="auto">
              <a:lnSpc>
                <a:spcPct val="150000"/>
              </a:lnSpc>
            </a:pPr>
            <a:r>
              <a:rPr lang="zh-CN" altLang="en-US"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专</a:t>
            </a:r>
            <a:r>
              <a:rPr lang="en-US" altLang="zh-CN"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 </a:t>
            </a:r>
            <a:r>
              <a:rPr lang="zh-CN" altLang="en-US"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题</a:t>
            </a:r>
            <a:r>
              <a:rPr lang="en-US" altLang="zh-CN"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 </a:t>
            </a:r>
            <a:r>
              <a:rPr lang="zh-CN" altLang="en-US"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培</a:t>
            </a:r>
            <a:r>
              <a:rPr lang="en-US" altLang="zh-CN"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 </a:t>
            </a:r>
            <a:r>
              <a:rPr lang="zh-CN" altLang="en-US"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rPr>
              <a:t>训</a:t>
            </a:r>
            <a:endParaRPr lang="zh-CN" altLang="en-US" sz="4400" b="1" dirty="0">
              <a:solidFill>
                <a:srgbClr val="FF0066"/>
              </a:solidFill>
              <a:effectLst>
                <a:outerShdw blurRad="38100" dist="38100" dir="2700000" algn="tl">
                  <a:srgbClr val="000000">
                    <a:alpha val="43000"/>
                  </a:srgbClr>
                </a:outerShdw>
              </a:effectLst>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7" name="TextBox 16"/>
          <p:cNvSpPr txBox="1"/>
          <p:nvPr/>
        </p:nvSpPr>
        <p:spPr>
          <a:xfrm>
            <a:off x="313765" y="4811395"/>
            <a:ext cx="10424160" cy="1014730"/>
          </a:xfrm>
          <a:prstGeom prst="rect">
            <a:avLst/>
          </a:prstGeom>
          <a:noFill/>
        </p:spPr>
        <p:txBody>
          <a:bodyPr wrap="square" rtlCol="0">
            <a:spAutoFit/>
          </a:bodyPr>
          <a:lstStyle/>
          <a:p>
            <a:pPr algn="ctr" fontAlgn="auto">
              <a:lnSpc>
                <a:spcPct val="150000"/>
              </a:lnSpc>
            </a:pPr>
            <a:r>
              <a:rPr lang="zh-CN" altLang="en-US" sz="2000" b="1" dirty="0" smtClean="0">
                <a:solidFill>
                  <a:srgbClr val="0000FF"/>
                </a:solidFill>
                <a:latin typeface="黑体" panose="02010609060101010101" pitchFamily="49" charset="-122"/>
                <a:ea typeface="黑体" panose="02010609060101010101" pitchFamily="49" charset="-122"/>
              </a:rPr>
              <a:t>       培训科编制</a:t>
            </a:r>
            <a:endParaRPr lang="zh-CN" altLang="en-US" sz="2000" b="1" dirty="0" smtClean="0">
              <a:solidFill>
                <a:srgbClr val="0000FF"/>
              </a:solidFill>
              <a:latin typeface="黑体" panose="02010609060101010101" pitchFamily="49" charset="-122"/>
              <a:ea typeface="黑体" panose="02010609060101010101" pitchFamily="49" charset="-122"/>
            </a:endParaRPr>
          </a:p>
          <a:p>
            <a:pPr algn="ctr" fontAlgn="auto">
              <a:lnSpc>
                <a:spcPct val="150000"/>
              </a:lnSpc>
            </a:pPr>
            <a:r>
              <a:rPr lang="zh-CN" altLang="en-US" sz="2000" b="1" dirty="0">
                <a:solidFill>
                  <a:srgbClr val="0000FF"/>
                </a:solidFill>
                <a:latin typeface="黑体" panose="02010609060101010101" pitchFamily="49" charset="-122"/>
                <a:ea typeface="黑体" panose="02010609060101010101" pitchFamily="49" charset="-122"/>
              </a:rPr>
              <a:t>       </a:t>
            </a:r>
            <a:fld id="{BB962C8B-B14F-4D97-AF65-F5344CB8AC3E}" type="datetime2">
              <a:rPr lang="zh-CN" altLang="en-US" sz="2000" b="1" dirty="0">
                <a:solidFill>
                  <a:srgbClr val="0000FF"/>
                </a:solidFill>
                <a:latin typeface="黑体" panose="02010609060101010101" pitchFamily="49" charset="-122"/>
                <a:ea typeface="黑体" panose="02010609060101010101" pitchFamily="49" charset="-122"/>
              </a:rPr>
            </a:fld>
            <a:endParaRPr lang="zh-CN" altLang="en-US" sz="2000" b="1" dirty="0">
              <a:solidFill>
                <a:srgbClr val="0000FF"/>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一、</a:t>
            </a:r>
            <a:r>
              <a:rPr lang="en-US" altLang="zh-CN" sz="2000" b="1" dirty="0" smtClean="0">
                <a:solidFill>
                  <a:srgbClr val="C00000"/>
                </a:solidFill>
                <a:latin typeface="黑体" panose="02010609060101010101" pitchFamily="49" charset="-122"/>
                <a:ea typeface="黑体" panose="02010609060101010101" pitchFamily="49" charset="-122"/>
                <a:sym typeface="+mn-ea"/>
              </a:rPr>
              <a:t>“三违”的历史背景</a:t>
            </a:r>
            <a:r>
              <a:rPr lang="zh-CN" altLang="en-US" sz="2000" b="1" dirty="0" smtClean="0">
                <a:solidFill>
                  <a:srgbClr val="C00000"/>
                </a:solidFill>
                <a:latin typeface="黑体" panose="02010609060101010101" pitchFamily="49" charset="-122"/>
                <a:ea typeface="黑体" panose="02010609060101010101" pitchFamily="49" charset="-122"/>
                <a:sym typeface="+mn-ea"/>
              </a:rPr>
              <a:t>、特征与危害</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9" name="TextBox 11" descr="7b0a202020202262756c6c6574223a20227b5c2263617465676f727949645c223a5c225c222c5c2274656d706c61746549645c223a32303233313734387d220a7d0a"/>
          <p:cNvSpPr txBox="1"/>
          <p:nvPr/>
        </p:nvSpPr>
        <p:spPr>
          <a:xfrm>
            <a:off x="868680" y="2210435"/>
            <a:ext cx="10435590" cy="3999865"/>
          </a:xfrm>
          <a:prstGeom prst="rect">
            <a:avLst/>
          </a:prstGeom>
          <a:noFill/>
        </p:spPr>
        <p:txBody>
          <a:bodyPr wrap="square" rtlCol="0">
            <a:spAutoFit/>
          </a:bodyPr>
          <a:lstStyle/>
          <a:p>
            <a:pPr indent="457200" fontAlgn="auto">
              <a:lnSpc>
                <a:spcPct val="15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（一）</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“三违”的历史背景</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marL="342900" indent="-342900" fontAlgn="auto">
              <a:lnSpc>
                <a:spcPct val="140000"/>
              </a:lnSpc>
              <a:buClr>
                <a:srgbClr val="FFC000"/>
              </a:buClr>
              <a:buFont typeface="Wingdings" panose="05000000000000000000" charset="0"/>
              <a:buChar char="u"/>
            </a:pPr>
            <a:r>
              <a:rPr lang="zh-CN" altLang="en-US" sz="2000" dirty="0">
                <a:solidFill>
                  <a:srgbClr val="D60093"/>
                </a:solidFill>
                <a:latin typeface="黑体" panose="02010609060101010101" pitchFamily="49" charset="-122"/>
                <a:ea typeface="黑体" panose="02010609060101010101" pitchFamily="49" charset="-122"/>
                <a:cs typeface="黑体" panose="02010609060101010101" pitchFamily="49" charset="-122"/>
              </a:rPr>
              <a:t>深化与制度化（1990年代至21世纪初）：</a:t>
            </a:r>
            <a:endParaRPr lang="zh-CN" altLang="en-US" sz="2000" dirty="0">
              <a:solidFill>
                <a:srgbClr val="D60093"/>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随着一系列重大煤矿事故的发生，“三违”作为事故主要根源被反复强调。国家通过立法进一步强化了责任追究，各煤矿也开始探索更精细化的管理办法，如引入“三违”积分责任追究预警制等。</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marL="342900" indent="-342900" fontAlgn="auto">
              <a:lnSpc>
                <a:spcPct val="140000"/>
              </a:lnSpc>
              <a:buClr>
                <a:srgbClr val="FFC000"/>
              </a:buClr>
              <a:buFont typeface="Wingdings" panose="05000000000000000000" charset="0"/>
              <a:buChar char="u"/>
            </a:pPr>
            <a:r>
              <a:rPr lang="zh-CN" altLang="en-US" sz="2000" dirty="0">
                <a:solidFill>
                  <a:srgbClr val="D60093"/>
                </a:solidFill>
                <a:latin typeface="黑体" panose="02010609060101010101" pitchFamily="49" charset="-122"/>
                <a:ea typeface="黑体" panose="02010609060101010101" pitchFamily="49" charset="-122"/>
                <a:cs typeface="黑体" panose="02010609060101010101" pitchFamily="49" charset="-122"/>
              </a:rPr>
              <a:t>科技赋能与精准治理（近年来）：</a:t>
            </a:r>
            <a:endParaRPr lang="zh-CN" altLang="en-US" sz="2000" dirty="0">
              <a:solidFill>
                <a:srgbClr val="D60093"/>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治理手段从人防向技防转变。例如，2024年邢台矿通过安装241处监控设备，使“三违”查处量同比下降了43%。2025年，湖南省推行“无视频不作业”制度，在54个关键作业场景实现了视频监控全覆盖。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286131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第四部分 防治水专业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8、未按规定探煤或探煤记录造假的。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9、私自挪移地质超前探允掘锁标牌的。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10、钻机钻进、拔钻、处理塌孔等作业时，员工应站在钻机两侧操作，严禁任何员工站在钻机正后方。</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11、钻机未停机，站在钻机上登高作业的，对责任人按严重“三违”考核。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第五部分 洗选专业（共</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锁闭、封堵生产现场安全出口的，对责任人按严重“三违”考核。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压滤机正常工作时，将脚、手、头伸入压滤机滤板间或从拉开的滤板缝间观察下面的输送机、中部槽，用手扒滤布、煤泥的，对责任人按严重“三违”考核。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平车人员站立位置距车边缘距离小于1m，作业过程中钻车、跳车、沿车帮行走，对责任人按严重“三违”考核。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两人同时共用1台砂轮机进行金属磨削加工的，对责任人按严重“三违”考核。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单人操作剪板机或手部伸入剪刀下方调整剪切件尺寸的，对责任人按严重“三违”考核。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人工捅煤时，操作人员将头伸进溜槽内的，对责任人按严重“三违”考核。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第五部分 洗选专业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故意损坏指纹机的，除承担维修或更换费用（按实际发生额核算）外，对责任人按严重“三违”考核。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违反下列工程车辆安全管理规定之一的，对责任人按严重“三违”考核。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1、站在机动车辆轮胎部位发动车辆，维修车辆。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2、未采取支撑防落措施，进入处于举升状态的自卸车货厢下、铲车铲斗下方维修车辆。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3、使用明火烘烤车辆油箱以及燃油、液压管路。</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4、未采取冲洗、置换等防爆措施直接焊补油箱。</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5、违反《选煤厂安全规程》超速行驶，车辆夜间前照灯不亮、制动失效等存在严重安全性能缺陷的情况下，驾驶车辆。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6、自卸车货厢未安全落放至车架，驾驶车辆。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其他严重“三违”行为（共</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25</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因管理人员履职不当、指挥失误，造成全矿井无计划停电、主要通风机无计划停风10分钟及以上的。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发生异常信息未按流程汇报，迟报、瞒报的，对责任人按严重“三违”考核。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区队跟值班人员违反下列规定之一的，对跟值班人员按严重“三违”考核。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（一）区队跟值班人员必须是矿下文任命并经培训合格持证上岗的技术主管（含）以上管理人员，技术主办、技术员需经领导审批同意后方可跟值班。</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（二）跟班队长跟班期间，必须与本班职工同上同下，严禁提前升井，具体要求：</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1、区队跟班人员必须等本班人员全部升井后方可升井；一班有两个跟班人员的，等所跟头面人员全部升井后方可升井。</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2、零星人员加班延点，不能和跟班队长一同升井的，当班跟班队长必须提前向调度室汇报，由值班调度员做好记录，加班结束后跟班队长或值班队干及时向调度室汇报。</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第3条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跟班队长对职工违章作业视而不见、不及时制止的，对跟班队长按“三违”考核。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发现职工严重“三违”不及时制止的，对跟班队长按严重“三违”考核，发现职工一般“三违”不及时制止的，对跟班队长按一般“三违”考核。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第4条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脱岗、睡岗的，对责任人按严重“三违”考核。携带烟草、点火物品、电子产品等违禁物品，或穿化纤衣服入井的，对责任人按严重“三违”考核。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第5条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施工地点因不具备安全运输条件被各级领导停运的设备，在对接科室组织验收前，私自使用设备的当班班长、跟班对干按严重“三违”考核。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第6条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私自故意遮挡、偏转摄像仪的，对责任人按严重“三违”考核。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第7条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井下拆卸、摔打矿灯的，对责任人按严重“三违”考核。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第8条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安排人员不携带人员定位系统标识卡，或人卡分离违规入井的，对责任人按严重“三违”考核（系统故障的除外）。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第9条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采煤机急停或闭锁按钮失灵而继续作业的，对责任人按严重“三违”考核。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第10条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单轨吊运行存在以下情况时： </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1、单轨吊运行过程中单轨吊司机在驾驶室外开车的（具有远程遥控功能的蓄电池单轨吊或有措施的除外），行车速度超过规定的，超能力起吊的，对责任人按严重“三违”考核。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2、单轨吊机车制动闸、起吊链条、吊钩、连杆、固定销轴、操作手柄等装置不完好仍继续运行或起吊作业的，对责任人按严重“三违”考核。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3、单轨吊运行期间人员乘坐料斗的。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4、单轨吊机车甩掉制动闸不使用的。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5、柴油单轨吊仪表、照明灯、警示灯、喇叭、瓦斯报警仪等设施不完好运行的。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6、单轨吊运行期间操作不当、造成掉道的。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7、单轨吊起吊链与吊件连接不完好、固定不牢起吊的。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8、单轨吊司机背对前进方向运行单轨吊的（车场倒车除外）。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9、柴油设备加油时，没有熄火停机的。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第11条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带压检修压力容器、管道的；在管道对口连接未完成前，拆卸加固件、松动吊装倒链或电葫芦的，对责任人按严重“三违”考核，含以下情况：</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1、采煤队带电掐、接溜子、链条的；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2、没有按规定打设接地极使用电器设备的；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3、井下擦拭、拖拉、吊挂高压电缆（660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V）</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及以上时未佩戴高压绝缘手套的；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4、跨越运转中的皮带、溜子、刮板机、从运转中的皮带底带面下钻过的（检修通道、皮带卸载滚筒下专用行人通道除外）；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第12条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登高作业（以脚底距离底板1.5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为准）不系安全带，对责任人按“三违”考核。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1、脚底板距离底板距离≥3</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不系安全带的，对责任人按严重“三违”考核。脚底板距离底板距离1.5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m-3m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之间（含1.5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不系安全带的，对责任人按一般“三违”考核。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2、佩戴保险带、未高挂低用的，或施工人员不使用梯子或借助稳固辅助设施，从施工平台或高处向下跳落的，对责任人按一般“三违”考核。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64629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3、登高用具安全防护性能存在缺陷，仍坚持使用的，对责任人按严重“三违”考核。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4、人员登梯子作业，剪绳头、吊挂探头、取顶板链条等作业时间较短，周围又没有危险物时可不系安全带。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5、登高作业人员在搭建面积不小于1.5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m*1.5m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的施工平台作业，且平台装设高度不低于1.2</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的护栏，或者站在停运的掘进机上作为平台进行施工，可不系保险带。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6、高空作业采取抛掷方法传递工器具等物品；随意向井筒内抛洒物品；下山巷道内随意抛、扔工具、物品等易滚落东西的。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7、登高作业地点有上下平行或交叉作业项目同时施工的。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第13条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超负荷吊装、超负荷使用各类起重工具，或在起吊重物下方通过、停留的，对责任人按严重“三违”考核。起吊重物时，未采取可靠支垫措施将身体探入起吊重物下方的、站在起吊物体上作业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1、起吊超过500kg的重物必须双人操作，且需有班组长现场负责或现场指定负责人，否则对责任人按严重“三违”考核。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2、起吊重物时，未检查起吊钩环、钢丝绳的，对责任人按一般“三违”考核。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3、使用不完好倒链起吊（闭锁损坏的除外）、设备固定不牢或用手拉葫芦牵引导向轮时，受力方向有人的，对责任人按一般“三违”考核。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一、</a:t>
            </a:r>
            <a:r>
              <a:rPr lang="en-US" altLang="zh-CN" sz="2000" b="1" dirty="0" smtClean="0">
                <a:solidFill>
                  <a:srgbClr val="C00000"/>
                </a:solidFill>
                <a:latin typeface="黑体" panose="02010609060101010101" pitchFamily="49" charset="-122"/>
                <a:ea typeface="黑体" panose="02010609060101010101" pitchFamily="49" charset="-122"/>
                <a:sym typeface="+mn-ea"/>
              </a:rPr>
              <a:t>“三违”的历史背景</a:t>
            </a:r>
            <a:r>
              <a:rPr lang="zh-CN" altLang="en-US" sz="2000" b="1" dirty="0" smtClean="0">
                <a:solidFill>
                  <a:srgbClr val="C00000"/>
                </a:solidFill>
                <a:latin typeface="黑体" panose="02010609060101010101" pitchFamily="49" charset="-122"/>
                <a:ea typeface="黑体" panose="02010609060101010101" pitchFamily="49" charset="-122"/>
                <a:sym typeface="+mn-ea"/>
              </a:rPr>
              <a:t>、特征与危害</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9" name="TextBox 11" descr="7b0a202020202262756c6c6574223a20227b5c2263617465676f727949645c223a5c225c222c5c2274656d706c61746549645c223a32303233313734387d220a7d0a"/>
          <p:cNvSpPr txBox="1"/>
          <p:nvPr/>
        </p:nvSpPr>
        <p:spPr>
          <a:xfrm>
            <a:off x="868680" y="2210435"/>
            <a:ext cx="10435590" cy="2399665"/>
          </a:xfrm>
          <a:prstGeom prst="rect">
            <a:avLst/>
          </a:prstGeom>
          <a:noFill/>
        </p:spPr>
        <p:txBody>
          <a:bodyPr wrap="square" rtlCol="0">
            <a:spAutoFit/>
          </a:bodyPr>
          <a:lstStyle/>
          <a:p>
            <a:pPr indent="457200" fontAlgn="auto">
              <a:lnSpc>
                <a:spcPct val="15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（一）</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“三违”的历史背景</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三违”的历史，是从旧中国安全无保障，到建国后建立机构，再到80年代正式提出概念、90年代后不断制度化的过程。如今，随着视频监控、大数据等技术的应用，“三违”治理正变得更加精准和高效，但其核心——对“人”的不安全行为的管控，依然是煤矿安全永恒的主题。</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第14条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电气焊作业违反下列规定之一的，对责任人按“三违”考核。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1、电气焊作业使用绝缘损坏的手把操作的，对责任人按严重“三违”考核。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2、电气焊、气焊和气割作业现场未配备消防器材的，对现场施工负责人按严重“三违”考核。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3、电焊、气割期间不按要求佩戴护具的（面罩、眼镜、手套），对责任人按一般“三违”考核。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4、在潮湿地带进行焊接作业时，未站在绝缘物品上，或未穿好绝缘鞋、未戴绝缘手套的，对责任人按一般“三违”考核。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5、电焊、气割作业时，氧气、乙炔瓶未按规定放置的、灭火器材配备不足的，对责任人按一般“三违”考核。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6、井下电焊、气割作业时未在上风侧吊挂便携仪的，对现场施工负责人按一般“三违”考核。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7、电气焊作业，用手直接更换焊条的，对责任人按一般“三违”考核。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8、转运氧气、乙炔瓶时未固定牢固的，对责任人按一般“三违”考核。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9、电气焊、气割工作暂停或完毕时，施焊作业人员必须切断电源、气源，并详细检查现场，确认无起火危险后，方可离开作业现场。否则对责任人按一般“三违”考核。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10、使用中的气瓶未直立放置，未采取防倾倒措施，未装防震橡胶圈、减压器、安全阀、回火防止器、压力表进行焊割工作，对责任人按一般“三违”考核。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11、室外高温环境露天存放、使用气瓶未采取防晒措施，氧气瓶、乙炔瓶一起运送；现场各类气瓶距明火间距未达到10m以上的，对责任人按一般“三违”考核。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12、井下电气焊，不在规定时间内作业（特殊情况下，如必须变更作业时间的，需报请值班矿领导批准），对责任人按一般“三违”考核。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第15条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无措施施工或不按规程措施施工的，对现场负责人按严重“三违”考核。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1、不按规程、措施施工作业，对通风系统、机电运输、监控系统等系统及存在严重威胁安全的，对责任人按严重“三违”考核；其他对安全影响程度一般的，对责任人按一般“三违”考核。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2、在施工区域后巷及车场内补打锚杆、挂网等翻修作业时（临时处理隐患，施工数量少、施工周期不超过当班的除外），未编制安全技术措施的，对现场施工负责人按严重“三违”考核。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3、施工前没有学习作业规程和安全技术措施的或考试不合格就上岗的，对责任人按一般“三违”考核。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4、职工未通过规程、措施学习考试而私自安排上岗作业的。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5、擅自安排作业人员不按照作业规程、安全技术措施组织施工生产的。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第16条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违反下列固定岗位人员安全操作行为规定之一的，对责任人按严重“三违”考核。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1、岗位工设备运行期间长时间坐岗、不按规定开展巡回检查或进入受设备影响的狭小空间内操作的。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2、绞车在运行期间，岗位操作人员严禁坐着操作（地面主副井、矸石山及井下主要斜巷提升绞车等大型设备除外）。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3、探防队钻场施工人员在设备运行期间除钻机操作人员以外，其他施工人员必须站立作业，严禁坐在凳子上。</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4、选煤厂手选矸岗位人员在上岗期间，严禁坐着操作。</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5、在副井罐笼设备运行期间，除副井口、副井底信号工外，其余人员站立作业。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第17条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未持证上岗的，对责任人按严重“三违”考核。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1、凡持有安全生产管理人员资格证的人员入井可不随身携带证件，其他人员必须随身携带有效证件入井。</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2、未取得有效操作资格证入井的，按严重“三违”处理。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3、班组长（含）以上管理人员需从事其它岗位工作的，必须持对应岗位的有效证件才能操作设备，否则视为无证。</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4、持过期、作废证件，或岗证不一致的均视为无证。</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5、无证人员从事特殊工种作业的按照严重“三违”处理，从事一般工种作业的按照一般“三违”处理。有证未带入井下从事岗位工种作业的按一般“三违”处理。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6、携带伪造非矿培训科统一印制的副证者，按照严重“三违”处理。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7、员工作业期间，证件可以放在包内、外衣口袋内挂在一边，可不随身携带。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第18条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在隐患整改、复查的过程中，隐患整改人、复查人员未到现场的，对责任人按严重“三违”考核。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为推脱责任无理狡辩、纠缠等影响矿井安全管理的行为；谎报、瞒报安全生产信息、不履行正常汇报程序，影响安全生产秩序或造成负面影响的；对责任人按严重“三违”处理。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0条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职工酒后入井对跟班队长、值班队干、责任人均按严重“三违”考核。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人为恶意破坏消防器材、设施的；盗窃、损坏公、私财物，不构成法律追责的，对责任人按严重“三违”处理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1、拒绝接受安全检查，接到安全整改通知和停工通知后不按要求进行整改，仍继续冒险作业的，对责任人按严重“三违”处理。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2、随意倾倒、丢弃废油脂与废油（漆）桶的；向水沟内倾倒各类油脂、油漆、化学试剂、污水（含草酸、电解液等）的；以上情况，对责任人按严重“三违”处理。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764540" y="2210435"/>
            <a:ext cx="10634345"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3、起吊使用40t链条、马蹄环时，未将螺丝带螺帽连接固定的或起吊大件时未使用与设备配套的链条及专用连接环，链条捆绑使用螺丝带螺帽锁牢的，对责任人按严重“三违”考核。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2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各单位严格控制单班入井人员，避免矿井单班入井人员和采掘头面超过限员要求，具体规定如下：</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1、单班入井超定员的，且不超10%的，对责任单位值班队干按一般“三违”考核；超定员人数10%的，对值班队干按严重“三违”考核。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2、工作面限员超规定的，且超定员人数不超10%的，对责任人按一般“三违”考核，超限员人数10%的，对责任单位跟班队长按严重“三违”考核。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3、科室管理人员未经监控中心同意，私自入井，造成矿井超定员的，对责任人按严重“三违”考核。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4、运输队、机电一队未经调度室监控中心同意，私自安排人员下井，造成矿井超定员的，对运输队、机电一队值班队干按一般“三违”考核。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地面单位擅自将各类油脂、松香水、油漆、酒精等易燃易爆物品存放在变（配）电室、集控室、操作间、宿舍、澡堂等安全生产要害部位的，对责任人按严重“三违”考核，含以下情况：</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1、地面及井下关键岗位人员喝酒上岗的。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2、地面关键岗位人员（主、副井绞车司机及信号工，锅炉房司机）携带手机，或主、副井绞车司机及信号工在开车及传递信号时接打电话。</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3、地面未经机电科、保卫科审核批准，用大功率灯泡或电气取暖设备进行取暖的。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4、擅自拆除或损坏锅炉等压力容器安全附件的。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5、驾驶各类车辆时不穿鞋、穿拖鞋、超速驾驶、疲劳驾驶、酒后驾驶的。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6、使用氧气瓶、乙炔瓶时，无论是空瓶或重瓶，在地面滚动运行的（挪移滚动除外）。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7、机电制修中心车间内锯床、钻床、剪板机等设备，其他单位人员私自操作的。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8、机修厂车间内作业时不得使用手机干与工作无关的事，以及嬉戏打闹的。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9、向矿领导及以上领导汇报虚假信息的。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地面受限空间、动火等危险作业，严重违反规定，对责任人按照严重“三违”考核，含以下情况：</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受限空间作业前要配备氧气、可燃气体、有毒有害气体的浓度检测仪器、仪表，检测受限空间内气体成分，气体分析合格后方可开始作业，未检测气体浓度直接作业的受限空间作业前应对密闭作业安全技术措施进行贯彻学习，未按措施规定执行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一、</a:t>
            </a:r>
            <a:r>
              <a:rPr lang="en-US" altLang="zh-CN" sz="2000" b="1" dirty="0" smtClean="0">
                <a:solidFill>
                  <a:srgbClr val="C00000"/>
                </a:solidFill>
                <a:latin typeface="黑体" panose="02010609060101010101" pitchFamily="49" charset="-122"/>
                <a:ea typeface="黑体" panose="02010609060101010101" pitchFamily="49" charset="-122"/>
                <a:sym typeface="+mn-ea"/>
              </a:rPr>
              <a:t>“三违”的历史背景</a:t>
            </a:r>
            <a:r>
              <a:rPr lang="zh-CN" altLang="en-US" sz="2000" b="1" dirty="0" smtClean="0">
                <a:solidFill>
                  <a:srgbClr val="C00000"/>
                </a:solidFill>
                <a:latin typeface="黑体" panose="02010609060101010101" pitchFamily="49" charset="-122"/>
                <a:ea typeface="黑体" panose="02010609060101010101" pitchFamily="49" charset="-122"/>
                <a:sym typeface="+mn-ea"/>
              </a:rPr>
              <a:t>、特征与危害</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9" name="TextBox 11" descr="7b0a202020202262756c6c6574223a20227b5c2263617465676f727949645c223a5c225c222c5c2274656d706c61746549645c223a32303233313734387d220a7d0a"/>
          <p:cNvSpPr txBox="1"/>
          <p:nvPr/>
        </p:nvSpPr>
        <p:spPr>
          <a:xfrm>
            <a:off x="868680" y="2210435"/>
            <a:ext cx="10435590" cy="3784600"/>
          </a:xfrm>
          <a:prstGeom prst="rect">
            <a:avLst/>
          </a:prstGeom>
          <a:noFill/>
        </p:spPr>
        <p:txBody>
          <a:bodyPr wrap="square" rtlCol="0">
            <a:spAutoFit/>
          </a:bodyPr>
          <a:lstStyle/>
          <a:p>
            <a:pPr indent="457200" fontAlgn="auto">
              <a:lnSpc>
                <a:spcPct val="15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（二）“三违”的六大特征</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marL="342900" indent="-342900" algn="l" fontAlgn="auto">
              <a:lnSpc>
                <a:spcPct val="150000"/>
              </a:lnSpc>
              <a:buClr>
                <a:srgbClr val="FFC000"/>
              </a:buClr>
              <a:buSzTx/>
              <a:buFont typeface="Wingdings" panose="05000000000000000000" charset="0"/>
              <a:buChar char="Ø"/>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移动性：</a:t>
            </a:r>
            <a:r>
              <a:rPr lang="zh-CN" altLang="en-US" sz="2000" b="1" dirty="0">
                <a:solidFill>
                  <a:srgbClr val="FF0066"/>
                </a:solidFill>
                <a:latin typeface="黑体" panose="02010609060101010101" pitchFamily="49" charset="-122"/>
                <a:ea typeface="黑体" panose="02010609060101010101" pitchFamily="49" charset="-122"/>
                <a:cs typeface="黑体" panose="02010609060101010101" pitchFamily="49" charset="-122"/>
              </a:rPr>
              <a:t>违章行为随作业场景转移</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违章行为并非固定不变，而是会随着作业地点、工作面、生产环节的转换而“流动”。井下环境复杂多变，采掘工作面不断推进，人员、设备也在不断移动，违章行为也随之转移。</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marL="342900" indent="-342900" algn="l" fontAlgn="auto">
              <a:lnSpc>
                <a:spcPct val="150000"/>
              </a:lnSpc>
              <a:buClr>
                <a:srgbClr val="FFC000"/>
              </a:buClr>
              <a:buSzTx/>
              <a:buFont typeface="Wingdings" panose="05000000000000000000" charset="0"/>
              <a:buChar char="Ø"/>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隐蔽性</a:t>
            </a:r>
            <a:r>
              <a:rPr lang="zh-CN" altLang="en-US" sz="2000" b="1" dirty="0">
                <a:solidFill>
                  <a:srgbClr val="FF0066"/>
                </a:solidFill>
                <a:latin typeface="黑体" panose="02010609060101010101" pitchFamily="49" charset="-122"/>
                <a:ea typeface="黑体" panose="02010609060101010101" pitchFamily="49" charset="-122"/>
                <a:cs typeface="黑体" panose="02010609060101010101" pitchFamily="49" charset="-122"/>
                <a:sym typeface="+mn-ea"/>
              </a:rPr>
              <a:t>：违章行为不易被察觉</a:t>
            </a:r>
            <a:endParaRPr lang="zh-CN" altLang="en-US" sz="2000" b="1" dirty="0">
              <a:solidFill>
                <a:srgbClr val="FF0066"/>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“三违”行为常常隐藏在看似正常的作业流程之下，不易被管理者或安全人员发现。尤其是管理者的“隐性违章指挥”，如默许或暗示工人违规操作，比显性的违章更具隐蔽性和危害性。</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286131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其他严重“三违”行为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2、不得携带火柴或打火机进入受限空间。</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3、不得在受限空间内或其入口处附近吸烟或使用无遮盖的灯火。</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4、出现有人中毒、窒息的紧急情况，抢救人员必须佩戴空气式防护面具进入设备，并至少有一人在外部做联络工作，未按要求执行的。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造成影响恶劣、严重后果的行为，以及其他制度中规定的严重“三违”行为。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三、一般“三违”界定（共</a:t>
            </a:r>
            <a:r>
              <a:rPr lang="en-US" altLang="zh-CN" sz="2000" b="1" dirty="0">
                <a:solidFill>
                  <a:srgbClr val="FF0000"/>
                </a:solidFill>
                <a:latin typeface="黑体" panose="02010609060101010101" pitchFamily="49" charset="-122"/>
                <a:ea typeface="黑体" panose="02010609060101010101" pitchFamily="49" charset="-122"/>
                <a:sym typeface="+mn-ea"/>
              </a:rPr>
              <a:t>161</a:t>
            </a:r>
            <a:r>
              <a:rPr lang="zh-CN" altLang="en-US" sz="2000" b="1" dirty="0">
                <a:solidFill>
                  <a:srgbClr val="FF0000"/>
                </a:solidFill>
                <a:latin typeface="黑体" panose="02010609060101010101" pitchFamily="49" charset="-122"/>
                <a:ea typeface="黑体" panose="02010609060101010101" pitchFamily="49" charset="-122"/>
                <a:sym typeface="+mn-ea"/>
              </a:rPr>
              <a:t>条）</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采掘专业（</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34</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煤机滚筒故意强割锚杆、钻杆等刚性材料，采煤机滚筒缠绕金属物体未及时进行处理的；使用采煤机截割两端头支护锚杆时，锚杆已松动或掉落，能够取掉而未及时取掉，继续使用采煤机滚筒截割的，对采煤机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采煤机无特殊情况故意停在顶板破碎地段，导致检修或其他作业存在安全风险的，对采煤机司机按一般“三违”考核。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采煤机、掘进机割煤前未先开启本设备降尘喷雾的，对司机或责任人员按一般“三违”考核。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1、使用采煤机牵拉、顶推、托吊其他设备、物件的，对责任人按一般“三违”考核。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2、采煤工作面运输机运行期间，人员站在机头或机尾护罩上作业的，对责任人按一般“三违”考核。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3、人员进入煤墙工作时未执行敲帮问顶制度的。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4、采煤机停机时滚筒离合器手把未拉出并闭锁的。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检修采煤机、更换截齿前，或滚筒上下3</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以内有人工作时，要立即切断电源，断开采煤机隔离开关和离合器，对工作面输送机进行闭锁，并及时护帮护顶。否则对责任人按一般“三违”考核。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采煤工作面运输机运行期间，人员在刮板输送机齿轨和电缆槽上行走的，对责任人按一般“三违”考核。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采用近控拉移支架时，操作人员在支架大立柱前操作未面向工作面推进方向的，对责任人按一般“三违”考核。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1、超前液压支架移架时不采取可靠防倒措施的，对责任人按一般“三违”考核。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2、综采工作面煤壁侧作业擅自操作附近5m范围液压支架的，对支架工按一般“三违”考核。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3、综采拉移超前支架时，人员违规进入支架与巷帮之间区域的，对责任人按一般“三违”考核。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4、人员坐在支架高压管上休息的，对责任人按一般“三违”考核。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采煤工作面上下隅角封闭不严，导致人员能够进入采空区的，对跟班队长按一般“三违”考核。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使用液压单体柱支护的采煤工作面上、中、下顺槽，及使用玻璃钢单体柱做临时支护的掘进迎头，50m范围内未配备合格压力表的，对验收员按一般“三违”考核。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使用单体柱支护时，单体柱支设在浮煤矸上或未按规定使用柱靴的；没有使用防倒绳或π型梁两端没有使用托梁绳的，对责任人按照一般“三违”考核。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1、使用临时支护交班的（注：接班人员到现场进行连续支护作业的除外），对当班班长按照一般“三违”考核。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2、作为临时支护的前探梁容易下窜时，没有对尾端采取防下窜措施的（上山10°及以下为不规范行为），对责任人按照一般“三违”考核。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使用柱体严重变形、缺少两个及两个以上柱爪的单体柱或断裂的铰接梁、π型梁进行支护的（后期顶板来压压断的不予考核），对施工负责人按一般“三违”考核。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采煤作业存在以下情况时，对责任人按一般“三违”考核。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1、一人回柱无人监护或先回后支的；或安全退路不畅通进行回柱放顶的。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2、工作面拉架以后煤壁伞檐超过规定（长度1m以内厚度超过0.3m，长度1m以上厚度超过0.20m）没有及时处理，且机道内左右10m范围内有人作业的。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3、单体柱一梁两柱（三柱）松动的，单体柱未按措施要求使用柱鞋的（临时使用或明确不需要的除外）。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非支护状态下使用（如工作面安装、回撤、顶推设备、用作绞车压柱等）单体柱，违反下列情形的对责任人按照一般“三违”考核。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1、必须在单体的两端垫上木托盘或方木，禁止顶盖柱爪直接与硬岩或设备接触，做好防滑，避免损坏单体柱。</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2、采取防倒、防崩措施。用于推顶设备期间，单体柱两端均要采用防倒绳固定，三用阀可临时采用铁丝捆扎防崩。</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3、使用远程供液的方法操作，人员应站在距离施工地点5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或设备移动可能波及的范围之外（施工绞车压柱、戗柱除外）。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按照规定正确使用单体柱。严禁使用单体柱大把作为受力支点，严禁长时间作为辅助推顶工具使用，相应工序结束后5分钟内必须回柱，在回柱之前，不允许任何人跨越单体柱，不允许无关人员在附近作业、逗留。</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5、非支护状态下使用单体柱应有相应的安全技术措施，必须有跟班队长或班组长在现场指挥。</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无专项安全技术措施，利用刮板输送机牵引设备或运料的，对责任人按一般“三违”考核。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机电一队、采煤队乳化泵站没有配备合格浓度测量仪的，对责任人按一般“三违”考核。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凡掘进机照明灯不亮，或距迎头距离超过作业规程规定仍坚持生产的（有措施的除外），对司机按一般“三违”考核。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掘进机一个循环最大割煤进度超过作业规程规定最大进度的，对掘进机司机按一般“三违”考核。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循环进度的量取方法：以割煤前已支护齐全的最后一排钢带的锚杆为准，向割煤后迎面墙拉线量取3个点，巷道中间一个点，巷中向两侧1.5m各量取一点，3个点数值的平均数即为循环进度。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掘进机停机时退后至截割头距迎面墙不少于5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处，截割头必须落地、防护，并停电闭锁，否则对司机按一般“三违”考核。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1、使用机载临时支护的掘进机支护期间可不后退，但必须停电闭锁。</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2、掘进机在坡度15°以上的巷道大坡度掘进作业时，可不后退。</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由下向上掘进25°以上的倾斜巷道时，人行侧未设扶手或台阶，对跟班队长按一般“三违”考核。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第17条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下山施工采用轨道运输时没有在工作面上方设置牢固的防跑车装置的，对责任人按一般“三违”考核。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维修巷道架设或拆除支架时，一架未完而中止工作的，对责任人按一般“三违”考核。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替棚作业未执行先支后回、无专人监护的，对责任人按一般“三违”考核，对责任人按一般“三违”考核。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前探梁使用不规范、迎面墙未按要求防护、紧固U型钢卡缆下方平行作业的。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一、</a:t>
            </a:r>
            <a:r>
              <a:rPr lang="en-US" altLang="zh-CN" sz="2000" b="1" dirty="0" smtClean="0">
                <a:solidFill>
                  <a:srgbClr val="C00000"/>
                </a:solidFill>
                <a:latin typeface="黑体" panose="02010609060101010101" pitchFamily="49" charset="-122"/>
                <a:ea typeface="黑体" panose="02010609060101010101" pitchFamily="49" charset="-122"/>
                <a:sym typeface="+mn-ea"/>
              </a:rPr>
              <a:t>“三违”的历史背景</a:t>
            </a:r>
            <a:r>
              <a:rPr lang="zh-CN" altLang="en-US" sz="2000" b="1" dirty="0" smtClean="0">
                <a:solidFill>
                  <a:srgbClr val="C00000"/>
                </a:solidFill>
                <a:latin typeface="黑体" panose="02010609060101010101" pitchFamily="49" charset="-122"/>
                <a:ea typeface="黑体" panose="02010609060101010101" pitchFamily="49" charset="-122"/>
                <a:sym typeface="+mn-ea"/>
              </a:rPr>
              <a:t>、特征与危害</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9" name="TextBox 11" descr="7b0a202020202262756c6c6574223a20227b5c2263617465676f727949645c223a5c225c222c5c2274656d706c61746549645c223a32303233313734387d220a7d0a"/>
          <p:cNvSpPr txBox="1"/>
          <p:nvPr/>
        </p:nvSpPr>
        <p:spPr>
          <a:xfrm>
            <a:off x="868680" y="2210435"/>
            <a:ext cx="10435590" cy="4246245"/>
          </a:xfrm>
          <a:prstGeom prst="rect">
            <a:avLst/>
          </a:prstGeom>
          <a:noFill/>
        </p:spPr>
        <p:txBody>
          <a:bodyPr wrap="square" rtlCol="0">
            <a:spAutoFit/>
          </a:bodyPr>
          <a:lstStyle/>
          <a:p>
            <a:pPr indent="457200" fontAlgn="auto">
              <a:lnSpc>
                <a:spcPct val="15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（二）“三违”的六大特征</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marL="342900" indent="-342900" algn="l" fontAlgn="auto">
              <a:lnSpc>
                <a:spcPct val="150000"/>
              </a:lnSpc>
              <a:buClr>
                <a:srgbClr val="FFC000"/>
              </a:buClr>
              <a:buSzTx/>
              <a:buFont typeface="Wingdings" panose="05000000000000000000" charset="0"/>
              <a:buChar char="Ø"/>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变化性</a:t>
            </a:r>
            <a:r>
              <a:rPr lang="zh-CN" altLang="en-US" sz="2000" b="1" dirty="0">
                <a:solidFill>
                  <a:srgbClr val="FF0066"/>
                </a:solidFill>
                <a:latin typeface="黑体" panose="02010609060101010101" pitchFamily="49" charset="-122"/>
                <a:ea typeface="黑体" panose="02010609060101010101" pitchFamily="49" charset="-122"/>
                <a:cs typeface="黑体" panose="02010609060101010101" pitchFamily="49" charset="-122"/>
              </a:rPr>
              <a:t>：违章行为形式多样且不断演变</a:t>
            </a:r>
            <a:endParaRPr lang="zh-CN" altLang="en-US" sz="2000" b="1" dirty="0">
              <a:solidFill>
                <a:srgbClr val="FF0066"/>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“三违”的表现形式不是一成不变的。随着新设备、新工艺、新技术的引入，违章行为也会“推陈出新”。过去可能是某种习惯性操作，现在可能演变为对智能设备参数的违规修改。</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marL="342900" indent="-342900" algn="l" fontAlgn="auto">
              <a:lnSpc>
                <a:spcPct val="150000"/>
              </a:lnSpc>
              <a:buClr>
                <a:srgbClr val="FFC000"/>
              </a:buClr>
              <a:buSzTx/>
              <a:buFont typeface="Wingdings" panose="05000000000000000000" charset="0"/>
              <a:buChar char="Ø"/>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传导性</a:t>
            </a:r>
            <a:r>
              <a:rPr lang="zh-CN" altLang="en-US" sz="2000" b="1" dirty="0">
                <a:solidFill>
                  <a:srgbClr val="FF0066"/>
                </a:solidFill>
                <a:latin typeface="黑体" panose="02010609060101010101" pitchFamily="49" charset="-122"/>
                <a:ea typeface="黑体" panose="02010609060101010101" pitchFamily="49" charset="-122"/>
                <a:cs typeface="黑体" panose="02010609060101010101" pitchFamily="49" charset="-122"/>
                <a:sym typeface="+mn-ea"/>
              </a:rPr>
              <a:t>：违章行为会扩散和传染</a:t>
            </a:r>
            <a:endParaRPr lang="zh-CN" altLang="en-US" sz="2000" b="1" dirty="0">
              <a:solidFill>
                <a:srgbClr val="FF0066"/>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这是“三违”最具破坏力的特征之一。一个管理者的违章指挥，可能引发一个班组的群体性违章。同样，个别工人的习惯性违章，也容易在“法不责众”或“别人都这么做”的心理下被效仿，像传染病一样扩散。</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掘进工作面临时支护使用不规范，对现场负责人按一般“三违”考核。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1、弧形前探梁支腿松动造成弧形梁晃动的；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2、使用机载临时支护时，顶锚施工数量未达到规程要求，就撤机载支护的。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3、使用单体柱进行临时支护时，单体柱数量不够、背顶不实、压力不够的。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使用机载支护存在下列情况之一的，对责任人按一般“三违”考核。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1、采用机载临时支护施工作业，机载临时支护故障或自动卸液导致无法正常护顶，现场未及时采取其它可靠临时支护措施的。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2、锚索加压期间人员操作锚索加压泵期间不看压力表或压力表损坏，凭感觉加压的。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3、机载支护架开焊不完好等影响临时支护强度继续进行使用的。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4、人员站在打开的综掘机机载支护上作业的（采取防滑防坠措施的除外）。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人员站在装岩机铲斗、钻车钻臂、掘进机截割头上作业（现场规程措施有明确要求的除外），对责任人按一般“三违”考核。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胶带运输机运行期间，在胶带运输机头、接煤板处、机尾滚筒下，身体部位进入皮带下方清煤的，对责任人按一般“三违”考核（运行的胶带运输机安装防护网后，人员向胶带运输机上装煤的除外）。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斜巷临时作业，上下方未打设挡矸篦子（防护栏），作业完工后未恢复安全设施的，对责任人按一般“三违”考核。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锚索加压千斤顶、锚杆机施工作业期间（锚杆机施工巷道高度2.5m以下的除外)，未采取防倒、防坠措施的，对责任人按一般“三违”考核。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1.锚杆机防倒绳过长起不到防倒作用者，对责任人按一般“三违”考核。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2.锚杆机防倒绳未挂在牢固可靠的地点，对责任人按一般“三违”考核。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3.使用锚杆机横向打眼，未进行可靠固定的，对责任人按一般“三违”考核。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6条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锚杆支护施工现场不配备扭矩扳手的（在同一巷道内进行锚杆支护或200m范围内配有力矩扳手的除外），对责任人按一般“三违”考核。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7条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扶钎人员扶钎子时佩戴手套的，对责任人按一般“三违”考核。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8条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高压风管、水管、液压管非固定连接接头未按规定设置二次连接的，对责任人按一般“三违”考核。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9条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井下液压管、风管、水管接头用铁丝代替“</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U”</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型卡或“</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U”</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型卡单腿使用的，对责任人按一般“三违”考核。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0条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在复喷浆后不足2小时的巷道段作业或停留的（复喷结束后恢复甲烷传感器除外），对责任人按一般“三违”考核。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使用永久支护的锚杆、锚索、支架、钢筋网等顶板支护材料起吊设备、重物的（临时性吊挂小型配件如风水管、电缆等除外），对负责人按一般“三违”考核。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私自进入煤、矸仓上口护栏以里的，对责任人按一般“三违”考核。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违反下列找顶钎子配备管理规定之一的，对当班负责人按一般“三违”考核。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1.采煤工作面超前50m范围内配备不小于1.8m的找顶钎子。</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2.开掘工作面配备1.5m、2m长专用找顶钎子（允许钎子长度误差在20cm之内），工作面后巷配备不小于2.5m、3.5m专用找顶钎子（设计巷道高度超过3.5m时，后巷需配备与巷高相匹配的找顶钎子）。</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3.岩巷作业线或煤巷综掘工作面专用找顶钎子放置在迎头后20m范围内，不用时靠帮吊挂。</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4.在巷道扩帮或需二次支护施工现场进行临时或永久支护时，找顶钎子（不小于1.5m长）要始终放在施工现场10m范围内（后巷零星作业且顶板完好的地方，可以不放找顶钎子）。</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5.各区队要严格按照要求进行找顶，且找顶工作至少要有2名工作人员进行（机电一队、机电二队等固定场所除外）。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335343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一般“三违”界定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矿压观测、锚杆拉拔力检测等数据填写造假的，对责任人按一般“三违”考核。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1.未按作业规程规定周期观测的；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2.牌板显示顶板离层量、巷道位移量越来越小的；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3.离层仪失效或游环卡阻，仍继续观测读数的；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4.顶板离层量、巷道位移量变化较大超过作业规程规定的，且未按照作业规程要求加强支护的。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机电运输专业（共</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56</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副立井提升机在交接班升降人员期间，未执行一人操作、一人监护的，对责任人按一般“三违”考核。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生产场所未设置监控录像坚持施工的，井下生产场所对跟班队长按一般“三违”考核，地面场所对值班队干或分管队干按一般“三违”考核。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说明：可使用移动摄像仪、手机进行现场录制视频，但需提前向安检科报备。</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电工进入工作地点未随身携带工具包及完好的验电笔、接地线和密码锁的,对责任人按一般“三违”考核。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1.非检修作业时，以上物品可挂在距本人100m范围内。</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2.机电一队电工可不随身携带，但应在井下固定场所存放以上物品。</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检修高压电气设备及线路时未办理操作票的,对责任人按一般“三违”考核。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未按规定进行低压漏电保护试验的，对责任人按一般“三违”考核。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湿手操作电气控制按钮、用湿布擦洗正在使用的电缆未佩戴完好绝缘手套的，对责任人按一般“三违”考核。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操作绞车、皮带、溜子用其它方式代替规定信号的（有专项措施的除外），对责任人按一般“三违”考核。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开动信号不完好的胶带机、刮板输送机、绞车的；开机前没有先进行信号确认或点动少于2次就开机的，对司机按一般“三违”考核。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皮带、溜子、绞车等设备停机，且人员离开操作地点15m以上时，启动器隔离手把必须打到分离位置，并对其停电闭锁，否则对责任人按一般“三违”考核（注：主煤流系统皮带按照机电科要求的具体规定执行）。</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1.绞车（不包括运输队上下山的大绞车）：连续提升过程中，在车场调车的间隙可不停电闭锁；当提升结束、转换其它工作或下班时必须停电闭锁。</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2.皮带、刮板运输机：在连续出煤的生产期间，临时停机可不打启动器隔离手把或停电闭锁；当出煤结束、转换其它工作或下班时必须停电闭锁。</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3.长期停用的绞车必须挂牌管理。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坐在运行的皮带过桥上休息、乘凉的；私自在停止的刮板输送机或皮带上站立、行走（检修时除外）的，在斜坡轨道中心行走或闲坐的；对责任人按一般“三违”考核。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斜巷运输时，上平台操作人员没有指定负责人的，对跟班队长一般“三违”考核。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斜巷施工作业地点没有可靠的与绞车、猴车司机及信号工联系的语音通话装置（调度电话、语音打点器、泄漏通讯电话、对讲机）的，对现场负责人按一般“三违”考核。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车辆下放时，在车辆到达阻车器前斜巷上平台把钩工没有停车对钩头连接情况进行二次确认就打开阻车器、升起挡车杠的，对把钩工按一般“三违”考核。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车辆下放时提前30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打开挡车杠（上平台可在车辆连接好后、发出信号前打开），或车辆通过后未及时关闭挡车杠、阻车器的（超过5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min）</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的，对信号把钩工按一般“三违”考核。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一、</a:t>
            </a:r>
            <a:r>
              <a:rPr lang="en-US" altLang="zh-CN" sz="2000" b="1" dirty="0" smtClean="0">
                <a:solidFill>
                  <a:srgbClr val="C00000"/>
                </a:solidFill>
                <a:latin typeface="黑体" panose="02010609060101010101" pitchFamily="49" charset="-122"/>
                <a:ea typeface="黑体" panose="02010609060101010101" pitchFamily="49" charset="-122"/>
                <a:sym typeface="+mn-ea"/>
              </a:rPr>
              <a:t>“三违”的历史背景</a:t>
            </a:r>
            <a:r>
              <a:rPr lang="zh-CN" altLang="en-US" sz="2000" b="1" dirty="0" smtClean="0">
                <a:solidFill>
                  <a:srgbClr val="C00000"/>
                </a:solidFill>
                <a:latin typeface="黑体" panose="02010609060101010101" pitchFamily="49" charset="-122"/>
                <a:ea typeface="黑体" panose="02010609060101010101" pitchFamily="49" charset="-122"/>
                <a:sym typeface="+mn-ea"/>
              </a:rPr>
              <a:t>、特征与危害</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9" name="TextBox 11" descr="7b0a202020202262756c6c6574223a20227b5c2263617465676f727949645c223a5c225c222c5c2274656d706c61746549645c223a32303233313734387d220a7d0a"/>
          <p:cNvSpPr txBox="1"/>
          <p:nvPr/>
        </p:nvSpPr>
        <p:spPr>
          <a:xfrm>
            <a:off x="868680" y="2210435"/>
            <a:ext cx="10435590" cy="4246245"/>
          </a:xfrm>
          <a:prstGeom prst="rect">
            <a:avLst/>
          </a:prstGeom>
          <a:noFill/>
        </p:spPr>
        <p:txBody>
          <a:bodyPr wrap="square" rtlCol="0">
            <a:spAutoFit/>
          </a:bodyPr>
          <a:lstStyle/>
          <a:p>
            <a:pPr indent="457200" fontAlgn="auto">
              <a:lnSpc>
                <a:spcPct val="15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（二）“三违”的六大特征</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marL="342900" indent="-342900" algn="l" fontAlgn="auto">
              <a:lnSpc>
                <a:spcPct val="150000"/>
              </a:lnSpc>
              <a:buClr>
                <a:srgbClr val="FFC000"/>
              </a:buClr>
              <a:buSzTx/>
              <a:buFont typeface="Wingdings" panose="05000000000000000000" charset="0"/>
              <a:buChar char="Ø"/>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连累性</a:t>
            </a:r>
            <a:r>
              <a:rPr lang="zh-CN" altLang="en-US" sz="2000" b="1" dirty="0">
                <a:solidFill>
                  <a:srgbClr val="FF0066"/>
                </a:solidFill>
                <a:latin typeface="黑体" panose="02010609060101010101" pitchFamily="49" charset="-122"/>
                <a:ea typeface="黑体" panose="02010609060101010101" pitchFamily="49" charset="-122"/>
                <a:cs typeface="黑体" panose="02010609060101010101" pitchFamily="49" charset="-122"/>
              </a:rPr>
              <a:t>：一人违章，波及多人</a:t>
            </a:r>
            <a:endParaRPr lang="zh-CN" altLang="en-US" sz="2000" b="1" dirty="0">
              <a:solidFill>
                <a:srgbClr val="FF0066"/>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在煤矿这种团队协作紧密、工序环环相扣的环境中，一个人的违章行为很少只影响其自身。一个错误的操作、一次疏忽的检查，都可能导致设备损坏、作业中断，甚至引发事故，连累整个班组的同事，乃至下一班次的作业人员。</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marL="342900" indent="-342900" algn="l" fontAlgn="auto">
              <a:lnSpc>
                <a:spcPct val="150000"/>
              </a:lnSpc>
              <a:buClr>
                <a:srgbClr val="FFC000"/>
              </a:buClr>
              <a:buSzTx/>
              <a:buFont typeface="Wingdings" panose="05000000000000000000" charset="0"/>
              <a:buChar char="Ø"/>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风险性</a:t>
            </a:r>
            <a:r>
              <a:rPr lang="zh-CN" altLang="en-US" sz="2000" b="1" dirty="0">
                <a:solidFill>
                  <a:srgbClr val="FF0066"/>
                </a:solidFill>
                <a:latin typeface="黑体" panose="02010609060101010101" pitchFamily="49" charset="-122"/>
                <a:ea typeface="黑体" panose="02010609060101010101" pitchFamily="49" charset="-122"/>
                <a:cs typeface="黑体" panose="02010609060101010101" pitchFamily="49" charset="-122"/>
                <a:sym typeface="+mn-ea"/>
              </a:rPr>
              <a:t>：违章行为直接孕育巨大风险</a:t>
            </a:r>
            <a:endParaRPr lang="zh-CN" altLang="en-US" sz="2000" b="1" dirty="0">
              <a:solidFill>
                <a:srgbClr val="FF0066"/>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这是“三违”的本质属性和最终后果。所有上述特征，最终都汇聚到一点：极大地增加事故发生的概率和严重程度。据统计，因“三违”引发的事故占比高达85%以上，是煤矿安全的“头号顽疾”。</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斜巷运输长材时若第一辆车与第二辆车之间原三环链连接长度不够，不采用10t及以上U型环连接三环链或U型环螺栓未上满丝扣的，对把钩工按一般“三违”考核。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斜巷提升时，保险绳没有从所提车辆上方通过的（支架车等超高车辆保险绳无法从车辆上方通过的除外），对责任人按一般“三违”考核。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用绞车拖运大件设备时不使用保险绳的，对责任人按一般“三违”考核。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使用绞车空钩头拖拉物料时，空钩头无人工牵引的，对责任人按一般“三违”考核。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第1</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需要在斜坡轨道作业时，作业人员未将作业情况提前告知斜巷上平台把钩工的，对现场施工负责人按一般“三违”考核。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说明：故障、待修车辆必须悬挂标志牌。</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电机车运行时，在蓄电池箱盖上、车头顶上放置销子、链环、撬杠、连杆等与电机车车体无关的物品；利用电机车车头运送物料的，对电机车司机按一般“三违”考核。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大巷行车（倒车）期间列车未挂红色尾灯或尾灯不亮的，对责任人按一般“三违”考核。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顶车时车辆没有用链环连接、顶车数量超过规定车数、前顶后拉的，对责任人按一般“三违”考核。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说明：井下大巷车场倒料、倒杂物车可不用链环连接，但需在倒车车辆两端放置掩车楔，防止溜车；有人员通过作业区时禁止倒车。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67741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斜坡轨道有人作业时，绞车、猴车运行前，信号工没有通过语音通话装置与施工地点负责人联系确认施工人员进入躲避硐就发出开车信号的，对信号工按一般“三违”考核。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斜巷运输时，躲避硐室内人员身体露出硐室以外的（信号把钩工可以张望），对责任人按一般“三违”考核。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电机车撒沙装置不漏沙继续开车的，对电机车司机按一般“三违”考核。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电机车运行速度超过规定的，对电机车司机按一般“三违”考核。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电机车运输超挂车辆，电机车停后不取下钥匙，未开启前、后车灯的（故障 、待修车除外），对电机车司机按一般“三违”考核。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399986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井下大巷车场倒料、倒杂物车可不用链环连接，但需在倒车车辆两端放置掩车楔，防止溜车；有人员通过作业区时禁止倒车。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顶车时跟车工没有站在列车侧前方5～10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范围内吹哨指挥的，对跟车工按一般“三违”考核。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平巷运输，在电机车或矿车未停稳，司机下车就下车或摘钩的，对责任人按一般“三违”考核。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列车两侧有人站立或行走时，仍然发信号顶车的，对跟车工按一般“三违”考核。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大巷正常行车期间必须坚持“车行人不行人行车不行”原则，对不按要求行车、行人的责任人按一般“三违”考核。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1、行驶的运输车辆遇到前方有行人时，必须提前50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减速鸣笛警示。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2、行人与行驶车辆同向、相向而行时，行人听到鸣笛后需提前靠巷帮站立，严禁在道岔前后20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靠帮站立，车辆减速通过，行人待车辆全部通过后方可前行。</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3、装运支架、“四超”车辆、大件设备的运输车辆，电机车司机在大巷运行遇行人时，提前减速鸣笛停车，礼让行人先行或躲避。</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运输车辆经过非司控道岔时，电机车司机或跟车工未提前确认道岔位置运行通过，或由其他人员确认的，对责任人按一般“三违”考核。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在井底车场乘坐人车的人员，坐在人车内或人车门口，将手脚伸出车门外的，对责任人按一般“三违”考核。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井下人车的开、关门工作由车内乘坐人员负责，发出开车信号后，发现人车门仍然没有关闭的，对未关闭的车厢门靠门侧乘车人员、跟车工均按一般“三违”考核。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车辆掉道不汇报调度室的，或处理重车掉道班组长或以上人员不在现场的，对现场负责人按一般“三违”考核。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人力推车一次超过两辆的，对责任人按一般“三违”考核。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推车期间未按要求鸣哨的，对责任人按一般“三违”考核。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1、推车人员在开始推车、停车、掉道或发现前方有人、障碍物时，必须鸣哨。</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2、从坡度较大的地方向下推车以及接近道岔、弯道、巷道口、风门、硐室出口时，必须及时鸣哨。</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在坡度小于7‰的巷道内停车，没有使用专用掩车楔掩车的，对责任人按一般“三违”考核，现场无责任人的对跟班队长或班长按一般“三违”考核。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1、没有使用专用掩车楔掩车的均视为未掩车，阻车器、挡车桩除外。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2、副井底、副井口空、重车线因经常动车可不掩车，大巷主运输轨道临时倒车可不掩车，电机车或与电机车相连的车辆可不掩车。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3、井下各车场内倒车期间可不掩车，但倒车人员安全站位必须合理，严禁在道心或距离轨道300mm以内作业，待倒车工作结束后必须及时规范掩车。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4、采区上、下山正常提升停钩后，上平台、底弯道车场内倒换车辆时可不掩车，待摘挂钩结束后必须及时规范掩车。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车场车辆停放超过警冲标位置的，对责任人按一般“三违”考核。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电机车、单轨吊等运输设备运行期间，进入有人施工区、交叉口、弯道、障碍物区等地点前，司机未鸣笛警示并减速的，对责任人按一般“三违”考核。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更换电机车、单轨吊等运输设备蓄电池时，未切断控制电源、取下手把（或钥匙）、拔掉插销的，对责任人按一般“三违”考核。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电机车、单轨吊车前照明灯不亮，或未按规定使用红灯（尾灯）的，对责任人按一般“三违”考核。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用单轨吊运送车辆、支架时，不使用平衡链的，对单轨吊司机按一般“三违”考核。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单轨吊运行违反以下规定者，对责任人按一般“三违”考核：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1、单轨吊在平巷内运行过程中，当单轨吊运行到距人员50m时，人员应站立巷帮或进入躲避硐室内，50m范围内不许人员与单轨吊同时行走或同时作业（探防队人员在钻场内作业除外）。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2、单轨吊在斜巷内（如工作面切眼）运行时，单轨吊下侧100m范围内不允许有人，或人员进入躲避硐室内，单轨吊下侧100m范围内不允许人员与单轨吊同时行走或同时作业（探防队人员在钻场内作业除外）。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乘坐猴车时携带重量超过20kg的物品或携带长度超过1m物体；单独使用猴车运送超过20kg的材料，对责任人按一般“三违”考核。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中途私自摘、挂猴车座椅的，对责任人按一般“三违”考核。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在猴车正常运行期间，乘坐猴车人员没有双手抓握吊杆、双脚不蹬踏杆或双脚交叉放置的，对责任人按一般“三违”考核。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坡度18°及以上的斜巷仍然使用履带式搬运车运输的，对跟班队长按一般“三违”考核。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为保证掘进机正常运行，减少设备频繁损坏，对违反下列规定之一的，对责任人按一般“三违”考核。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a:t>3. 触目惊心的危害（看得见的伤痛）</a:t>
            </a:r>
            <a:endParaRPr lang="zh-CN" altLang="en-US"/>
          </a:p>
          <a:p>
            <a:pPr algn="ctr"/>
            <a:r>
              <a:rPr lang="zh-CN" altLang="en-US"/>
              <a:t>😰</a:t>
            </a:r>
            <a:endParaRPr lang="zh-CN" altLang="en-US"/>
          </a:p>
          <a:p>
            <a:pPr algn="ctr"/>
            <a:r>
              <a:rPr lang="zh-CN" altLang="en-US"/>
              <a:t>伤害自己</a:t>
            </a:r>
            <a:endParaRPr lang="zh-CN" altLang="en-US"/>
          </a:p>
          <a:p>
            <a:pPr algn="ctr"/>
            <a:r>
              <a:rPr lang="zh-CN" altLang="en-US"/>
              <a:t>👥</a:t>
            </a:r>
            <a:endParaRPr lang="zh-CN" altLang="en-US"/>
          </a:p>
          <a:p>
            <a:pPr algn="ctr"/>
            <a:r>
              <a:rPr lang="zh-CN" altLang="en-US"/>
              <a:t>3. 触目惊心的危害（看得见的伤痛）</a:t>
            </a:r>
            <a:endParaRPr lang="zh-CN" altLang="en-US"/>
          </a:p>
          <a:p>
            <a:pPr algn="ctr"/>
            <a:r>
              <a:rPr lang="zh-CN" altLang="en-US"/>
              <a:t>😰</a:t>
            </a:r>
            <a:endParaRPr lang="zh-CN" altLang="en-US"/>
          </a:p>
          <a:p>
            <a:pPr algn="ctr"/>
            <a:r>
              <a:rPr lang="zh-CN" altLang="en-US"/>
              <a:t>伤害自己</a:t>
            </a:r>
            <a:endParaRPr lang="zh-CN" altLang="en-US"/>
          </a:p>
          <a:p>
            <a:pPr algn="ctr"/>
            <a:r>
              <a:rPr lang="zh-CN" altLang="en-US"/>
              <a:t>👥</a:t>
            </a:r>
            <a:endParaRPr lang="zh-CN" altLang="en-US"/>
          </a:p>
          <a:p>
            <a:pPr algn="ctr"/>
            <a:r>
              <a:rPr lang="zh-CN" altLang="en-US"/>
              <a:t>加害别人</a:t>
            </a:r>
            <a:endParaRPr lang="zh-CN" altLang="en-US"/>
          </a:p>
          <a:p>
            <a:pPr algn="ctr"/>
            <a:r>
              <a:rPr lang="zh-CN" altLang="en-US"/>
              <a:t>🏚️</a:t>
            </a:r>
            <a:endParaRPr lang="zh-CN" altLang="en-US"/>
          </a:p>
          <a:p>
            <a:pPr algn="ctr"/>
            <a:r>
              <a:rPr lang="zh-CN" altLang="en-US"/>
              <a:t>破坏家庭</a:t>
            </a:r>
            <a:endParaRPr lang="zh-CN" altLang="en-US"/>
          </a:p>
          <a:p>
            <a:pPr algn="ctr"/>
            <a:r>
              <a:rPr lang="zh-CN" altLang="en-US"/>
              <a:t>🏢</a:t>
            </a:r>
            <a:endParaRPr lang="zh-CN" altLang="en-US"/>
          </a:p>
          <a:p>
            <a:pPr algn="ctr"/>
            <a:r>
              <a:rPr lang="zh-CN" altLang="en-US"/>
              <a:t>拖累企业</a:t>
            </a:r>
            <a:endParaRPr lang="zh-CN" altLang="en-US"/>
          </a:p>
          <a:p>
            <a:pPr algn="ctr"/>
            <a:r>
              <a:rPr lang="zh-CN" altLang="en-US"/>
              <a:t>🌍</a:t>
            </a:r>
            <a:endParaRPr lang="zh-CN" altLang="en-US"/>
          </a:p>
          <a:p>
            <a:pPr algn="ctr"/>
            <a:r>
              <a:rPr lang="zh-CN" altLang="en-US"/>
              <a:t>危害社会加害别人</a:t>
            </a:r>
            <a:endParaRPr lang="zh-CN" altLang="en-US"/>
          </a:p>
          <a:p>
            <a:pPr algn="ctr"/>
            <a:r>
              <a:rPr lang="zh-CN" altLang="en-US"/>
              <a:t>🏚️</a:t>
            </a:r>
            <a:endParaRPr lang="zh-CN" altLang="en-US"/>
          </a:p>
          <a:p>
            <a:pPr algn="ctr"/>
            <a:r>
              <a:rPr lang="zh-CN" altLang="en-US"/>
              <a:t>破坏家庭</a:t>
            </a:r>
            <a:endParaRPr lang="zh-CN" altLang="en-US"/>
          </a:p>
          <a:p>
            <a:pPr algn="ctr"/>
            <a:r>
              <a:rPr lang="zh-CN" altLang="en-US"/>
              <a:t>🏢</a:t>
            </a:r>
            <a:endParaRPr lang="zh-CN" altLang="en-US"/>
          </a:p>
          <a:p>
            <a:pPr algn="ctr"/>
            <a:r>
              <a:rPr lang="zh-CN" altLang="en-US"/>
              <a:t>拖累企业</a:t>
            </a:r>
            <a:endParaRPr lang="zh-CN" altLang="en-US"/>
          </a:p>
          <a:p>
            <a:pPr algn="ctr"/>
            <a:r>
              <a:rPr lang="zh-CN" altLang="en-US"/>
              <a:t>🌍</a:t>
            </a:r>
            <a:endParaRPr lang="zh-CN" altLang="en-US"/>
          </a:p>
          <a:p>
            <a:pPr algn="ctr"/>
            <a:r>
              <a:rPr lang="zh-CN" altLang="en-US"/>
              <a:t>危害社会</a:t>
            </a: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一、</a:t>
            </a:r>
            <a:r>
              <a:rPr lang="en-US" altLang="zh-CN" sz="2000" b="1" dirty="0" smtClean="0">
                <a:solidFill>
                  <a:srgbClr val="C00000"/>
                </a:solidFill>
                <a:latin typeface="黑体" panose="02010609060101010101" pitchFamily="49" charset="-122"/>
                <a:ea typeface="黑体" panose="02010609060101010101" pitchFamily="49" charset="-122"/>
                <a:sym typeface="+mn-ea"/>
              </a:rPr>
              <a:t>“三违”的历史背景</a:t>
            </a:r>
            <a:r>
              <a:rPr lang="zh-CN" altLang="en-US" sz="2000" b="1" dirty="0" smtClean="0">
                <a:solidFill>
                  <a:srgbClr val="C00000"/>
                </a:solidFill>
                <a:latin typeface="黑体" panose="02010609060101010101" pitchFamily="49" charset="-122"/>
                <a:ea typeface="黑体" panose="02010609060101010101" pitchFamily="49" charset="-122"/>
                <a:sym typeface="+mn-ea"/>
              </a:rPr>
              <a:t>、特征与危害</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9" name="TextBox 11" descr="7b0a202020202262756c6c6574223a20227b5c2263617465676f727949645c223a5c225c222c5c2274656d706c61746549645c223a32303233313734387d220a7d0a"/>
          <p:cNvSpPr txBox="1"/>
          <p:nvPr/>
        </p:nvSpPr>
        <p:spPr>
          <a:xfrm>
            <a:off x="868680" y="2210435"/>
            <a:ext cx="10435590" cy="3784600"/>
          </a:xfrm>
          <a:prstGeom prst="rect">
            <a:avLst/>
          </a:prstGeom>
          <a:noFill/>
        </p:spPr>
        <p:txBody>
          <a:bodyPr wrap="square" rtlCol="0">
            <a:spAutoFit/>
          </a:bodyPr>
          <a:lstStyle/>
          <a:p>
            <a:pPr indent="457200" fontAlgn="auto">
              <a:lnSpc>
                <a:spcPct val="15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（三）</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“三违”的危害</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（看得见的伤痛）</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fontAlgn="auto">
              <a:lnSpc>
                <a:spcPct val="150000"/>
              </a:lnSpc>
              <a:buClr>
                <a:srgbClr val="D60093"/>
              </a:buClr>
              <a:buFont typeface="Wingdings" panose="05000000000000000000" charset="0"/>
              <a:buNone/>
            </a:pP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fontAlgn="auto">
              <a:lnSpc>
                <a:spcPct val="150000"/>
              </a:lnSpc>
              <a:buClr>
                <a:srgbClr val="D60093"/>
              </a:buClr>
              <a:buFont typeface="Wingdings" panose="05000000000000000000" charset="0"/>
              <a:buNone/>
            </a:pP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fontAlgn="auto">
              <a:lnSpc>
                <a:spcPct val="150000"/>
              </a:lnSpc>
              <a:buClr>
                <a:srgbClr val="D60093"/>
              </a:buClr>
              <a:buFont typeface="Wingdings" panose="05000000000000000000" charset="0"/>
              <a:buNone/>
            </a:pP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fontAlgn="auto">
              <a:lnSpc>
                <a:spcPct val="150000"/>
              </a:lnSpc>
              <a:buClr>
                <a:srgbClr val="D60093"/>
              </a:buClr>
              <a:buFont typeface="Wingdings" panose="05000000000000000000" charset="0"/>
              <a:buNone/>
            </a:pP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fontAlgn="auto">
              <a:lnSpc>
                <a:spcPct val="15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 深层危害：</a:t>
            </a:r>
            <a:r>
              <a:rPr lang="zh-CN" altLang="en-US" sz="2000" b="1"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导致管理失序、制度权威丧失、形成“破窗效应”（别人能违我也能），掩盖真实风险，最终引发系统性事故。</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ct val="150000"/>
              </a:lnSpc>
              <a:buClr>
                <a:srgbClr val="FFC000"/>
              </a:buClr>
              <a:buSzTx/>
              <a:buFont typeface="Wingdings" panose="05000000000000000000" charset="0"/>
              <a:buNone/>
            </a:pPr>
            <a:endParaRPr lang="zh-CN" altLang="en-US" sz="2000" b="1"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2" name="图片 1"/>
          <p:cNvPicPr>
            <a:picLocks noChangeAspect="1"/>
          </p:cNvPicPr>
          <p:nvPr/>
        </p:nvPicPr>
        <p:blipFill>
          <a:blip r:embed="rId2"/>
          <a:stretch>
            <a:fillRect/>
          </a:stretch>
        </p:blipFill>
        <p:spPr>
          <a:xfrm>
            <a:off x="1826895" y="2964180"/>
            <a:ext cx="8427085" cy="1144905"/>
          </a:xfrm>
          <a:prstGeom prst="rect">
            <a:avLst/>
          </a:prstGeom>
        </p:spPr>
      </p:pic>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1、掘进机使用中液压油油位低于油位指示下限的，未停机加油继续使用的。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2、掘进机使用中液压油温度达到70℃未停机降温的。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3、掘进机加油时必须保证液压油卫生，减少供液阀堵塞。</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使用冷却系统的电气设备，使用时未开启冷却水管或冷却系统不起作用坚持使用的，对司机按一般“三违”考核。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中央泵房通道防水闸门外侧轨道使用时，未按标准接好轨道夹板、填实轨道接头道基的，对责任单位跟班队长按一般“三违”考核。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坐在高压供液胶管、高压注浆管上或拆除高压液、风、水、油管时，没有关闭管路上一级阀门（液压管路必须停乳化泵）、未采取泄压措施的，对责任人按一般“三违”考核。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综采工作面与控制台电工、泵工联系停送电、停开乳化泵时，应遵守下列规定：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1、联系停电、停泵时未通报姓名的，控制台可停电、停泵，但对联系人按一般“三违”考核。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2、联系送电、开泵时未通报姓名的，控制台不得送电、开泵，并对联系人按一般“三违”考核。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3、联系送电、开泵时未通报姓名的，若控制台送电、开泵，对送电或开泵人员和联系人均按一般“三违”考核。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电动三轮车在拉超过车帮货物时未进行捆绑的，对责任人按一般“三违”考核。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1、驾驶电动三轮车时注意力不集中（边开车边低头看手机的），对责任人按一般“三违”考核。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2、电动车三轮车司机座位上乘坐超过两人的；在电动三轮车车厢内乘坐人的且同时拉运货物的，对责任人按一般“三违”考核；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3、电动三轮车不在集中充电点充电的，对责任人按一般“三违”考核。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违反下列使用矿用手机规定之一的，对责任人按一般“三违”考核。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1、井下配备手机人员为：矿领导、科室科长、区队队长、区队机电队长。</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2、其他人员需携带手机入井时，应当经上述人员同意后临时借用。</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3、经携带手机同意后，严禁使用手机在井下进行闲聊、看小说、刷抖音等与工作无关内容。</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通风专业（共</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23</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过风门未关闭本道任一扇风门，强行打开另外一扇风门的（有人正在作业期间和防突风门除外），对责任人按一般“三违”考核。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维修一道风门时，另一道未挂警示牌且无专人看管的，对责任人按一般“三违”考核。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通风风门、风墙5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范围内不得存放任何车辆，否则对责任人按一般“三违”考核。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发放不合格光学甲烷检测仪和甲烷检测便携仪、自救器的，对发放人员按一般“三违”考核。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瓦斯检查工不携带温度检测仪、瓦斯手杖，或检查瓦斯时不使用瓦斯手杖，对责任人按一般“三违”考核。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瓦检员未及时填写瓦斯记录表、牌板的；瓦检员填写牌板和手册不一致；地面瓦斯台账、瓦斯检查手册、牌板未做到“三对照”的，对责任人按一般“三违”考核。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工作面瓦斯浓度变化幅度超过0.2%，不及时汇报的，对瓦检员按一般“三违”考核。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瓦斯检查员未在指定地点交接班的，对责任人按一般“三违”考核。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矿领导、科（区、队）长、班长、工程技术人员、爆破员、流动电（钳）工、防突工、探放水工、采煤机司机、掘进机司机、安全检查工、安全监测工等下井时，必须携带便携式甲烷检测报警仪，或携带便携仪没有开机的（便携仪没电的除外），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采煤机、掘进机、电机车运行期间，便携仪没有悬挂在固定位置上（吊挂传感器的除外），对司机按一般“三违”考核。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移动各类传感器或中断监控信号前未向调度室监控中心汇报的，对责任人按一般“三违”考核。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采掘工作面在移架、架棚、喷浆等施工影响传感器安全的工序时，没有将受影响的传感器移到安全防护地点，或以上工序施工结束后20分钟内没有将传感器移回规定位置的，对班长按一般“三违”考核。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在煤巷施工钻场、泵窝、绞车窝等掘进作业时，及在回风巷钻场内打钻、注浆作业期间，未在顶板位置悬挂瓦斯便携仪的（吊挂甲烷传感器的钻场、泵坑除外），对现场负责人一般“三违”考核。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在回风巷没有安装瓦斯探头的泵窝内排水时不吊挂瓦斯便携仪的，对排水人员按一般“三违”考核。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井下做瓦斯断电试验没有在原瓦斯探头位置吊挂瓦斯便携仪的，对断电试验人员按一般“三违”考核。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传感器因调校维护不能正常监测或断线时没有采用人工检测的，对责任人按一般“三违”考核。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井下作业地点监控线缆被拉拽受力，传感器、电缆等需移动但未按要求外移至安全距离并进行可靠保护、规范吊挂的，对责任人按一般“三违”考核。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在被控开关的负荷侧不带电情况下进行甲烷电闭锁功能测试的，对责任人按一般“三违”考核。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1、未按规定与甲烷传感器进行比对，显示数据与实际值差距超过规定未向监控中心汇报的（实际差距根据使用说明书规定的允许误差确定），对责任人按一般“三违”考核。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2、施工瓦斯抽采钻孔时，未按规程措施规定落实防火措施的，对责任人按一般“三违”考核。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3、施工瓦斯抽放钻孔时，使用铁器敲打钻杆的，对责任人按一般“三违”考核。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4、凡是采用风排粉施工的见煤钻孔，下风侧没有吊挂便携式甲烷检测报警仪、一氧化碳测定器的，对责任人按一般“三违”考核。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5、钻场抽放管路软硬连接处未采取可靠方式扎紧的（扎带、管箍、铁丝）或连接不可靠的（单手轻提就脱落的），对责任人按一般“三违”考核。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油漆施工地点没有配备灭火器或施工人员没有随身携带便携仪的，对责任人按一般“三违”考核。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施工地点附近20m范围内有灭火器的，无需再单独配备灭火器。</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擅自挪用生产现场定置存放消防器材的，对责任人按一般“三违”考核。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生产场所私自存放油漆、松香水、高分子材料等易燃物品，对责任人按一般“三违”考核。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采煤机、掘进机割煤、破岩及工作面喷浆、地质超前探期间等大量产尘作业期间，回风巷全断面喷雾未开启的，对责任人按一般“三违”考核。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综采工作面割（出）煤期间未开启煤机喷雾、采面（支架）喷雾、下风侧巷道净化水幕及各转载点喷雾的（煤湿润时转载点喷雾可不开启）；生产期间移架时未开启采面（支架）水幕和下风侧巷道净化水幕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2、岩巷出矸前未对矸石洒水降尘（较湿的可不洒水），出矸时未开启喷雾（矸石湿无粉尘时可不开），喷浆期间未开启回风流净化水幕的。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3、煤巷割（出）煤期间未开启掘进机内外喷雾、转载点喷雾（煤湿润时可不开启）或回风流净化水幕的；未采用湿式打眼的。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4、（机电二队）皮带运转（生产）期间，未开启各转载点喷雾和净化水幕的（煤湿润时可不开启）（注：各采掘头面顺槽皮带机头与强力皮带搭接处下风侧全断面喷雾的日常开启使用由各采掘区队负责开启）。</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二、</a:t>
            </a:r>
            <a:r>
              <a:rPr lang="zh-CN" altLang="en-US" sz="2000" b="1" dirty="0" smtClean="0">
                <a:solidFill>
                  <a:srgbClr val="C00000"/>
                </a:solidFill>
                <a:latin typeface="黑体" panose="02010609060101010101" pitchFamily="49" charset="-122"/>
                <a:ea typeface="黑体" panose="02010609060101010101" pitchFamily="49" charset="-122"/>
                <a:sym typeface="+mn-ea"/>
              </a:rPr>
              <a:t>“三违”行为产生的心理与思想根源</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9" name="TextBox 11" descr="7b0a202020202262756c6c6574223a20227b5c2263617465676f727949645c223a5c225c222c5c2274656d706c61746549645c223a32303233313734387d220a7d0a"/>
          <p:cNvSpPr txBox="1"/>
          <p:nvPr/>
        </p:nvSpPr>
        <p:spPr>
          <a:xfrm>
            <a:off x="868680" y="2210435"/>
            <a:ext cx="10435590" cy="3322955"/>
          </a:xfrm>
          <a:prstGeom prst="rect">
            <a:avLst/>
          </a:prstGeom>
          <a:noFill/>
        </p:spPr>
        <p:txBody>
          <a:bodyPr wrap="square" rtlCol="0">
            <a:spAutoFit/>
          </a:bodyPr>
          <a:lstStyle/>
          <a:p>
            <a:pPr indent="457200" fontAlgn="auto">
              <a:lnSpc>
                <a:spcPct val="15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（一）心理与思想根源（核心）</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FFC000"/>
                </a:solidFill>
                <a:latin typeface="黑体" panose="02010609060101010101" pitchFamily="49" charset="-122"/>
                <a:ea typeface="黑体" panose="02010609060101010101" pitchFamily="49" charset="-122"/>
                <a:cs typeface="黑体" panose="02010609060101010101" pitchFamily="49" charset="-122"/>
              </a:rPr>
              <a:t>🔴 </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生产至上思维：重产量、进尺、效益，安全为生产让路。</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FFC000"/>
                </a:solidFill>
                <a:latin typeface="黑体" panose="02010609060101010101" pitchFamily="49" charset="-122"/>
                <a:ea typeface="黑体" panose="02010609060101010101" pitchFamily="49" charset="-122"/>
                <a:cs typeface="黑体" panose="02010609060101010101" pitchFamily="49" charset="-122"/>
              </a:rPr>
              <a:t>🟠 </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侥幸心理（最常见）：认为“偶然一次”“运气好”“不会出事”。</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FFC000"/>
                </a:solidFill>
                <a:latin typeface="黑体" panose="02010609060101010101" pitchFamily="49" charset="-122"/>
                <a:ea typeface="黑体" panose="02010609060101010101" pitchFamily="49" charset="-122"/>
                <a:cs typeface="黑体" panose="02010609060101010101" pitchFamily="49" charset="-122"/>
              </a:rPr>
              <a:t>🟡 </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麻痹心理：看惯了、干惯了、习惯了，对风险麻木。</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FFC000"/>
                </a:solidFill>
                <a:latin typeface="黑体" panose="02010609060101010101" pitchFamily="49" charset="-122"/>
                <a:ea typeface="黑体" panose="02010609060101010101" pitchFamily="49" charset="-122"/>
                <a:cs typeface="黑体" panose="02010609060101010101" pitchFamily="49" charset="-122"/>
              </a:rPr>
              <a:t>🔵 </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从众心理：别人都这么干，我不干显得“不合群”或“怕麻烦”。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FFC000"/>
                </a:solidFill>
                <a:latin typeface="黑体" panose="02010609060101010101" pitchFamily="49" charset="-122"/>
                <a:ea typeface="黑体" panose="02010609060101010101" pitchFamily="49" charset="-122"/>
                <a:cs typeface="黑体" panose="02010609060101010101" pitchFamily="49" charset="-122"/>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投机取巧/懒惰心理：图省事、省力、省时。</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FFC000"/>
                </a:solidFill>
                <a:latin typeface="黑体" panose="02010609060101010101" pitchFamily="49" charset="-122"/>
                <a:ea typeface="黑体" panose="02010609060101010101" pitchFamily="49" charset="-122"/>
                <a:cs typeface="黑体" panose="02010609060101010101" pitchFamily="49" charset="-122"/>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逆反/报复心理：对管理不服、怀恨在心，故意违章。</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干打眼的（帮锚机施工非全煤钻孔，打底板眼，施工瓦斯预测孔、释放孔等风排施工时采取有效防尘措施的，用小型气钻打膨胀螺丝眼的，特殊地质条件报备并采取防尘措施的除外）。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违反下列冲尘规定之一的，对责任人按一般“三违”考核。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1、未按照《综合防尘管理制度》要求周期分管定期清理单位辖区浮尘的。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2、冲尘期间必须按照清扫、洒水的顺序对底板范围内进行防尘管理，严禁直接用水管对着底板冲尘。</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3、井下冲尘时未佩戴绝缘手套的（巷道内没有电缆、开关等电气设备及只冲洗巷道底板的除外）。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第四部分 防治水专业（共</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未严格按照“三孔开局法”施工的（即每个钻场只能开三个钻孔），对施工负责人按一般“三违”考核。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钻探施工期间钻机固定不牢或未按规定使用防倒绳的（履带式钻机大立柱除外），对责任人按一般“三违”考核。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1、探放水作业人员少于 2 人进行钻进的，对跟班队长按一般“三违”考核。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2、注浆压力达到4</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MPa</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以上，注浆结束或注浆过程中需要泄压时，进入钻场作业人员未佩戴防护眼镜，未穿长袖工作服的，对责任人按一般“三违”考核。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3、地质超前探结束恢复掘进48小时内，现场未悬挂允许掘进距离牌板的，对责任人按一般“三违”考核。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4、人为造成巷道测点损坏、覆盖、丢失或更改的，对责任人按一般“三违”考核。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第四部分 防治水专业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5、未按测量标定中腰线施工，私自改变巷道方位、坡度的，对责任人按一般“三违”考核。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6、地质防治水钻孔方位、倾角误差超过设计、措施中要求的，对责任人按一般“三违”考核。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7、钻机夹持器松动不能夹紧钻杆，不处理而继续施工的，对责任人按一般“三违”考核。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8、钻杆摩擦防喷装置、闸阀或孔口管，不处理而继续施工的，对责任人按一般“三违”考核。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9、地质超前探限位管理牌或地质评价限位管理牌数据漏填、错填或模糊不清的，对责任人按一般“三违”考核。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10、钻机未停稳接、卸钻杆的，对责任人按一般“三违”考核。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第四部分 防治水专业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11、注浆管路软管连接处未生根或生根不可靠的，对责任人按一般“三违”考核。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12、探防队打钻期间，需翻越皮带的施工钻场口没有安装专用皮带过桥的，对巷道施工区队相关责任人按一般“三违”考核。（注：皮带过桥由巷道施工区队负责安装）</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在钻孔二次试压有压后，在钻孔施工期间，揭露灰岩含水层之前，孔口未安装防喷装置，对现场施工负责人按一般“三违”考核。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在钻孔未施工到设计孔深，出现孔内涌水量较大时（一般大于20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m3/h），</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未停止钻进分层进行注浆，对现场施工负责人按一般“三违”考核。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钻探遇卡、埋钻超8小时未汇报的，对现场施工负责人按一般“三违”考核。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遇水文异常或岩性异常未及时汇报的，对现场施工负责人按一般“三违”考核。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第四部分 防治水专业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压力水冲沉淀池致使岩粉外流的，或者存在泵坑淤满的，或者出现以下情况时，对责任人按一般“三违”考核。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1、打钻期间不使用压柱或压柱明显松动的。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2、钻机卸压柱时，先解防倒绳后松压柱的。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3、地注期间，单孔注浆结束且本钻场（或相邻钻场）无注浆任务后，不及时冲洗注浆管路或冲洗管路时间少于4小时的责任人。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4、摘压柱防倒钩时，站在钻机上，一手扶压柱，一手摘防倒钩的。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5、巷道壁后注浆或施工注浆锚索时注浆量、注浆压力弄虚作假的。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第五部分 洗选专业（共</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11</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检修机械零部件的接合面时，人员手部伸入吊起部分其间，对责任人按一般“三违”考核。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使用或移动绝缘保护损坏的手持电动工具、照明、焊线、焊钳、焊把。</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将扳手加套筒使用或将扳手当作锤使用的，对责任人按一般“三违”考核。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风险管控、工器具安全检查及规范操作或使用、作业现场安全环境确认、消防器材检查、电气保护试验（检验）等现场及岗位安全相关责任落实不到位的，对责任人按一般“三违”考核。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作业结束或人员长时间离开作业现场，起重、焊机等电动工器具未停电闭锁的，对责任人按一般“三违”考核。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使用缺失“防脱鼻”起重设施的，对责任人按一般“三违”考核。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第五部分 洗选专业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故障处理后设备传动部位防护设施未能及时恢复的，对责任人按一般“三违”考核，现场无责任人的，对班长按一般“三违”考核。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检修结束后现场安全防护设施未及时恢复或采取临时性防护措施的，对责任人按一般“三违”考核。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进入已停电的斗提机、振动筛、破碎机、刮板机等安全风险较大的设备内部检查、维护设备，未随身携带断电装置钥匙的，对责任人按一般“三违”考核。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调度绞车运行中在前进方向的轨道上站立或行走的，对责任人按一般“三违”考核。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巡检地点指纹打卡委托他人代打或替他人打卡的，对双方均按一般“三违”考核。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135318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第五部分 洗选专业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地面叉车、铲车、翻斗车在前方有人、拐弯、倒车未鸣笛的，对责任人按一般“三违”考核。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其他一般“三违”行为（共</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0</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闲杂人员擅自进入要害场所逗留闲坐的，对责任人按一般“三违”考核。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违反下列正确佩戴劳动防护用品管理规定之一的，对责任人按一般“三违”考核。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1、井下及选煤厂厂房、机电一队（主、副井井口及井口房、主井卸载等）等场所的作业人员均必须佩戴安全帽（注：副井口信号工在信号房内作业时除外，其他工种按照规定执行）。</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2、进入需佩戴安全帽的场所，佩戴安全帽需系帽带。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3、进入生产现场，长发须盘入安全帽内。</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4、不得穿裙子、戴围巾、穿拖鞋、穿高跟鞋和赤脚在生产场所作业。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5、不得使用、佩戴过期或失效的个体劳动防护用品。</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井口工未严格执行升入井检身制度、职工不遵守入井验身制度的，对责任人按一般“三违”考核。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井上下把钩工未按规定负责把钩、搜身、开关罐门、目接送罐等工作的，对责任人按一般“三违”考核。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入井或井下不随身携带矿灯、自救器的，对责任人按一般“三违”考核。井下人为熄灭矿灯，对责任人按一般“三违”考核。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以下情况对责任人按照一般“三违”考核：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对照人员定位对相关单位找顶、冲尘、检修、做实验情况进行对照抽查，发现造假的；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二、</a:t>
            </a:r>
            <a:r>
              <a:rPr lang="zh-CN" altLang="en-US" sz="2000" b="1" dirty="0" smtClean="0">
                <a:solidFill>
                  <a:srgbClr val="C00000"/>
                </a:solidFill>
                <a:latin typeface="黑体" panose="02010609060101010101" pitchFamily="49" charset="-122"/>
                <a:ea typeface="黑体" panose="02010609060101010101" pitchFamily="49" charset="-122"/>
                <a:sym typeface="+mn-ea"/>
              </a:rPr>
              <a:t>“三违”行为产生的心理与思想根源</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9" name="TextBox 11" descr="7b0a202020202262756c6c6574223a20227b5c2263617465676f727949645c223a5c225c222c5c2274656d706c61746549645c223a32303233313734387d220a7d0a"/>
          <p:cNvSpPr txBox="1"/>
          <p:nvPr/>
        </p:nvSpPr>
        <p:spPr>
          <a:xfrm>
            <a:off x="868680" y="2210435"/>
            <a:ext cx="10435590" cy="3322955"/>
          </a:xfrm>
          <a:prstGeom prst="rect">
            <a:avLst/>
          </a:prstGeom>
          <a:noFill/>
        </p:spPr>
        <p:txBody>
          <a:bodyPr wrap="square" rtlCol="0">
            <a:spAutoFit/>
          </a:bodyPr>
          <a:lstStyle/>
          <a:p>
            <a:pPr indent="457200" fontAlgn="auto">
              <a:lnSpc>
                <a:spcPct val="15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（二） 能力、管理与环境“土壤”</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FFC000"/>
                </a:solidFill>
                <a:latin typeface="黑体" panose="02010609060101010101" pitchFamily="49" charset="-122"/>
                <a:ea typeface="黑体" panose="02010609060101010101" pitchFamily="49" charset="-122"/>
                <a:cs typeface="黑体" panose="02010609060101010101" pitchFamily="49" charset="-122"/>
              </a:rPr>
              <a:t>🔴 </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能力根源：操作作业能力不足（不懂不会）、应急处置能力差（遇险慌乱）、现场管理能力不足（不会管、不敢管）。</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FFC000"/>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FFC0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管理根源：制度不健全、安全投入不足、规程编制不严谨、劳动组织不合理、领导带班走过场。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FFC000"/>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FFC0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被忽视的源头：市场变化、减人提效、节假日/活动日、农忙季节、新婚前后、下班前、夜班等，这些特殊时段“三违”发生率显著上升（高达85%）。</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2、擅自打开压力设备卸载阀、安全阀、调整部件动作压力的（检修时需进行上述设备操作时除外）。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入、升井时未经把钩工同意私自打开罐笼门或反向出入罐的，对责任人按一般“三违”考核。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入井工具、物品不装入工具包或工具包不斜挎在肩上的；携带、使用尖锐工器具的（如瓦检杖等），入井携带过程中未采取防护措施并入包携带的，井下使用后未采取保护套管等防护措施或入包携带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上罐超定员人数时，把钩工不制止及不顾把钩工制止坚持上罐的，对责任人按一般“三违”考核。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罐笼运行时脚蹬罐门或乘罐期间将头手脚等身体任何部位伸出安全门以外的，对责任人按一般“三违”考核。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井下乘坐猴车、人车及升入井不遵守排队秩序、不走专用通道，违反入井行为规范的，对责任人按一般“三违”考核。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井下嬉戏打闹的，对责任人按一般“三违”考核。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在岗期间阅读与所从事工作无关的资料（如小说、报刊、杂志等），对责任人按一般“三违”考核。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生产期间“扎堆”聚众聊天等影响安全操作的行为，对参与者均按一般“三违”考核。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地面岗位人员在上岗期间玩手机或操作期间打手机的，对责任人按一般“三违”考核。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截钢丝绳、砸铁器、大块矸石等易产生飞屑作业未戴护目镜的，对责任人按一般“三违”考核。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使用风镐开岩石、水泥地坪等坚硬地点施工未佩戴护目镜的，对责任人按一般“三违”考核。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使用扳手、钢管、钳子等工具敲击球阀手柄开关球形截止阀的，对责任人按一般“三违”考核。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使用大锤未按照下列规范要求组织施工的，对责任人按一般“三违”考核。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1、使用大锤时，大锤的锤头必须固定牢固，严禁出现使用期间锤头脱落现象。</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2、使用大锤作业人员和配合人员必须佩戴护目镜（探防队拆卸钻杆期间使用大锤敲击钻杆除外）。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3、使用大锤砸铁质锈蚀的材料时，必须先用大锤震动将表面残渣掉，然后再进行作业。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4、使用大锤敲击弹性较大、易碎的材料时，施工期间3</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范围不得有人（配合人员除外）。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井下使用手柄长度小于300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的剁斧的；使用剁斧施工时，操作人员和配合人员未佩戴护目镜的，对责任人按一般“三违”考核。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违反下列消音固定器、气动砂轮机管理规定的，对跟班队长、班长、责任人按一般“三违”考核。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1、井下严禁使用老式射钉枪。</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2、井下严禁私自存消音固定器、气动砂轮机。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使用梯子未按下列规范要求施工的，对责任人按一般“三违”考核。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1、使用梯子登高作业时，施工人员必须两两配合，一人上梯，一人扶梯。若梯子已采取稳固措施的，如用防倒绳将梯子拴紧在风水管等可靠的物体上，或梯子带钩挂在可靠物体上的，可不用人员扶梯。</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2、登高作业超过1.5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的登梯人员必须佩戴保险带，且将保险带两头必须固定好。</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3、若梯子没有支点需要人工支撑登高时，施工期间必须有三人完成，一人扶梯、一人登梯、一人保护。</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4、登梯子施工人员携带的工具必须生根（绑在身上或顶板、帮部）。</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5、施工现场巷道高度超过4</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且现场作业工序中有登高作业要求的，现场必须备有梯子（梯子长度必须与巷道高度相协调，但不得低于2.5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6、施工人员不使用梯子或借助稳固辅助设施，从施工平台或高处向下跳落的（脚下高度1.5-1.8</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之间）。</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上下过桥或登高上下梯子时必须面对梯子和过桥，否则，对责任人按一般“三违”考核（台阶式梯子除外）。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井下搬运物料未执行以下要求的，对责任人按一般“三违”进行考核：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1、井下重量超过50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kg</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的袋装物料（如水泥、黄沙等）禁止单人扛运。</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2、长度超过4</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重量超过50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kg</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的长材料禁止两人上肩抬。</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3、两人抬运物料必须同肩抬运，相互配合到位，做好轻起轻放，运输轨道严禁上肩。</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4、禁止直接将木材质物料扔到底板上，防止弹起伤人。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5、搬运滚动性物体时，手、脚不能朝物体滚动的方向。</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6、装卸物料时做到轻搬轻放，大不压小，重不压轻，木不压纸，堆放平稳，捆扎牢固。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存在以下情况时，对责任人按照一般“三违”进行考核。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1、井下悬挂的重大安全风险公示牌中，在施工过程中，存在异常情况未按管控措施要求执行的。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2、井下使用后的油布乱扔乱放的。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3、井下垃圾乱扔乱放（告知不听的）。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4、乘坐猴车时，乱扔垃圾的（机运队举报的）；乘坐猴车人员未在上下车区域上下的（运输队检修工及巷道巡查人员除外）。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地面工程车辆，司机离开车辆未对车辆熄火、刹车的，对责任人按一般“三违”考核。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司机离开车辆5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范围，可不熄火，但必须刹车。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起重机械（汽车吊、龙门吊、行吊等）起吊作业期间，无管理人员或专职起重作业人员现场指挥的，对责任人按一般“三违”考核。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不走行人天桥穿越铁路的，对责任人按一般“三违”考核。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第27条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新职工导师带徒期间，导师未与徒弟同上下、同地点履职监护的，对责任人按一般“三违”考核。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1、导师带徒期间，徒弟工作时超出师傅视线，师傅不知道的，对师傅、徒弟均按一般“三违”考核。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2、导师带徒期间徒弟发生严重“三违”时，对师傅按一般“三违”处理。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第2</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存在影响安检人员工作的下列行为的，对责任人按一般“三违”考核。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1、阻止安全检查人员上报“三违”（隐患）的。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2、追随纠缠安全检查人员距离跟班队长超出本区队管辖范围的、班长超出本班组生产范围的、岗位工超出本岗位工作范围的。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3、追随纠缠安全检查人员时间超过15分钟的。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4、任何人员在副井口、信息站等地点纠缠安全检查人员的。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5、托人说情扰乱正常工作秩序的。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6、撒谎、欺骗、歪曲事实的。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三、一般“三违”界定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19380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第六部分 其他一般“三违”行为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抽查自救器使用不合格的，对责任人按一般“三违”考核。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30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其它制度中规定的一般“三违”行为。或者违反规定、制度，影响轻微的其他现象，按照一般“三违”考核责任人。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Picture 10" descr="floating lime arrow"/>
          <p:cNvPicPr>
            <a:picLocks noChangeAspect="1"/>
          </p:cNvPicPr>
          <p:nvPr>
            <p:custDataLst>
              <p:tags r:id="rId1"/>
            </p:custDataLst>
          </p:nvPr>
        </p:nvPicPr>
        <p:blipFill>
          <a:blip r:embed="rId2"/>
          <a:stretch>
            <a:fillRect/>
          </a:stretch>
        </p:blipFill>
        <p:spPr>
          <a:xfrm>
            <a:off x="57150" y="1985010"/>
            <a:ext cx="10799445" cy="3315970"/>
          </a:xfrm>
          <a:prstGeom prst="rect">
            <a:avLst/>
          </a:prstGeom>
          <a:noFill/>
          <a:ln w="9525">
            <a:noFill/>
          </a:ln>
        </p:spPr>
      </p:pic>
      <p:sp>
        <p:nvSpPr>
          <p:cNvPr id="5124" name="Rectangle 11"/>
          <p:cNvSpPr/>
          <p:nvPr>
            <p:custDataLst>
              <p:tags r:id="rId3"/>
            </p:custDataLst>
          </p:nvPr>
        </p:nvSpPr>
        <p:spPr>
          <a:xfrm>
            <a:off x="2720975" y="2455863"/>
            <a:ext cx="6507163" cy="1266825"/>
          </a:xfrm>
          <a:prstGeom prst="rect">
            <a:avLst/>
          </a:prstGeom>
          <a:noFill/>
          <a:ln w="9525">
            <a:noFill/>
          </a:ln>
        </p:spPr>
        <p:txBody>
          <a:bodyPr anchor="ctr" anchorCtr="0"/>
          <a:p>
            <a:pPr algn="ctr" eaLnBrk="0" hangingPunct="0"/>
            <a:r>
              <a:rPr lang="zh-CN" altLang="zh-CN" sz="36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3600" b="1" dirty="0" smtClean="0">
                <a:solidFill>
                  <a:srgbClr val="C00000"/>
                </a:solidFill>
                <a:latin typeface="黑体" panose="02010609060101010101" pitchFamily="49" charset="-122"/>
                <a:ea typeface="黑体" panose="02010609060101010101" pitchFamily="49" charset="-122"/>
                <a:sym typeface="+mn-ea"/>
              </a:rPr>
              <a:t>“</a:t>
            </a:r>
            <a:r>
              <a:rPr lang="zh-CN" altLang="zh-CN" sz="3600" b="1" dirty="0" smtClean="0">
                <a:solidFill>
                  <a:srgbClr val="C00000"/>
                </a:solidFill>
                <a:latin typeface="黑体" panose="02010609060101010101" pitchFamily="49" charset="-122"/>
                <a:ea typeface="黑体" panose="02010609060101010101" pitchFamily="49" charset="-122"/>
                <a:sym typeface="+mn-ea"/>
              </a:rPr>
              <a:t>三违</a:t>
            </a:r>
            <a:r>
              <a:rPr lang="en-US" altLang="zh-CN" sz="3600" b="1" dirty="0" smtClean="0">
                <a:solidFill>
                  <a:srgbClr val="C00000"/>
                </a:solidFill>
                <a:latin typeface="黑体" panose="02010609060101010101" pitchFamily="49" charset="-122"/>
                <a:ea typeface="黑体" panose="02010609060101010101" pitchFamily="49" charset="-122"/>
                <a:sym typeface="+mn-ea"/>
              </a:rPr>
              <a:t>”</a:t>
            </a:r>
            <a:r>
              <a:rPr lang="zh-CN" altLang="zh-CN" sz="3600" b="1" dirty="0" smtClean="0">
                <a:solidFill>
                  <a:srgbClr val="C00000"/>
                </a:solidFill>
                <a:latin typeface="黑体" panose="02010609060101010101" pitchFamily="49" charset="-122"/>
                <a:ea typeface="黑体" panose="02010609060101010101" pitchFamily="49" charset="-122"/>
                <a:sym typeface="+mn-ea"/>
              </a:rPr>
              <a:t>管理</a:t>
            </a:r>
            <a:endParaRPr lang="zh-CN" sz="3600" b="1" dirty="0" smtClean="0">
              <a:solidFill>
                <a:srgbClr val="FF0000"/>
              </a:solidFill>
              <a:latin typeface="黑体" panose="02010609060101010101" pitchFamily="49" charset="-122"/>
              <a:ea typeface="黑体" panose="02010609060101010101" pitchFamily="49" charset="-122"/>
              <a:sym typeface="+mn-ea"/>
            </a:endParaRPr>
          </a:p>
        </p:txBody>
      </p:sp>
      <p:sp>
        <p:nvSpPr>
          <p:cNvPr id="9220" name="Text Box 12"/>
          <p:cNvSpPr txBox="1"/>
          <p:nvPr>
            <p:custDataLst>
              <p:tags r:id="rId4"/>
            </p:custDataLst>
          </p:nvPr>
        </p:nvSpPr>
        <p:spPr>
          <a:xfrm>
            <a:off x="1809750" y="2397919"/>
            <a:ext cx="1017588" cy="1600200"/>
          </a:xfrm>
          <a:prstGeom prst="rect">
            <a:avLst/>
          </a:prstGeom>
          <a:solidFill>
            <a:srgbClr val="CC3300"/>
          </a:solidFill>
          <a:ln w="9525">
            <a:noFill/>
          </a:ln>
        </p:spPr>
        <p:txBody>
          <a:bodyPr lIns="0" tIns="0" rIns="0" bIns="0" anchor="ctr" anchorCtr="0">
            <a:spAutoFit/>
          </a:bodyPr>
          <a:p>
            <a:pPr algn="ctr">
              <a:lnSpc>
                <a:spcPct val="130000"/>
              </a:lnSpc>
              <a:spcBef>
                <a:spcPct val="50000"/>
              </a:spcBef>
            </a:pPr>
            <a:r>
              <a:rPr lang="en-US" altLang="zh-CN" sz="8000" dirty="0">
                <a:solidFill>
                  <a:schemeClr val="bg1"/>
                </a:solidFill>
                <a:latin typeface="Batang" pitchFamily="18" charset="-127"/>
                <a:ea typeface="Dotum" pitchFamily="34" charset="-127"/>
              </a:rPr>
              <a:t>2</a:t>
            </a:r>
            <a:endParaRPr lang="en-US" altLang="zh-CN" sz="8000" dirty="0">
              <a:solidFill>
                <a:schemeClr val="bg1"/>
              </a:solidFill>
              <a:latin typeface="Batang" pitchFamily="18" charset="-127"/>
              <a:ea typeface="Dotum" pitchFamily="34" charset="-127"/>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1000"/>
                                        <p:tgtEl>
                                          <p:spTgt spid="2"/>
                                        </p:tgtEl>
                                      </p:cBhvr>
                                    </p:animEffect>
                                  </p:childTnLst>
                                </p:cTn>
                              </p:par>
                            </p:childTnLst>
                          </p:cTn>
                        </p:par>
                        <p:par>
                          <p:cTn id="8" fill="hold">
                            <p:stCondLst>
                              <p:cond delay="1000"/>
                            </p:stCondLst>
                            <p:childTnLst>
                              <p:par>
                                <p:cTn id="9" presetID="23" presetClass="entr" presetSubtype="16" fill="hold" grpId="0" nodeType="afterEffect">
                                  <p:stCondLst>
                                    <p:cond delay="0"/>
                                  </p:stCondLst>
                                  <p:childTnLst>
                                    <p:set>
                                      <p:cBhvr>
                                        <p:cTn id="10" dur="1" fill="hold">
                                          <p:stCondLst>
                                            <p:cond delay="0"/>
                                          </p:stCondLst>
                                        </p:cTn>
                                        <p:tgtEl>
                                          <p:spTgt spid="5124"/>
                                        </p:tgtEl>
                                        <p:attrNameLst>
                                          <p:attrName>style.visibility</p:attrName>
                                        </p:attrNameLst>
                                      </p:cBhvr>
                                      <p:to>
                                        <p:strVal val="visible"/>
                                      </p:to>
                                    </p:set>
                                    <p:anim calcmode="lin" valueType="num">
                                      <p:cBhvr>
                                        <p:cTn id="11" dur="500" fill="hold"/>
                                        <p:tgtEl>
                                          <p:spTgt spid="5124"/>
                                        </p:tgtEl>
                                        <p:attrNameLst>
                                          <p:attrName>ppt_w</p:attrName>
                                        </p:attrNameLst>
                                      </p:cBhvr>
                                      <p:tavLst>
                                        <p:tav tm="0">
                                          <p:val>
                                            <p:fltVal val="0.000000"/>
                                          </p:val>
                                        </p:tav>
                                        <p:tav tm="100000">
                                          <p:val>
                                            <p:strVal val="#ppt_w"/>
                                          </p:val>
                                        </p:tav>
                                      </p:tavLst>
                                    </p:anim>
                                    <p:anim calcmode="lin" valueType="num">
                                      <p:cBhvr>
                                        <p:cTn id="12" dur="500" fill="hold"/>
                                        <p:tgtEl>
                                          <p:spTgt spid="5124"/>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1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四、不规范行为（共</a:t>
            </a:r>
            <a:r>
              <a:rPr lang="en-US" altLang="zh-CN" sz="2000" b="1" dirty="0">
                <a:solidFill>
                  <a:srgbClr val="FF0000"/>
                </a:solidFill>
                <a:latin typeface="黑体" panose="02010609060101010101" pitchFamily="49" charset="-122"/>
                <a:ea typeface="黑体" panose="02010609060101010101" pitchFamily="49" charset="-122"/>
                <a:sym typeface="+mn-ea"/>
              </a:rPr>
              <a:t>19</a:t>
            </a:r>
            <a:r>
              <a:rPr lang="zh-CN" altLang="en-US" sz="2000" b="1" dirty="0">
                <a:solidFill>
                  <a:srgbClr val="FF0000"/>
                </a:solidFill>
                <a:latin typeface="黑体" panose="02010609060101010101" pitchFamily="49" charset="-122"/>
                <a:ea typeface="黑体" panose="02010609060101010101" pitchFamily="49" charset="-122"/>
                <a:sym typeface="+mn-ea"/>
              </a:rPr>
              <a:t>条）</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399915"/>
          </a:xfrm>
          <a:prstGeom prst="rect">
            <a:avLst/>
          </a:prstGeom>
          <a:noFill/>
        </p:spPr>
        <p:txBody>
          <a:bodyPr wrap="square" rtlCol="0">
            <a:spAutoFit/>
          </a:bodyPr>
          <a:lstStyle/>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入井未携带毛巾的，对责任人减薪100元。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帽带与下颚之间空间可以插入超过两根手指的，对责任人减薪100元。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非运输队信号拥罐工，在副井底车场、候罐室吃饭的，对责任人减薪100元。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井下作业期间工作服披在肩上的、不按规定穿防砸胶鞋、地面单位人员作业期间不按规定穿劳动防护用品的，对责任人减薪100元。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1、地面职工凡在岗位上工作期间，不使用矿配发的劳动防护用品，如防滑鞋、工作衣、手套、口罩、安全帽等。</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2、直接区队所有生产作业人员、辅助区队除岗位工之外的其它生产和检修作业人员，一律要穿戴防砸胶靴或防砸劳保鞋。</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四</a:t>
            </a:r>
            <a:r>
              <a:rPr lang="zh-CN" altLang="en-US" sz="2000" b="1" dirty="0">
                <a:solidFill>
                  <a:srgbClr val="FF0000"/>
                </a:solidFill>
                <a:latin typeface="黑体" panose="02010609060101010101" pitchFamily="49" charset="-122"/>
                <a:ea typeface="黑体" panose="02010609060101010101" pitchFamily="49" charset="-122"/>
                <a:sym typeface="+mn-ea"/>
              </a:rPr>
              <a:t>、不规范行为</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399915"/>
          </a:xfrm>
          <a:prstGeom prst="rect">
            <a:avLst/>
          </a:prstGeom>
          <a:noFill/>
        </p:spPr>
        <p:txBody>
          <a:bodyPr wrap="square" rtlCol="0">
            <a:spAutoFit/>
          </a:bodyPr>
          <a:lstStyle/>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职工在井下大巷行走时必须走在行人侧风水管路下方，禁止长时间在轨道内或沿轨道行走，否则对责任人减薪100元。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在井下行走时将灯线挽起、将灯头自由垂落、自由摆动，对责任人减薪100元。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记录签名代签或假签名，提前填写记录或弄虚作假的，对责任人减薪100元，性质特别严重者，进行责任追究。</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凡在井下持有带皮的花生、瓜子者；在人车、猴车上吃饭或吃零食者，对责任人减薪100元。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对井下乱丢垃圾的行为，对责任人减薪100元。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矿井生产场所岗位工在岗期间，私自用双抗网、泡沫板、纸壳板、背板等材料铺设坐、躺、卧点，对责任人减薪100元。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四</a:t>
            </a:r>
            <a:r>
              <a:rPr lang="zh-CN" altLang="en-US" sz="2000" b="1" dirty="0">
                <a:solidFill>
                  <a:srgbClr val="FF0000"/>
                </a:solidFill>
                <a:latin typeface="黑体" panose="02010609060101010101" pitchFamily="49" charset="-122"/>
                <a:ea typeface="黑体" panose="02010609060101010101" pitchFamily="49" charset="-122"/>
                <a:sym typeface="+mn-ea"/>
              </a:rPr>
              <a:t>、不规范行为</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未经井下调度同意，无故在主道停放车辆，造成运输受阻，对责任人减薪200元。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车辆在行驶过程中，道岔岔芯前后5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范围内及车场轨道与主道间的过渡轨道范围内严禁人员停留，否则对责任人减薪100元。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未经调度室同意，采掘开等单位使用的蓄电瓶电机车运行区间超过本单位车场范围，对电机车司机减薪100元。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车辆在行进过程中，用水、风或其他工具对车辆进行清理的，对责任人减薪100元。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单体柱泄压时没有采用专用手把泄压，对责任人减薪100元。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将有固定用途的专用胶质管路拆除另作他用的，对责任人减薪100元。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四</a:t>
            </a:r>
            <a:r>
              <a:rPr lang="zh-CN" altLang="en-US" sz="2000" b="1" dirty="0">
                <a:solidFill>
                  <a:srgbClr val="FF0000"/>
                </a:solidFill>
                <a:latin typeface="黑体" panose="02010609060101010101" pitchFamily="49" charset="-122"/>
                <a:ea typeface="黑体" panose="02010609060101010101" pitchFamily="49" charset="-122"/>
                <a:sym typeface="+mn-ea"/>
              </a:rPr>
              <a:t>、不规范行为</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92625"/>
          </a:xfrm>
          <a:prstGeom prst="rect">
            <a:avLst/>
          </a:prstGeom>
          <a:noFill/>
        </p:spPr>
        <p:txBody>
          <a:bodyPr wrap="square" rtlCol="0">
            <a:spAutoFit/>
          </a:bodyPr>
          <a:lstStyle/>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下列未按规定使用耳塞的，对责任人减薪100元。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1.使用风动式凿岩机、锚杆机作业的操作人员（包括扶钎人员）。</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2.在其他作业地点或噪声超过85分贝的区域作业的人员。</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接尘作业未佩戴防尘口罩作业的，对责任人减薪100元。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1、综采工作面割（出）煤和移架期间，工作面及下风侧范围内的人员未佩戴防尘口罩的。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2、岩巷打眼时打眼人员未佩戴防尘口罩的；出矸期间出矸人员未佩戴防尘口罩的；喷浆期间回风流内人员未佩戴防尘口罩的。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3、煤巷割（出）煤期间回风流内人员未佩戴防尘口罩的；打眼期间打眼人员未佩戴防尘口罩的。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四</a:t>
            </a:r>
            <a:r>
              <a:rPr lang="zh-CN" altLang="en-US" sz="2000" b="1" dirty="0">
                <a:solidFill>
                  <a:srgbClr val="FF0000"/>
                </a:solidFill>
                <a:latin typeface="黑体" panose="02010609060101010101" pitchFamily="49" charset="-122"/>
                <a:ea typeface="黑体" panose="02010609060101010101" pitchFamily="49" charset="-122"/>
                <a:sym typeface="+mn-ea"/>
              </a:rPr>
              <a:t>、不规范行为</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399915"/>
          </a:xfrm>
          <a:prstGeom prst="rect">
            <a:avLst/>
          </a:prstGeom>
          <a:noFill/>
        </p:spPr>
        <p:txBody>
          <a:bodyPr wrap="square" rtlCol="0">
            <a:spAutoFit/>
          </a:bodyPr>
          <a:lstStyle/>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4、（机电一队）提煤期间装载、卸载人员接尘作业期间未佩戴防尘口罩的。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5、（机电二队）皮带运转（生产）期间，所有在回风流作业人员未佩戴防尘口罩的。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6、生产期间在回风流内作业的探防队人员未佩戴防尘口罩的。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7、选煤厂原煤车间等地点的手选岗位、装运、清车作业岗位及洗煤车间、产品仓现场巡检岗位等产尘地点及岗位未佩戴防尘口罩的。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19</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条 规程措施具体要求如下：</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1、施工过程中，规程、措施不在现场的，对单位减薪1000元/次，并对不携带措施施工的人员减薪200元/次。</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2、提问施工管理人员（队干、班组长、验收员及临时施工负责人员）对规程、措施要点不熟悉的，减薪200元/次。</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四</a:t>
            </a:r>
            <a:r>
              <a:rPr lang="zh-CN" altLang="en-US" sz="2000" b="1" dirty="0">
                <a:solidFill>
                  <a:srgbClr val="FF0000"/>
                </a:solidFill>
                <a:latin typeface="黑体" panose="02010609060101010101" pitchFamily="49" charset="-122"/>
                <a:ea typeface="黑体" panose="02010609060101010101" pitchFamily="49" charset="-122"/>
                <a:sym typeface="+mn-ea"/>
              </a:rPr>
              <a:t>、不规范行为</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953135"/>
          </a:xfrm>
          <a:prstGeom prst="rect">
            <a:avLst/>
          </a:prstGeom>
          <a:noFill/>
        </p:spPr>
        <p:txBody>
          <a:bodyPr wrap="square" rtlCol="0">
            <a:spAutoFit/>
          </a:bodyPr>
          <a:lstStyle/>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3、如果措施与现场实际不符，无法指导现场施工的，责令施工人员停止工作，并对技术负责人减薪500元。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2" name="图片 1" descr="1"/>
          <p:cNvPicPr>
            <a:picLocks noChangeAspect="1"/>
          </p:cNvPicPr>
          <p:nvPr/>
        </p:nvPicPr>
        <p:blipFill>
          <a:blip r:embed="rId1"/>
          <a:stretch>
            <a:fillRect/>
          </a:stretch>
        </p:blipFill>
        <p:spPr>
          <a:xfrm>
            <a:off x="0" y="0"/>
            <a:ext cx="12191365" cy="6861810"/>
          </a:xfrm>
          <a:prstGeom prst="rect">
            <a:avLst/>
          </a:prstGeom>
        </p:spPr>
      </p:pic>
      <p:sp>
        <p:nvSpPr>
          <p:cNvPr id="3" name="TextBox 11"/>
          <p:cNvSpPr txBox="1"/>
          <p:nvPr/>
        </p:nvSpPr>
        <p:spPr>
          <a:xfrm>
            <a:off x="1176655" y="3105785"/>
            <a:ext cx="10435590" cy="2122805"/>
          </a:xfrm>
          <a:prstGeom prst="rect">
            <a:avLst/>
          </a:prstGeom>
          <a:noFill/>
        </p:spPr>
        <p:txBody>
          <a:bodyPr wrap="square" rtlCol="0">
            <a:spAutoFit/>
          </a:bodyPr>
          <a:lstStyle/>
          <a:p>
            <a:pPr indent="0" fontAlgn="auto">
              <a:lnSpc>
                <a:spcPct val="150000"/>
              </a:lnSpc>
            </a:pPr>
            <a:r>
              <a:rPr lang="en-US" altLang="zh-CN" sz="4400" b="1" dirty="0">
                <a:solidFill>
                  <a:srgbClr val="0000FF"/>
                </a:solidFill>
                <a:latin typeface="黑体" panose="02010609060101010101" pitchFamily="49" charset="-122"/>
                <a:ea typeface="黑体" panose="02010609060101010101" pitchFamily="49" charset="-122"/>
                <a:cs typeface="黑体" panose="02010609060101010101" pitchFamily="49" charset="-122"/>
              </a:rPr>
              <a:t>             </a:t>
            </a:r>
            <a:r>
              <a:rPr lang="zh-CN" altLang="en-US" sz="4400" b="1" dirty="0">
                <a:solidFill>
                  <a:srgbClr val="0000FF"/>
                </a:solidFill>
                <a:latin typeface="黑体" panose="02010609060101010101" pitchFamily="49" charset="-122"/>
                <a:ea typeface="黑体" panose="02010609060101010101" pitchFamily="49" charset="-122"/>
                <a:cs typeface="黑体" panose="02010609060101010101" pitchFamily="49" charset="-122"/>
              </a:rPr>
              <a:t>不</a:t>
            </a:r>
            <a:r>
              <a:rPr lang="en-US" altLang="zh-CN" sz="4400" b="1" dirty="0">
                <a:solidFill>
                  <a:srgbClr val="0000FF"/>
                </a:solidFill>
                <a:latin typeface="黑体" panose="02010609060101010101" pitchFamily="49" charset="-122"/>
                <a:ea typeface="黑体" panose="02010609060101010101" pitchFamily="49" charset="-122"/>
                <a:cs typeface="黑体" panose="02010609060101010101" pitchFamily="49" charset="-122"/>
              </a:rPr>
              <a:t> </a:t>
            </a:r>
            <a:r>
              <a:rPr lang="zh-CN" altLang="en-US" sz="4400" b="1" dirty="0">
                <a:solidFill>
                  <a:srgbClr val="0000FF"/>
                </a:solidFill>
                <a:latin typeface="黑体" panose="02010609060101010101" pitchFamily="49" charset="-122"/>
                <a:ea typeface="黑体" panose="02010609060101010101" pitchFamily="49" charset="-122"/>
                <a:cs typeface="黑体" panose="02010609060101010101" pitchFamily="49" charset="-122"/>
              </a:rPr>
              <a:t>当</a:t>
            </a:r>
            <a:r>
              <a:rPr lang="en-US" altLang="zh-CN" sz="4400" b="1" dirty="0">
                <a:solidFill>
                  <a:srgbClr val="0000FF"/>
                </a:solidFill>
                <a:latin typeface="黑体" panose="02010609060101010101" pitchFamily="49" charset="-122"/>
                <a:ea typeface="黑体" panose="02010609060101010101" pitchFamily="49" charset="-122"/>
                <a:cs typeface="黑体" panose="02010609060101010101" pitchFamily="49" charset="-122"/>
              </a:rPr>
              <a:t> </a:t>
            </a:r>
            <a:r>
              <a:rPr lang="zh-CN" altLang="en-US" sz="4400" b="1" dirty="0">
                <a:solidFill>
                  <a:srgbClr val="0000FF"/>
                </a:solidFill>
                <a:latin typeface="黑体" panose="02010609060101010101" pitchFamily="49" charset="-122"/>
                <a:ea typeface="黑体" panose="02010609060101010101" pitchFamily="49" charset="-122"/>
                <a:cs typeface="黑体" panose="02010609060101010101" pitchFamily="49" charset="-122"/>
              </a:rPr>
              <a:t>之</a:t>
            </a:r>
            <a:r>
              <a:rPr lang="en-US" altLang="zh-CN" sz="4400" b="1" dirty="0">
                <a:solidFill>
                  <a:srgbClr val="0000FF"/>
                </a:solidFill>
                <a:latin typeface="黑体" panose="02010609060101010101" pitchFamily="49" charset="-122"/>
                <a:ea typeface="黑体" panose="02010609060101010101" pitchFamily="49" charset="-122"/>
                <a:cs typeface="黑体" panose="02010609060101010101" pitchFamily="49" charset="-122"/>
              </a:rPr>
              <a:t> </a:t>
            </a:r>
            <a:r>
              <a:rPr lang="zh-CN" altLang="en-US" sz="4400" b="1" dirty="0">
                <a:solidFill>
                  <a:srgbClr val="0000FF"/>
                </a:solidFill>
                <a:latin typeface="黑体" panose="02010609060101010101" pitchFamily="49" charset="-122"/>
                <a:ea typeface="黑体" panose="02010609060101010101" pitchFamily="49" charset="-122"/>
                <a:cs typeface="黑体" panose="02010609060101010101" pitchFamily="49" charset="-122"/>
              </a:rPr>
              <a:t>处</a:t>
            </a:r>
            <a:r>
              <a:rPr lang="en-US" altLang="zh-CN" sz="4400" b="1" dirty="0">
                <a:solidFill>
                  <a:srgbClr val="0000FF"/>
                </a:solidFill>
                <a:latin typeface="黑体" panose="02010609060101010101" pitchFamily="49" charset="-122"/>
                <a:ea typeface="黑体" panose="02010609060101010101" pitchFamily="49" charset="-122"/>
                <a:cs typeface="黑体" panose="02010609060101010101" pitchFamily="49" charset="-122"/>
              </a:rPr>
              <a:t> </a:t>
            </a:r>
            <a:endParaRPr lang="en-US" altLang="zh-CN" sz="4400" b="1"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0" fontAlgn="auto">
              <a:lnSpc>
                <a:spcPct val="150000"/>
              </a:lnSpc>
            </a:pPr>
            <a:r>
              <a:rPr lang="en-US" altLang="zh-CN" sz="4400" b="1" dirty="0">
                <a:solidFill>
                  <a:srgbClr val="0000FF"/>
                </a:solidFill>
                <a:latin typeface="黑体" panose="02010609060101010101" pitchFamily="49" charset="-122"/>
                <a:ea typeface="黑体" panose="02010609060101010101" pitchFamily="49" charset="-122"/>
                <a:cs typeface="黑体" panose="02010609060101010101" pitchFamily="49" charset="-122"/>
              </a:rPr>
              <a:t>             </a:t>
            </a:r>
            <a:r>
              <a:rPr lang="zh-CN" altLang="en-US" sz="4400" b="1" dirty="0">
                <a:solidFill>
                  <a:srgbClr val="0000FF"/>
                </a:solidFill>
                <a:latin typeface="黑体" panose="02010609060101010101" pitchFamily="49" charset="-122"/>
                <a:ea typeface="黑体" panose="02010609060101010101" pitchFamily="49" charset="-122"/>
                <a:cs typeface="黑体" panose="02010609060101010101" pitchFamily="49" charset="-122"/>
              </a:rPr>
              <a:t>敬请批评指正</a:t>
            </a:r>
            <a:endParaRPr lang="zh-CN" altLang="en-US" sz="4400" b="1"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一、总则</a:t>
            </a:r>
            <a:endParaRPr lang="zh-CN" altLang="en-US" sz="1600" b="1" dirty="0">
              <a:solidFill>
                <a:schemeClr val="tx1"/>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492625"/>
          </a:xfrm>
          <a:prstGeom prst="rect">
            <a:avLst/>
          </a:prstGeom>
          <a:noFill/>
        </p:spPr>
        <p:txBody>
          <a:bodyPr wrap="square" rtlCol="0">
            <a:spAutoFit/>
          </a:bodyPr>
          <a:lstStyle/>
          <a:p>
            <a:pPr indent="457200" fontAlgn="auto">
              <a:lnSpc>
                <a:spcPct val="13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（一）制定目的</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聚焦矿井作业全流程、全员、全时段安全管控，健全反“三违”闭环管理体系，压实各级管理人员、岗位员工安全生产责任，杜绝各类“三违”行为，规范现场作业秩序，筑牢矿井安全生产防线。</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
                <a:srgbClr val="D60093"/>
              </a:buClr>
              <a:buSzTx/>
              <a:buFont typeface="Wingdings" panose="05000000000000000000" charset="0"/>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（二）适用范围和基本原则</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、适用范围</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本制度适用于矿井所有在岗管理人员、一线作业人员、地面辅助人员，以及所有的外委施工队伍及全部从业人员，覆盖所有作业环节。</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、基本原则</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）安全第一、预防为主、源头治理、系统管控。</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分级认定、标准清晰、定性准确、处置刚性。</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7" name="Text Box 6"/>
          <p:cNvSpPr txBox="1">
            <a:spLocks noChangeArrowheads="1"/>
          </p:cNvSpPr>
          <p:nvPr/>
        </p:nvSpPr>
        <p:spPr bwMode="auto">
          <a:xfrm>
            <a:off x="1612900" y="468630"/>
            <a:ext cx="991997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sz="2800" b="1" dirty="0" smtClean="0">
                <a:solidFill>
                  <a:srgbClr val="C00000"/>
                </a:solidFill>
                <a:latin typeface="黑体" panose="02010609060101010101" pitchFamily="49" charset="-122"/>
                <a:ea typeface="黑体" panose="02010609060101010101" pitchFamily="49" charset="-122"/>
                <a:sym typeface="+mn-ea"/>
              </a:rPr>
              <a:t>前   言</a:t>
            </a:r>
            <a:endParaRPr kumimoji="1" lang="zh-CN"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9" name="TextBox 11" descr="7b0a202020202262756c6c6574223a20227b5c2263617465676f727949645c223a5c225c222c5c2274656d706c61746549645c223a32303233313734387d220a7d0a"/>
          <p:cNvSpPr txBox="1"/>
          <p:nvPr/>
        </p:nvSpPr>
        <p:spPr>
          <a:xfrm>
            <a:off x="868680" y="2210435"/>
            <a:ext cx="10435590" cy="2676525"/>
          </a:xfrm>
          <a:prstGeom prst="rect">
            <a:avLst/>
          </a:prstGeom>
          <a:noFill/>
        </p:spPr>
        <p:txBody>
          <a:bodyPr wrap="square" rtlCol="0">
            <a:spAutoFit/>
          </a:bodyPr>
          <a:lstStyle/>
          <a:p>
            <a:pPr indent="457200" algn="l" fontAlgn="auto">
              <a:lnSpc>
                <a:spcPct val="150000"/>
              </a:lnSpc>
              <a:buClrTx/>
              <a:buSzTx/>
              <a:buNone/>
            </a:pPr>
            <a:r>
              <a:rPr lang="zh-CN" altLang="en-US" sz="28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三违”并非简单的违章行为，它是深嵌于我国煤炭行业结构里，管理机制与文化认知中的系统性瘤疾。其行业实践早于立法规定，具有极强的反复性与顽固性。历史证明，几乎每一起矿山安全事故的背后，都有“三违”的影子与培训不到位的痕迹。</a:t>
            </a:r>
            <a:endParaRPr lang="zh-CN" altLang="en-US" sz="28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一、总则</a:t>
            </a:r>
            <a:endParaRPr lang="zh-CN" altLang="en-US" sz="1600" b="1" dirty="0">
              <a:solidFill>
                <a:schemeClr val="tx1"/>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092575"/>
          </a:xfrm>
          <a:prstGeom prst="rect">
            <a:avLst/>
          </a:prstGeom>
          <a:noFill/>
        </p:spPr>
        <p:txBody>
          <a:bodyPr wrap="square" rtlCol="0">
            <a:spAutoFit/>
          </a:bodyPr>
          <a:lstStyle/>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教育与惩戒并重、自查与督查结合、激励与约束并举。</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）依法保障从业人员拒绝违章指挥、制止违章作业、报告隐患的合法权利。</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（三）核心定义</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本制度所称“三违”，具体包含三类行为：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1、违章指挥：管理人员违反法规、规程、措施、指令安排作业，强令冒险作业，擅自变更工艺、流程、安全措施，超能力、超强度、超定员下达指标；</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2、违章作业：作业人员不按规程、标准、安全确认流程操作，冒险蛮干、违规操作设备设施；</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3、违反劳动纪律：违反入井检身、限员规定、班前培训、考勤值守、应急处置等劳动管理规定。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二、</a:t>
            </a:r>
            <a:r>
              <a:rPr lang="zh-CN" altLang="en-US" sz="2000" b="1" dirty="0" smtClean="0">
                <a:solidFill>
                  <a:srgbClr val="C00000"/>
                </a:solidFill>
                <a:latin typeface="黑体" panose="02010609060101010101" pitchFamily="49" charset="-122"/>
                <a:ea typeface="黑体" panose="02010609060101010101" pitchFamily="49" charset="-122"/>
                <a:sym typeface="+mn-ea"/>
              </a:rPr>
              <a:t>“三违”分级认定与防范标准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492625"/>
          </a:xfrm>
          <a:prstGeom prst="rect">
            <a:avLst/>
          </a:prstGeom>
          <a:noFill/>
        </p:spPr>
        <p:txBody>
          <a:bodyPr wrap="square" rtlCol="0">
            <a:spAutoFit/>
          </a:bodyPr>
          <a:lstStyle/>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结合国家文件要求及矿井要求，按照“三违”行为危害程度、事故后果严重性，将所有“三违”行为划分为一般、严重、特别严重三个等级，明确行为清单、认定标准及针对性防范措施，全员公示、全员培训、全员落实。</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分级认定清单</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、一般“三违”：情节轻微、风险较低、无明显隐患，不直接危及人身与设备安全，偶发、轻微、劝阻可立即纠正、未造成后果；</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基本防范措施：现场制止纠正、现场教育提醒、扣减薪酬、纳入安全考核等管理措施。</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、严重“三违”：行为风险较大、隐患明显、情节较重，可能造成人身伤害、一般生产安全事故、重大未遂事故；</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基本防范措施：立即制止、停岗学习、扣减薪酬、取消评先、重点帮教、警示教育、返岗承诺等管理措施。</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二、</a:t>
            </a:r>
            <a:r>
              <a:rPr lang="zh-CN" altLang="en-US" sz="2000" b="1" dirty="0" smtClean="0">
                <a:solidFill>
                  <a:srgbClr val="C00000"/>
                </a:solidFill>
                <a:latin typeface="黑体" panose="02010609060101010101" pitchFamily="49" charset="-122"/>
                <a:ea typeface="黑体" panose="02010609060101010101" pitchFamily="49" charset="-122"/>
                <a:sym typeface="+mn-ea"/>
              </a:rPr>
              <a:t>“三违”分级认定与防范标准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246245"/>
          </a:xfrm>
          <a:prstGeom prst="rect">
            <a:avLst/>
          </a:prstGeom>
          <a:noFill/>
        </p:spPr>
        <p:txBody>
          <a:bodyPr wrap="square" rtlCol="0">
            <a:spAutoFit/>
          </a:bodyPr>
          <a:lstStyle/>
          <a:p>
            <a:pPr indent="457200" algn="l" fontAlgn="auto">
              <a:lnSpc>
                <a:spcPct val="150000"/>
              </a:lnSpc>
              <a:buClrTx/>
              <a:buSzTx/>
              <a:buFontTx/>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、特别严重“三违”：行为性质极其恶劣、风险等级极高，极易引发重特大事故，严重威胁职工生命安全与矿井安全，实行零容忍、一票否决。</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基本防范措施：零容忍、停岗学习、扣减薪酬、通报批评、取消评先、重点帮教、警示教育、返岗承诺等管理措施。</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排查、认定及公示</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排查方式。排查方式包括定期专业隐患排查，日常检查、带班检查、专项检查、视频监控，入井前排查、班前督查、职工举报等。 </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认定流程。“三违”行为的认定流程为：现场取证→区队落实→安检科复核→分级认定→登记建档。</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二、</a:t>
            </a:r>
            <a:r>
              <a:rPr lang="zh-CN" altLang="en-US" sz="2000" b="1" dirty="0" smtClean="0">
                <a:solidFill>
                  <a:srgbClr val="C00000"/>
                </a:solidFill>
                <a:latin typeface="黑体" panose="02010609060101010101" pitchFamily="49" charset="-122"/>
                <a:ea typeface="黑体" panose="02010609060101010101" pitchFamily="49" charset="-122"/>
                <a:sym typeface="+mn-ea"/>
              </a:rPr>
              <a:t>“三违”分级认定与防范标准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1476375"/>
          </a:xfrm>
          <a:prstGeom prst="rect">
            <a:avLst/>
          </a:prstGeom>
          <a:noFill/>
        </p:spPr>
        <p:txBody>
          <a:bodyPr wrap="square" rtlCol="0">
            <a:spAutoFit/>
          </a:bodyPr>
          <a:lstStyle/>
          <a:p>
            <a:pPr indent="457200" algn="l" fontAlgn="auto">
              <a:lnSpc>
                <a:spcPct val="150000"/>
              </a:lnSpc>
              <a:buClrTx/>
              <a:buSzTx/>
              <a:buFontTx/>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公示制度。在入井口、区队会议室等显著位置定期公示“三违”查处情形及考核结果。公示主要内容至少应包含：姓名、单位、违章事实、违章类别、违章等级、处理结果等，形成“查处一起、警示一批、教育一片”的震慑效应。</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三、</a:t>
            </a:r>
            <a:r>
              <a:rPr lang="zh-CN" altLang="en-US" sz="2000" b="1" dirty="0" smtClean="0">
                <a:solidFill>
                  <a:srgbClr val="C00000"/>
                </a:solidFill>
                <a:latin typeface="黑体" panose="02010609060101010101" pitchFamily="49" charset="-122"/>
                <a:ea typeface="黑体" panose="02010609060101010101" pitchFamily="49" charset="-122"/>
                <a:sym typeface="+mn-ea"/>
              </a:rPr>
              <a:t>反“三违”教育培训与动态研判</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289179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（一）常态化教育培训</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、矿井将反“三违”作为所有安全培训、班前教育、专项培训的首要内容。</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培训科牵头，通过专题讲座、实操实训、事故案例警示、违章人员现身说法等方式，常态化讲解“三违”界定标准、安全危害后果、惩戒规定、管理制度。严格落实班前会“黑色三分钟、生死一瞬间”等警示教育，做到安全事项不讲明不上岗、责任不明确不上岗、警示不到位不上岗。</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、所有新入职员工、外委人员上岗前必须完成反“三违”专项培训，考核合格方可上岗。</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三、</a:t>
            </a:r>
            <a:r>
              <a:rPr lang="zh-CN" altLang="en-US" sz="2000" b="1" dirty="0" smtClean="0">
                <a:solidFill>
                  <a:srgbClr val="C00000"/>
                </a:solidFill>
                <a:latin typeface="黑体" panose="02010609060101010101" pitchFamily="49" charset="-122"/>
                <a:ea typeface="黑体" panose="02010609060101010101" pitchFamily="49" charset="-122"/>
                <a:sym typeface="+mn-ea"/>
              </a:rPr>
              <a:t>反“三违”教育培训与动态研判</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329184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（二）动态分析研判与重点管控</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安检科负责建立完善“三违”行为台账，详细记录违章人员、违章时间、违章地点、违章单位、违章类型、违章等级、考核结果。</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矿井安全生产第一责任人每月牵头开展“三违”成因分析，聚焦高频违章、典型违章、隐性违章，深挖制度漏洞、管理短板、技能缺陷，动态修订操作规程、作业标准和管控措施。</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3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对一年内出现3次反复违章、2次出现轻微工伤及其他安全意识薄弱的从业人员，安检科负责建立安全“黑名单”，培训科负责实行重点教育、重点管控，先期停工学习5天后，经培训科考试合格后方可上岗。</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四、</a:t>
            </a:r>
            <a:r>
              <a:rPr lang="zh-CN" altLang="en-US" sz="2000" b="1" dirty="0" smtClean="0">
                <a:solidFill>
                  <a:srgbClr val="C00000"/>
                </a:solidFill>
                <a:latin typeface="黑体" panose="02010609060101010101" pitchFamily="49" charset="-122"/>
                <a:ea typeface="黑体" panose="02010609060101010101" pitchFamily="49" charset="-122"/>
                <a:sym typeface="+mn-ea"/>
              </a:rPr>
              <a:t>“违章指挥”专项规定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326136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（一）规范生产任务下达</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各生产管理部门结合矿井采掘布局、地质条件、灾害情况、设备状态，科学制定产量、进尺及作业计划，严禁超能力、超强度、超定员下达生产指标。严禁管理人员强令冒险作业、简化作业流程、擅自变更工艺参数、压缩合理工期、安排无证及未培训人员上岗操作。</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所有从业人员有权拒绝“违章指挥”，员工发现违章指令可以无条件拒绝执行、可以越级报告，举报到安检科，经查证属实者，给予举报者奖励100-500元/次。同时，各单位严禁任何管理人员打击报复，违者从严追责。</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四、</a:t>
            </a:r>
            <a:r>
              <a:rPr lang="zh-CN" altLang="en-US" sz="2000" b="1" dirty="0" smtClean="0">
                <a:solidFill>
                  <a:srgbClr val="C00000"/>
                </a:solidFill>
                <a:latin typeface="黑体" panose="02010609060101010101" pitchFamily="49" charset="-122"/>
                <a:ea typeface="黑体" panose="02010609060101010101" pitchFamily="49" charset="-122"/>
                <a:sym typeface="+mn-ea"/>
              </a:rPr>
              <a:t>“违章指挥”专项规定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55422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（二）常态化现场排查</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各单位将反“三违”排查纳入本单位隐患排查核心内容，矿领导、职能科室管理人员、区队干部经常深入一线和作业现场，排查事故隐患，整治“三违”行为。</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反“三违”规定：</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矿长是反“三违”第一责任人，其他班子成员在职责范围反“三违”具体责任人，矿领导带班期间，严格执行矿领导入井带班规定，带班矿领导应当将检查各级管理人员是否存在违章指挥行为作为重点内容，并在交接班记录本中单独列明排查情况。</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六个生产科室负责人每人每月至少查处1起不安全行为。</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安检科业务主管以上管理人员（不含单位负责人）每人每月至少查处1起不安全行为。</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4</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其他五个生产科室业务主管以上管理人员（不含单位负责人）每人每季度至少查处1起不安全行为。</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四、</a:t>
            </a:r>
            <a:r>
              <a:rPr lang="zh-CN" altLang="en-US" sz="2000" b="1" dirty="0" smtClean="0">
                <a:solidFill>
                  <a:srgbClr val="C00000"/>
                </a:solidFill>
                <a:latin typeface="黑体" panose="02010609060101010101" pitchFamily="49" charset="-122"/>
                <a:ea typeface="黑体" panose="02010609060101010101" pitchFamily="49" charset="-122"/>
                <a:sym typeface="+mn-ea"/>
              </a:rPr>
              <a:t>“违章指挥”专项规定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55422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（二）常态化现场排查</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5</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直接区队技术/业务主管以上人员每人每季度至少查处2起不安全行为。</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6</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辅助区队队长、党支部书记每人每月至少查处1起不安全行为；其他业务/技术主管以上人员每人每季度至少要查处2起不安全行为（含选煤厂、机修厂、服务公司管理人员）。</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7</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六个生产科科室及各区队每月查处不安全行为的数量不得少于科室业务主管以上人数的1/3，少查处一起，对责任单位负责人扣减薪酬200元。</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8</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各级管理人员对不安全行为、隐患（一般隐患C级）的查处、举报标准，必须严格按照矿下发相关制度执行。</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9</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安检科对矿查不安全行为、隐患（一般隐患C级）责任人及责任单位，按照《反“三违”管理制度》《安全生产主体责任考核办法》严格考核。</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10</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区队要依据队内安全生产主体责任考核制度对自查不安全行为严格考核，严禁弄虚作假。</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四、</a:t>
            </a:r>
            <a:r>
              <a:rPr lang="zh-CN" altLang="en-US" sz="2000" b="1" dirty="0" smtClean="0">
                <a:solidFill>
                  <a:srgbClr val="C00000"/>
                </a:solidFill>
                <a:latin typeface="黑体" panose="02010609060101010101" pitchFamily="49" charset="-122"/>
                <a:ea typeface="黑体" panose="02010609060101010101" pitchFamily="49" charset="-122"/>
                <a:sym typeface="+mn-ea"/>
              </a:rPr>
              <a:t>“违章指挥”专项规定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18465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（二）常态化现场排查</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、反“三违”奖罚兑现规定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六大生产科室单位负责人在考核期内没有查处不安全行为的，按400元/起在月度内兑现考核结果。</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安检科其他管理人员在月度内没有查处不安全行为的，按照单位负责人1000元/起的标准结合相关待遇系数兑现考核结果。</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其他五个生产科室其他管理人员在季度内没有查处不安全行为的，按照单位负责人1000元/起的标准结合相关待遇系数兑现考核结果。</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4</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矿对区队季度内没有查处不安全行为的党政负责人分别扣除1000元/起，其他管理人员一律按照各自相应待遇系数进行扣除。</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5</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查出2条隐患（一般隐患</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C</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级）对查处单位及查处人员按查出一起不安全行为考核。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7" name="Text Box 6"/>
          <p:cNvSpPr txBox="1">
            <a:spLocks noChangeArrowheads="1"/>
          </p:cNvSpPr>
          <p:nvPr/>
        </p:nvSpPr>
        <p:spPr bwMode="auto">
          <a:xfrm>
            <a:off x="1612900" y="468630"/>
            <a:ext cx="991997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sz="2800" b="1" dirty="0" smtClean="0">
                <a:solidFill>
                  <a:srgbClr val="C00000"/>
                </a:solidFill>
                <a:latin typeface="黑体" panose="02010609060101010101" pitchFamily="49" charset="-122"/>
                <a:ea typeface="黑体" panose="02010609060101010101" pitchFamily="49" charset="-122"/>
                <a:sym typeface="+mn-ea"/>
              </a:rPr>
              <a:t>前   言</a:t>
            </a:r>
            <a:endParaRPr kumimoji="1" lang="zh-CN"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9" name="TextBox 11" descr="7b0a202020202262756c6c6574223a20227b5c2263617465676f727949645c223a5c225c222c5c2274656d706c61746549645c223a32303233313734387d220a7d0a"/>
          <p:cNvSpPr txBox="1"/>
          <p:nvPr/>
        </p:nvSpPr>
        <p:spPr>
          <a:xfrm>
            <a:off x="868680" y="2311400"/>
            <a:ext cx="5149215" cy="4092575"/>
          </a:xfrm>
          <a:prstGeom prst="rect">
            <a:avLst/>
          </a:prstGeom>
          <a:noFill/>
        </p:spPr>
        <p:txBody>
          <a:bodyPr wrap="square" rtlCol="0">
            <a:spAutoFit/>
          </a:bodyPr>
          <a:lstStyle/>
          <a:p>
            <a:pPr indent="0" fontAlgn="auto">
              <a:lnSpc>
                <a:spcPct val="130000"/>
              </a:lnSpc>
              <a:buClr>
                <a:srgbClr val="D60093"/>
              </a:buClr>
              <a:buFont typeface="Wingdings" panose="05000000000000000000" charset="0"/>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各省、自治区、直辖市及新疆生产建设兵团矿山安全监管部门，国家矿山安全监察局各省级局：</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buClr>
                <a:srgbClr val="D60093"/>
              </a:buClr>
              <a:buFont typeface="Wingdings" panose="05000000000000000000" charset="0"/>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今年以来，矿山企业“三违”行为（违章指挥、违章作业、违反劳动纪律）明显抬头，造成的生产安全事故多发频发，严重影响安全生产大局。为深刻吸取事故教训，防范遏制因“三违”行为引发的零星事故，有效降低矿山生产安全事故总量，现就有关事项通知如下：</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pic>
        <p:nvPicPr>
          <p:cNvPr id="2" name="图片 1"/>
          <p:cNvPicPr>
            <a:picLocks noChangeAspect="1"/>
          </p:cNvPicPr>
          <p:nvPr/>
        </p:nvPicPr>
        <p:blipFill>
          <a:blip r:embed="rId2"/>
          <a:stretch>
            <a:fillRect/>
          </a:stretch>
        </p:blipFill>
        <p:spPr>
          <a:xfrm>
            <a:off x="6863715" y="2136775"/>
            <a:ext cx="3988400" cy="4320000"/>
          </a:xfrm>
          <a:prstGeom prst="rect">
            <a:avLst/>
          </a:prstGeom>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四、</a:t>
            </a:r>
            <a:r>
              <a:rPr lang="zh-CN" altLang="en-US" sz="2000" b="1" dirty="0" smtClean="0">
                <a:solidFill>
                  <a:srgbClr val="C00000"/>
                </a:solidFill>
                <a:latin typeface="黑体" panose="02010609060101010101" pitchFamily="49" charset="-122"/>
                <a:ea typeface="黑体" panose="02010609060101010101" pitchFamily="49" charset="-122"/>
                <a:sym typeface="+mn-ea"/>
              </a:rPr>
              <a:t>“违章指挥”专项规定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55422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（二）常态化现场排查</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6</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深入现场发现并解决重大问题的，对矿井安全发展有推动作用的，对主管以上管理人员及单位每次查处一起不安全行为考核。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（7）</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对查出内业资料中存在典型问题的，每次对查出单位及查出人员按查出一起不安全行为考核。查出人要在8小时内将内业资料存在违法违规现象以书面形式报至安检科。</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8</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对六个生产科室管理人员多查处的“三违”进行奖励：多查处一般“三违”的奖励400元/起，多查处严重“三违”的奖励800元/起。</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9</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对区队多查处的“三违”行为，本单位内部的不予奖励，若不是本单位的进行奖励：查处一般“三违”的奖励400元/起，查处严重“三违”的奖励800元/起。</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10</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）对综合办、人劳科、企管科、培训科、供应科、宣传部、组织部、工会办、团委及财务科科员及管理人员日常查处的一般“三违”奖励100元/起，查处特别严重“三违”和严重“三违”的奖励500元/起。</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四、</a:t>
            </a:r>
            <a:r>
              <a:rPr lang="zh-CN" altLang="en-US" sz="2000" b="1" dirty="0" smtClean="0">
                <a:solidFill>
                  <a:srgbClr val="C00000"/>
                </a:solidFill>
                <a:latin typeface="黑体" panose="02010609060101010101" pitchFamily="49" charset="-122"/>
                <a:ea typeface="黑体" panose="02010609060101010101" pitchFamily="49" charset="-122"/>
                <a:sym typeface="+mn-ea"/>
              </a:rPr>
              <a:t>“违章指挥”专项规定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2707005"/>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（二）常态化现场排查</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发现其他单位生产现场存在隐患（一般隐患</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C</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级）的，对举报个人给予奖励50元/条（由区队内部进行奖励）。</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12</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对科室各单位及个人的考核兑现结果均由安检科依照文件要求执行。</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13</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对科室管理人员查处不安全行为月度考核结束后，存在申诉掉的不安全行为、隐患（一般隐患</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C</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级）的，安检科依据考核标准对查处人员进行减薪处罚。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14</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对于所查处“三违”的奖励仅限于直接所查处的“三违”。</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四、</a:t>
            </a:r>
            <a:r>
              <a:rPr lang="zh-CN" altLang="en-US" sz="2000" b="1" dirty="0" smtClean="0">
                <a:solidFill>
                  <a:srgbClr val="C00000"/>
                </a:solidFill>
                <a:latin typeface="黑体" panose="02010609060101010101" pitchFamily="49" charset="-122"/>
                <a:ea typeface="黑体" panose="02010609060101010101" pitchFamily="49" charset="-122"/>
                <a:sym typeface="+mn-ea"/>
              </a:rPr>
              <a:t>“违章指挥”专项规定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326136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（三）重点人员管理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矿领导严格执行入井带班制度，带班矿领导必须将管理人员违章指挥作为核心检查内容，单独记录在交接班记录本上，安检科负责督促闭环整改。</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落实全员层级责任制，矿长为矿井反“三违”第一责任人，其他班子成员对分管专业反“三违”全权负责，充分发挥“关键少数”的示范带动作用，并重点加强对易出现违章指挥的区队长、班组长和生产、掘进、机电运输等专业各级管理人员的教育、管理和监督。严格执行“谁指挥、谁负责”原则，对查实的所有违章指挥行为一律追责问责。</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五</a:t>
            </a:r>
            <a:r>
              <a:rPr lang="zh-CN" altLang="zh-CN" sz="2000" b="1" dirty="0" smtClean="0">
                <a:solidFill>
                  <a:srgbClr val="C00000"/>
                </a:solidFill>
                <a:latin typeface="黑体" panose="02010609060101010101" pitchFamily="49" charset="-122"/>
                <a:ea typeface="黑体" panose="02010609060101010101" pitchFamily="49" charset="-122"/>
                <a:sym typeface="+mn-ea"/>
              </a:rPr>
              <a:t>、</a:t>
            </a:r>
            <a:r>
              <a:rPr lang="zh-CN" altLang="en-US" sz="2000" b="1" dirty="0" smtClean="0">
                <a:solidFill>
                  <a:srgbClr val="C00000"/>
                </a:solidFill>
                <a:latin typeface="黑体" panose="02010609060101010101" pitchFamily="49" charset="-122"/>
                <a:ea typeface="黑体" panose="02010609060101010101" pitchFamily="49" charset="-122"/>
                <a:sym typeface="+mn-ea"/>
              </a:rPr>
              <a:t>“违章作业”行为专项规定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233807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（一）落实岗位标准化作业流程</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各科室、区队完善各岗位安全风险明白卡和“四位一体”岗位标准化作业流程卡，明确岗位操作流程、操作标准、注意事项、风险清单，将安全生产作业流程标准和工作要求落实到岗、具体到人，做到全员熟知、在岗必遵。全面规范岗位标准化作业，杜绝随意操作、经验作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五</a:t>
            </a:r>
            <a:r>
              <a:rPr lang="zh-CN" altLang="zh-CN" sz="2000" b="1" dirty="0" smtClean="0">
                <a:solidFill>
                  <a:srgbClr val="C00000"/>
                </a:solidFill>
                <a:latin typeface="黑体" panose="02010609060101010101" pitchFamily="49" charset="-122"/>
                <a:ea typeface="黑体" panose="02010609060101010101" pitchFamily="49" charset="-122"/>
                <a:sym typeface="+mn-ea"/>
              </a:rPr>
              <a:t>、</a:t>
            </a:r>
            <a:r>
              <a:rPr lang="zh-CN" altLang="en-US" sz="2000" b="1" dirty="0" smtClean="0">
                <a:solidFill>
                  <a:srgbClr val="C00000"/>
                </a:solidFill>
                <a:latin typeface="黑体" panose="02010609060101010101" pitchFamily="49" charset="-122"/>
                <a:ea typeface="黑体" panose="02010609060101010101" pitchFamily="49" charset="-122"/>
                <a:sym typeface="+mn-ea"/>
              </a:rPr>
              <a:t>“违章作业”行为专项规定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3723005"/>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（二）严格作业现场管理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所有作业开工前，各区队负责提前对岗位作业人员加强技能提升培训，确保岗位人员掌握岗位操作技能。各区队要严格落实班前会制度，每班班前会做到“六必讲”：必讲上一班现场情况和存在问题，必讲现场主要风险和安全措施，必讲本班具体明确的注意事项和处理方法，必讲班组长的主要安全责任和必须把住的安全环节，必讲特殊工种的岗位要求和防护措施，必讲有问题、有隐患地点作业人员必须注意的安全事项。培训科牵头，借鉴山西省“黑色三分钟、生死一瞬间”安全警示教育做法，开展班前案例警示教育，做到安全注意事项不讲明不上岗、岗位责任不明确不上岗、警示教育不到位不上岗。</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五</a:t>
            </a:r>
            <a:r>
              <a:rPr lang="zh-CN" altLang="zh-CN" sz="2000" b="1" dirty="0" smtClean="0">
                <a:solidFill>
                  <a:srgbClr val="C00000"/>
                </a:solidFill>
                <a:latin typeface="黑体" panose="02010609060101010101" pitchFamily="49" charset="-122"/>
                <a:ea typeface="黑体" panose="02010609060101010101" pitchFamily="49" charset="-122"/>
                <a:sym typeface="+mn-ea"/>
              </a:rPr>
              <a:t>、</a:t>
            </a:r>
            <a:r>
              <a:rPr lang="zh-CN" altLang="en-US" sz="2000" b="1" dirty="0" smtClean="0">
                <a:solidFill>
                  <a:srgbClr val="C00000"/>
                </a:solidFill>
                <a:latin typeface="黑体" panose="02010609060101010101" pitchFamily="49" charset="-122"/>
                <a:ea typeface="黑体" panose="02010609060101010101" pitchFamily="49" charset="-122"/>
                <a:sym typeface="+mn-ea"/>
              </a:rPr>
              <a:t>“违章作业”行为专项规定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646295"/>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（二）严格作业现场管理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各区队在作业前，要组织作业人员在现场作业前对岗位作业环境、安全设施及生产系统进行安全检查确认，及时排查现场动态事故隐患，事故隐患未消除前不得开展作业，排查的事故隐患应填写在隐患排查记录本内。现场作业过程中，严格落实“四位一体”岗位标准化作业流程，坚持正规循环作业和正规操作。采煤机司机、掘进机司机、井口把钩工等高风险作业岗位持续推行“手指口述”安全确认操作法，通过建立健全“手指口述”标准化操作流程，引导从业人员将按章操作的安全要求内化为工作习惯和行为规范。</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3、作业前对环境、设施、系统进行安全检查确认，隐患未消除不得作业。高风险作业必须进行安全确认，引导从业人员将按章操作的安全要求内化为工作习惯和行为规范。</a:t>
            </a: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endPar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五</a:t>
            </a:r>
            <a:r>
              <a:rPr lang="zh-CN" altLang="zh-CN" sz="2000" b="1" dirty="0" smtClean="0">
                <a:solidFill>
                  <a:srgbClr val="C00000"/>
                </a:solidFill>
                <a:latin typeface="黑体" panose="02010609060101010101" pitchFamily="49" charset="-122"/>
                <a:ea typeface="黑体" panose="02010609060101010101" pitchFamily="49" charset="-122"/>
                <a:sym typeface="+mn-ea"/>
              </a:rPr>
              <a:t>、</a:t>
            </a:r>
            <a:r>
              <a:rPr lang="zh-CN" altLang="en-US" sz="2000" b="1" dirty="0" smtClean="0">
                <a:solidFill>
                  <a:srgbClr val="C00000"/>
                </a:solidFill>
                <a:latin typeface="黑体" panose="02010609060101010101" pitchFamily="49" charset="-122"/>
                <a:ea typeface="黑体" panose="02010609060101010101" pitchFamily="49" charset="-122"/>
                <a:sym typeface="+mn-ea"/>
              </a:rPr>
              <a:t>“违章作业”行为专项规定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326136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（三）科技赋能反“三违”</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全面落实无视频不作业要求，在采掘工作面、主要运输巷道、胶带机头、设备检维修点、维修作业点位等高风险区域全覆盖视频监控。</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机电科牵头，持续推广</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AI</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智能反“三违”系统，自动抓拍未佩戴防护用品、违规进入危险区域、空岗睡岗、违规操作等行为，实现实时预警、自动记录、及时查处。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各科室、区队按照矿井无视频不作业要求，利用视频监控，提升反“三违”查处管控水平。</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六、</a:t>
            </a:r>
            <a:r>
              <a:rPr lang="zh-CN" altLang="en-US" sz="2000" b="1" dirty="0" smtClean="0">
                <a:solidFill>
                  <a:srgbClr val="C00000"/>
                </a:solidFill>
                <a:latin typeface="黑体" panose="02010609060101010101" pitchFamily="49" charset="-122"/>
                <a:ea typeface="黑体" panose="02010609060101010101" pitchFamily="49" charset="-122"/>
                <a:sym typeface="+mn-ea"/>
              </a:rPr>
              <a:t>违反劳动纪律专项规定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2799715"/>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（一）严格入井检身管理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所有入井人员必须在井口严格接受检身检查，必须规范佩戴安全帽、矿灯、标识卡、毛巾、胶靴，随身携带自救器。</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严禁穿化纤衣物、佩戴非防静电防护用品入井，严禁携带烟草、点火物品入井，严禁入井前饮酒。</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运输队及机电一队在井口做好检身、全程管控。</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六、</a:t>
            </a:r>
            <a:r>
              <a:rPr lang="zh-CN" altLang="en-US" sz="2000" b="1" dirty="0" smtClean="0">
                <a:solidFill>
                  <a:srgbClr val="C00000"/>
                </a:solidFill>
                <a:latin typeface="黑体" panose="02010609060101010101" pitchFamily="49" charset="-122"/>
                <a:ea typeface="黑体" panose="02010609060101010101" pitchFamily="49" charset="-122"/>
                <a:sym typeface="+mn-ea"/>
              </a:rPr>
              <a:t>违反劳动纪律专项规定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1876425"/>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（二）严格作业限员管理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各单位要严格执行《煤矿单班入井（坑）作业人数限员规定》要求，单班入井人数、采掘工作面作业人数不得超过调度室规定的限员要求，调度室负责在井口和主要作业区域设置电子公示屏或牌板，实时显示各区域作业人数，杜绝超员作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六、</a:t>
            </a:r>
            <a:r>
              <a:rPr lang="zh-CN" altLang="en-US" sz="2000" b="1" dirty="0" smtClean="0">
                <a:solidFill>
                  <a:srgbClr val="C00000"/>
                </a:solidFill>
                <a:latin typeface="黑体" panose="02010609060101010101" pitchFamily="49" charset="-122"/>
                <a:ea typeface="黑体" panose="02010609060101010101" pitchFamily="49" charset="-122"/>
                <a:sym typeface="+mn-ea"/>
              </a:rPr>
              <a:t>违反劳动纪律专项规定</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1876425"/>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（三）规范工程外包管理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各单位要严格落实国家要求，严禁将采掘工作面、井巷维修等独立工程违规对外承包、转包、分包，严禁以劳务派遣、外包名义规避安全管理责任，所有外委队伍纳入矿井统一安全管理。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7" name="Text Box 6"/>
          <p:cNvSpPr txBox="1">
            <a:spLocks noChangeArrowheads="1"/>
          </p:cNvSpPr>
          <p:nvPr/>
        </p:nvSpPr>
        <p:spPr bwMode="auto">
          <a:xfrm>
            <a:off x="1612900" y="468630"/>
            <a:ext cx="991997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sz="2800" b="1" dirty="0" smtClean="0">
                <a:solidFill>
                  <a:srgbClr val="C00000"/>
                </a:solidFill>
                <a:latin typeface="黑体" panose="02010609060101010101" pitchFamily="49" charset="-122"/>
                <a:ea typeface="黑体" panose="02010609060101010101" pitchFamily="49" charset="-122"/>
                <a:sym typeface="+mn-ea"/>
              </a:rPr>
              <a:t>前   言</a:t>
            </a:r>
            <a:endParaRPr kumimoji="1" lang="zh-CN"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9" name="TextBox 11" descr="7b0a202020202262756c6c6574223a20227b5c2263617465676f727949645c223a5c225c222c5c2274656d706c61746549645c223a32303233313734387d220a7d0a"/>
          <p:cNvSpPr txBox="1"/>
          <p:nvPr/>
        </p:nvSpPr>
        <p:spPr>
          <a:xfrm>
            <a:off x="868680" y="2210435"/>
            <a:ext cx="10435590" cy="4492625"/>
          </a:xfrm>
          <a:prstGeom prst="rect">
            <a:avLst/>
          </a:prstGeom>
          <a:noFill/>
        </p:spPr>
        <p:txBody>
          <a:bodyPr wrap="square" rtlCol="0">
            <a:spAutoFit/>
          </a:bodyPr>
          <a:lstStyle/>
          <a:p>
            <a:pPr indent="457200" fontAlgn="auto">
              <a:lnSpc>
                <a:spcPct val="130000"/>
              </a:lnSpc>
              <a:buClr>
                <a:srgbClr val="D60093"/>
              </a:buClr>
              <a:buFont typeface="Wingdings" panose="05000000000000000000" charset="0"/>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三违”现象看似是个体行为，实则是制度不彰的集中体现。各级矿山安全监管监察部门要督促矿山企业结合生产系统、作业环节及岗位风险特点，建立健全覆盖全员的反“三违”管理制度，实现标准清晰、考核刚性、帮教闭环。</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buClr>
                <a:srgbClr val="D60093"/>
              </a:buClr>
              <a:buFont typeface="Wingdings" panose="05000000000000000000" charset="0"/>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一）明确分级认定标准。督促矿山企业针对违章指挥、违章作业、违反劳动纪律三类行为，分别列出具体表现情形清单，按风险程度和后果严重性划分为一般、严重、特别严重三种级别，分别制定对应的基本防范措施，并传达至包括外委施工队伍在内的所有从业人员，做到人人皆知、事事清楚、个个遵守，确保“三违”行为预防、查处、治理有据可依。</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buClr>
                <a:srgbClr val="D60093"/>
              </a:buClr>
              <a:buFont typeface="Wingdings" panose="05000000000000000000" charset="0"/>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二）健全刚性考核机制。督促矿山企业结合“三违”分级划分情形，制定差异化、可量化、能操作的监督考核办法，明确监督主体、考核流程、奖惩标准，并严格兑现。建立完善监督考核结果公示制度，在班前会场所、人员入井（坑）口等显著位置，定期公示“三违”查处情形及考核结果，形成“查处一起、警示一批、教育一片”的震慑效应。</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七、</a:t>
            </a:r>
            <a:r>
              <a:rPr lang="zh-CN" altLang="en-US" sz="2000" b="1" dirty="0" smtClean="0">
                <a:solidFill>
                  <a:srgbClr val="C00000"/>
                </a:solidFill>
                <a:latin typeface="黑体" panose="02010609060101010101" pitchFamily="49" charset="-122"/>
                <a:ea typeface="黑体" panose="02010609060101010101" pitchFamily="49" charset="-122"/>
                <a:sym typeface="+mn-ea"/>
              </a:rPr>
              <a:t>“三违”查处、举报与闭环管理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1876425"/>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（一）多渠道查处机制</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各单位管理人员要利用带班检查、日常巡检、视频监控筛查、</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AI</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智能抓拍、追查、员工举报等多种方式全面排查“三违”行为。所有查处的“三违”必须现场明确责任人，统一报送安检科归档。</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七、</a:t>
            </a:r>
            <a:r>
              <a:rPr lang="zh-CN" altLang="en-US" sz="2000" b="1" dirty="0" smtClean="0">
                <a:solidFill>
                  <a:srgbClr val="C00000"/>
                </a:solidFill>
                <a:latin typeface="黑体" panose="02010609060101010101" pitchFamily="49" charset="-122"/>
                <a:ea typeface="黑体" panose="02010609060101010101" pitchFamily="49" charset="-122"/>
                <a:sym typeface="+mn-ea"/>
              </a:rPr>
              <a:t>“三违”查处、举报与闭环管理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141478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 员工举报机制</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全矿员工均有制止、举报“三违”的权利与义务。矿井设立专属举报电话，矿井严格保护举报人隐私，严禁打击报复，一经查实打击报复行为，从严处罚，举报属实给予对应奖励。</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七、</a:t>
            </a:r>
            <a:r>
              <a:rPr lang="zh-CN" altLang="en-US" sz="2000" b="1" dirty="0" smtClean="0">
                <a:solidFill>
                  <a:srgbClr val="C00000"/>
                </a:solidFill>
                <a:latin typeface="黑体" panose="02010609060101010101" pitchFamily="49" charset="-122"/>
                <a:ea typeface="黑体" panose="02010609060101010101" pitchFamily="49" charset="-122"/>
                <a:sym typeface="+mn-ea"/>
              </a:rPr>
              <a:t>“三违”查处、举报与闭环管理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55422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 全流程闭环管理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各单位要严格执行预防—发现—查处—分析—帮教—回访全闭环管理机制。针对一般、严重、特别严重“三违”人员，必须落实停岗学习、家属帮教、安全承诺、返岗考核、后期回访流程，考核合格后方可返岗作业，全程留痕存档。</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预防</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区队每月至少选取1起与本单位职工相关的事故案例，在本单位开展事故案例警示教育，增强职工安全意识。各单位应严格按照矿井制定的“四位一体”岗位标准化作业流程要求，持续抓实职工“四位一体”岗位标准化作业流程，规范职工操作标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发现</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：矿领导、科室、区队管理人员，在现场检查过程中，发现违章指挥、违章操作和违反劳动纪律等行为，应及时制止。</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查处</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：对“三违”行为的查处，包括矿领导、科室、区队管理人员的带班检查、日常巡检、视频监控、事故追查及施工人员的举报等多种形式，查处、举报的“三违”行为要第一时间报送安检科。</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七、</a:t>
            </a:r>
            <a:r>
              <a:rPr lang="zh-CN" altLang="en-US" sz="2000" b="1" dirty="0" smtClean="0">
                <a:solidFill>
                  <a:srgbClr val="C00000"/>
                </a:solidFill>
                <a:latin typeface="黑体" panose="02010609060101010101" pitchFamily="49" charset="-122"/>
                <a:ea typeface="黑体" panose="02010609060101010101" pitchFamily="49" charset="-122"/>
                <a:sym typeface="+mn-ea"/>
              </a:rPr>
              <a:t>“三违”查处、举报与闭环管理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18465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 全流程闭环管理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分析</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矿长每月组织一次对特别严重、严重、典型等“三违”行为的原因进行深度剖析，业务科室要及时修订完善管理制度、作业规程、操作规程，实现制度、规程、措施动态更新。一般“三违”由责任区队，每月集中分析，分析结果报送安检科。</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帮教</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被查出不安全行为人员上岗前必须经过帮教后，方可试上岗作业。具体帮教方式主要分为：单位值班领导谈心谈话、责任单位内部组织安全考核两个步骤。一是值班领导对“三违”人员进行谈心谈话。通过谈心谈话，了解职工内心思想动态，稳定思想情绪，消灭心理不稳定因素。二是经考试合格后方可试上岗作业。区队根据职工操作岗位自行出题，对“三违”责任人进行考核，经考核合格后，方可进行试上岗作业。三是严重“三违”及特别严重“三违”职工矿井帮教结束，需经家庭帮扶教育，并签订返岗承诺书后，方可进行试上岗。</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七、</a:t>
            </a:r>
            <a:r>
              <a:rPr lang="zh-CN" altLang="en-US" sz="2000" b="1" dirty="0" smtClean="0">
                <a:solidFill>
                  <a:srgbClr val="C00000"/>
                </a:solidFill>
                <a:latin typeface="黑体" panose="02010609060101010101" pitchFamily="49" charset="-122"/>
                <a:ea typeface="黑体" panose="02010609060101010101" pitchFamily="49" charset="-122"/>
                <a:sym typeface="+mn-ea"/>
              </a:rPr>
              <a:t>“三违”查处、举报与闭环管理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3446145"/>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 全流程闭环管理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回访</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三违”职工试上岗作业7天内，由安检科管理人员就“三违”职工的思想动态、安全意识及标准化操作等内容通过“三违”责任人的跟班队长、班长和同事进行三级回访。回访合格的，方可正式上岗；回访不合格的，区队对其进行继续进行再帮教、再教育，直至回访合格方可正式返岗。</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责任区队将“三违”帮教的纸质版、视频、照片等资料下月初上交安检科保存备查，未按要求对“三违”人员帮扶教育或未及时上交帮教资料的，对责任单位党政负责人各减薪200元/起。</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八、</a:t>
            </a:r>
            <a:r>
              <a:rPr lang="zh-CN" altLang="en-US" sz="2000" b="1" dirty="0" smtClean="0">
                <a:solidFill>
                  <a:srgbClr val="C00000"/>
                </a:solidFill>
                <a:latin typeface="黑体" panose="02010609060101010101" pitchFamily="49" charset="-122"/>
                <a:ea typeface="黑体" panose="02010609060101010101" pitchFamily="49" charset="-122"/>
                <a:sym typeface="+mn-ea"/>
              </a:rPr>
              <a:t>“三违”申诉与仲裁</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326136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申诉及仲裁流程：</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1、“三违”责任单位及责任人对查处结果存在异议的，由当班跟班队长陪同当事人到安检科进行申诉；工人私自一个人到安检科找违章时，对队长和支部书记各减薪200元；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2、安检科结合现场记录、影像资料、检查记录核实情况，酌情核定；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3、涉及专业技术类违章，由安检科联合对应业务科室共同研判核定；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4、逾期未申诉的，默认认可考核结果，产生的考核后果由责任单位、责任人自行承担；</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5、对安检科核定结果不满的，可依据矿井工会管理办法，向工会申请仲裁复议。</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smtClean="0">
                <a:solidFill>
                  <a:srgbClr val="C00000"/>
                </a:solidFill>
                <a:latin typeface="黑体" panose="02010609060101010101" pitchFamily="49" charset="-122"/>
                <a:ea typeface="黑体" panose="02010609060101010101" pitchFamily="49" charset="-122"/>
                <a:sym typeface="+mn-ea"/>
              </a:rPr>
              <a:t>九</a:t>
            </a:r>
            <a:r>
              <a:rPr lang="zh-CN" altLang="en-US" sz="2000" b="1" dirty="0" smtClean="0">
                <a:solidFill>
                  <a:srgbClr val="C00000"/>
                </a:solidFill>
                <a:latin typeface="黑体" panose="02010609060101010101" pitchFamily="49" charset="-122"/>
                <a:ea typeface="黑体" panose="02010609060101010101" pitchFamily="49" charset="-122"/>
                <a:sym typeface="+mn-ea"/>
              </a:rPr>
              <a:t>、“三违”考核与追责管理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326136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 安全诚信金管理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1、“三违”责任人需在次月6日前足额缴纳安全诚信金，一般“三违”300元/起，严重“三违”500元/起，特别严重“三违”800元/起，票据统一交安检科备案；</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2、缴纳诚信金后，6个月内无新增“三违”行为，按月统一退还诚信金；6个月内再次违章，诚信金不予返还；</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3、逾期拒不缴纳的，按双倍金额从当月工资扣除，且不予返还，同时对责任区队党政负责人各扣减薪酬500元/起。</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smtClean="0">
                <a:solidFill>
                  <a:srgbClr val="C00000"/>
                </a:solidFill>
                <a:latin typeface="黑体" panose="02010609060101010101" pitchFamily="49" charset="-122"/>
                <a:ea typeface="黑体" panose="02010609060101010101" pitchFamily="49" charset="-122"/>
                <a:sym typeface="+mn-ea"/>
              </a:rPr>
              <a:t>九</a:t>
            </a:r>
            <a:r>
              <a:rPr lang="zh-CN" altLang="en-US" sz="2000" b="1" dirty="0" smtClean="0">
                <a:solidFill>
                  <a:srgbClr val="C00000"/>
                </a:solidFill>
                <a:latin typeface="黑体" panose="02010609060101010101" pitchFamily="49" charset="-122"/>
                <a:ea typeface="黑体" panose="02010609060101010101" pitchFamily="49" charset="-122"/>
                <a:sym typeface="+mn-ea"/>
              </a:rPr>
              <a:t>、“三违”考核与追责管理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233807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 脱产培训管理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当月矿井严重、特别严重“三违”人员累计达3人及以上，安检科、培训科统一组织所有严重和特别严重“三违”人员脱产安全学习，严重“三违”人员脱产安全学习3天，特别严重“三违”人员脱产安全学习5天，无特殊情况不得缺席，确需请假的需向安检科、培训科请假，顺延参训。</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smtClean="0">
                <a:solidFill>
                  <a:srgbClr val="C00000"/>
                </a:solidFill>
                <a:latin typeface="黑体" panose="02010609060101010101" pitchFamily="49" charset="-122"/>
                <a:ea typeface="黑体" panose="02010609060101010101" pitchFamily="49" charset="-122"/>
                <a:sym typeface="+mn-ea"/>
              </a:rPr>
              <a:t>九</a:t>
            </a:r>
            <a:r>
              <a:rPr lang="zh-CN" altLang="en-US" sz="2000" b="1" dirty="0" smtClean="0">
                <a:solidFill>
                  <a:srgbClr val="C00000"/>
                </a:solidFill>
                <a:latin typeface="黑体" panose="02010609060101010101" pitchFamily="49" charset="-122"/>
                <a:ea typeface="黑体" panose="02010609060101010101" pitchFamily="49" charset="-122"/>
                <a:sym typeface="+mn-ea"/>
              </a:rPr>
              <a:t>、“三违”考核与追责管理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455422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 分层级经济考核</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普通职工违章：普通职工出现一般“三违”时，责任人缴纳诚信保证金后，对当班跟班队长、班长、验收员各减薪100元；出现严重“三违”时，对当班跟班队长、班长、验收员各减薪200元；出现特别严重“三违”时，对当班跟班队长、班长、验收员各减薪300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班组长、验收员违章：班组长、验收员出现一般“三违”时，责任人缴纳诚信保证金后，对责任人再减薪200元、跟班队长减薪100元；出现严重“三违”时，对责任人再减薪300元、跟班队长减薪300元；出现特别严重“三违”时，对责任人再减薪500元、跟班队长减薪500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跟班队长违章：跟班队长出现一般“三违”时，责任人缴纳诚信保证金后，对责任人再减薪300元、单位党政负责人各减薪200元；出现严重“三违”时，对责任人再减薪500元、单位党政负责人各减薪300元；出现特别严重“三违”时，对责任人再减薪800元、单位党政负责人各减薪500元。</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smtClean="0">
                <a:solidFill>
                  <a:srgbClr val="C00000"/>
                </a:solidFill>
                <a:latin typeface="黑体" panose="02010609060101010101" pitchFamily="49" charset="-122"/>
                <a:ea typeface="黑体" panose="02010609060101010101" pitchFamily="49" charset="-122"/>
                <a:sym typeface="+mn-ea"/>
              </a:rPr>
              <a:t>九</a:t>
            </a:r>
            <a:r>
              <a:rPr lang="zh-CN" altLang="en-US" sz="2000" b="1" dirty="0" smtClean="0">
                <a:solidFill>
                  <a:srgbClr val="C00000"/>
                </a:solidFill>
                <a:latin typeface="黑体" panose="02010609060101010101" pitchFamily="49" charset="-122"/>
                <a:ea typeface="黑体" panose="02010609060101010101" pitchFamily="49" charset="-122"/>
                <a:sym typeface="+mn-ea"/>
              </a:rPr>
              <a:t>、“三违”考核与追责管理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1599565"/>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 分层级经济考核</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4、地面人员违章，考核对应值班、分管管理人员；</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2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5、工伤事故追溯“三违”的，按照矿井事故报告与追责制度落实，罚款就高不就低，且不重复执行处罚。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7" name="Text Box 6"/>
          <p:cNvSpPr txBox="1">
            <a:spLocks noChangeArrowheads="1"/>
          </p:cNvSpPr>
          <p:nvPr/>
        </p:nvSpPr>
        <p:spPr bwMode="auto">
          <a:xfrm>
            <a:off x="1612900" y="468630"/>
            <a:ext cx="991997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sz="2800" b="1" dirty="0" smtClean="0">
                <a:solidFill>
                  <a:srgbClr val="C00000"/>
                </a:solidFill>
                <a:latin typeface="黑体" panose="02010609060101010101" pitchFamily="49" charset="-122"/>
                <a:ea typeface="黑体" panose="02010609060101010101" pitchFamily="49" charset="-122"/>
                <a:sym typeface="+mn-ea"/>
              </a:rPr>
              <a:t>前   言</a:t>
            </a:r>
            <a:endParaRPr kumimoji="1" lang="zh-CN"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9" name="TextBox 11" descr="7b0a202020202262756c6c6574223a20227b5c2263617465676f727949645c223a5c225c222c5c2274656d706c61746549645c223a32303233313734387d220a7d0a"/>
          <p:cNvSpPr txBox="1"/>
          <p:nvPr/>
        </p:nvSpPr>
        <p:spPr>
          <a:xfrm>
            <a:off x="868680" y="2210435"/>
            <a:ext cx="10435590" cy="4523105"/>
          </a:xfrm>
          <a:prstGeom prst="rect">
            <a:avLst/>
          </a:prstGeom>
          <a:noFill/>
        </p:spPr>
        <p:txBody>
          <a:bodyPr wrap="square" rtlCol="0">
            <a:spAutoFit/>
          </a:bodyPr>
          <a:lstStyle/>
          <a:p>
            <a:pPr indent="457200" fontAlgn="auto">
              <a:lnSpc>
                <a:spcPct val="120000"/>
              </a:lnSpc>
              <a:buClr>
                <a:srgbClr val="D60093"/>
              </a:buClr>
              <a:buFont typeface="Wingdings" panose="05000000000000000000" charset="0"/>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三）强化“三违”教育培训。督促矿山企业把反“三违”作为各类教育培训的首要任务，通过专题讲座、实训操作、案例警示、现身说法等形式多样的方法，将“三违”行为界定标准、危害、后果，以及反“三违”管理制度和处置惩戒规定等纳入从业人员常态化培训内容，提升全员反“三违”的意识和能力，教育引导和严格督促从业人员自觉抵制、自觉杜绝“三违”行为。</a:t>
            </a:r>
            <a:endPar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buClr>
                <a:srgbClr val="D60093"/>
              </a:buClr>
              <a:buFont typeface="Wingdings" panose="05000000000000000000" charset="0"/>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四）构建闭环管理流程。督促矿山企业建立实行“三违”行为“预防—发现—查处—分析—帮教—回访”闭环管理机制，并严格执行国家有关规定和本企业相关制度要求。对严重“三违”人员，应当接受停岗学习、家属帮教、返岗承诺等警示教育活动后，方可返岗。</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buClr>
                <a:srgbClr val="D60093"/>
              </a:buClr>
              <a:buFont typeface="Wingdings" panose="05000000000000000000" charset="0"/>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五）强化动态分析研判。督促矿山企业建立“三违”行为台账，安全生产第一责任人定期开展“三违”行为成因分析，结合高频、典型、隐性“三违”行为原因剖析，及时修订完善操作规程、制度规范和管控措施，实现制度、措施、流程动态更新。对“反复违章、多次工伤”的重点人员实行“黑名单”制度，实施重点教育、重点管控。</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smtClean="0">
                <a:solidFill>
                  <a:srgbClr val="C00000"/>
                </a:solidFill>
                <a:latin typeface="黑体" panose="02010609060101010101" pitchFamily="49" charset="-122"/>
                <a:ea typeface="黑体" panose="02010609060101010101" pitchFamily="49" charset="-122"/>
                <a:sym typeface="+mn-ea"/>
              </a:rPr>
              <a:t>九</a:t>
            </a:r>
            <a:r>
              <a:rPr lang="zh-CN" altLang="en-US" sz="2000" b="1" dirty="0" smtClean="0">
                <a:solidFill>
                  <a:srgbClr val="C00000"/>
                </a:solidFill>
                <a:latin typeface="黑体" panose="02010609060101010101" pitchFamily="49" charset="-122"/>
                <a:ea typeface="黑体" panose="02010609060101010101" pitchFamily="49" charset="-122"/>
                <a:sym typeface="+mn-ea"/>
              </a:rPr>
              <a:t>、“三违”考核与追责管理</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2799715"/>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（四） 综合追责管理</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1、矿井统一对各单位“三违”情况进行考核，区队不得私自对违章人员进行处罚。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2、安检科按照矿井安全生产主体责任考核办法，对责任单位的“三违”情况，纳入月度考核。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3、特别严重“三违”、屡教不改、引发安全事故的人员，经矿研究后可以给予留矿察看、解除劳动合同处理；涉嫌违法的，经矿研究后可以移交公安机关依法追责。</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smtClean="0">
                <a:solidFill>
                  <a:srgbClr val="C00000"/>
                </a:solidFill>
                <a:latin typeface="黑体" panose="02010609060101010101" pitchFamily="49" charset="-122"/>
                <a:ea typeface="黑体" panose="02010609060101010101" pitchFamily="49" charset="-122"/>
                <a:sym typeface="+mn-ea"/>
              </a:rPr>
              <a:t>十</a:t>
            </a:r>
            <a:r>
              <a:rPr lang="zh-CN" altLang="en-US" sz="2000" b="1" dirty="0" smtClean="0">
                <a:solidFill>
                  <a:srgbClr val="C00000"/>
                </a:solidFill>
                <a:latin typeface="黑体" panose="02010609060101010101" pitchFamily="49" charset="-122"/>
                <a:ea typeface="黑体" panose="02010609060101010101" pitchFamily="49" charset="-122"/>
                <a:sym typeface="+mn-ea"/>
              </a:rPr>
              <a:t>、公示监督与附则</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1414780"/>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 公示警示制度</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安检科负责在入井井口、区队负责在各自会议室等显著位置，定期公示“三违”查处情况、考核结果、整改情况，实现“查处一起、警示一批、教育一片”的震慑效果。</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bg bwMode="auto">
      <p:bgPr>
        <a:solidFill>
          <a:schemeClr val="bg1"/>
        </a:solidFill>
        <a:effectLst/>
      </p:bgPr>
    </p:bg>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第二</a:t>
            </a:r>
            <a:r>
              <a:rPr kumimoji="1" lang="zh-CN" altLang="en-US" sz="2800" b="1" dirty="0" smtClean="0">
                <a:solidFill>
                  <a:srgbClr val="FF0000"/>
                </a:solidFill>
                <a:latin typeface="黑体" panose="02010609060101010101" pitchFamily="49" charset="-122"/>
                <a:ea typeface="黑体" panose="02010609060101010101" pitchFamily="49" charset="-122"/>
              </a:rPr>
              <a:t>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管理</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smtClean="0">
                <a:solidFill>
                  <a:srgbClr val="C00000"/>
                </a:solidFill>
                <a:latin typeface="黑体" panose="02010609060101010101" pitchFamily="49" charset="-122"/>
                <a:ea typeface="黑体" panose="02010609060101010101" pitchFamily="49" charset="-122"/>
                <a:sym typeface="+mn-ea"/>
              </a:rPr>
              <a:t>十</a:t>
            </a:r>
            <a:r>
              <a:rPr lang="zh-CN" altLang="en-US" sz="2000" b="1" dirty="0" smtClean="0">
                <a:solidFill>
                  <a:srgbClr val="C00000"/>
                </a:solidFill>
                <a:latin typeface="黑体" panose="02010609060101010101" pitchFamily="49" charset="-122"/>
                <a:ea typeface="黑体" panose="02010609060101010101" pitchFamily="49" charset="-122"/>
                <a:sym typeface="+mn-ea"/>
              </a:rPr>
              <a:t>、公示监督与附则</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2" name="TextBox 11" descr="7b0a202020202262756c6c6574223a20227b5c2263617465676f727949645c223a5c225c222c5c2274656d706c61746549645c223a32303233313734387d220a7d0a"/>
          <p:cNvSpPr txBox="1"/>
          <p:nvPr/>
        </p:nvSpPr>
        <p:spPr>
          <a:xfrm>
            <a:off x="868680" y="2210435"/>
            <a:ext cx="10435590" cy="1876425"/>
          </a:xfrm>
          <a:prstGeom prst="rect">
            <a:avLst/>
          </a:prstGeom>
          <a:noFill/>
        </p:spPr>
        <p:txBody>
          <a:bodyPr wrap="square" rtlCol="0">
            <a:spAutoFit/>
          </a:bodyPr>
          <a:lstStyle/>
          <a:p>
            <a:pPr indent="457200" algn="l" fontAlgn="auto">
              <a:lnSpc>
                <a:spcPct val="130000"/>
              </a:lnSpc>
              <a:buClrTx/>
              <a:buSzTx/>
              <a:buFontTx/>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（二）监督落实</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rPr>
              <a:t>各职能科室严格履职，坚持惩戒与教育、检查与服务相结合，杜绝反“三违”工作流于形式、弄虚作假，对落实不力的单位及管理人员严肃问责。对出现违章行为性质恶劣的情况时，可以同步按照《事故报告与责任追究制度》进行责任追究，就高不就低原则落实罚款。</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Picture 10" descr="floating lime arrow"/>
          <p:cNvPicPr>
            <a:picLocks noChangeAspect="1"/>
          </p:cNvPicPr>
          <p:nvPr>
            <p:custDataLst>
              <p:tags r:id="rId1"/>
            </p:custDataLst>
          </p:nvPr>
        </p:nvPicPr>
        <p:blipFill>
          <a:blip r:embed="rId2"/>
          <a:stretch>
            <a:fillRect/>
          </a:stretch>
        </p:blipFill>
        <p:spPr>
          <a:xfrm>
            <a:off x="57150" y="1985010"/>
            <a:ext cx="10799445" cy="3315970"/>
          </a:xfrm>
          <a:prstGeom prst="rect">
            <a:avLst/>
          </a:prstGeom>
          <a:noFill/>
          <a:ln w="9525">
            <a:noFill/>
          </a:ln>
        </p:spPr>
      </p:pic>
      <p:sp>
        <p:nvSpPr>
          <p:cNvPr id="5124" name="Rectangle 11"/>
          <p:cNvSpPr/>
          <p:nvPr>
            <p:custDataLst>
              <p:tags r:id="rId3"/>
            </p:custDataLst>
          </p:nvPr>
        </p:nvSpPr>
        <p:spPr>
          <a:xfrm>
            <a:off x="2720975" y="2455863"/>
            <a:ext cx="6507163" cy="1266825"/>
          </a:xfrm>
          <a:prstGeom prst="rect">
            <a:avLst/>
          </a:prstGeom>
          <a:noFill/>
          <a:ln w="9525">
            <a:noFill/>
          </a:ln>
        </p:spPr>
        <p:txBody>
          <a:bodyPr anchor="ctr" anchorCtr="0"/>
          <a:p>
            <a:pPr algn="ctr" eaLnBrk="0" hangingPunct="0"/>
            <a:r>
              <a:rPr lang="zh-CN" altLang="zh-CN" sz="3600" b="1" dirty="0" smtClean="0">
                <a:solidFill>
                  <a:srgbClr val="C00000"/>
                </a:solidFill>
                <a:latin typeface="黑体" panose="02010609060101010101" pitchFamily="49" charset="-122"/>
                <a:ea typeface="黑体" panose="02010609060101010101" pitchFamily="49" charset="-122"/>
                <a:sym typeface="+mn-ea"/>
              </a:rPr>
              <a:t>煤矿</a:t>
            </a:r>
            <a:r>
              <a:rPr lang="en-US" altLang="zh-CN" sz="3600" b="1" dirty="0" smtClean="0">
                <a:solidFill>
                  <a:srgbClr val="C00000"/>
                </a:solidFill>
                <a:latin typeface="黑体" panose="02010609060101010101" pitchFamily="49" charset="-122"/>
                <a:ea typeface="黑体" panose="02010609060101010101" pitchFamily="49" charset="-122"/>
                <a:sym typeface="+mn-ea"/>
              </a:rPr>
              <a:t>“</a:t>
            </a:r>
            <a:r>
              <a:rPr lang="zh-CN" altLang="zh-CN" sz="3600" b="1" dirty="0" smtClean="0">
                <a:solidFill>
                  <a:srgbClr val="C00000"/>
                </a:solidFill>
                <a:latin typeface="黑体" panose="02010609060101010101" pitchFamily="49" charset="-122"/>
                <a:ea typeface="黑体" panose="02010609060101010101" pitchFamily="49" charset="-122"/>
                <a:sym typeface="+mn-ea"/>
              </a:rPr>
              <a:t>三违</a:t>
            </a:r>
            <a:r>
              <a:rPr lang="en-US" altLang="zh-CN" sz="3600" b="1" dirty="0" smtClean="0">
                <a:solidFill>
                  <a:srgbClr val="C00000"/>
                </a:solidFill>
                <a:latin typeface="黑体" panose="02010609060101010101" pitchFamily="49" charset="-122"/>
                <a:ea typeface="黑体" panose="02010609060101010101" pitchFamily="49" charset="-122"/>
                <a:sym typeface="+mn-ea"/>
              </a:rPr>
              <a:t>”</a:t>
            </a:r>
            <a:r>
              <a:rPr lang="zh-CN" altLang="zh-CN" sz="3600" b="1" dirty="0" smtClean="0">
                <a:solidFill>
                  <a:srgbClr val="C00000"/>
                </a:solidFill>
                <a:latin typeface="黑体" panose="02010609060101010101" pitchFamily="49" charset="-122"/>
                <a:ea typeface="黑体" panose="02010609060101010101" pitchFamily="49" charset="-122"/>
                <a:sym typeface="+mn-ea"/>
              </a:rPr>
              <a:t>界定标准</a:t>
            </a:r>
            <a:endParaRPr lang="zh-CN" sz="3600" b="1" dirty="0" smtClean="0">
              <a:solidFill>
                <a:srgbClr val="FF0000"/>
              </a:solidFill>
              <a:latin typeface="黑体" panose="02010609060101010101" pitchFamily="49" charset="-122"/>
              <a:ea typeface="黑体" panose="02010609060101010101" pitchFamily="49" charset="-122"/>
              <a:sym typeface="+mn-ea"/>
            </a:endParaRPr>
          </a:p>
        </p:txBody>
      </p:sp>
      <p:sp>
        <p:nvSpPr>
          <p:cNvPr id="9220" name="Text Box 12"/>
          <p:cNvSpPr txBox="1"/>
          <p:nvPr>
            <p:custDataLst>
              <p:tags r:id="rId4"/>
            </p:custDataLst>
          </p:nvPr>
        </p:nvSpPr>
        <p:spPr>
          <a:xfrm>
            <a:off x="1809750" y="2397919"/>
            <a:ext cx="1017588" cy="1600200"/>
          </a:xfrm>
          <a:prstGeom prst="rect">
            <a:avLst/>
          </a:prstGeom>
          <a:solidFill>
            <a:srgbClr val="CC3300"/>
          </a:solidFill>
          <a:ln w="9525">
            <a:noFill/>
          </a:ln>
        </p:spPr>
        <p:txBody>
          <a:bodyPr lIns="0" tIns="0" rIns="0" bIns="0" anchor="ctr" anchorCtr="0">
            <a:spAutoFit/>
          </a:bodyPr>
          <a:p>
            <a:pPr algn="ctr">
              <a:lnSpc>
                <a:spcPct val="130000"/>
              </a:lnSpc>
              <a:spcBef>
                <a:spcPct val="50000"/>
              </a:spcBef>
            </a:pPr>
            <a:r>
              <a:rPr lang="en-US" altLang="zh-CN" sz="8000" dirty="0">
                <a:solidFill>
                  <a:schemeClr val="bg1"/>
                </a:solidFill>
                <a:latin typeface="Batang" pitchFamily="18" charset="-127"/>
                <a:ea typeface="Dotum" pitchFamily="34" charset="-127"/>
              </a:rPr>
              <a:t>3</a:t>
            </a:r>
            <a:endParaRPr lang="en-US" altLang="zh-CN" sz="8000" dirty="0">
              <a:solidFill>
                <a:schemeClr val="bg1"/>
              </a:solidFill>
              <a:latin typeface="Batang" pitchFamily="18" charset="-127"/>
              <a:ea typeface="Dotum" pitchFamily="34" charset="-127"/>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1000"/>
                                        <p:tgtEl>
                                          <p:spTgt spid="2"/>
                                        </p:tgtEl>
                                      </p:cBhvr>
                                    </p:animEffect>
                                  </p:childTnLst>
                                </p:cTn>
                              </p:par>
                            </p:childTnLst>
                          </p:cTn>
                        </p:par>
                        <p:par>
                          <p:cTn id="8" fill="hold">
                            <p:stCondLst>
                              <p:cond delay="1000"/>
                            </p:stCondLst>
                            <p:childTnLst>
                              <p:par>
                                <p:cTn id="9" presetID="23" presetClass="entr" presetSubtype="16" fill="hold" grpId="0" nodeType="afterEffect">
                                  <p:stCondLst>
                                    <p:cond delay="0"/>
                                  </p:stCondLst>
                                  <p:childTnLst>
                                    <p:set>
                                      <p:cBhvr>
                                        <p:cTn id="10" dur="1" fill="hold">
                                          <p:stCondLst>
                                            <p:cond delay="0"/>
                                          </p:stCondLst>
                                        </p:cTn>
                                        <p:tgtEl>
                                          <p:spTgt spid="5124"/>
                                        </p:tgtEl>
                                        <p:attrNameLst>
                                          <p:attrName>style.visibility</p:attrName>
                                        </p:attrNameLst>
                                      </p:cBhvr>
                                      <p:to>
                                        <p:strVal val="visible"/>
                                      </p:to>
                                    </p:set>
                                    <p:anim calcmode="lin" valueType="num">
                                      <p:cBhvr>
                                        <p:cTn id="11" dur="500" fill="hold"/>
                                        <p:tgtEl>
                                          <p:spTgt spid="5124"/>
                                        </p:tgtEl>
                                        <p:attrNameLst>
                                          <p:attrName>ppt_w</p:attrName>
                                        </p:attrNameLst>
                                      </p:cBhvr>
                                      <p:tavLst>
                                        <p:tav tm="0">
                                          <p:val>
                                            <p:fltVal val="0.000000"/>
                                          </p:val>
                                        </p:tav>
                                        <p:tav tm="100000">
                                          <p:val>
                                            <p:strVal val="#ppt_w"/>
                                          </p:val>
                                        </p:tav>
                                      </p:tavLst>
                                    </p:anim>
                                    <p:anim calcmode="lin" valueType="num">
                                      <p:cBhvr>
                                        <p:cTn id="12" dur="500" fill="hold"/>
                                        <p:tgtEl>
                                          <p:spTgt spid="5124"/>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一、特别严重“三违”界定（共</a:t>
            </a:r>
            <a:r>
              <a:rPr lang="en-US" altLang="zh-CN" sz="2000" b="1" dirty="0">
                <a:solidFill>
                  <a:srgbClr val="FF0000"/>
                </a:solidFill>
                <a:latin typeface="黑体" panose="02010609060101010101" pitchFamily="49" charset="-122"/>
                <a:ea typeface="黑体" panose="02010609060101010101" pitchFamily="49" charset="-122"/>
                <a:sym typeface="+mn-ea"/>
              </a:rPr>
              <a:t>35</a:t>
            </a:r>
            <a:r>
              <a:rPr lang="zh-CN" altLang="en-US" sz="2000" b="1" dirty="0">
                <a:solidFill>
                  <a:srgbClr val="FF0000"/>
                </a:solidFill>
                <a:latin typeface="黑体" panose="02010609060101010101" pitchFamily="49" charset="-122"/>
                <a:ea typeface="黑体" panose="02010609060101010101" pitchFamily="49" charset="-122"/>
                <a:sym typeface="+mn-ea"/>
              </a:rPr>
              <a:t>条）</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399915"/>
          </a:xfrm>
          <a:prstGeom prst="rect">
            <a:avLst/>
          </a:prstGeom>
          <a:noFill/>
        </p:spPr>
        <p:txBody>
          <a:bodyPr wrap="square" rtlCol="0">
            <a:spAutoFit/>
          </a:bodyPr>
          <a:lstStyle/>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矿井证照不全或不在有效期内，擅自组织生产建设的，对责任人按特别严重“三违”考核。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各级检查、调查过程中，管理人员授意、提供虚假资料，隐瞒安全问题的，对责任人按特别严重“三违”考核。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第3条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隐瞒采掘工作面，违规组织生产的，对跟班队长按特别严重“三违”考核。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第4条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凡是在跟、值班期间私自空岗、脱岗的，井下吸烟的，对责任人按特别严重“三违”考核。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第5条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违章指挥、违章作业导致出现重大事故隐患的，或矿井存在重大隐患，未制定整改计划及保障措施，强行组织生产，导致隐患失控、危及人身安全的，对跟班队长按特别严重“三违”考核。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3969385"/>
          </a:xfrm>
          <a:prstGeom prst="rect">
            <a:avLst/>
          </a:prstGeom>
          <a:noFill/>
        </p:spPr>
        <p:txBody>
          <a:bodyPr wrap="square" rtlCol="0">
            <a:spAutoFit/>
          </a:bodyPr>
          <a:lstStyle/>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第6条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矿内酒后驾驶机动车辆；岗位操作工、关键岗位监护工在岗喝酒或酒后上岗的，对责任人按特别严重“三违”考核。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第7条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跟班队长带班期间，瞒报事故或隐瞒事故真相、破坏事故现场、阻碍事故调查，在事故追查中弄虚作假，对违章行为恶意抵赖，以上情况对跟班队长或责任人按特别严重“三违”考核。伪造现场，故意制造工伤的；不服从管理的；井下打架的，殴打、推搡安全生产管理人员的；不服从管理，对执行制度的管理人员采取打击报复等行为的；管理人员贿赂或指使他人贿赂安全检查人员的；以上情况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第8条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被下达停工通知书后擅自开工生产、擅自重启停运设备的，对跟班队长及其他相关责任人均按特别严重“三违”考核。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92625"/>
          </a:xfrm>
          <a:prstGeom prst="rect">
            <a:avLst/>
          </a:prstGeom>
          <a:noFill/>
        </p:spPr>
        <p:txBody>
          <a:bodyPr wrap="square" rtlCol="0">
            <a:spAutoFit/>
          </a:bodyPr>
          <a:lstStyle/>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第9条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接到灾害预兆、极端天气预警信息等未按规定组织撤人的，对跟班队长及其他相关责任人均按特别严重“三违”考核。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第10条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随意改变局部通风机单双级运行状态的；无计划开、停局部通风机的；工作面无风、微风作业未按规定撤人的，对跟班队长、班长均按特别严重“三违”考核。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说明：现场没有跟班队长、班长的，考核其他责任人。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第11条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在瓦斯、一氧化碳、氮氧化物、硫化氢等有毒、有害气体浓度超标情况下继续作业，未组织人员撤离的，对跟班队长、班长均按特别严重“三违”考核。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第12条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无计划停风或未按措施恢复通风的，对跟班队长按特别严重“三违”考核。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第13条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局部通风机出现循环风，未发现局部通风机出现循环风的，对瓦斯检查工按特别严重“三违”考核；通风队接到出现循环风通知后没有及时采取措施的，对通风队跟班队长按特别严重“三违”考核。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92625"/>
          </a:xfrm>
          <a:prstGeom prst="rect">
            <a:avLst/>
          </a:prstGeom>
          <a:noFill/>
        </p:spPr>
        <p:txBody>
          <a:bodyPr wrap="square" rtlCol="0">
            <a:spAutoFit/>
          </a:bodyPr>
          <a:lstStyle/>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第14条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巷道、硐室、水仓等施工地点超过规定距离利用扩散通风的，对跟班队长按特别严重“三违”考核。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1、过滤、篡改、屏蔽、隐瞒或者销毁井工煤矿安全监测监控系统数据的，对责任人按特别严重“三违”考核。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2、甲烷传感器报警功能、甲烷电闭锁功能失效，造成甲烷超限后不能报警、不能切断所监控区域的全部非本质安全型电气设备电源的，对责任人按特别严重“三违”考核。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3、甲烷传感器做断电试验时，未进入传感器目标状态的或者标校状态自动失效后仍进行断电试验的，对责任人按照特别严重“三违”考核。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4、为规避超限报警采取堵塞、包裹、喷雾、隔挡、风吹甲烷传感器或者压缩量程等方式，造成甲烷传感器失效、失真的，或其他可能造成重大事故隐患的违章行为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5、故意破坏、私自拆卸通风设施、抽采设施、监控设施及安全防护设施的。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3692525"/>
          </a:xfrm>
          <a:prstGeom prst="rect">
            <a:avLst/>
          </a:prstGeom>
          <a:noFill/>
        </p:spPr>
        <p:txBody>
          <a:bodyPr wrap="square" rtlCol="0">
            <a:spAutoFit/>
          </a:bodyPr>
          <a:lstStyle/>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第14条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巷道、硐室、水仓等施工地点超过规定距离利用扩散通风的，对跟班队长按特别严重“三违”考核。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6、违反防突措施规定超采、超掘的。不按照瓦斯地质超前探限位管理，出现超掘的。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7、井下未按规定安设、使用风电闭锁和甲烷电闭锁的。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8、调整瓦斯抽采系统未按要求向有关单位汇报的。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9、抽采、预测及超前探等瓦斯治理钻孔施工期间，未按措施规定安装孔口防喷装置、钻尾“风、水、抽”转换装置，使用不完好防喷装置继续施工的。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10、煤巷掘进工作面打钻时煤壁或临近孔出现串风后未立即停止孔内供风进行处理的。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11、擅自改动“三专两闭锁”配置，造成相关功能失效的。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92625"/>
          </a:xfrm>
          <a:prstGeom prst="rect">
            <a:avLst/>
          </a:prstGeom>
          <a:noFill/>
        </p:spPr>
        <p:txBody>
          <a:bodyPr wrap="square" rtlCol="0">
            <a:spAutoFit/>
          </a:bodyPr>
          <a:lstStyle/>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第15条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瓦斯检查工空班、空岗；检查瓦斯漏检、假检，虚报检测数据的，对责任人按特别严重“三违”考核。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1.凡发现使用不完好光瓦的，一律视为假检，对责任人按严重“三违”考核。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2.矿井内部检查过程中发现瓦斯检查牌板漏填的，但责任单位有照片等证据证明已检查瓦斯的，对瓦斯检查工按一般“三违”考核。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3.不能提供确切证据证明瓦斯检查工已进行瓦斯检查的，对瓦斯检查工按特别严重“三违”考核。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4.现场20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以内风流的瓦斯浓度超过1%，送电试运行的，对责任人按特别严重“三违”考核。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第16条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擅自翻越栅栏、进入钉有栅栏或挂有危险警告牌的盲巷、废弃的巷道内，对责任人按特别严重“三违”考核。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2050" name="Picture 2"/>
          <p:cNvPicPr>
            <a:picLocks noChangeAspect="1" noChangeArrowheads="1"/>
          </p:cNvPicPr>
          <p:nvPr/>
        </p:nvPicPr>
        <p:blipFill>
          <a:blip r:embed="rId1" cstate="print"/>
          <a:srcRect/>
          <a:stretch>
            <a:fillRect/>
          </a:stretch>
        </p:blipFill>
        <p:spPr bwMode="auto">
          <a:xfrm>
            <a:off x="0" y="1209507"/>
            <a:ext cx="12192000" cy="695325"/>
          </a:xfrm>
          <a:prstGeom prst="rect">
            <a:avLst/>
          </a:prstGeom>
          <a:noFill/>
          <a:ln w="9525">
            <a:noFill/>
            <a:miter lim="800000"/>
            <a:headEnd/>
            <a:tailEnd/>
          </a:ln>
        </p:spPr>
      </p:pic>
      <p:pic>
        <p:nvPicPr>
          <p:cNvPr id="2051" name="Picture 3"/>
          <p:cNvPicPr>
            <a:picLocks noChangeAspect="1" noChangeArrowheads="1"/>
          </p:cNvPicPr>
          <p:nvPr/>
        </p:nvPicPr>
        <p:blipFill>
          <a:blip r:embed="rId2" cstate="print"/>
          <a:srcRect/>
          <a:stretch>
            <a:fillRect/>
          </a:stretch>
        </p:blipFill>
        <p:spPr bwMode="auto">
          <a:xfrm>
            <a:off x="0" y="-1"/>
            <a:ext cx="12192000" cy="6957393"/>
          </a:xfrm>
          <a:prstGeom prst="rect">
            <a:avLst/>
          </a:prstGeom>
          <a:noFill/>
          <a:ln w="9525">
            <a:noFill/>
            <a:miter lim="800000"/>
            <a:headEnd/>
            <a:tailEnd/>
          </a:ln>
        </p:spPr>
      </p:pic>
      <p:pic>
        <p:nvPicPr>
          <p:cNvPr id="5" name="图片 4"/>
          <p:cNvPicPr>
            <a:picLocks noChangeAspect="1"/>
          </p:cNvPicPr>
          <p:nvPr/>
        </p:nvPicPr>
        <p:blipFill>
          <a:blip r:embed="rId3" cstate="print"/>
          <a:stretch>
            <a:fillRect/>
          </a:stretch>
        </p:blipFill>
        <p:spPr>
          <a:xfrm>
            <a:off x="-1" y="11781"/>
            <a:ext cx="12191999" cy="862666"/>
          </a:xfrm>
          <a:prstGeom prst="rect">
            <a:avLst/>
          </a:prstGeom>
        </p:spPr>
      </p:pic>
      <p:sp>
        <p:nvSpPr>
          <p:cNvPr id="6" name="TextBox 3"/>
          <p:cNvSpPr txBox="1"/>
          <p:nvPr/>
        </p:nvSpPr>
        <p:spPr>
          <a:xfrm>
            <a:off x="2898085" y="31901"/>
            <a:ext cx="6096001" cy="706755"/>
          </a:xfrm>
          <a:prstGeom prst="rect">
            <a:avLst/>
          </a:prstGeom>
          <a:noFill/>
        </p:spPr>
        <p:txBody>
          <a:bodyPr wrap="square" rtlCol="0">
            <a:spAutoFit/>
          </a:bodyPr>
          <a:lstStyle/>
          <a:p>
            <a:pPr algn="ctr"/>
            <a:r>
              <a:rPr lang="zh-CN" altLang="en-US" sz="4000" b="1" dirty="0" smtClean="0">
                <a:solidFill>
                  <a:srgbClr val="FFFF00"/>
                </a:solidFill>
                <a:latin typeface="黑体" panose="02010609060101010101" pitchFamily="49" charset="-122"/>
                <a:ea typeface="黑体" panose="02010609060101010101" pitchFamily="49" charset="-122"/>
              </a:rPr>
              <a:t>培</a:t>
            </a:r>
            <a:r>
              <a:rPr lang="en-US" altLang="zh-CN" sz="4000" b="1" dirty="0" smtClean="0">
                <a:solidFill>
                  <a:srgbClr val="FFFF00"/>
                </a:solidFill>
                <a:latin typeface="黑体" panose="02010609060101010101" pitchFamily="49" charset="-122"/>
                <a:ea typeface="黑体" panose="02010609060101010101" pitchFamily="49" charset="-122"/>
              </a:rPr>
              <a:t> </a:t>
            </a:r>
            <a:r>
              <a:rPr lang="zh-CN" altLang="en-US" sz="4000" b="1" dirty="0" smtClean="0">
                <a:solidFill>
                  <a:srgbClr val="FFFF00"/>
                </a:solidFill>
                <a:latin typeface="黑体" panose="02010609060101010101" pitchFamily="49" charset="-122"/>
                <a:ea typeface="黑体" panose="02010609060101010101" pitchFamily="49" charset="-122"/>
              </a:rPr>
              <a:t>训 内 容</a:t>
            </a:r>
            <a:endParaRPr lang="zh-CN" altLang="en-US" sz="4000" b="1" dirty="0">
              <a:solidFill>
                <a:srgbClr val="FFFF00"/>
              </a:solidFill>
              <a:latin typeface="黑体" panose="02010609060101010101" pitchFamily="49" charset="-122"/>
              <a:ea typeface="黑体" panose="02010609060101010101" pitchFamily="49" charset="-122"/>
            </a:endParaRPr>
          </a:p>
        </p:txBody>
      </p:sp>
      <p:sp>
        <p:nvSpPr>
          <p:cNvPr id="7" name="矩形 6"/>
          <p:cNvSpPr/>
          <p:nvPr/>
        </p:nvSpPr>
        <p:spPr>
          <a:xfrm>
            <a:off x="476493" y="1075055"/>
            <a:ext cx="11175757" cy="5280660"/>
          </a:xfrm>
          <a:prstGeom prst="rect">
            <a:avLst/>
          </a:prstGeom>
          <a:ln w="28575" cmpd="sng">
            <a:solidFill>
              <a:schemeClr val="accent1">
                <a:shade val="50000"/>
              </a:schemeClr>
            </a:solidFill>
            <a:prstDash val="solid"/>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8" name="圆角矩形 10"/>
          <p:cNvSpPr/>
          <p:nvPr/>
        </p:nvSpPr>
        <p:spPr>
          <a:xfrm>
            <a:off x="2217837" y="1464855"/>
            <a:ext cx="8149174" cy="455386"/>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a:solidFill>
              <a:srgbClr val="0000FF"/>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endParaRPr>
          </a:p>
        </p:txBody>
      </p:sp>
      <p:sp>
        <p:nvSpPr>
          <p:cNvPr id="10" name="TextBox 12"/>
          <p:cNvSpPr txBox="1"/>
          <p:nvPr/>
        </p:nvSpPr>
        <p:spPr>
          <a:xfrm>
            <a:off x="2086301" y="1528172"/>
            <a:ext cx="580571" cy="523220"/>
          </a:xfrm>
          <a:prstGeom prst="rect">
            <a:avLst/>
          </a:prstGeom>
          <a:noFill/>
        </p:spPr>
        <p:txBody>
          <a:bodyPr wrap="square" rtlCol="0">
            <a:spAutoFit/>
          </a:bodyPr>
          <a:lstStyle/>
          <a:p>
            <a:r>
              <a:rPr lang="zh-CN" altLang="en-US" sz="2800" b="1" dirty="0">
                <a:solidFill>
                  <a:schemeClr val="accent3"/>
                </a:solidFill>
                <a:latin typeface="黑体" panose="02010609060101010101" pitchFamily="49" charset="-122"/>
                <a:ea typeface="黑体" panose="02010609060101010101" pitchFamily="49" charset="-122"/>
              </a:rPr>
              <a:t>一</a:t>
            </a:r>
            <a:endParaRPr lang="zh-CN" altLang="en-US" sz="2800" b="1" dirty="0">
              <a:solidFill>
                <a:schemeClr val="accent3"/>
              </a:solidFill>
              <a:latin typeface="黑体" panose="02010609060101010101" pitchFamily="49" charset="-122"/>
              <a:ea typeface="黑体" panose="02010609060101010101" pitchFamily="49" charset="-122"/>
            </a:endParaRPr>
          </a:p>
        </p:txBody>
      </p:sp>
      <p:sp>
        <p:nvSpPr>
          <p:cNvPr id="11" name="TextBox 13"/>
          <p:cNvSpPr txBox="1"/>
          <p:nvPr/>
        </p:nvSpPr>
        <p:spPr>
          <a:xfrm>
            <a:off x="2377440" y="1485900"/>
            <a:ext cx="6986270" cy="398780"/>
          </a:xfrm>
          <a:prstGeom prst="rect">
            <a:avLst/>
          </a:prstGeom>
          <a:noFill/>
        </p:spPr>
        <p:txBody>
          <a:bodyPr wrap="square" rtlCol="0">
            <a:spAutoFit/>
          </a:bodyPr>
          <a:lstStyle/>
          <a:p>
            <a:r>
              <a:rPr lang="en-US" altLang="zh-CN" sz="2000" b="1" dirty="0" smtClean="0">
                <a:solidFill>
                  <a:srgbClr val="C00000"/>
                </a:solidFill>
                <a:latin typeface="黑体" panose="02010609060101010101" pitchFamily="49" charset="-122"/>
                <a:ea typeface="黑体" panose="02010609060101010101" pitchFamily="49" charset="-122"/>
              </a:rPr>
              <a:t> </a:t>
            </a:r>
            <a:r>
              <a:rPr lang="zh-CN" altLang="zh-CN" sz="2000" b="1" dirty="0" smtClean="0">
                <a:solidFill>
                  <a:srgbClr val="C00000"/>
                </a:solidFill>
                <a:latin typeface="黑体" panose="02010609060101010101" pitchFamily="49" charset="-122"/>
                <a:ea typeface="黑体" panose="02010609060101010101" pitchFamily="49" charset="-122"/>
              </a:rPr>
              <a:t>第一节　煤矿</a:t>
            </a:r>
            <a:r>
              <a:rPr lang="en-US" altLang="zh-CN" sz="2000" b="1" dirty="0" smtClean="0">
                <a:solidFill>
                  <a:srgbClr val="C00000"/>
                </a:solidFill>
                <a:latin typeface="黑体" panose="02010609060101010101" pitchFamily="49" charset="-122"/>
                <a:ea typeface="黑体" panose="02010609060101010101" pitchFamily="49" charset="-122"/>
              </a:rPr>
              <a:t>“</a:t>
            </a:r>
            <a:r>
              <a:rPr lang="zh-CN" altLang="en-US" sz="2000" b="1" dirty="0" smtClean="0">
                <a:solidFill>
                  <a:srgbClr val="C00000"/>
                </a:solidFill>
                <a:latin typeface="黑体" panose="02010609060101010101" pitchFamily="49" charset="-122"/>
                <a:ea typeface="黑体" panose="02010609060101010101" pitchFamily="49" charset="-122"/>
              </a:rPr>
              <a:t>三违</a:t>
            </a:r>
            <a:r>
              <a:rPr lang="en-US" altLang="zh-CN" sz="2000" b="1" dirty="0" smtClean="0">
                <a:solidFill>
                  <a:srgbClr val="C00000"/>
                </a:solidFill>
                <a:latin typeface="黑体" panose="02010609060101010101" pitchFamily="49" charset="-122"/>
                <a:ea typeface="黑体" panose="02010609060101010101" pitchFamily="49" charset="-122"/>
              </a:rPr>
              <a:t>”</a:t>
            </a:r>
            <a:r>
              <a:rPr lang="zh-CN" altLang="en-US" sz="2000" b="1" dirty="0" smtClean="0">
                <a:solidFill>
                  <a:srgbClr val="C00000"/>
                </a:solidFill>
                <a:latin typeface="黑体" panose="02010609060101010101" pitchFamily="49" charset="-122"/>
                <a:ea typeface="黑体" panose="02010609060101010101" pitchFamily="49" charset="-122"/>
              </a:rPr>
              <a:t>深度解析</a:t>
            </a:r>
            <a:endParaRPr lang="zh-CN" altLang="en-US" sz="2000" b="1" dirty="0" smtClean="0">
              <a:solidFill>
                <a:srgbClr val="C00000"/>
              </a:solidFill>
              <a:latin typeface="黑体" panose="02010609060101010101" pitchFamily="49" charset="-122"/>
              <a:ea typeface="黑体" panose="02010609060101010101" pitchFamily="49" charset="-122"/>
            </a:endParaRPr>
          </a:p>
        </p:txBody>
      </p:sp>
      <p:sp>
        <p:nvSpPr>
          <p:cNvPr id="12" name="圆角矩形 14"/>
          <p:cNvSpPr/>
          <p:nvPr/>
        </p:nvSpPr>
        <p:spPr>
          <a:xfrm>
            <a:off x="2203576" y="2329181"/>
            <a:ext cx="8163434" cy="445769"/>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a:solidFill>
              <a:srgbClr val="0000FF"/>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p:nvPr/>
        </p:nvSpPr>
        <p:spPr>
          <a:xfrm>
            <a:off x="2377440" y="2306320"/>
            <a:ext cx="7254875" cy="398780"/>
          </a:xfrm>
          <a:prstGeom prst="rect">
            <a:avLst/>
          </a:prstGeom>
          <a:noFill/>
        </p:spPr>
        <p:txBody>
          <a:bodyPr wrap="square" rtlCol="0">
            <a:spAutoFit/>
          </a:bodyPr>
          <a:lstStyle/>
          <a:p>
            <a:r>
              <a:rPr lang="en-US" altLang="zh-CN" sz="2000" b="1" dirty="0" smtClean="0">
                <a:solidFill>
                  <a:srgbClr val="C00000"/>
                </a:solidFill>
                <a:latin typeface="黑体" panose="02010609060101010101" pitchFamily="49" charset="-122"/>
                <a:ea typeface="黑体" panose="02010609060101010101" pitchFamily="49" charset="-122"/>
              </a:rPr>
              <a:t> </a:t>
            </a:r>
            <a:r>
              <a:rPr lang="zh-CN" altLang="zh-CN" sz="2000" b="1" dirty="0" smtClean="0">
                <a:solidFill>
                  <a:srgbClr val="C00000"/>
                </a:solidFill>
                <a:latin typeface="黑体" panose="02010609060101010101" pitchFamily="49" charset="-122"/>
                <a:ea typeface="黑体" panose="02010609060101010101" pitchFamily="49" charset="-122"/>
              </a:rPr>
              <a:t>第二节　</a:t>
            </a:r>
            <a:r>
              <a:rPr lang="zh-CN" altLang="zh-CN" sz="2000" b="1" dirty="0" smtClean="0">
                <a:solidFill>
                  <a:srgbClr val="C00000"/>
                </a:solidFill>
                <a:latin typeface="黑体" panose="02010609060101010101" pitchFamily="49" charset="-122"/>
                <a:ea typeface="黑体" panose="02010609060101010101" pitchFamily="49" charset="-122"/>
                <a:sym typeface="+mn-ea"/>
              </a:rPr>
              <a:t>煤矿反</a:t>
            </a:r>
            <a:r>
              <a:rPr lang="en-US" altLang="zh-CN" sz="2000" b="1" dirty="0" smtClean="0">
                <a:solidFill>
                  <a:srgbClr val="C00000"/>
                </a:solidFill>
                <a:latin typeface="黑体" panose="02010609060101010101" pitchFamily="49" charset="-122"/>
                <a:ea typeface="黑体" panose="02010609060101010101" pitchFamily="49" charset="-122"/>
                <a:sym typeface="+mn-ea"/>
              </a:rPr>
              <a:t>“</a:t>
            </a:r>
            <a:r>
              <a:rPr lang="zh-CN" altLang="zh-CN" sz="2000" b="1" dirty="0" smtClean="0">
                <a:solidFill>
                  <a:srgbClr val="C00000"/>
                </a:solidFill>
                <a:latin typeface="黑体" panose="02010609060101010101" pitchFamily="49" charset="-122"/>
                <a:ea typeface="黑体" panose="02010609060101010101" pitchFamily="49" charset="-122"/>
                <a:sym typeface="+mn-ea"/>
              </a:rPr>
              <a:t>三违</a:t>
            </a:r>
            <a:r>
              <a:rPr lang="en-US" altLang="zh-CN" sz="2000" b="1" dirty="0" smtClean="0">
                <a:solidFill>
                  <a:srgbClr val="C00000"/>
                </a:solidFill>
                <a:latin typeface="黑体" panose="02010609060101010101" pitchFamily="49" charset="-122"/>
                <a:ea typeface="黑体" panose="02010609060101010101" pitchFamily="49" charset="-122"/>
                <a:sym typeface="+mn-ea"/>
              </a:rPr>
              <a:t>”</a:t>
            </a:r>
            <a:r>
              <a:rPr lang="zh-CN" altLang="zh-CN" sz="2000" b="1" dirty="0" smtClean="0">
                <a:solidFill>
                  <a:srgbClr val="C00000"/>
                </a:solidFill>
                <a:latin typeface="黑体" panose="02010609060101010101" pitchFamily="49" charset="-122"/>
                <a:ea typeface="黑体" panose="02010609060101010101" pitchFamily="49" charset="-122"/>
                <a:sym typeface="+mn-ea"/>
              </a:rPr>
              <a:t>管理</a:t>
            </a:r>
            <a:endParaRPr lang="zh-CN" altLang="zh-CN" sz="2000" b="1" dirty="0">
              <a:solidFill>
                <a:srgbClr val="C00000"/>
              </a:solidFill>
              <a:latin typeface="黑体" panose="02010609060101010101" pitchFamily="49" charset="-122"/>
              <a:ea typeface="黑体" panose="02010609060101010101" pitchFamily="49" charset="-122"/>
            </a:endParaRPr>
          </a:p>
        </p:txBody>
      </p:sp>
      <p:sp>
        <p:nvSpPr>
          <p:cNvPr id="29" name="椭圆 28"/>
          <p:cNvSpPr/>
          <p:nvPr/>
        </p:nvSpPr>
        <p:spPr>
          <a:xfrm>
            <a:off x="1897380" y="1428750"/>
            <a:ext cx="525780" cy="50292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2400" b="1" dirty="0" smtClean="0">
                <a:solidFill>
                  <a:srgbClr val="D60093"/>
                </a:solidFill>
                <a:latin typeface="黑体" panose="02010609060101010101" pitchFamily="49" charset="-122"/>
                <a:ea typeface="黑体" panose="02010609060101010101" pitchFamily="49" charset="-122"/>
              </a:rPr>
              <a:t>1</a:t>
            </a:r>
            <a:endParaRPr lang="zh-CN" altLang="en-US" sz="2400" b="1" dirty="0">
              <a:solidFill>
                <a:srgbClr val="D60093"/>
              </a:solidFill>
              <a:latin typeface="黑体" panose="02010609060101010101" pitchFamily="49" charset="-122"/>
              <a:ea typeface="黑体" panose="02010609060101010101" pitchFamily="49" charset="-122"/>
            </a:endParaRPr>
          </a:p>
        </p:txBody>
      </p:sp>
      <p:sp>
        <p:nvSpPr>
          <p:cNvPr id="30" name="椭圆 29"/>
          <p:cNvSpPr/>
          <p:nvPr/>
        </p:nvSpPr>
        <p:spPr>
          <a:xfrm>
            <a:off x="1912620" y="2275840"/>
            <a:ext cx="525780" cy="50292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2400" b="1" dirty="0" smtClean="0">
                <a:solidFill>
                  <a:srgbClr val="D60093"/>
                </a:solidFill>
                <a:latin typeface="黑体" panose="02010609060101010101" pitchFamily="49" charset="-122"/>
                <a:ea typeface="黑体" panose="02010609060101010101" pitchFamily="49" charset="-122"/>
              </a:rPr>
              <a:t>2</a:t>
            </a:r>
            <a:endParaRPr lang="zh-CN" altLang="en-US" sz="2400" b="1" dirty="0">
              <a:solidFill>
                <a:srgbClr val="D60093"/>
              </a:solidFill>
              <a:latin typeface="黑体" panose="02010609060101010101" pitchFamily="49" charset="-122"/>
              <a:ea typeface="黑体" panose="02010609060101010101" pitchFamily="49" charset="-122"/>
            </a:endParaRPr>
          </a:p>
        </p:txBody>
      </p:sp>
      <p:pic>
        <p:nvPicPr>
          <p:cNvPr id="1026" name="Picture 2"/>
          <p:cNvPicPr>
            <a:picLocks noChangeAspect="1" noChangeArrowheads="1"/>
          </p:cNvPicPr>
          <p:nvPr/>
        </p:nvPicPr>
        <p:blipFill>
          <a:blip r:embed="rId4" cstate="print"/>
          <a:srcRect/>
          <a:stretch>
            <a:fillRect/>
          </a:stretch>
        </p:blipFill>
        <p:spPr bwMode="auto">
          <a:xfrm flipH="1">
            <a:off x="768668" y="4023360"/>
            <a:ext cx="1002982" cy="2041208"/>
          </a:xfrm>
          <a:prstGeom prst="rect">
            <a:avLst/>
          </a:prstGeom>
          <a:noFill/>
          <a:ln w="9525">
            <a:noFill/>
            <a:miter lim="800000"/>
            <a:headEnd/>
            <a:tailEnd/>
          </a:ln>
        </p:spPr>
      </p:pic>
      <p:sp>
        <p:nvSpPr>
          <p:cNvPr id="2" name="圆角矩形 14"/>
          <p:cNvSpPr/>
          <p:nvPr/>
        </p:nvSpPr>
        <p:spPr>
          <a:xfrm>
            <a:off x="2208656" y="3208021"/>
            <a:ext cx="8163434" cy="445769"/>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a:solidFill>
              <a:srgbClr val="0000FF"/>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15"/>
          <p:cNvSpPr txBox="1"/>
          <p:nvPr/>
        </p:nvSpPr>
        <p:spPr>
          <a:xfrm>
            <a:off x="2382520" y="3185160"/>
            <a:ext cx="7984490" cy="398780"/>
          </a:xfrm>
          <a:prstGeom prst="rect">
            <a:avLst/>
          </a:prstGeom>
          <a:noFill/>
        </p:spPr>
        <p:txBody>
          <a:bodyPr wrap="square" rtlCol="0">
            <a:spAutoFit/>
          </a:bodyPr>
          <a:lstStyle/>
          <a:p>
            <a:r>
              <a:rPr lang="en-US" altLang="zh-CN" sz="2000" b="1" dirty="0" smtClean="0">
                <a:solidFill>
                  <a:srgbClr val="C00000"/>
                </a:solidFill>
                <a:latin typeface="黑体" panose="02010609060101010101" pitchFamily="49" charset="-122"/>
                <a:ea typeface="黑体" panose="02010609060101010101" pitchFamily="49" charset="-122"/>
              </a:rPr>
              <a:t> </a:t>
            </a:r>
            <a:r>
              <a:rPr lang="zh-CN" altLang="zh-CN" sz="2000" b="1" dirty="0" smtClean="0">
                <a:solidFill>
                  <a:srgbClr val="C00000"/>
                </a:solidFill>
                <a:latin typeface="黑体" panose="02010609060101010101" pitchFamily="49" charset="-122"/>
                <a:ea typeface="黑体" panose="02010609060101010101" pitchFamily="49" charset="-122"/>
              </a:rPr>
              <a:t>第三节　</a:t>
            </a:r>
            <a:r>
              <a:rPr lang="zh-CN" altLang="zh-CN" sz="2000" b="1" dirty="0" smtClean="0">
                <a:solidFill>
                  <a:srgbClr val="C00000"/>
                </a:solidFill>
                <a:latin typeface="黑体" panose="02010609060101010101" pitchFamily="49" charset="-122"/>
                <a:ea typeface="黑体" panose="02010609060101010101" pitchFamily="49" charset="-122"/>
                <a:sym typeface="+mn-ea"/>
              </a:rPr>
              <a:t>煤矿</a:t>
            </a:r>
            <a:r>
              <a:rPr lang="en-US" altLang="zh-CN" sz="2000" b="1" dirty="0" smtClean="0">
                <a:solidFill>
                  <a:srgbClr val="C00000"/>
                </a:solidFill>
                <a:latin typeface="黑体" panose="02010609060101010101" pitchFamily="49" charset="-122"/>
                <a:ea typeface="黑体" panose="02010609060101010101" pitchFamily="49" charset="-122"/>
                <a:sym typeface="+mn-ea"/>
              </a:rPr>
              <a:t>“</a:t>
            </a:r>
            <a:r>
              <a:rPr lang="zh-CN" altLang="zh-CN" sz="2000" b="1" dirty="0" smtClean="0">
                <a:solidFill>
                  <a:srgbClr val="C00000"/>
                </a:solidFill>
                <a:latin typeface="黑体" panose="02010609060101010101" pitchFamily="49" charset="-122"/>
                <a:ea typeface="黑体" panose="02010609060101010101" pitchFamily="49" charset="-122"/>
                <a:sym typeface="+mn-ea"/>
              </a:rPr>
              <a:t>三违</a:t>
            </a:r>
            <a:r>
              <a:rPr lang="en-US" altLang="zh-CN" sz="2000" b="1" dirty="0" smtClean="0">
                <a:solidFill>
                  <a:srgbClr val="C00000"/>
                </a:solidFill>
                <a:latin typeface="黑体" panose="02010609060101010101" pitchFamily="49" charset="-122"/>
                <a:ea typeface="黑体" panose="02010609060101010101" pitchFamily="49" charset="-122"/>
                <a:sym typeface="+mn-ea"/>
              </a:rPr>
              <a:t>”</a:t>
            </a:r>
            <a:r>
              <a:rPr lang="zh-CN" altLang="zh-CN" sz="2000" b="1" dirty="0" smtClean="0">
                <a:solidFill>
                  <a:srgbClr val="C00000"/>
                </a:solidFill>
                <a:latin typeface="黑体" panose="02010609060101010101" pitchFamily="49" charset="-122"/>
                <a:ea typeface="黑体" panose="02010609060101010101" pitchFamily="49" charset="-122"/>
                <a:sym typeface="+mn-ea"/>
              </a:rPr>
              <a:t>界定标准</a:t>
            </a:r>
            <a:endParaRPr lang="zh-CN" altLang="zh-CN" sz="2000" b="1" dirty="0">
              <a:solidFill>
                <a:srgbClr val="C00000"/>
              </a:solidFill>
              <a:latin typeface="黑体" panose="02010609060101010101" pitchFamily="49" charset="-122"/>
              <a:ea typeface="黑体" panose="02010609060101010101" pitchFamily="49" charset="-122"/>
            </a:endParaRPr>
          </a:p>
        </p:txBody>
      </p:sp>
      <p:sp>
        <p:nvSpPr>
          <p:cNvPr id="9" name="椭圆 8"/>
          <p:cNvSpPr/>
          <p:nvPr/>
        </p:nvSpPr>
        <p:spPr>
          <a:xfrm>
            <a:off x="1917700" y="3154680"/>
            <a:ext cx="525780" cy="50292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2400" b="1" dirty="0" smtClean="0">
                <a:solidFill>
                  <a:srgbClr val="D60093"/>
                </a:solidFill>
                <a:latin typeface="黑体" panose="02010609060101010101" pitchFamily="49" charset="-122"/>
                <a:ea typeface="黑体" panose="02010609060101010101" pitchFamily="49" charset="-122"/>
              </a:rPr>
              <a:t>3</a:t>
            </a:r>
            <a:endParaRPr lang="zh-CN" altLang="en-US" sz="2400" b="1" dirty="0">
              <a:solidFill>
                <a:srgbClr val="D60093"/>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3784600"/>
          </a:xfrm>
          <a:prstGeom prst="rect">
            <a:avLst/>
          </a:prstGeom>
          <a:noFill/>
        </p:spPr>
        <p:txBody>
          <a:bodyPr wrap="square" rtlCol="0">
            <a:spAutoFit/>
          </a:bodyPr>
          <a:lstStyle/>
          <a:p>
            <a:pPr indent="457200" fontAlgn="auto">
              <a:lnSpc>
                <a:spcPct val="15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第17条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擅自改变、停用、拆除监测监控设备，人为造成监控数据中断、监控系统失灵的，对跟班队长及相关责任人均按特别严重“三违”考核。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第18条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凡是不使用临时支护、空顶作业，对当班跟班队长、班长均按照特别严重“三违”考核。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工作面过断层、老空等特殊地点未制定专项支护措施作业的，对相关责任人按特别严重“三违”考核。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第19条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采煤机运转期间，擅自进入煤墙作业并且距离采煤机滚筒小于10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的，或采煤机割上、中、下端头期间，人员闯警戒的，对责任人按特别严重“三违”考核。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92625"/>
          </a:xfrm>
          <a:prstGeom prst="rect">
            <a:avLst/>
          </a:prstGeom>
          <a:noFill/>
        </p:spPr>
        <p:txBody>
          <a:bodyPr wrap="square" rtlCol="0">
            <a:spAutoFit/>
          </a:bodyPr>
          <a:lstStyle/>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第20条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人员擅自进入采空区的，或已密闭的盲巷或挂有危险警告牌的失修巷道的，对责任人按特别严重“三违”考核。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1.工作面在检修采煤机或刮板输送机时，煤壁侧空顶作业的；或进入空顶区域、支护不完好区域作业的，对责任人按照特别严重“三违”考核。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2.独头掘进巷道里面掘进、外边扩修平行作业的。独头巷道维修时，安排多处同时作业。独头巷道维修时，由里向外作业的，对跟班队长、班长均按严重“三违”考核。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3.对掘巷道贯通距离小于规定，未执行停掘措施，继续两头对掘施工的，对责任人按特别严重“三违”考核。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4.超过最大允许掘进距离掘进的，对责任人按特别严重“三违”考核。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第21条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进入煤仓受限空间作业未制定、未落实安全措施的，对跟班队长及相关责任人按特别严重“三违”考核。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23105"/>
          </a:xfrm>
          <a:prstGeom prst="rect">
            <a:avLst/>
          </a:prstGeom>
          <a:noFill/>
        </p:spPr>
        <p:txBody>
          <a:bodyPr wrap="square" rtlCol="0">
            <a:spAutoFit/>
          </a:bodyPr>
          <a:lstStyle/>
          <a:p>
            <a:pPr indent="457200" fontAlgn="auto">
              <a:lnSpc>
                <a:spcPct val="12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第22条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强令工人冒险作业（如明知有冒顶、透水、瓦斯超限征兆仍强行组织生产），或出现事故征兆，仍不采取有效措施或有措施不执行，强行组织施工或作业的，对跟班队长、班长按特别严重“三违”考核。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第23条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违反下列规定之一的，对责任人按特别严重“三违”考核。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1.带电检修、搬迁电气设备的（手持式电动工具和移动式电气设备、本安摄像头除外）；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2.未按停送电流程进行停送电的；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3.操作、检修高压电气设备未按规定佩戴绝缘手套、穿绝缘胶靴或站在绝缘台上；</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4.“约时”停送电或借用其他单位检修时间作业的；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5.开关的闭锁装置不能可靠的防止擅自送电、防止擅自开盖操作的，检修时停电未闭锁的；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6.未按要求悬挂“有人工作，不能送电”的警示牌，且不是执行这项工作的人取下警示牌送电的。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23105"/>
          </a:xfrm>
          <a:prstGeom prst="rect">
            <a:avLst/>
          </a:prstGeom>
          <a:noFill/>
        </p:spPr>
        <p:txBody>
          <a:bodyPr wrap="square" rtlCol="0">
            <a:spAutoFit/>
          </a:bodyPr>
          <a:lstStyle/>
          <a:p>
            <a:pPr indent="457200" fontAlgn="auto">
              <a:lnSpc>
                <a:spcPct val="12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第24条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停电事故原因未查清、设备故障未排除强行送电的，对跟班队长及责任人均按特别严重“三违”考核。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第25条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凡是涉及影响人身、设备安全极易造成事故、重大隐患的机电运输设备保护装置失灵，或甩掉保护装置继续使用的，对跟班队长及相关责任人均按特别严重“三违”考核。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带式输送机涉及造成烟雾、一氧化碳重大事故隐患的，对相关责任人按特别严重“三违”考核；涉及防打滑、防堆煤、防跑偏、超温洒水、防撕裂、沿线急停闭锁、张紧力下降、主运皮带张紧行程限位保护装置的，对相关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2、胶带机未装设以上保护装置的，考核机电负责人；保护装置现场试验不合格的，考核跟班队长或责任人。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3、主提升系统的安全保护、安全设施不按《煤矿安全规程》规定装设或失效，钢丝绳出现磨损超限、断丝超限继续使用的，对责任人按特别严重“三违”考核。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4、架空乘人装置制动系统、保护（超速、打滑、全程急停、防脱绳、变坡点防掉绳、防反转、越位保护）不齐全或失效运行的，对责任人按特别严重“三违”考核。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5、带式输送机的输送带入井前未经过阻燃试验或者试验不合格入井的；带式输送机未安设烟雾监测装置或者失效的，对责任人按特别严重“三违”考核。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第26条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绞车（不含风动绞车）、胶带机、刮板机、单轨吊未取得设备安全准运证或准运证丢失、暂扣期间坚持运行的，对责任人按特别严重“三违”考核。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1、新安装设备试运转24小时之内或准运证带上井重新盖章确认期间不予考核，试运转期间不允许重载使用。</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2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2、凡涉及绞车挪移、新装、启用等改变绞车原工作状态，未通过业务科室验收严禁擅自使用。</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3969385"/>
          </a:xfrm>
          <a:prstGeom prst="rect">
            <a:avLst/>
          </a:prstGeom>
          <a:noFill/>
        </p:spPr>
        <p:txBody>
          <a:bodyPr wrap="square" rtlCol="0">
            <a:spAutoFit/>
          </a:bodyPr>
          <a:lstStyle/>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第27条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违反下列斜巷提升管理规定之一的，对把钩工按特别严重“三违”考核。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1、斜巷运输超挂车辆，及不使用正规链环、插销及保险绳的；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2、斜巷用大平板运送支架、大型设备等重型车辆，未使用带有粗闭锁螺丝插销的；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3、绞车钩头挂在矿车扶手上提车的。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第28条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车辆及设备运行期间扒、蹬、跳的（含矿车、平板车、人车、溜子、皮带等），对责任人按特别严重“三违”考核。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第29条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电气焊设备没有审批措施入井的，对运输队值班队干按特别严重“三违”考核。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4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第30条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井下未经批准使用电气焊，或电气焊作业跟班队长、瓦检员、安检员没有在现场的，对责任人按特别严重“三违”考核。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92625"/>
          </a:xfrm>
          <a:prstGeom prst="rect">
            <a:avLst/>
          </a:prstGeom>
          <a:noFill/>
        </p:spPr>
        <p:txBody>
          <a:bodyPr wrap="square" rtlCol="0">
            <a:spAutoFit/>
          </a:bodyPr>
          <a:lstStyle/>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1、违反《煤矿安全规程》规定进行电焊、气焊和喷灯焊接等作业的，对责任人按特别严重“三违”考核。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2、井下动火作业没有制定安全技术措施，现场20米范围内有易燃、易爆物品的，对责任人按特别严重“三违”考核。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第31条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没有达到注浆设计要求私自封孔的，对现场施工负责人按特别严重“三违”考核，含以下情况：</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1、地质防治水工程设计、措施未经审批安排施工的。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2、地质防治水工程钻探数据、验收记录造假的。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3、发现有透水征兆不停止作业、不撤出受威胁区域人员，并向调度室汇报的。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4、采掘工作面接近水患威胁地点，不按规定探放水而盲目生产的。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5、未按照地质超前探、探放水工程评价限掘范围施工，超掘的。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3692525"/>
          </a:xfrm>
          <a:prstGeom prst="rect">
            <a:avLst/>
          </a:prstGeom>
          <a:noFill/>
        </p:spPr>
        <p:txBody>
          <a:bodyPr wrap="square" rtlCol="0">
            <a:spAutoFit/>
          </a:bodyPr>
          <a:lstStyle/>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6、采掘工作面或各类钻探施工地点排水能力不满足设计要求，进行生产或施工的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7、没有达到注浆设计要求私自封孔的。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第32条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有下列情况之一的对相关人员按特别严重“三违”考核：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1、井下私自使用风动砂轮机的，对责任人按特别严重“三违”考核。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2、乘罐笼人员在罐笼运行期间私自开关罐门的。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3、双速绞车、无极绳绞车在运行过程中换挡的。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4、井下斜坡处理掉道重车，未采取保险固定方式，摘挂钩的；空车摘挂钩没有制定安全技术措施的；（事故处理，专业科室在场制定安全措施除外）。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3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5、绞车运行期间，坐在轨道上不离开的责任人。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一、特别严重“三违”界定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2861310"/>
          </a:xfrm>
          <a:prstGeom prst="rect">
            <a:avLst/>
          </a:prstGeom>
          <a:noFill/>
        </p:spPr>
        <p:txBody>
          <a:bodyPr wrap="square" rtlCol="0">
            <a:spAutoFit/>
          </a:bodyPr>
          <a:lstStyle/>
          <a:p>
            <a:pPr indent="457200" fontAlgn="auto">
              <a:lnSpc>
                <a:spcPct val="15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第33条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威胁、辱骂管理检查人员的，对责任人按严重“三违”考核。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违章指挥导致出现重大事故隐患的，或矿井存在重大隐患，未制定整改计划及保障措施，强行组织生产，导致隐患失控、危及人身安全的，对责任人按特别严重“三违”考核。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第34条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人为故意破坏矿井安全设施，偷盗矿井财物的，对责任人按严重“三违”考核。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第35条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造成恶劣影响、严重后果的行为，或者严重违反上级或矿井规定的行为，对相关责任人按特别严重“三违”行为考核。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二、严重“三违”界定（共</a:t>
            </a:r>
            <a:r>
              <a:rPr lang="en-US" altLang="zh-CN" sz="2000" b="1" dirty="0">
                <a:solidFill>
                  <a:srgbClr val="FF0000"/>
                </a:solidFill>
                <a:latin typeface="黑体" panose="02010609060101010101" pitchFamily="49" charset="-122"/>
                <a:ea typeface="黑体" panose="02010609060101010101" pitchFamily="49" charset="-122"/>
                <a:sym typeface="+mn-ea"/>
              </a:rPr>
              <a:t>70</a:t>
            </a:r>
            <a:r>
              <a:rPr lang="zh-CN" altLang="en-US" sz="2000" b="1" dirty="0">
                <a:solidFill>
                  <a:srgbClr val="FF0000"/>
                </a:solidFill>
                <a:latin typeface="黑体" panose="02010609060101010101" pitchFamily="49" charset="-122"/>
                <a:ea typeface="黑体" panose="02010609060101010101" pitchFamily="49" charset="-122"/>
                <a:sym typeface="+mn-ea"/>
              </a:rPr>
              <a:t>条）</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采掘专业（共</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11</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生产场所出现变化，未及时修改补充安全技术措施的，对技术负责人按严重“三违”考核。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未按照要求使用生产科设计或业务联系通知单要求的锚杆、锚索规格进行巷道支护，人为降低巷道支护强度的，对跟班队长、班长均按照严重“三违”考核。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1、施工过程中故意截短锚杆、锚索、棚腿长度的（经生产科允许并在规定范围内的除外），或者锚索支护巷道未按设计要求打注锚索、锚索长度不足，对跟班队长及相关责任人按严重“三违”考核。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2、架棚施工过程中棚腿、棚梁没有按照措施规定采取可靠防倒、防坠措施的，对相关责任人按严重“三违”考核。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Picture 10" descr="floating lime arrow"/>
          <p:cNvPicPr>
            <a:picLocks noChangeAspect="1"/>
          </p:cNvPicPr>
          <p:nvPr>
            <p:custDataLst>
              <p:tags r:id="rId1"/>
            </p:custDataLst>
          </p:nvPr>
        </p:nvPicPr>
        <p:blipFill>
          <a:blip r:embed="rId2"/>
          <a:stretch>
            <a:fillRect/>
          </a:stretch>
        </p:blipFill>
        <p:spPr>
          <a:xfrm>
            <a:off x="57150" y="1985010"/>
            <a:ext cx="10799445" cy="3315970"/>
          </a:xfrm>
          <a:prstGeom prst="rect">
            <a:avLst/>
          </a:prstGeom>
          <a:noFill/>
          <a:ln w="9525">
            <a:noFill/>
          </a:ln>
        </p:spPr>
      </p:pic>
      <p:sp>
        <p:nvSpPr>
          <p:cNvPr id="5124" name="Rectangle 11"/>
          <p:cNvSpPr/>
          <p:nvPr>
            <p:custDataLst>
              <p:tags r:id="rId3"/>
            </p:custDataLst>
          </p:nvPr>
        </p:nvSpPr>
        <p:spPr>
          <a:xfrm>
            <a:off x="2720975" y="2455863"/>
            <a:ext cx="6507163" cy="1266825"/>
          </a:xfrm>
          <a:prstGeom prst="rect">
            <a:avLst/>
          </a:prstGeom>
          <a:noFill/>
          <a:ln w="9525">
            <a:noFill/>
          </a:ln>
        </p:spPr>
        <p:txBody>
          <a:bodyPr anchor="ctr" anchorCtr="0"/>
          <a:p>
            <a:pPr algn="ctr" eaLnBrk="0" hangingPunct="0"/>
            <a:r>
              <a:rPr lang="zh-CN" altLang="zh-CN" sz="3600" b="1" dirty="0" smtClean="0">
                <a:solidFill>
                  <a:srgbClr val="C00000"/>
                </a:solidFill>
                <a:latin typeface="黑体" panose="02010609060101010101" pitchFamily="49" charset="-122"/>
                <a:ea typeface="黑体" panose="02010609060101010101" pitchFamily="49" charset="-122"/>
                <a:sym typeface="+mn-ea"/>
              </a:rPr>
              <a:t>煤矿</a:t>
            </a:r>
            <a:r>
              <a:rPr lang="en-US" altLang="zh-CN" sz="3600" b="1" dirty="0" smtClean="0">
                <a:solidFill>
                  <a:srgbClr val="C00000"/>
                </a:solidFill>
                <a:latin typeface="黑体" panose="02010609060101010101" pitchFamily="49" charset="-122"/>
                <a:ea typeface="黑体" panose="02010609060101010101" pitchFamily="49" charset="-122"/>
                <a:sym typeface="+mn-ea"/>
              </a:rPr>
              <a:t>“</a:t>
            </a:r>
            <a:r>
              <a:rPr lang="zh-CN" altLang="en-US" sz="3600" b="1" dirty="0" smtClean="0">
                <a:solidFill>
                  <a:srgbClr val="C00000"/>
                </a:solidFill>
                <a:latin typeface="黑体" panose="02010609060101010101" pitchFamily="49" charset="-122"/>
                <a:ea typeface="黑体" panose="02010609060101010101" pitchFamily="49" charset="-122"/>
                <a:sym typeface="+mn-ea"/>
              </a:rPr>
              <a:t>三违</a:t>
            </a:r>
            <a:r>
              <a:rPr lang="en-US" altLang="zh-CN" sz="3600" b="1" dirty="0" smtClean="0">
                <a:solidFill>
                  <a:srgbClr val="C00000"/>
                </a:solidFill>
                <a:latin typeface="黑体" panose="02010609060101010101" pitchFamily="49" charset="-122"/>
                <a:ea typeface="黑体" panose="02010609060101010101" pitchFamily="49" charset="-122"/>
                <a:sym typeface="+mn-ea"/>
              </a:rPr>
              <a:t>”</a:t>
            </a:r>
            <a:r>
              <a:rPr lang="zh-CN" altLang="en-US" sz="3600" b="1" dirty="0" smtClean="0">
                <a:solidFill>
                  <a:srgbClr val="C00000"/>
                </a:solidFill>
                <a:latin typeface="黑体" panose="02010609060101010101" pitchFamily="49" charset="-122"/>
                <a:ea typeface="黑体" panose="02010609060101010101" pitchFamily="49" charset="-122"/>
                <a:sym typeface="+mn-ea"/>
              </a:rPr>
              <a:t>深度解析</a:t>
            </a:r>
            <a:endParaRPr lang="zh-CN" sz="3600" b="1" dirty="0" smtClean="0">
              <a:solidFill>
                <a:srgbClr val="FF0000"/>
              </a:solidFill>
              <a:latin typeface="黑体" panose="02010609060101010101" pitchFamily="49" charset="-122"/>
              <a:ea typeface="黑体" panose="02010609060101010101" pitchFamily="49" charset="-122"/>
              <a:sym typeface="+mn-ea"/>
            </a:endParaRPr>
          </a:p>
        </p:txBody>
      </p:sp>
      <p:sp>
        <p:nvSpPr>
          <p:cNvPr id="9220" name="Text Box 12"/>
          <p:cNvSpPr txBox="1"/>
          <p:nvPr>
            <p:custDataLst>
              <p:tags r:id="rId4"/>
            </p:custDataLst>
          </p:nvPr>
        </p:nvSpPr>
        <p:spPr>
          <a:xfrm>
            <a:off x="1809750" y="2397919"/>
            <a:ext cx="1017588" cy="1600200"/>
          </a:xfrm>
          <a:prstGeom prst="rect">
            <a:avLst/>
          </a:prstGeom>
          <a:solidFill>
            <a:srgbClr val="CC3300"/>
          </a:solidFill>
          <a:ln w="9525">
            <a:noFill/>
          </a:ln>
        </p:spPr>
        <p:txBody>
          <a:bodyPr lIns="0" tIns="0" rIns="0" bIns="0" anchor="ctr" anchorCtr="0">
            <a:spAutoFit/>
          </a:bodyPr>
          <a:p>
            <a:pPr algn="ctr">
              <a:lnSpc>
                <a:spcPct val="130000"/>
              </a:lnSpc>
              <a:spcBef>
                <a:spcPct val="50000"/>
              </a:spcBef>
            </a:pPr>
            <a:r>
              <a:rPr lang="en-US" altLang="zh-CN" sz="8000" dirty="0">
                <a:solidFill>
                  <a:schemeClr val="bg1"/>
                </a:solidFill>
                <a:latin typeface="Batang" pitchFamily="18" charset="-127"/>
                <a:ea typeface="Dotum" pitchFamily="34" charset="-127"/>
              </a:rPr>
              <a:t>1</a:t>
            </a:r>
            <a:endParaRPr lang="en-US" altLang="zh-CN" sz="8000" dirty="0">
              <a:solidFill>
                <a:schemeClr val="bg1"/>
              </a:solidFill>
              <a:latin typeface="Batang" pitchFamily="18" charset="-127"/>
              <a:ea typeface="Dotum" pitchFamily="34" charset="-127"/>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1000"/>
                                        <p:tgtEl>
                                          <p:spTgt spid="2"/>
                                        </p:tgtEl>
                                      </p:cBhvr>
                                    </p:animEffect>
                                  </p:childTnLst>
                                </p:cTn>
                              </p:par>
                            </p:childTnLst>
                          </p:cTn>
                        </p:par>
                        <p:par>
                          <p:cTn id="8" fill="hold">
                            <p:stCondLst>
                              <p:cond delay="1000"/>
                            </p:stCondLst>
                            <p:childTnLst>
                              <p:par>
                                <p:cTn id="9" presetID="23" presetClass="entr" presetSubtype="16" fill="hold" grpId="0" nodeType="afterEffect">
                                  <p:stCondLst>
                                    <p:cond delay="0"/>
                                  </p:stCondLst>
                                  <p:childTnLst>
                                    <p:set>
                                      <p:cBhvr>
                                        <p:cTn id="10" dur="1" fill="hold">
                                          <p:stCondLst>
                                            <p:cond delay="0"/>
                                          </p:stCondLst>
                                        </p:cTn>
                                        <p:tgtEl>
                                          <p:spTgt spid="5124"/>
                                        </p:tgtEl>
                                        <p:attrNameLst>
                                          <p:attrName>style.visibility</p:attrName>
                                        </p:attrNameLst>
                                      </p:cBhvr>
                                      <p:to>
                                        <p:strVal val="visible"/>
                                      </p:to>
                                    </p:set>
                                    <p:anim calcmode="lin" valueType="num">
                                      <p:cBhvr>
                                        <p:cTn id="11" dur="500" fill="hold"/>
                                        <p:tgtEl>
                                          <p:spTgt spid="5124"/>
                                        </p:tgtEl>
                                        <p:attrNameLst>
                                          <p:attrName>ppt_w</p:attrName>
                                        </p:attrNameLst>
                                      </p:cBhvr>
                                      <p:tavLst>
                                        <p:tav tm="0">
                                          <p:val>
                                            <p:fltVal val="0.000000"/>
                                          </p:val>
                                        </p:tav>
                                        <p:tav tm="100000">
                                          <p:val>
                                            <p:strVal val="#ppt_w"/>
                                          </p:val>
                                        </p:tav>
                                      </p:tavLst>
                                    </p:anim>
                                    <p:anim calcmode="lin" valueType="num">
                                      <p:cBhvr>
                                        <p:cTn id="12" dur="500" fill="hold"/>
                                        <p:tgtEl>
                                          <p:spTgt spid="5124"/>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采掘专业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检查发现连续3根锚杆扭矩力不够的或2根锚索加压后预应力不够的，锚杆（锚索）做抗拔力试验未达到设计标准被拉出的，对施工责任人按照严重“三违”考核（交接班出现的，区队负责落实责任人）。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凡出现下列严重隐蔽工程行为之一的，对班长或责任人按严重“三违”考核。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1、锚杆、锚索使用的锚固剂数量小于规程规定数量的。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2、锚杆、锚索孔深超出安装深度100mm以上继续安装锚杆、锚索的。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3、采用锚固剂糊锚杆螺纹、故意砸坏锚杆螺纹、锚杆托盘后面垫螺帽等手段造成锚杆扭矩力达到要求的行为。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4、区队私自截断外露长度超规定的锚索，无申请单或申请单无生产科签字确认的。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5、因施工质量造成锚杆角度严重不合格，人为将锚杆角度矫正合格的。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采掘专业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6、锚喷支护巷道锚杆不合格未处理进行喷浆封闭的。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7、胶带机、绞车等基础浇筑尺寸低于设计标准50mm以上的，或使用混凝土标号低于设计标准的。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8、其他未按规程、措施要求施工的严重隐蔽工程造假行为。</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由下向上掘进25°以上的倾斜巷道时，未将溜煤（矸）道与人行道分开的，对跟班队长按严重“三违”考核。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操作掘进机、电机车、侧卸式装岩机、全液压掘进钻车、液压锚杆钻车等设备的人员，必须在驾驶位置规范操作（可遥控操作的设备除外），否则对操作人员按严重“三违”考核。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采掘专业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采煤机割至上、中、下端头期间，距离采煤机割透端头5架距离前，端头人员必须在距工作面煤壁不低于10m距离设置警戒，并迅速躲避到安全位置，否则对端头负责人按严重“三违”考核。采煤机前滚筒至刮板机机头或机尾范围内有人的（采煤机和运输机司机除外），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1、采煤机司机开机前未发开机信号的，对责任人按严重“三违”考核。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2、处理采煤机临时故障时不闭锁刮板运输机进行作业的，对责任人按严重“三违”考核。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3、更换支架大立柱时未采取防冒顶措施的，对责任人按严重“三违”考核。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4、液压支架回撤期间，掩护支架两侧未按照作业规程要求进行支护或人为降低支护强度的；或初次放顶工作面特殊支护没有按规定支设的，对责任人按严重“三违”考核。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采掘专业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2、巷道坡度在0～15°或下山掘进时，掘进机运行期间，从掘进机二运转载点向皮带头方向按照要求位置设置警戒。</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3、巷道坡度大于15°时，掘进机运行期间，从掘进机二运转载点向皮带头方向按照要求位置设置警戒。</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4、掘进机运行期间，2、3项警戒范围内仅允许掘进机司机、看帮人员和看护电缆人员3人在现场作业，严禁其他人员进入警戒范围以内。</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5、掘进机割煤（矸）期间，掘进机上看帮人员站立时手部必须生根或佩戴安全带，严禁站在回转台上、行走的履带上或机身下方两侧看帮，或进入掘进机旋转台及以里范围内看帮。</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6、掘进机运行期间，看护电缆人员站立在电缆铺设侧巷帮，密切关注掘进机运行情况，跟随掘进机前后移动，严禁攀爬掘进机或从事其他作业。</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采掘专业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掘进机如需抬起割头检修时或掘进结束后，截割头抬起状态下，严禁站在截割头上面或者下面检修或其它工作。否则对责任人按照严重“三违”考核。注：如需抬起割头检修，掘进机须停电闭锁并采取割头防自降措施。</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8、综掘机司机处理溜槽内夹长矸块或异常时，不停电闭锁的。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掘进机二运卸载滚筒处未安装急停按钮，对机电负责人、机电班长均按严重“三违”考核；急停按钮不起作用仍然坚持开机的，对跟班队长、生产班班长按严重“三违”考核。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1、掘进机警铃不响未采取其它有效警示措施继续作业的，对责任人按严重“三违”考核。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采掘专业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5、采用刮板输送机运料时，没有按规定固定的；或站、跨在运行刮板运输机上作业的，对责任人按严重“三违”考核。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6、综采工作面转载机运转期间，转载机与刮板运输机搭接三角区域（转载机无槽帮段）有人作业的，对责任人按严重“三违”考核。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7、采煤机割煤时发生漏顶、冒顶或遇有紧急情况没有及时停机的，对责任人按严重“三违”考核。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掘进机运行期间，违反下列之一者，对责任人按严重“三违”考核。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1、综掘工作面延伸胶带机尾期间，掘进机拉机尾运行时，二运卸载点向外不少于5</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位置设置警戒，警戒内除掘进机司机外，严禁有人。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采掘专业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综掘机机载临时支护不接顶（超一半）仍作业的，对责任人按照严重“三违”考核。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1、矿压观测、锚杆拉拔力检测等数据填写造假的；离层仪失效或游环卡阻，仍继续观测读数的，对责任人按照严重“三违”考核。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2、高冒段绞顶时，未设专人监护顶板的，对责任人按严重“三违”考核。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敲帮问顶工序结束后，科室及以上管理人员找顶掉落或自然掉落300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长）×300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宽）×200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厚）以上浆皮的，对相关责任人按严重“三违”考核；科室及以上管理人员找顶掉落或自然掉落200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长）×200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宽）×50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厚）以上，对相关责任人按一般“三违”考核。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255333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第一部分 采掘专业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1.记录显示已找顶的，考核登记找顶人员。</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2.班长没有安排找顶人员的，考核当班班长。</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3.处于长期停采、停掘，无人工作的地点，无人找顶的，考核当班跟班队长。</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4.掉落矸石在巷帮高度1</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以下的，不按“三违”考核。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机电运输专业（共</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22</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高压电气设备作业未履行高压工作票程序的（事故应急操作除外），对责任人按严重“三违”考核。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存在下列情况之一的，对井口把钩工按严重“三违”考核。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1、副井提升时超载运行的。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2、矿车装罐后不打挡车器进行提升的。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3、井口、井底提前把矿车推过前阻车器的。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4、平板车、花架车装罐后不打阻车器或摇台未升起的。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5、信号把钩工没有锁住罐笼门或插销插不到位的。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6、立井提升机采用提物方式提人的。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7、人员、物料（大、中型设备、器材）在同一罐笼内混合提升的。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不经过罐笼穿越井筒底部（检修时采取安全措施除外），对责任人按严重“三违”考核。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斜巷运输未遵守“行人不行车，行车不行人”规定的，对责任人按严重“三违”考核。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1、人员在斜巷（上下山）行走时，必须提前联系斜巷工作人员，经斜巷工作人员同意后方可下山行走。</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2、行走期间若出现红灯亮时，行人要迅速进入就近躲避硐室或巷道躲避。</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绞车运行期间，司机离开操作岗位或信号工离开信号按钮2m以外的，对责任人按严重“三违”考核。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一、</a:t>
            </a:r>
            <a:r>
              <a:rPr lang="en-US" altLang="zh-CN" sz="2000" b="1" dirty="0" smtClean="0">
                <a:solidFill>
                  <a:srgbClr val="C00000"/>
                </a:solidFill>
                <a:latin typeface="黑体" panose="02010609060101010101" pitchFamily="49" charset="-122"/>
                <a:ea typeface="黑体" panose="02010609060101010101" pitchFamily="49" charset="-122"/>
                <a:sym typeface="+mn-ea"/>
              </a:rPr>
              <a:t>“三违”的历史背景</a:t>
            </a:r>
            <a:r>
              <a:rPr lang="zh-CN" altLang="en-US" sz="2000" b="1" dirty="0" smtClean="0">
                <a:solidFill>
                  <a:srgbClr val="C00000"/>
                </a:solidFill>
                <a:latin typeface="黑体" panose="02010609060101010101" pitchFamily="49" charset="-122"/>
                <a:ea typeface="黑体" panose="02010609060101010101" pitchFamily="49" charset="-122"/>
                <a:sym typeface="+mn-ea"/>
              </a:rPr>
              <a:t>、特征与危害</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9" name="TextBox 11" descr="7b0a202020202262756c6c6574223a20227b5c2263617465676f727949645c223a5c225c222c5c2274656d706c61746549645c223a32303233313734387d220a7d0a"/>
          <p:cNvSpPr txBox="1"/>
          <p:nvPr/>
        </p:nvSpPr>
        <p:spPr>
          <a:xfrm>
            <a:off x="868680" y="2210435"/>
            <a:ext cx="10435590" cy="3784600"/>
          </a:xfrm>
          <a:prstGeom prst="rect">
            <a:avLst/>
          </a:prstGeom>
          <a:noFill/>
        </p:spPr>
        <p:txBody>
          <a:bodyPr wrap="square" rtlCol="0">
            <a:spAutoFit/>
          </a:bodyPr>
          <a:lstStyle/>
          <a:p>
            <a:pPr indent="457200" fontAlgn="auto">
              <a:lnSpc>
                <a:spcPct val="15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（一）</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“三违”的历史背景</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“三违”是煤矿安全生产领域一个核心且历史悠久的概念，其历史与中国煤矿工业的发展和安全治理历程紧密相连。</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“三违”概念的形成与演变，反映了中国煤矿安全管理的逐步深化。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marL="342900" indent="-342900" fontAlgn="auto">
              <a:lnSpc>
                <a:spcPct val="150000"/>
              </a:lnSpc>
              <a:buClr>
                <a:srgbClr val="FFC000"/>
              </a:buClr>
              <a:buFont typeface="Wingdings" panose="05000000000000000000" charset="0"/>
              <a:buChar char="u"/>
            </a:pPr>
            <a:r>
              <a:rPr lang="zh-CN" altLang="en-US" sz="2000" dirty="0">
                <a:solidFill>
                  <a:srgbClr val="D60093"/>
                </a:solidFill>
                <a:latin typeface="黑体" panose="02010609060101010101" pitchFamily="49" charset="-122"/>
                <a:ea typeface="黑体" panose="02010609060101010101" pitchFamily="49" charset="-122"/>
                <a:cs typeface="黑体" panose="02010609060101010101" pitchFamily="49" charset="-122"/>
              </a:rPr>
              <a:t>萌芽期（建国前）：</a:t>
            </a:r>
            <a:endParaRPr lang="zh-CN" altLang="en-US" sz="2000" dirty="0">
              <a:solidFill>
                <a:srgbClr val="D60093"/>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在旧中国，煤矿安全几乎无从谈起。例如，1933年的华丰煤矿没有专设安全机构，日本侵占时期更是“以人换煤”，8年间死亡矿工万余人。在这样的环境下，根本不存在系统的“三违”治理。</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双速绞车运行过程中或带载状态下换挡的，对司机按严重“三违”考核。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斜巷提升时，信号工不按规定发送红灯信号，或未听清把钩工命令，私自发送信号的，对信号工按严重“三违”考核，含以下情况：</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1、斜巷运输下放车辆时，因操作不当或误操作，造成车辆下错偏口的。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斜巷运输绞车提升牵引车辆数量、长度、重量超过规定的，对责任人按严重“三违”考核。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井下坡度大于7‰的斜巷严禁停车，否则对责任人按严重“三违”考核。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1、在绞车提升过程中，坡度大于7‰的绞车轨道运输斜巷需要临时停车的，必须使用阻车器在车辆下侧双侧阻车，且不可摘掉绞车钩头。</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2、巷道坡度≤7‰的单轨吊运输无轨道斜巷，停车时必须采取安全可靠的措施（单轨吊与车辆未分离的除外）。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3、采煤工作面设备列车必须使用阻车器在车辆下侧双侧阻车。</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绞车运行期间，绳道内有人员（在硐室内人员除外）或跨越钢丝绳、斜巷闯红灯的，对责任人按严重“三违”考核。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未经审批私自使用其他单位运输绞车、轨道斜巷提升的，对现场负责人按严重“三违”考核。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乘坐架空乘人装置违反下列规定之一的，对责任人按严重“三违”考核。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1、乘坐猴车时与他人嬉戏打闹；</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2、无故按、拉猴车急停装置的，对责任人按严重“三违”考核；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3、架空乘人装置因沿线急停、保护装置动作或其他故障停机时，司机私自甩掉保护或不查明原因强行开机的；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4、架空乘人装置运行前，未清理架空乘人装置运行区域内车辆的；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5、架空乘人装置运行期间，检修更换配件的；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6、调整架空乘人装置座椅时，未将架空乘人装置控制开关停电闭锁或未将架空乘人装置控制台急停闭锁按钮按下的。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胶带运输机机头、刮板输送机机头或机尾无压柱（或地锚）运行的（采煤工作面刮板输送机、自移式胶带机除外），对司机按严重“三违”考核。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使用胶带运输机底皮带严禁打料，或使用上皮带打料的没有安全技术措施的，对责任人按严重“三违”考核。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翻越皮带、刮板输送机不走过桥或站在皮带、刮板输送机上施工，且未对皮带、刮板输送机停电闭锁的，对责任人按严重“三违”考核。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已将皮带、刮板输送机停电闭锁，翻越皮带、刮板输送机未走过桥的（综采工作面刮板输送机除外），或者无措施站在皮带、刮板输送机上施工的，对责任人按一般“三违”考核。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触摸运行、转动的设备部件的（猴车绳轮、皮带托辊、钢丝绳、皮带带面、矿车等，特殊情况必须制定专项措施），对责任人按严重“三违”考核。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15</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带式输送机、刮板输送机运行期间，用工具刮滚筒、皮带等运转部件上的煤泥或处理其它物品的，对责任人按严重“三违”考核。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皮带运行期间挡煤皮子掉，用手推挡煤皮子或从运行的皮带、运输机上直接拿取材料、工具及其它物品的，对责任人按严重“三违”考核。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驾驶操作前无照明、后无红灯（电机车头自带红灯除外）、刹车不可靠、无警笛、无安全门的电机车，对司机按严重“三违”考核。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电机车强行冲开道岔的，对司机按严重“三违”考核。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驾驶电机车的司机和乘坐井下人车者，车辆运行时擅自打开车门，头、手等身体任何部位伸出车外的，对责任人按严重“三违”考核。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跟车工在人车停稳前吹下车哨，或在跟车工吹下车哨前开门下车的，对责任人按严重“三违”考核。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大巷翻修期间，违反下列规定之一的，对责任人按严重“三违”考核。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1、施工单位应在施工地点两侧不少于10m距离设置警戒。</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2、电机车临近施工地点时，司机要提前减速、鸣笛，在施工人员撤出安全地点前严禁闯警戒的。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3、翻修施工人员看到有车辆通过时，必须第一时间撤出施工场地，站立在通过车辆突出部位距离巷帮不小于1m的位置等待车辆经过。</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存在下列违反装车运输规定情形之一的，对责任人按严重“三违”考核。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1、长料或大件设备等装车违反标准拒不整改，强行运输的。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2、运输油桶等易燃易爆危险品未使用专用车辆或违反装车标准的。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3、使用翻斗式矿车装车后未打好车厢闭锁运输的。掀翻车辆卸车的。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4、“四超”车辆、大件等特殊设备和特殊情况车辆运输未制订安全措施或措施执行不到位的。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5、未捆绑固定的；设备装车、捆扎不符合规定仍继续运输的。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6、立井或斜巷超能力运输提升的。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7、车场倒运设备大件时跟车工距设备距离不足2m的；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8、斜巷轨道运输时“一坡三挡”装置不起作用的。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9、斜巷运输信号发出并确认后1分钟内未得到执行时，没有重新发送确认信号就开启绞车的。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227647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第二部分 机电运输专业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10、斜巷绞车提升速度超过规定的。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11、操作绞车时，绞车司机一手操作一手调绳的（包括用钎子、背木等其它工具，绞车自带调绳工具或装置的除外）</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12、私自将绞车电液制动器、二级制动甩掉不用的。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4864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通风专业（共</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12</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通风队对微风地点不能立即处理，又没有汇报调度室的，对通风队值班队干按严重“三违”考核。 </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1、临时停工地点停风后，不停止作业、停电撤人的；人员不听指挥未及时撤至安全地点的，对相关责任人按严重“三违”考核。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2、临时停风区域不检查瓦斯就送风的（注：造成严重后果的按照特别严重“三违”考核）；单人挪移甲烷传感器或吊挂甲烷传感器前未检查瓦斯的，对责任人按严重“三违”考核。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3、排放瓦斯时，不执行“断电、撤人、限量”三原则的，对责任人按严重“三违”考核。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4、私自停电、风机倒台试验前未与相关单位提前沟通、未向调度室汇报的，对责任人按严重“三违”考核。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5、井下抽采管路开、关蝶阀未向责任区队、监控中心汇报，造成泵站流量、负压变化较大的，对责任人按严重“三违”考核。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6、各类瓦斯钻孔未按措施要求下管、注浆的，对责任人按严重“三违”考核。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现场出现以下情况,对责任人按严重“三违”考核：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1、私自改变采掘工作面的风量未经通风科或以上领导批准的；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2、发现局部通风机出现循环风后，不立即撤出人员的，不切断局部通风机供风巷道一切非本安型电气设备电源的；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3、划破风筒乘凉或私自动调节风窗的；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4、临时停工的地点，擅自停止供风的；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smtClean="0">
              <a:solidFill>
                <a:srgbClr val="C00000"/>
              </a:solidFill>
              <a:latin typeface="黑体" panose="02010609060101010101" pitchFamily="49" charset="-122"/>
              <a:ea typeface="黑体" panose="02010609060101010101" pitchFamily="49" charset="-122"/>
              <a:sym typeface="+mn-ea"/>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zh-CN" sz="2000" b="1" dirty="0" smtClean="0">
                <a:solidFill>
                  <a:srgbClr val="C00000"/>
                </a:solidFill>
                <a:latin typeface="黑体" panose="02010609060101010101" pitchFamily="49" charset="-122"/>
                <a:ea typeface="黑体" panose="02010609060101010101" pitchFamily="49" charset="-122"/>
                <a:sym typeface="+mn-ea"/>
              </a:rPr>
              <a:t>一、</a:t>
            </a:r>
            <a:r>
              <a:rPr lang="en-US" altLang="zh-CN" sz="2000" b="1" dirty="0" smtClean="0">
                <a:solidFill>
                  <a:srgbClr val="C00000"/>
                </a:solidFill>
                <a:latin typeface="黑体" panose="02010609060101010101" pitchFamily="49" charset="-122"/>
                <a:ea typeface="黑体" panose="02010609060101010101" pitchFamily="49" charset="-122"/>
                <a:sym typeface="+mn-ea"/>
              </a:rPr>
              <a:t>“三违”的历史背景</a:t>
            </a:r>
            <a:r>
              <a:rPr lang="zh-CN" altLang="en-US" sz="2000" b="1" dirty="0" smtClean="0">
                <a:solidFill>
                  <a:srgbClr val="C00000"/>
                </a:solidFill>
                <a:latin typeface="黑体" panose="02010609060101010101" pitchFamily="49" charset="-122"/>
                <a:ea typeface="黑体" panose="02010609060101010101" pitchFamily="49" charset="-122"/>
                <a:sym typeface="+mn-ea"/>
              </a:rPr>
              <a:t>、特征与危害</a:t>
            </a:r>
            <a:endParaRPr lang="zh-CN" altLang="en-US" sz="2000" b="1" dirty="0" smtClean="0">
              <a:solidFill>
                <a:srgbClr val="C00000"/>
              </a:solidFill>
              <a:latin typeface="黑体" panose="02010609060101010101" pitchFamily="49" charset="-122"/>
              <a:ea typeface="黑体" panose="02010609060101010101" pitchFamily="49" charset="-122"/>
              <a:sym typeface="+mn-ea"/>
            </a:endParaRPr>
          </a:p>
        </p:txBody>
      </p:sp>
      <p:sp>
        <p:nvSpPr>
          <p:cNvPr id="9" name="TextBox 11" descr="7b0a202020202262756c6c6574223a20227b5c2263617465676f727949645c223a5c225c222c5c2274656d706c61746549645c223a32303233313734387d220a7d0a"/>
          <p:cNvSpPr txBox="1"/>
          <p:nvPr/>
        </p:nvSpPr>
        <p:spPr>
          <a:xfrm>
            <a:off x="868680" y="2210435"/>
            <a:ext cx="10435590" cy="4431030"/>
          </a:xfrm>
          <a:prstGeom prst="rect">
            <a:avLst/>
          </a:prstGeom>
          <a:noFill/>
        </p:spPr>
        <p:txBody>
          <a:bodyPr wrap="square" rtlCol="0">
            <a:spAutoFit/>
          </a:bodyPr>
          <a:lstStyle/>
          <a:p>
            <a:pPr indent="457200" fontAlgn="auto">
              <a:lnSpc>
                <a:spcPct val="150000"/>
              </a:lnSpc>
              <a:buClr>
                <a:srgbClr val="D60093"/>
              </a:buClr>
              <a:buFont typeface="Wingdings" panose="05000000000000000000" charset="0"/>
              <a:buNone/>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（一）</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“三违”的历史背景</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marL="342900" indent="-342900" fontAlgn="auto">
              <a:lnSpc>
                <a:spcPct val="140000"/>
              </a:lnSpc>
              <a:buClr>
                <a:srgbClr val="FFC000"/>
              </a:buClr>
              <a:buFont typeface="Wingdings" panose="05000000000000000000" charset="0"/>
              <a:buChar char="u"/>
            </a:pPr>
            <a:r>
              <a:rPr lang="zh-CN" altLang="en-US" sz="2000" dirty="0">
                <a:solidFill>
                  <a:srgbClr val="D60093"/>
                </a:solidFill>
                <a:latin typeface="黑体" panose="02010609060101010101" pitchFamily="49" charset="-122"/>
                <a:ea typeface="黑体" panose="02010609060101010101" pitchFamily="49" charset="-122"/>
                <a:cs typeface="黑体" panose="02010609060101010101" pitchFamily="49" charset="-122"/>
              </a:rPr>
              <a:t>探索期（建国后至1970年代）：</a:t>
            </a:r>
            <a:endParaRPr lang="zh-CN" altLang="en-US" sz="2000" dirty="0">
              <a:solidFill>
                <a:srgbClr val="D60093"/>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建国后，煤矿安全开始受到重视，安全监察机构逐步建立。例如，华丰煤矿设立了安全检查站，县办煤矿也配备了安全科。这一时期，安全管理的组织架构开始搭建，但“三违”作为一个明确概念尚未被广泛提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marL="342900" indent="-342900" fontAlgn="auto">
              <a:lnSpc>
                <a:spcPct val="140000"/>
              </a:lnSpc>
              <a:buClr>
                <a:srgbClr val="FFC000"/>
              </a:buClr>
              <a:buFont typeface="Wingdings" panose="05000000000000000000" charset="0"/>
              <a:buChar char="u"/>
            </a:pPr>
            <a:r>
              <a:rPr lang="zh-CN" altLang="en-US" sz="2000" dirty="0">
                <a:solidFill>
                  <a:srgbClr val="D60093"/>
                </a:solidFill>
                <a:latin typeface="黑体" panose="02010609060101010101" pitchFamily="49" charset="-122"/>
                <a:ea typeface="黑体" panose="02010609060101010101" pitchFamily="49" charset="-122"/>
                <a:cs typeface="黑体" panose="02010609060101010101" pitchFamily="49" charset="-122"/>
              </a:rPr>
              <a:t>明确与重视期（1980年代）：</a:t>
            </a:r>
            <a:endParaRPr lang="zh-CN" altLang="en-US" sz="2000" dirty="0">
              <a:solidFill>
                <a:srgbClr val="D60093"/>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三违”作为固定术语被官方正式使用，标志着其治理进入了新阶段。1984年：山东宁阳县煤炭工业公司制定了《反“三违”制度》，这是“三违”一词早期出现在正式文件中的例证之一。1988年：煤炭工业部发布指令，明确指出“三违”有禁不止是导致事故的严重问题。这标志着“三违”问题已上升到国家部委层面进行专项整治。</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5、瓦斯浓度超过规定被切断电源的电气设备，瓦斯浓度未降到允许复电值以下时，擅自送电的；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6、甲烷传感器故障，被断电的电气设备没有查明原因，擅自送电的责任人；</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7、不按照探煤管理规定进行探煤工作而擅自组织生产的；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8、启封密闭时不采用铜质工具或者安全无火花型工具的；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9、不按规定流程操作抽采泵、抽采管路阀门导致瓦斯预警的；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10、擅自将风筒接口处错开或断开、造成风筒脱节及损坏等影响掘进工作面正常供风的；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11、携带自加热食品入井的或其他明知道会造成监控数据失真的物品入井的，对责任人按严重“三违”考核。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通风队对便携式甲烷检测报警仪、便携式光学甲烷检测仪、机械式风表等仪器仪表超校验日期发放使用的，对通风队党政负责人、技术负责人均按严重“三违”考核；通风队跟班队长对以上仪器不会操作使用的，对其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4</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发现瓦斯异常没有向调度室汇报的，对施工单位跟班队长按严重“三违”考核。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人为原因造成风筒脱节或在风筒出风口前用物体遮挡影响通风的，对责任人按严重“三违”考核。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第5条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局部通风机风筒的出风口至迎面墙距离超过规程措施规定的，对现场施工负责人按严重“三违”考核。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6</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故意同时打开非同一道风门的两扇及以上风门，造成风流短路的，对责任人按严重“三违”考核。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55422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7</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未按检测周期检测下列职业危害因素的，对责任人按“三违”考核。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1、对井下H2S检测周期为1个月，凡是检测时间间隔超过1个月的，对责任人按严重“三违”考核。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2、井下氮氧化物检测周期为1个月，凡是检测时间间隔超过1个月的，对责任人按严重“三违”考核。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3、井下总粉尘浓度，每月测定2次，凡是检测时间间隔超过规定日期的，对责任人按一般“三违”考核。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4、呼吸性粉尘浓度每月测定1次，检测周期为1个月，超过1个月的，对责任人按一般“三违”考核。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5、井上、下作业场所噪声测定为每半年1次，检测时间超过半年的，对责任人按一般“三违”考核。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8</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违规采用“一风吹”排放瓦斯、停电后一次性送风的，对责任人按严重“三违”考核。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9</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非安全监测工，使用遥控器对监测监控设备进行操作的，对责任人按严重“三违”考核。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10</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因人为原因造成监控设备误报警的，对责任人按严重“三违”考核。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1、不按规定吊挂甲烷传感器或其它类型传感器的，对跟班队长及相关责任人均按严重“三违”考核。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15417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2、甲烷传感器到期不进行校验或更换的，对责任人按严重“三违”考核。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3、人为原因造成通风系统紊乱、瓦斯超限的，对跟班队长及相关责任人均按严重“三违”考核。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4、打钻作业未按照措施或规定使用防喷装置、装置失效仍继续施工的，对责任人按严重“三违”考核。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监测设备故障处理期间，使用单位未按安全技术措施进行人工监测的，对现场施工负责人按严重“三违”考核。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井口打扫卫生把垃圾扫向井筒内的，井口房、通风机房附近20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范围内有烟火的，对现场负责人按严重“三违”考核。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255333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第三部分 通风专业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说明：</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1.地面其它控烟区抽烟的，对责任人按一般“三违”考核。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2.在井口房、通风机房20</a:t>
            </a:r>
            <a:r>
              <a:rPr lang="en-US" altLang="zh-CN" sz="2000" dirty="0">
                <a:solidFill>
                  <a:srgbClr val="0000FF"/>
                </a:solidFill>
                <a:latin typeface="黑体" panose="02010609060101010101" pitchFamily="49" charset="-122"/>
                <a:ea typeface="黑体" panose="02010609060101010101" pitchFamily="49" charset="-122"/>
                <a:cs typeface="黑体" panose="02010609060101010101" pitchFamily="49" charset="-122"/>
              </a:rPr>
              <a:t>m</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范围内发现烟头，且未找到责任人的，对机电一队或运输队进行责任追究。</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3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3.因失职发生火险的，对责任人按严重“三违”考核。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第四部分 防治水专业（共</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井下地质防治水类工程不按措施要求施工、未按规定编制工程设计的，对责任人按严重“三违”考核。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1、水压大于0.1MPa 的探放水钻孔未按设计下设孔口管，未安装闸阀施工的；水压大于1.5MPa未采用反压和有防喷装置方法钻进的，对责任人按严重“三违”考核。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2、各类钻孔孔口管埋设质量不合格、未试压或试压不合格，底板注浆改造钻孔未按设计要求浅部注浆加固或加固不合格，继续钻进的，对责任人按严重“三违”考核。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3、钻场搬家、安装、回撤或起吊大件设备过皮带时，施工单位未安排矿下文的班长及以上管理人员现场指挥，对跟班队长按严重“三违”考核。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431030"/>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第四部分 防治水专业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a:t>
            </a:r>
            <a:r>
              <a:rPr lang="en-US" altLang="zh-CN" sz="2000" dirty="0">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揭露灰岩含水层前未试压或试压不达标的，对责任人按严重“三违”考核。含以下情况：</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1、探放老空水期间不按规定检查瓦斯的，对责任人按严重“三违”考核。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2、手握管钳配合回转器卸钻杆的，对责任人按严重“三违”考核。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3、钻机运转期间人员站在钻机正后方或从钻杆上下方穿越；履带式钻机运转期间无关人员进入警戒线内；履带式钻机行走期间人员站在钻机5m范围内的（钻机司机除外），对责任人按严重“三违”考核。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4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4、各类检查孔、放水孔、超前探钻孔等未按措施要求进行封孔的，对责任人按严重“三违”考核。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第四部分 防治水专业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5、未按要求吊挂、擅自挪动、破坏地质超前探锁标牌的；地质超前探或地质评价限位管理牌人员签字与班次不对应、代签字或签字造假的，对责任人按严重“三违”考核。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6、底板注浆改造钻孔及探放水钻孔未按措施要求安装防喷反压装置及高压闸阀的，对责任人按严重“三违”考核。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7、注浆期间注浆泵、孔口压力表损坏或读数失真，继续注浆的，对责任人按严重“三违”考核。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8、底板注浆改造钻孔、探水孔、验证孔等钻场开工后2天内未按照措施要求形成注浆系统的，对责任人按严重“三违”考核。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灯片编号占位符 1"/>
          <p:cNvSpPr>
            <a:spLocks noGrp="1" noChangeArrowheads="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a:defRPr/>
            </a:pPr>
            <a:fld id="{2B67E687-664F-425B-B456-DDB0D61C36B8}" type="slidenum">
              <a:rPr lang="zh-CN" altLang="en-US" smtClean="0">
                <a:solidFill>
                  <a:srgbClr val="3333CC"/>
                </a:solidFill>
                <a:latin typeface="Times New Roman" panose="02020603050405020304" pitchFamily="18" charset="0"/>
              </a:rPr>
            </a:fld>
            <a:endParaRPr lang="zh-CN" altLang="en-US">
              <a:solidFill>
                <a:srgbClr val="3333CC"/>
              </a:solidFill>
              <a:latin typeface="Times New Roman" panose="02020603050405020304" pitchFamily="18" charset="0"/>
            </a:endParaRPr>
          </a:p>
        </p:txBody>
      </p:sp>
      <p:pic>
        <p:nvPicPr>
          <p:cNvPr id="1026" name="Picture 2"/>
          <p:cNvPicPr>
            <a:picLocks noChangeAspect="1" noChangeArrowheads="1"/>
          </p:cNvPicPr>
          <p:nvPr/>
        </p:nvPicPr>
        <p:blipFill>
          <a:blip r:embed="rId1" cstate="print"/>
          <a:srcRect/>
          <a:stretch>
            <a:fillRect/>
          </a:stretch>
        </p:blipFill>
        <p:spPr bwMode="auto">
          <a:xfrm>
            <a:off x="0" y="0"/>
            <a:ext cx="12192000" cy="7267835"/>
          </a:xfrm>
          <a:prstGeom prst="rect">
            <a:avLst/>
          </a:prstGeom>
          <a:noFill/>
          <a:ln w="9525">
            <a:noFill/>
            <a:miter lim="800000"/>
            <a:headEnd/>
            <a:tailEnd/>
          </a:ln>
        </p:spPr>
      </p:pic>
      <p:sp>
        <p:nvSpPr>
          <p:cNvPr id="4" name="AutoShape 3"/>
          <p:cNvSpPr>
            <a:spLocks noChangeArrowheads="1"/>
          </p:cNvSpPr>
          <p:nvPr/>
        </p:nvSpPr>
        <p:spPr bwMode="auto">
          <a:xfrm>
            <a:off x="1612990" y="390842"/>
            <a:ext cx="9931310" cy="711201"/>
          </a:xfrm>
          <a:prstGeom prst="flowChartAlternateProcess">
            <a:avLst/>
          </a:prstGeom>
          <a:solidFill>
            <a:srgbClr val="FFFF00"/>
          </a:solidFill>
          <a:ln w="31750" algn="ctr">
            <a:solidFill>
              <a:srgbClr val="D60093"/>
            </a:solidFill>
            <a:miter lim="800000"/>
          </a:ln>
        </p:spPr>
        <p:txBody>
          <a:bodyPr wrap="none" anchor="ctr"/>
          <a:lstStyle/>
          <a:p>
            <a:endParaRPr lang="zh-CN" altLang="en-US" sz="2000"/>
          </a:p>
        </p:txBody>
      </p:sp>
      <p:sp>
        <p:nvSpPr>
          <p:cNvPr id="5" name="椭圆 4"/>
          <p:cNvSpPr>
            <a:spLocks noChangeArrowheads="1"/>
          </p:cNvSpPr>
          <p:nvPr/>
        </p:nvSpPr>
        <p:spPr bwMode="auto">
          <a:xfrm rot="10800000">
            <a:off x="480060" y="320040"/>
            <a:ext cx="1680210" cy="822960"/>
          </a:xfrm>
          <a:prstGeom prst="ellipse">
            <a:avLst/>
          </a:prstGeom>
          <a:solidFill>
            <a:srgbClr val="FFFF00"/>
          </a:solidFill>
          <a:ln w="31750" algn="ctr">
            <a:solidFill>
              <a:srgbClr val="D60093"/>
            </a:solidFill>
            <a:round/>
          </a:ln>
        </p:spPr>
        <p:txBody>
          <a:bodyPr rot="10800000"/>
          <a:lstStyle/>
          <a:p>
            <a:pPr algn="ctr" fontAlgn="auto">
              <a:spcBef>
                <a:spcPts val="0"/>
              </a:spcBef>
              <a:spcAft>
                <a:spcPts val="0"/>
              </a:spcAft>
              <a:defRPr/>
            </a:pPr>
            <a:endParaRPr lang="zh-CN" altLang="en-US" sz="2000">
              <a:solidFill>
                <a:srgbClr val="000000"/>
              </a:solidFill>
              <a:latin typeface="+mn-lt"/>
              <a:ea typeface="方正姚体" panose="02010601030101010101" pitchFamily="2" charset="-122"/>
            </a:endParaRPr>
          </a:p>
        </p:txBody>
      </p:sp>
      <p:sp>
        <p:nvSpPr>
          <p:cNvPr id="6" name="Text Box 5"/>
          <p:cNvSpPr txBox="1">
            <a:spLocks noChangeArrowheads="1"/>
          </p:cNvSpPr>
          <p:nvPr/>
        </p:nvSpPr>
        <p:spPr bwMode="auto">
          <a:xfrm>
            <a:off x="685800" y="457200"/>
            <a:ext cx="1360170" cy="521970"/>
          </a:xfrm>
          <a:prstGeom prst="rect">
            <a:avLst/>
          </a:prstGeom>
          <a:noFill/>
          <a:ln w="9525" algn="ctr">
            <a:noFill/>
            <a:miter lim="800000"/>
          </a:ln>
        </p:spPr>
        <p:txBody>
          <a:bodyPr wrap="square">
            <a:spAutoFit/>
          </a:bodyPr>
          <a:lstStyle/>
          <a:p>
            <a:pPr marL="342900" indent="-342900"/>
            <a:r>
              <a:rPr kumimoji="1" lang="zh-CN" altLang="en-US" sz="2800" b="1" dirty="0" smtClean="0">
                <a:solidFill>
                  <a:srgbClr val="FF0000"/>
                </a:solidFill>
                <a:latin typeface="黑体" panose="02010609060101010101" pitchFamily="49" charset="-122"/>
                <a:ea typeface="黑体" panose="02010609060101010101" pitchFamily="49" charset="-122"/>
              </a:rPr>
              <a:t>第一节</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7" name="Text Box 6"/>
          <p:cNvSpPr txBox="1">
            <a:spLocks noChangeArrowheads="1"/>
          </p:cNvSpPr>
          <p:nvPr/>
        </p:nvSpPr>
        <p:spPr bwMode="auto">
          <a:xfrm>
            <a:off x="2617470" y="468630"/>
            <a:ext cx="8915400" cy="583565"/>
          </a:xfrm>
          <a:prstGeom prst="rect">
            <a:avLst/>
          </a:prstGeom>
          <a:noFill/>
          <a:ln w="9525" algn="ctr">
            <a:noFill/>
            <a:miter lim="800000"/>
          </a:ln>
          <a:effectLst/>
        </p:spPr>
        <p:txBody>
          <a:bodyPr wrap="square">
            <a:spAutoFit/>
          </a:bodyPr>
          <a:lstStyle/>
          <a:p>
            <a:pPr marL="342900" indent="-342900" algn="ctr">
              <a:defRPr/>
            </a:pP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zh-CN" sz="2800" b="1" dirty="0" smtClean="0">
                <a:solidFill>
                  <a:srgbClr val="C00000"/>
                </a:solidFill>
                <a:latin typeface="黑体" panose="02010609060101010101" pitchFamily="49" charset="-122"/>
                <a:ea typeface="黑体" panose="02010609060101010101" pitchFamily="49" charset="-122"/>
                <a:sym typeface="+mn-ea"/>
              </a:rPr>
              <a:t>煤矿</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三违</a:t>
            </a:r>
            <a:r>
              <a:rPr lang="en-US" altLang="zh-CN" sz="2800" b="1" dirty="0" smtClean="0">
                <a:solidFill>
                  <a:srgbClr val="C00000"/>
                </a:solidFill>
                <a:latin typeface="黑体" panose="02010609060101010101" pitchFamily="49" charset="-122"/>
                <a:ea typeface="黑体" panose="02010609060101010101" pitchFamily="49" charset="-122"/>
                <a:sym typeface="+mn-ea"/>
              </a:rPr>
              <a:t>”</a:t>
            </a:r>
            <a:r>
              <a:rPr lang="zh-CN" altLang="en-US" sz="2800" b="1" dirty="0" smtClean="0">
                <a:solidFill>
                  <a:srgbClr val="C00000"/>
                </a:solidFill>
                <a:latin typeface="黑体" panose="02010609060101010101" pitchFamily="49" charset="-122"/>
                <a:ea typeface="黑体" panose="02010609060101010101" pitchFamily="49" charset="-122"/>
                <a:sym typeface="+mn-ea"/>
              </a:rPr>
              <a:t>深度解析</a:t>
            </a:r>
            <a:endParaRPr kumimoji="1" lang="zh-CN" altLang="en-US" sz="2800" b="1" dirty="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560070" y="2060575"/>
            <a:ext cx="10984230" cy="4594860"/>
          </a:xfrm>
          <a:prstGeom prst="rect">
            <a:avLst/>
          </a:prstGeom>
          <a:ln w="28575">
            <a:solidFill>
              <a:srgbClr val="D6009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3" name="TextBox 12"/>
          <p:cNvSpPr txBox="1"/>
          <p:nvPr/>
        </p:nvSpPr>
        <p:spPr>
          <a:xfrm>
            <a:off x="457200" y="1600200"/>
            <a:ext cx="11486515" cy="460375"/>
          </a:xfrm>
          <a:prstGeom prst="rect">
            <a:avLst/>
          </a:prstGeom>
          <a:noFill/>
        </p:spPr>
        <p:txBody>
          <a:bodyPr wrap="square" rtlCol="0">
            <a:spAutoFit/>
          </a:bodyPr>
          <a:lstStyle/>
          <a:p>
            <a:pPr>
              <a:lnSpc>
                <a:spcPct val="120000"/>
              </a:lnSpc>
            </a:pPr>
            <a:r>
              <a:rPr lang="zh-CN" altLang="en-US" sz="2000" dirty="0">
                <a:latin typeface="黑体" panose="02010609060101010101" pitchFamily="49" charset="-122"/>
                <a:ea typeface="黑体" panose="02010609060101010101" pitchFamily="49" charset="-122"/>
                <a:sym typeface="+mn-ea"/>
              </a:rPr>
              <a:t> </a:t>
            </a:r>
            <a:r>
              <a:rPr lang="zh-CN" altLang="en-US" sz="2000" b="1" dirty="0">
                <a:solidFill>
                  <a:srgbClr val="FF0000"/>
                </a:solidFill>
                <a:latin typeface="黑体" panose="02010609060101010101" pitchFamily="49" charset="-122"/>
                <a:ea typeface="黑体" panose="02010609060101010101" pitchFamily="49" charset="-122"/>
                <a:sym typeface="+mn-ea"/>
              </a:rPr>
              <a:t>二</a:t>
            </a:r>
            <a:r>
              <a:rPr lang="zh-CN" altLang="en-US" sz="2000" b="1" dirty="0">
                <a:solidFill>
                  <a:srgbClr val="FF0000"/>
                </a:solidFill>
                <a:latin typeface="黑体" panose="02010609060101010101" pitchFamily="49" charset="-122"/>
                <a:ea typeface="黑体" panose="02010609060101010101" pitchFamily="49" charset="-122"/>
                <a:sym typeface="+mn-ea"/>
              </a:rPr>
              <a:t>、严重“三违”界定</a:t>
            </a:r>
            <a:endParaRPr lang="zh-CN" altLang="en-US" sz="2000" b="1" dirty="0">
              <a:solidFill>
                <a:srgbClr val="FF0000"/>
              </a:solidFill>
              <a:latin typeface="黑体" panose="02010609060101010101" pitchFamily="49" charset="-122"/>
              <a:ea typeface="黑体" panose="02010609060101010101" pitchFamily="49" charset="-122"/>
              <a:sym typeface="+mn-ea"/>
            </a:endParaRPr>
          </a:p>
        </p:txBody>
      </p:sp>
      <p:sp>
        <p:nvSpPr>
          <p:cNvPr id="9" name="TextBox 11"/>
          <p:cNvSpPr txBox="1"/>
          <p:nvPr/>
        </p:nvSpPr>
        <p:spPr>
          <a:xfrm>
            <a:off x="868680" y="2210435"/>
            <a:ext cx="10435590" cy="4246245"/>
          </a:xfrm>
          <a:prstGeom prst="rect">
            <a:avLst/>
          </a:prstGeom>
          <a:noFill/>
        </p:spPr>
        <p:txBody>
          <a:bodyPr wrap="square" rtlCol="0">
            <a:spAutoFit/>
          </a:bodyPr>
          <a:lstStyle/>
          <a:p>
            <a:pPr indent="457200" algn="ctr" fontAlgn="auto">
              <a:lnSpc>
                <a:spcPct val="150000"/>
              </a:lnSpc>
            </a:pP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第四部分 防治水专业</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第3条</a:t>
            </a: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 防治水方面，违反以下情况时，对责任人按照严重“三违”考核。</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1、注浆期间孔口压力表损坏，未进行更换，继续注浆的。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2、同一钻场内，未经允许出现2个或超过2个钻孔同时揭露含水层。</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3、探放水钻孔未按照要求下设套管，套管试压不合格盲目钻进的。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4、探放水钻孔施工未按照规程要求，私自改变施工参数的。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5、钻机运行期间，人员离开操作台的。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6、钻探施工原始记录及测水原始记录出现弄虚作假的。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a:p>
            <a:pPr indent="457200" algn="l" fontAlgn="auto">
              <a:lnSpc>
                <a:spcPct val="150000"/>
              </a:lnSpc>
              <a:buClrTx/>
              <a:buSzTx/>
              <a:buFontTx/>
              <a:buNone/>
            </a:pPr>
            <a:r>
              <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rPr>
              <a:t>7、私自关闭、损坏供水孔的。</a:t>
            </a:r>
            <a:endParaRPr lang="zh-CN" altLang="en-US" sz="2000" dirty="0">
              <a:solidFill>
                <a:srgbClr val="0000FF"/>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AS_NET" val="4.0.30319.42000"/>
  <p:tag name="AS_OS" val="Microsoft Windows NT 6.2.9200.0"/>
  <p:tag name="AS_RELEASE_DATE" val="2016.11.28"/>
  <p:tag name="AS_TITLE" val="Aspose.Slides for .NET 4.0"/>
  <p:tag name="AS_VERSION" val="16.11.0.0"/>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1_Blends">
  <a:themeElements>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fontScheme name="">
      <a:majorFont>
        <a:latin typeface="Arial"/>
        <a:ea typeface="宋体"/>
        <a:cs typeface="Arial"/>
      </a:majorFont>
      <a:minorFont>
        <a:latin typeface="Arial"/>
        <a:ea typeface="宋体"/>
        <a:cs typeface="Arial"/>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10.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11.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12.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13.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14.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15.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16.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17.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18.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19.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2.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20.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21.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22.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23.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24.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25.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26.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27.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28.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29.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3.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30.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31.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32.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33.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4.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5.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6.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7.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8.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ppt/theme/themeOverride9.xml><?xml version="1.0" encoding="utf-8"?>
<a:themeOverride xmlns:a="http://schemas.openxmlformats.org/drawingml/2006/main">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otalTime>0</TotalTime>
  <Words>50480</Words>
  <Application>WPS 演示</Application>
  <PresentationFormat>宽屏</PresentationFormat>
  <Paragraphs>2727</Paragraphs>
  <Slides>186</Slides>
  <Notes>24</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186</vt:i4>
      </vt:variant>
    </vt:vector>
  </HeadingPairs>
  <TitlesOfParts>
    <vt:vector size="203" baseType="lpstr">
      <vt:lpstr>Arial</vt:lpstr>
      <vt:lpstr>宋体</vt:lpstr>
      <vt:lpstr>Wingdings</vt:lpstr>
      <vt:lpstr>Tahoma</vt:lpstr>
      <vt:lpstr>隶书</vt:lpstr>
      <vt:lpstr>Times New Roman</vt:lpstr>
      <vt:lpstr>微软雅黑</vt:lpstr>
      <vt:lpstr>Calibri</vt:lpstr>
      <vt:lpstr>黑体</vt:lpstr>
      <vt:lpstr>Wingdings</vt:lpstr>
      <vt:lpstr>Batang</vt:lpstr>
      <vt:lpstr>Constantia</vt:lpstr>
      <vt:lpstr>Dotum</vt:lpstr>
      <vt:lpstr>方正姚体</vt:lpstr>
      <vt:lpstr>Arial Unicode MS</vt:lpstr>
      <vt:lpstr>Malgun Gothic</vt:lpstr>
      <vt:lpstr>1_Blends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微软公司</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微软用户</dc:creator>
  <cp:lastModifiedBy>生命如歌</cp:lastModifiedBy>
  <cp:revision>1704</cp:revision>
  <dcterms:created xsi:type="dcterms:W3CDTF">2016-04-24T12:20:00Z</dcterms:created>
  <dcterms:modified xsi:type="dcterms:W3CDTF">2026-08-05T09:02:00Z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06CF0A4F36DE49C2B0032734ABB435A6_12</vt:lpwstr>
  </property>
</Properties>
</file>