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0.svg" ContentType="image/svg+xml"/>
  <Override PartName="/ppt/media/image42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3" r:id="rId4"/>
    <p:sldMasterId id="2147483666" r:id="rId5"/>
    <p:sldMasterId id="2147483669" r:id="rId6"/>
    <p:sldMasterId id="2147483672" r:id="rId7"/>
    <p:sldMasterId id="2147483675" r:id="rId8"/>
  </p:sldMasterIdLst>
  <p:notesMasterIdLst>
    <p:notesMasterId r:id="rId18"/>
  </p:notesMasterIdLst>
  <p:sldIdLst>
    <p:sldId id="282" r:id="rId9"/>
    <p:sldId id="283" r:id="rId10"/>
    <p:sldId id="284" r:id="rId11"/>
    <p:sldId id="286" r:id="rId12"/>
    <p:sldId id="287" r:id="rId13"/>
    <p:sldId id="288" r:id="rId14"/>
    <p:sldId id="289" r:id="rId15"/>
    <p:sldId id="290" r:id="rId16"/>
    <p:sldId id="262" r:id="rId17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</p:sldIdLst>
  <p:sldSz cx="12192000" cy="6858000"/>
  <p:notesSz cx="6858000" cy="9144000"/>
  <p:custDataLst>
    <p:tags r:id="rId41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700" userDrawn="1">
          <p15:clr>
            <a:srgbClr val="747775"/>
          </p15:clr>
        </p15:guide>
        <p15:guide id="2" pos="2856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700"/>
        <p:guide pos="2856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1" Type="http://schemas.openxmlformats.org/officeDocument/2006/relationships/tags" Target="tags/tag139.xml"/><Relationship Id="rId40" Type="http://schemas.openxmlformats.org/officeDocument/2006/relationships/tableStyles" Target="tableStyles.xml"/><Relationship Id="rId4" Type="http://schemas.openxmlformats.org/officeDocument/2006/relationships/slideMaster" Target="slideMasters/slideMaster3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5" Type="http://schemas.openxmlformats.org/officeDocument/2006/relationships/slide" Target="slides/slide26.xml"/><Relationship Id="rId34" Type="http://schemas.openxmlformats.org/officeDocument/2006/relationships/slide" Target="slides/slide25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0" Type="http://schemas.openxmlformats.org/officeDocument/2006/relationships/slide" Target="slides/slide1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进入核心部分，清单详解。首先是通用类，这是所有岗位都必须遵守的基本准则。比如，看到危险征兆不撤离，这是对生命的漠视。破坏安全设施，比如图中被损坏的摄像头，这是极其危险的行为。还有无证上岗、使用不合格设备，这些都是不可逾越的底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第七类是调度应急类。调度室是矿井的大脑，值班脱岗是绝对不允许的。更严重的是拒不执行撤人命令，这是最高级别的指令，任何拖延和拒绝都可能导致群死群伤的恶性事故。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第八类是非煤矿山类。这里列举了数项恶性违章，比如爆破警戒不到位、违规贯通采空区、斜坡道空挡滑行等等。这些行为都具有极高的风险，必须严格禁止。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最后一类是地面及其他类。比如动火、登高、进入受限空间等危险作业无人监护；在起重臂下站人；以及其他经公司认定的恶性违章行为。这部分覆盖了所有未尽的高风险场景。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违章行为，我们再来看看如何处理。第四部分是处理与问责。我们实行闭环管理。一旦查处恶性违章，必须在3个工作日内完成分析报告。报告内容要详实，包括原因分析和整改措施。同时，要对违章人员进行帮教培训，并建立档案。我们也设立了申诉机制，但对于恶意申诉，将加倍考核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处理措施是严厉的。直接责任人将被核减绩效工资3000元。同时，联责的管理人员，包括分管负责人、安全总监和主要负责人，都要被考核。如果半年内同一单位同一专业被查出3次同类违章，将免去负责人职务。年度累计6次，单位主要负责人将被重罚3万元并给予行政处分。如果触犯法律，将追究刑事责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压实责任，我们还设立了量化的履职指标。各矿井单位每季度必须查处不少于3起恶性违章，否则将被扣罚绩效。机关部室也有相应的指标，比如安全监察部等部门每季度不少于2起。这要求我们主动去发现和查处违章，而不是被动等待事故发生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五部分，贯彻落实。各单位要做好宣传和学习工作。首先，要将清单内容传达到每个班组、每一名员工。其次，要制作便于携带的卡片，人手一份。最后，要通过班前会、专题培训等各种形式，确保全员知晓，让每个人都清楚自己岗位的红线在哪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同时，要做好公示和警示工作，在井口、学习室等地方张贴清单，时刻提醒大家。更重要的是，要畅通举报渠道，鼓励员工举报身边的违章行为，并给予奖励。我们要形成人人监督、人人负责的良好氛围。对于外来施工人员，同样适用属地管理原则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最后，我们进行总结。希望大家牢记三个核心思想：敬畏生命，生命至上，安全第一；敬畏规章，制度是保护我们的护身符；杜绝侥幸，任何一次侥幸都可能酿成大祸。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在此，对全体员工和管理人员提出要求。员工要主动学习、严格自律、相互监督。管理人员要率先垂范、严格管理、狠抓落实。只有每个人都负起责任，才能真正筑牢安全防线。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继续看通用类。擅自变更作业措施，这是对规程的漠视。不按规定交接班，会造成岗位空当，极易引发事故。危险作业不设警戒，就像图中的围栏，如果被忽视，后果不堪设想。电气作业违规，比如不执行停电挂牌上锁，这是与“电老虎”共舞，非常危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安全是最大的效益，平安是最大的幸福。让我们以此次《47类恶性“违章”行为清单》的颁布为契机，共同努力，筑牢安全生产的坚固防线，为公司的高质量发展保驾护航！我的解读到此结束，谢谢大家！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通用类最后一部分。停送电管理混乱，比如约时停送电、强行送电，这是电气安全的大忌。违规进入机械作业区，比如跨越运行的输送带，瞬间就可能发生事故。超载起吊，就像图中这样，极易导致重物坠落。最后，擅自进入禁入区域，就是明知山有虎，偏向虎山行，非常危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采掘类，这是井下生产的主战场。首先是空帮空顶作业，就像图中这样，顶板没有支护，随时可能垮落，这是绝对禁止的。安全装置失效，比如急停按钮坏了还继续生产，这是拿生命开玩笑。还有高压管路连接违规，用铁丝代替专用的U型卡，高压液体一旦喷出，后果不堪设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采掘类继续。擅自降低支护强度，比如截短锚杆，这是典型的偷工减料，非常危险。巷道贯通无措施，就像图中这样的施工，如果没有周密计划，可能引发瓦斯、透水等重大事故。绳道内有人，这是绝对禁止的铁律。斜巷运输缺少安全设施，比如“一坡三挡”不全，等于没有生命线。最后，本架操作，视野不好，极易发生挤碰事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类是运输类，这是矿井的大动脉。斜巷提升的严重违章，如超挂车、放飞车，是跑车事故的主要原因。违反“行人不行车、行车不行人”的规定，是运输安全的基本准则。运输设备带病运行，比如刹车不灵还继续开，就是移动的定时炸弹。还有一些操作细节，比如车辆没停稳就上下人，斜坡停车不掩车，这些小疏忽都可能导致大事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类是通防类，关乎矿井的呼吸。同时敞开两道风门，会造成风流短路，导致瓦斯积聚。停风后不撤人，恢复通风前不检查瓦斯，这是绝对禁止的。爆破作业不执行“一炮三检”等制度，极易引发事故。最恶劣的是屏蔽瓦斯监测，比如用风吹传感器，试图掩盖瓦斯超限，这是导致瓦斯爆炸的罪魁祸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五类是地测防治水类。探放水作业时，个人防护不到位、钻机固定不牢，都可能导致事故。特别要强调的是原始记录造假，这会严重误导水害判断，后果不堪设想。还有，钻孔前必须安装孔口控水阀门，否则一旦突水，将无法控制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六类是防冲类。卸压措施不到位，比如减少钻孔深度，等于放弃了对冲击地压的抵抗。在应力集中区违规作业，极易诱发冲击地压。监测数据造假，会让预警系统失效，后果严重。限员管理如果流于形式，一旦发生冲击地压，后果不堪设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未标题-2-0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8365" y="395605"/>
            <a:ext cx="1802531" cy="360000"/>
          </a:xfrm>
          <a:prstGeom prst="rect">
            <a:avLst/>
          </a:prstGeom>
        </p:spPr>
      </p:pic>
      <p:pic>
        <p:nvPicPr>
          <p:cNvPr id="4" name="图片 3" descr="未标题-2-0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59500"/>
            <a:ext cx="1219200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302880" y="7413585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806880" y="7413585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568480" y="7413585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未标题-2-0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8365" y="395605"/>
            <a:ext cx="1802531" cy="360000"/>
          </a:xfrm>
          <a:prstGeom prst="rect">
            <a:avLst/>
          </a:prstGeom>
        </p:spPr>
      </p:pic>
      <p:pic>
        <p:nvPicPr>
          <p:cNvPr id="4" name="图片 3" descr="未标题-2-0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59500"/>
            <a:ext cx="1219200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302880" y="7413585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806880" y="7413585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568480" y="7413585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未标题-2-0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8365" y="395605"/>
            <a:ext cx="1802531" cy="360000"/>
          </a:xfrm>
          <a:prstGeom prst="rect">
            <a:avLst/>
          </a:prstGeom>
        </p:spPr>
      </p:pic>
      <p:pic>
        <p:nvPicPr>
          <p:cNvPr id="4" name="图片 3" descr="未标题-2-0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59500"/>
            <a:ext cx="1219200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302880" y="7413585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806880" y="7413585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568480" y="7413585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未标题-2-0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8365" y="395605"/>
            <a:ext cx="1802531" cy="360000"/>
          </a:xfrm>
          <a:prstGeom prst="rect">
            <a:avLst/>
          </a:prstGeom>
        </p:spPr>
      </p:pic>
      <p:pic>
        <p:nvPicPr>
          <p:cNvPr id="4" name="图片 3" descr="未标题-2-0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59500"/>
            <a:ext cx="1219200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302880" y="7413585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806880" y="7413585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568480" y="7413585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未标题-2-0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8365" y="395605"/>
            <a:ext cx="1802531" cy="360000"/>
          </a:xfrm>
          <a:prstGeom prst="rect">
            <a:avLst/>
          </a:prstGeom>
        </p:spPr>
      </p:pic>
      <p:pic>
        <p:nvPicPr>
          <p:cNvPr id="4" name="图片 3" descr="未标题-2-0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59500"/>
            <a:ext cx="1219200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302880" y="7413585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806880" y="7413585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568480" y="7413585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未标题-2-0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8365" y="395605"/>
            <a:ext cx="1802531" cy="360000"/>
          </a:xfrm>
          <a:prstGeom prst="rect">
            <a:avLst/>
          </a:prstGeom>
        </p:spPr>
      </p:pic>
      <p:pic>
        <p:nvPicPr>
          <p:cNvPr id="4" name="图片 3" descr="未标题-2-0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59500"/>
            <a:ext cx="1219200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302880" y="7413585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806880" y="7413585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568480" y="7413585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jpeg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3" Type="http://schemas.openxmlformats.org/officeDocument/2006/relationships/notesSlide" Target="../notesSlides/notesSlide8.xml"/><Relationship Id="rId22" Type="http://schemas.openxmlformats.org/officeDocument/2006/relationships/slideLayout" Target="../slideLayouts/slideLayout12.xml"/><Relationship Id="rId21" Type="http://schemas.openxmlformats.org/officeDocument/2006/relationships/tags" Target="../tags/tag110.xml"/><Relationship Id="rId20" Type="http://schemas.openxmlformats.org/officeDocument/2006/relationships/tags" Target="../tags/tag109.xml"/><Relationship Id="rId2" Type="http://schemas.openxmlformats.org/officeDocument/2006/relationships/tags" Target="../tags/tag91.xml"/><Relationship Id="rId19" Type="http://schemas.openxmlformats.org/officeDocument/2006/relationships/tags" Target="../tags/tag108.xml"/><Relationship Id="rId18" Type="http://schemas.openxmlformats.org/officeDocument/2006/relationships/tags" Target="../tags/tag107.xml"/><Relationship Id="rId17" Type="http://schemas.openxmlformats.org/officeDocument/2006/relationships/tags" Target="../tags/tag106.xml"/><Relationship Id="rId16" Type="http://schemas.openxmlformats.org/officeDocument/2006/relationships/tags" Target="../tags/tag105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tags" Target="../tags/tag100.xml"/><Relationship Id="rId10" Type="http://schemas.openxmlformats.org/officeDocument/2006/relationships/tags" Target="../tags/tag99.xml"/><Relationship Id="rId1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1" Type="http://schemas.openxmlformats.org/officeDocument/2006/relationships/slideLayout" Target="../slideLayouts/slideLayout12.xml"/><Relationship Id="rId10" Type="http://schemas.openxmlformats.org/officeDocument/2006/relationships/tags" Target="../tags/tag27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tags" Target="../tags/tag116.xml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image" Target="../media/image26.svg"/><Relationship Id="rId3" Type="http://schemas.openxmlformats.org/officeDocument/2006/relationships/image" Target="../media/image25.png"/><Relationship Id="rId26" Type="http://schemas.openxmlformats.org/officeDocument/2006/relationships/notesSlide" Target="../notesSlides/notesSlide13.xml"/><Relationship Id="rId25" Type="http://schemas.openxmlformats.org/officeDocument/2006/relationships/slideLayout" Target="../slideLayouts/slideLayout12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image" Target="../media/image32.svg"/><Relationship Id="rId21" Type="http://schemas.openxmlformats.org/officeDocument/2006/relationships/image" Target="../media/image31.png"/><Relationship Id="rId20" Type="http://schemas.openxmlformats.org/officeDocument/2006/relationships/tags" Target="../tags/tag124.xml"/><Relationship Id="rId2" Type="http://schemas.openxmlformats.org/officeDocument/2006/relationships/tags" Target="../tags/tag112.xml"/><Relationship Id="rId19" Type="http://schemas.openxmlformats.org/officeDocument/2006/relationships/tags" Target="../tags/tag123.xml"/><Relationship Id="rId18" Type="http://schemas.openxmlformats.org/officeDocument/2006/relationships/tags" Target="../tags/tag122.xml"/><Relationship Id="rId17" Type="http://schemas.openxmlformats.org/officeDocument/2006/relationships/tags" Target="../tags/tag121.xml"/><Relationship Id="rId16" Type="http://schemas.openxmlformats.org/officeDocument/2006/relationships/image" Target="../media/image30.svg"/><Relationship Id="rId15" Type="http://schemas.openxmlformats.org/officeDocument/2006/relationships/image" Target="../media/image29.png"/><Relationship Id="rId14" Type="http://schemas.openxmlformats.org/officeDocument/2006/relationships/tags" Target="../tags/tag120.xml"/><Relationship Id="rId13" Type="http://schemas.openxmlformats.org/officeDocument/2006/relationships/tags" Target="../tags/tag119.xml"/><Relationship Id="rId12" Type="http://schemas.openxmlformats.org/officeDocument/2006/relationships/tags" Target="../tags/tag118.xml"/><Relationship Id="rId11" Type="http://schemas.openxmlformats.org/officeDocument/2006/relationships/tags" Target="../tags/tag117.xml"/><Relationship Id="rId10" Type="http://schemas.openxmlformats.org/officeDocument/2006/relationships/image" Target="../media/image28.svg"/><Relationship Id="rId1" Type="http://schemas.openxmlformats.org/officeDocument/2006/relationships/tags" Target="../tags/tag1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png"/><Relationship Id="rId8" Type="http://schemas.openxmlformats.org/officeDocument/2006/relationships/image" Target="../media/image40.svg"/><Relationship Id="rId7" Type="http://schemas.openxmlformats.org/officeDocument/2006/relationships/image" Target="../media/image39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2" Type="http://schemas.openxmlformats.org/officeDocument/2006/relationships/notesSlide" Target="../notesSlides/notesSlide15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42.svg"/><Relationship Id="rId1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6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42.svg"/><Relationship Id="rId6" Type="http://schemas.openxmlformats.org/officeDocument/2006/relationships/image" Target="../media/image41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53.svg"/><Relationship Id="rId7" Type="http://schemas.openxmlformats.org/officeDocument/2006/relationships/image" Target="../media/image52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5.svg"/><Relationship Id="rId3" Type="http://schemas.openxmlformats.org/officeDocument/2006/relationships/image" Target="../media/image44.png"/><Relationship Id="rId2" Type="http://schemas.openxmlformats.org/officeDocument/2006/relationships/image" Target="../media/image49.svg"/><Relationship Id="rId12" Type="http://schemas.openxmlformats.org/officeDocument/2006/relationships/notesSlide" Target="../notesSlides/notesSlide17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55.svg"/><Relationship Id="rId1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4" Type="http://schemas.openxmlformats.org/officeDocument/2006/relationships/notesSlide" Target="../notesSlides/notesSlide18.xml"/><Relationship Id="rId13" Type="http://schemas.openxmlformats.org/officeDocument/2006/relationships/slideLayout" Target="../slideLayouts/slideLayout12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tags" Target="../tags/tag127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4.png"/><Relationship Id="rId8" Type="http://schemas.openxmlformats.org/officeDocument/2006/relationships/image" Target="../media/image63.svg"/><Relationship Id="rId7" Type="http://schemas.openxmlformats.org/officeDocument/2006/relationships/image" Target="../media/image62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Relationship Id="rId3" Type="http://schemas.openxmlformats.org/officeDocument/2006/relationships/image" Target="../media/image58.png"/><Relationship Id="rId2" Type="http://schemas.openxmlformats.org/officeDocument/2006/relationships/image" Target="../media/image57.svg"/><Relationship Id="rId14" Type="http://schemas.openxmlformats.org/officeDocument/2006/relationships/notesSlide" Target="../notesSlides/notesSlide19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67.svg"/><Relationship Id="rId11" Type="http://schemas.openxmlformats.org/officeDocument/2006/relationships/image" Target="../media/image66.png"/><Relationship Id="rId10" Type="http://schemas.openxmlformats.org/officeDocument/2006/relationships/image" Target="../media/image65.svg"/><Relationship Id="rId1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3" Type="http://schemas.openxmlformats.org/officeDocument/2006/relationships/slideLayout" Target="../slideLayouts/slideLayout12.xml"/><Relationship Id="rId12" Type="http://schemas.openxmlformats.org/officeDocument/2006/relationships/tags" Target="../tags/tag39.xml"/><Relationship Id="rId11" Type="http://schemas.openxmlformats.org/officeDocument/2006/relationships/tags" Target="../tags/tag38.xml"/><Relationship Id="rId10" Type="http://schemas.openxmlformats.org/officeDocument/2006/relationships/tags" Target="../tags/tag37.xml"/><Relationship Id="rId1" Type="http://schemas.openxmlformats.org/officeDocument/2006/relationships/tags" Target="../tags/tag2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3" Type="http://schemas.openxmlformats.org/officeDocument/2006/relationships/slideLayout" Target="../slideLayouts/slideLayout16.xml"/><Relationship Id="rId12" Type="http://schemas.openxmlformats.org/officeDocument/2006/relationships/tags" Target="../tags/tag58.xml"/><Relationship Id="rId11" Type="http://schemas.openxmlformats.org/officeDocument/2006/relationships/tags" Target="../tags/tag57.xml"/><Relationship Id="rId10" Type="http://schemas.openxmlformats.org/officeDocument/2006/relationships/tags" Target="../tags/tag56.xml"/><Relationship Id="rId1" Type="http://schemas.openxmlformats.org/officeDocument/2006/relationships/tags" Target="../tags/tag4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tags" Target="../tags/tag5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3" Type="http://schemas.openxmlformats.org/officeDocument/2006/relationships/slideLayout" Target="../slideLayouts/slideLayout22.xml"/><Relationship Id="rId12" Type="http://schemas.openxmlformats.org/officeDocument/2006/relationships/tags" Target="../tags/tag90.xml"/><Relationship Id="rId11" Type="http://schemas.openxmlformats.org/officeDocument/2006/relationships/tags" Target="../tags/tag89.xml"/><Relationship Id="rId10" Type="http://schemas.openxmlformats.org/officeDocument/2006/relationships/tags" Target="../tags/tag88.xml"/><Relationship Id="rId1" Type="http://schemas.openxmlformats.org/officeDocument/2006/relationships/tags" Target="../tags/tag79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未标题-2-02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04190" y="503555"/>
            <a:ext cx="3618230" cy="722630"/>
          </a:xfrm>
          <a:prstGeom prst="rect">
            <a:avLst/>
          </a:prstGeom>
        </p:spPr>
      </p:pic>
      <p:pic>
        <p:nvPicPr>
          <p:cNvPr id="5" name="图片 4" descr="未标题-2-0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56080"/>
            <a:ext cx="12192000" cy="384683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2576830"/>
            <a:ext cx="1219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《47类恶性“违章”行为清单（试行）》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3425" y="240030"/>
            <a:ext cx="231394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9017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清单详解：通用类（2/2）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33500" y="979170"/>
            <a:ext cx="2286000" cy="2286000"/>
          </a:xfrm>
          <a:prstGeom prst="rect">
            <a:avLst/>
          </a:prstGeom>
          <a:noFill/>
          <a:ln w="254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12500" b="12500"/>
          <a:stretch>
            <a:fillRect/>
          </a:stretch>
        </p:blipFill>
        <p:spPr>
          <a:xfrm>
            <a:off x="4953000" y="979170"/>
            <a:ext cx="2286000" cy="2286000"/>
          </a:xfrm>
          <a:prstGeom prst="rect">
            <a:avLst/>
          </a:prstGeom>
          <a:noFill/>
          <a:ln w="254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572500" y="979170"/>
            <a:ext cx="2286000" cy="2286000"/>
          </a:xfrm>
          <a:prstGeom prst="rect">
            <a:avLst/>
          </a:prstGeom>
          <a:noFill/>
          <a:ln w="254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762000" y="3519170"/>
            <a:ext cx="5270500" cy="11684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89000" y="3620770"/>
            <a:ext cx="5016500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04 擅自变更作业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检修中擅自改动安全措施、违规操作阀门开关或扩大作业范围。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7878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警示：作业规程是用教训换来的，任何擅自更改都是对生命的漠视。</a:t>
            </a:r>
            <a:endParaRPr lang="en-US" sz="1300" b="0" i="0" u="none" strike="noStrike">
              <a:solidFill>
                <a:srgbClr val="7878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159500" y="3519170"/>
            <a:ext cx="5270500" cy="11684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286500" y="3620770"/>
            <a:ext cx="5016500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05 岗位交接缺失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固定岗位未按规定现场交接班，关键环节出现监管“真空期”。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7878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警示：岗位空当是事故的温床，交接不清坚决不能离岗。</a:t>
            </a:r>
            <a:endParaRPr lang="en-US" sz="1300" b="0" i="0" u="none" strike="noStrike">
              <a:solidFill>
                <a:srgbClr val="7878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62000" y="4852670"/>
            <a:ext cx="5270500" cy="11684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89000" y="4954270"/>
            <a:ext cx="5016500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06 危险作业无警戒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吊装、运输等高危作业未设警戒区，无关人员随意进入危险区域。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7878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警示：警戒区是“生命线”，保护他人也筑牢自身的安全屏障。</a:t>
            </a:r>
            <a:endParaRPr lang="en-US" sz="1300" b="0" i="0" u="none" strike="noStrike">
              <a:solidFill>
                <a:srgbClr val="7878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159500" y="4852670"/>
            <a:ext cx="5270500" cy="11684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286500" y="4954270"/>
            <a:ext cx="5016500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07 电气作业违规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未执行停电、验电、挂牌、上锁制度，或违规装设、拆除接地线。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7878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警示：电老虎无情，严格执行“停验挂锁”是保命的铁律。</a:t>
            </a:r>
            <a:endParaRPr lang="en-US" sz="1300" b="0" i="0" u="none" strike="noStrike">
              <a:solidFill>
                <a:srgbClr val="7878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28448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22352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清单详解：通用类（3/3）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112520"/>
            <a:ext cx="5270500" cy="2413000"/>
          </a:xfrm>
          <a:prstGeom prst="roundRect">
            <a:avLst>
              <a:gd name="adj" fmla="val 0"/>
            </a:avLst>
          </a:prstGeom>
          <a:solidFill>
            <a:srgbClr val="000000">
              <a:alpha val="4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 l="12499" r="12499"/>
          <a:stretch>
            <a:fillRect/>
          </a:stretch>
        </p:blipFill>
        <p:spPr>
          <a:xfrm>
            <a:off x="952500" y="1430020"/>
            <a:ext cx="1778000" cy="1778000"/>
          </a:xfrm>
          <a:prstGeom prst="rect">
            <a:avLst/>
          </a:prstGeom>
          <a:noFill/>
          <a:ln w="25400" cap="flat" cmpd="sng">
            <a:solidFill>
              <a:srgbClr val="CC0000">
                <a:alpha val="80000"/>
              </a:srgbClr>
            </a:solidFill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2857500" y="1303020"/>
            <a:ext cx="2984500" cy="209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10. 违规起吊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EEEEE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超载作业、起吊工具或索具破损失效、吊挂不规范。此类行为直接威胁吊装作业安全。</a:t>
            </a:r>
            <a:endParaRPr lang="en-US" sz="1300" b="0" i="0" u="none" strike="noStrike">
              <a:solidFill>
                <a:srgbClr val="EEEEE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FFC10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 警示：</a:t>
            </a: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索具断裂或重物坠落是起重事故的主要形式，严重时可造成设备损毁和重大人员伤亡。</a:t>
            </a:r>
            <a:endParaRPr lang="en-US" sz="1300" b="0" i="0" u="none" strike="noStrike">
              <a:solidFill>
                <a:srgbClr val="FFFFFF">
                  <a:alpha val="74902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159500" y="1112520"/>
            <a:ext cx="5270500" cy="2413000"/>
          </a:xfrm>
          <a:prstGeom prst="roundRect">
            <a:avLst>
              <a:gd name="adj" fmla="val 0"/>
            </a:avLst>
          </a:prstGeom>
          <a:solidFill>
            <a:srgbClr val="000000">
              <a:alpha val="4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350000" y="1430020"/>
            <a:ext cx="1778000" cy="1778000"/>
          </a:xfrm>
          <a:prstGeom prst="rect">
            <a:avLst/>
          </a:prstGeom>
          <a:noFill/>
          <a:ln w="25400" cap="flat" cmpd="sng">
            <a:solidFill>
              <a:srgbClr val="CC0000">
                <a:alpha val="80000"/>
              </a:srgbClr>
            </a:solidFill>
            <a:prstDash val="solid"/>
            <a:round/>
          </a:ln>
        </p:spPr>
      </p:pic>
      <p:sp>
        <p:nvSpPr>
          <p:cNvPr id="9" name="AutoShape 9"/>
          <p:cNvSpPr/>
          <p:nvPr/>
        </p:nvSpPr>
        <p:spPr>
          <a:xfrm>
            <a:off x="8255000" y="1303020"/>
            <a:ext cx="2984500" cy="209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09. 进入机械作业区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EEEEE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擅自进入旋转/转动机械半径内、跨越运行输送带、攀爬运行中的车辆或采掘设备。</a:t>
            </a:r>
            <a:endParaRPr lang="en-US" sz="1300" b="0" i="0" u="none" strike="noStrike">
              <a:solidFill>
                <a:srgbClr val="EEEEE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FFC10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 警示：</a:t>
            </a: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机械伤害具有突发性和不可逆性，保持安全距离是防止卷入、挤压事故的唯一有效手段。</a:t>
            </a:r>
            <a:endParaRPr lang="en-US" sz="1300" b="0" i="0" u="none" strike="noStrike">
              <a:solidFill>
                <a:srgbClr val="FFFFFF">
                  <a:alpha val="74902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3779520"/>
            <a:ext cx="5270500" cy="2222500"/>
          </a:xfrm>
          <a:prstGeom prst="roundRect">
            <a:avLst>
              <a:gd name="adj" fmla="val 0"/>
            </a:avLst>
          </a:prstGeom>
          <a:solidFill>
            <a:srgbClr val="000000">
              <a:alpha val="4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952500" y="3970020"/>
            <a:ext cx="48895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08. 停送电管理混乱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EEEEE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未执行“两票三制”、约时停送电、故障跳闸后强行送电、违规带电检修或搬迁设备。</a:t>
            </a:r>
            <a:endParaRPr lang="en-US" sz="1300" b="0" i="0" u="none" strike="noStrike">
              <a:solidFill>
                <a:srgbClr val="EEEEE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FFC10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 警示：</a:t>
            </a: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电气安全是生产运行的基石，违章操作极易引发电弧烧伤、触电、火灾甚至瓦斯爆炸事故。</a:t>
            </a:r>
            <a:endParaRPr lang="en-US" sz="1300" b="0" i="0" u="none" strike="noStrike">
              <a:solidFill>
                <a:srgbClr val="FFFFFF">
                  <a:alpha val="74902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159500" y="3779520"/>
            <a:ext cx="5270500" cy="2222500"/>
          </a:xfrm>
          <a:prstGeom prst="roundRect">
            <a:avLst>
              <a:gd name="adj" fmla="val 0"/>
            </a:avLst>
          </a:prstGeom>
          <a:solidFill>
            <a:srgbClr val="000000">
              <a:alpha val="45000"/>
            </a:srgbClr>
          </a:solidFill>
          <a:ln w="12700" cap="flat" cmpd="sng">
            <a:solidFill>
              <a:srgbClr val="CC000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350000" y="3970020"/>
            <a:ext cx="48895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11. 进入禁入区域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EEEEE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未经审批、未采取防护措施，擅自进入采空区、无支护区、盲巷或已设警示的危险区域。</a:t>
            </a:r>
            <a:endParaRPr lang="en-US" sz="1300" b="0" i="0" u="none" strike="noStrike">
              <a:solidFill>
                <a:srgbClr val="EEEEE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FFC10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 警示：</a:t>
            </a:r>
            <a:r>
              <a:rPr lang="en-US" sz="1300" b="0" i="0" u="none" strike="noStrike">
                <a:solidFill>
                  <a:srgbClr val="FFFFFF">
                    <a:alpha val="74902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禁入区域通常存在顶板垮塌、有毒有害气体积聚等重大风险，擅自进入无异于“踏入雷区”。</a:t>
            </a:r>
            <a:endParaRPr lang="en-US" sz="1300" b="0" i="0" u="none" strike="noStrike">
              <a:solidFill>
                <a:srgbClr val="FFFFFF">
                  <a:alpha val="74902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清单详解：采掘类（1/2）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t="2158" b="2158"/>
          <a:stretch>
            <a:fillRect/>
          </a:stretch>
        </p:blipFill>
        <p:spPr>
          <a:xfrm>
            <a:off x="762000" y="1651000"/>
            <a:ext cx="2794000" cy="22225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13792" b="13792"/>
          <a:stretch>
            <a:fillRect/>
          </a:stretch>
        </p:blipFill>
        <p:spPr>
          <a:xfrm>
            <a:off x="762000" y="4191000"/>
            <a:ext cx="2794000" cy="22225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3937000" y="1651000"/>
            <a:ext cx="74930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6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4127500" y="1752600"/>
            <a:ext cx="7112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12. 空帮空顶作业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违规：违反作业规程，在未采取有效支护措施的情况下进行空帮、空顶作业。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400" b="1" i="0" u="none" strike="noStrike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警示解读：</a:t>
            </a:r>
            <a:r>
              <a:rPr lang="en-US" sz="14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顶板是井下作业的“天”，空顶作业如同头顶悬剑，一旦发生顶板垮落，将直接造成人员伤亡和设备损毁，是煤矿安全生产的“头号杀手”。</a:t>
            </a:r>
            <a:endParaRPr lang="en-US" sz="14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937000" y="3238500"/>
            <a:ext cx="74930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6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127500" y="3340100"/>
            <a:ext cx="7112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13. 安全装置失效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违规：采煤工作面、刮板运输机、转载机的闭锁或急停装置失效，仍冒险组织生产。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400" b="1" i="0" u="none" strike="noStrike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警示解读：</a:t>
            </a:r>
            <a:r>
              <a:rPr lang="en-US" sz="14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这些安全装置是紧急情况下的“救命闸”，一旦设备失控或出现险情，失效的装置将无法切断动力，极易导致卷入、挤压等重大机械伤害事故。</a:t>
            </a:r>
            <a:endParaRPr lang="en-US" sz="14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3937000" y="4826000"/>
            <a:ext cx="74930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6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127500" y="4927600"/>
            <a:ext cx="7112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14. 高压管路连接违规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违规：高压液体管路连接时，使用铁丝、钢筋、麻绳等非专用件替代标准“U”型卡。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400" b="1" i="0" u="none" strike="noStrike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警示解读：</a:t>
            </a:r>
            <a:r>
              <a:rPr lang="en-US" sz="14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高压管路承压可达31.5MPa，非专用卡无法承受脉冲压力，极易脱落崩开。高压液体喷射具有极强的冲击力，可瞬间造成人员重伤甚至死亡。</a:t>
            </a:r>
            <a:endParaRPr lang="en-US" sz="14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清单详解：采掘类（2/2）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t="8702" b="8702"/>
          <a:stretch>
            <a:fillRect/>
          </a:stretch>
        </p:blipFill>
        <p:spPr>
          <a:xfrm>
            <a:off x="762000" y="1524000"/>
            <a:ext cx="4064000" cy="22225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22656" b="22656"/>
          <a:stretch>
            <a:fillRect/>
          </a:stretch>
        </p:blipFill>
        <p:spPr>
          <a:xfrm>
            <a:off x="762000" y="4000500"/>
            <a:ext cx="4064000" cy="22225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5334000" y="1524000"/>
            <a:ext cx="3111500" cy="14605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461000" y="1625600"/>
            <a:ext cx="28575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15. 降低支护强度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擅自降低支护参数，截断锚杆或减少锚固剂用量，偷工减料。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1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警示：为顶板垮塌事故埋下重大隐患。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334000" y="3175000"/>
            <a:ext cx="3111500" cy="14605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5461000" y="3276600"/>
            <a:ext cx="28575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16. 贯通无措施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贯通无计划、无专人盯班；贯通后未测瓦斯、未及时调风。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1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警示：极易引发瓦斯积聚、透水等事故。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334000" y="4826000"/>
            <a:ext cx="3111500" cy="14605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5461000" y="4927600"/>
            <a:ext cx="2857500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17. 绳道内有人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耙装机、绞车运行时，钢丝绳波及范围内有人作业或停留。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1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警示：钢丝绳易断裂弹起，严禁站人是铁律。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636000" y="1524000"/>
            <a:ext cx="3111500" cy="22225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8763000" y="1625600"/>
            <a:ext cx="2857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18. 斜巷运输设施问题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缺少“一坡三挡”等安全设施，或设施安装不合格、未按规定使用，无法有效阻止跑车事故。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1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警示：安全设施是斜巷运输的生命线，必须完好可靠。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636000" y="4000500"/>
            <a:ext cx="3111500" cy="22225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763000" y="4102100"/>
            <a:ext cx="2857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19. 本架操作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综采工作面生产期间，人员在本架范围内直接操作，而非在邻架进行远程或闭锁操作。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1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警示：视野受限，极易发生机械挤碰、顶板冒落伤人事故。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清单详解：运输类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270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矿井的“大动脉”，安全红线不容触碰</a:t>
            </a:r>
            <a:endParaRPr lang="en-US" sz="1800" b="0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52705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952500" y="2184400"/>
            <a:ext cx="48895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20. 斜巷提升严重违章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超挂车、放飞车、不使用防脱销或保险绳失效；下部车场信号工违规在躲避硐外发信号。此类行为直接破坏斜巷运输的基础安全条件。</a:t>
            </a:r>
            <a:endParaRPr lang="en-US" sz="1300" b="0" i="0" u="none" strike="noStrike">
              <a:solidFill>
                <a:srgbClr val="1F232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200" b="1" i="0" u="none" strike="noStrike">
                <a:solidFill>
                  <a:srgbClr val="6464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警示解读：</a:t>
            </a:r>
            <a:r>
              <a:rPr lang="en-US" sz="1200" b="0" i="0" u="none" strike="noStrike">
                <a:solidFill>
                  <a:srgbClr val="6464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这是斜巷事故的核心根源，极易引发跑车、坠物等重大恶性事故，瞬间威胁巷道上下所有作业人员的生命安全。</a:t>
            </a:r>
            <a:endParaRPr lang="en-US" sz="1200" b="0" i="0" u="none" strike="noStrike">
              <a:solidFill>
                <a:srgbClr val="6464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159500" y="2032000"/>
            <a:ext cx="52705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350000" y="2184400"/>
            <a:ext cx="48895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21. 违反行车规定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触犯“行人不行车、行车不行人”铁律；或在车辆未完全停稳时，冒险进行摘挂钩、连车等动态作业。</a:t>
            </a:r>
            <a:endParaRPr lang="en-US" sz="1300" b="0" i="0" u="none" strike="noStrike">
              <a:solidFill>
                <a:srgbClr val="1F232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200" b="1" i="0" u="none" strike="noStrike">
                <a:solidFill>
                  <a:srgbClr val="6464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警示解读：</a:t>
            </a:r>
            <a:r>
              <a:rPr lang="en-US" sz="1200" b="0" i="0" u="none" strike="noStrike">
                <a:solidFill>
                  <a:srgbClr val="6464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这是运输安全的“生命线”准则，人车混行或动态作业极易造成碰撞、挤压等伤亡事故，必须无条件遵守。</a:t>
            </a:r>
            <a:endParaRPr lang="en-US" sz="1200" b="0" i="0" u="none" strike="noStrike">
              <a:solidFill>
                <a:srgbClr val="6464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62000" y="4254500"/>
            <a:ext cx="52705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952500" y="4406900"/>
            <a:ext cx="48895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22. 运输设备带病运行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绞车、电机车等设备的操控系统失灵，或制动、防溜保护装置失效，未及时停车检修仍强行运行。</a:t>
            </a:r>
            <a:endParaRPr lang="en-US" sz="1300" b="0" i="0" u="none" strike="noStrike">
              <a:solidFill>
                <a:srgbClr val="1F232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200" b="1" i="0" u="none" strike="noStrike">
                <a:solidFill>
                  <a:srgbClr val="6464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警示解读：</a:t>
            </a:r>
            <a:r>
              <a:rPr lang="en-US" sz="1200" b="0" i="0" u="none" strike="noStrike">
                <a:solidFill>
                  <a:srgbClr val="6464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保护制动系统是设备的最后一道安全屏障，带病运行如同移动的“定时炸弹”，随时可能因失控导致严重事故。</a:t>
            </a:r>
            <a:endParaRPr lang="en-US" sz="1200" b="0" i="0" u="none" strike="noStrike">
              <a:solidFill>
                <a:srgbClr val="6464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159500" y="4254500"/>
            <a:ext cx="5270500" cy="20320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350000" y="4406900"/>
            <a:ext cx="48895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23. 车辆操作违规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车辆未停稳时上下人员；斜坡段未熄火司机擅离岗位；斜巷停车未采取掩车、制动等防溜措施。</a:t>
            </a:r>
            <a:endParaRPr lang="en-US" sz="1300" b="0" i="0" u="none" strike="noStrike">
              <a:solidFill>
                <a:srgbClr val="1F232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200" b="1" i="0" u="none" strike="noStrike">
                <a:solidFill>
                  <a:srgbClr val="6464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警示解读：</a:t>
            </a:r>
            <a:r>
              <a:rPr lang="en-US" sz="1200" b="0" i="0" u="none" strike="noStrike">
                <a:solidFill>
                  <a:srgbClr val="64646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细节决定成败，任何操作疏忽都可能导致车辆溜车、人员坠落或被碾压，事故往往就发生在这些看似不起眼的瞬间。</a:t>
            </a:r>
            <a:endParaRPr lang="en-US" sz="1200" b="0" i="0" u="none" strike="noStrike">
              <a:solidFill>
                <a:srgbClr val="64646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32004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8796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清单详解：通防类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t="15909" b="15909"/>
          <a:stretch>
            <a:fillRect/>
          </a:stretch>
        </p:blipFill>
        <p:spPr>
          <a:xfrm>
            <a:off x="762000" y="1076960"/>
            <a:ext cx="2794000" cy="19050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1111" r="1111"/>
          <a:stretch>
            <a:fillRect/>
          </a:stretch>
        </p:blipFill>
        <p:spPr>
          <a:xfrm>
            <a:off x="4699000" y="1076960"/>
            <a:ext cx="2794000" cy="19050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7031" r="7031"/>
          <a:stretch>
            <a:fillRect/>
          </a:stretch>
        </p:blipFill>
        <p:spPr>
          <a:xfrm>
            <a:off x="8636000" y="1076960"/>
            <a:ext cx="2794000" cy="19050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762000" y="3362960"/>
            <a:ext cx="5270500" cy="1333500"/>
          </a:xfrm>
          <a:prstGeom prst="roundRect">
            <a:avLst>
              <a:gd name="adj" fmla="val 0"/>
            </a:avLst>
          </a:prstGeom>
          <a:solidFill>
            <a:srgbClr val="000000">
              <a:alpha val="20000"/>
            </a:srgbClr>
          </a:solidFill>
          <a:ln w="12700" cap="flat" cmpd="sng">
            <a:solidFill>
              <a:srgbClr val="CC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89000" y="3464560"/>
            <a:ext cx="5016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24. 风流短路：通风系统的“肠梗阻”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同时敞开两道风门会导致用风地点无风。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警示：这会使瓦斯无法被有效稀释排出，瞬间形成爆炸性混合气体，是重大安全隐患。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86500" y="3362960"/>
            <a:ext cx="5270500" cy="1333500"/>
          </a:xfrm>
          <a:prstGeom prst="roundRect">
            <a:avLst>
              <a:gd name="adj" fmla="val 0"/>
            </a:avLst>
          </a:prstGeom>
          <a:solidFill>
            <a:srgbClr val="000000">
              <a:alpha val="20000"/>
            </a:srgbClr>
          </a:solidFill>
          <a:ln w="12700" cap="flat" cmpd="sng">
            <a:solidFill>
              <a:srgbClr val="CC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413500" y="3464560"/>
            <a:ext cx="5016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25. 停风与复风违规：不可触碰的红线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停风未撤人或复风前未检测瓦斯浓度。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警示：停风区是瓦斯积聚的“重灾区”，复风前必须先检查瓦斯，确认安全后方可作业。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62000" y="4823460"/>
            <a:ext cx="5270500" cy="1333500"/>
          </a:xfrm>
          <a:prstGeom prst="roundRect">
            <a:avLst>
              <a:gd name="adj" fmla="val 0"/>
            </a:avLst>
          </a:prstGeom>
          <a:solidFill>
            <a:srgbClr val="000000">
              <a:alpha val="20000"/>
            </a:srgbClr>
          </a:solidFill>
          <a:ln w="12700" cap="flat" cmpd="sng">
            <a:solidFill>
              <a:srgbClr val="CC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89000" y="4925060"/>
            <a:ext cx="5016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26. 爆破作业违规：引爆火源的导火索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未严格执行“一炮三检”和“三人连锁爆破”。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警示：这是防止爆破火焰引燃瓦斯的核心制度，任何环节的缺失都可能直接引发爆炸。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86500" y="4823460"/>
            <a:ext cx="5270500" cy="1333500"/>
          </a:xfrm>
          <a:prstGeom prst="roundRect">
            <a:avLst>
              <a:gd name="adj" fmla="val 0"/>
            </a:avLst>
          </a:prstGeom>
          <a:solidFill>
            <a:srgbClr val="000000">
              <a:alpha val="20000"/>
            </a:srgbClr>
          </a:solidFill>
          <a:ln w="12700" cap="flat" cmpd="sng">
            <a:solidFill>
              <a:srgbClr val="CC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413500" y="4925060"/>
            <a:ext cx="5016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27. 屏蔽瓦斯监测：自掘坟墓的行为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遮挡传感器、调整参数或用风吹传感器。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警示：这是性质极其恶劣的故意违章，试图掩盖瓦斯超限事实，是事故的直接推手。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清单详解：地测防治水类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l="750" r="750"/>
          <a:stretch>
            <a:fillRect/>
          </a:stretch>
        </p:blipFill>
        <p:spPr>
          <a:xfrm>
            <a:off x="762000" y="1841500"/>
            <a:ext cx="4318000" cy="2921000"/>
          </a:xfrm>
          <a:prstGeom prst="rect">
            <a:avLst/>
          </a:prstGeom>
          <a:noFill/>
          <a:ln w="25400" cap="flat" cmpd="sng">
            <a:solidFill>
              <a:srgbClr val="CC0000">
                <a:alpha val="70000"/>
              </a:srgbClr>
            </a:solidFill>
            <a:prstDash val="solid"/>
            <a:round/>
          </a:ln>
          <a:effectLst>
            <a:outerShdw blurRad="127000" dist="63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5016500"/>
            <a:ext cx="4318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33333">
                    <a:alpha val="85098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井下探放水作业是防治水害的核心手段。作业现场环境复杂，必须严格遵守安全规程，从人员防护、设备稳固、数据真实到控水措施，每一个环节都不容许丝毫马虎，否则极易引发重大透水事故。</a:t>
            </a:r>
            <a:endParaRPr lang="en-US" sz="1300" b="0" i="0" u="none" strike="noStrike">
              <a:solidFill>
                <a:srgbClr val="333333">
                  <a:alpha val="85098"/>
                </a:srgb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5461000" y="1841500"/>
            <a:ext cx="3111500" cy="2133600"/>
          </a:xfrm>
          <a:prstGeom prst="roundRect">
            <a:avLst>
              <a:gd name="adj" fmla="val 0"/>
            </a:avLst>
          </a:prstGeom>
          <a:solidFill>
            <a:srgbClr val="000000">
              <a:alpha val="1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5613400" y="2006600"/>
            <a:ext cx="2857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28. 钻探防护缺失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4"/>
            </p:custDataLst>
          </p:nvPr>
        </p:nvSpPr>
        <p:spPr>
          <a:xfrm>
            <a:off x="5613400" y="2438400"/>
            <a:ext cx="2857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tx1">
                    <a:alpha val="85098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探放水工未严格执行“三紧两不要”防护规定，未穿戴防滑、防水、防冲击的合规劳保用品。</a:t>
            </a:r>
            <a:endParaRPr lang="en-US" sz="1200" b="0" i="0" u="none" strike="noStrike">
              <a:solidFill>
                <a:schemeClr val="tx1">
                  <a:alpha val="85098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5"/>
            </p:custDataLst>
          </p:nvPr>
        </p:nvSpPr>
        <p:spPr>
          <a:xfrm>
            <a:off x="5613400" y="3302000"/>
            <a:ext cx="2806700" cy="508000"/>
          </a:xfrm>
          <a:prstGeom prst="roundRect">
            <a:avLst>
              <a:gd name="adj" fmla="val 0"/>
            </a:avLst>
          </a:prstGeom>
          <a:solidFill>
            <a:srgbClr val="CC000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6"/>
            </p:custDataLst>
          </p:nvPr>
        </p:nvSpPr>
        <p:spPr>
          <a:xfrm>
            <a:off x="5664200" y="3378200"/>
            <a:ext cx="27051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F06464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警示：</a:t>
            </a:r>
            <a:r>
              <a:rPr lang="en-US" sz="12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突水瞬间高压水流冲击力大，无防护易致人员伤亡。</a:t>
            </a:r>
            <a:endParaRPr lang="en-US" sz="12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7"/>
            </p:custDataLst>
          </p:nvPr>
        </p:nvSpPr>
        <p:spPr>
          <a:xfrm>
            <a:off x="8699500" y="1841500"/>
            <a:ext cx="3111500" cy="2133600"/>
          </a:xfrm>
          <a:prstGeom prst="roundRect">
            <a:avLst>
              <a:gd name="adj" fmla="val 0"/>
            </a:avLst>
          </a:prstGeom>
          <a:solidFill>
            <a:srgbClr val="000000">
              <a:alpha val="1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8"/>
            </p:custDataLst>
          </p:nvPr>
        </p:nvSpPr>
        <p:spPr>
          <a:xfrm>
            <a:off x="8851900" y="2006600"/>
            <a:ext cx="2857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29. 钻机固定不牢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9"/>
            </p:custDataLst>
          </p:nvPr>
        </p:nvSpPr>
        <p:spPr>
          <a:xfrm>
            <a:off x="8851900" y="2438400"/>
            <a:ext cx="2857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tx1">
                    <a:alpha val="85098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钻机基础未加固、锚固失效；作业点顶板破碎未进行超前支护，设备稳定性差。</a:t>
            </a:r>
            <a:endParaRPr lang="en-US" sz="1200" b="0" i="0" u="none" strike="noStrike">
              <a:solidFill>
                <a:schemeClr val="tx1">
                  <a:alpha val="85098"/>
                </a:scheme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0"/>
            </p:custDataLst>
          </p:nvPr>
        </p:nvSpPr>
        <p:spPr>
          <a:xfrm>
            <a:off x="8851900" y="3302000"/>
            <a:ext cx="2806700" cy="508000"/>
          </a:xfrm>
          <a:prstGeom prst="roundRect">
            <a:avLst>
              <a:gd name="adj" fmla="val 0"/>
            </a:avLst>
          </a:prstGeom>
          <a:solidFill>
            <a:srgbClr val="CC000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1"/>
            </p:custDataLst>
          </p:nvPr>
        </p:nvSpPr>
        <p:spPr>
          <a:xfrm>
            <a:off x="8902700" y="3378200"/>
            <a:ext cx="27051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F06464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警示：</a:t>
            </a:r>
            <a:r>
              <a:rPr lang="en-US" sz="12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钻机倾倒会砸伤人员，顶板垮落将掩埋设备和作业面。</a:t>
            </a:r>
            <a:endParaRPr lang="en-US" sz="12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2"/>
            </p:custDataLst>
          </p:nvPr>
        </p:nvSpPr>
        <p:spPr>
          <a:xfrm>
            <a:off x="5461000" y="4191000"/>
            <a:ext cx="3111500" cy="2133600"/>
          </a:xfrm>
          <a:prstGeom prst="roundRect">
            <a:avLst>
              <a:gd name="adj" fmla="val 0"/>
            </a:avLst>
          </a:prstGeom>
          <a:solidFill>
            <a:srgbClr val="000000">
              <a:alpha val="1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AutoShape 17"/>
          <p:cNvSpPr/>
          <p:nvPr>
            <p:custDataLst>
              <p:tags r:id="rId13"/>
            </p:custDataLst>
          </p:nvPr>
        </p:nvSpPr>
        <p:spPr>
          <a:xfrm>
            <a:off x="5613400" y="4356100"/>
            <a:ext cx="2857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30. 原始记录造假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14"/>
            </p:custDataLst>
          </p:nvPr>
        </p:nvSpPr>
        <p:spPr>
          <a:xfrm>
            <a:off x="5613400" y="4787900"/>
            <a:ext cx="2857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tx1">
                    <a:alpha val="85098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伪造钻孔深度、数量、层位及止水套管数据，隐瞒水文地质真实情况。</a:t>
            </a:r>
            <a:endParaRPr lang="en-US" sz="1200" b="0" i="0" u="none" strike="noStrike">
              <a:solidFill>
                <a:schemeClr val="tx1">
                  <a:alpha val="85098"/>
                </a:scheme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15"/>
            </p:custDataLst>
          </p:nvPr>
        </p:nvSpPr>
        <p:spPr>
          <a:xfrm>
            <a:off x="5613400" y="5651500"/>
            <a:ext cx="2806700" cy="508000"/>
          </a:xfrm>
          <a:prstGeom prst="roundRect">
            <a:avLst>
              <a:gd name="adj" fmla="val 0"/>
            </a:avLst>
          </a:prstGeom>
          <a:solidFill>
            <a:srgbClr val="CC000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AutoShape 20"/>
          <p:cNvSpPr/>
          <p:nvPr>
            <p:custDataLst>
              <p:tags r:id="rId16"/>
            </p:custDataLst>
          </p:nvPr>
        </p:nvSpPr>
        <p:spPr>
          <a:xfrm>
            <a:off x="5664200" y="5727700"/>
            <a:ext cx="27051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F06464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警示：</a:t>
            </a:r>
            <a:r>
              <a:rPr lang="en-US" sz="12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数据失真导致水害误判，极易引发淹井等灾难性后果。</a:t>
            </a:r>
            <a:endParaRPr lang="en-US" sz="12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>
            <p:custDataLst>
              <p:tags r:id="rId17"/>
            </p:custDataLst>
          </p:nvPr>
        </p:nvSpPr>
        <p:spPr>
          <a:xfrm>
            <a:off x="8699500" y="4191000"/>
            <a:ext cx="3111500" cy="2133600"/>
          </a:xfrm>
          <a:prstGeom prst="roundRect">
            <a:avLst>
              <a:gd name="adj" fmla="val 0"/>
            </a:avLst>
          </a:prstGeom>
          <a:solidFill>
            <a:srgbClr val="000000">
              <a:alpha val="18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AutoShape 22"/>
          <p:cNvSpPr/>
          <p:nvPr>
            <p:custDataLst>
              <p:tags r:id="rId18"/>
            </p:custDataLst>
          </p:nvPr>
        </p:nvSpPr>
        <p:spPr>
          <a:xfrm>
            <a:off x="8851900" y="4356100"/>
            <a:ext cx="2857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31. 孔口无控水阀门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23" name="AutoShape 23"/>
          <p:cNvSpPr/>
          <p:nvPr>
            <p:custDataLst>
              <p:tags r:id="rId19"/>
            </p:custDataLst>
          </p:nvPr>
        </p:nvSpPr>
        <p:spPr>
          <a:xfrm>
            <a:off x="8851900" y="4787900"/>
            <a:ext cx="2857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chemeClr val="tx1">
                    <a:alpha val="85098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揭露含水层前未安设孔口阀，或阀门锈蚀失效仍强行钻进，无应急控水手段。</a:t>
            </a:r>
            <a:endParaRPr lang="en-US" sz="1200" b="0" i="0" u="none" strike="noStrike">
              <a:solidFill>
                <a:schemeClr val="tx1">
                  <a:alpha val="85098"/>
                </a:scheme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24"/>
          <p:cNvSpPr/>
          <p:nvPr>
            <p:custDataLst>
              <p:tags r:id="rId20"/>
            </p:custDataLst>
          </p:nvPr>
        </p:nvSpPr>
        <p:spPr>
          <a:xfrm>
            <a:off x="8851900" y="5651500"/>
            <a:ext cx="2806700" cy="508000"/>
          </a:xfrm>
          <a:prstGeom prst="roundRect">
            <a:avLst>
              <a:gd name="adj" fmla="val 0"/>
            </a:avLst>
          </a:prstGeom>
          <a:solidFill>
            <a:srgbClr val="CC000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AutoShape 25"/>
          <p:cNvSpPr/>
          <p:nvPr>
            <p:custDataLst>
              <p:tags r:id="rId21"/>
            </p:custDataLst>
          </p:nvPr>
        </p:nvSpPr>
        <p:spPr>
          <a:xfrm>
            <a:off x="8902700" y="5727700"/>
            <a:ext cx="27051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F06464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警示：</a:t>
            </a:r>
            <a:r>
              <a:rPr lang="en-US" sz="12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突水时无法切断水源，导致灾害迅速扩大，难以控制。</a:t>
            </a:r>
            <a:endParaRPr lang="en-US" sz="12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清单详解：防冲类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t="909" b="909"/>
          <a:stretch>
            <a:fillRect/>
          </a:stretch>
        </p:blipFill>
        <p:spPr>
          <a:xfrm>
            <a:off x="762000" y="2032000"/>
            <a:ext cx="2794000" cy="34290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  <a:effectLst>
            <a:outerShdw blurRad="152400" dist="76200" dir="27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55880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333333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冲击地压声电监测预警终端设备</a:t>
            </a:r>
            <a:endParaRPr lang="en-US" sz="1200" b="0" i="0" u="none" strike="noStrike">
              <a:solidFill>
                <a:srgbClr val="333333">
                  <a:alpha val="8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064000" y="1841500"/>
            <a:ext cx="3683000" cy="2095500"/>
          </a:xfrm>
          <a:prstGeom prst="roundRect">
            <a:avLst>
              <a:gd name="adj" fmla="val 0"/>
            </a:avLst>
          </a:prstGeom>
          <a:solidFill>
            <a:srgbClr val="CC0000">
              <a:alpha val="6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4216400" y="200660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32. 卸压措施严重缺位</a:t>
            </a:r>
            <a:endParaRPr lang="en-US" sz="16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216400" y="24384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未实施预防性卸压，或擅自扩大钻孔间距、降低孔深、减少爆破装药量，导致卸压效果大幅衰减。</a:t>
            </a:r>
            <a:endParaRPr lang="en-US" sz="1300" b="0" i="0" u="none" strike="noStrike">
              <a:solidFill>
                <a:srgbClr val="1F2329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216400" y="3327400"/>
            <a:ext cx="3378200" cy="4572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279900" y="3378200"/>
            <a:ext cx="32512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9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警示：</a:t>
            </a:r>
            <a:r>
              <a:rPr lang="en-US" sz="12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卸压是防冲核心手段，降低标准等同于主动放弃安全抵抗能力。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937500" y="1841500"/>
            <a:ext cx="3683000" cy="2095500"/>
          </a:xfrm>
          <a:prstGeom prst="roundRect">
            <a:avLst>
              <a:gd name="adj" fmla="val 0"/>
            </a:avLst>
          </a:prstGeom>
          <a:solidFill>
            <a:srgbClr val="CC0000">
              <a:alpha val="6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089900" y="200660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33. 违规作业诱发风险</a:t>
            </a:r>
            <a:endParaRPr lang="en-US" sz="16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89900" y="24384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采掘与卸压、巷修在应力集中区平行作业；或违规进入缓采区、禁采区进行采掘施工。</a:t>
            </a:r>
            <a:endParaRPr lang="en-US" sz="1300" b="0" i="0" u="none" strike="noStrike">
              <a:solidFill>
                <a:srgbClr val="1F2329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089900" y="3327400"/>
            <a:ext cx="3378200" cy="4572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53400" y="3378200"/>
            <a:ext cx="32512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9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警示：</a:t>
            </a:r>
            <a:r>
              <a:rPr lang="en-US" sz="12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在高风险区域违规作业，极易触发矿震，是引发冲击地压的直接导火索。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4064000" y="4191000"/>
            <a:ext cx="3683000" cy="2095500"/>
          </a:xfrm>
          <a:prstGeom prst="roundRect">
            <a:avLst>
              <a:gd name="adj" fmla="val 0"/>
            </a:avLst>
          </a:prstGeom>
          <a:solidFill>
            <a:srgbClr val="CC0000">
              <a:alpha val="6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216400" y="435610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34. 监测数据弄虚作假</a:t>
            </a:r>
            <a:endParaRPr lang="en-US" sz="16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4216400" y="47879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人为删除、修改微震或应力监测数据；钻屑法监测施工中伪造记录，隐瞒真实监测结果。</a:t>
            </a:r>
            <a:endParaRPr lang="en-US" sz="1300" b="0" i="0" u="none" strike="noStrike">
              <a:solidFill>
                <a:srgbClr val="1F2329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4216400" y="5676900"/>
            <a:ext cx="3378200" cy="4572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4279900" y="5727700"/>
            <a:ext cx="32512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9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警示：</a:t>
            </a:r>
            <a:r>
              <a:rPr lang="en-US" sz="12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数据造假导致预警系统完全失效，使矿井处于“盲人骑瞎马”的极端危险中。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7937500" y="4191000"/>
            <a:ext cx="3683000" cy="2095500"/>
          </a:xfrm>
          <a:prstGeom prst="roundRect">
            <a:avLst>
              <a:gd name="adj" fmla="val 0"/>
            </a:avLst>
          </a:prstGeom>
          <a:solidFill>
            <a:srgbClr val="CC0000">
              <a:alpha val="6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8089900" y="435610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35. 限员管理流于形式</a:t>
            </a:r>
            <a:endParaRPr lang="en-US" sz="16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8089900" y="47879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未严格执行冲击危险区域限员制度，超员作业；或制度仅停留在文件，现场管理失控。</a:t>
            </a:r>
            <a:endParaRPr lang="en-US" sz="1300" b="0" i="0" u="none" strike="noStrike">
              <a:solidFill>
                <a:srgbClr val="1F2329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089900" y="5676900"/>
            <a:ext cx="3378200" cy="4572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8153400" y="5727700"/>
            <a:ext cx="32512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9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警示：</a:t>
            </a:r>
            <a:r>
              <a:rPr lang="en-US" sz="12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限员是减少事故伤亡的最后一道防线，流于形式将造成不可挽回的悲剧。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清单详解：调度应急类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l="459" r="459"/>
          <a:stretch>
            <a:fillRect/>
          </a:stretch>
        </p:blipFill>
        <p:spPr>
          <a:xfrm>
            <a:off x="762000" y="1778000"/>
            <a:ext cx="4826000" cy="27940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4826000"/>
            <a:ext cx="482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调度指挥中心是矿井安全生产的“大脑”与信息枢纽，承担着上传下达、应急指挥的关键职能。它是连接井下生产现场与地面决策层的核心节点，其24小时不间断的专人值守是保障矿井安全的基本底线，不容丝毫懈怠。</a:t>
            </a:r>
            <a:endParaRPr lang="en-US" sz="1400" b="0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6096000" y="1778000"/>
            <a:ext cx="5334000" cy="1841500"/>
          </a:xfrm>
          <a:prstGeom prst="roundRect">
            <a:avLst>
              <a:gd name="adj" fmla="val 0"/>
            </a:avLst>
          </a:prstGeom>
          <a:solidFill>
            <a:srgbClr val="00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286500" y="1930400"/>
            <a:ext cx="495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36. 值班脱岗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86500" y="2349500"/>
            <a:ext cx="49530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指值班人员擅自离岗、找人顶岗或岗位无人值守，导致应急指令无法及时下达或信息传递中断，极易造成险情失控。</a:t>
            </a:r>
            <a:endParaRPr lang="en-US" sz="1300" b="0" i="0" u="none" strike="noStrike">
              <a:solidFill>
                <a:srgbClr val="1F2329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86500" y="2984500"/>
            <a:ext cx="495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警示解读：</a:t>
            </a:r>
            <a:r>
              <a:rPr lang="en-US" sz="13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调度室是矿井的“神经中枢”，必须确保24小时专人在岗在位，保障信息渠道绝对畅通，这是不可逾越的安全红线。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096000" y="3937000"/>
            <a:ext cx="5334000" cy="1841500"/>
          </a:xfrm>
          <a:prstGeom prst="roundRect">
            <a:avLst>
              <a:gd name="adj" fmla="val 0"/>
            </a:avLst>
          </a:prstGeom>
          <a:solidFill>
            <a:srgbClr val="000000">
              <a:alpha val="15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286500" y="4089400"/>
            <a:ext cx="495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37. 拒不执行撤人命令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286500" y="4508500"/>
            <a:ext cx="49530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调度室发布停产撤人命令后，现场人员拒不执行、消极对待或故意拖延，导致作业人员未能及时撤离危险区域。</a:t>
            </a:r>
            <a:endParaRPr lang="en-US" sz="1300" b="0" i="0" u="none" strike="noStrike">
              <a:solidFill>
                <a:srgbClr val="1F2329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86500" y="5143500"/>
            <a:ext cx="495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警示解读：</a:t>
            </a:r>
            <a:r>
              <a:rPr lang="en-US" sz="13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撤人命令是最高优先级的“保命指令”，任何迟疑、抗拒都可能酿成群死群伤的重特大事故，相关责任人将被依法从严追责。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096000" y="5969000"/>
            <a:ext cx="5334000" cy="4572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cap="flat" cmpd="sng">
            <a:solidFill>
              <a:srgbClr val="B30000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096000" y="60452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铁律：调度指令即军令，必须无条件执行！</a:t>
            </a:r>
            <a:endParaRPr lang="en-US" sz="14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19558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31242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清单详解：非煤矿山类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l="186" r="186"/>
          <a:stretch>
            <a:fillRect/>
          </a:stretch>
        </p:blipFill>
        <p:spPr>
          <a:xfrm>
            <a:off x="762000" y="1455420"/>
            <a:ext cx="4064000" cy="27178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4439920"/>
            <a:ext cx="4064000" cy="10795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889000" y="4566920"/>
            <a:ext cx="3810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安全警示：</a:t>
            </a: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非煤矿山作业环境复杂，违规操作极易引发坍塌、爆炸等群死群伤事故。必须严格落实“先探后掘、先抽后采”原则，严禁违章指挥、违章作业。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207000" y="1455420"/>
            <a:ext cx="3048000" cy="11684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34000" y="1557020"/>
            <a:ext cx="2794000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38. 爆破警戒不到位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矿房落矿爆破前1小时未警戒，或前30分钟未完成人员撤离，易致飞石伤人。</a:t>
            </a:r>
            <a:endParaRPr lang="en-US" sz="1200" b="0" i="0" u="none" strike="noStrike">
              <a:solidFill>
                <a:srgbClr val="5252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5207000" y="2700020"/>
            <a:ext cx="3048000" cy="11684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5334000" y="2801620"/>
            <a:ext cx="2794000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39. 违规贯通采空区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采空区未充填完毕即安排掘进贯通，极易引发大面积顶板垮塌和冒顶事故。</a:t>
            </a:r>
            <a:endParaRPr lang="en-US" sz="1200" b="0" i="0" u="none" strike="noStrike">
              <a:solidFill>
                <a:srgbClr val="5252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207000" y="3944620"/>
            <a:ext cx="3048000" cy="11684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5334000" y="4046220"/>
            <a:ext cx="2794000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40. 违规进入挡墙里侧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采用挡墙无人施工法时，人员违规进入内侧，遇垮塌无逃生空间，风险极高。</a:t>
            </a:r>
            <a:endParaRPr lang="en-US" sz="1200" b="0" i="0" u="none" strike="noStrike">
              <a:solidFill>
                <a:srgbClr val="5252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445500" y="1455420"/>
            <a:ext cx="3048000" cy="11684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572500" y="1557020"/>
            <a:ext cx="2794000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41. 废石档堆筑不合格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档墙施工前废石堆筑不达标，基础不稳将导致挡墙变形、垮塌，造成掩埋事故。</a:t>
            </a:r>
            <a:endParaRPr lang="en-US" sz="1200" b="0" i="0" u="none" strike="noStrike">
              <a:solidFill>
                <a:srgbClr val="5252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445500" y="2700020"/>
            <a:ext cx="3048000" cy="11684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8572500" y="2801620"/>
            <a:ext cx="2794000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42. 斜坡道空挡滑行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斜坡道内车辆空挡滑行，失去动力控制，易引发车辆失控、坠崖及追尾事故。</a:t>
            </a:r>
            <a:endParaRPr lang="en-US" sz="1200" b="0" i="0" u="none" strike="noStrike">
              <a:solidFill>
                <a:srgbClr val="5252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8445500" y="3944620"/>
            <a:ext cx="3048000" cy="11684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8572500" y="4046220"/>
            <a:ext cx="2794000" cy="104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43. 充填管路堵塞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操作不当或冲洗不彻底致管路堵塞，压力骤增可能引发管路爆裂，造成人员伤亡。</a:t>
            </a:r>
            <a:endParaRPr lang="en-US" sz="1200" b="0" i="0" u="none" strike="noStrike">
              <a:solidFill>
                <a:srgbClr val="5252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5207000" y="5455920"/>
            <a:ext cx="6286500" cy="5080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5207000" y="5557520"/>
            <a:ext cx="6286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严禁违章指挥 · 严禁违章作业 · 严禁违反劳动纪律</a:t>
            </a:r>
            <a:endParaRPr lang="en-US" sz="14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365" y="180340"/>
            <a:ext cx="5676900" cy="58166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6096635" y="1098550"/>
            <a:ext cx="5836920" cy="1460500"/>
          </a:xfrm>
          <a:prstGeom prst="roundRect">
            <a:avLst>
              <a:gd name="adj" fmla="val 0"/>
            </a:avLst>
          </a:prstGeom>
          <a:solidFill>
            <a:srgbClr val="000000">
              <a:alpha val="1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6584315" y="1250950"/>
            <a:ext cx="522224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当前背景：监管高压，红线收紧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4"/>
            </p:custDataLst>
          </p:nvPr>
        </p:nvSpPr>
        <p:spPr>
          <a:xfrm>
            <a:off x="6213475" y="1708150"/>
            <a:ext cx="552958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国家对矿山安全监管力度空前加大，反“三违”（违章指挥、违章作业、违反劳动纪律）成为常态。安全生产已进入“零容忍、严执法”的高压态势，任何违规行为都将面临严厉的法律与行政问责。</a:t>
            </a:r>
            <a:endParaRPr lang="en-US" sz="1400" b="0" i="0" u="none" strike="noStrike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5"/>
            </p:custDataLst>
          </p:nvPr>
        </p:nvSpPr>
        <p:spPr>
          <a:xfrm>
            <a:off x="6096635" y="2749550"/>
            <a:ext cx="5836920" cy="1460500"/>
          </a:xfrm>
          <a:prstGeom prst="roundRect">
            <a:avLst>
              <a:gd name="adj" fmla="val 0"/>
            </a:avLst>
          </a:prstGeom>
          <a:solidFill>
            <a:srgbClr val="000000">
              <a:alpha val="1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6584315" y="2901950"/>
            <a:ext cx="522224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核心挑战：恶性违章，事故之源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6213475" y="3359150"/>
            <a:ext cx="552958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恶性违章行为是引发重特大事故的直接导火索，具有极强的隐蔽性和破坏力。它不仅严重威胁员工的生命安全，更会给企业带来巨额财产损失和不可逆转的社会声誉影响，是安全管理中必须彻底根除的“毒瘤”。</a:t>
            </a:r>
            <a:endParaRPr lang="en-US" sz="1400" b="0" i="0" u="none" strike="noStrike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6096635" y="4400550"/>
            <a:ext cx="583692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0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9"/>
            </p:custDataLst>
          </p:nvPr>
        </p:nvSpPr>
        <p:spPr>
          <a:xfrm>
            <a:off x="6584315" y="4552950"/>
            <a:ext cx="522224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严峻警示：漠视违章，就是漠视生命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0"/>
            </p:custDataLst>
          </p:nvPr>
        </p:nvSpPr>
        <p:spPr>
          <a:xfrm>
            <a:off x="6213475" y="5010150"/>
            <a:ext cx="552958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“千里之堤，溃于蚁穴”。任何一次微小的疏忽或对违章的纵容，都可能瞬间酿成无法挽回的悲剧。血淋淋的事故教训反复证明：安全无小事，责任大于天，必须时刻保持敬畏之心。</a:t>
            </a:r>
            <a:endParaRPr lang="en-US" sz="1400" b="0" i="0" u="none" strike="noStrike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清单详解：地面及其他类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l="439" r="439"/>
          <a:stretch>
            <a:fillRect/>
          </a:stretch>
        </p:blipFill>
        <p:spPr>
          <a:xfrm>
            <a:off x="762000" y="1524000"/>
            <a:ext cx="3429000" cy="2286000"/>
          </a:xfrm>
          <a:prstGeom prst="rect">
            <a:avLst/>
          </a:prstGeom>
          <a:noFill/>
          <a:ln w="254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25000" b="25000"/>
          <a:stretch>
            <a:fillRect/>
          </a:stretch>
        </p:blipFill>
        <p:spPr>
          <a:xfrm>
            <a:off x="4381500" y="1524000"/>
            <a:ext cx="3429000" cy="2286000"/>
          </a:xfrm>
          <a:prstGeom prst="rect">
            <a:avLst/>
          </a:prstGeom>
          <a:noFill/>
          <a:ln w="254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8001000" y="1524000"/>
            <a:ext cx="3429000" cy="22860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8128000" y="1651000"/>
            <a:ext cx="3175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红线不可触碰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20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生命不可重来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ctr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覆盖所有未尽的高风险场景，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任何麻痹大意都可能引发严重后果，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必须时刻保持高度警惕。</a:t>
            </a:r>
            <a:endParaRPr lang="en-US" sz="1300" b="0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4127500"/>
            <a:ext cx="3429000" cy="2222500"/>
          </a:xfrm>
          <a:prstGeom prst="roundRect">
            <a:avLst>
              <a:gd name="adj" fmla="val 0"/>
            </a:avLst>
          </a:prstGeom>
          <a:solidFill>
            <a:srgbClr val="000000">
              <a:alpha val="1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889000" y="4254500"/>
            <a:ext cx="31750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45. 危险作业无监护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3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──────────────────</a:t>
            </a:r>
            <a:endParaRPr lang="en-US" sz="1200" b="0" i="0" u="none" strike="noStrike">
              <a:solidFill>
                <a:srgbClr val="FFFFFF">
                  <a:alpha val="3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21212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动火、登高、进入受限空间等高危作业，未按规定落实防护措施，或未安排专人进行现场安全监护。此类行为极易引发火灾、坠落、中毒窒息等群死群伤事故。</a:t>
            </a:r>
            <a:endParaRPr lang="en-US" sz="1300" b="0" i="0" u="none" strike="noStrike">
              <a:solidFill>
                <a:srgbClr val="21212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381500" y="4127500"/>
            <a:ext cx="3429000" cy="2222500"/>
          </a:xfrm>
          <a:prstGeom prst="roundRect">
            <a:avLst>
              <a:gd name="adj" fmla="val 0"/>
            </a:avLst>
          </a:prstGeom>
          <a:solidFill>
            <a:srgbClr val="000000">
              <a:alpha val="1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508500" y="4254500"/>
            <a:ext cx="31750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46. 起重臂下站人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3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──────────────────</a:t>
            </a:r>
            <a:endParaRPr lang="en-US" sz="1200" b="0" i="0" u="none" strike="noStrike">
              <a:solidFill>
                <a:srgbClr val="FFFFFF">
                  <a:alpha val="3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21212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严禁在起重作业半径内停留、通行或作业；严禁吊物从人员上方越过。起重机械起吊重物时，其下方及旋转半径内属于极度危险区域，一旦吊物坠落将造成毁灭性伤害。</a:t>
            </a:r>
            <a:endParaRPr lang="en-US" sz="1300" b="0" i="0" u="none" strike="noStrike">
              <a:solidFill>
                <a:srgbClr val="21212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001000" y="4127500"/>
            <a:ext cx="3429000" cy="2222500"/>
          </a:xfrm>
          <a:prstGeom prst="roundRect">
            <a:avLst>
              <a:gd name="adj" fmla="val 0"/>
            </a:avLst>
          </a:prstGeom>
          <a:solidFill>
            <a:srgbClr val="000000">
              <a:alpha val="1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128000" y="4254500"/>
            <a:ext cx="31750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47. 其他恶性违章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3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──────────────────</a:t>
            </a:r>
            <a:endParaRPr lang="en-US" sz="1200" b="0" i="0" u="none" strike="noStrike">
              <a:solidFill>
                <a:srgbClr val="FFFFFF">
                  <a:alpha val="3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21212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经公司安全生产委员会认定的，其他性质恶劣、严重违反安全禁令、可能直接导致重大人身伤亡或财产损失的违章行为，均纳入此类严管重罚范畴。</a:t>
            </a:r>
            <a:endParaRPr lang="en-US" sz="1300" b="0" i="0" u="none" strike="noStrike">
              <a:solidFill>
                <a:srgbClr val="21212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38227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2573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处理与问责：闭环管理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395730"/>
            <a:ext cx="5207000" cy="2222500"/>
          </a:xfrm>
          <a:prstGeom prst="roundRect">
            <a:avLst>
              <a:gd name="adj" fmla="val 0"/>
            </a:avLst>
          </a:prstGeom>
          <a:solidFill>
            <a:srgbClr val="000000">
              <a:alpha val="2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158623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5"/>
            </p:custDataLst>
          </p:nvPr>
        </p:nvSpPr>
        <p:spPr>
          <a:xfrm>
            <a:off x="1333500" y="154813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查处与分析：快速响应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952500" y="2030730"/>
            <a:ext cx="482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鲁西矿业：</a:t>
            </a: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责任单位3个工作日内形成书面报告报送安全监察部，并进行全矿通报，形成强力震慑。</a:t>
            </a:r>
            <a:endParaRPr lang="en-US" sz="1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400" b="1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矿井自查：</a:t>
            </a: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自行组织深度分析与处理，同步在3个工作日内完成内部通报，杜绝隐患扩散蔓延。</a:t>
            </a:r>
            <a:endParaRPr lang="en-US" sz="14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6223000" y="1395730"/>
            <a:ext cx="5207000" cy="2222500"/>
          </a:xfrm>
          <a:prstGeom prst="roundRect">
            <a:avLst>
              <a:gd name="adj" fmla="val 0"/>
            </a:avLst>
          </a:prstGeom>
          <a:solidFill>
            <a:srgbClr val="000000">
              <a:alpha val="2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13500" y="158623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1"/>
            </p:custDataLst>
          </p:nvPr>
        </p:nvSpPr>
        <p:spPr>
          <a:xfrm>
            <a:off x="6794500" y="154813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 报告内容：四要素闭环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2"/>
            </p:custDataLst>
          </p:nvPr>
        </p:nvSpPr>
        <p:spPr>
          <a:xfrm>
            <a:off x="6413500" y="2030730"/>
            <a:ext cx="482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报告需详实完整，缺一不可：</a:t>
            </a:r>
            <a:b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1.</a:t>
            </a:r>
            <a:r>
              <a:rPr lang="en-US" sz="1400" b="1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违章事实</a:t>
            </a: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：明确时间、地点、具体行为过程；</a:t>
            </a:r>
            <a:b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2.</a:t>
            </a:r>
            <a:r>
              <a:rPr lang="en-US" sz="1400" b="1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根因分析</a:t>
            </a: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：深挖管理、人员、环境等深层诱因；</a:t>
            </a:r>
            <a:b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3.</a:t>
            </a:r>
            <a:r>
              <a:rPr lang="en-US" sz="1400" b="1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处理意见</a:t>
            </a: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：对相关责任人的具体考核与处分决定；</a:t>
            </a:r>
            <a:b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4.</a:t>
            </a:r>
            <a:r>
              <a:rPr lang="en-US" sz="1400" b="1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整改措施</a:t>
            </a: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：针对性的防范对策与长效改进方案。</a:t>
            </a:r>
            <a:endParaRPr lang="en-US" sz="14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762000" y="3808730"/>
            <a:ext cx="5207000" cy="2222500"/>
          </a:xfrm>
          <a:prstGeom prst="roundRect">
            <a:avLst>
              <a:gd name="adj" fmla="val 0"/>
            </a:avLst>
          </a:prstGeom>
          <a:solidFill>
            <a:srgbClr val="000000">
              <a:alpha val="2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52500" y="399923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7"/>
            </p:custDataLst>
          </p:nvPr>
        </p:nvSpPr>
        <p:spPr>
          <a:xfrm>
            <a:off x="1333500" y="396113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03 帮教与建档：教育并重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8"/>
            </p:custDataLst>
          </p:nvPr>
        </p:nvSpPr>
        <p:spPr>
          <a:xfrm>
            <a:off x="952500" y="4443730"/>
            <a:ext cx="482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对违章人员实施</a:t>
            </a:r>
            <a:r>
              <a:rPr lang="en-US" sz="1400" b="1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强制性安全帮教培训</a:t>
            </a: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，重点强化安全意识与规程学习。同时建立个人安全档案，记录违章信息与培训考核结果，</a:t>
            </a:r>
            <a:r>
              <a:rPr lang="en-US" sz="1400" b="1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考核不合格严禁重新上岗</a:t>
            </a: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，从源头杜绝重复违章行为。</a:t>
            </a:r>
            <a:endParaRPr lang="en-US" sz="14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9"/>
            </p:custDataLst>
          </p:nvPr>
        </p:nvSpPr>
        <p:spPr>
          <a:xfrm>
            <a:off x="6223000" y="3808730"/>
            <a:ext cx="5207000" cy="2222500"/>
          </a:xfrm>
          <a:prstGeom prst="roundRect">
            <a:avLst>
              <a:gd name="adj" fmla="val 0"/>
            </a:avLst>
          </a:prstGeom>
          <a:solidFill>
            <a:srgbClr val="000000">
              <a:alpha val="20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413500" y="399923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3"/>
            </p:custDataLst>
          </p:nvPr>
        </p:nvSpPr>
        <p:spPr>
          <a:xfrm>
            <a:off x="6794500" y="396113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04 申诉机制：依规申诉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24"/>
            </p:custDataLst>
          </p:nvPr>
        </p:nvSpPr>
        <p:spPr>
          <a:xfrm>
            <a:off x="6413500" y="4443730"/>
            <a:ext cx="482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对事实存异议可在</a:t>
            </a:r>
            <a:r>
              <a:rPr lang="en-US" sz="1400" b="1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7日内</a:t>
            </a: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向仲裁部门申诉；对无正当理由拒签、无理取闹、打击报复者</a:t>
            </a:r>
            <a:r>
              <a:rPr lang="en-US" sz="1400" b="1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严肃处理</a:t>
            </a: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；对于提供虚假证据、恶意申诉以逃避责任的行为，将执行</a:t>
            </a:r>
            <a:r>
              <a:rPr lang="en-US" sz="1400" b="1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加倍考核</a:t>
            </a: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，绝不姑息纵容。</a:t>
            </a:r>
            <a:endParaRPr lang="en-US" sz="14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21336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29464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处理与问责：经济考核标准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437640"/>
            <a:ext cx="5270500" cy="1714500"/>
          </a:xfrm>
          <a:prstGeom prst="roundRect">
            <a:avLst>
              <a:gd name="adj" fmla="val 0"/>
            </a:avLst>
          </a:prstGeom>
          <a:solidFill>
            <a:srgbClr val="CC0000">
              <a:alpha val="18000"/>
            </a:srgbClr>
          </a:solidFill>
          <a:ln w="127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952500" y="1628140"/>
            <a:ext cx="488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▌ 直接责任人 · 首当其冲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952500" y="2136140"/>
            <a:ext cx="4889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直接责任人承担主要责任，予以严厉经济惩戒：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2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核减绩效工资 3000元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159500" y="1437640"/>
            <a:ext cx="5270500" cy="1714500"/>
          </a:xfrm>
          <a:prstGeom prst="roundRect">
            <a:avLst>
              <a:gd name="adj" fmla="val 0"/>
            </a:avLst>
          </a:prstGeom>
          <a:solidFill>
            <a:srgbClr val="000000">
              <a:alpha val="12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350000" y="1628140"/>
            <a:ext cx="488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▌ 联责管理人员 · 层层追责</a:t>
            </a:r>
            <a:endParaRPr lang="en-US" sz="1800" b="1" i="0" u="none" strike="noStrike">
              <a:solidFill>
                <a:srgbClr val="1F232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350000" y="2072640"/>
            <a:ext cx="4889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C3C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• 单位分管负责人：核减绩效</a:t>
            </a:r>
            <a:r>
              <a:rPr lang="en-US" sz="14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1000元</a:t>
            </a:r>
            <a:br>
              <a:rPr lang="en-US" sz="14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C3C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• 安全总监：核减绩效</a:t>
            </a:r>
            <a:r>
              <a:rPr lang="en-US" sz="14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600元</a:t>
            </a:r>
            <a:r>
              <a:rPr lang="en-US" sz="1400" b="0" i="0" u="none" strike="noStrike">
                <a:solidFill>
                  <a:srgbClr val="3C3C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| 主要负责人：核减</a:t>
            </a:r>
            <a:r>
              <a:rPr lang="en-US" sz="14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500元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353314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 加重处罚条款：触碰红线，严肃问责</a:t>
            </a:r>
            <a:endParaRPr lang="en-US" sz="20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62000" y="4104640"/>
            <a:ext cx="3429000" cy="1968500"/>
          </a:xfrm>
          <a:prstGeom prst="roundRect">
            <a:avLst>
              <a:gd name="adj" fmla="val 0"/>
            </a:avLst>
          </a:prstGeom>
          <a:solidFill>
            <a:srgbClr val="CC0000">
              <a:alpha val="9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914400" y="4257040"/>
            <a:ext cx="3175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半年内 · 职务罢免</a:t>
            </a:r>
            <a:endParaRPr lang="en-US" sz="16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914400" y="4714240"/>
            <a:ext cx="31242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同一单位同一专业被查处</a:t>
            </a:r>
            <a:r>
              <a:rPr lang="en-US" sz="13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3次</a:t>
            </a:r>
            <a:r>
              <a:rPr lang="en-US" sz="1300" b="0" i="0" u="none" strike="noStrike">
                <a:solidFill>
                  <a:srgbClr val="505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同类型恶性违章，直接免去该专业负责人职务，即刻生效，绝不姑息。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4381500" y="4104640"/>
            <a:ext cx="3429000" cy="1968500"/>
          </a:xfrm>
          <a:prstGeom prst="roundRect">
            <a:avLst>
              <a:gd name="adj" fmla="val 0"/>
            </a:avLst>
          </a:prstGeom>
          <a:solidFill>
            <a:srgbClr val="CC0000">
              <a:alpha val="9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4533900" y="4257040"/>
            <a:ext cx="3175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 年度内 · 重罚处分</a:t>
            </a:r>
            <a:endParaRPr lang="en-US" sz="16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4533900" y="4714240"/>
            <a:ext cx="31242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年度累计被查处</a:t>
            </a:r>
            <a:r>
              <a:rPr lang="en-US" sz="13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6次</a:t>
            </a:r>
            <a:r>
              <a:rPr lang="en-US" sz="1300" b="0" i="0" u="none" strike="noStrike">
                <a:solidFill>
                  <a:srgbClr val="505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，对责任单位主要负责人核减绩效工资</a:t>
            </a:r>
            <a:r>
              <a:rPr lang="en-US" sz="13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3万元</a:t>
            </a:r>
            <a:r>
              <a:rPr lang="en-US" sz="1300" b="0" i="0" u="none" strike="noStrike">
                <a:solidFill>
                  <a:srgbClr val="505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，并给予行政记过及以上处分。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8001000" y="4104640"/>
            <a:ext cx="3429000" cy="1968500"/>
          </a:xfrm>
          <a:prstGeom prst="roundRect">
            <a:avLst>
              <a:gd name="adj" fmla="val 0"/>
            </a:avLst>
          </a:prstGeom>
          <a:solidFill>
            <a:srgbClr val="CC0000">
              <a:alpha val="9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8153400" y="4257040"/>
            <a:ext cx="3175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03 触法律 · 刑事责任</a:t>
            </a:r>
            <a:endParaRPr lang="en-US" sz="16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153400" y="4714240"/>
            <a:ext cx="31242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若违章行为造成严重后果、涉嫌触犯《刑法》及危害公共安全，将依法移送司法机关，追究其刑事责任，严惩不贷。</a:t>
            </a:r>
            <a:endParaRPr lang="en-US" sz="1300" b="0" i="0" u="none" strike="noStrike">
              <a:solidFill>
                <a:srgbClr val="50505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处理与问责：履职指标要求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量化考核，压实责任</a:t>
            </a:r>
            <a:endParaRPr lang="en-US" sz="2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5207000" cy="2857500"/>
          </a:xfrm>
          <a:prstGeom prst="roundRect">
            <a:avLst>
              <a:gd name="adj" fmla="val 0"/>
            </a:avLst>
          </a:prstGeom>
          <a:solidFill>
            <a:srgbClr val="000000">
              <a:alpha val="1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952500" y="2476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各矿井单位 · 刚性指标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3048000"/>
            <a:ext cx="279400" cy="279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33500" y="30226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每季度必须主动查处恶性违章行为</a:t>
            </a:r>
            <a:r>
              <a:rPr lang="en-US" sz="14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不少于 3 起</a:t>
            </a:r>
            <a:r>
              <a:rPr lang="en-US" sz="14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，建立常态化查处机制，形成现场震慑。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9" name="Connector 9"/>
          <p:cNvCxnSpPr/>
          <p:nvPr/>
        </p:nvCxnSpPr>
        <p:spPr>
          <a:xfrm rot="-9046">
            <a:off x="952508" y="3930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4191000"/>
            <a:ext cx="279400" cy="279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333500" y="4165600"/>
            <a:ext cx="444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严格考核兑现：每少完成 1 起，直接扣减月度安全环保绩效考核分值</a:t>
            </a:r>
            <a:r>
              <a:rPr lang="en-US" sz="14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10%</a:t>
            </a:r>
            <a:r>
              <a:rPr lang="en-US" sz="14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，层层传导压力，杜绝“老好人”思想。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223000" y="2286000"/>
            <a:ext cx="5207000" cy="2857500"/>
          </a:xfrm>
          <a:prstGeom prst="roundRect">
            <a:avLst>
              <a:gd name="adj" fmla="val 0"/>
            </a:avLst>
          </a:prstGeom>
          <a:solidFill>
            <a:srgbClr val="000000">
              <a:alpha val="1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13500" y="2476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 机关部室 · 分级考核</a:t>
            </a:r>
            <a:endParaRPr lang="en-US" sz="18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13500" y="3048000"/>
            <a:ext cx="279400" cy="279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794500" y="3022600"/>
            <a:ext cx="457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核心监管：</a:t>
            </a:r>
            <a:r>
              <a:rPr lang="en-US" sz="14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安监部、生产部、机电部、调度室，每季度查处</a:t>
            </a:r>
            <a:r>
              <a:rPr lang="en-US" sz="14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不少于 2 起</a:t>
            </a:r>
            <a:r>
              <a:rPr lang="en-US" sz="14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13500" y="3746500"/>
            <a:ext cx="279400" cy="279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794500" y="3721100"/>
            <a:ext cx="457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业务保障：</a:t>
            </a:r>
            <a:r>
              <a:rPr lang="en-US" sz="14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地测、通防、防冲办及洗选公司等，每季度查处</a:t>
            </a:r>
            <a:r>
              <a:rPr lang="en-US" sz="14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不少于 1 起</a:t>
            </a:r>
            <a:r>
              <a:rPr lang="en-US" sz="14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13500" y="4445000"/>
            <a:ext cx="279400" cy="279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794500" y="44196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考核红线：未完成指标的部室，扣减月度安全绩效考核</a:t>
            </a:r>
            <a:r>
              <a:rPr lang="en-US" sz="14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5%</a:t>
            </a:r>
            <a:r>
              <a:rPr lang="en-US" sz="14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762000" y="55245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CC0000">
              <a:alpha val="90000"/>
            </a:srgbClr>
          </a:solidFill>
          <a:ln cap="flat" cmpd="sng">
            <a:solidFill>
              <a:srgbClr val="B30000">
                <a:alpha val="9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762000" y="55245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警示：指标是底线，问责是红线 —— 主动查违是尽责，被动追责是失职</a:t>
            </a:r>
            <a:endParaRPr lang="en-US" sz="1600" b="1" i="0" u="none" strike="noStrike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贯彻落实：工作要求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62000" y="1651000"/>
            <a:ext cx="4318000" cy="32385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5143500"/>
            <a:ext cx="431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培训现场：企业组织全员开展安全专题学习，</a:t>
            </a:r>
            <a:br>
              <a:rPr lang="en-US" sz="14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强化员工安全红线意识与责任担当。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5461000" y="1651000"/>
            <a:ext cx="6096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461000" y="1651000"/>
            <a:ext cx="762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000" y="18415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223000" y="1778000"/>
            <a:ext cx="520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传达至每个班组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将安全清单内容层层传导至车间、班组及每一名员工，确保纵向到底、横向到边，实现安全要求无死角、全覆盖。</a:t>
            </a:r>
            <a:endParaRPr lang="en-US" sz="1400" b="0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5461000" y="3238500"/>
            <a:ext cx="6096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461000" y="3238500"/>
            <a:ext cx="762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5000" y="3429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223000" y="3365500"/>
            <a:ext cx="520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 确保人手一卡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制作简明扼要的便携安全卡片，涵盖核心规范与禁止行为，让员工随身携带、随时查阅，将安全准则牢记于心。</a:t>
            </a:r>
            <a:endParaRPr lang="en-US" sz="1400" b="0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5461000" y="4826000"/>
            <a:ext cx="6096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461000" y="4826000"/>
            <a:ext cx="76200" cy="13970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5000" y="50165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223000" y="4953000"/>
            <a:ext cx="520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03 全员知晓红线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通过班前会、专题培训和案例警示等形式，组织全员深入学习，明确岗位不可触碰的安全红线，做到人人敬畏、不越雷池。</a:t>
            </a:r>
            <a:endParaRPr lang="en-US" sz="1400" b="0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贯彻落实：工作要求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5207000" cy="4064000"/>
          </a:xfrm>
          <a:prstGeom prst="roundRect">
            <a:avLst>
              <a:gd name="adj" fmla="val 0"/>
            </a:avLst>
          </a:prstGeom>
          <a:solidFill>
            <a:srgbClr val="000000">
              <a:alpha val="1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16000" y="2159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公示与警示</a:t>
            </a:r>
            <a:endParaRPr lang="en-US" sz="2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cxnSp>
        <p:nvCxnSpPr>
          <p:cNvPr id="6" name="Connector 6"/>
          <p:cNvCxnSpPr/>
          <p:nvPr/>
        </p:nvCxnSpPr>
        <p:spPr>
          <a:xfrm rot="-9291">
            <a:off x="1016009" y="2787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3111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60500" y="3073400"/>
            <a:ext cx="4381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全覆盖张贴，强化视觉警示</a:t>
            </a:r>
            <a:endParaRPr lang="en-US" sz="1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在井口、区队学习室、宣传栏等醒目位置张贴清单全文，让安全红线触目可及，时刻提醒员工规范作业行为。</a:t>
            </a:r>
            <a:endParaRPr lang="en-US" sz="13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44450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460500" y="4406900"/>
            <a:ext cx="4381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深化宣传教育，筑牢思想防线</a:t>
            </a:r>
            <a:endParaRPr lang="en-US" sz="1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通过案例剖析与安全宣讲，让恶性违章的严重后果深入人心，摒弃侥幸心理，形成“人人讲安全、事事为安全”的浓厚氛围。</a:t>
            </a:r>
            <a:endParaRPr lang="en-US" sz="13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223000" y="1905000"/>
            <a:ext cx="5207000" cy="4064000"/>
          </a:xfrm>
          <a:prstGeom prst="roundRect">
            <a:avLst>
              <a:gd name="adj" fmla="val 0"/>
            </a:avLst>
          </a:prstGeom>
          <a:solidFill>
            <a:srgbClr val="000000">
              <a:alpha val="1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477000" y="2159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 监督与举报</a:t>
            </a:r>
            <a:endParaRPr lang="en-US" sz="2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cxnSp>
        <p:nvCxnSpPr>
          <p:cNvPr id="13" name="Connector 13"/>
          <p:cNvCxnSpPr/>
          <p:nvPr/>
        </p:nvCxnSpPr>
        <p:spPr>
          <a:xfrm rot="-9291">
            <a:off x="6477009" y="2787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7000" y="3111500"/>
            <a:ext cx="279400" cy="279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858000" y="3073400"/>
            <a:ext cx="444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畅通渠道，鼓励全员“找茬”</a:t>
            </a:r>
            <a:endParaRPr lang="en-US" sz="1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公开举报电话与信箱，方便员工随时举报身边的违章行为和安全隐患，构建全方位、无死角的安全监督网。</a:t>
            </a:r>
            <a:endParaRPr lang="en-US" sz="13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4038600"/>
            <a:ext cx="279400" cy="279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858000" y="4000500"/>
            <a:ext cx="444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奖励兑现，激发参与热情</a:t>
            </a:r>
            <a:endParaRPr lang="en-US" sz="1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对查证属实的举报给予奖励，打消员工顾虑，变“要我安全”为“我要安全、我管安全”，调动全员主动性。</a:t>
            </a:r>
            <a:endParaRPr lang="en-US" sz="13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77000" y="4978400"/>
            <a:ext cx="279400" cy="279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858000" y="4940300"/>
            <a:ext cx="444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属地管理，压实监管责任</a:t>
            </a:r>
            <a:endParaRPr lang="en-US" sz="1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chemeClr val="tx1">
                    <a:alpha val="90196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外来施工人员违章，严格倒查并追究项目主管单位的监管责任，杜绝“以包代管”，确保安全管理无盲区。</a:t>
            </a:r>
            <a:endParaRPr lang="en-US" sz="1300" b="0" i="0" u="none" strike="noStrike">
              <a:solidFill>
                <a:schemeClr val="tx1">
                  <a:alpha val="90196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总结与要求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>
            <p:custDataLst>
              <p:tags r:id="rId1"/>
            </p:custDataLst>
          </p:nvPr>
        </p:nvSpPr>
        <p:spPr>
          <a:xfrm>
            <a:off x="762000" y="1905000"/>
            <a:ext cx="3378200" cy="3175000"/>
          </a:xfrm>
          <a:prstGeom prst="roundRect">
            <a:avLst>
              <a:gd name="adj" fmla="val 0"/>
            </a:avLst>
          </a:pr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1905000"/>
            <a:ext cx="33782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965200" y="2222500"/>
            <a:ext cx="2971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敬畏生命</a:t>
            </a:r>
            <a:endParaRPr lang="en-US" sz="2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4"/>
            </p:custDataLst>
          </p:nvPr>
        </p:nvSpPr>
        <p:spPr>
          <a:xfrm>
            <a:off x="965200" y="2984500"/>
            <a:ext cx="29718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>
                    <a:alpha val="85098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生命至上，安全第一，这是不可逾越的红线。任何时候都不能以牺牲安全为代价，去换取一时的产量提升或经济效益。守护生命，就是守护一切。</a:t>
            </a:r>
            <a:endParaRPr lang="en-US" sz="1400" b="1" i="0" u="none" strike="noStrike">
              <a:solidFill>
                <a:srgbClr val="FFFFFF">
                  <a:alpha val="85098"/>
                </a:srgbClr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5"/>
            </p:custDataLst>
          </p:nvPr>
        </p:nvSpPr>
        <p:spPr>
          <a:xfrm>
            <a:off x="4406900" y="1905000"/>
            <a:ext cx="3378200" cy="3175000"/>
          </a:xfrm>
          <a:prstGeom prst="roundRect">
            <a:avLst>
              <a:gd name="adj" fmla="val 0"/>
            </a:avLst>
          </a:pr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4406900" y="1905000"/>
            <a:ext cx="33782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4610100" y="2222500"/>
            <a:ext cx="2971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 敬畏规章</a:t>
            </a:r>
            <a:endParaRPr lang="en-US" sz="2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4610100" y="2984500"/>
            <a:ext cx="29718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>
                    <a:alpha val="85098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规章制度是前人用鲜血换来的经验总结，是保护我们生命的“护身符”。必须无条件遵守，杜绝任何形式的违章作业与变通执行。</a:t>
            </a:r>
            <a:endParaRPr lang="en-US" sz="1400" b="1" i="0" u="none" strike="noStrike">
              <a:solidFill>
                <a:srgbClr val="FFFFFF">
                  <a:alpha val="85098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9"/>
            </p:custDataLst>
          </p:nvPr>
        </p:nvSpPr>
        <p:spPr>
          <a:xfrm>
            <a:off x="8051800" y="1905000"/>
            <a:ext cx="3378200" cy="3175000"/>
          </a:xfrm>
          <a:prstGeom prst="roundRect">
            <a:avLst>
              <a:gd name="adj" fmla="val 0"/>
            </a:avLst>
          </a:pr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 w="12700" cap="flat" cmpd="sng">
            <a:solidFill>
              <a:srgbClr val="CC000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0"/>
            </p:custDataLst>
          </p:nvPr>
        </p:nvSpPr>
        <p:spPr>
          <a:xfrm>
            <a:off x="8051800" y="1905000"/>
            <a:ext cx="3378200" cy="38100"/>
          </a:xfrm>
          <a:prstGeom prst="roundRect">
            <a:avLst>
              <a:gd name="adj" fmla="val 0"/>
            </a:avLst>
          </a:prstGeom>
          <a:solidFill>
            <a:srgbClr val="CC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1"/>
            </p:custDataLst>
          </p:nvPr>
        </p:nvSpPr>
        <p:spPr>
          <a:xfrm>
            <a:off x="8255000" y="2222500"/>
            <a:ext cx="2971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03 杜绝侥幸</a:t>
            </a:r>
            <a:endParaRPr lang="en-US" sz="2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2"/>
            </p:custDataLst>
          </p:nvPr>
        </p:nvSpPr>
        <p:spPr>
          <a:xfrm>
            <a:off x="8255000" y="2984500"/>
            <a:ext cx="29718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>
                    <a:alpha val="85098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事故往往源于一次看似无关紧要的侥幸。彻底摒弃“就一次”“不要紧”的麻痹思想，时刻保持如履薄冰的警惕，才能防患于未然。</a:t>
            </a:r>
            <a:endParaRPr lang="en-US" sz="1400" b="1" i="0" u="none" strike="noStrike">
              <a:solidFill>
                <a:srgbClr val="FFFFFF">
                  <a:alpha val="85098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889000" y="5422900"/>
            <a:ext cx="1041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安全无小事，责任大于天 —— 让安全成为一种习惯，让习惯守护生命安全</a:t>
            </a:r>
            <a:endParaRPr lang="en-US" sz="2000" b="1" i="0" u="none" strike="noStrike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总结与要求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4064000"/>
          </a:xfrm>
          <a:prstGeom prst="roundRect">
            <a:avLst>
              <a:gd name="adj" fmla="val 0"/>
            </a:avLst>
          </a:prstGeom>
          <a:solidFill>
            <a:srgbClr val="000000">
              <a:alpha val="1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16000" y="2032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对全体员工的要求</a:t>
            </a:r>
            <a:endParaRPr lang="en-US" sz="20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6" name="Connector 6"/>
          <p:cNvCxnSpPr/>
          <p:nvPr/>
        </p:nvCxnSpPr>
        <p:spPr>
          <a:xfrm rot="-9291">
            <a:off x="1016009" y="2597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2857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60500" y="2819400"/>
            <a:ext cx="431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主动学习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认真研读安全清单，精准掌握本岗位的安全风险源与绝对禁止的行为红线，做到入脑入心、了然于胸。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38100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460500" y="3771900"/>
            <a:ext cx="431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 严格自律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自觉遵守安全生产各项规章制度，坚决做到不违章作业、不违反劳动纪律，守住个人安全的基本底线。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48260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460500" y="4787900"/>
            <a:ext cx="431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03 相互监督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树立全员监督意识，主动发现并坚决制止身边的不安全行为，营造“人人讲安全、事事讲规范”的浓厚氛围。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23000" y="1778000"/>
            <a:ext cx="5207000" cy="4064000"/>
          </a:xfrm>
          <a:prstGeom prst="roundRect">
            <a:avLst>
              <a:gd name="adj" fmla="val 0"/>
            </a:avLst>
          </a:prstGeom>
          <a:solidFill>
            <a:srgbClr val="000000">
              <a:alpha val="15000"/>
            </a:srgbClr>
          </a:solidFill>
          <a:ln w="12700" cap="flat" cmpd="sng">
            <a:solidFill>
              <a:srgbClr val="CC00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477000" y="2032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对各级管理人员的要求</a:t>
            </a:r>
            <a:endParaRPr lang="en-US" sz="20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5" name="Connector 15"/>
          <p:cNvCxnSpPr/>
          <p:nvPr/>
        </p:nvCxnSpPr>
        <p:spPr>
          <a:xfrm rot="-9291">
            <a:off x="6477009" y="2597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C0000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28575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921500" y="2819400"/>
            <a:ext cx="431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率先垂范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带头遵守各项安全规章制度，坚决杜绝违章指挥，以身作则，为全体员工树立遵章守纪的榜样和标杆。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77000" y="38100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921500" y="3771900"/>
            <a:ext cx="431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 严格管理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切实履行安全管理职责，加强生产现场的监督检查与隐患排查，对违规行为坚持“零容忍”，不留死角。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77000" y="48260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6921500" y="4787900"/>
            <a:ext cx="431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03 狠抓落实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将安全清单的各项要求细化分解，责任到人、落实到岗，确保安全措施在生产的每一个环节落地见效。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未标题-2-03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1656080"/>
            <a:ext cx="12192000" cy="384683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381000" y="2286000"/>
            <a:ext cx="1153033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400" b="1" i="0" u="none" strike="noStrike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安全是最大的效益，平安是最大的幸福。</a:t>
            </a:r>
            <a:endParaRPr lang="en-US" sz="4400" b="1" i="0" u="none" strike="noStrike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4635" y="50228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47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类恶性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违章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行为清单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试行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 useBgFill="1">
        <p:nvSpPr>
          <p:cNvPr id="36" name="矩形: 圆角 35"/>
          <p:cNvSpPr/>
          <p:nvPr>
            <p:custDataLst>
              <p:tags r:id="rId1"/>
            </p:custDataLst>
          </p:nvPr>
        </p:nvSpPr>
        <p:spPr>
          <a:xfrm>
            <a:off x="645160" y="4440555"/>
            <a:ext cx="10810800" cy="1398905"/>
          </a:xfrm>
          <a:prstGeom prst="roundRect">
            <a:avLst/>
          </a:prstGeom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: 圆角 25"/>
          <p:cNvSpPr/>
          <p:nvPr>
            <p:custDataLst>
              <p:tags r:id="rId2"/>
            </p:custDataLst>
          </p:nvPr>
        </p:nvSpPr>
        <p:spPr>
          <a:xfrm>
            <a:off x="645795" y="4440555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 useBgFill="1">
        <p:nvSpPr>
          <p:cNvPr id="31" name="矩形: 圆角 30"/>
          <p:cNvSpPr/>
          <p:nvPr>
            <p:custDataLst>
              <p:tags r:id="rId3"/>
            </p:custDataLst>
          </p:nvPr>
        </p:nvSpPr>
        <p:spPr>
          <a:xfrm>
            <a:off x="645160" y="2815590"/>
            <a:ext cx="10810800" cy="1398905"/>
          </a:xfrm>
          <a:prstGeom prst="roundRect">
            <a:avLst/>
          </a:prstGeom>
          <a:ln w="3175" cap="flat" cmpd="sng" algn="ctr">
            <a:solidFill>
              <a:schemeClr val="accent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2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: 圆角 25"/>
          <p:cNvSpPr/>
          <p:nvPr>
            <p:custDataLst>
              <p:tags r:id="rId4"/>
            </p:custDataLst>
          </p:nvPr>
        </p:nvSpPr>
        <p:spPr>
          <a:xfrm>
            <a:off x="645795" y="2815590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 useBgFill="1">
        <p:nvSpPr>
          <p:cNvPr id="26" name="矩形: 圆角 25"/>
          <p:cNvSpPr/>
          <p:nvPr>
            <p:custDataLst>
              <p:tags r:id="rId5"/>
            </p:custDataLst>
          </p:nvPr>
        </p:nvSpPr>
        <p:spPr>
          <a:xfrm>
            <a:off x="645160" y="1190625"/>
            <a:ext cx="10808970" cy="1398905"/>
          </a:xfrm>
          <a:prstGeom prst="roundRect">
            <a:avLst/>
          </a:prstGeom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: 圆角 25"/>
          <p:cNvSpPr/>
          <p:nvPr>
            <p:custDataLst>
              <p:tags r:id="rId6"/>
            </p:custDataLst>
          </p:nvPr>
        </p:nvSpPr>
        <p:spPr>
          <a:xfrm>
            <a:off x="645160" y="1190625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椭圆 3"/>
          <p:cNvSpPr/>
          <p:nvPr>
            <p:custDataLst>
              <p:tags r:id="rId7"/>
            </p:custDataLst>
          </p:nvPr>
        </p:nvSpPr>
        <p:spPr>
          <a:xfrm>
            <a:off x="1034415" y="1593215"/>
            <a:ext cx="593725" cy="593725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 anchorCtr="0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01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8"/>
            </p:custDataLst>
          </p:nvPr>
        </p:nvSpPr>
        <p:spPr>
          <a:xfrm>
            <a:off x="1915795" y="1452245"/>
            <a:ext cx="9004300" cy="11918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为深入贯彻落实国家矿山安全监察局及上级单位反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三违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工作部署，从严管控严重威胁安全生产的违规行为，结合山东能源集团鲁西矿业有限公司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以下简称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鲁西矿业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”)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实际，制定《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47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类恶性违章行为清单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试行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以下简称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清单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”)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>
            <p:custDataLst>
              <p:tags r:id="rId9"/>
            </p:custDataLst>
          </p:nvPr>
        </p:nvSpPr>
        <p:spPr>
          <a:xfrm>
            <a:off x="1034415" y="3218180"/>
            <a:ext cx="593725" cy="593725"/>
          </a:xfrm>
          <a:prstGeom prst="ellipse">
            <a:avLst/>
          </a:pr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2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02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1915795" y="3221355"/>
            <a:ext cx="9004300" cy="734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本清单适用于鲁西矿业权属各矿井单位。权属各矿井单位指鲁西矿业直接或间接出资形成的各级全资、控股矿井单位，以及根据协议约定代为管理的矿井单位。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11"/>
            </p:custDataLst>
          </p:nvPr>
        </p:nvSpPr>
        <p:spPr>
          <a:xfrm>
            <a:off x="1034415" y="4843145"/>
            <a:ext cx="593725" cy="593725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03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6" name="矩形 15"/>
          <p:cNvSpPr/>
          <p:nvPr>
            <p:custDataLst>
              <p:tags r:id="rId12"/>
            </p:custDataLst>
          </p:nvPr>
        </p:nvSpPr>
        <p:spPr>
          <a:xfrm>
            <a:off x="1915795" y="4843145"/>
            <a:ext cx="9004300" cy="734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清单涵盖通用、采掘、运输、通防、地测防治水、防冲、调度应急、非煤矿山、地面及其他等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个专业类别，共计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47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项恶性违章情形。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4635" y="50228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47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类恶性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违章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行为清单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试行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 useBgFill="1">
        <p:nvSpPr>
          <p:cNvPr id="31" name="矩形: 圆角 30"/>
          <p:cNvSpPr/>
          <p:nvPr>
            <p:custDataLst>
              <p:tags r:id="rId1"/>
            </p:custDataLst>
          </p:nvPr>
        </p:nvSpPr>
        <p:spPr>
          <a:xfrm>
            <a:off x="645160" y="2815590"/>
            <a:ext cx="10810875" cy="2287270"/>
          </a:xfrm>
          <a:prstGeom prst="roundRect">
            <a:avLst/>
          </a:prstGeom>
          <a:ln w="3175" cap="flat" cmpd="sng" algn="ctr">
            <a:solidFill>
              <a:schemeClr val="accent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2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 useBgFill="1">
        <p:nvSpPr>
          <p:cNvPr id="26" name="矩形: 圆角 25"/>
          <p:cNvSpPr/>
          <p:nvPr>
            <p:custDataLst>
              <p:tags r:id="rId2"/>
            </p:custDataLst>
          </p:nvPr>
        </p:nvSpPr>
        <p:spPr>
          <a:xfrm>
            <a:off x="645160" y="1190625"/>
            <a:ext cx="10808970" cy="1398905"/>
          </a:xfrm>
          <a:prstGeom prst="roundRect">
            <a:avLst/>
          </a:prstGeom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: 圆角 25"/>
          <p:cNvSpPr/>
          <p:nvPr>
            <p:custDataLst>
              <p:tags r:id="rId3"/>
            </p:custDataLst>
          </p:nvPr>
        </p:nvSpPr>
        <p:spPr>
          <a:xfrm>
            <a:off x="645160" y="1190625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椭圆 3"/>
          <p:cNvSpPr/>
          <p:nvPr>
            <p:custDataLst>
              <p:tags r:id="rId4"/>
            </p:custDataLst>
          </p:nvPr>
        </p:nvSpPr>
        <p:spPr>
          <a:xfrm>
            <a:off x="1034415" y="1593215"/>
            <a:ext cx="593725" cy="593725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 anchorCtr="0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04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1915795" y="1452245"/>
            <a:ext cx="9131935" cy="11918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鲁西矿业查处的恶性违章，由责任单位安全监察部门牵头分析，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个工作日内形成书面报告报鲁西矿业安全监察部，并在一定范围内通报警示；矿井自查的恶性违章，由矿井自行组织分析处理，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个工作日内完成内部通报警示。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>
            <p:custDataLst>
              <p:tags r:id="rId6"/>
            </p:custDataLst>
          </p:nvPr>
        </p:nvSpPr>
        <p:spPr>
          <a:xfrm>
            <a:off x="1034415" y="3218180"/>
            <a:ext cx="593725" cy="593725"/>
          </a:xfrm>
          <a:prstGeom prst="ellipse">
            <a:avLst/>
          </a:pr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2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05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1915795" y="3221355"/>
            <a:ext cx="9004300" cy="734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恶性违章分析处理报告应当包括以下内容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endParaRPr lang="en-US" altLang="zh-CN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违章事实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时间、地点、人员、经过及后果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;(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原因分析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直接责任人违章动机，以及管理人员、安全检查人员履职缺失等管理原因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  <a:endParaRPr lang="en-US" altLang="zh-CN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处理意见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违反的制度条款、责任认定及对直接责任人、联责管理人员的处理建议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  <a:endParaRPr lang="en-US" altLang="zh-CN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整改措施</a:t>
            </a:r>
            <a:r>
              <a:rPr lang="en-US" alt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从个人自律、单位管理、监督检查、风险管控、教育培训等方面制定的针对性防范措施。</a:t>
            </a:r>
            <a:endParaRPr lang="en-US" altLang="zh-CN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4635" y="50228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47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类恶性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违章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行为清单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试行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 useBgFill="1">
        <p:nvSpPr>
          <p:cNvPr id="36" name="矩形: 圆角 35"/>
          <p:cNvSpPr/>
          <p:nvPr>
            <p:custDataLst>
              <p:tags r:id="rId1"/>
            </p:custDataLst>
          </p:nvPr>
        </p:nvSpPr>
        <p:spPr>
          <a:xfrm>
            <a:off x="645160" y="4440555"/>
            <a:ext cx="10810800" cy="1398905"/>
          </a:xfrm>
          <a:prstGeom prst="roundRect">
            <a:avLst/>
          </a:prstGeom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: 圆角 25"/>
          <p:cNvSpPr/>
          <p:nvPr>
            <p:custDataLst>
              <p:tags r:id="rId2"/>
            </p:custDataLst>
          </p:nvPr>
        </p:nvSpPr>
        <p:spPr>
          <a:xfrm>
            <a:off x="645795" y="4440555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 useBgFill="1">
        <p:nvSpPr>
          <p:cNvPr id="31" name="矩形: 圆角 30"/>
          <p:cNvSpPr/>
          <p:nvPr>
            <p:custDataLst>
              <p:tags r:id="rId3"/>
            </p:custDataLst>
          </p:nvPr>
        </p:nvSpPr>
        <p:spPr>
          <a:xfrm>
            <a:off x="645160" y="2815590"/>
            <a:ext cx="10810800" cy="1398905"/>
          </a:xfrm>
          <a:prstGeom prst="roundRect">
            <a:avLst/>
          </a:prstGeom>
          <a:ln w="3175" cap="flat" cmpd="sng" algn="ctr">
            <a:solidFill>
              <a:schemeClr val="accent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2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: 圆角 25"/>
          <p:cNvSpPr/>
          <p:nvPr>
            <p:custDataLst>
              <p:tags r:id="rId4"/>
            </p:custDataLst>
          </p:nvPr>
        </p:nvSpPr>
        <p:spPr>
          <a:xfrm>
            <a:off x="645795" y="2815590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 useBgFill="1">
        <p:nvSpPr>
          <p:cNvPr id="26" name="矩形: 圆角 25"/>
          <p:cNvSpPr/>
          <p:nvPr>
            <p:custDataLst>
              <p:tags r:id="rId5"/>
            </p:custDataLst>
          </p:nvPr>
        </p:nvSpPr>
        <p:spPr>
          <a:xfrm>
            <a:off x="645160" y="1190625"/>
            <a:ext cx="10808970" cy="1398905"/>
          </a:xfrm>
          <a:prstGeom prst="roundRect">
            <a:avLst/>
          </a:prstGeom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: 圆角 25"/>
          <p:cNvSpPr/>
          <p:nvPr>
            <p:custDataLst>
              <p:tags r:id="rId6"/>
            </p:custDataLst>
          </p:nvPr>
        </p:nvSpPr>
        <p:spPr>
          <a:xfrm>
            <a:off x="645160" y="1190625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椭圆 3"/>
          <p:cNvSpPr/>
          <p:nvPr>
            <p:custDataLst>
              <p:tags r:id="rId7"/>
            </p:custDataLst>
          </p:nvPr>
        </p:nvSpPr>
        <p:spPr>
          <a:xfrm>
            <a:off x="1034415" y="1593215"/>
            <a:ext cx="593725" cy="593725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 anchorCtr="0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06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8"/>
            </p:custDataLst>
          </p:nvPr>
        </p:nvSpPr>
        <p:spPr>
          <a:xfrm>
            <a:off x="1915795" y="1673225"/>
            <a:ext cx="9004300" cy="5137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责任单位收到处理意见后，应当及时组织违章人员参加帮教培训并建立个人档案，经考核合格后方可重新上岗。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>
            <p:custDataLst>
              <p:tags r:id="rId9"/>
            </p:custDataLst>
          </p:nvPr>
        </p:nvSpPr>
        <p:spPr>
          <a:xfrm>
            <a:off x="1034415" y="3218180"/>
            <a:ext cx="593725" cy="593725"/>
          </a:xfrm>
          <a:prstGeom prst="ellipse">
            <a:avLst/>
          </a:pr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2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07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1915795" y="3221355"/>
            <a:ext cx="9004300" cy="734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各矿井单位应当建立健全申诉机制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成立仲裁部门。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三违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人员或所在单位对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三违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事实有异议时，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日内向本单位仲裁部门或矿业公司安全监察部申诉。仲裁部门应在接到申诉后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个工作日内作出答复。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椭圆 14"/>
          <p:cNvSpPr/>
          <p:nvPr>
            <p:custDataLst>
              <p:tags r:id="rId11"/>
            </p:custDataLst>
          </p:nvPr>
        </p:nvSpPr>
        <p:spPr>
          <a:xfrm>
            <a:off x="1034415" y="4843145"/>
            <a:ext cx="593725" cy="593725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08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6" name="矩形 15"/>
          <p:cNvSpPr/>
          <p:nvPr>
            <p:custDataLst>
              <p:tags r:id="rId12"/>
            </p:custDataLst>
          </p:nvPr>
        </p:nvSpPr>
        <p:spPr>
          <a:xfrm>
            <a:off x="1915795" y="4843145"/>
            <a:ext cx="9004300" cy="734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各矿井单位应当将本清单传达至每个班组，确保人手一卡、全员知晓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;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在井口、区队学习室等显著位置张贴公示，强化日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常警示提醒。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4635" y="50228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47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类恶性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违章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行为清单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试行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 useBgFill="1">
        <p:nvSpPr>
          <p:cNvPr id="36" name="矩形: 圆角 35"/>
          <p:cNvSpPr/>
          <p:nvPr>
            <p:custDataLst>
              <p:tags r:id="rId1"/>
            </p:custDataLst>
          </p:nvPr>
        </p:nvSpPr>
        <p:spPr>
          <a:xfrm>
            <a:off x="645160" y="4440555"/>
            <a:ext cx="10810800" cy="1398905"/>
          </a:xfrm>
          <a:prstGeom prst="roundRect">
            <a:avLst/>
          </a:prstGeom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: 圆角 25"/>
          <p:cNvSpPr/>
          <p:nvPr>
            <p:custDataLst>
              <p:tags r:id="rId2"/>
            </p:custDataLst>
          </p:nvPr>
        </p:nvSpPr>
        <p:spPr>
          <a:xfrm>
            <a:off x="645795" y="4440555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 useBgFill="1">
        <p:nvSpPr>
          <p:cNvPr id="31" name="矩形: 圆角 30"/>
          <p:cNvSpPr/>
          <p:nvPr>
            <p:custDataLst>
              <p:tags r:id="rId3"/>
            </p:custDataLst>
          </p:nvPr>
        </p:nvSpPr>
        <p:spPr>
          <a:xfrm>
            <a:off x="645160" y="2815590"/>
            <a:ext cx="10810800" cy="1398905"/>
          </a:xfrm>
          <a:prstGeom prst="roundRect">
            <a:avLst/>
          </a:prstGeom>
          <a:ln w="3175" cap="flat" cmpd="sng" algn="ctr">
            <a:solidFill>
              <a:schemeClr val="accent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2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: 圆角 25"/>
          <p:cNvSpPr/>
          <p:nvPr>
            <p:custDataLst>
              <p:tags r:id="rId4"/>
            </p:custDataLst>
          </p:nvPr>
        </p:nvSpPr>
        <p:spPr>
          <a:xfrm>
            <a:off x="645795" y="2815590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 useBgFill="1">
        <p:nvSpPr>
          <p:cNvPr id="26" name="矩形: 圆角 25"/>
          <p:cNvSpPr/>
          <p:nvPr>
            <p:custDataLst>
              <p:tags r:id="rId5"/>
            </p:custDataLst>
          </p:nvPr>
        </p:nvSpPr>
        <p:spPr>
          <a:xfrm>
            <a:off x="645160" y="1190625"/>
            <a:ext cx="10808970" cy="1398905"/>
          </a:xfrm>
          <a:prstGeom prst="roundRect">
            <a:avLst/>
          </a:prstGeom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: 圆角 25"/>
          <p:cNvSpPr/>
          <p:nvPr>
            <p:custDataLst>
              <p:tags r:id="rId6"/>
            </p:custDataLst>
          </p:nvPr>
        </p:nvSpPr>
        <p:spPr>
          <a:xfrm>
            <a:off x="645160" y="1190625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椭圆 3"/>
          <p:cNvSpPr/>
          <p:nvPr>
            <p:custDataLst>
              <p:tags r:id="rId7"/>
            </p:custDataLst>
          </p:nvPr>
        </p:nvSpPr>
        <p:spPr>
          <a:xfrm>
            <a:off x="1034415" y="1593215"/>
            <a:ext cx="593725" cy="593725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 anchorCtr="0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09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8"/>
            </p:custDataLst>
          </p:nvPr>
        </p:nvSpPr>
        <p:spPr>
          <a:xfrm>
            <a:off x="1915795" y="1452245"/>
            <a:ext cx="9004300" cy="11918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各矿井单位应当畅通举报渠道，完善举报奖励制度外来施工人员发生不安全行为的，按照属地管理原则追究相关单位责任。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>
            <p:custDataLst>
              <p:tags r:id="rId9"/>
            </p:custDataLst>
          </p:nvPr>
        </p:nvSpPr>
        <p:spPr>
          <a:xfrm>
            <a:off x="1034415" y="3218180"/>
            <a:ext cx="593725" cy="593725"/>
          </a:xfrm>
          <a:prstGeom prst="ellipse">
            <a:avLst/>
          </a:pr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2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10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1915795" y="3221355"/>
            <a:ext cx="9004300" cy="734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查实的恶性违章，按以下标准进行经济考核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对直接责任人核减绩效工资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3000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元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;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对联责的单位分管负责人核减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1000 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元、安全总监核减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600 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元、主要负责人核减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500 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元。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椭圆 14"/>
          <p:cNvSpPr/>
          <p:nvPr>
            <p:custDataLst>
              <p:tags r:id="rId11"/>
            </p:custDataLst>
          </p:nvPr>
        </p:nvSpPr>
        <p:spPr>
          <a:xfrm>
            <a:off x="1034415" y="4843145"/>
            <a:ext cx="593725" cy="593725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11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6" name="矩形 15"/>
          <p:cNvSpPr/>
          <p:nvPr>
            <p:custDataLst>
              <p:tags r:id="rId12"/>
            </p:custDataLst>
          </p:nvPr>
        </p:nvSpPr>
        <p:spPr>
          <a:xfrm>
            <a:off x="1915795" y="4843145"/>
            <a:ext cx="9004300" cy="734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同一单位同一专业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区队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半年内被鲁西矿业查处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次同类型恶性违章的，免去该专业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区队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负责人职务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;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年度内累计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次的，对责任单位主要负责人核减绩效工资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万元，并给予行政处分。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4635" y="50228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47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类恶性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违章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行为清单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试行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 useBgFill="1">
        <p:nvSpPr>
          <p:cNvPr id="31" name="矩形: 圆角 30"/>
          <p:cNvSpPr/>
          <p:nvPr>
            <p:custDataLst>
              <p:tags r:id="rId1"/>
            </p:custDataLst>
          </p:nvPr>
        </p:nvSpPr>
        <p:spPr>
          <a:xfrm>
            <a:off x="645160" y="3304540"/>
            <a:ext cx="10810800" cy="1398905"/>
          </a:xfrm>
          <a:prstGeom prst="roundRect">
            <a:avLst/>
          </a:prstGeom>
          <a:ln w="3175" cap="flat" cmpd="sng" algn="ctr">
            <a:solidFill>
              <a:schemeClr val="accent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2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: 圆角 25"/>
          <p:cNvSpPr/>
          <p:nvPr>
            <p:custDataLst>
              <p:tags r:id="rId2"/>
            </p:custDataLst>
          </p:nvPr>
        </p:nvSpPr>
        <p:spPr>
          <a:xfrm>
            <a:off x="645795" y="3304540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 useBgFill="1">
        <p:nvSpPr>
          <p:cNvPr id="26" name="矩形: 圆角 25"/>
          <p:cNvSpPr/>
          <p:nvPr>
            <p:custDataLst>
              <p:tags r:id="rId3"/>
            </p:custDataLst>
          </p:nvPr>
        </p:nvSpPr>
        <p:spPr>
          <a:xfrm>
            <a:off x="645160" y="1679575"/>
            <a:ext cx="10808970" cy="1398905"/>
          </a:xfrm>
          <a:prstGeom prst="roundRect">
            <a:avLst/>
          </a:prstGeom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: 圆角 25"/>
          <p:cNvSpPr/>
          <p:nvPr>
            <p:custDataLst>
              <p:tags r:id="rId4"/>
            </p:custDataLst>
          </p:nvPr>
        </p:nvSpPr>
        <p:spPr>
          <a:xfrm>
            <a:off x="645160" y="1679575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椭圆 3"/>
          <p:cNvSpPr/>
          <p:nvPr>
            <p:custDataLst>
              <p:tags r:id="rId5"/>
            </p:custDataLst>
          </p:nvPr>
        </p:nvSpPr>
        <p:spPr>
          <a:xfrm>
            <a:off x="1034415" y="2082165"/>
            <a:ext cx="593725" cy="593725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 anchorCtr="0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12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1915795" y="1941195"/>
            <a:ext cx="9004300" cy="11918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违反本清单规定造成严重影响，或触及国家法律法规的，依规依纪给予政纪、党纪或组织处理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涉嫌犯罪的，依法追究刑事责任。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>
            <a:off x="1034415" y="3707130"/>
            <a:ext cx="593725" cy="593725"/>
          </a:xfrm>
          <a:prstGeom prst="ellipse">
            <a:avLst/>
          </a:pr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2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13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1915795" y="3368040"/>
            <a:ext cx="9004300" cy="734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各矿井单位每季度查处恶性违章不少于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起，每少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起扣减月度安全环保绩效考核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10%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。机关部室及直属公司安全生产管理人员履职指标为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安全监察部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生态环保部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、生产技术部、机电管理部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设备管理部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、调度室每季度不少于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起地测部、通防部、防冲办、工程管理部、洗选服务公司每季度不少于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起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;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未完成指标的，扣减部室月度安全绩效考核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5%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4635" y="50228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47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类恶性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违章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行为清单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试行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 useBgFill="1">
        <p:nvSpPr>
          <p:cNvPr id="36" name="矩形: 圆角 35"/>
          <p:cNvSpPr/>
          <p:nvPr>
            <p:custDataLst>
              <p:tags r:id="rId1"/>
            </p:custDataLst>
          </p:nvPr>
        </p:nvSpPr>
        <p:spPr>
          <a:xfrm>
            <a:off x="645160" y="4440555"/>
            <a:ext cx="10810800" cy="1398905"/>
          </a:xfrm>
          <a:prstGeom prst="roundRect">
            <a:avLst/>
          </a:prstGeom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: 圆角 25"/>
          <p:cNvSpPr/>
          <p:nvPr>
            <p:custDataLst>
              <p:tags r:id="rId2"/>
            </p:custDataLst>
          </p:nvPr>
        </p:nvSpPr>
        <p:spPr>
          <a:xfrm>
            <a:off x="645795" y="4440555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 useBgFill="1">
        <p:nvSpPr>
          <p:cNvPr id="31" name="矩形: 圆角 30"/>
          <p:cNvSpPr/>
          <p:nvPr>
            <p:custDataLst>
              <p:tags r:id="rId3"/>
            </p:custDataLst>
          </p:nvPr>
        </p:nvSpPr>
        <p:spPr>
          <a:xfrm>
            <a:off x="645160" y="2815590"/>
            <a:ext cx="10810800" cy="1398905"/>
          </a:xfrm>
          <a:prstGeom prst="roundRect">
            <a:avLst/>
          </a:prstGeom>
          <a:ln w="3175" cap="flat" cmpd="sng" algn="ctr">
            <a:solidFill>
              <a:schemeClr val="accent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2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: 圆角 25"/>
          <p:cNvSpPr/>
          <p:nvPr>
            <p:custDataLst>
              <p:tags r:id="rId4"/>
            </p:custDataLst>
          </p:nvPr>
        </p:nvSpPr>
        <p:spPr>
          <a:xfrm>
            <a:off x="645795" y="2815590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 useBgFill="1">
        <p:nvSpPr>
          <p:cNvPr id="26" name="矩形: 圆角 25"/>
          <p:cNvSpPr/>
          <p:nvPr>
            <p:custDataLst>
              <p:tags r:id="rId5"/>
            </p:custDataLst>
          </p:nvPr>
        </p:nvSpPr>
        <p:spPr>
          <a:xfrm>
            <a:off x="645160" y="1190625"/>
            <a:ext cx="10808970" cy="1398905"/>
          </a:xfrm>
          <a:prstGeom prst="roundRect">
            <a:avLst/>
          </a:prstGeom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50800" dir="5400000" algn="ctr" rotWithShape="0">
              <a:schemeClr val="accent1">
                <a:alpha val="20000"/>
              </a:schemeClr>
            </a:outerShdw>
          </a:effectLst>
        </p:spPr>
        <p:txBody>
          <a:bodyPr lIns="0" rIns="0" rtlCol="0" anchor="ctr">
            <a:noAutofit/>
          </a:bodyPr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: 圆角 25"/>
          <p:cNvSpPr/>
          <p:nvPr>
            <p:custDataLst>
              <p:tags r:id="rId6"/>
            </p:custDataLst>
          </p:nvPr>
        </p:nvSpPr>
        <p:spPr>
          <a:xfrm>
            <a:off x="645160" y="1190625"/>
            <a:ext cx="10808970" cy="1398905"/>
          </a:xfrm>
          <a:prstGeom prst="roundRect">
            <a:avLst/>
          </a:prstGeom>
          <a:solidFill>
            <a:schemeClr val="lt1">
              <a:lumMod val="100000"/>
              <a:alpha val="20000"/>
            </a:schemeClr>
          </a:solidFill>
          <a:ln w="3175" cap="flat" cmpd="sng" algn="ctr">
            <a:solidFill>
              <a:schemeClr val="accent1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椭圆 3"/>
          <p:cNvSpPr/>
          <p:nvPr>
            <p:custDataLst>
              <p:tags r:id="rId7"/>
            </p:custDataLst>
          </p:nvPr>
        </p:nvSpPr>
        <p:spPr>
          <a:xfrm>
            <a:off x="1034415" y="1593215"/>
            <a:ext cx="593725" cy="593725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 anchorCtr="0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14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8"/>
            </p:custDataLst>
          </p:nvPr>
        </p:nvSpPr>
        <p:spPr>
          <a:xfrm>
            <a:off x="1915795" y="1530985"/>
            <a:ext cx="9004300" cy="71818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对无正当理由拒不签字、无理取闹、打击报复者一律严肃调查处理</a:t>
            </a: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存在蓄意歪曲事实、虚假恶意申诉等行为的，加倍予以经济考核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>
            <p:custDataLst>
              <p:tags r:id="rId9"/>
            </p:custDataLst>
          </p:nvPr>
        </p:nvSpPr>
        <p:spPr>
          <a:xfrm>
            <a:off x="1034415" y="3218180"/>
            <a:ext cx="593725" cy="593725"/>
          </a:xfrm>
          <a:prstGeom prst="ellipse">
            <a:avLst/>
          </a:pr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2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15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1915795" y="3325495"/>
            <a:ext cx="9004300" cy="43370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本清单由鲁西矿业安全监察部负责解释。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椭圆 14"/>
          <p:cNvSpPr/>
          <p:nvPr>
            <p:custDataLst>
              <p:tags r:id="rId11"/>
            </p:custDataLst>
          </p:nvPr>
        </p:nvSpPr>
        <p:spPr>
          <a:xfrm>
            <a:off x="1034415" y="4843145"/>
            <a:ext cx="593725" cy="593725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7686814" scaled="0"/>
          </a:gradFill>
          <a:ln w="25400">
            <a:noFill/>
          </a:ln>
          <a:effectLst>
            <a:outerShdw blurRad="254000" dist="76200" dir="5399998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3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16</a:t>
            </a:r>
            <a:endParaRPr lang="en-US" altLang="zh-CN" sz="23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6" name="矩形 15"/>
          <p:cNvSpPr/>
          <p:nvPr>
            <p:custDataLst>
              <p:tags r:id="rId12"/>
            </p:custDataLst>
          </p:nvPr>
        </p:nvSpPr>
        <p:spPr>
          <a:xfrm>
            <a:off x="1915795" y="4914265"/>
            <a:ext cx="9004300" cy="45148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本清单自印发之日起施行。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29337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21463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 清单详解：通用类（1/2）</a:t>
            </a:r>
            <a:endParaRPr lang="en-US" sz="3200" b="1" i="0" u="none" strike="noStrike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l="1827" r="1827"/>
          <a:stretch>
            <a:fillRect/>
          </a:stretch>
        </p:blipFill>
        <p:spPr>
          <a:xfrm>
            <a:off x="762000" y="1230630"/>
            <a:ext cx="3302000" cy="22860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4318000" y="1230630"/>
            <a:ext cx="3556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生产作业的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20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“通用安全红线”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ctr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这些行为直接威胁生命安全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是绝对不可触碰的底线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一旦违反，后果不堪设想</a:t>
            </a:r>
            <a:endParaRPr lang="en-US" sz="1400" b="0" i="0" u="none" strike="noStrike">
              <a:solidFill>
                <a:srgbClr val="5252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3846" b="3846"/>
          <a:stretch>
            <a:fillRect/>
          </a:stretch>
        </p:blipFill>
        <p:spPr>
          <a:xfrm>
            <a:off x="8128000" y="1230630"/>
            <a:ext cx="3302000" cy="2286000"/>
          </a:xfrm>
          <a:prstGeom prst="rect">
            <a:avLst/>
          </a:prstGeom>
          <a:noFill/>
          <a:ln w="25400" cap="flat" cmpd="sng">
            <a:solidFill>
              <a:srgbClr val="CC0000">
                <a:alpha val="100000"/>
              </a:srgbClr>
            </a:solidFill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762000" y="3897630"/>
            <a:ext cx="3556000" cy="22225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89000" y="4024630"/>
            <a:ext cx="3302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漠视危险征兆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面对瓦斯超限、顶板来压等明显险情，未采取任何避险措施继续冒险作业，或未及时组织人员撤离危险区域。</a:t>
            </a:r>
            <a:endParaRPr lang="en-US" sz="1300" b="0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B4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警示：</a:t>
            </a:r>
            <a:r>
              <a:rPr lang="en-US" sz="13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这是对生命最基本的漠视，任何侥幸心理都必将酿成无法挽回的大祸。</a:t>
            </a:r>
            <a:endParaRPr lang="en-US" sz="1300" b="0" i="0" u="none" strike="noStrike">
              <a:solidFill>
                <a:srgbClr val="5252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318000" y="3897630"/>
            <a:ext cx="3556000" cy="22225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445000" y="4024630"/>
            <a:ext cx="3302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 破坏/停用安全设施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蓄意拆除、停用、遮挡监控设备，或破坏瓦斯传感器、消防器材等关键安全装置，人为制造监管与防护盲区。</a:t>
            </a:r>
            <a:endParaRPr lang="en-US" sz="1300" b="0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B4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警示：</a:t>
            </a:r>
            <a:r>
              <a:rPr lang="en-US" sz="13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安全设施是保命的最后屏障，破坏它等同于拆除生命防线，涉嫌危害公共安全。</a:t>
            </a:r>
            <a:endParaRPr lang="en-US" sz="1300" b="0" i="0" u="none" strike="noStrike">
              <a:solidFill>
                <a:srgbClr val="5252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874000" y="3897630"/>
            <a:ext cx="3556000" cy="2222500"/>
          </a:xfrm>
          <a:prstGeom prst="roundRect">
            <a:avLst>
              <a:gd name="adj" fmla="val 0"/>
            </a:avLst>
          </a:prstGeom>
          <a:solidFill>
            <a:srgbClr val="CC0000">
              <a:alpha val="8000"/>
            </a:srgbClr>
          </a:solidFill>
          <a:ln w="12700" cap="flat" cmpd="sng">
            <a:solidFill>
              <a:srgbClr val="CC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001000" y="4024630"/>
            <a:ext cx="3302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03 违规操作与设备带病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特种作业人员无证上岗或违规操作；使用超期未检、检验不合格的特种设备，或让设备“带病”强行运行。</a:t>
            </a:r>
            <a:endParaRPr lang="en-US" sz="1300" b="0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B4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警示：</a:t>
            </a:r>
            <a:r>
              <a:rPr lang="en-US" sz="1300" b="0" i="0" u="none" strike="noStrike">
                <a:solidFill>
                  <a:srgbClr val="5252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专业的岗位必须由专业的人来干，设备必须“健康”才能上岗，这是安全生产的铁律。</a:t>
            </a:r>
            <a:endParaRPr lang="en-US" sz="1300" b="0" i="0" u="none" strike="noStrike">
              <a:solidFill>
                <a:srgbClr val="5252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101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102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103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104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105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106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107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108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109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111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12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13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14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15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16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17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18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19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21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22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23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24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25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26.xml><?xml version="1.0" encoding="utf-8"?>
<p:tagLst xmlns:p="http://schemas.openxmlformats.org/presentationml/2006/main">
  <p:tag name="KSO_WM_DIAGRAM_VIRTUALLY_FRAME" val="{&quot;height&quot;:365,&quot;left&quot;:60,&quot;top&quot;:140,&quot;width&quot;:840}"/>
</p:tagLst>
</file>

<file path=ppt/tags/tag127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28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29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31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32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33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34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35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36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37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38.xml><?xml version="1.0" encoding="utf-8"?>
<p:tagLst xmlns:p="http://schemas.openxmlformats.org/presentationml/2006/main">
  <p:tag name="KSO_WM_DIAGRAM_VIRTUALLY_FRAME" val="{&quot;height&quot;:250,&quot;left&quot;:60,&quot;top&quot;:150,&quot;width&quot;:840}"/>
</p:tagLst>
</file>

<file path=ppt/tags/tag139.xml><?xml version="1.0" encoding="utf-8"?>
<p:tagLst xmlns:p="http://schemas.openxmlformats.org/presentationml/2006/main">
  <p:tag name="resource_record_key" val="{&quot;70&quot;:[3321782]}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DIAGRAM_VIRTUALLY_FRAME" val="{&quot;height&quot;:370,&quot;left&quot;:330,&quot;top&quot;:122.5,&quot;width&quot;:570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70,&quot;left&quot;:330,&quot;top&quot;:122.5,&quot;width&quot;:570}"/>
</p:tagLst>
</file>

<file path=ppt/tags/tag21.xml><?xml version="1.0" encoding="utf-8"?>
<p:tagLst xmlns:p="http://schemas.openxmlformats.org/presentationml/2006/main">
  <p:tag name="KSO_WM_DIAGRAM_VIRTUALLY_FRAME" val="{&quot;height&quot;:370,&quot;left&quot;:330,&quot;top&quot;:122.5,&quot;width&quot;:570}"/>
</p:tagLst>
</file>

<file path=ppt/tags/tag22.xml><?xml version="1.0" encoding="utf-8"?>
<p:tagLst xmlns:p="http://schemas.openxmlformats.org/presentationml/2006/main">
  <p:tag name="KSO_WM_DIAGRAM_VIRTUALLY_FRAME" val="{&quot;height&quot;:370,&quot;left&quot;:330,&quot;top&quot;:122.5,&quot;width&quot;:570}"/>
</p:tagLst>
</file>

<file path=ppt/tags/tag23.xml><?xml version="1.0" encoding="utf-8"?>
<p:tagLst xmlns:p="http://schemas.openxmlformats.org/presentationml/2006/main">
  <p:tag name="KSO_WM_DIAGRAM_VIRTUALLY_FRAME" val="{&quot;height&quot;:370,&quot;left&quot;:330,&quot;top&quot;:122.5,&quot;width&quot;:570}"/>
</p:tagLst>
</file>

<file path=ppt/tags/tag24.xml><?xml version="1.0" encoding="utf-8"?>
<p:tagLst xmlns:p="http://schemas.openxmlformats.org/presentationml/2006/main">
  <p:tag name="KSO_WM_DIAGRAM_VIRTUALLY_FRAME" val="{&quot;height&quot;:370,&quot;left&quot;:330,&quot;top&quot;:122.5,&quot;width&quot;:570}"/>
</p:tagLst>
</file>

<file path=ppt/tags/tag25.xml><?xml version="1.0" encoding="utf-8"?>
<p:tagLst xmlns:p="http://schemas.openxmlformats.org/presentationml/2006/main">
  <p:tag name="KSO_WM_DIAGRAM_VIRTUALLY_FRAME" val="{&quot;height&quot;:370,&quot;left&quot;:330,&quot;top&quot;:122.5,&quot;width&quot;:570}"/>
</p:tagLst>
</file>

<file path=ppt/tags/tag26.xml><?xml version="1.0" encoding="utf-8"?>
<p:tagLst xmlns:p="http://schemas.openxmlformats.org/presentationml/2006/main">
  <p:tag name="KSO_WM_DIAGRAM_VIRTUALLY_FRAME" val="{&quot;height&quot;:370,&quot;left&quot;:330,&quot;top&quot;:122.5,&quot;width&quot;:570}"/>
</p:tagLst>
</file>

<file path=ppt/tags/tag27.xml><?xml version="1.0" encoding="utf-8"?>
<p:tagLst xmlns:p="http://schemas.openxmlformats.org/presentationml/2006/main">
  <p:tag name="KSO_WM_DIAGRAM_VIRTUALLY_FRAME" val="{&quot;height&quot;:370,&quot;left&quot;:330,&quot;top&quot;:122.5,&quot;width&quot;:570}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3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3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3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2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2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2462_2*l_h_i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62_2*l_h_f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正文，文字是您思想的提炼，请尽量言简意赅的阐述观点。单击此处输入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2462_2*l_h_i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2462_2*l_h_f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您的项正文，文字是您思想的提炼，请尽量言简意赅的阐述观点。单击此处输入您的项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2462_2*l_h_i*1_3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2462_2*l_h_f*1_3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您的项正文，文字是您思想的提炼，请尽量言简意赅的阐述观点。单击此处输入您的项正文，文字是您思想的提炼，请尽量言简意赅的阐述观点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2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7.7999969482422,&quot;left&quot;:50.777960205078124,&quot;top&quot;:93.30000305175781,&quot;width&quot;:851.272039794921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7.7999969482422,&quot;left&quot;:50.777960205078124,&quot;top&quot;:93.30000305175781,&quot;width&quot;:851.272039794921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7.7999969482422,&quot;left&quot;:50.777960205078124,&quot;top&quot;:93.30000305175781,&quot;width&quot;:851.272039794921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2462_2*l_h_i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7.7999969482422,&quot;left&quot;:50.777960205078124,&quot;top&quot;:93.30000305175781,&quot;width&quot;:851.272039794921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62_2*l_h_f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7.7999969482422,&quot;left&quot;:50.777960205078124,&quot;top&quot;:93.30000305175781,&quot;width&quot;:851.272039794921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正文，文字是您思想的提炼，请尽量言简意赅的阐述观点。单击此处输入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2462_2*l_h_i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7.7999969482422,&quot;left&quot;:50.777960205078124,&quot;top&quot;:93.30000305175781,&quot;width&quot;:851.272039794921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2462_2*l_h_f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7.7999969482422,&quot;left&quot;:50.777960205078124,&quot;top&quot;:93.30000305175781,&quot;width&quot;:851.272039794921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您的项正文，文字是您思想的提炼，请尽量言简意赅的阐述观点。单击此处输入您的项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3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3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3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2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2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2462_2*l_h_i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62_2*l_h_f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正文，文字是您思想的提炼，请尽量言简意赅的阐述观点。单击此处输入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2462_2*l_h_i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2462_2*l_h_f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您的项正文，文字是您思想的提炼，请尽量言简意赅的阐述观点。单击此处输入您的项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2462_2*l_h_i*1_3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2462_2*l_h_f*1_3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您的项正文，文字是您思想的提炼，请尽量言简意赅的阐述观点。单击此处输入您的项正文，文字是您思想的提炼，请尽量言简意赅的阐述观点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3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3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3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2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2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2462_2*l_h_i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62_2*l_h_f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正文，文字是您思想的提炼，请尽量言简意赅的阐述观点。单击此处输入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2462_2*l_h_i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6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2462_2*l_h_f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您的项正文，文字是您思想的提炼，请尽量言简意赅的阐述观点。单击此处输入您的项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2462_2*l_h_i*1_3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2462_2*l_h_f*1_3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您的项正文，文字是您思想的提炼，请尽量言简意赅的阐述观点。单击此处输入您的项正文，文字是您思想的提炼，请尽量言简意赅的阐述观点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2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2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2462_2*l_h_i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7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62_2*l_h_f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正文，文字是您思想的提炼，请尽量言简意赅的阐述观点。单击此处输入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2462_2*l_h_i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7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2462_2*l_h_f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您的项正文，文字是您思想的提炼，请尽量言简意赅的阐述观点。单击此处输入您的项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3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3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3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2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2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2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62_2*l_h_i*1_1_3"/>
  <p:tag name="KSO_WM_TEMPLATE_CATEGORY" val="diagram"/>
  <p:tag name="KSO_WM_TEMPLATE_INDEX" val="20232462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solid&quot;:{&quot;brightness&quot;:0,&quot;colorType&quot;:1,&quot;foreColorIndex&quot;:2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2462_2*l_h_i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8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62_2*l_h_f*1_1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正文，文字是您思想的提炼，请尽量言简意赅的阐述观点。单击此处输入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2462_2*l_h_i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8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2462_2*l_h_f*1_2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您的项正文，文字是您思想的提炼，请尽量言简意赅的阐述观点。单击此处输入您的项正文，文字是您思想的提炼，请尽量言简意赅的阐述观点。单击此处输入您的项正文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2462_2*l_h_i*1_3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gradient&quot;:[{&quot;brightness&quot;:0,&quot;colorType&quot;:1,&quot;foreColorIndex&quot;:5,&quot;pos&quot;:0,&quot;transparency&quot;:0},{&quot;brightness&quot;:-0.25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2462_2*l_h_f*1_3_1"/>
  <p:tag name="KSO_WM_TEMPLATE_CATEGORY" val="diagram"/>
  <p:tag name="KSO_WM_TEMPLATE_INDEX" val="20232462"/>
  <p:tag name="KSO_WM_UNIT_LAYERLEVEL" val="1_1_1"/>
  <p:tag name="KSO_WM_TAG_VERSION" val="3.0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66.8999938964844,&quot;left&quot;:50.777960205078124,&quot;top&quot;:93.30000305175781,&quot;width&quot;:851.266134283110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您的项正文，文字是您思想的提炼，请尽量言简意赅的阐述观点。单击此处输入您的项正文，文字是您思想的提炼，请尽量言简意赅的阐述观点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91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92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93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94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95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96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97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98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ags/tag99.xml><?xml version="1.0" encoding="utf-8"?>
<p:tagLst xmlns:p="http://schemas.openxmlformats.org/presentationml/2006/main">
  <p:tag name="KSO_WM_DIAGRAM_VIRTUALLY_FRAME" val="{&quot;height&quot;:353,&quot;left&quot;:430,&quot;top&quot;:145,&quot;width&quot;:50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8243</Words>
  <Application>WPS 演示</Application>
  <PresentationFormat/>
  <Paragraphs>453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28</vt:i4>
      </vt:variant>
    </vt:vector>
  </HeadingPairs>
  <TitlesOfParts>
    <vt:vector size="47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Wingdings</vt:lpstr>
      <vt:lpstr>爱奇艺黑体</vt:lpstr>
      <vt:lpstr>方正公文小标宋</vt:lpstr>
      <vt:lpstr>爱奇艺黑体 Medium</vt:lpstr>
      <vt:lpstr>华文琥珀</vt:lpstr>
      <vt:lpstr>Office 主题​​</vt:lpstr>
      <vt:lpstr>默认主题</vt:lpstr>
      <vt:lpstr>1_默认主题</vt:lpstr>
      <vt:lpstr>2_默认主题</vt:lpstr>
      <vt:lpstr>3_默认主题</vt:lpstr>
      <vt:lpstr>4_默认主题</vt:lpstr>
      <vt:lpstr>5_默认主题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寒风护梅</cp:lastModifiedBy>
  <cp:revision>3</cp:revision>
  <dcterms:created xsi:type="dcterms:W3CDTF">2026-07-06T02:39:59Z</dcterms:created>
  <dcterms:modified xsi:type="dcterms:W3CDTF">2026-07-06T04:24:46Z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{"Label":"1","ContentProducer":"001191110102MACQD9K64010000","ProduceID":"7659222124217240556","ReservedCode1":"","ContentPropagator":"","PropagateID":"","ReservedCode2":""}</vt:lpwstr>
  </property>
  <property fmtid="{D5CDD505-2E9C-101B-9397-08002B2CF9AE}" pid="3" name="KSOProductBuildVer">
    <vt:lpwstr>2052-12.1.0.25225</vt:lpwstr>
  </property>
  <property fmtid="{D5CDD505-2E9C-101B-9397-08002B2CF9AE}" pid="4" name="ICV">
    <vt:lpwstr>35349B637D3C494AA215806811375447_13</vt:lpwstr>
  </property>
</Properties>
</file>