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4" Type="http://schemas.openxmlformats.org/officeDocument/2006/relationships/extended-properties" Target="docProps/app.xml"/><Relationship Id="rId2"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Lst>
  <p:sldSz cx="9144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8.xml"/><Relationship Id="rId98" Type="http://schemas.openxmlformats.org/officeDocument/2006/relationships/slide" Target="slides/slide97.xml"/><Relationship Id="rId97" Type="http://schemas.openxmlformats.org/officeDocument/2006/relationships/slide" Target="slides/slide96.xml"/><Relationship Id="rId96" Type="http://schemas.openxmlformats.org/officeDocument/2006/relationships/slide" Target="slides/slide95.xml"/><Relationship Id="rId95" Type="http://schemas.openxmlformats.org/officeDocument/2006/relationships/slide" Target="slides/slide94.xml"/><Relationship Id="rId94" Type="http://schemas.openxmlformats.org/officeDocument/2006/relationships/slide" Target="slides/slide93.xml"/><Relationship Id="rId93" Type="http://schemas.openxmlformats.org/officeDocument/2006/relationships/slide" Target="slides/slide92.xml"/><Relationship Id="rId92" Type="http://schemas.openxmlformats.org/officeDocument/2006/relationships/slide" Target="slides/slide91.xml"/><Relationship Id="rId91" Type="http://schemas.openxmlformats.org/officeDocument/2006/relationships/slide" Target="slides/slide90.xml"/><Relationship Id="rId90" Type="http://schemas.openxmlformats.org/officeDocument/2006/relationships/slide" Target="slides/slide89.xml"/><Relationship Id="rId9" Type="http://schemas.openxmlformats.org/officeDocument/2006/relationships/slide" Target="slides/slide8.xml"/><Relationship Id="rId89" Type="http://schemas.openxmlformats.org/officeDocument/2006/relationships/slide" Target="slides/slide88.xml"/><Relationship Id="rId88" Type="http://schemas.openxmlformats.org/officeDocument/2006/relationships/slide" Target="slides/slide87.xml"/><Relationship Id="rId87" Type="http://schemas.openxmlformats.org/officeDocument/2006/relationships/slide" Target="slides/slide86.xml"/><Relationship Id="rId86" Type="http://schemas.openxmlformats.org/officeDocument/2006/relationships/slide" Target="slides/slide85.xml"/><Relationship Id="rId85" Type="http://schemas.openxmlformats.org/officeDocument/2006/relationships/slide" Target="slides/slide84.xml"/><Relationship Id="rId84" Type="http://schemas.openxmlformats.org/officeDocument/2006/relationships/slide" Target="slides/slide83.xml"/><Relationship Id="rId83" Type="http://schemas.openxmlformats.org/officeDocument/2006/relationships/slide" Target="slides/slide82.xml"/><Relationship Id="rId82" Type="http://schemas.openxmlformats.org/officeDocument/2006/relationships/slide" Target="slides/slide81.xml"/><Relationship Id="rId81" Type="http://schemas.openxmlformats.org/officeDocument/2006/relationships/slide" Target="slides/slide80.xml"/><Relationship Id="rId80" Type="http://schemas.openxmlformats.org/officeDocument/2006/relationships/slide" Target="slides/slide79.xml"/><Relationship Id="rId8" Type="http://schemas.openxmlformats.org/officeDocument/2006/relationships/slide" Target="slides/slide7.xml"/><Relationship Id="rId79" Type="http://schemas.openxmlformats.org/officeDocument/2006/relationships/slide" Target="slides/slide78.xml"/><Relationship Id="rId78" Type="http://schemas.openxmlformats.org/officeDocument/2006/relationships/slide" Target="slides/slide77.xml"/><Relationship Id="rId77" Type="http://schemas.openxmlformats.org/officeDocument/2006/relationships/slide" Target="slides/slide76.xml"/><Relationship Id="rId76" Type="http://schemas.openxmlformats.org/officeDocument/2006/relationships/slide" Target="slides/slide75.xml"/><Relationship Id="rId75" Type="http://schemas.openxmlformats.org/officeDocument/2006/relationships/slide" Target="slides/slide74.xml"/><Relationship Id="rId74" Type="http://schemas.openxmlformats.org/officeDocument/2006/relationships/slide" Target="slides/slide73.xml"/><Relationship Id="rId73" Type="http://schemas.openxmlformats.org/officeDocument/2006/relationships/slide" Target="slides/slide72.xml"/><Relationship Id="rId72" Type="http://schemas.openxmlformats.org/officeDocument/2006/relationships/slide" Target="slides/slide71.xml"/><Relationship Id="rId71" Type="http://schemas.openxmlformats.org/officeDocument/2006/relationships/slide" Target="slides/slide70.xml"/><Relationship Id="rId70" Type="http://schemas.openxmlformats.org/officeDocument/2006/relationships/slide" Target="slides/slide69.xml"/><Relationship Id="rId7" Type="http://schemas.openxmlformats.org/officeDocument/2006/relationships/slide" Target="slides/slide6.xml"/><Relationship Id="rId69" Type="http://schemas.openxmlformats.org/officeDocument/2006/relationships/slide" Target="slides/slide68.xml"/><Relationship Id="rId68" Type="http://schemas.openxmlformats.org/officeDocument/2006/relationships/slide" Target="slides/slide67.xml"/><Relationship Id="rId67" Type="http://schemas.openxmlformats.org/officeDocument/2006/relationships/slide" Target="slides/slide66.xml"/><Relationship Id="rId66" Type="http://schemas.openxmlformats.org/officeDocument/2006/relationships/slide" Target="slides/slide65.xml"/><Relationship Id="rId65" Type="http://schemas.openxmlformats.org/officeDocument/2006/relationships/slide" Target="slides/slide64.xml"/><Relationship Id="rId64" Type="http://schemas.openxmlformats.org/officeDocument/2006/relationships/slide" Target="slides/slide63.xml"/><Relationship Id="rId63" Type="http://schemas.openxmlformats.org/officeDocument/2006/relationships/slide" Target="slides/slide62.xml"/><Relationship Id="rId62" Type="http://schemas.openxmlformats.org/officeDocument/2006/relationships/slide" Target="slides/slide61.xml"/><Relationship Id="rId61" Type="http://schemas.openxmlformats.org/officeDocument/2006/relationships/slide" Target="slides/slide60.xml"/><Relationship Id="rId60" Type="http://schemas.openxmlformats.org/officeDocument/2006/relationships/slide" Target="slides/slide59.xml"/><Relationship Id="rId6" Type="http://schemas.openxmlformats.org/officeDocument/2006/relationships/slide" Target="slides/slide5.xml"/><Relationship Id="rId59" Type="http://schemas.openxmlformats.org/officeDocument/2006/relationships/slide" Target="slides/slide58.xml"/><Relationship Id="rId58" Type="http://schemas.openxmlformats.org/officeDocument/2006/relationships/slide" Target="slides/slide57.xml"/><Relationship Id="rId57" Type="http://schemas.openxmlformats.org/officeDocument/2006/relationships/slide" Target="slides/slide56.xml"/><Relationship Id="rId56" Type="http://schemas.openxmlformats.org/officeDocument/2006/relationships/slide" Target="slides/slide55.xml"/><Relationship Id="rId55" Type="http://schemas.openxmlformats.org/officeDocument/2006/relationships/slide" Target="slides/slide54.xml"/><Relationship Id="rId54" Type="http://schemas.openxmlformats.org/officeDocument/2006/relationships/slide" Target="slides/slide53.xml"/><Relationship Id="rId53" Type="http://schemas.openxmlformats.org/officeDocument/2006/relationships/slide" Target="slides/slide52.xml"/><Relationship Id="rId52" Type="http://schemas.openxmlformats.org/officeDocument/2006/relationships/slide" Target="slides/slide51.xml"/><Relationship Id="rId51" Type="http://schemas.openxmlformats.org/officeDocument/2006/relationships/slide" Target="slides/slide50.xml"/><Relationship Id="rId50" Type="http://schemas.openxmlformats.org/officeDocument/2006/relationships/slide" Target="slides/slide49.xml"/><Relationship Id="rId5" Type="http://schemas.openxmlformats.org/officeDocument/2006/relationships/slide" Target="slides/slide4.xml"/><Relationship Id="rId49" Type="http://schemas.openxmlformats.org/officeDocument/2006/relationships/slide" Target="slides/slide48.xml"/><Relationship Id="rId48" Type="http://schemas.openxmlformats.org/officeDocument/2006/relationships/slide" Target="slides/slide47.xml"/><Relationship Id="rId47" Type="http://schemas.openxmlformats.org/officeDocument/2006/relationships/slide" Target="slides/slide46.xml"/><Relationship Id="rId46" Type="http://schemas.openxmlformats.org/officeDocument/2006/relationships/slide" Target="slides/slide45.xml"/><Relationship Id="rId45" Type="http://schemas.openxmlformats.org/officeDocument/2006/relationships/slide" Target="slides/slide44.xml"/><Relationship Id="rId44" Type="http://schemas.openxmlformats.org/officeDocument/2006/relationships/slide" Target="slides/slide43.xml"/><Relationship Id="rId43" Type="http://schemas.openxmlformats.org/officeDocument/2006/relationships/slide" Target="slides/slide42.xml"/><Relationship Id="rId42" Type="http://schemas.openxmlformats.org/officeDocument/2006/relationships/slide" Target="slides/slide41.xml"/><Relationship Id="rId41" Type="http://schemas.openxmlformats.org/officeDocument/2006/relationships/slide" Target="slides/slide40.xml"/><Relationship Id="rId40" Type="http://schemas.openxmlformats.org/officeDocument/2006/relationships/slide" Target="slides/slide39.xml"/><Relationship Id="rId4" Type="http://schemas.openxmlformats.org/officeDocument/2006/relationships/slide" Target="slides/slide3.xml"/><Relationship Id="rId39" Type="http://schemas.openxmlformats.org/officeDocument/2006/relationships/slide" Target="slides/slide38.xml"/><Relationship Id="rId38" Type="http://schemas.openxmlformats.org/officeDocument/2006/relationships/slide" Target="slides/slide37.xml"/><Relationship Id="rId37" Type="http://schemas.openxmlformats.org/officeDocument/2006/relationships/slide" Target="slides/slide36.xml"/><Relationship Id="rId36" Type="http://schemas.openxmlformats.org/officeDocument/2006/relationships/slide" Target="slides/slide35.xml"/><Relationship Id="rId35" Type="http://schemas.openxmlformats.org/officeDocument/2006/relationships/slide" Target="slides/slide34.xml"/><Relationship Id="rId34" Type="http://schemas.openxmlformats.org/officeDocument/2006/relationships/slide" Target="slides/slide33.xml"/><Relationship Id="rId33" Type="http://schemas.openxmlformats.org/officeDocument/2006/relationships/slide" Target="slides/slide32.xml"/><Relationship Id="rId32" Type="http://schemas.openxmlformats.org/officeDocument/2006/relationships/slide" Target="slides/slide31.xml"/><Relationship Id="rId31" Type="http://schemas.openxmlformats.org/officeDocument/2006/relationships/slide" Target="slides/slide30.xml"/><Relationship Id="rId30" Type="http://schemas.openxmlformats.org/officeDocument/2006/relationships/slide" Target="slides/slide29.xml"/><Relationship Id="rId3" Type="http://schemas.openxmlformats.org/officeDocument/2006/relationships/slide" Target="slides/slide2.xml"/><Relationship Id="rId29" Type="http://schemas.openxmlformats.org/officeDocument/2006/relationships/slide" Target="slides/slide28.xml"/><Relationship Id="rId28" Type="http://schemas.openxmlformats.org/officeDocument/2006/relationships/slide" Target="slides/slide27.xml"/><Relationship Id="rId27" Type="http://schemas.openxmlformats.org/officeDocument/2006/relationships/slide" Target="slides/slide26.xml"/><Relationship Id="rId26" Type="http://schemas.openxmlformats.org/officeDocument/2006/relationships/slide" Target="slides/slide25.xml"/><Relationship Id="rId25" Type="http://schemas.openxmlformats.org/officeDocument/2006/relationships/slide" Target="slides/slide24.xml"/><Relationship Id="rId24" Type="http://schemas.openxmlformats.org/officeDocument/2006/relationships/slide" Target="slides/slide23.xml"/><Relationship Id="rId23" Type="http://schemas.openxmlformats.org/officeDocument/2006/relationships/slide" Target="slides/slide22.xml"/><Relationship Id="rId22" Type="http://schemas.openxmlformats.org/officeDocument/2006/relationships/slide" Target="slides/slide21.xml"/><Relationship Id="rId21" Type="http://schemas.openxmlformats.org/officeDocument/2006/relationships/slide" Target="slides/slide20.xml"/><Relationship Id="rId20" Type="http://schemas.openxmlformats.org/officeDocument/2006/relationships/slide" Target="slides/slide19.xml"/><Relationship Id="rId2" Type="http://schemas.openxmlformats.org/officeDocument/2006/relationships/slide" Target="slides/slide1.xml"/><Relationship Id="rId19" Type="http://schemas.openxmlformats.org/officeDocument/2006/relationships/slide" Target="slides/slide18.xml"/><Relationship Id="rId18" Type="http://schemas.openxmlformats.org/officeDocument/2006/relationships/slide" Target="slides/slide17.xml"/><Relationship Id="rId17" Type="http://schemas.openxmlformats.org/officeDocument/2006/relationships/slide" Target="slides/slide16.xml"/><Relationship Id="rId16" Type="http://schemas.openxmlformats.org/officeDocument/2006/relationships/slide" Target="slides/slide15.xml"/><Relationship Id="rId15" Type="http://schemas.openxmlformats.org/officeDocument/2006/relationships/slide" Target="slides/slide14.xml"/><Relationship Id="rId14" Type="http://schemas.openxmlformats.org/officeDocument/2006/relationships/slide" Target="slides/slide13.xml"/><Relationship Id="rId13" Type="http://schemas.openxmlformats.org/officeDocument/2006/relationships/slide" Target="slides/slide12.xml"/><Relationship Id="rId12" Type="http://schemas.openxmlformats.org/officeDocument/2006/relationships/slide" Target="slides/slide11.xml"/><Relationship Id="rId110" Type="http://schemas.openxmlformats.org/officeDocument/2006/relationships/viewProps" Target="viewProps.xml"/><Relationship Id="rId11" Type="http://schemas.openxmlformats.org/officeDocument/2006/relationships/slide" Target="slides/slide10.xml"/><Relationship Id="rId109" Type="http://schemas.openxmlformats.org/officeDocument/2006/relationships/tableStyles" Target="tableStyles.xml"/><Relationship Id="rId108" Type="http://schemas.openxmlformats.org/officeDocument/2006/relationships/presProps" Target="presProps.xml"/><Relationship Id="rId107" Type="http://schemas.openxmlformats.org/officeDocument/2006/relationships/slide" Target="slides/slide106.xml"/><Relationship Id="rId106" Type="http://schemas.openxmlformats.org/officeDocument/2006/relationships/slide" Target="slides/slide105.xml"/><Relationship Id="rId105" Type="http://schemas.openxmlformats.org/officeDocument/2006/relationships/slide" Target="slides/slide104.xml"/><Relationship Id="rId104" Type="http://schemas.openxmlformats.org/officeDocument/2006/relationships/slide" Target="slides/slide103.xml"/><Relationship Id="rId103" Type="http://schemas.openxmlformats.org/officeDocument/2006/relationships/slide" Target="slides/slide102.xml"/><Relationship Id="rId102" Type="http://schemas.openxmlformats.org/officeDocument/2006/relationships/slide" Target="slides/slide101.xml"/><Relationship Id="rId101" Type="http://schemas.openxmlformats.org/officeDocument/2006/relationships/slide" Target="slides/slide100.xml"/><Relationship Id="rId100" Type="http://schemas.openxmlformats.org/officeDocument/2006/relationships/slide" Target="slides/slide99.xml"/><Relationship Id="rId10" Type="http://schemas.openxmlformats.org/officeDocument/2006/relationships/slide" Target="slides/slide9.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5" Type="http://schemas.openxmlformats.org/officeDocument/2006/relationships/image" Target="../media/image14.jpeg"/><Relationship Id="rId4" Type="http://schemas.openxmlformats.org/officeDocument/2006/relationships/image" Target="../media/image13.png"/><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5" Type="http://schemas.openxmlformats.org/officeDocument/2006/relationships/image" Target="../media/image18.jpeg"/><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4" Type="http://schemas.openxmlformats.org/officeDocument/2006/relationships/image" Target="../media/image26.jpeg"/><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4" Type="http://schemas.openxmlformats.org/officeDocument/2006/relationships/image" Target="../media/image54.jpeg"/><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5" Type="http://schemas.openxmlformats.org/officeDocument/2006/relationships/image" Target="../media/image59.jpeg"/><Relationship Id="rId4" Type="http://schemas.openxmlformats.org/officeDocument/2006/relationships/image" Target="../media/image58.png"/><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9" Type="http://schemas.openxmlformats.org/officeDocument/2006/relationships/image" Target="../media/image71.png"/><Relationship Id="rId8" Type="http://schemas.openxmlformats.org/officeDocument/2006/relationships/image" Target="../media/image70.png"/><Relationship Id="rId7" Type="http://schemas.openxmlformats.org/officeDocument/2006/relationships/image" Target="../media/image69.png"/><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3" Type="http://schemas.openxmlformats.org/officeDocument/2006/relationships/image" Target="../media/image65.jpeg"/><Relationship Id="rId24" Type="http://schemas.openxmlformats.org/officeDocument/2006/relationships/image" Target="../media/image86.png"/><Relationship Id="rId23" Type="http://schemas.openxmlformats.org/officeDocument/2006/relationships/image" Target="../media/image85.png"/><Relationship Id="rId22" Type="http://schemas.openxmlformats.org/officeDocument/2006/relationships/image" Target="../media/image84.png"/><Relationship Id="rId21" Type="http://schemas.openxmlformats.org/officeDocument/2006/relationships/image" Target="../media/image83.png"/><Relationship Id="rId20" Type="http://schemas.openxmlformats.org/officeDocument/2006/relationships/image" Target="../media/image82.png"/><Relationship Id="rId2" Type="http://schemas.openxmlformats.org/officeDocument/2006/relationships/image" Target="../media/image64.png"/><Relationship Id="rId19" Type="http://schemas.openxmlformats.org/officeDocument/2006/relationships/image" Target="../media/image81.png"/><Relationship Id="rId18" Type="http://schemas.openxmlformats.org/officeDocument/2006/relationships/image" Target="../media/image80.png"/><Relationship Id="rId17" Type="http://schemas.openxmlformats.org/officeDocument/2006/relationships/image" Target="../media/image79.png"/><Relationship Id="rId16" Type="http://schemas.openxmlformats.org/officeDocument/2006/relationships/image" Target="../media/image78.png"/><Relationship Id="rId15" Type="http://schemas.openxmlformats.org/officeDocument/2006/relationships/image" Target="../media/image77.png"/><Relationship Id="rId14" Type="http://schemas.openxmlformats.org/officeDocument/2006/relationships/image" Target="../media/image76.png"/><Relationship Id="rId13" Type="http://schemas.openxmlformats.org/officeDocument/2006/relationships/image" Target="../media/image75.png"/><Relationship Id="rId12" Type="http://schemas.openxmlformats.org/officeDocument/2006/relationships/image" Target="../media/image74.png"/><Relationship Id="rId11" Type="http://schemas.openxmlformats.org/officeDocument/2006/relationships/image" Target="../media/image73.png"/><Relationship Id="rId10" Type="http://schemas.openxmlformats.org/officeDocument/2006/relationships/image" Target="../media/image7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4" Type="http://schemas.openxmlformats.org/officeDocument/2006/relationships/image" Target="../media/image95.png"/><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4" Type="http://schemas.openxmlformats.org/officeDocument/2006/relationships/image" Target="../media/image104.png"/><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5" Type="http://schemas.openxmlformats.org/officeDocument/2006/relationships/image" Target="../media/image108.png"/><Relationship Id="rId4" Type="http://schemas.openxmlformats.org/officeDocument/2006/relationships/image" Target="../media/image107.png"/><Relationship Id="rId3" Type="http://schemas.openxmlformats.org/officeDocument/2006/relationships/image" Target="../media/image106.png"/><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9" Type="http://schemas.openxmlformats.org/officeDocument/2006/relationships/image" Target="../media/image116.png"/><Relationship Id="rId8" Type="http://schemas.openxmlformats.org/officeDocument/2006/relationships/image" Target="../media/image115.png"/><Relationship Id="rId7" Type="http://schemas.openxmlformats.org/officeDocument/2006/relationships/image" Target="../media/image114.png"/><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 Id="rId3" Type="http://schemas.openxmlformats.org/officeDocument/2006/relationships/image" Target="../media/image110.png"/><Relationship Id="rId2" Type="http://schemas.openxmlformats.org/officeDocument/2006/relationships/image" Target="../media/image109.png"/><Relationship Id="rId16" Type="http://schemas.openxmlformats.org/officeDocument/2006/relationships/image" Target="../media/image123.png"/><Relationship Id="rId15" Type="http://schemas.openxmlformats.org/officeDocument/2006/relationships/image" Target="../media/image122.png"/><Relationship Id="rId14" Type="http://schemas.openxmlformats.org/officeDocument/2006/relationships/image" Target="../media/image121.png"/><Relationship Id="rId13" Type="http://schemas.openxmlformats.org/officeDocument/2006/relationships/image" Target="../media/image120.png"/><Relationship Id="rId12" Type="http://schemas.openxmlformats.org/officeDocument/2006/relationships/image" Target="../media/image119.png"/><Relationship Id="rId11" Type="http://schemas.openxmlformats.org/officeDocument/2006/relationships/image" Target="../media/image118.png"/><Relationship Id="rId10" Type="http://schemas.openxmlformats.org/officeDocument/2006/relationships/image" Target="../media/image117.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5" Type="http://schemas.openxmlformats.org/officeDocument/2006/relationships/image" Target="../media/image140.png"/><Relationship Id="rId4" Type="http://schemas.openxmlformats.org/officeDocument/2006/relationships/image" Target="../media/image139.png"/><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4" Type="http://schemas.openxmlformats.org/officeDocument/2006/relationships/image" Target="../media/image143.png"/><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pic>
        <p:nvPicPr>
          <p:cNvPr id="2" name="picture 2"/>
          <p:cNvPicPr>
            <a:picLocks noChangeAspect="1"/>
          </p:cNvPicPr>
          <p:nvPr/>
        </p:nvPicPr>
        <p:blipFill>
          <a:blip r:embed="rId2"/>
          <a:stretch>
            <a:fillRect/>
          </a:stretch>
        </p:blipFill>
        <p:spPr>
          <a:xfrm rot="21600000">
            <a:off x="0" y="647700"/>
            <a:ext cx="9144000" cy="6210300"/>
          </a:xfrm>
          <a:prstGeom prst="rect">
            <a:avLst/>
          </a:prstGeom>
        </p:spPr>
      </p:pic>
      <p:sp>
        <p:nvSpPr>
          <p:cNvPr id="3" name="textbox 3"/>
          <p:cNvSpPr/>
          <p:nvPr/>
        </p:nvSpPr>
        <p:spPr>
          <a:xfrm>
            <a:off x="1173140" y="983508"/>
            <a:ext cx="6642100" cy="3964940"/>
          </a:xfrm>
          <a:prstGeom prst="rect">
            <a:avLst/>
          </a:prstGeom>
        </p:spPr>
        <p:txBody>
          <a:bodyPr vert="horz" wrap="square" lIns="0" tIns="0" rIns="0" bIns="0"/>
          <a:lstStyle/>
          <a:p>
            <a:pPr algn="l" rtl="0" eaLnBrk="0">
              <a:lnSpc>
                <a:spcPct val="76573"/>
              </a:lnSpc>
              <a:tabLst/>
            </a:pPr>
            <a:endParaRPr lang="Arial" altLang="Arial" sz="100" dirty="0"/>
          </a:p>
          <a:p>
            <a:pPr marL="1908571" algn="l" rtl="0" eaLnBrk="0">
              <a:lnSpc>
                <a:spcPct val="81000"/>
              </a:lnSpc>
              <a:tabLst/>
            </a:pPr>
            <a:r>
              <a:rPr sz="3900" spc="0" dirty="0">
                <a:solidFill>
                  <a:srgbClr val="FF0000">
                    <a:alpha val="100000"/>
                  </a:srgbClr>
                </a:solidFill>
                <a:ln w="14516" cap="flat" cmpd="sng">
                  <a:solidFill>
                    <a:srgbClr a:val="FF0000">
                      <a:alpha val="100000"/>
                    </a:srgbClr>
                  </a:solidFill>
                  <a:prstDash a:val="solid"/>
                  <a:bevel/>
                </a:ln>
                <a:latin typeface="SimHei"/>
                <a:ea typeface="SimHei"/>
                <a:cs typeface="SimHei"/>
              </a:rPr>
              <a:t>AQ</a:t>
            </a:r>
            <a:r>
              <a:rPr sz="3900" spc="80" dirty="0">
                <a:solidFill>
                  <a:srgbClr val="FF0000">
                    <a:alpha val="100000"/>
                  </a:srgbClr>
                </a:solidFill>
                <a:ln w="14516" cap="flat" cmpd="sng">
                  <a:solidFill>
                    <a:srgbClr a:val="FF0000">
                      <a:alpha val="100000"/>
                    </a:srgbClr>
                  </a:solidFill>
                  <a:prstDash a:val="solid"/>
                  <a:bevel/>
                </a:ln>
                <a:latin typeface="SimHei"/>
                <a:ea typeface="SimHei"/>
                <a:cs typeface="SimHei"/>
              </a:rPr>
              <a:t>1029-201</a:t>
            </a:r>
            <a:r>
              <a:rPr sz="3900" spc="50" dirty="0">
                <a:solidFill>
                  <a:srgbClr val="FF0000">
                    <a:alpha val="100000"/>
                  </a:srgbClr>
                </a:solidFill>
                <a:ln w="14516" cap="flat" cmpd="sng">
                  <a:solidFill>
                    <a:srgbClr a:val="FF0000">
                      <a:alpha val="100000"/>
                    </a:srgbClr>
                  </a:solidFill>
                  <a:prstDash a:val="solid"/>
                  <a:bevel/>
                </a:ln>
                <a:latin typeface="SimHei"/>
                <a:ea typeface="SimHei"/>
                <a:cs typeface="SimHei"/>
              </a:rPr>
              <a:t>9</a:t>
            </a:r>
            <a:endParaRPr lang="SimHei" altLang="SimHei" sz="3900" dirty="0"/>
          </a:p>
          <a:p>
            <a:pPr marL="12700" algn="l" rtl="0" eaLnBrk="0">
              <a:lnSpc>
                <a:spcPct val="98000"/>
              </a:lnSpc>
              <a:spcBef>
                <a:spcPts val="413"/>
              </a:spcBef>
              <a:tabLst/>
            </a:pPr>
            <a:r>
              <a:rPr sz="3900" spc="110" dirty="0">
                <a:solidFill>
                  <a:srgbClr val="FF0000">
                    <a:alpha val="100000"/>
                  </a:srgbClr>
                </a:solidFill>
                <a:ln w="14516" cap="flat" cmpd="sng">
                  <a:solidFill>
                    <a:srgbClr a:val="FF0000">
                      <a:alpha val="100000"/>
                    </a:srgbClr>
                  </a:solidFill>
                  <a:prstDash a:val="solid"/>
                  <a:bevel/>
                </a:ln>
                <a:latin typeface="SimHei"/>
                <a:ea typeface="SimHei"/>
                <a:cs typeface="SimHei"/>
              </a:rPr>
              <a:t>煤矿安全监控系统及检测仪</a:t>
            </a:r>
            <a:r>
              <a:rPr sz="3900" spc="70" dirty="0">
                <a:solidFill>
                  <a:srgbClr val="FF0000">
                    <a:alpha val="100000"/>
                  </a:srgbClr>
                </a:solidFill>
                <a:ln w="14516" cap="flat" cmpd="sng">
                  <a:solidFill>
                    <a:srgbClr a:val="FF0000">
                      <a:alpha val="100000"/>
                    </a:srgbClr>
                  </a:solidFill>
                  <a:prstDash a:val="solid"/>
                  <a:bevel/>
                </a:ln>
                <a:latin typeface="SimHei"/>
                <a:ea typeface="SimHei"/>
                <a:cs typeface="SimHei"/>
              </a:rPr>
              <a:t>器</a:t>
            </a:r>
            <a:endParaRPr lang="SimHei" altLang="SimHei" sz="3900" dirty="0"/>
          </a:p>
          <a:p>
            <a:pPr marL="1799590" algn="l" rtl="0" eaLnBrk="0">
              <a:lnSpc>
                <a:spcPct val="98000"/>
              </a:lnSpc>
              <a:spcBef>
                <a:spcPts val="229"/>
              </a:spcBef>
              <a:tabLst/>
            </a:pPr>
            <a:r>
              <a:rPr sz="3900" spc="100" dirty="0">
                <a:solidFill>
                  <a:srgbClr val="FF0000">
                    <a:alpha val="100000"/>
                  </a:srgbClr>
                </a:solidFill>
                <a:ln w="14516" cap="flat" cmpd="sng">
                  <a:solidFill>
                    <a:srgbClr a:val="FF0000">
                      <a:alpha val="100000"/>
                    </a:srgbClr>
                  </a:solidFill>
                  <a:prstDash a:val="solid"/>
                  <a:bevel/>
                </a:ln>
                <a:latin typeface="SimHei"/>
                <a:ea typeface="SimHei"/>
                <a:cs typeface="SimHei"/>
              </a:rPr>
              <a:t>使用管理规</a:t>
            </a:r>
            <a:r>
              <a:rPr sz="3900" spc="50" dirty="0">
                <a:solidFill>
                  <a:srgbClr val="FF0000">
                    <a:alpha val="100000"/>
                  </a:srgbClr>
                </a:solidFill>
                <a:ln w="14516" cap="flat" cmpd="sng">
                  <a:solidFill>
                    <a:srgbClr a:val="FF0000">
                      <a:alpha val="100000"/>
                    </a:srgbClr>
                  </a:solidFill>
                  <a:prstDash a:val="solid"/>
                  <a:bevel/>
                </a:ln>
                <a:latin typeface="SimHei"/>
                <a:ea typeface="SimHei"/>
                <a:cs typeface="SimHei"/>
              </a:rPr>
              <a:t>范</a:t>
            </a:r>
            <a:endParaRPr lang="SimHei" altLang="SimHei" sz="3900" dirty="0"/>
          </a:p>
          <a:p>
            <a:pPr algn="l" rtl="0" eaLnBrk="0">
              <a:lnSpc>
                <a:spcPct val="114000"/>
              </a:lnSpc>
              <a:tabLst/>
            </a:pPr>
            <a:endParaRPr lang="Arial" altLang="Arial" sz="1000" dirty="0"/>
          </a:p>
          <a:p>
            <a:pPr algn="l" rtl="0" eaLnBrk="0">
              <a:lnSpc>
                <a:spcPct val="114000"/>
              </a:lnSpc>
              <a:tabLst/>
            </a:pPr>
            <a:endParaRPr lang="Arial" altLang="Arial" sz="1000" dirty="0"/>
          </a:p>
          <a:p>
            <a:pPr algn="l" rtl="0" eaLnBrk="0">
              <a:lnSpc>
                <a:spcPct val="114000"/>
              </a:lnSpc>
              <a:tabLst/>
            </a:pPr>
            <a:endParaRPr lang="Arial" altLang="Arial" sz="1000" dirty="0"/>
          </a:p>
          <a:p>
            <a:pPr algn="l" rtl="0" eaLnBrk="0">
              <a:lnSpc>
                <a:spcPct val="114000"/>
              </a:lnSpc>
              <a:tabLst/>
            </a:pPr>
            <a:endParaRPr lang="Arial" altLang="Arial" sz="1000" dirty="0"/>
          </a:p>
          <a:p>
            <a:pPr algn="l" rtl="0" eaLnBrk="0">
              <a:lnSpc>
                <a:spcPct val="114000"/>
              </a:lnSpc>
              <a:tabLst/>
            </a:pPr>
            <a:endParaRPr lang="Arial" altLang="Arial" sz="1000" dirty="0"/>
          </a:p>
          <a:p>
            <a:pPr algn="l" rtl="0" eaLnBrk="0">
              <a:lnSpc>
                <a:spcPct val="115000"/>
              </a:lnSpc>
              <a:tabLst/>
            </a:pPr>
            <a:endParaRPr lang="Arial" altLang="Arial" sz="1000" dirty="0"/>
          </a:p>
          <a:p>
            <a:pPr marL="2490612" algn="l" rtl="0" eaLnBrk="0">
              <a:lnSpc>
                <a:spcPct val="88000"/>
              </a:lnSpc>
              <a:spcBef>
                <a:spcPts val="811"/>
              </a:spcBef>
              <a:tabLst/>
            </a:pPr>
            <a:r>
              <a:rPr sz="2700" spc="-40" dirty="0">
                <a:solidFill>
                  <a:srgbClr val="000000">
                    <a:alpha val="100000"/>
                  </a:srgbClr>
                </a:solidFill>
                <a:latin typeface="Times New Roman"/>
                <a:ea typeface="Times New Roman"/>
                <a:cs typeface="Times New Roman"/>
              </a:rPr>
              <a:t>***</a:t>
            </a:r>
            <a:r>
              <a:rPr sz="2700" spc="-40" dirty="0">
                <a:solidFill>
                  <a:srgbClr val="000000">
                    <a:alpha val="100000"/>
                  </a:srgbClr>
                </a:solidFill>
                <a:ln w="10147" cap="flat" cmpd="sng">
                  <a:solidFill>
                    <a:srgbClr a:val="000000">
                      <a:alpha val="100000"/>
                    </a:srgbClr>
                  </a:solidFill>
                  <a:prstDash a:val="solid"/>
                  <a:miter lim="10"/>
                </a:ln>
                <a:latin typeface="SimHei"/>
                <a:ea typeface="SimHei"/>
                <a:cs typeface="SimHei"/>
              </a:rPr>
              <a:t>年</a:t>
            </a:r>
            <a:r>
              <a:rPr sz="2700" spc="-40" dirty="0">
                <a:solidFill>
                  <a:srgbClr val="000000">
                    <a:alpha val="100000"/>
                  </a:srgbClr>
                </a:solidFill>
                <a:latin typeface="SimHei"/>
                <a:ea typeface="SimHei"/>
                <a:cs typeface="SimHei"/>
              </a:rPr>
              <a:t> </a:t>
            </a:r>
            <a:r>
              <a:rPr sz="2700" spc="-40" dirty="0">
                <a:solidFill>
                  <a:srgbClr val="000000">
                    <a:alpha val="100000"/>
                  </a:srgbClr>
                </a:solidFill>
                <a:latin typeface="SimHei"/>
                <a:ea typeface="SimHei"/>
                <a:cs typeface="SimHei"/>
              </a:rPr>
              <a:t>***</a:t>
            </a:r>
            <a:r>
              <a:rPr sz="2700" spc="-20" dirty="0">
                <a:solidFill>
                  <a:srgbClr val="000000">
                    <a:alpha val="100000"/>
                  </a:srgbClr>
                </a:solidFill>
                <a:ln w="10147" cap="flat" cmpd="sng">
                  <a:solidFill>
                    <a:srgbClr a:val="000000">
                      <a:alpha val="100000"/>
                    </a:srgbClr>
                  </a:solidFill>
                  <a:prstDash a:val="solid"/>
                  <a:miter lim="10"/>
                </a:ln>
                <a:latin typeface="SimHei"/>
                <a:ea typeface="SimHei"/>
                <a:cs typeface="SimHei"/>
              </a:rPr>
              <a:t>月</a:t>
            </a:r>
            <a:endParaRPr lang="SimHei" altLang="SimHei" sz="2700" dirty="0"/>
          </a:p>
          <a:p>
            <a:pPr marL="2600303" algn="l" rtl="0" eaLnBrk="0">
              <a:lnSpc>
                <a:spcPts val="5538"/>
              </a:lnSpc>
              <a:tabLst/>
            </a:pPr>
            <a:r>
              <a:rPr sz="2700" spc="80" dirty="0">
                <a:solidFill>
                  <a:srgbClr val="000000">
                    <a:alpha val="100000"/>
                  </a:srgbClr>
                </a:solidFill>
                <a:ln w="10147" cap="flat" cmpd="sng">
                  <a:solidFill>
                    <a:srgbClr a:val="000000">
                      <a:alpha val="100000"/>
                    </a:srgbClr>
                  </a:solidFill>
                  <a:prstDash a:val="solid"/>
                  <a:miter lim="10"/>
                </a:ln>
                <a:latin typeface="SimHei"/>
                <a:ea typeface="SimHei"/>
                <a:cs typeface="SimHei"/>
              </a:rPr>
              <a:t>*****公</a:t>
            </a:r>
            <a:r>
              <a:rPr sz="2700" spc="10" dirty="0">
                <a:solidFill>
                  <a:srgbClr val="000000">
                    <a:alpha val="100000"/>
                  </a:srgbClr>
                </a:solidFill>
                <a:ln w="10147" cap="flat" cmpd="sng">
                  <a:solidFill>
                    <a:srgbClr a:val="000000">
                      <a:alpha val="100000"/>
                    </a:srgbClr>
                  </a:solidFill>
                  <a:prstDash a:val="solid"/>
                  <a:miter lim="10"/>
                </a:ln>
                <a:latin typeface="SimHei"/>
                <a:ea typeface="SimHei"/>
                <a:cs typeface="SimHei"/>
              </a:rPr>
              <a:t>司</a:t>
            </a:r>
            <a:endParaRPr lang="SimHei" altLang="SimHei" sz="2700" dirty="0"/>
          </a:p>
        </p:txBody>
      </p:sp>
      <p:grpSp>
        <p:nvGrpSpPr>
          <p:cNvPr id="2" name="group 2"/>
          <p:cNvGrpSpPr/>
          <p:nvPr/>
        </p:nvGrpSpPr>
        <p:grpSpPr>
          <a:xfrm rot="21600000">
            <a:off x="0" y="5065775"/>
            <a:ext cx="9144000" cy="1792224"/>
            <a:chOff x="0" y="0"/>
            <a:chExt cx="9144000" cy="1792224"/>
          </a:xfrm>
        </p:grpSpPr>
        <p:pic>
          <p:nvPicPr>
            <p:cNvPr id="4" name="picture 4"/>
            <p:cNvPicPr>
              <a:picLocks noChangeAspect="1"/>
            </p:cNvPicPr>
            <p:nvPr/>
          </p:nvPicPr>
          <p:blipFill>
            <a:blip r:embed="rId3"/>
            <a:stretch>
              <a:fillRect/>
            </a:stretch>
          </p:blipFill>
          <p:spPr>
            <a:xfrm rot="21600000">
              <a:off x="0" y="0"/>
              <a:ext cx="9144000" cy="1792224"/>
            </a:xfrm>
            <a:prstGeom prst="rect">
              <a:avLst/>
            </a:prstGeom>
          </p:spPr>
        </p:pic>
        <p:sp>
          <p:nvSpPr>
            <p:cNvPr id="5" name="textbox 5"/>
            <p:cNvSpPr/>
            <p:nvPr/>
          </p:nvSpPr>
          <p:spPr>
            <a:xfrm>
              <a:off x="-12700" y="-12700"/>
              <a:ext cx="9169400" cy="1860550"/>
            </a:xfrm>
            <a:prstGeom prst="rect">
              <a:avLst/>
            </a:prstGeom>
          </p:spPr>
          <p:txBody>
            <a:bodyPr vert="horz" wrap="square" lIns="0" tIns="0" rIns="0" bIns="0"/>
            <a:lstStyle/>
            <a:p>
              <a:pPr algn="l" rtl="0" eaLnBrk="0">
                <a:lnSpc>
                  <a:spcPct val="111000"/>
                </a:lnSpc>
                <a:tabLst/>
              </a:pPr>
              <a:endParaRPr lang="Arial" altLang="Arial" sz="1000" dirty="0"/>
            </a:p>
            <a:p>
              <a:pPr algn="l" rtl="0" eaLnBrk="0">
                <a:lnSpc>
                  <a:spcPct val="111000"/>
                </a:lnSpc>
                <a:tabLst/>
              </a:pPr>
              <a:endParaRPr lang="Arial" altLang="Arial" sz="1000" dirty="0"/>
            </a:p>
            <a:p>
              <a:pPr algn="l" rtl="0" eaLnBrk="0">
                <a:lnSpc>
                  <a:spcPct val="112000"/>
                </a:lnSpc>
                <a:tabLst/>
              </a:pPr>
              <a:endParaRPr lang="Arial" altLang="Arial" sz="1000" dirty="0"/>
            </a:p>
            <a:p>
              <a:pPr algn="l" rtl="0" eaLnBrk="0">
                <a:lnSpc>
                  <a:spcPct val="112000"/>
                </a:lnSpc>
                <a:tabLst/>
              </a:pPr>
              <a:endParaRPr lang="Arial" altLang="Arial" sz="1000" dirty="0"/>
            </a:p>
            <a:p>
              <a:pPr algn="l" rtl="0" eaLnBrk="0">
                <a:lnSpc>
                  <a:spcPct val="112000"/>
                </a:lnSpc>
                <a:tabLst/>
              </a:pPr>
              <a:endParaRPr lang="Arial" altLang="Arial" sz="1000" dirty="0"/>
            </a:p>
            <a:p>
              <a:pPr algn="l" rtl="0" eaLnBrk="0">
                <a:lnSpc>
                  <a:spcPct val="112000"/>
                </a:lnSpc>
                <a:tabLst/>
              </a:pPr>
              <a:endParaRPr lang="Arial" altLang="Arial" sz="1000" dirty="0"/>
            </a:p>
            <a:p>
              <a:pPr algn="l" rtl="0" eaLnBrk="0">
                <a:lnSpc>
                  <a:spcPct val="112000"/>
                </a:lnSpc>
                <a:tabLst/>
              </a:pPr>
              <a:endParaRPr lang="Arial" altLang="Arial" sz="1000" dirty="0"/>
            </a:p>
            <a:p>
              <a:pPr algn="l" rtl="0" eaLnBrk="0">
                <a:lnSpc>
                  <a:spcPct val="112000"/>
                </a:lnSpc>
                <a:tabLst/>
              </a:pPr>
              <a:endParaRPr lang="Arial" altLang="Arial" sz="1000" dirty="0"/>
            </a:p>
            <a:p>
              <a:pPr marL="8366897" algn="l" rtl="0" eaLnBrk="0">
                <a:lnSpc>
                  <a:spcPct val="82000"/>
                </a:lnSpc>
                <a:spcBef>
                  <a:spcPts val="4"/>
                </a:spcBef>
                <a:tabLst/>
              </a:pPr>
              <a:r>
                <a:rPr sz="1400" spc="0" dirty="0">
                  <a:solidFill>
                    <a:srgbClr val="000000">
                      <a:alpha val="100000"/>
                    </a:srgbClr>
                  </a:solidFill>
                  <a:latin typeface="Verdana"/>
                  <a:ea typeface="Verdana"/>
                  <a:cs typeface="Verdana"/>
                </a:rPr>
                <a:t>1</a:t>
              </a:r>
              <a:endParaRPr lang="Verdana" altLang="Verdana" sz="1400" dirty="0"/>
            </a:p>
          </p:txBody>
        </p:sp>
      </p:grpSp>
      <p:sp>
        <p:nvSpPr>
          <p:cNvPr id="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5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54" name="textbox 54"/>
          <p:cNvSpPr/>
          <p:nvPr/>
        </p:nvSpPr>
        <p:spPr>
          <a:xfrm>
            <a:off x="654707" y="865733"/>
            <a:ext cx="7637144" cy="1534160"/>
          </a:xfrm>
          <a:prstGeom prst="rect">
            <a:avLst/>
          </a:prstGeom>
        </p:spPr>
        <p:txBody>
          <a:bodyPr vert="horz" wrap="square" lIns="0" tIns="0" rIns="0" bIns="0"/>
          <a:lstStyle/>
          <a:p>
            <a:pPr algn="l" rtl="0" eaLnBrk="0">
              <a:lnSpc>
                <a:spcPct val="76866"/>
              </a:lnSpc>
              <a:tabLst/>
            </a:pPr>
            <a:endParaRPr lang="Arial" altLang="Arial" sz="100" dirty="0"/>
          </a:p>
          <a:p>
            <a:pPr marL="515007" algn="l" rtl="0" eaLnBrk="0">
              <a:lnSpc>
                <a:spcPct val="95000"/>
              </a:lnSpc>
              <a:tabLst/>
            </a:pPr>
            <a:r>
              <a:rPr sz="2000" spc="-10" dirty="0">
                <a:solidFill>
                  <a:srgbClr val="000000">
                    <a:alpha val="100000"/>
                  </a:srgbClr>
                </a:solidFill>
                <a:latin typeface="SimSun"/>
                <a:ea typeface="SimSun"/>
                <a:cs typeface="SimSun"/>
              </a:rPr>
              <a:t>下列文件对于本文件的应用是必</a:t>
            </a:r>
            <a:r>
              <a:rPr sz="2000" spc="0" dirty="0">
                <a:solidFill>
                  <a:srgbClr val="000000">
                    <a:alpha val="100000"/>
                  </a:srgbClr>
                </a:solidFill>
                <a:latin typeface="SimSun"/>
                <a:ea typeface="SimSun"/>
                <a:cs typeface="SimSun"/>
              </a:rPr>
              <a:t>不可少的。凡是注日期的引用文</a:t>
            </a:r>
            <a:endParaRPr lang="SimSun" altLang="SimSun" sz="2000" dirty="0"/>
          </a:p>
          <a:p>
            <a:pPr marL="14737" indent="-2037" algn="l" rtl="0" eaLnBrk="0">
              <a:lnSpc>
                <a:spcPct val="97000"/>
              </a:lnSpc>
              <a:spcBef>
                <a:spcPts val="134"/>
              </a:spcBef>
              <a:tabLst/>
            </a:pPr>
            <a:r>
              <a:rPr sz="2000" spc="-10" dirty="0">
                <a:solidFill>
                  <a:srgbClr val="000000">
                    <a:alpha val="100000"/>
                  </a:srgbClr>
                </a:solidFill>
                <a:latin typeface="SimSun"/>
                <a:ea typeface="SimSun"/>
                <a:cs typeface="SimSun"/>
              </a:rPr>
              <a:t>件，仅注日期的</a:t>
            </a:r>
            <a:r>
              <a:rPr sz="2000" spc="0" dirty="0">
                <a:solidFill>
                  <a:srgbClr val="000000">
                    <a:alpha val="100000"/>
                  </a:srgbClr>
                </a:solidFill>
                <a:latin typeface="SimSun"/>
                <a:ea typeface="SimSun"/>
                <a:cs typeface="SimSun"/>
              </a:rPr>
              <a:t>版本适用于本文件。凡是不注日期的引用文件，其最</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新版本</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(包括所有</a:t>
            </a:r>
            <a:r>
              <a:rPr sz="2000" spc="0" dirty="0">
                <a:solidFill>
                  <a:srgbClr val="000000">
                    <a:alpha val="100000"/>
                  </a:srgbClr>
                </a:solidFill>
                <a:latin typeface="SimSun"/>
                <a:ea typeface="SimSun"/>
                <a:cs typeface="SimSun"/>
              </a:rPr>
              <a:t>的修改单)</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适用于本文件。</a:t>
            </a:r>
            <a:endParaRPr lang="SimSun" altLang="SimSun" sz="2000" dirty="0"/>
          </a:p>
          <a:p>
            <a:pPr marL="569704" algn="l" rtl="0" eaLnBrk="0">
              <a:lnSpc>
                <a:spcPct val="95000"/>
              </a:lnSpc>
              <a:spcBef>
                <a:spcPts val="138"/>
              </a:spcBef>
              <a:tabLst/>
            </a:pPr>
            <a:r>
              <a:rPr sz="2000" spc="0" dirty="0">
                <a:solidFill>
                  <a:srgbClr val="000000">
                    <a:alpha val="100000"/>
                  </a:srgbClr>
                </a:solidFill>
                <a:latin typeface="SimSun"/>
                <a:ea typeface="SimSun"/>
                <a:cs typeface="SimSun"/>
              </a:rPr>
              <a:t>AQ</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6</a:t>
            </a:r>
            <a:r>
              <a:rPr sz="2000" spc="0" dirty="0">
                <a:solidFill>
                  <a:srgbClr val="000000">
                    <a:alpha val="100000"/>
                  </a:srgbClr>
                </a:solidFill>
                <a:latin typeface="SimSun"/>
                <a:ea typeface="SimSun"/>
                <a:cs typeface="SimSun"/>
              </a:rPr>
              <a:t>201</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煤矿安全监控系统通用技术要求</a:t>
            </a:r>
            <a:endParaRPr lang="SimSun" altLang="SimSun" sz="2000" dirty="0"/>
          </a:p>
          <a:p>
            <a:pPr marL="569704" algn="l" rtl="0" eaLnBrk="0">
              <a:lnSpc>
                <a:spcPct val="95000"/>
              </a:lnSpc>
              <a:spcBef>
                <a:spcPts val="120"/>
              </a:spcBef>
              <a:tabLst/>
            </a:pPr>
            <a:r>
              <a:rPr sz="2000" spc="0" dirty="0">
                <a:solidFill>
                  <a:srgbClr val="000000">
                    <a:alpha val="100000"/>
                  </a:srgbClr>
                </a:solidFill>
                <a:latin typeface="SimSun"/>
                <a:ea typeface="SimSun"/>
                <a:cs typeface="SimSun"/>
              </a:rPr>
              <a:t>MT</a:t>
            </a: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T</a:t>
            </a:r>
            <a:r>
              <a:rPr sz="2000" spc="-1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423</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空气中甲烷校准气体技术条件</a:t>
            </a:r>
            <a:endParaRPr lang="SimSun" altLang="SimSun" sz="2000" dirty="0"/>
          </a:p>
        </p:txBody>
      </p:sp>
      <p:sp>
        <p:nvSpPr>
          <p:cNvPr id="55" name="textbox 55"/>
          <p:cNvSpPr/>
          <p:nvPr/>
        </p:nvSpPr>
        <p:spPr>
          <a:xfrm>
            <a:off x="664253" y="177220"/>
            <a:ext cx="2820670" cy="408305"/>
          </a:xfrm>
          <a:prstGeom prst="rect">
            <a:avLst/>
          </a:prstGeom>
        </p:spPr>
        <p:txBody>
          <a:bodyPr vert="horz" wrap="square" lIns="0" tIns="0" rIns="0" bIns="0"/>
          <a:lstStyle/>
          <a:p>
            <a:pPr algn="l" rtl="0" eaLnBrk="0">
              <a:lnSpc>
                <a:spcPct val="84595"/>
              </a:lnSpc>
              <a:tabLst/>
            </a:pPr>
            <a:endParaRPr lang="Arial" altLang="Arial" sz="100" dirty="0"/>
          </a:p>
          <a:p>
            <a:pPr marL="12700" algn="l" rtl="0" eaLnBrk="0">
              <a:lnSpc>
                <a:spcPct val="93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2</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规范性引用文</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件</a:t>
            </a:r>
            <a:endParaRPr lang="Microsoft YaHei" altLang="Microsoft YaHei" sz="2700" dirty="0"/>
          </a:p>
        </p:txBody>
      </p:sp>
      <p:sp>
        <p:nvSpPr>
          <p:cNvPr id="5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8" name="textbox 58"/>
          <p:cNvSpPr/>
          <p:nvPr/>
        </p:nvSpPr>
        <p:spPr>
          <a:xfrm>
            <a:off x="8228467" y="6401058"/>
            <a:ext cx="227965" cy="199389"/>
          </a:xfrm>
          <a:prstGeom prst="rect">
            <a:avLst/>
          </a:prstGeom>
        </p:spPr>
        <p:txBody>
          <a:bodyPr vert="horz" wrap="square" lIns="0" tIns="0" rIns="0" bIns="0"/>
          <a:lstStyle/>
          <a:p>
            <a:pPr algn="l" rtl="0" eaLnBrk="0">
              <a:lnSpc>
                <a:spcPct val="81056"/>
              </a:lnSpc>
              <a:tabLst/>
            </a:pPr>
            <a:endParaRPr lang="Arial" altLang="Arial" sz="100" dirty="0"/>
          </a:p>
          <a:p>
            <a:pPr marL="12700" algn="l" rtl="0" eaLnBrk="0">
              <a:lnSpc>
                <a:spcPct val="88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0</a:t>
            </a:r>
            <a:endParaRPr lang="Verdana" altLang="Verdana" sz="13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0"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41"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42"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43" name="textbox 943"/>
          <p:cNvSpPr/>
          <p:nvPr/>
        </p:nvSpPr>
        <p:spPr>
          <a:xfrm>
            <a:off x="674568" y="827850"/>
            <a:ext cx="8193405" cy="2440939"/>
          </a:xfrm>
          <a:prstGeom prst="rect">
            <a:avLst/>
          </a:prstGeom>
        </p:spPr>
        <p:txBody>
          <a:bodyPr vert="horz" wrap="square" lIns="0" tIns="0" rIns="0" bIns="0"/>
          <a:lstStyle/>
          <a:p>
            <a:pPr algn="l" rtl="0" eaLnBrk="0">
              <a:lnSpc>
                <a:spcPct val="83377"/>
              </a:lnSpc>
              <a:tabLst/>
            </a:pPr>
            <a:endParaRPr lang="Arial" altLang="Arial" sz="100" dirty="0"/>
          </a:p>
          <a:p>
            <a:pPr marL="12700" algn="l" rtl="0" eaLnBrk="0">
              <a:lnSpc>
                <a:spcPct val="95000"/>
              </a:lnSpc>
              <a:tabLst/>
            </a:pPr>
            <a:r>
              <a:rPr sz="2000" spc="-50" dirty="0">
                <a:solidFill>
                  <a:srgbClr val="000000">
                    <a:alpha val="100000"/>
                  </a:srgbClr>
                </a:solidFill>
                <a:latin typeface="SimSun"/>
                <a:ea typeface="SimSun"/>
                <a:cs typeface="SimSun"/>
              </a:rPr>
              <a:t>10.2.4</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甲烷超限断电闭锁和甲烷风电闭锁功能测试记录应包括以下</a:t>
            </a:r>
            <a:r>
              <a:rPr sz="2000" spc="-40" dirty="0">
                <a:solidFill>
                  <a:srgbClr val="000000">
                    <a:alpha val="100000"/>
                  </a:srgbClr>
                </a:solidFill>
                <a:latin typeface="SimSun"/>
                <a:ea typeface="SimSun"/>
                <a:cs typeface="SimSun"/>
              </a:rPr>
              <a:t>内</a:t>
            </a:r>
            <a:r>
              <a:rPr sz="2000" spc="0" dirty="0">
                <a:solidFill>
                  <a:srgbClr val="000000">
                    <a:alpha val="100000"/>
                  </a:srgbClr>
                </a:solidFill>
                <a:latin typeface="SimSun"/>
                <a:ea typeface="SimSun"/>
                <a:cs typeface="SimSun"/>
              </a:rPr>
              <a:t>容：</a:t>
            </a:r>
            <a:endParaRPr lang="SimSun" altLang="SimSun" sz="2000" dirty="0"/>
          </a:p>
          <a:p>
            <a:pPr marL="452075" algn="l" rtl="0" eaLnBrk="0">
              <a:lnSpc>
                <a:spcPct val="95000"/>
              </a:lnSpc>
              <a:spcBef>
                <a:spcPts val="110"/>
              </a:spcBef>
              <a:tabLst/>
            </a:pPr>
            <a:r>
              <a:rPr sz="2000" spc="0" dirty="0">
                <a:solidFill>
                  <a:srgbClr val="000000">
                    <a:alpha val="100000"/>
                  </a:srgbClr>
                </a:solidFill>
                <a:latin typeface="SimSun"/>
                <a:ea typeface="SimSun"/>
                <a:cs typeface="SimSun"/>
              </a:rPr>
              <a:t>a</a:t>
            </a:r>
            <a:r>
              <a:rPr sz="2000" spc="110" dirty="0">
                <a:solidFill>
                  <a:srgbClr val="000000">
                    <a:alpha val="100000"/>
                  </a:srgbClr>
                </a:solidFill>
                <a:latin typeface="SimSun"/>
                <a:ea typeface="SimSun"/>
                <a:cs typeface="SimSun"/>
              </a:rPr>
              <a:t>)</a:t>
            </a:r>
            <a:r>
              <a:rPr sz="2000" spc="110" dirty="0">
                <a:solidFill>
                  <a:srgbClr val="000000">
                    <a:alpha val="100000"/>
                  </a:srgbClr>
                </a:solidFill>
                <a:latin typeface="SimSun"/>
                <a:ea typeface="SimSun"/>
                <a:cs typeface="SimSun"/>
              </a:rPr>
              <a:t> </a:t>
            </a:r>
            <a:r>
              <a:rPr sz="2000" spc="110" dirty="0">
                <a:solidFill>
                  <a:srgbClr val="000000">
                    <a:alpha val="100000"/>
                  </a:srgbClr>
                </a:solidFill>
                <a:latin typeface="SimSun"/>
                <a:ea typeface="SimSun"/>
                <a:cs typeface="SimSun"/>
              </a:rPr>
              <a:t>表头</a:t>
            </a:r>
            <a:r>
              <a:rPr sz="2000" spc="70" dirty="0">
                <a:solidFill>
                  <a:srgbClr val="000000">
                    <a:alpha val="100000"/>
                  </a:srgbClr>
                </a:solidFill>
                <a:latin typeface="SimSun"/>
                <a:ea typeface="SimSun"/>
                <a:cs typeface="SimSun"/>
              </a:rPr>
              <a:t>；</a:t>
            </a:r>
            <a:endParaRPr lang="SimSun" altLang="SimSun" sz="2000" dirty="0"/>
          </a:p>
          <a:p>
            <a:pPr marL="446983" algn="l" rtl="0" eaLnBrk="0">
              <a:lnSpc>
                <a:spcPct val="95000"/>
              </a:lnSpc>
              <a:spcBef>
                <a:spcPts val="120"/>
              </a:spcBef>
              <a:tabLst/>
            </a:pPr>
            <a:r>
              <a:rPr sz="2000" spc="0" dirty="0">
                <a:solidFill>
                  <a:srgbClr val="000000">
                    <a:alpha val="100000"/>
                  </a:srgbClr>
                </a:solidFill>
                <a:latin typeface="SimSun"/>
                <a:ea typeface="SimSun"/>
                <a:cs typeface="SimSun"/>
              </a:rPr>
              <a:t>b</a:t>
            </a:r>
            <a:r>
              <a:rPr sz="2000" spc="60" dirty="0">
                <a:solidFill>
                  <a:srgbClr val="000000">
                    <a:alpha val="100000"/>
                  </a:srgbClr>
                </a:solidFill>
                <a:latin typeface="SimSun"/>
                <a:ea typeface="SimSun"/>
                <a:cs typeface="SimSun"/>
              </a:rPr>
              <a:t>)</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打印日期和时间</a:t>
            </a:r>
            <a:r>
              <a:rPr sz="2000" spc="10" dirty="0">
                <a:solidFill>
                  <a:srgbClr val="000000">
                    <a:alpha val="100000"/>
                  </a:srgbClr>
                </a:solidFill>
                <a:latin typeface="SimSun"/>
                <a:ea typeface="SimSun"/>
                <a:cs typeface="SimSun"/>
              </a:rPr>
              <a:t>；</a:t>
            </a:r>
            <a:endParaRPr lang="SimSun" altLang="SimSun" sz="2000" dirty="0"/>
          </a:p>
          <a:p>
            <a:pPr marL="456149" algn="l" rtl="0" eaLnBrk="0">
              <a:lnSpc>
                <a:spcPct val="95000"/>
              </a:lnSpc>
              <a:spcBef>
                <a:spcPts val="112"/>
              </a:spcBef>
              <a:tabLst/>
            </a:pPr>
            <a:r>
              <a:rPr sz="2000" spc="0" dirty="0">
                <a:solidFill>
                  <a:srgbClr val="000000">
                    <a:alpha val="100000"/>
                  </a:srgbClr>
                </a:solidFill>
                <a:latin typeface="SimSun"/>
                <a:ea typeface="SimSun"/>
                <a:cs typeface="SimSun"/>
              </a:rPr>
              <a:t>c</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传感器设置地点</a:t>
            </a:r>
            <a:r>
              <a:rPr sz="2000" spc="30" dirty="0">
                <a:solidFill>
                  <a:srgbClr val="000000">
                    <a:alpha val="100000"/>
                  </a:srgbClr>
                </a:solidFill>
                <a:latin typeface="SimSun"/>
                <a:ea typeface="SimSun"/>
                <a:cs typeface="SimSun"/>
              </a:rPr>
              <a:t>；</a:t>
            </a:r>
            <a:endParaRPr lang="SimSun" altLang="SimSun" sz="2000" dirty="0"/>
          </a:p>
          <a:p>
            <a:pPr marL="456149" algn="l" rtl="0" eaLnBrk="0">
              <a:lnSpc>
                <a:spcPct val="95000"/>
              </a:lnSpc>
              <a:spcBef>
                <a:spcPts val="128"/>
              </a:spcBef>
              <a:tabLst/>
            </a:pPr>
            <a:r>
              <a:rPr sz="2000" spc="0" dirty="0">
                <a:solidFill>
                  <a:srgbClr val="000000">
                    <a:alpha val="100000"/>
                  </a:srgbClr>
                </a:solidFill>
                <a:latin typeface="SimSun"/>
                <a:ea typeface="SimSun"/>
                <a:cs typeface="SimSun"/>
              </a:rPr>
              <a:t>d</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断电测试起止时</a:t>
            </a:r>
            <a:r>
              <a:rPr sz="2000" spc="30" dirty="0">
                <a:solidFill>
                  <a:srgbClr val="000000">
                    <a:alpha val="100000"/>
                  </a:srgbClr>
                </a:solidFill>
                <a:latin typeface="SimSun"/>
                <a:ea typeface="SimSun"/>
                <a:cs typeface="SimSun"/>
              </a:rPr>
              <a:t>间</a:t>
            </a:r>
            <a:r>
              <a:rPr sz="2000" spc="0" dirty="0">
                <a:solidFill>
                  <a:srgbClr val="000000">
                    <a:alpha val="100000"/>
                  </a:srgbClr>
                </a:solidFill>
                <a:latin typeface="SimSun"/>
                <a:ea typeface="SimSun"/>
                <a:cs typeface="SimSun"/>
              </a:rPr>
              <a:t>；</a:t>
            </a:r>
            <a:endParaRPr lang="SimSun" altLang="SimSun" sz="2000" dirty="0"/>
          </a:p>
          <a:p>
            <a:pPr marL="457168" algn="l" rtl="0" eaLnBrk="0">
              <a:lnSpc>
                <a:spcPct val="95000"/>
              </a:lnSpc>
              <a:spcBef>
                <a:spcPts val="120"/>
              </a:spcBef>
              <a:tabLst/>
            </a:pPr>
            <a:r>
              <a:rPr sz="2000" spc="0" dirty="0">
                <a:solidFill>
                  <a:srgbClr val="000000">
                    <a:alpha val="100000"/>
                  </a:srgbClr>
                </a:solidFill>
                <a:latin typeface="SimSun"/>
                <a:ea typeface="SimSun"/>
                <a:cs typeface="SimSun"/>
              </a:rPr>
              <a:t>e</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断电测试相关设备名称及编号</a:t>
            </a:r>
            <a:r>
              <a:rPr sz="2000" spc="20" dirty="0">
                <a:solidFill>
                  <a:srgbClr val="000000">
                    <a:alpha val="100000"/>
                  </a:srgbClr>
                </a:solidFill>
                <a:latin typeface="SimSun"/>
                <a:ea typeface="SimSun"/>
                <a:cs typeface="SimSun"/>
              </a:rPr>
              <a:t>；</a:t>
            </a:r>
            <a:endParaRPr lang="SimSun" altLang="SimSun" sz="2000" dirty="0"/>
          </a:p>
          <a:p>
            <a:pPr marL="455131" algn="l" rtl="0" eaLnBrk="0">
              <a:lnSpc>
                <a:spcPct val="95000"/>
              </a:lnSpc>
              <a:spcBef>
                <a:spcPts val="128"/>
              </a:spcBef>
              <a:tabLst/>
            </a:pPr>
            <a:r>
              <a:rPr sz="2000" spc="0" dirty="0">
                <a:solidFill>
                  <a:srgbClr val="000000">
                    <a:alpha val="100000"/>
                  </a:srgbClr>
                </a:solidFill>
                <a:latin typeface="SimSun"/>
                <a:ea typeface="SimSun"/>
                <a:cs typeface="SimSun"/>
              </a:rPr>
              <a:t>f</a:t>
            </a:r>
            <a:r>
              <a:rPr sz="2000" spc="60" dirty="0">
                <a:solidFill>
                  <a:srgbClr val="000000">
                    <a:alpha val="100000"/>
                  </a:srgbClr>
                </a:solidFill>
                <a:latin typeface="SimSun"/>
                <a:ea typeface="SimSun"/>
                <a:cs typeface="SimSun"/>
              </a:rPr>
              <a:t>)</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校准气体浓度</a:t>
            </a:r>
            <a:r>
              <a:rPr sz="2000" spc="10" dirty="0">
                <a:solidFill>
                  <a:srgbClr val="000000">
                    <a:alpha val="100000"/>
                  </a:srgbClr>
                </a:solidFill>
                <a:latin typeface="SimSun"/>
                <a:ea typeface="SimSun"/>
                <a:cs typeface="SimSun"/>
              </a:rPr>
              <a:t>；</a:t>
            </a:r>
            <a:endParaRPr lang="SimSun" altLang="SimSun" sz="2000" dirty="0"/>
          </a:p>
          <a:p>
            <a:pPr marL="455131" algn="l" rtl="0" eaLnBrk="0">
              <a:lnSpc>
                <a:spcPct val="92000"/>
              </a:lnSpc>
              <a:spcBef>
                <a:spcPts val="132"/>
              </a:spcBef>
              <a:tabLst/>
            </a:pPr>
            <a:r>
              <a:rPr sz="2000" spc="0" dirty="0">
                <a:solidFill>
                  <a:srgbClr val="000000">
                    <a:alpha val="100000"/>
                  </a:srgbClr>
                </a:solidFill>
                <a:latin typeface="SimSun"/>
                <a:ea typeface="SimSun"/>
                <a:cs typeface="SimSun"/>
              </a:rPr>
              <a:t>g</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断电测试结果等</a:t>
            </a:r>
            <a:r>
              <a:rPr sz="2000" spc="40" dirty="0">
                <a:solidFill>
                  <a:srgbClr val="000000">
                    <a:alpha val="100000"/>
                  </a:srgbClr>
                </a:solidFill>
                <a:latin typeface="SimSun"/>
                <a:ea typeface="SimSun"/>
                <a:cs typeface="SimSun"/>
              </a:rPr>
              <a:t>。</a:t>
            </a:r>
            <a:endParaRPr lang="SimSun" altLang="SimSun" sz="2000" dirty="0"/>
          </a:p>
        </p:txBody>
      </p:sp>
      <p:sp>
        <p:nvSpPr>
          <p:cNvPr id="944" name="textbox 944"/>
          <p:cNvSpPr/>
          <p:nvPr/>
        </p:nvSpPr>
        <p:spPr>
          <a:xfrm>
            <a:off x="678451" y="175800"/>
            <a:ext cx="3736975" cy="410844"/>
          </a:xfrm>
          <a:prstGeom prst="rect">
            <a:avLst/>
          </a:prstGeom>
        </p:spPr>
        <p:txBody>
          <a:bodyPr vert="horz" wrap="square" lIns="0" tIns="0" rIns="0" bIns="0"/>
          <a:lstStyle/>
          <a:p>
            <a:pPr algn="l" rtl="0" eaLnBrk="0">
              <a:lnSpc>
                <a:spcPct val="71308"/>
              </a:lnSpc>
              <a:tabLst/>
            </a:pPr>
            <a:endParaRPr lang="Arial" altLang="Arial" sz="100" dirty="0"/>
          </a:p>
          <a:p>
            <a:pPr marL="12700" algn="l" rtl="0" eaLnBrk="0">
              <a:lnSpc>
                <a:spcPct val="94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10</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管理制度与技术资</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料</a:t>
            </a:r>
            <a:endParaRPr lang="Microsoft YaHei" altLang="Microsoft YaHei" sz="2700" dirty="0"/>
          </a:p>
        </p:txBody>
      </p:sp>
      <p:sp>
        <p:nvSpPr>
          <p:cNvPr id="945"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46"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47" name="textbox 947"/>
          <p:cNvSpPr/>
          <p:nvPr/>
        </p:nvSpPr>
        <p:spPr>
          <a:xfrm>
            <a:off x="8115437" y="6401058"/>
            <a:ext cx="34099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10</a:t>
            </a:r>
            <a:r>
              <a:rPr sz="1400" spc="-50" dirty="0">
                <a:solidFill>
                  <a:srgbClr val="000000">
                    <a:alpha val="100000"/>
                  </a:srgbClr>
                </a:solidFill>
                <a:latin typeface="Verdana"/>
                <a:ea typeface="Verdana"/>
                <a:cs typeface="Verdana"/>
              </a:rPr>
              <a:t>0</a:t>
            </a:r>
            <a:endParaRPr lang="Verdana" altLang="Verdana" sz="14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49"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50"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51" name="textbox 951"/>
          <p:cNvSpPr/>
          <p:nvPr/>
        </p:nvSpPr>
        <p:spPr>
          <a:xfrm>
            <a:off x="653688" y="826580"/>
            <a:ext cx="8108950" cy="2143760"/>
          </a:xfrm>
          <a:prstGeom prst="rect">
            <a:avLst/>
          </a:prstGeom>
        </p:spPr>
        <p:txBody>
          <a:bodyPr vert="horz" wrap="square" lIns="0" tIns="0" rIns="0" bIns="0"/>
          <a:lstStyle/>
          <a:p>
            <a:pPr algn="l" rtl="0" eaLnBrk="0">
              <a:lnSpc>
                <a:spcPct val="76866"/>
              </a:lnSpc>
              <a:tabLst/>
            </a:pPr>
            <a:endParaRPr lang="Arial" altLang="Arial" sz="100" dirty="0"/>
          </a:p>
          <a:p>
            <a:pPr marL="33580"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10.3</a:t>
            </a:r>
            <a:r>
              <a:rPr sz="2000" spc="-10" dirty="0">
                <a:solidFill>
                  <a:srgbClr val="000000">
                    <a:alpha val="100000"/>
                  </a:srgbClr>
                </a:solidFill>
                <a:latin typeface="SimSun"/>
                <a:ea typeface="SimSun"/>
                <a:cs typeface="SimSun"/>
              </a:rPr>
              <a:t> </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布置图和断</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电控制图</a:t>
            </a:r>
            <a:endParaRPr lang="SimSun" altLang="SimSun" sz="2000" dirty="0"/>
          </a:p>
          <a:p>
            <a:pPr marL="12700" indent="384055" algn="l" rtl="0" eaLnBrk="0">
              <a:lnSpc>
                <a:spcPct val="99000"/>
              </a:lnSpc>
              <a:spcBef>
                <a:spcPts val="153"/>
              </a:spcBef>
              <a:tabLst/>
            </a:pPr>
            <a:r>
              <a:rPr sz="2000" spc="-10" dirty="0">
                <a:solidFill>
                  <a:srgbClr val="000000">
                    <a:alpha val="100000"/>
                  </a:srgbClr>
                </a:solidFill>
                <a:latin typeface="SimSun"/>
                <a:ea typeface="SimSun"/>
                <a:cs typeface="SimSun"/>
              </a:rPr>
              <a:t>煤矿应绘制</a:t>
            </a:r>
            <a:r>
              <a:rPr sz="2000" spc="-10" dirty="0">
                <a:solidFill>
                  <a:srgbClr val="FF0000">
                    <a:alpha val="100000"/>
                  </a:srgbClr>
                </a:solidFill>
                <a:latin typeface="SimSun"/>
                <a:ea typeface="SimSun"/>
                <a:cs typeface="SimSun"/>
              </a:rPr>
              <a:t>煤矿安全</a:t>
            </a:r>
            <a:r>
              <a:rPr sz="2000" spc="0" dirty="0">
                <a:solidFill>
                  <a:srgbClr val="FF0000">
                    <a:alpha val="100000"/>
                  </a:srgbClr>
                </a:solidFill>
                <a:latin typeface="SimSun"/>
                <a:ea typeface="SimSun"/>
                <a:cs typeface="SimSun"/>
              </a:rPr>
              <a:t>监控布置图和断电控制图</a:t>
            </a:r>
            <a:r>
              <a:rPr sz="2000" spc="0" dirty="0">
                <a:solidFill>
                  <a:srgbClr val="000000">
                    <a:alpha val="100000"/>
                  </a:srgbClr>
                </a:solidFill>
                <a:latin typeface="SimSun"/>
                <a:ea typeface="SimSun"/>
                <a:cs typeface="SimSun"/>
              </a:rPr>
              <a:t>，并根据采掘工作的</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变化情况及时修改。布置图应标明</a:t>
            </a:r>
            <a:r>
              <a:rPr sz="2000" spc="0" dirty="0">
                <a:solidFill>
                  <a:srgbClr val="000000">
                    <a:alpha val="100000"/>
                  </a:srgbClr>
                </a:solidFill>
                <a:latin typeface="SimSun"/>
                <a:ea typeface="SimSun"/>
                <a:cs typeface="SimSun"/>
              </a:rPr>
              <a:t>传感器、声光报警器、断电控制器、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分站、电源、中心站等设备的位置、接线、断电范围、报警</a:t>
            </a:r>
            <a:r>
              <a:rPr sz="2000" spc="0" dirty="0">
                <a:solidFill>
                  <a:srgbClr val="000000">
                    <a:alpha val="100000"/>
                  </a:srgbClr>
                </a:solidFill>
                <a:latin typeface="SimSun"/>
                <a:ea typeface="SimSun"/>
                <a:cs typeface="SimSun"/>
              </a:rPr>
              <a:t>值、断电值、</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复电值、传输</a:t>
            </a:r>
            <a:r>
              <a:rPr sz="2000" spc="0" dirty="0">
                <a:solidFill>
                  <a:srgbClr val="000000">
                    <a:alpha val="100000"/>
                  </a:srgbClr>
                </a:solidFill>
                <a:latin typeface="SimSun"/>
                <a:ea typeface="SimSun"/>
                <a:cs typeface="SimSun"/>
              </a:rPr>
              <a:t>线缆、供电电缆等；断电控制图应标明甲烷传感器、馈电</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传感器和分站</a:t>
            </a:r>
            <a:r>
              <a:rPr sz="2000" spc="0" dirty="0">
                <a:solidFill>
                  <a:srgbClr val="000000">
                    <a:alpha val="100000"/>
                  </a:srgbClr>
                </a:solidFill>
                <a:latin typeface="SimSun"/>
                <a:ea typeface="SimSun"/>
                <a:cs typeface="SimSun"/>
              </a:rPr>
              <a:t>的位置，断电范围，被控开关的名称和编号，被控开关的</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断电接点和编</a:t>
            </a:r>
            <a:r>
              <a:rPr sz="2000" spc="0" dirty="0">
                <a:solidFill>
                  <a:srgbClr val="000000">
                    <a:alpha val="100000"/>
                  </a:srgbClr>
                </a:solidFill>
                <a:latin typeface="SimSun"/>
                <a:ea typeface="SimSun"/>
                <a:cs typeface="SimSun"/>
              </a:rPr>
              <a:t>号。</a:t>
            </a:r>
            <a:endParaRPr lang="SimSun" altLang="SimSun" sz="2000" dirty="0"/>
          </a:p>
        </p:txBody>
      </p:sp>
      <p:sp>
        <p:nvSpPr>
          <p:cNvPr id="952" name="textbox 952"/>
          <p:cNvSpPr/>
          <p:nvPr/>
        </p:nvSpPr>
        <p:spPr>
          <a:xfrm>
            <a:off x="678451" y="175800"/>
            <a:ext cx="3736975" cy="410844"/>
          </a:xfrm>
          <a:prstGeom prst="rect">
            <a:avLst/>
          </a:prstGeom>
        </p:spPr>
        <p:txBody>
          <a:bodyPr vert="horz" wrap="square" lIns="0" tIns="0" rIns="0" bIns="0"/>
          <a:lstStyle/>
          <a:p>
            <a:pPr algn="l" rtl="0" eaLnBrk="0">
              <a:lnSpc>
                <a:spcPct val="71308"/>
              </a:lnSpc>
              <a:tabLst/>
            </a:pPr>
            <a:endParaRPr lang="Arial" altLang="Arial" sz="100" dirty="0"/>
          </a:p>
          <a:p>
            <a:pPr marL="12700" algn="l" rtl="0" eaLnBrk="0">
              <a:lnSpc>
                <a:spcPct val="94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10</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管理制度与技术资</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料</a:t>
            </a:r>
            <a:endParaRPr lang="Microsoft YaHei" altLang="Microsoft YaHei" sz="2700" dirty="0"/>
          </a:p>
        </p:txBody>
      </p:sp>
      <p:sp>
        <p:nvSpPr>
          <p:cNvPr id="953"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54"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55" name="textbox 955"/>
          <p:cNvSpPr/>
          <p:nvPr/>
        </p:nvSpPr>
        <p:spPr>
          <a:xfrm>
            <a:off x="8115437" y="6401058"/>
            <a:ext cx="34099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10</a:t>
            </a:r>
            <a:r>
              <a:rPr sz="1400" spc="-50" dirty="0">
                <a:solidFill>
                  <a:srgbClr val="000000">
                    <a:alpha val="100000"/>
                  </a:srgbClr>
                </a:solidFill>
                <a:latin typeface="Verdana"/>
                <a:ea typeface="Verdana"/>
                <a:cs typeface="Verdana"/>
              </a:rPr>
              <a:t>1</a:t>
            </a:r>
            <a:endParaRPr lang="Verdana" altLang="Verdana" sz="14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6" name="picture 956"/>
          <p:cNvPicPr>
            <a:picLocks noChangeAspect="1"/>
          </p:cNvPicPr>
          <p:nvPr/>
        </p:nvPicPr>
        <p:blipFill>
          <a:blip r:embed="rId2"/>
          <a:stretch>
            <a:fillRect/>
          </a:stretch>
        </p:blipFill>
        <p:spPr>
          <a:xfrm rot="21600000">
            <a:off x="0" y="0"/>
            <a:ext cx="9144000" cy="6858000"/>
          </a:xfrm>
          <a:prstGeom prst="rect">
            <a:avLst/>
          </a:prstGeom>
        </p:spPr>
      </p:pic>
      <p:sp>
        <p:nvSpPr>
          <p:cNvPr id="957" name="textbox 957"/>
          <p:cNvSpPr/>
          <p:nvPr/>
        </p:nvSpPr>
        <p:spPr>
          <a:xfrm>
            <a:off x="8115437" y="6401058"/>
            <a:ext cx="34099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10</a:t>
            </a:r>
            <a:r>
              <a:rPr sz="1400" spc="-50" dirty="0">
                <a:solidFill>
                  <a:srgbClr val="000000">
                    <a:alpha val="100000"/>
                  </a:srgbClr>
                </a:solidFill>
                <a:latin typeface="Verdana"/>
                <a:ea typeface="Verdana"/>
                <a:cs typeface="Verdana"/>
              </a:rPr>
              <a:t>2</a:t>
            </a:r>
            <a:endParaRPr lang="Verdana" altLang="Verdana" sz="14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59"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60"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61" name="textbox 961"/>
          <p:cNvSpPr/>
          <p:nvPr/>
        </p:nvSpPr>
        <p:spPr>
          <a:xfrm>
            <a:off x="647832" y="826580"/>
            <a:ext cx="8120380" cy="5193029"/>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A</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.1</a:t>
            </a:r>
            <a:r>
              <a:rPr sz="2000" spc="10" dirty="0">
                <a:solidFill>
                  <a:srgbClr val="000000">
                    <a:alpha val="100000"/>
                  </a:srgbClr>
                </a:solidFill>
                <a:latin typeface="SimSun"/>
                <a:ea typeface="SimSun"/>
                <a:cs typeface="SimSun"/>
              </a:rPr>
              <a:t> </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在用甲烷传感器调校</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方法</a:t>
            </a:r>
            <a:endParaRPr lang="SimSun" altLang="SimSun" sz="2000" dirty="0"/>
          </a:p>
          <a:p>
            <a:pPr marL="12700" algn="l" rtl="0" eaLnBrk="0">
              <a:lnSpc>
                <a:spcPct val="98000"/>
              </a:lnSpc>
              <a:spcBef>
                <a:spcPts val="152"/>
              </a:spcBef>
              <a:tabLst/>
            </a:pP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.1.1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在用低浓度载体催化式甲烷传感器每隔15</a:t>
            </a:r>
            <a:r>
              <a:rPr sz="2000" spc="0" dirty="0">
                <a:solidFill>
                  <a:srgbClr val="000000">
                    <a:alpha val="100000"/>
                  </a:srgbClr>
                </a:solidFill>
                <a:latin typeface="SimSun"/>
                <a:ea typeface="SimSun"/>
                <a:cs typeface="SimSun"/>
              </a:rPr>
              <a:t>d</a:t>
            </a:r>
            <a:r>
              <a:rPr sz="2000" spc="10" dirty="0">
                <a:solidFill>
                  <a:srgbClr val="000000">
                    <a:alpha val="100000"/>
                  </a:srgbClr>
                </a:solidFill>
                <a:latin typeface="SimSun"/>
                <a:ea typeface="SimSun"/>
                <a:cs typeface="SimSun"/>
              </a:rPr>
              <a:t>至</a:t>
            </a:r>
            <a:r>
              <a:rPr sz="2000" spc="0" dirty="0">
                <a:solidFill>
                  <a:srgbClr val="000000">
                    <a:alpha val="100000"/>
                  </a:srgbClr>
                </a:solidFill>
                <a:latin typeface="SimSun"/>
                <a:ea typeface="SimSun"/>
                <a:cs typeface="SimSun"/>
              </a:rPr>
              <a:t>少调校1次。</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a:t>
            </a:r>
            <a:r>
              <a:rPr sz="2000" spc="30" dirty="0">
                <a:solidFill>
                  <a:srgbClr val="000000">
                    <a:alpha val="100000"/>
                  </a:srgbClr>
                </a:solidFill>
                <a:latin typeface="SimSun"/>
                <a:ea typeface="SimSun"/>
                <a:cs typeface="SimSun"/>
              </a:rPr>
              <a:t>.1.2</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调校器材包括：1%</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2%</a:t>
            </a:r>
            <a:r>
              <a:rPr sz="2000" spc="0" dirty="0">
                <a:solidFill>
                  <a:srgbClr val="000000">
                    <a:alpha val="100000"/>
                  </a:srgbClr>
                </a:solidFill>
                <a:latin typeface="SimSun"/>
                <a:ea typeface="SimSun"/>
                <a:cs typeface="SimSun"/>
              </a:rPr>
              <a:t>CH</a:t>
            </a:r>
            <a:r>
              <a:rPr sz="2000" spc="30" dirty="0">
                <a:solidFill>
                  <a:srgbClr val="000000">
                    <a:alpha val="100000"/>
                  </a:srgbClr>
                </a:solidFill>
                <a:latin typeface="SimSun"/>
                <a:ea typeface="SimSun"/>
                <a:cs typeface="SimSun"/>
              </a:rPr>
              <a:t>4校准气体、配套的减压阀气</a:t>
            </a:r>
            <a:r>
              <a:rPr sz="2000" spc="20" dirty="0">
                <a:solidFill>
                  <a:srgbClr val="000000">
                    <a:alpha val="100000"/>
                  </a:srgbClr>
                </a:solidFill>
                <a:latin typeface="SimSun"/>
                <a:ea typeface="SimSun"/>
                <a:cs typeface="SimSun"/>
              </a:rPr>
              <a:t>体</a:t>
            </a:r>
            <a:r>
              <a:rPr sz="2000" spc="0" dirty="0">
                <a:solidFill>
                  <a:srgbClr val="000000">
                    <a:alpha val="100000"/>
                  </a:srgbClr>
                </a:solidFill>
                <a:latin typeface="SimSun"/>
                <a:ea typeface="SimSun"/>
                <a:cs typeface="SimSun"/>
              </a:rPr>
              <a:t>流量</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计和</a:t>
            </a:r>
            <a:r>
              <a:rPr sz="2000" spc="0" dirty="0">
                <a:solidFill>
                  <a:srgbClr val="000000">
                    <a:alpha val="100000"/>
                  </a:srgbClr>
                </a:solidFill>
                <a:latin typeface="SimSun"/>
                <a:ea typeface="SimSun"/>
                <a:cs typeface="SimSun"/>
              </a:rPr>
              <a:t>橡胶软管、空气样。</a:t>
            </a:r>
            <a:endParaRPr lang="SimSun" altLang="SimSun" sz="2000" dirty="0"/>
          </a:p>
          <a:p>
            <a:pPr marL="12700" algn="l" rtl="0" eaLnBrk="0">
              <a:lnSpc>
                <a:spcPct val="95000"/>
              </a:lnSpc>
              <a:spcBef>
                <a:spcPts val="128"/>
              </a:spcBef>
              <a:tabLst/>
            </a:pP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.1</a:t>
            </a:r>
            <a:r>
              <a:rPr sz="2000" spc="0" dirty="0">
                <a:solidFill>
                  <a:srgbClr val="000000">
                    <a:alpha val="100000"/>
                  </a:srgbClr>
                </a:solidFill>
                <a:latin typeface="SimSun"/>
                <a:ea typeface="SimSun"/>
                <a:cs typeface="SimSun"/>
              </a:rPr>
              <a:t>.3</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调试程序如下：</a:t>
            </a:r>
            <a:endParaRPr lang="SimSun" altLang="SimSun" sz="2000" dirty="0"/>
          </a:p>
          <a:p>
            <a:pPr marL="484669" indent="-5856" algn="l" rtl="0" eaLnBrk="0">
              <a:lnSpc>
                <a:spcPct val="97000"/>
              </a:lnSpc>
              <a:spcBef>
                <a:spcPts val="129"/>
              </a:spcBef>
              <a:tabLst/>
            </a:pPr>
            <a:r>
              <a:rPr sz="2000" spc="0" dirty="0">
                <a:solidFill>
                  <a:srgbClr val="000000">
                    <a:alpha val="100000"/>
                  </a:srgbClr>
                </a:solidFill>
                <a:latin typeface="SimSun"/>
                <a:ea typeface="SimSun"/>
                <a:cs typeface="SimSun"/>
              </a:rPr>
              <a:t>a</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空气样用橡胶软管连接传感器气室;调节流量控制阀</a:t>
            </a:r>
            <a:r>
              <a:rPr sz="2000" spc="10" dirty="0">
                <a:solidFill>
                  <a:srgbClr val="000000">
                    <a:alpha val="100000"/>
                  </a:srgbClr>
                </a:solidFill>
                <a:latin typeface="SimSun"/>
                <a:ea typeface="SimSun"/>
                <a:cs typeface="SimSun"/>
              </a:rPr>
              <a:t>把</a:t>
            </a:r>
            <a:r>
              <a:rPr sz="2000" spc="0" dirty="0">
                <a:solidFill>
                  <a:srgbClr val="000000">
                    <a:alpha val="100000"/>
                  </a:srgbClr>
                </a:solidFill>
                <a:latin typeface="SimSun"/>
                <a:ea typeface="SimSun"/>
                <a:cs typeface="SimSun"/>
              </a:rPr>
              <a:t>流量调节</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到传感器说明书规定值;调校</a:t>
            </a:r>
            <a:r>
              <a:rPr sz="2000" spc="0" dirty="0">
                <a:solidFill>
                  <a:srgbClr val="000000">
                    <a:alpha val="100000"/>
                  </a:srgbClr>
                </a:solidFill>
                <a:latin typeface="SimSun"/>
                <a:ea typeface="SimSun"/>
                <a:cs typeface="SimSun"/>
              </a:rPr>
              <a:t>零点，范围控制在0~0.03%CH之内。</a:t>
            </a:r>
            <a:endParaRPr lang="SimSun" altLang="SimSun" sz="2000" dirty="0"/>
          </a:p>
          <a:p>
            <a:pPr marL="478812" indent="-5092" algn="l" rtl="0" eaLnBrk="0">
              <a:lnSpc>
                <a:spcPct val="99000"/>
              </a:lnSpc>
              <a:spcBef>
                <a:spcPts val="161"/>
              </a:spcBef>
              <a:tabLst/>
            </a:pPr>
            <a:r>
              <a:rPr sz="2000" spc="0" dirty="0">
                <a:solidFill>
                  <a:srgbClr val="000000">
                    <a:alpha val="100000"/>
                  </a:srgbClr>
                </a:solidFill>
                <a:latin typeface="SimSun"/>
                <a:ea typeface="SimSun"/>
                <a:cs typeface="SimSun"/>
              </a:rPr>
              <a:t>b</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校准气瓶流量计出口用橡胶软管连接传感</a:t>
            </a:r>
            <a:r>
              <a:rPr sz="2000" spc="0" dirty="0">
                <a:solidFill>
                  <a:srgbClr val="000000">
                    <a:alpha val="100000"/>
                  </a:srgbClr>
                </a:solidFill>
                <a:latin typeface="SimSun"/>
                <a:ea typeface="SimSun"/>
                <a:cs typeface="SimSun"/>
              </a:rPr>
              <a:t>器气室;打开气瓶阀门，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先用小流量向传感器</a:t>
            </a:r>
            <a:r>
              <a:rPr sz="2000" spc="0" dirty="0">
                <a:solidFill>
                  <a:srgbClr val="000000">
                    <a:alpha val="100000"/>
                  </a:srgbClr>
                </a:solidFill>
                <a:latin typeface="SimSun"/>
                <a:ea typeface="SimSun"/>
                <a:cs typeface="SimSun"/>
              </a:rPr>
              <a:t>缓慢通入1%~2%CH,校准气体,在显示值缓慢上</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升的过程中,观察报</a:t>
            </a:r>
            <a:r>
              <a:rPr sz="2000" spc="0" dirty="0">
                <a:solidFill>
                  <a:srgbClr val="000000">
                    <a:alpha val="100000"/>
                  </a:srgbClr>
                </a:solidFill>
                <a:latin typeface="SimSun"/>
                <a:ea typeface="SimSun"/>
                <a:cs typeface="SimSun"/>
              </a:rPr>
              <a:t>警值和断电值:然后调节流量控制阀把流量调节</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到传感器说明书规定</a:t>
            </a:r>
            <a:r>
              <a:rPr sz="2000" spc="0" dirty="0">
                <a:solidFill>
                  <a:srgbClr val="000000">
                    <a:alpha val="100000"/>
                  </a:srgbClr>
                </a:solidFill>
                <a:latin typeface="SimSun"/>
                <a:ea typeface="SimSun"/>
                <a:cs typeface="SimSun"/>
              </a:rPr>
              <a:t>的流量，使其测量值稳定显示,持续时间大于</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90</a:t>
            </a:r>
            <a:r>
              <a:rPr sz="2000" spc="0" dirty="0">
                <a:solidFill>
                  <a:srgbClr val="000000">
                    <a:alpha val="100000"/>
                  </a:srgbClr>
                </a:solidFill>
                <a:latin typeface="SimSun"/>
                <a:ea typeface="SimSun"/>
                <a:cs typeface="SimSun"/>
              </a:rPr>
              <a:t>s</a:t>
            </a:r>
            <a:r>
              <a:rPr sz="2000" spc="-10" dirty="0">
                <a:solidFill>
                  <a:srgbClr val="000000">
                    <a:alpha val="100000"/>
                  </a:srgbClr>
                </a:solidFill>
                <a:latin typeface="SimSun"/>
                <a:ea typeface="SimSun"/>
                <a:cs typeface="SimSun"/>
              </a:rPr>
              <a:t>;使显示值与校</a:t>
            </a:r>
            <a:r>
              <a:rPr sz="2000" spc="0" dirty="0">
                <a:solidFill>
                  <a:srgbClr val="000000">
                    <a:alpha val="100000"/>
                  </a:srgbClr>
                </a:solidFill>
                <a:latin typeface="SimSun"/>
                <a:ea typeface="SimSun"/>
                <a:cs typeface="SimSun"/>
              </a:rPr>
              <a:t>准气浓度值-t致:若超差应更换传感器,预热后重</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新测试</a:t>
            </a:r>
            <a:r>
              <a:rPr sz="2000" spc="0" dirty="0">
                <a:solidFill>
                  <a:srgbClr val="000000">
                    <a:alpha val="100000"/>
                  </a:srgbClr>
                </a:solidFill>
                <a:latin typeface="SimSun"/>
                <a:ea typeface="SimSun"/>
                <a:cs typeface="SimSun"/>
              </a:rPr>
              <a:t>。</a:t>
            </a:r>
            <a:endParaRPr lang="SimSun" altLang="SimSun" sz="2000" dirty="0"/>
          </a:p>
          <a:p>
            <a:pPr marL="475756" indent="7129" algn="l" rtl="0" eaLnBrk="0">
              <a:lnSpc>
                <a:spcPct val="98000"/>
              </a:lnSpc>
              <a:spcBef>
                <a:spcPts val="89"/>
              </a:spcBef>
              <a:tabLst/>
            </a:pPr>
            <a:r>
              <a:rPr sz="2000" spc="0" dirty="0">
                <a:solidFill>
                  <a:srgbClr val="000000">
                    <a:alpha val="100000"/>
                  </a:srgbClr>
                </a:solidFill>
                <a:latin typeface="SimSun"/>
                <a:ea typeface="SimSun"/>
                <a:cs typeface="SimSun"/>
              </a:rPr>
              <a:t>c</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在通气的过程中,观察报警值、断电值是否符合要</a:t>
            </a:r>
            <a:r>
              <a:rPr sz="2000" spc="0" dirty="0">
                <a:solidFill>
                  <a:srgbClr val="000000">
                    <a:alpha val="100000"/>
                  </a:srgbClr>
                </a:solidFill>
                <a:latin typeface="SimSun"/>
                <a:ea typeface="SimSun"/>
                <a:cs typeface="SimSun"/>
              </a:rPr>
              <a:t>求,注意声光</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报警和实际断</a:t>
            </a:r>
            <a:r>
              <a:rPr sz="2000" spc="0" dirty="0">
                <a:solidFill>
                  <a:srgbClr val="000000">
                    <a:alpha val="100000"/>
                  </a:srgbClr>
                </a:solidFill>
                <a:latin typeface="SimSun"/>
                <a:ea typeface="SimSun"/>
                <a:cs typeface="SimSun"/>
              </a:rPr>
              <a:t>电情况:当显示值小于1.</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0%CH。时,测试复电功能。</a:t>
            </a:r>
            <a:endParaRPr lang="SimSun" altLang="SimSun" sz="2000" dirty="0"/>
          </a:p>
          <a:p>
            <a:pPr marL="482886" algn="l" rtl="0" eaLnBrk="0">
              <a:lnSpc>
                <a:spcPct val="83000"/>
              </a:lnSpc>
              <a:spcBef>
                <a:spcPts val="131"/>
              </a:spcBef>
              <a:tabLst/>
            </a:pPr>
            <a:r>
              <a:rPr sz="2000" spc="0" dirty="0">
                <a:solidFill>
                  <a:srgbClr val="000000">
                    <a:alpha val="100000"/>
                  </a:srgbClr>
                </a:solidFill>
                <a:latin typeface="SimSun"/>
                <a:ea typeface="SimSun"/>
                <a:cs typeface="SimSun"/>
              </a:rPr>
              <a:t>d</a:t>
            </a:r>
            <a:r>
              <a:rPr sz="2000" spc="40" dirty="0">
                <a:solidFill>
                  <a:srgbClr val="000000">
                    <a:alpha val="100000"/>
                  </a:srgbClr>
                </a:solidFill>
                <a:latin typeface="SimSun"/>
                <a:ea typeface="SimSun"/>
                <a:cs typeface="SimSun"/>
              </a:rPr>
              <a:t>)</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测试结束后关闭气瓶阀</a:t>
            </a:r>
            <a:r>
              <a:rPr sz="2000" spc="0" dirty="0">
                <a:solidFill>
                  <a:srgbClr val="000000">
                    <a:alpha val="100000"/>
                  </a:srgbClr>
                </a:solidFill>
                <a:latin typeface="SimSun"/>
                <a:ea typeface="SimSun"/>
                <a:cs typeface="SimSun"/>
              </a:rPr>
              <a:t>门。</a:t>
            </a:r>
            <a:endParaRPr lang="SimSun" altLang="SimSun" sz="2000" dirty="0"/>
          </a:p>
          <a:p>
            <a:pPr marL="12700" algn="l" rtl="0" eaLnBrk="0">
              <a:lnSpc>
                <a:spcPts val="2684"/>
              </a:lnSpc>
              <a:tabLst/>
            </a:pP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.1</a:t>
            </a:r>
            <a:r>
              <a:rPr sz="2000" spc="0" dirty="0">
                <a:solidFill>
                  <a:srgbClr val="000000">
                    <a:alpha val="100000"/>
                  </a:srgbClr>
                </a:solidFill>
                <a:latin typeface="SimSun"/>
                <a:ea typeface="SimSun"/>
                <a:cs typeface="SimSun"/>
              </a:rPr>
              <a:t>.4</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填写调校记录，测试人员签字。</a:t>
            </a:r>
            <a:endParaRPr lang="SimSun" altLang="SimSun" sz="2000" dirty="0"/>
          </a:p>
        </p:txBody>
      </p:sp>
      <p:sp>
        <p:nvSpPr>
          <p:cNvPr id="962" name="textbox 962"/>
          <p:cNvSpPr/>
          <p:nvPr/>
        </p:nvSpPr>
        <p:spPr>
          <a:xfrm>
            <a:off x="666737" y="175445"/>
            <a:ext cx="7134225" cy="412115"/>
          </a:xfrm>
          <a:prstGeom prst="rect">
            <a:avLst/>
          </a:prstGeom>
        </p:spPr>
        <p:txBody>
          <a:bodyPr vert="horz" wrap="square" lIns="0" tIns="0" rIns="0" bIns="0"/>
          <a:lstStyle/>
          <a:p>
            <a:pPr algn="l" rtl="0" eaLnBrk="0">
              <a:lnSpc>
                <a:spcPct val="82955"/>
              </a:lnSpc>
              <a:tabLst/>
            </a:pPr>
            <a:endParaRPr lang="Arial" altLang="Arial" sz="100" dirty="0"/>
          </a:p>
          <a:p>
            <a:pPr marL="12700" algn="l" rtl="0" eaLnBrk="0">
              <a:lnSpc>
                <a:spcPct val="94000"/>
              </a:lnSpc>
              <a:tabLst/>
            </a:pP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附录</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A</a:t>
            </a:r>
            <a:r>
              <a:rPr sz="2700" spc="100" dirty="0">
                <a:solidFill>
                  <a:srgbClr val="0070C0">
                    <a:alpha val="100000"/>
                  </a:srgbClr>
                </a:solidFill>
                <a:latin typeface="Microsoft YaHei"/>
                <a:ea typeface="Microsoft YaHei"/>
                <a:cs typeface="Microsoft YaHei"/>
              </a:rPr>
              <a:t> </a:t>
            </a: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低浓度载体催化式甲烷传感器调校方</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法</a:t>
            </a:r>
            <a:endParaRPr lang="Microsoft YaHei" altLang="Microsoft YaHei" sz="2700" dirty="0"/>
          </a:p>
        </p:txBody>
      </p:sp>
      <p:sp>
        <p:nvSpPr>
          <p:cNvPr id="963"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64"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65" name="textbox 965"/>
          <p:cNvSpPr/>
          <p:nvPr/>
        </p:nvSpPr>
        <p:spPr>
          <a:xfrm>
            <a:off x="8115437" y="6401058"/>
            <a:ext cx="34099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10</a:t>
            </a:r>
            <a:r>
              <a:rPr sz="1400" spc="-50" dirty="0">
                <a:solidFill>
                  <a:srgbClr val="000000">
                    <a:alpha val="100000"/>
                  </a:srgbClr>
                </a:solidFill>
                <a:latin typeface="Verdana"/>
                <a:ea typeface="Verdana"/>
                <a:cs typeface="Verdana"/>
              </a:rPr>
              <a:t>3</a:t>
            </a:r>
            <a:endParaRPr lang="Verdana" altLang="Verdana" sz="14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6"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67"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68"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69" name="textbox 969"/>
          <p:cNvSpPr/>
          <p:nvPr/>
        </p:nvSpPr>
        <p:spPr>
          <a:xfrm>
            <a:off x="647832" y="826580"/>
            <a:ext cx="8013700" cy="5191759"/>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A</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.2</a:t>
            </a:r>
            <a:r>
              <a:rPr sz="2000" spc="10" dirty="0">
                <a:solidFill>
                  <a:srgbClr val="000000">
                    <a:alpha val="100000"/>
                  </a:srgbClr>
                </a:solidFill>
                <a:latin typeface="SimSun"/>
                <a:ea typeface="SimSun"/>
                <a:cs typeface="SimSun"/>
              </a:rPr>
              <a:t> </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新甲烷传感器使用前调校</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方法</a:t>
            </a:r>
            <a:endParaRPr lang="SimSun" altLang="SimSun" sz="2000" dirty="0"/>
          </a:p>
          <a:p>
            <a:pPr marL="12700" algn="l" rtl="0" eaLnBrk="0">
              <a:lnSpc>
                <a:spcPct val="95000"/>
              </a:lnSpc>
              <a:spcBef>
                <a:spcPts val="120"/>
              </a:spcBef>
              <a:tabLst/>
            </a:pP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.2</a:t>
            </a:r>
            <a:r>
              <a:rPr sz="2000" spc="0" dirty="0">
                <a:solidFill>
                  <a:srgbClr val="000000">
                    <a:alpha val="100000"/>
                  </a:srgbClr>
                </a:solidFill>
                <a:latin typeface="SimSun"/>
                <a:ea typeface="SimSun"/>
                <a:cs typeface="SimSun"/>
              </a:rPr>
              <a:t>.1</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新甲烷传感器使用前应调校。</a:t>
            </a:r>
            <a:endParaRPr lang="SimSun" altLang="SimSun" sz="2000" dirty="0"/>
          </a:p>
          <a:p>
            <a:pPr marL="19575" indent="-6875" algn="l" rtl="0" eaLnBrk="0">
              <a:lnSpc>
                <a:spcPct val="99000"/>
              </a:lnSpc>
              <a:spcBef>
                <a:spcPts val="96"/>
              </a:spcBef>
              <a:tabLst/>
            </a:pP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.2.2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调校仪器及器材包括:载体催化式</a:t>
            </a:r>
            <a:r>
              <a:rPr sz="2000" spc="0" dirty="0">
                <a:solidFill>
                  <a:srgbClr val="000000">
                    <a:alpha val="100000"/>
                  </a:srgbClr>
                </a:solidFill>
                <a:latin typeface="SimSun"/>
                <a:ea typeface="SimSun"/>
                <a:cs typeface="SimSun"/>
              </a:rPr>
              <a:t>甲烷测定器检定装置、秒表、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温度计、校准气</a:t>
            </a:r>
            <a:r>
              <a:rPr sz="2000" spc="0" dirty="0">
                <a:solidFill>
                  <a:srgbClr val="000000">
                    <a:alpha val="100000"/>
                  </a:srgbClr>
                </a:solidFill>
                <a:latin typeface="SimSun"/>
                <a:ea typeface="SimSun"/>
                <a:cs typeface="SimSun"/>
              </a:rPr>
              <a:t>(0.5%、1.5%、2.0%、3.5%CH4)、直流稳压电源、万用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表、声级计频率</a:t>
            </a:r>
            <a:r>
              <a:rPr sz="2000" spc="0" dirty="0">
                <a:solidFill>
                  <a:srgbClr val="000000">
                    <a:alpha val="100000"/>
                  </a:srgbClr>
                </a:solidFill>
                <a:latin typeface="SimSun"/>
                <a:ea typeface="SimSun"/>
                <a:cs typeface="SimSun"/>
              </a:rPr>
              <a:t>计、系统分站等。</a:t>
            </a:r>
            <a:endParaRPr lang="SimSun" altLang="SimSun" sz="2000" dirty="0"/>
          </a:p>
          <a:p>
            <a:pPr marL="12700" algn="l" rtl="0" eaLnBrk="0">
              <a:lnSpc>
                <a:spcPct val="95000"/>
              </a:lnSpc>
              <a:spcBef>
                <a:spcPts val="112"/>
              </a:spcBef>
              <a:tabLst/>
            </a:pP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.2</a:t>
            </a:r>
            <a:r>
              <a:rPr sz="2000" spc="0" dirty="0">
                <a:solidFill>
                  <a:srgbClr val="000000">
                    <a:alpha val="100000"/>
                  </a:srgbClr>
                </a:solidFill>
                <a:latin typeface="SimSun"/>
                <a:ea typeface="SimSun"/>
                <a:cs typeface="SimSun"/>
              </a:rPr>
              <a:t>.3</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调试程序如下：</a:t>
            </a:r>
            <a:endParaRPr lang="SimSun" altLang="SimSun" sz="2000" dirty="0"/>
          </a:p>
          <a:p>
            <a:pPr marL="478812" algn="l" rtl="0" eaLnBrk="0">
              <a:lnSpc>
                <a:spcPct val="94000"/>
              </a:lnSpc>
              <a:spcBef>
                <a:spcPts val="105"/>
              </a:spcBef>
              <a:tabLst/>
            </a:pPr>
            <a:r>
              <a:rPr sz="2000" spc="0" dirty="0">
                <a:solidFill>
                  <a:srgbClr val="000000">
                    <a:alpha val="100000"/>
                  </a:srgbClr>
                </a:solidFill>
                <a:latin typeface="SimSun"/>
                <a:ea typeface="SimSun"/>
                <a:cs typeface="SimSun"/>
              </a:rPr>
              <a:t>a</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检查甲烷传感器外观是否完整,清理表面及气室积尘</a:t>
            </a:r>
            <a:r>
              <a:rPr sz="2000" spc="10" dirty="0">
                <a:solidFill>
                  <a:srgbClr val="000000">
                    <a:alpha val="100000"/>
                  </a:srgbClr>
                </a:solidFill>
                <a:latin typeface="SimSun"/>
                <a:ea typeface="SimSun"/>
                <a:cs typeface="SimSun"/>
              </a:rPr>
              <a:t>。</a:t>
            </a:r>
            <a:endParaRPr lang="SimSun" altLang="SimSun" sz="2000" dirty="0"/>
          </a:p>
          <a:p>
            <a:pPr marL="473719" algn="l" rtl="0" eaLnBrk="0">
              <a:lnSpc>
                <a:spcPct val="94000"/>
              </a:lnSpc>
              <a:spcBef>
                <a:spcPts val="144"/>
              </a:spcBef>
              <a:tabLst/>
            </a:pPr>
            <a:r>
              <a:rPr sz="2000" spc="0" dirty="0">
                <a:solidFill>
                  <a:srgbClr val="000000">
                    <a:alpha val="100000"/>
                  </a:srgbClr>
                </a:solidFill>
                <a:latin typeface="SimSun"/>
                <a:ea typeface="SimSun"/>
                <a:cs typeface="SimSun"/>
              </a:rPr>
              <a:t>b</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甲烧传感器与分站连接,通电预热1</a:t>
            </a:r>
            <a:r>
              <a:rPr sz="2000" spc="10" dirty="0">
                <a:solidFill>
                  <a:srgbClr val="000000">
                    <a:alpha val="100000"/>
                  </a:srgbClr>
                </a:solidFill>
                <a:latin typeface="SimSun"/>
                <a:ea typeface="SimSun"/>
                <a:cs typeface="SimSun"/>
              </a:rPr>
              <a:t>0</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min。</a:t>
            </a:r>
            <a:endParaRPr lang="SimSun" altLang="SimSun" sz="2000" dirty="0"/>
          </a:p>
          <a:p>
            <a:pPr marL="482886" algn="l" rtl="0" eaLnBrk="0">
              <a:lnSpc>
                <a:spcPct val="94000"/>
              </a:lnSpc>
              <a:spcBef>
                <a:spcPts val="144"/>
              </a:spcBef>
              <a:tabLst/>
            </a:pPr>
            <a:r>
              <a:rPr sz="2000" spc="0" dirty="0">
                <a:solidFill>
                  <a:srgbClr val="000000">
                    <a:alpha val="100000"/>
                  </a:srgbClr>
                </a:solidFill>
                <a:latin typeface="SimSun"/>
                <a:ea typeface="SimSun"/>
                <a:cs typeface="SimSun"/>
              </a:rPr>
              <a:t>c</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在新鲜空气中调仪器零点,零值范围控</a:t>
            </a:r>
            <a:r>
              <a:rPr sz="2000" spc="0" dirty="0">
                <a:solidFill>
                  <a:srgbClr val="000000">
                    <a:alpha val="100000"/>
                  </a:srgbClr>
                </a:solidFill>
                <a:latin typeface="SimSun"/>
                <a:ea typeface="SimSun"/>
                <a:cs typeface="SimSun"/>
              </a:rPr>
              <a:t>制在0</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0.03%CH,之内。</a:t>
            </a:r>
            <a:endParaRPr lang="SimSun" altLang="SimSun" sz="2000" dirty="0"/>
          </a:p>
          <a:p>
            <a:pPr marL="936012" indent="-453125" algn="l" rtl="0" eaLnBrk="0">
              <a:lnSpc>
                <a:spcPct val="98000"/>
              </a:lnSpc>
              <a:spcBef>
                <a:spcPts val="184"/>
              </a:spcBef>
              <a:tabLst/>
            </a:pPr>
            <a:r>
              <a:rPr sz="2000" spc="0" dirty="0">
                <a:solidFill>
                  <a:srgbClr val="000000">
                    <a:alpha val="100000"/>
                  </a:srgbClr>
                </a:solidFill>
                <a:latin typeface="SimSun"/>
                <a:ea typeface="SimSun"/>
                <a:cs typeface="SimSun"/>
              </a:rPr>
              <a:t>d</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按说明书要求的气体流量,向气室通入2.0%</a:t>
            </a:r>
            <a:r>
              <a:rPr sz="2000" spc="0" dirty="0">
                <a:solidFill>
                  <a:srgbClr val="000000">
                    <a:alpha val="100000"/>
                  </a:srgbClr>
                </a:solidFill>
                <a:latin typeface="SimSun"/>
                <a:ea typeface="SimSun"/>
                <a:cs typeface="SimSun"/>
              </a:rPr>
              <a:t>CH</a:t>
            </a:r>
            <a:r>
              <a:rPr sz="2000" spc="2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校准气，调校甲</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烷传感器精度,使其</a:t>
            </a:r>
            <a:r>
              <a:rPr sz="2000" spc="0" dirty="0">
                <a:solidFill>
                  <a:srgbClr val="000000">
                    <a:alpha val="100000"/>
                  </a:srgbClr>
                </a:solidFill>
                <a:latin typeface="SimSun"/>
                <a:ea typeface="SimSun"/>
                <a:cs typeface="SimSun"/>
              </a:rPr>
              <a:t>显示值与校准气浓度值一致,反复调校,直至</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准确；在基本误差测</a:t>
            </a:r>
            <a:r>
              <a:rPr sz="2000" spc="0" dirty="0">
                <a:solidFill>
                  <a:srgbClr val="000000">
                    <a:alpha val="100000"/>
                  </a:srgbClr>
                </a:solidFill>
                <a:latin typeface="SimSun"/>
                <a:ea typeface="SimSun"/>
                <a:cs typeface="SimSun"/>
              </a:rPr>
              <a:t>定过程中不得再次调校。</a:t>
            </a:r>
            <a:endParaRPr lang="SimSun" altLang="SimSun" sz="2000" dirty="0"/>
          </a:p>
          <a:p>
            <a:pPr marL="932956" indent="-449051" algn="l" rtl="0" eaLnBrk="0">
              <a:lnSpc>
                <a:spcPct val="99000"/>
              </a:lnSpc>
              <a:spcBef>
                <a:spcPts val="89"/>
              </a:spcBef>
              <a:tabLst/>
            </a:pPr>
            <a:r>
              <a:rPr sz="2000" spc="0" dirty="0">
                <a:solidFill>
                  <a:srgbClr val="000000">
                    <a:alpha val="100000"/>
                  </a:srgbClr>
                </a:solidFill>
                <a:latin typeface="SimSun"/>
                <a:ea typeface="SimSun"/>
                <a:cs typeface="SimSun"/>
              </a:rPr>
              <a:t>e</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基本误差测定：按校准时的流量依次向气室通人</a:t>
            </a:r>
            <a:r>
              <a:rPr sz="2000" spc="0" dirty="0">
                <a:solidFill>
                  <a:srgbClr val="000000">
                    <a:alpha val="100000"/>
                  </a:srgbClr>
                </a:solidFill>
                <a:latin typeface="SimSun"/>
                <a:ea typeface="SimSun"/>
                <a:cs typeface="SimSun"/>
              </a:rPr>
              <a:t>0.5%、1.5%、</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3</a:t>
            </a:r>
            <a:r>
              <a:rPr sz="2000" spc="0" dirty="0">
                <a:solidFill>
                  <a:srgbClr val="000000">
                    <a:alpha val="100000"/>
                  </a:srgbClr>
                </a:solidFill>
                <a:latin typeface="SimSun"/>
                <a:ea typeface="SimSun"/>
                <a:cs typeface="SimSun"/>
              </a:rPr>
              <a:t>.5%CH</a:t>
            </a:r>
            <a:r>
              <a:rPr sz="1500" spc="0" dirty="0">
                <a:solidFill>
                  <a:srgbClr val="000000">
                    <a:alpha val="100000"/>
                  </a:srgbClr>
                </a:solidFill>
                <a:latin typeface="SimSun"/>
                <a:ea typeface="SimSun"/>
                <a:cs typeface="SimSun"/>
              </a:rPr>
              <a:t>4</a:t>
            </a:r>
            <a:r>
              <a:rPr sz="2000" spc="0" dirty="0">
                <a:solidFill>
                  <a:srgbClr val="000000">
                    <a:alpha val="100000"/>
                  </a:srgbClr>
                </a:solidFill>
                <a:latin typeface="SimSun"/>
                <a:ea typeface="SimSun"/>
                <a:cs typeface="SimSun"/>
              </a:rPr>
              <a:t>校准气,持续时间分别大于90s,使测量值稳定显示,记录</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传感器的显示</a:t>
            </a:r>
            <a:r>
              <a:rPr sz="2000" spc="0" dirty="0">
                <a:solidFill>
                  <a:srgbClr val="000000">
                    <a:alpha val="100000"/>
                  </a:srgbClr>
                </a:solidFill>
                <a:latin typeface="SimSun"/>
                <a:ea typeface="SimSun"/>
                <a:cs typeface="SimSun"/>
              </a:rPr>
              <a:t>值或输出信号值(换算为甲烷浓度值)。重复测定4</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次,取其后3</a:t>
            </a:r>
            <a:r>
              <a:rPr sz="2000" spc="0" dirty="0">
                <a:solidFill>
                  <a:srgbClr val="000000">
                    <a:alpha val="100000"/>
                  </a:srgbClr>
                </a:solidFill>
                <a:latin typeface="SimSun"/>
                <a:ea typeface="SimSun"/>
                <a:cs typeface="SimSun"/>
              </a:rPr>
              <a:t>次的算术平均值与标准气样的差值，即基本误差。</a:t>
            </a:r>
            <a:endParaRPr lang="SimSun" altLang="SimSun" sz="2000" dirty="0"/>
          </a:p>
          <a:p>
            <a:pPr marL="481868" algn="l" rtl="0" eaLnBrk="0">
              <a:lnSpc>
                <a:spcPct val="95000"/>
              </a:lnSpc>
              <a:spcBef>
                <a:spcPts val="120"/>
              </a:spcBef>
              <a:tabLst/>
            </a:pPr>
            <a:r>
              <a:rPr sz="2000" spc="0" dirty="0">
                <a:solidFill>
                  <a:srgbClr val="000000">
                    <a:alpha val="100000"/>
                  </a:srgbClr>
                </a:solidFill>
                <a:latin typeface="SimSun"/>
                <a:ea typeface="SimSun"/>
                <a:cs typeface="SimSun"/>
              </a:rPr>
              <a:t>f</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在每次通气的过程中同时要观察测量报警点、断电</a:t>
            </a:r>
            <a:r>
              <a:rPr sz="2000" spc="10" dirty="0">
                <a:solidFill>
                  <a:srgbClr val="000000">
                    <a:alpha val="100000"/>
                  </a:srgbClr>
                </a:solidFill>
                <a:latin typeface="SimSun"/>
                <a:ea typeface="SimSun"/>
                <a:cs typeface="SimSun"/>
              </a:rPr>
              <a:t>点</a:t>
            </a:r>
            <a:r>
              <a:rPr sz="2000" spc="0" dirty="0">
                <a:solidFill>
                  <a:srgbClr val="000000">
                    <a:alpha val="100000"/>
                  </a:srgbClr>
                </a:solidFill>
                <a:latin typeface="SimSun"/>
                <a:ea typeface="SimSun"/>
                <a:cs typeface="SimSun"/>
              </a:rPr>
              <a:t>、复电点</a:t>
            </a:r>
            <a:endParaRPr lang="SimSun" altLang="SimSun" sz="2000" dirty="0"/>
          </a:p>
        </p:txBody>
      </p:sp>
      <p:sp>
        <p:nvSpPr>
          <p:cNvPr id="970" name="textbox 970"/>
          <p:cNvSpPr/>
          <p:nvPr/>
        </p:nvSpPr>
        <p:spPr>
          <a:xfrm>
            <a:off x="666737" y="175800"/>
            <a:ext cx="5605779" cy="412115"/>
          </a:xfrm>
          <a:prstGeom prst="rect">
            <a:avLst/>
          </a:prstGeom>
        </p:spPr>
        <p:txBody>
          <a:bodyPr vert="horz" wrap="square" lIns="0" tIns="0" rIns="0" bIns="0"/>
          <a:lstStyle/>
          <a:p>
            <a:pPr algn="l" rtl="0" eaLnBrk="0">
              <a:lnSpc>
                <a:spcPct val="80625"/>
              </a:lnSpc>
              <a:tabLst/>
            </a:pPr>
            <a:endParaRPr lang="Arial" altLang="Arial" sz="100" dirty="0"/>
          </a:p>
          <a:p>
            <a:pPr marL="12700" algn="l" rtl="0" eaLnBrk="0">
              <a:lnSpc>
                <a:spcPct val="94000"/>
              </a:lnSpc>
              <a:tabLst/>
            </a:pP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附录</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A</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a:t>
            </a:r>
            <a:r>
              <a:rPr sz="2700" spc="-10" dirty="0">
                <a:solidFill>
                  <a:srgbClr val="0070C0">
                    <a:alpha val="100000"/>
                  </a:srgbClr>
                </a:solidFill>
                <a:latin typeface="Microsoft YaHei"/>
                <a:ea typeface="Microsoft YaHei"/>
                <a:cs typeface="Microsoft YaHei"/>
              </a:rPr>
              <a:t>  </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低浓</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度甲烷传感器调校方法</a:t>
            </a:r>
            <a:endParaRPr lang="Microsoft YaHei" altLang="Microsoft YaHei" sz="2700" dirty="0"/>
          </a:p>
        </p:txBody>
      </p:sp>
      <p:sp>
        <p:nvSpPr>
          <p:cNvPr id="971"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7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73" name="textbox 973"/>
          <p:cNvSpPr/>
          <p:nvPr/>
        </p:nvSpPr>
        <p:spPr>
          <a:xfrm>
            <a:off x="8115437" y="6401058"/>
            <a:ext cx="34099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10</a:t>
            </a:r>
            <a:r>
              <a:rPr sz="1400" spc="-50" dirty="0">
                <a:solidFill>
                  <a:srgbClr val="000000">
                    <a:alpha val="100000"/>
                  </a:srgbClr>
                </a:solidFill>
                <a:latin typeface="Verdana"/>
                <a:ea typeface="Verdana"/>
                <a:cs typeface="Verdana"/>
              </a:rPr>
              <a:t>4</a:t>
            </a:r>
            <a:endParaRPr lang="Verdana" altLang="Verdana" sz="14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4"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75"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76"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77" name="textbox 977"/>
          <p:cNvSpPr/>
          <p:nvPr/>
        </p:nvSpPr>
        <p:spPr>
          <a:xfrm>
            <a:off x="647832" y="826580"/>
            <a:ext cx="7847330" cy="2145029"/>
          </a:xfrm>
          <a:prstGeom prst="rect">
            <a:avLst/>
          </a:prstGeom>
        </p:spPr>
        <p:txBody>
          <a:bodyPr vert="horz" wrap="square" lIns="0" tIns="0" rIns="0" bIns="0"/>
          <a:lstStyle/>
          <a:p>
            <a:pPr algn="l" rtl="0" eaLnBrk="0">
              <a:lnSpc>
                <a:spcPct val="83377"/>
              </a:lnSpc>
              <a:tabLst/>
            </a:pPr>
            <a:endParaRPr lang="Arial" altLang="Arial" sz="100" dirty="0"/>
          </a:p>
          <a:p>
            <a:pPr marL="986812" algn="l" rtl="0" eaLnBrk="0">
              <a:lnSpc>
                <a:spcPct val="95000"/>
              </a:lnSpc>
              <a:tabLst/>
            </a:pPr>
            <a:r>
              <a:rPr sz="2000" spc="-10" dirty="0">
                <a:solidFill>
                  <a:srgbClr val="000000">
                    <a:alpha val="100000"/>
                  </a:srgbClr>
                </a:solidFill>
                <a:latin typeface="SimSun"/>
                <a:ea typeface="SimSun"/>
                <a:cs typeface="SimSun"/>
              </a:rPr>
              <a:t>和声光报警情况。以</a:t>
            </a:r>
            <a:r>
              <a:rPr sz="2000" spc="0" dirty="0">
                <a:solidFill>
                  <a:srgbClr val="000000">
                    <a:alpha val="100000"/>
                  </a:srgbClr>
                </a:solidFill>
                <a:latin typeface="SimSun"/>
                <a:ea typeface="SimSun"/>
                <a:cs typeface="SimSun"/>
              </a:rPr>
              <a:t>上内容也可以单独测量。</a:t>
            </a:r>
            <a:endParaRPr lang="SimSun" altLang="SimSun" sz="2000" dirty="0"/>
          </a:p>
          <a:p>
            <a:pPr marL="481868" algn="l" rtl="0" eaLnBrk="0">
              <a:lnSpc>
                <a:spcPct val="92000"/>
              </a:lnSpc>
              <a:spcBef>
                <a:spcPts val="130"/>
              </a:spcBef>
              <a:tabLst/>
            </a:pPr>
            <a:r>
              <a:rPr sz="2000" spc="0" dirty="0">
                <a:solidFill>
                  <a:srgbClr val="000000">
                    <a:alpha val="100000"/>
                  </a:srgbClr>
                </a:solidFill>
                <a:latin typeface="SimSun"/>
                <a:ea typeface="SimSun"/>
                <a:cs typeface="SimSun"/>
              </a:rPr>
              <a:t>g</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声光报警测试：报</a:t>
            </a:r>
            <a:r>
              <a:rPr sz="2000" spc="0" dirty="0">
                <a:solidFill>
                  <a:srgbClr val="000000">
                    <a:alpha val="100000"/>
                  </a:srgbClr>
                </a:solidFill>
                <a:latin typeface="SimSun"/>
                <a:ea typeface="SimSun"/>
                <a:cs typeface="SimSun"/>
              </a:rPr>
              <a:t>警时报警灯应闪亮，声级计距蜂鸣器1</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m处,</a:t>
            </a:r>
            <a:endParaRPr lang="SimSun" altLang="SimSun" sz="2000" dirty="0"/>
          </a:p>
          <a:p>
            <a:pPr marL="984775" algn="l" rtl="0" eaLnBrk="0">
              <a:lnSpc>
                <a:spcPct val="94000"/>
              </a:lnSpc>
              <a:spcBef>
                <a:spcPts val="175"/>
              </a:spcBef>
              <a:tabLst/>
            </a:pPr>
            <a:r>
              <a:rPr sz="2000" spc="-10" dirty="0">
                <a:solidFill>
                  <a:srgbClr val="000000">
                    <a:alpha val="100000"/>
                  </a:srgbClr>
                </a:solidFill>
                <a:latin typeface="SimSun"/>
                <a:ea typeface="SimSun"/>
                <a:cs typeface="SimSun"/>
              </a:rPr>
              <a:t>对正声源,测量</a:t>
            </a:r>
            <a:r>
              <a:rPr sz="2000" spc="0" dirty="0">
                <a:solidFill>
                  <a:srgbClr val="000000">
                    <a:alpha val="100000"/>
                  </a:srgbClr>
                </a:solidFill>
                <a:latin typeface="SimSun"/>
                <a:ea typeface="SimSun"/>
                <a:cs typeface="SimSun"/>
              </a:rPr>
              <a:t>声级强度。</a:t>
            </a:r>
            <a:endParaRPr lang="SimSun" altLang="SimSun" sz="2000" dirty="0"/>
          </a:p>
          <a:p>
            <a:pPr marL="474738" algn="l" rtl="0" eaLnBrk="0">
              <a:lnSpc>
                <a:spcPct val="96000"/>
              </a:lnSpc>
              <a:spcBef>
                <a:spcPts val="143"/>
              </a:spcBef>
              <a:tabLst/>
            </a:pPr>
            <a:r>
              <a:rPr sz="2000" spc="0" dirty="0">
                <a:solidFill>
                  <a:srgbClr val="000000">
                    <a:alpha val="100000"/>
                  </a:srgbClr>
                </a:solidFill>
                <a:latin typeface="SimSun"/>
                <a:ea typeface="SimSun"/>
                <a:cs typeface="SimSun"/>
              </a:rPr>
              <a:t>h</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测量</a:t>
            </a:r>
            <a:r>
              <a:rPr sz="2000" spc="0" dirty="0">
                <a:solidFill>
                  <a:srgbClr val="000000">
                    <a:alpha val="100000"/>
                  </a:srgbClr>
                </a:solidFill>
                <a:latin typeface="SimSun"/>
                <a:ea typeface="SimSun"/>
                <a:cs typeface="SimSun"/>
              </a:rPr>
              <a:t>响应时间：用秒表测量通人2.0%校准气，显示值从0升至</a:t>
            </a:r>
            <a:endParaRPr lang="SimSun" altLang="SimSun" sz="2000" dirty="0"/>
          </a:p>
          <a:p>
            <a:pPr marL="988849" algn="l" rtl="0" eaLnBrk="0">
              <a:lnSpc>
                <a:spcPct val="95000"/>
              </a:lnSpc>
              <a:spcBef>
                <a:spcPts val="105"/>
              </a:spcBef>
              <a:tabLst/>
            </a:pPr>
            <a:r>
              <a:rPr sz="2000" spc="-10" dirty="0">
                <a:solidFill>
                  <a:srgbClr val="000000">
                    <a:alpha val="100000"/>
                  </a:srgbClr>
                </a:solidFill>
                <a:latin typeface="SimSun"/>
                <a:ea typeface="SimSun"/>
                <a:cs typeface="SimSun"/>
              </a:rPr>
              <a:t>最大显示值90%时的</a:t>
            </a:r>
            <a:r>
              <a:rPr sz="2000" spc="0" dirty="0">
                <a:solidFill>
                  <a:srgbClr val="000000">
                    <a:alpha val="100000"/>
                  </a:srgbClr>
                </a:solidFill>
                <a:latin typeface="SimSun"/>
                <a:ea typeface="SimSun"/>
                <a:cs typeface="SimSun"/>
              </a:rPr>
              <a:t>起止时间。</a:t>
            </a:r>
            <a:endParaRPr lang="SimSun" altLang="SimSun" sz="2000" dirty="0"/>
          </a:p>
          <a:p>
            <a:pPr marL="12700" indent="481899" algn="l" rtl="0" eaLnBrk="0">
              <a:lnSpc>
                <a:spcPct val="98000"/>
              </a:lnSpc>
              <a:spcBef>
                <a:spcPts val="104"/>
              </a:spcBef>
              <a:tabLst/>
            </a:pPr>
            <a:r>
              <a:rPr sz="2000" spc="0" dirty="0">
                <a:solidFill>
                  <a:srgbClr val="000000">
                    <a:alpha val="100000"/>
                  </a:srgbClr>
                </a:solidFill>
                <a:latin typeface="SimSun"/>
                <a:ea typeface="SimSun"/>
                <a:cs typeface="SimSun"/>
              </a:rPr>
              <a:t>i</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测试过程中记录分站的传输数据,误差值</a:t>
            </a:r>
            <a:r>
              <a:rPr sz="2000" spc="0" dirty="0">
                <a:solidFill>
                  <a:srgbClr val="000000">
                    <a:alpha val="100000"/>
                  </a:srgbClr>
                </a:solidFill>
                <a:latin typeface="SimSun"/>
                <a:ea typeface="SimSun"/>
                <a:cs typeface="SimSun"/>
              </a:rPr>
              <a:t>不大于0.01%CH。</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.2</a:t>
            </a:r>
            <a:r>
              <a:rPr sz="2000" spc="0" dirty="0">
                <a:solidFill>
                  <a:srgbClr val="000000">
                    <a:alpha val="100000"/>
                  </a:srgbClr>
                </a:solidFill>
                <a:latin typeface="SimSun"/>
                <a:ea typeface="SimSun"/>
                <a:cs typeface="SimSun"/>
              </a:rPr>
              <a:t>.4</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填写调校记录，测试人员签字。</a:t>
            </a:r>
            <a:endParaRPr lang="SimSun" altLang="SimSun" sz="2000" dirty="0"/>
          </a:p>
        </p:txBody>
      </p:sp>
      <p:sp>
        <p:nvSpPr>
          <p:cNvPr id="978" name="textbox 978"/>
          <p:cNvSpPr/>
          <p:nvPr/>
        </p:nvSpPr>
        <p:spPr>
          <a:xfrm>
            <a:off x="697252" y="3028874"/>
            <a:ext cx="5046345" cy="1838960"/>
          </a:xfrm>
          <a:prstGeom prst="rect">
            <a:avLst/>
          </a:prstGeom>
        </p:spPr>
        <p:txBody>
          <a:bodyPr vert="horz" wrap="square" lIns="0" tIns="0" rIns="0" bIns="0"/>
          <a:lstStyle/>
          <a:p>
            <a:pPr algn="l" rtl="0" eaLnBrk="0">
              <a:lnSpc>
                <a:spcPct val="89888"/>
              </a:lnSpc>
              <a:tabLst/>
            </a:pPr>
            <a:endParaRPr lang="Arial" altLang="Arial" sz="100" dirty="0"/>
          </a:p>
          <a:p>
            <a:pPr marL="14737" algn="l" rtl="0" eaLnBrk="0">
              <a:lnSpc>
                <a:spcPct val="95000"/>
              </a:lnSpc>
              <a:tabLst/>
            </a:pPr>
            <a:r>
              <a:rPr sz="2000" spc="-20" dirty="0">
                <a:solidFill>
                  <a:srgbClr val="FF0000">
                    <a:alpha val="100000"/>
                  </a:srgbClr>
                </a:solidFill>
                <a:latin typeface="SimSun"/>
                <a:ea typeface="SimSun"/>
                <a:cs typeface="SimSun"/>
              </a:rPr>
              <a:t>标校注意</a:t>
            </a:r>
            <a:r>
              <a:rPr sz="2000" spc="-10" dirty="0">
                <a:solidFill>
                  <a:srgbClr val="FF0000">
                    <a:alpha val="100000"/>
                  </a:srgbClr>
                </a:solidFill>
                <a:latin typeface="SimSun"/>
                <a:ea typeface="SimSun"/>
                <a:cs typeface="SimSun"/>
              </a:rPr>
              <a:t>事</a:t>
            </a:r>
            <a:r>
              <a:rPr sz="2000" spc="0" dirty="0">
                <a:solidFill>
                  <a:srgbClr val="FF0000">
                    <a:alpha val="100000"/>
                  </a:srgbClr>
                </a:solidFill>
                <a:latin typeface="SimSun"/>
                <a:ea typeface="SimSun"/>
                <a:cs typeface="SimSun"/>
              </a:rPr>
              <a:t>项：</a:t>
            </a:r>
            <a:endParaRPr lang="SimSun" altLang="SimSun" sz="2000" dirty="0"/>
          </a:p>
          <a:p>
            <a:pPr algn="l" rtl="0" eaLnBrk="0">
              <a:lnSpc>
                <a:spcPct val="130000"/>
              </a:lnSpc>
              <a:tabLst/>
            </a:pPr>
            <a:endParaRPr lang="Arial" altLang="Arial" sz="1000" dirty="0"/>
          </a:p>
          <a:p>
            <a:pPr marL="12700" indent="458218" algn="l" rtl="0" eaLnBrk="0">
              <a:lnSpc>
                <a:spcPct val="103000"/>
              </a:lnSpc>
              <a:spcBef>
                <a:spcPts val="609"/>
              </a:spcBef>
              <a:tabLst/>
            </a:pPr>
            <a:r>
              <a:rPr sz="2000" spc="-10" dirty="0">
                <a:solidFill>
                  <a:srgbClr val="0000CC">
                    <a:alpha val="100000"/>
                  </a:srgbClr>
                </a:solidFill>
                <a:latin typeface="SimSun"/>
                <a:ea typeface="SimSun"/>
                <a:cs typeface="SimSun"/>
              </a:rPr>
              <a:t>针对</a:t>
            </a:r>
            <a:r>
              <a:rPr sz="2000" spc="-10" dirty="0">
                <a:solidFill>
                  <a:srgbClr val="FF0000">
                    <a:alpha val="100000"/>
                  </a:srgbClr>
                </a:solidFill>
                <a:latin typeface="SimSun"/>
                <a:ea typeface="SimSun"/>
                <a:cs typeface="SimSun"/>
              </a:rPr>
              <a:t>催化原理</a:t>
            </a:r>
            <a:r>
              <a:rPr sz="2000" spc="-10" dirty="0">
                <a:solidFill>
                  <a:srgbClr val="0000CC">
                    <a:alpha val="100000"/>
                  </a:srgbClr>
                </a:solidFill>
                <a:latin typeface="SimSun"/>
                <a:ea typeface="SimSun"/>
                <a:cs typeface="SimSun"/>
              </a:rPr>
              <a:t>甲烷</a:t>
            </a:r>
            <a:r>
              <a:rPr sz="2000" spc="0" dirty="0">
                <a:solidFill>
                  <a:srgbClr val="0000CC">
                    <a:alpha val="100000"/>
                  </a:srgbClr>
                </a:solidFill>
                <a:latin typeface="SimSun"/>
                <a:ea typeface="SimSun"/>
                <a:cs typeface="SimSun"/>
              </a:rPr>
              <a:t>传感器的调校，在标准</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甲烷气体的选择</a:t>
            </a:r>
            <a:r>
              <a:rPr sz="2000" spc="0" dirty="0">
                <a:solidFill>
                  <a:srgbClr val="0000CC">
                    <a:alpha val="100000"/>
                  </a:srgbClr>
                </a:solidFill>
                <a:latin typeface="SimSun"/>
                <a:ea typeface="SimSun"/>
                <a:cs typeface="SimSun"/>
              </a:rPr>
              <a:t>上需选用空气为平衡气的气</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样，</a:t>
            </a:r>
            <a:r>
              <a:rPr sz="2000" spc="-10" dirty="0">
                <a:solidFill>
                  <a:srgbClr val="FF0000">
                    <a:alpha val="100000"/>
                  </a:srgbClr>
                </a:solidFill>
                <a:latin typeface="SimSun"/>
                <a:ea typeface="SimSun"/>
                <a:cs typeface="SimSun"/>
              </a:rPr>
              <a:t>不能选择氮</a:t>
            </a:r>
            <a:r>
              <a:rPr sz="2000" spc="0" dirty="0">
                <a:solidFill>
                  <a:srgbClr val="FF0000">
                    <a:alpha val="100000"/>
                  </a:srgbClr>
                </a:solidFill>
                <a:latin typeface="SimSun"/>
                <a:ea typeface="SimSun"/>
                <a:cs typeface="SimSun"/>
              </a:rPr>
              <a:t>气</a:t>
            </a:r>
            <a:r>
              <a:rPr sz="2000" spc="0" dirty="0">
                <a:solidFill>
                  <a:srgbClr val="0000CC">
                    <a:alpha val="100000"/>
                  </a:srgbClr>
                </a:solidFill>
                <a:latin typeface="SimSun"/>
                <a:ea typeface="SimSun"/>
                <a:cs typeface="SimSun"/>
              </a:rPr>
              <a:t>为平衡气的气样。</a:t>
            </a:r>
            <a:endParaRPr lang="SimSun" altLang="SimSun" sz="2000" dirty="0"/>
          </a:p>
          <a:p>
            <a:pPr marL="471937" algn="l" rtl="0" eaLnBrk="0">
              <a:lnSpc>
                <a:spcPct val="95000"/>
              </a:lnSpc>
              <a:spcBef>
                <a:spcPts val="128"/>
              </a:spcBef>
              <a:tabLst/>
            </a:pPr>
            <a:r>
              <a:rPr sz="2000" spc="-10" dirty="0">
                <a:solidFill>
                  <a:srgbClr val="0000CC">
                    <a:alpha val="100000"/>
                  </a:srgbClr>
                </a:solidFill>
                <a:latin typeface="SimSun"/>
                <a:ea typeface="SimSun"/>
                <a:cs typeface="SimSun"/>
              </a:rPr>
              <a:t>标校持续时间：不小</a:t>
            </a:r>
            <a:r>
              <a:rPr sz="2000" spc="0" dirty="0">
                <a:solidFill>
                  <a:srgbClr val="0000CC">
                    <a:alpha val="100000"/>
                  </a:srgbClr>
                </a:solidFill>
                <a:latin typeface="SimSun"/>
                <a:ea typeface="SimSun"/>
                <a:cs typeface="SimSun"/>
              </a:rPr>
              <a:t>于90s</a:t>
            </a:r>
            <a:endParaRPr lang="SimSun" altLang="SimSun" sz="2000" dirty="0"/>
          </a:p>
        </p:txBody>
      </p:sp>
      <p:pic>
        <p:nvPicPr>
          <p:cNvPr id="979" name="picture 979"/>
          <p:cNvPicPr>
            <a:picLocks noChangeAspect="1"/>
          </p:cNvPicPr>
          <p:nvPr/>
        </p:nvPicPr>
        <p:blipFill>
          <a:blip r:embed="rId2"/>
          <a:stretch>
            <a:fillRect/>
          </a:stretch>
        </p:blipFill>
        <p:spPr>
          <a:xfrm rot="21600000">
            <a:off x="6070091" y="3336035"/>
            <a:ext cx="2476500" cy="2447544"/>
          </a:xfrm>
          <a:prstGeom prst="rect">
            <a:avLst/>
          </a:prstGeom>
        </p:spPr>
      </p:pic>
      <p:sp>
        <p:nvSpPr>
          <p:cNvPr id="980" name="textbox 980"/>
          <p:cNvSpPr/>
          <p:nvPr/>
        </p:nvSpPr>
        <p:spPr>
          <a:xfrm>
            <a:off x="666737" y="175800"/>
            <a:ext cx="5605779" cy="412115"/>
          </a:xfrm>
          <a:prstGeom prst="rect">
            <a:avLst/>
          </a:prstGeom>
        </p:spPr>
        <p:txBody>
          <a:bodyPr vert="horz" wrap="square" lIns="0" tIns="0" rIns="0" bIns="0"/>
          <a:lstStyle/>
          <a:p>
            <a:pPr algn="l" rtl="0" eaLnBrk="0">
              <a:lnSpc>
                <a:spcPct val="80625"/>
              </a:lnSpc>
              <a:tabLst/>
            </a:pPr>
            <a:endParaRPr lang="Arial" altLang="Arial" sz="100" dirty="0"/>
          </a:p>
          <a:p>
            <a:pPr marL="12700" algn="l" rtl="0" eaLnBrk="0">
              <a:lnSpc>
                <a:spcPct val="94000"/>
              </a:lnSpc>
              <a:tabLst/>
            </a:pP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附录</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A</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a:t>
            </a:r>
            <a:r>
              <a:rPr sz="2700" spc="-10" dirty="0">
                <a:solidFill>
                  <a:srgbClr val="0070C0">
                    <a:alpha val="100000"/>
                  </a:srgbClr>
                </a:solidFill>
                <a:latin typeface="Microsoft YaHei"/>
                <a:ea typeface="Microsoft YaHei"/>
                <a:cs typeface="Microsoft YaHei"/>
              </a:rPr>
              <a:t>  </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低浓</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度甲烷传感器调校方法</a:t>
            </a:r>
            <a:endParaRPr lang="Microsoft YaHei" altLang="Microsoft YaHei" sz="2700" dirty="0"/>
          </a:p>
        </p:txBody>
      </p:sp>
      <p:sp>
        <p:nvSpPr>
          <p:cNvPr id="981"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8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83" name="textbox 983"/>
          <p:cNvSpPr/>
          <p:nvPr/>
        </p:nvSpPr>
        <p:spPr>
          <a:xfrm>
            <a:off x="8115437" y="6401058"/>
            <a:ext cx="34099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10</a:t>
            </a:r>
            <a:r>
              <a:rPr sz="1400" spc="-50" dirty="0">
                <a:solidFill>
                  <a:srgbClr val="000000">
                    <a:alpha val="100000"/>
                  </a:srgbClr>
                </a:solidFill>
                <a:latin typeface="Verdana"/>
                <a:ea typeface="Verdana"/>
                <a:cs typeface="Verdana"/>
              </a:rPr>
              <a:t>5</a:t>
            </a:r>
            <a:endParaRPr lang="Verdana" altLang="Verdana" sz="14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4"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85"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86"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87" name="textbox 987"/>
          <p:cNvSpPr/>
          <p:nvPr/>
        </p:nvSpPr>
        <p:spPr>
          <a:xfrm>
            <a:off x="2243886" y="2938526"/>
            <a:ext cx="5836920" cy="1548130"/>
          </a:xfrm>
          <a:prstGeom prst="rect">
            <a:avLst/>
          </a:prstGeom>
        </p:spPr>
        <p:txBody>
          <a:bodyPr vert="horz" wrap="square" lIns="0" tIns="0" rIns="0" bIns="0"/>
          <a:lstStyle/>
          <a:p>
            <a:pPr algn="l" rtl="0" eaLnBrk="0">
              <a:lnSpc>
                <a:spcPct val="83341"/>
              </a:lnSpc>
              <a:tabLst/>
            </a:pPr>
            <a:endParaRPr lang="Arial" altLang="Arial" sz="100" dirty="0"/>
          </a:p>
          <a:p>
            <a:pPr marL="12700" algn="l" rtl="0" eaLnBrk="0">
              <a:lnSpc>
                <a:spcPts val="11987"/>
              </a:lnSpc>
              <a:tabLst/>
            </a:pPr>
            <a:r>
              <a:rPr sz="9900" spc="-250" dirty="0">
                <a:solidFill>
                  <a:srgbClr val="336699">
                    <a:alpha val="100000"/>
                  </a:srgbClr>
                </a:solidFill>
                <a:latin typeface="STXingkai"/>
                <a:ea typeface="STXingkai"/>
                <a:cs typeface="STXingkai"/>
              </a:rPr>
              <a:t>谢</a:t>
            </a:r>
            <a:r>
              <a:rPr sz="9900" spc="-250" dirty="0">
                <a:solidFill>
                  <a:srgbClr val="336699">
                    <a:alpha val="100000"/>
                  </a:srgbClr>
                </a:solidFill>
                <a:latin typeface="STXingkai"/>
                <a:ea typeface="STXingkai"/>
                <a:cs typeface="STXingkai"/>
              </a:rPr>
              <a:t>     </a:t>
            </a:r>
            <a:r>
              <a:rPr sz="9900" spc="-250" dirty="0">
                <a:solidFill>
                  <a:srgbClr val="336699">
                    <a:alpha val="100000"/>
                  </a:srgbClr>
                </a:solidFill>
                <a:latin typeface="STXingkai"/>
                <a:ea typeface="STXingkai"/>
                <a:cs typeface="STXingkai"/>
              </a:rPr>
              <a:t>谢</a:t>
            </a:r>
            <a:r>
              <a:rPr sz="9900" spc="-250" dirty="0">
                <a:solidFill>
                  <a:srgbClr val="336699">
                    <a:alpha val="100000"/>
                  </a:srgbClr>
                </a:solidFill>
                <a:latin typeface="SimSun"/>
                <a:ea typeface="SimSun"/>
                <a:cs typeface="SimSun"/>
              </a:rPr>
              <a:t>！</a:t>
            </a:r>
            <a:endParaRPr lang="SimSun" altLang="SimSun" sz="9900" dirty="0"/>
          </a:p>
        </p:txBody>
      </p:sp>
      <p:sp>
        <p:nvSpPr>
          <p:cNvPr id="988" name="textbox 988"/>
          <p:cNvSpPr/>
          <p:nvPr/>
        </p:nvSpPr>
        <p:spPr>
          <a:xfrm>
            <a:off x="2265694" y="1771710"/>
            <a:ext cx="4787900" cy="554990"/>
          </a:xfrm>
          <a:prstGeom prst="rect">
            <a:avLst/>
          </a:prstGeom>
        </p:spPr>
        <p:txBody>
          <a:bodyPr vert="horz" wrap="square" lIns="0" tIns="0" rIns="0" bIns="0"/>
          <a:lstStyle/>
          <a:p>
            <a:pPr algn="l" rtl="0" eaLnBrk="0">
              <a:lnSpc>
                <a:spcPct val="83341"/>
              </a:lnSpc>
              <a:tabLst/>
            </a:pPr>
            <a:endParaRPr lang="Arial" altLang="Arial" sz="100" dirty="0"/>
          </a:p>
          <a:p>
            <a:pPr marL="12700" algn="l" rtl="0" eaLnBrk="0">
              <a:lnSpc>
                <a:spcPts val="4169"/>
              </a:lnSpc>
              <a:tabLst/>
            </a:pPr>
            <a:r>
              <a:rPr sz="3200" spc="-210" dirty="0">
                <a:solidFill>
                  <a:srgbClr val="0070C0">
                    <a:alpha val="100000"/>
                  </a:srgbClr>
                </a:solidFill>
                <a:ln w="11645" cap="flat" cmpd="sng">
                  <a:solidFill>
                    <a:srgbClr a:val="0070C0">
                      <a:alpha val="100000"/>
                    </a:srgbClr>
                  </a:solidFill>
                  <a:prstDash a:val="solid"/>
                  <a:bevel/>
                </a:ln>
                <a:latin typeface="STKaiti"/>
                <a:ea typeface="STKaiti"/>
                <a:cs typeface="STKaiti"/>
              </a:rPr>
              <a:t>请各位领导专家批评指正</a:t>
            </a:r>
            <a:r>
              <a:rPr sz="3200" spc="-200" dirty="0">
                <a:solidFill>
                  <a:srgbClr val="0070C0">
                    <a:alpha val="100000"/>
                  </a:srgbClr>
                </a:solidFill>
                <a:ln w="11645" cap="flat" cmpd="sng">
                  <a:solidFill>
                    <a:srgbClr a:val="0070C0">
                      <a:alpha val="100000"/>
                    </a:srgbClr>
                  </a:solidFill>
                  <a:prstDash a:val="solid"/>
                  <a:bevel/>
                </a:ln>
                <a:latin typeface="STKaiti"/>
                <a:ea typeface="STKaiti"/>
                <a:cs typeface="STKaiti"/>
              </a:rPr>
              <a:t>！</a:t>
            </a:r>
            <a:endParaRPr lang="STKaiti" altLang="STKaiti" sz="3200" dirty="0"/>
          </a:p>
        </p:txBody>
      </p:sp>
      <p:sp>
        <p:nvSpPr>
          <p:cNvPr id="98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9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9"/>
          <p:cNvPicPr>
            <a:picLocks noChangeAspect="1"/>
          </p:cNvPicPr>
          <p:nvPr/>
        </p:nvPicPr>
        <p:blipFill>
          <a:blip r:embed="rId2"/>
          <a:stretch>
            <a:fillRect/>
          </a:stretch>
        </p:blipFill>
        <p:spPr>
          <a:xfrm rot="21600000">
            <a:off x="0" y="0"/>
            <a:ext cx="9144000" cy="6858000"/>
          </a:xfrm>
          <a:prstGeom prst="rect">
            <a:avLst/>
          </a:prstGeom>
        </p:spPr>
      </p:pic>
      <p:sp>
        <p:nvSpPr>
          <p:cNvPr id="60" name="textbox 60"/>
          <p:cNvSpPr/>
          <p:nvPr/>
        </p:nvSpPr>
        <p:spPr>
          <a:xfrm>
            <a:off x="8228467" y="6403377"/>
            <a:ext cx="227965" cy="197485"/>
          </a:xfrm>
          <a:prstGeom prst="rect">
            <a:avLst/>
          </a:prstGeom>
        </p:spPr>
        <p:txBody>
          <a:bodyPr vert="horz" wrap="square" lIns="0" tIns="0" rIns="0" bIns="0"/>
          <a:lstStyle/>
          <a:p>
            <a:pPr algn="l" rtl="0" eaLnBrk="0">
              <a:lnSpc>
                <a:spcPct val="78840"/>
              </a:lnSpc>
              <a:tabLst/>
            </a:pPr>
            <a:endParaRPr lang="Arial" altLang="Arial" sz="100" dirty="0"/>
          </a:p>
          <a:p>
            <a:pPr marL="12700" algn="l" rtl="0" eaLnBrk="0">
              <a:lnSpc>
                <a:spcPct val="87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1</a:t>
            </a:r>
            <a:endParaRPr lang="Verdana" altLang="Verdana"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64" name="textbox 64"/>
          <p:cNvSpPr/>
          <p:nvPr/>
        </p:nvSpPr>
        <p:spPr>
          <a:xfrm>
            <a:off x="656744" y="891730"/>
            <a:ext cx="7852409" cy="4886959"/>
          </a:xfrm>
          <a:prstGeom prst="rect">
            <a:avLst/>
          </a:prstGeom>
        </p:spPr>
        <p:txBody>
          <a:bodyPr vert="horz" wrap="square" lIns="0" tIns="0" rIns="0" bIns="0"/>
          <a:lstStyle/>
          <a:p>
            <a:pPr algn="l" rtl="0" eaLnBrk="0">
              <a:lnSpc>
                <a:spcPct val="76866"/>
              </a:lnSpc>
              <a:tabLst/>
            </a:pPr>
            <a:endParaRPr lang="Arial" altLang="Arial" sz="100" dirty="0"/>
          </a:p>
          <a:p>
            <a:pPr marL="527575" algn="l" rtl="0" eaLnBrk="0">
              <a:lnSpc>
                <a:spcPct val="95000"/>
              </a:lnSpc>
              <a:tabLst/>
            </a:pPr>
            <a:r>
              <a:rPr sz="2000" spc="-10" dirty="0">
                <a:solidFill>
                  <a:srgbClr val="000000">
                    <a:alpha val="100000"/>
                  </a:srgbClr>
                </a:solidFill>
                <a:latin typeface="SimSun"/>
                <a:ea typeface="SimSun"/>
                <a:cs typeface="SimSun"/>
              </a:rPr>
              <a:t>下列术语和定义适用于本文件。</a:t>
            </a:r>
            <a:endParaRPr lang="SimSun" altLang="SimSun" sz="2000" dirty="0"/>
          </a:p>
          <a:p>
            <a:pPr marL="16774" algn="l" rtl="0" eaLnBrk="0">
              <a:lnSpc>
                <a:spcPct val="70000"/>
              </a:lnSpc>
              <a:spcBef>
                <a:spcPts val="445"/>
              </a:spcBef>
              <a:tabLst/>
            </a:pPr>
            <a:r>
              <a:rPr sz="2000" spc="50" dirty="0">
                <a:solidFill>
                  <a:srgbClr val="000000">
                    <a:alpha val="100000"/>
                  </a:srgbClr>
                </a:solidFill>
                <a:ln w="7277" cap="flat" cmpd="sng">
                  <a:solidFill>
                    <a:srgbClr a:val="000000">
                      <a:alpha val="100000"/>
                    </a:srgbClr>
                  </a:solidFill>
                  <a:prstDash a:val="solid"/>
                  <a:bevel/>
                </a:ln>
                <a:latin typeface="SimSun"/>
                <a:ea typeface="SimSun"/>
                <a:cs typeface="SimSun"/>
              </a:rPr>
              <a:t>3.</a:t>
            </a:r>
            <a:r>
              <a:rPr sz="2000" spc="20" dirty="0">
                <a:solidFill>
                  <a:srgbClr val="000000">
                    <a:alpha val="100000"/>
                  </a:srgbClr>
                </a:solidFill>
                <a:ln w="7277" cap="flat" cmpd="sng">
                  <a:solidFill>
                    <a:srgbClr a:val="000000">
                      <a:alpha val="100000"/>
                    </a:srgbClr>
                  </a:solidFill>
                  <a:prstDash a:val="solid"/>
                  <a:bevel/>
                </a:ln>
                <a:latin typeface="SimSun"/>
                <a:ea typeface="SimSun"/>
                <a:cs typeface="SimSun"/>
              </a:rPr>
              <a:t>1</a:t>
            </a:r>
            <a:endParaRPr lang="SimSun" altLang="SimSun" sz="2000" dirty="0"/>
          </a:p>
          <a:p>
            <a:pPr marL="525780" algn="l" rtl="0" eaLnBrk="0">
              <a:lnSpc>
                <a:spcPts val="2770"/>
              </a:lnSpc>
              <a:tabLst/>
            </a:pP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煤矿安全监控系统</a:t>
            </a:r>
            <a:r>
              <a:rPr sz="2000" spc="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coal</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mine</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safety</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monitoring</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system</a:t>
            </a:r>
            <a:endParaRPr lang="Times New Roman" altLang="Times New Roman" sz="2000" dirty="0"/>
          </a:p>
          <a:p>
            <a:pPr marL="12700" indent="517154" algn="l" rtl="0" eaLnBrk="0">
              <a:lnSpc>
                <a:spcPct val="99000"/>
              </a:lnSpc>
              <a:spcBef>
                <a:spcPts val="57"/>
              </a:spcBef>
              <a:tabLst/>
            </a:pPr>
            <a:r>
              <a:rPr sz="2000" spc="10" dirty="0">
                <a:solidFill>
                  <a:srgbClr val="000000">
                    <a:alpha val="100000"/>
                  </a:srgbClr>
                </a:solidFill>
                <a:latin typeface="SimSun"/>
                <a:ea typeface="SimSun"/>
                <a:cs typeface="SimSun"/>
              </a:rPr>
              <a:t>具有模拟量、开关量、</a:t>
            </a:r>
            <a:r>
              <a:rPr sz="2000" spc="0" dirty="0">
                <a:solidFill>
                  <a:srgbClr val="000000">
                    <a:alpha val="100000"/>
                  </a:srgbClr>
                </a:solidFill>
                <a:latin typeface="SimSun"/>
                <a:ea typeface="SimSun"/>
                <a:cs typeface="SimSun"/>
              </a:rPr>
              <a:t>累计量采集、传输、存储、处理、显示、</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打印、声光报警、控制等功能</a:t>
            </a:r>
            <a:r>
              <a:rPr sz="2000" spc="0" dirty="0">
                <a:solidFill>
                  <a:srgbClr val="000000">
                    <a:alpha val="100000"/>
                  </a:srgbClr>
                </a:solidFill>
                <a:latin typeface="SimSun"/>
                <a:ea typeface="SimSun"/>
                <a:cs typeface="SimSun"/>
              </a:rPr>
              <a:t>，用于监测甲烷浓度、一氧化碳浓度、</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风速、凤压、温度、</a:t>
            </a:r>
            <a:r>
              <a:rPr sz="2000" spc="0" dirty="0">
                <a:solidFill>
                  <a:srgbClr val="000000">
                    <a:alpha val="100000"/>
                  </a:srgbClr>
                </a:solidFill>
                <a:latin typeface="SimSun"/>
                <a:ea typeface="SimSun"/>
                <a:cs typeface="SimSun"/>
              </a:rPr>
              <a:t>烟雾、馈电状态、风门状态、风筒状态、局部通</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风机开停、主要通风</a:t>
            </a:r>
            <a:r>
              <a:rPr sz="2000" spc="0" dirty="0">
                <a:solidFill>
                  <a:srgbClr val="000000">
                    <a:alpha val="100000"/>
                  </a:srgbClr>
                </a:solidFill>
                <a:latin typeface="SimSun"/>
                <a:ea typeface="SimSun"/>
                <a:cs typeface="SimSun"/>
              </a:rPr>
              <a:t>机开停等，并实现甲烷超限声光报警、断电和甲</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烷风电闭锁控制等，由主机、传输接口、分站、传感器、断电控</a:t>
            </a:r>
            <a:r>
              <a:rPr sz="2000" spc="0" dirty="0">
                <a:solidFill>
                  <a:srgbClr val="000000">
                    <a:alpha val="100000"/>
                  </a:srgbClr>
                </a:solidFill>
                <a:latin typeface="SimSun"/>
                <a:ea typeface="SimSun"/>
                <a:cs typeface="SimSun"/>
              </a:rPr>
              <a:t>制器、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声光报警器、电源箱</a:t>
            </a:r>
            <a:r>
              <a:rPr sz="2000" spc="0" dirty="0">
                <a:solidFill>
                  <a:srgbClr val="000000">
                    <a:alpha val="100000"/>
                  </a:srgbClr>
                </a:solidFill>
                <a:latin typeface="SimSun"/>
                <a:ea typeface="SimSun"/>
                <a:cs typeface="SimSun"/>
              </a:rPr>
              <a:t>、避雷器等设备组成的系统。</a:t>
            </a:r>
            <a:endParaRPr lang="SimSun" altLang="SimSun" sz="2000" dirty="0"/>
          </a:p>
          <a:p>
            <a:pPr marL="16774" algn="l" rtl="0" eaLnBrk="0">
              <a:lnSpc>
                <a:spcPct val="71000"/>
              </a:lnSpc>
              <a:spcBef>
                <a:spcPts val="428"/>
              </a:spcBef>
              <a:tabLst/>
            </a:pP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3.2</a:t>
            </a:r>
            <a:endParaRPr lang="SimSun" altLang="SimSun" sz="2000" dirty="0"/>
          </a:p>
          <a:p>
            <a:pPr marL="522724" algn="l" rtl="0" eaLnBrk="0">
              <a:lnSpc>
                <a:spcPts val="2770"/>
              </a:lnSpc>
              <a:tabLst/>
            </a:pPr>
            <a:r>
              <a:rPr sz="2000" spc="-40" dirty="0">
                <a:solidFill>
                  <a:srgbClr val="000000">
                    <a:alpha val="100000"/>
                  </a:srgbClr>
                </a:solidFill>
                <a:ln w="7277" cap="flat" cmpd="sng">
                  <a:solidFill>
                    <a:srgbClr a:val="000000">
                      <a:alpha val="100000"/>
                    </a:srgbClr>
                  </a:solidFill>
                  <a:prstDash a:val="solid"/>
                  <a:bevel/>
                </a:ln>
                <a:latin typeface="SimSun"/>
                <a:ea typeface="SimSun"/>
                <a:cs typeface="SimSun"/>
              </a:rPr>
              <a:t>传感器</a:t>
            </a:r>
            <a:r>
              <a:rPr sz="2000" spc="-40" dirty="0">
                <a:solidFill>
                  <a:srgbClr val="000000">
                    <a:alpha val="100000"/>
                  </a:srgbClr>
                </a:solidFill>
                <a:latin typeface="SimSun"/>
                <a:ea typeface="SimSun"/>
                <a:cs typeface="SimSun"/>
              </a:rPr>
              <a:t> </a:t>
            </a:r>
            <a:r>
              <a:rPr sz="2000" b="1" spc="-40" dirty="0">
                <a:solidFill>
                  <a:srgbClr val="000000">
                    <a:alpha val="100000"/>
                  </a:srgbClr>
                </a:solidFill>
                <a:latin typeface="Times New Roman"/>
                <a:ea typeface="Times New Roman"/>
                <a:cs typeface="Times New Roman"/>
              </a:rPr>
              <a:t>transduc</a:t>
            </a:r>
            <a:r>
              <a:rPr sz="2000" b="1" spc="0" dirty="0">
                <a:solidFill>
                  <a:srgbClr val="000000">
                    <a:alpha val="100000"/>
                  </a:srgbClr>
                </a:solidFill>
                <a:latin typeface="Times New Roman"/>
                <a:ea typeface="Times New Roman"/>
                <a:cs typeface="Times New Roman"/>
              </a:rPr>
              <a:t>er</a:t>
            </a:r>
            <a:endParaRPr lang="Times New Roman" altLang="Times New Roman" sz="2000" dirty="0"/>
          </a:p>
          <a:p>
            <a:pPr marL="503039" algn="l" rtl="0" eaLnBrk="0">
              <a:lnSpc>
                <a:spcPct val="95000"/>
              </a:lnSpc>
              <a:spcBef>
                <a:spcPts val="27"/>
              </a:spcBef>
              <a:tabLst/>
            </a:pPr>
            <a:r>
              <a:rPr sz="2000" spc="-10" dirty="0">
                <a:solidFill>
                  <a:srgbClr val="000000">
                    <a:alpha val="100000"/>
                  </a:srgbClr>
                </a:solidFill>
                <a:latin typeface="SimSun"/>
                <a:ea typeface="SimSun"/>
                <a:cs typeface="SimSun"/>
              </a:rPr>
              <a:t>将被测物理量</a:t>
            </a:r>
            <a:r>
              <a:rPr sz="2000" spc="0" dirty="0">
                <a:solidFill>
                  <a:srgbClr val="000000">
                    <a:alpha val="100000"/>
                  </a:srgbClr>
                </a:solidFill>
                <a:latin typeface="SimSun"/>
                <a:ea typeface="SimSun"/>
                <a:cs typeface="SimSun"/>
              </a:rPr>
              <a:t>转换为电信号输出的装置。</a:t>
            </a:r>
            <a:endParaRPr lang="SimSun" altLang="SimSun" sz="2000" dirty="0"/>
          </a:p>
          <a:p>
            <a:pPr marL="16774" algn="l" rtl="0" eaLnBrk="0">
              <a:lnSpc>
                <a:spcPct val="70000"/>
              </a:lnSpc>
              <a:spcBef>
                <a:spcPts val="427"/>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3.</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3</a:t>
            </a:r>
            <a:endParaRPr lang="SimSun" altLang="SimSun" sz="2000" dirty="0"/>
          </a:p>
          <a:p>
            <a:pPr marL="557609" algn="l" rtl="0" eaLnBrk="0">
              <a:lnSpc>
                <a:spcPts val="2770"/>
              </a:lnSpc>
              <a:tabLst/>
            </a:pPr>
            <a:r>
              <a:rPr sz="2000" spc="-20" dirty="0">
                <a:solidFill>
                  <a:srgbClr val="FF0000">
                    <a:alpha val="100000"/>
                  </a:srgbClr>
                </a:solidFill>
                <a:ln w="7277" cap="flat" cmpd="sng">
                  <a:solidFill>
                    <a:srgbClr a:val="FF0000">
                      <a:alpha val="100000"/>
                    </a:srgbClr>
                  </a:solidFill>
                  <a:prstDash a:val="solid"/>
                  <a:bevel/>
                </a:ln>
                <a:latin typeface="SimSun"/>
                <a:ea typeface="SimSun"/>
                <a:cs typeface="SimSun"/>
              </a:rPr>
              <a:t>甲烷传感器</a:t>
            </a:r>
            <a:r>
              <a:rPr sz="2000" spc="-20" dirty="0">
                <a:solidFill>
                  <a:srgbClr val="FF0000">
                    <a:alpha val="100000"/>
                  </a:srgbClr>
                </a:solidFill>
                <a:latin typeface="SimSun"/>
                <a:ea typeface="SimSun"/>
                <a:cs typeface="SimSun"/>
              </a:rPr>
              <a:t> </a:t>
            </a:r>
            <a:r>
              <a:rPr sz="2000" b="1" spc="-20" dirty="0">
                <a:solidFill>
                  <a:srgbClr val="000000">
                    <a:alpha val="100000"/>
                  </a:srgbClr>
                </a:solidFill>
                <a:latin typeface="Times New Roman"/>
                <a:ea typeface="Times New Roman"/>
                <a:cs typeface="Times New Roman"/>
              </a:rPr>
              <a:t>methane</a:t>
            </a:r>
            <a:r>
              <a:rPr sz="2000" spc="-2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transducer</a:t>
            </a:r>
            <a:endParaRPr lang="Times New Roman" altLang="Times New Roman" sz="2000" dirty="0"/>
          </a:p>
          <a:p>
            <a:pPr marL="12700" indent="508000" algn="l" rtl="0" eaLnBrk="0">
              <a:lnSpc>
                <a:spcPct val="98000"/>
              </a:lnSpc>
              <a:spcBef>
                <a:spcPts val="8"/>
              </a:spcBef>
              <a:tabLst/>
            </a:pPr>
            <a:r>
              <a:rPr sz="2000" spc="-10" dirty="0">
                <a:solidFill>
                  <a:srgbClr val="000000">
                    <a:alpha val="100000"/>
                  </a:srgbClr>
                </a:solidFill>
                <a:latin typeface="SimSun"/>
                <a:ea typeface="SimSun"/>
                <a:cs typeface="SimSun"/>
              </a:rPr>
              <a:t>连续监测矿井环境气</a:t>
            </a:r>
            <a:r>
              <a:rPr sz="2000" spc="0" dirty="0">
                <a:solidFill>
                  <a:srgbClr val="000000">
                    <a:alpha val="100000"/>
                  </a:srgbClr>
                </a:solidFill>
                <a:latin typeface="SimSun"/>
                <a:ea typeface="SimSun"/>
                <a:cs typeface="SimSun"/>
              </a:rPr>
              <a:t>体中及抽放管道内甲烷浓度的装置，一般具</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有显示及声光报警功</a:t>
            </a:r>
            <a:r>
              <a:rPr sz="2000" spc="0" dirty="0">
                <a:solidFill>
                  <a:srgbClr val="000000">
                    <a:alpha val="100000"/>
                  </a:srgbClr>
                </a:solidFill>
                <a:latin typeface="SimSun"/>
                <a:ea typeface="SimSun"/>
                <a:cs typeface="SimSun"/>
              </a:rPr>
              <a:t>能。</a:t>
            </a:r>
            <a:endParaRPr lang="SimSun" altLang="SimSun" sz="2000" dirty="0"/>
          </a:p>
        </p:txBody>
      </p:sp>
      <p:sp>
        <p:nvSpPr>
          <p:cNvPr id="65" name="textbox 65"/>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6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8" name="textbox 68"/>
          <p:cNvSpPr/>
          <p:nvPr/>
        </p:nvSpPr>
        <p:spPr>
          <a:xfrm>
            <a:off x="8228467" y="6401058"/>
            <a:ext cx="227965" cy="199389"/>
          </a:xfrm>
          <a:prstGeom prst="rect">
            <a:avLst/>
          </a:prstGeom>
        </p:spPr>
        <p:txBody>
          <a:bodyPr vert="horz" wrap="square" lIns="0" tIns="0" rIns="0" bIns="0"/>
          <a:lstStyle/>
          <a:p>
            <a:pPr algn="l" rtl="0" eaLnBrk="0">
              <a:lnSpc>
                <a:spcPct val="81062"/>
              </a:lnSpc>
              <a:tabLst/>
            </a:pPr>
            <a:endParaRPr lang="Arial" altLang="Arial" sz="100" dirty="0"/>
          </a:p>
          <a:p>
            <a:pPr marL="12700" algn="l" rtl="0" eaLnBrk="0">
              <a:lnSpc>
                <a:spcPct val="88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2</a:t>
            </a:r>
            <a:endParaRPr lang="Verdana" altLang="Verdana"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pic>
        <p:nvPicPr>
          <p:cNvPr id="70" name="picture 70"/>
          <p:cNvPicPr>
            <a:picLocks noChangeAspect="1"/>
          </p:cNvPicPr>
          <p:nvPr/>
        </p:nvPicPr>
        <p:blipFill>
          <a:blip r:embed="rId2"/>
          <a:stretch>
            <a:fillRect/>
          </a:stretch>
        </p:blipFill>
        <p:spPr>
          <a:xfrm rot="21600000">
            <a:off x="0" y="646112"/>
            <a:ext cx="9144000" cy="5529897"/>
          </a:xfrm>
          <a:prstGeom prst="rect">
            <a:avLst/>
          </a:prstGeom>
        </p:spPr>
      </p:pic>
      <p:sp>
        <p:nvSpPr>
          <p:cNvPr id="71" name="textbox 71"/>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72" name="textbox 72"/>
          <p:cNvSpPr/>
          <p:nvPr/>
        </p:nvSpPr>
        <p:spPr>
          <a:xfrm>
            <a:off x="8228467" y="6401058"/>
            <a:ext cx="227965" cy="199389"/>
          </a:xfrm>
          <a:prstGeom prst="rect">
            <a:avLst/>
          </a:prstGeom>
        </p:spPr>
        <p:txBody>
          <a:bodyPr vert="horz" wrap="square" lIns="0" tIns="0" rIns="0" bIns="0"/>
          <a:lstStyle/>
          <a:p>
            <a:pPr algn="l" rtl="0" eaLnBrk="0">
              <a:lnSpc>
                <a:spcPct val="81056"/>
              </a:lnSpc>
              <a:tabLst/>
            </a:pPr>
            <a:endParaRPr lang="Arial" altLang="Arial" sz="100" dirty="0"/>
          </a:p>
          <a:p>
            <a:pPr marL="12700" algn="l" rtl="0" eaLnBrk="0">
              <a:lnSpc>
                <a:spcPct val="88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3</a:t>
            </a:r>
            <a:endParaRPr lang="Verdana" altLang="Verdana"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76" name="textbox 76"/>
          <p:cNvSpPr/>
          <p:nvPr/>
        </p:nvSpPr>
        <p:spPr>
          <a:xfrm>
            <a:off x="623122" y="793204"/>
            <a:ext cx="3531870" cy="3354070"/>
          </a:xfrm>
          <a:prstGeom prst="rect">
            <a:avLst/>
          </a:prstGeom>
        </p:spPr>
        <p:txBody>
          <a:bodyPr vert="horz" wrap="square" lIns="0" tIns="0" rIns="0" bIns="0"/>
          <a:lstStyle/>
          <a:p>
            <a:pPr algn="l" rtl="0" eaLnBrk="0">
              <a:lnSpc>
                <a:spcPct val="76866"/>
              </a:lnSpc>
              <a:tabLst/>
            </a:pPr>
            <a:endParaRPr lang="Arial" altLang="Arial" sz="100" dirty="0"/>
          </a:p>
          <a:p>
            <a:pPr marL="56761" algn="l" rtl="0" eaLnBrk="0">
              <a:lnSpc>
                <a:spcPct val="95000"/>
              </a:lnSpc>
              <a:tabLst/>
            </a:pPr>
            <a:r>
              <a:rPr sz="2000" spc="-70" dirty="0">
                <a:solidFill>
                  <a:srgbClr val="FF0000">
                    <a:alpha val="100000"/>
                  </a:srgbClr>
                </a:solidFill>
                <a:latin typeface="Wingdings"/>
                <a:ea typeface="Wingdings"/>
                <a:cs typeface="Wingdings"/>
              </a:rPr>
              <a:t>Ø</a:t>
            </a:r>
            <a:r>
              <a:rPr sz="2000" spc="-70" dirty="0">
                <a:solidFill>
                  <a:srgbClr val="FF0000">
                    <a:alpha val="100000"/>
                  </a:srgbClr>
                </a:solidFill>
                <a:latin typeface="Wingdings"/>
                <a:ea typeface="Wingdings"/>
                <a:cs typeface="Wingdings"/>
              </a:rPr>
              <a:t> </a:t>
            </a:r>
            <a:r>
              <a:rPr sz="2000" spc="-70" dirty="0">
                <a:solidFill>
                  <a:srgbClr val="FF0000">
                    <a:alpha val="100000"/>
                  </a:srgbClr>
                </a:solidFill>
                <a:ln w="7277" cap="flat" cmpd="sng">
                  <a:solidFill>
                    <a:srgbClr a:val="FF0000">
                      <a:alpha val="100000"/>
                    </a:srgbClr>
                  </a:solidFill>
                  <a:prstDash a:val="solid"/>
                  <a:bevel/>
                </a:ln>
                <a:latin typeface="SimSun"/>
                <a:ea typeface="SimSun"/>
                <a:cs typeface="SimSun"/>
              </a:rPr>
              <a:t>甲烷传感器——催化燃烧</a:t>
            </a:r>
            <a:r>
              <a:rPr sz="2000" spc="-40" dirty="0">
                <a:solidFill>
                  <a:srgbClr val="FF0000">
                    <a:alpha val="100000"/>
                  </a:srgbClr>
                </a:solidFill>
                <a:ln w="7277" cap="flat" cmpd="sng">
                  <a:solidFill>
                    <a:srgbClr a:val="FF0000">
                      <a:alpha val="100000"/>
                    </a:srgbClr>
                  </a:solidFill>
                  <a:prstDash a:val="solid"/>
                  <a:bevel/>
                </a:ln>
                <a:latin typeface="SimSun"/>
                <a:ea typeface="SimSun"/>
                <a:cs typeface="SimSun"/>
              </a:rPr>
              <a:t>式</a:t>
            </a:r>
            <a:endParaRPr lang="SimSun" altLang="SimSun" sz="2000" dirty="0"/>
          </a:p>
          <a:p>
            <a:pPr algn="l" rtl="0" eaLnBrk="0">
              <a:lnSpc>
                <a:spcPct val="154000"/>
              </a:lnSpc>
              <a:tabLst/>
            </a:pPr>
            <a:endParaRPr lang="Arial" altLang="Arial" sz="1000" dirty="0"/>
          </a:p>
          <a:p>
            <a:pPr marL="12700" algn="l" rtl="0" eaLnBrk="0">
              <a:lnSpc>
                <a:spcPct val="95000"/>
              </a:lnSpc>
              <a:spcBef>
                <a:spcPts val="607"/>
              </a:spcBef>
              <a:tabLst/>
            </a:pPr>
            <a:r>
              <a:rPr sz="2000" spc="-30" dirty="0">
                <a:solidFill>
                  <a:srgbClr val="FF0000">
                    <a:alpha val="100000"/>
                  </a:srgbClr>
                </a:solidFill>
                <a:latin typeface="SimSun"/>
                <a:ea typeface="SimSun"/>
                <a:cs typeface="SimSun"/>
              </a:rPr>
              <a:t>优点</a:t>
            </a:r>
            <a:r>
              <a:rPr sz="2000" spc="-10" dirty="0">
                <a:solidFill>
                  <a:srgbClr val="FF0000">
                    <a:alpha val="100000"/>
                  </a:srgbClr>
                </a:solidFill>
                <a:latin typeface="SimSun"/>
                <a:ea typeface="SimSun"/>
                <a:cs typeface="SimSun"/>
              </a:rPr>
              <a:t>：</a:t>
            </a:r>
            <a:endParaRPr lang="SimSun" altLang="SimSun" sz="2000" dirty="0"/>
          </a:p>
          <a:p>
            <a:pPr marL="25177" algn="l" rtl="0" eaLnBrk="0">
              <a:lnSpc>
                <a:spcPct val="95000"/>
              </a:lnSpc>
              <a:spcBef>
                <a:spcPts val="112"/>
              </a:spcBef>
              <a:tabLst/>
            </a:pPr>
            <a:r>
              <a:rPr sz="2000" spc="-100" dirty="0">
                <a:solidFill>
                  <a:srgbClr val="0000CC">
                    <a:alpha val="100000"/>
                  </a:srgbClr>
                </a:solidFill>
                <a:latin typeface="Wingdings"/>
                <a:ea typeface="Wingdings"/>
                <a:cs typeface="Wingdings"/>
              </a:rPr>
              <a:t>Ø</a:t>
            </a:r>
            <a:r>
              <a:rPr sz="2000" spc="-100" dirty="0">
                <a:solidFill>
                  <a:srgbClr val="0000CC">
                    <a:alpha val="100000"/>
                  </a:srgbClr>
                </a:solidFill>
                <a:latin typeface="Wingdings"/>
                <a:ea typeface="Wingdings"/>
                <a:cs typeface="Wingdings"/>
              </a:rPr>
              <a:t> </a:t>
            </a:r>
            <a:r>
              <a:rPr sz="2000" spc="-100" dirty="0">
                <a:solidFill>
                  <a:srgbClr val="0000CC">
                    <a:alpha val="100000"/>
                  </a:srgbClr>
                </a:solidFill>
                <a:latin typeface="SimSun"/>
                <a:ea typeface="SimSun"/>
                <a:cs typeface="SimSun"/>
              </a:rPr>
              <a:t>信号处理及电路简</a:t>
            </a:r>
            <a:r>
              <a:rPr sz="2000" spc="-60" dirty="0">
                <a:solidFill>
                  <a:srgbClr val="0000CC">
                    <a:alpha val="100000"/>
                  </a:srgbClr>
                </a:solidFill>
                <a:latin typeface="SimSun"/>
                <a:ea typeface="SimSun"/>
                <a:cs typeface="SimSun"/>
              </a:rPr>
              <a:t>单</a:t>
            </a:r>
            <a:endParaRPr lang="SimSun" altLang="SimSun" sz="2000" dirty="0"/>
          </a:p>
          <a:p>
            <a:pPr marL="25177" algn="l" rtl="0" eaLnBrk="0">
              <a:lnSpc>
                <a:spcPct val="95000"/>
              </a:lnSpc>
              <a:spcBef>
                <a:spcPts val="120"/>
              </a:spcBef>
              <a:tabLst/>
            </a:pPr>
            <a:r>
              <a:rPr sz="2000" spc="-220" dirty="0">
                <a:solidFill>
                  <a:srgbClr val="0000CC">
                    <a:alpha val="100000"/>
                  </a:srgbClr>
                </a:solidFill>
                <a:latin typeface="Wingdings"/>
                <a:ea typeface="Wingdings"/>
                <a:cs typeface="Wingdings"/>
              </a:rPr>
              <a:t>Ø</a:t>
            </a:r>
            <a:r>
              <a:rPr sz="2000" spc="-220" dirty="0">
                <a:solidFill>
                  <a:srgbClr val="0000CC">
                    <a:alpha val="100000"/>
                  </a:srgbClr>
                </a:solidFill>
                <a:latin typeface="Wingdings"/>
                <a:ea typeface="Wingdings"/>
                <a:cs typeface="Wingdings"/>
              </a:rPr>
              <a:t> </a:t>
            </a:r>
            <a:r>
              <a:rPr sz="2000" spc="-220" dirty="0">
                <a:solidFill>
                  <a:srgbClr val="0000CC">
                    <a:alpha val="100000"/>
                  </a:srgbClr>
                </a:solidFill>
                <a:latin typeface="SimSun"/>
                <a:ea typeface="SimSun"/>
                <a:cs typeface="SimSun"/>
              </a:rPr>
              <a:t>成本</a:t>
            </a:r>
            <a:r>
              <a:rPr sz="2000" spc="-180" dirty="0">
                <a:solidFill>
                  <a:srgbClr val="0000CC">
                    <a:alpha val="100000"/>
                  </a:srgbClr>
                </a:solidFill>
                <a:latin typeface="SimSun"/>
                <a:ea typeface="SimSun"/>
                <a:cs typeface="SimSun"/>
              </a:rPr>
              <a:t>低</a:t>
            </a:r>
            <a:endParaRPr lang="SimSun" altLang="SimSun" sz="2000" dirty="0"/>
          </a:p>
          <a:p>
            <a:pPr marL="13718" algn="l" rtl="0" eaLnBrk="0">
              <a:lnSpc>
                <a:spcPct val="95000"/>
              </a:lnSpc>
              <a:spcBef>
                <a:spcPts val="136"/>
              </a:spcBef>
              <a:tabLst/>
            </a:pPr>
            <a:r>
              <a:rPr sz="2000" spc="-30" dirty="0">
                <a:solidFill>
                  <a:srgbClr val="FF0000">
                    <a:alpha val="100000"/>
                  </a:srgbClr>
                </a:solidFill>
                <a:latin typeface="SimSun"/>
                <a:ea typeface="SimSun"/>
                <a:cs typeface="SimSun"/>
              </a:rPr>
              <a:t>缺点</a:t>
            </a:r>
            <a:r>
              <a:rPr sz="2000" spc="-20" dirty="0">
                <a:solidFill>
                  <a:srgbClr val="FF0000">
                    <a:alpha val="100000"/>
                  </a:srgbClr>
                </a:solidFill>
                <a:latin typeface="SimSun"/>
                <a:ea typeface="SimSun"/>
                <a:cs typeface="SimSun"/>
              </a:rPr>
              <a:t>：</a:t>
            </a:r>
            <a:endParaRPr lang="SimSun" altLang="SimSun" sz="2000" dirty="0"/>
          </a:p>
          <a:p>
            <a:pPr marL="25177" algn="l" rtl="0" eaLnBrk="0">
              <a:lnSpc>
                <a:spcPct val="95000"/>
              </a:lnSpc>
              <a:spcBef>
                <a:spcPts val="130"/>
              </a:spcBef>
              <a:tabLst/>
            </a:pPr>
            <a:r>
              <a:rPr sz="2000" spc="-10" dirty="0">
                <a:solidFill>
                  <a:srgbClr val="0000CC">
                    <a:alpha val="100000"/>
                  </a:srgbClr>
                </a:solidFill>
                <a:latin typeface="Wingdings"/>
                <a:ea typeface="Wingdings"/>
                <a:cs typeface="Wingdings"/>
              </a:rPr>
              <a:t>Ø</a:t>
            </a:r>
            <a:r>
              <a:rPr sz="2000" spc="-10" dirty="0">
                <a:solidFill>
                  <a:srgbClr val="0000CC">
                    <a:alpha val="100000"/>
                  </a:srgbClr>
                </a:solidFill>
                <a:latin typeface="Wingdings"/>
                <a:ea typeface="Wingdings"/>
                <a:cs typeface="Wingdings"/>
              </a:rPr>
              <a:t> </a:t>
            </a:r>
            <a:r>
              <a:rPr sz="2000" spc="-10" dirty="0">
                <a:solidFill>
                  <a:srgbClr val="0000CC">
                    <a:alpha val="100000"/>
                  </a:srgbClr>
                </a:solidFill>
                <a:latin typeface="SimSun"/>
                <a:ea typeface="SimSun"/>
                <a:cs typeface="SimSun"/>
              </a:rPr>
              <a:t>测量范围</a:t>
            </a:r>
            <a:r>
              <a:rPr sz="2000" spc="-1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a:t>
            </a:r>
            <a:r>
              <a:rPr sz="2000" spc="-10" dirty="0">
                <a:solidFill>
                  <a:srgbClr val="0000CC">
                    <a:alpha val="100000"/>
                  </a:srgbClr>
                </a:solidFill>
                <a:latin typeface="Arial"/>
                <a:ea typeface="Arial"/>
                <a:cs typeface="Arial"/>
              </a:rPr>
              <a:t>0</a:t>
            </a:r>
            <a:r>
              <a:rPr sz="2000" spc="-10" dirty="0">
                <a:solidFill>
                  <a:srgbClr val="0000CC">
                    <a:alpha val="100000"/>
                  </a:srgbClr>
                </a:solidFill>
                <a:latin typeface="Arial"/>
                <a:ea typeface="Arial"/>
                <a:cs typeface="Arial"/>
              </a:rPr>
              <a:t>  </a:t>
            </a:r>
            <a:r>
              <a:rPr sz="2000" spc="-10" dirty="0">
                <a:solidFill>
                  <a:srgbClr val="0000CC">
                    <a:alpha val="100000"/>
                  </a:srgbClr>
                </a:solidFill>
                <a:latin typeface="SimSun"/>
                <a:ea typeface="SimSun"/>
                <a:cs typeface="SimSun"/>
              </a:rPr>
              <a:t>~</a:t>
            </a:r>
            <a:r>
              <a:rPr sz="2000" spc="-1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4.00</a:t>
            </a:r>
            <a:r>
              <a:rPr sz="2000" spc="0" dirty="0">
                <a:solidFill>
                  <a:srgbClr val="0000CC">
                    <a:alpha val="100000"/>
                  </a:srgbClr>
                </a:solidFill>
                <a:latin typeface="SimSun"/>
                <a:ea typeface="SimSun"/>
                <a:cs typeface="SimSun"/>
              </a:rPr>
              <a:t>%CH4)</a:t>
            </a:r>
            <a:endParaRPr lang="SimSun" altLang="SimSun" sz="2000" dirty="0"/>
          </a:p>
          <a:p>
            <a:pPr marL="25177" algn="l" rtl="0" eaLnBrk="0">
              <a:lnSpc>
                <a:spcPct val="95000"/>
              </a:lnSpc>
              <a:spcBef>
                <a:spcPts val="102"/>
              </a:spcBef>
              <a:tabLst/>
            </a:pPr>
            <a:r>
              <a:rPr sz="2000" spc="-110" dirty="0">
                <a:solidFill>
                  <a:srgbClr val="0000CC">
                    <a:alpha val="100000"/>
                  </a:srgbClr>
                </a:solidFill>
                <a:latin typeface="Wingdings"/>
                <a:ea typeface="Wingdings"/>
                <a:cs typeface="Wingdings"/>
              </a:rPr>
              <a:t>Ø</a:t>
            </a:r>
            <a:r>
              <a:rPr sz="2000" spc="-110" dirty="0">
                <a:solidFill>
                  <a:srgbClr val="0000CC">
                    <a:alpha val="100000"/>
                  </a:srgbClr>
                </a:solidFill>
                <a:latin typeface="Wingdings"/>
                <a:ea typeface="Wingdings"/>
                <a:cs typeface="Wingdings"/>
              </a:rPr>
              <a:t> </a:t>
            </a:r>
            <a:r>
              <a:rPr sz="2000" spc="-110" dirty="0">
                <a:solidFill>
                  <a:srgbClr val="0000CC">
                    <a:alpha val="100000"/>
                  </a:srgbClr>
                </a:solidFill>
                <a:latin typeface="SimSun"/>
                <a:ea typeface="SimSun"/>
                <a:cs typeface="SimSun"/>
              </a:rPr>
              <a:t>存在“双值”现</a:t>
            </a:r>
            <a:r>
              <a:rPr sz="2000" spc="-70" dirty="0">
                <a:solidFill>
                  <a:srgbClr val="0000CC">
                    <a:alpha val="100000"/>
                  </a:srgbClr>
                </a:solidFill>
                <a:latin typeface="SimSun"/>
                <a:ea typeface="SimSun"/>
                <a:cs typeface="SimSun"/>
              </a:rPr>
              <a:t>象</a:t>
            </a:r>
            <a:endParaRPr lang="SimSun" altLang="SimSun" sz="2000" dirty="0"/>
          </a:p>
          <a:p>
            <a:pPr marL="25177" algn="l" rtl="0" eaLnBrk="0">
              <a:lnSpc>
                <a:spcPct val="95000"/>
              </a:lnSpc>
              <a:spcBef>
                <a:spcPts val="128"/>
              </a:spcBef>
              <a:tabLst/>
            </a:pPr>
            <a:r>
              <a:rPr sz="2000" spc="-160" dirty="0">
                <a:solidFill>
                  <a:srgbClr val="0000CC">
                    <a:alpha val="100000"/>
                  </a:srgbClr>
                </a:solidFill>
                <a:latin typeface="Wingdings"/>
                <a:ea typeface="Wingdings"/>
                <a:cs typeface="Wingdings"/>
              </a:rPr>
              <a:t>Ø</a:t>
            </a:r>
            <a:r>
              <a:rPr sz="2000" spc="-160" dirty="0">
                <a:solidFill>
                  <a:srgbClr val="0000CC">
                    <a:alpha val="100000"/>
                  </a:srgbClr>
                </a:solidFill>
                <a:latin typeface="Wingdings"/>
                <a:ea typeface="Wingdings"/>
                <a:cs typeface="Wingdings"/>
              </a:rPr>
              <a:t> </a:t>
            </a:r>
            <a:r>
              <a:rPr sz="2000" spc="-160" dirty="0">
                <a:solidFill>
                  <a:srgbClr val="0000CC">
                    <a:alpha val="100000"/>
                  </a:srgbClr>
                </a:solidFill>
                <a:latin typeface="SimSun"/>
                <a:ea typeface="SimSun"/>
                <a:cs typeface="SimSun"/>
              </a:rPr>
              <a:t>积碳、衰</a:t>
            </a:r>
            <a:r>
              <a:rPr sz="2000" spc="-100" dirty="0">
                <a:solidFill>
                  <a:srgbClr val="0000CC">
                    <a:alpha val="100000"/>
                  </a:srgbClr>
                </a:solidFill>
                <a:latin typeface="SimSun"/>
                <a:ea typeface="SimSun"/>
                <a:cs typeface="SimSun"/>
              </a:rPr>
              <a:t>减</a:t>
            </a:r>
            <a:endParaRPr lang="SimSun" altLang="SimSun" sz="2000" dirty="0"/>
          </a:p>
          <a:p>
            <a:pPr marL="25177" algn="l" rtl="0" eaLnBrk="0">
              <a:lnSpc>
                <a:spcPct val="96000"/>
              </a:lnSpc>
              <a:spcBef>
                <a:spcPts val="104"/>
              </a:spcBef>
              <a:tabLst/>
            </a:pPr>
            <a:r>
              <a:rPr sz="2000" spc="-80" dirty="0">
                <a:solidFill>
                  <a:srgbClr val="0000CC">
                    <a:alpha val="100000"/>
                  </a:srgbClr>
                </a:solidFill>
                <a:latin typeface="Wingdings"/>
                <a:ea typeface="Wingdings"/>
                <a:cs typeface="Wingdings"/>
              </a:rPr>
              <a:t>Ø</a:t>
            </a:r>
            <a:r>
              <a:rPr sz="2000" spc="-80" dirty="0">
                <a:solidFill>
                  <a:srgbClr val="0000CC">
                    <a:alpha val="100000"/>
                  </a:srgbClr>
                </a:solidFill>
                <a:latin typeface="Wingdings"/>
                <a:ea typeface="Wingdings"/>
                <a:cs typeface="Wingdings"/>
              </a:rPr>
              <a:t> </a:t>
            </a:r>
            <a:r>
              <a:rPr sz="2000" spc="-80" dirty="0">
                <a:solidFill>
                  <a:srgbClr val="0000CC">
                    <a:alpha val="100000"/>
                  </a:srgbClr>
                </a:solidFill>
                <a:latin typeface="SimSun"/>
                <a:ea typeface="SimSun"/>
                <a:cs typeface="SimSun"/>
              </a:rPr>
              <a:t>易受硫化物、磷、硅等中</a:t>
            </a:r>
            <a:r>
              <a:rPr sz="2000" spc="-20" dirty="0">
                <a:solidFill>
                  <a:srgbClr val="0000CC">
                    <a:alpha val="100000"/>
                  </a:srgbClr>
                </a:solidFill>
                <a:latin typeface="SimSun"/>
                <a:ea typeface="SimSun"/>
                <a:cs typeface="SimSun"/>
              </a:rPr>
              <a:t>毒</a:t>
            </a:r>
            <a:endParaRPr lang="SimSun" altLang="SimSun" sz="2000" dirty="0"/>
          </a:p>
          <a:p>
            <a:pPr marL="25177" algn="l" rtl="0" eaLnBrk="0">
              <a:lnSpc>
                <a:spcPct val="95000"/>
              </a:lnSpc>
              <a:spcBef>
                <a:spcPts val="105"/>
              </a:spcBef>
              <a:tabLst/>
            </a:pPr>
            <a:r>
              <a:rPr sz="2000" spc="-100" dirty="0">
                <a:solidFill>
                  <a:srgbClr val="0000CC">
                    <a:alpha val="100000"/>
                  </a:srgbClr>
                </a:solidFill>
                <a:latin typeface="Wingdings"/>
                <a:ea typeface="Wingdings"/>
                <a:cs typeface="Wingdings"/>
              </a:rPr>
              <a:t>Ø</a:t>
            </a:r>
            <a:r>
              <a:rPr sz="2000" spc="-100" dirty="0">
                <a:solidFill>
                  <a:srgbClr val="0000CC">
                    <a:alpha val="100000"/>
                  </a:srgbClr>
                </a:solidFill>
                <a:latin typeface="Wingdings"/>
                <a:ea typeface="Wingdings"/>
                <a:cs typeface="Wingdings"/>
              </a:rPr>
              <a:t> </a:t>
            </a:r>
            <a:r>
              <a:rPr sz="2000" spc="-100" dirty="0">
                <a:solidFill>
                  <a:srgbClr val="0000CC">
                    <a:alpha val="100000"/>
                  </a:srgbClr>
                </a:solidFill>
                <a:latin typeface="SimSun"/>
                <a:ea typeface="SimSun"/>
                <a:cs typeface="SimSun"/>
              </a:rPr>
              <a:t>抗震效果差、冒大</a:t>
            </a:r>
            <a:r>
              <a:rPr sz="2000" spc="-60" dirty="0">
                <a:solidFill>
                  <a:srgbClr val="0000CC">
                    <a:alpha val="100000"/>
                  </a:srgbClr>
                </a:solidFill>
                <a:latin typeface="SimSun"/>
                <a:ea typeface="SimSun"/>
                <a:cs typeface="SimSun"/>
              </a:rPr>
              <a:t>数</a:t>
            </a:r>
            <a:endParaRPr lang="SimSun" altLang="SimSun" sz="2000" dirty="0"/>
          </a:p>
        </p:txBody>
      </p:sp>
      <p:pic>
        <p:nvPicPr>
          <p:cNvPr id="77" name="picture 77"/>
          <p:cNvPicPr>
            <a:picLocks noChangeAspect="1"/>
          </p:cNvPicPr>
          <p:nvPr/>
        </p:nvPicPr>
        <p:blipFill>
          <a:blip r:embed="rId2"/>
          <a:stretch>
            <a:fillRect/>
          </a:stretch>
        </p:blipFill>
        <p:spPr>
          <a:xfrm rot="21600000">
            <a:off x="4572000" y="3910583"/>
            <a:ext cx="3186683" cy="2208276"/>
          </a:xfrm>
          <a:prstGeom prst="rect">
            <a:avLst/>
          </a:prstGeom>
        </p:spPr>
      </p:pic>
      <p:pic>
        <p:nvPicPr>
          <p:cNvPr id="78" name="picture 78"/>
          <p:cNvPicPr>
            <a:picLocks noChangeAspect="1"/>
          </p:cNvPicPr>
          <p:nvPr/>
        </p:nvPicPr>
        <p:blipFill>
          <a:blip r:embed="rId3"/>
          <a:stretch>
            <a:fillRect/>
          </a:stretch>
        </p:blipFill>
        <p:spPr>
          <a:xfrm rot="21600000">
            <a:off x="7219188" y="2493264"/>
            <a:ext cx="952500" cy="1152144"/>
          </a:xfrm>
          <a:prstGeom prst="rect">
            <a:avLst/>
          </a:prstGeom>
        </p:spPr>
      </p:pic>
      <p:pic>
        <p:nvPicPr>
          <p:cNvPr id="79" name="picture 79"/>
          <p:cNvPicPr>
            <a:picLocks noChangeAspect="1"/>
          </p:cNvPicPr>
          <p:nvPr/>
        </p:nvPicPr>
        <p:blipFill>
          <a:blip r:embed="rId4"/>
          <a:stretch>
            <a:fillRect/>
          </a:stretch>
        </p:blipFill>
        <p:spPr>
          <a:xfrm rot="21600000">
            <a:off x="4655972" y="987996"/>
            <a:ext cx="2675623" cy="1979510"/>
          </a:xfrm>
          <a:prstGeom prst="rect">
            <a:avLst/>
          </a:prstGeom>
        </p:spPr>
      </p:pic>
      <p:pic>
        <p:nvPicPr>
          <p:cNvPr id="80" name="picture 80"/>
          <p:cNvPicPr>
            <a:picLocks noChangeAspect="1"/>
          </p:cNvPicPr>
          <p:nvPr/>
        </p:nvPicPr>
        <p:blipFill>
          <a:blip r:embed="rId5"/>
          <a:stretch>
            <a:fillRect/>
          </a:stretch>
        </p:blipFill>
        <p:spPr>
          <a:xfrm rot="21600000">
            <a:off x="1257300" y="4178808"/>
            <a:ext cx="1199388" cy="1798320"/>
          </a:xfrm>
          <a:prstGeom prst="rect">
            <a:avLst/>
          </a:prstGeom>
        </p:spPr>
      </p:pic>
      <p:sp>
        <p:nvSpPr>
          <p:cNvPr id="81" name="textbox 81"/>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82"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3"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4" name="textbox 84"/>
          <p:cNvSpPr/>
          <p:nvPr/>
        </p:nvSpPr>
        <p:spPr>
          <a:xfrm>
            <a:off x="8228467" y="6403377"/>
            <a:ext cx="227965" cy="197485"/>
          </a:xfrm>
          <a:prstGeom prst="rect">
            <a:avLst/>
          </a:prstGeom>
        </p:spPr>
        <p:txBody>
          <a:bodyPr vert="horz" wrap="square" lIns="0" tIns="0" rIns="0" bIns="0"/>
          <a:lstStyle/>
          <a:p>
            <a:pPr algn="l" rtl="0" eaLnBrk="0">
              <a:lnSpc>
                <a:spcPct val="78840"/>
              </a:lnSpc>
              <a:tabLst/>
            </a:pPr>
            <a:endParaRPr lang="Arial" altLang="Arial" sz="100" dirty="0"/>
          </a:p>
          <a:p>
            <a:pPr marL="12700" algn="l" rtl="0" eaLnBrk="0">
              <a:lnSpc>
                <a:spcPct val="87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4</a:t>
            </a:r>
            <a:endParaRPr lang="Verdana" altLang="Verdana"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6"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7"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88" name="textbox 88"/>
          <p:cNvSpPr/>
          <p:nvPr/>
        </p:nvSpPr>
        <p:spPr>
          <a:xfrm>
            <a:off x="656744" y="793204"/>
            <a:ext cx="7635240" cy="1535430"/>
          </a:xfrm>
          <a:prstGeom prst="rect">
            <a:avLst/>
          </a:prstGeom>
        </p:spPr>
        <p:txBody>
          <a:bodyPr vert="horz" wrap="square" lIns="0" tIns="0" rIns="0" bIns="0"/>
          <a:lstStyle/>
          <a:p>
            <a:pPr algn="l" rtl="0" eaLnBrk="0">
              <a:lnSpc>
                <a:spcPct val="76866"/>
              </a:lnSpc>
              <a:tabLst/>
            </a:pPr>
            <a:endParaRPr lang="Arial" altLang="Arial" sz="100" dirty="0"/>
          </a:p>
          <a:p>
            <a:pPr marL="23140" algn="l" rtl="0" eaLnBrk="0">
              <a:lnSpc>
                <a:spcPct val="95000"/>
              </a:lnSpc>
              <a:tabLst/>
            </a:pPr>
            <a:r>
              <a:rPr sz="2000" spc="-90" dirty="0">
                <a:solidFill>
                  <a:srgbClr val="FF0000">
                    <a:alpha val="100000"/>
                  </a:srgbClr>
                </a:solidFill>
                <a:latin typeface="Wingdings"/>
                <a:ea typeface="Wingdings"/>
                <a:cs typeface="Wingdings"/>
              </a:rPr>
              <a:t>Ø</a:t>
            </a:r>
            <a:r>
              <a:rPr sz="2000" spc="-90" dirty="0">
                <a:solidFill>
                  <a:srgbClr val="FF0000">
                    <a:alpha val="100000"/>
                  </a:srgbClr>
                </a:solidFill>
                <a:latin typeface="Wingdings"/>
                <a:ea typeface="Wingdings"/>
                <a:cs typeface="Wingdings"/>
              </a:rPr>
              <a:t> </a:t>
            </a:r>
            <a:r>
              <a:rPr sz="2000" spc="-90" dirty="0">
                <a:solidFill>
                  <a:srgbClr val="FF0000">
                    <a:alpha val="100000"/>
                  </a:srgbClr>
                </a:solidFill>
                <a:ln w="7277" cap="flat" cmpd="sng">
                  <a:solidFill>
                    <a:srgbClr a:val="FF0000">
                      <a:alpha val="100000"/>
                    </a:srgbClr>
                  </a:solidFill>
                  <a:prstDash a:val="solid"/>
                  <a:bevel/>
                </a:ln>
                <a:latin typeface="SimSun"/>
                <a:ea typeface="SimSun"/>
                <a:cs typeface="SimSun"/>
              </a:rPr>
              <a:t>甲烷传感器——热</a:t>
            </a:r>
            <a:r>
              <a:rPr sz="2000" spc="-70" dirty="0">
                <a:solidFill>
                  <a:srgbClr val="FF0000">
                    <a:alpha val="100000"/>
                  </a:srgbClr>
                </a:solidFill>
                <a:ln w="7277" cap="flat" cmpd="sng">
                  <a:solidFill>
                    <a:srgbClr a:val="FF0000">
                      <a:alpha val="100000"/>
                    </a:srgbClr>
                  </a:solidFill>
                  <a:prstDash a:val="solid"/>
                  <a:bevel/>
                </a:ln>
                <a:latin typeface="SimSun"/>
                <a:ea typeface="SimSun"/>
                <a:cs typeface="SimSun"/>
              </a:rPr>
              <a:t>导</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式</a:t>
            </a:r>
            <a:endParaRPr lang="SimSun" altLang="SimSun" sz="2000" dirty="0"/>
          </a:p>
          <a:p>
            <a:pPr marL="12700" indent="497469" algn="l" rtl="0" eaLnBrk="0">
              <a:lnSpc>
                <a:spcPct val="99000"/>
              </a:lnSpc>
              <a:spcBef>
                <a:spcPts val="115"/>
              </a:spcBef>
              <a:tabLst/>
            </a:pPr>
            <a:r>
              <a:rPr sz="2000" spc="-10" dirty="0">
                <a:solidFill>
                  <a:srgbClr val="000000">
                    <a:alpha val="100000"/>
                  </a:srgbClr>
                </a:solidFill>
                <a:latin typeface="SimSun"/>
                <a:ea typeface="SimSun"/>
                <a:cs typeface="SimSun"/>
              </a:rPr>
              <a:t>热导式甲烷传感器的工作原</a:t>
            </a:r>
            <a:r>
              <a:rPr sz="2000" spc="0" dirty="0">
                <a:solidFill>
                  <a:srgbClr val="000000">
                    <a:alpha val="100000"/>
                  </a:srgbClr>
                </a:solidFill>
                <a:latin typeface="SimSun"/>
                <a:ea typeface="SimSun"/>
                <a:cs typeface="SimSun"/>
              </a:rPr>
              <a:t>理是利用</a:t>
            </a:r>
            <a:r>
              <a:rPr sz="2000" spc="0" dirty="0">
                <a:solidFill>
                  <a:srgbClr val="FF0000">
                    <a:alpha val="100000"/>
                  </a:srgbClr>
                </a:solidFill>
                <a:latin typeface="SimSun"/>
                <a:ea typeface="SimSun"/>
                <a:cs typeface="SimSun"/>
              </a:rPr>
              <a:t>甲烷的热导率</a:t>
            </a:r>
            <a:r>
              <a:rPr sz="2000" spc="0" dirty="0">
                <a:solidFill>
                  <a:srgbClr val="000000">
                    <a:alpha val="100000"/>
                  </a:srgbClr>
                </a:solidFill>
                <a:latin typeface="SimSun"/>
                <a:ea typeface="SimSun"/>
                <a:cs typeface="SimSun"/>
              </a:rPr>
              <a:t>高于新鲜空气</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的热导率，通过热敏</a:t>
            </a:r>
            <a:r>
              <a:rPr sz="2000" spc="0" dirty="0">
                <a:solidFill>
                  <a:srgbClr val="000000">
                    <a:alpha val="100000"/>
                  </a:srgbClr>
                </a:solidFill>
                <a:latin typeface="SimSun"/>
                <a:ea typeface="SimSun"/>
                <a:cs typeface="SimSun"/>
              </a:rPr>
              <a:t>元件测量甲烷空气混合物热导率的变化，进而测</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得</a:t>
            </a:r>
            <a:r>
              <a:rPr sz="2000" spc="0" dirty="0">
                <a:solidFill>
                  <a:srgbClr val="000000">
                    <a:alpha val="100000"/>
                  </a:srgbClr>
                </a:solidFill>
                <a:latin typeface="SimSun"/>
                <a:ea typeface="SimSun"/>
                <a:cs typeface="SimSun"/>
              </a:rPr>
              <a:t>甲烷空气混合物浓度的变化。测量热导率的元件有金属丝热电阻、</a:t>
            </a:r>
            <a:r>
              <a:rPr sz="2000" spc="0" dirty="0">
                <a:solidFill>
                  <a:srgbClr val="000000">
                    <a:alpha val="100000"/>
                  </a:srgbClr>
                </a:solidFill>
                <a:latin typeface="SimSun"/>
                <a:ea typeface="SimSun"/>
                <a:cs typeface="SimSun"/>
              </a:rPr>
              <a:t> </a:t>
            </a:r>
            <a:r>
              <a:rPr sz="2000" spc="-90" dirty="0">
                <a:solidFill>
                  <a:srgbClr val="000000">
                    <a:alpha val="100000"/>
                  </a:srgbClr>
                </a:solidFill>
                <a:latin typeface="SimSun"/>
                <a:ea typeface="SimSun"/>
                <a:cs typeface="SimSun"/>
              </a:rPr>
              <a:t>半导体热敏电阻、</a:t>
            </a:r>
            <a:r>
              <a:rPr sz="2000" spc="-90" dirty="0">
                <a:solidFill>
                  <a:srgbClr val="000000">
                    <a:alpha val="100000"/>
                  </a:srgbClr>
                </a:solidFill>
                <a:latin typeface="SimSun"/>
                <a:ea typeface="SimSun"/>
                <a:cs typeface="SimSun"/>
              </a:rPr>
              <a:t>  </a:t>
            </a:r>
            <a:r>
              <a:rPr sz="2000" spc="-90" dirty="0">
                <a:solidFill>
                  <a:srgbClr val="000000">
                    <a:alpha val="100000"/>
                  </a:srgbClr>
                </a:solidFill>
                <a:latin typeface="SimSun"/>
                <a:ea typeface="SimSun"/>
                <a:cs typeface="SimSun"/>
              </a:rPr>
              <a:t>固体热导元件。</a:t>
            </a:r>
            <a:endParaRPr lang="SimSun" altLang="SimSun" sz="2000" dirty="0"/>
          </a:p>
        </p:txBody>
      </p:sp>
      <p:graphicFrame>
        <p:nvGraphicFramePr>
          <p:cNvPr id="89" name="table 89"/>
          <p:cNvGraphicFramePr>
            <a:graphicFrameLocks noGrp="1"/>
          </p:cNvGraphicFramePr>
          <p:nvPr/>
        </p:nvGraphicFramePr>
        <p:xfrm>
          <a:off x="1383982" y="4606975"/>
          <a:ext cx="6394449" cy="1495425"/>
        </p:xfrm>
        <a:graphic>
          <a:graphicData uri="http://schemas.openxmlformats.org/drawingml/2006/table">
            <a:tbl>
              <a:tblPr/>
              <a:tblGrid>
                <a:gridCol w="1073150"/>
                <a:gridCol w="800100"/>
                <a:gridCol w="1733550"/>
                <a:gridCol w="1771650"/>
                <a:gridCol w="1016000"/>
              </a:tblGrid>
              <a:tr h="377189">
                <a:tc>
                  <a:txBody>
                    <a:bodyPr/>
                    <a:lstStyle/>
                    <a:p>
                      <a:pPr algn="l" rtl="0" eaLnBrk="0">
                        <a:lnSpc>
                          <a:spcPct val="114000"/>
                        </a:lnSpc>
                        <a:tabLst/>
                      </a:pPr>
                      <a:endParaRPr lang="Arial" altLang="Arial" sz="400" dirty="0"/>
                    </a:p>
                    <a:p>
                      <a:pPr marL="106500" algn="l" rtl="0" eaLnBrk="0">
                        <a:lnSpc>
                          <a:spcPts val="1812"/>
                        </a:lnSpc>
                        <a:spcBef>
                          <a:spcPts val="3"/>
                        </a:spcBef>
                        <a:tabLst/>
                      </a:pPr>
                      <a:r>
                        <a:rPr sz="1500" spc="90" dirty="0">
                          <a:solidFill>
                            <a:srgbClr val="FFFFFF">
                              <a:alpha val="100000"/>
                            </a:srgbClr>
                          </a:solidFill>
                          <a:ln w="5791" cap="flat" cmpd="sng">
                            <a:solidFill>
                              <a:srgbClr a:val="FFFFFF">
                                <a:alpha val="100000"/>
                              </a:srgbClr>
                            </a:solidFill>
                            <a:prstDash a:val="solid"/>
                            <a:bevel/>
                          </a:ln>
                          <a:latin typeface="SimSun"/>
                          <a:ea typeface="SimSun"/>
                          <a:cs typeface="SimSun"/>
                        </a:rPr>
                        <a:t>气体名</a:t>
                      </a:r>
                      <a:r>
                        <a:rPr sz="1500" spc="80" dirty="0">
                          <a:solidFill>
                            <a:srgbClr val="FFFFFF">
                              <a:alpha val="100000"/>
                            </a:srgbClr>
                          </a:solidFill>
                          <a:ln w="5791" cap="flat" cmpd="sng">
                            <a:solidFill>
                              <a:srgbClr a:val="FFFFFF">
                                <a:alpha val="100000"/>
                              </a:srgbClr>
                            </a:solidFill>
                            <a:prstDash a:val="solid"/>
                            <a:bevel/>
                          </a:ln>
                          <a:latin typeface="SimSun"/>
                          <a:ea typeface="SimSun"/>
                          <a:cs typeface="SimSun"/>
                        </a:rPr>
                        <a:t>称</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A3B2C1"/>
                    </a:solidFill>
                  </a:tcPr>
                </a:tc>
                <a:tc>
                  <a:txBody>
                    <a:bodyPr/>
                    <a:lstStyle/>
                    <a:p>
                      <a:pPr algn="l" rtl="0" eaLnBrk="0">
                        <a:lnSpc>
                          <a:spcPct val="116000"/>
                        </a:lnSpc>
                        <a:tabLst/>
                      </a:pPr>
                      <a:endParaRPr lang="Arial" altLang="Arial" sz="400" dirty="0"/>
                    </a:p>
                    <a:p>
                      <a:pPr marL="101771" algn="l" rtl="0" eaLnBrk="0">
                        <a:lnSpc>
                          <a:spcPct val="100000"/>
                        </a:lnSpc>
                        <a:tabLst/>
                      </a:pPr>
                      <a:r>
                        <a:rPr sz="1500" spc="80" dirty="0">
                          <a:solidFill>
                            <a:srgbClr val="FFFFFF">
                              <a:alpha val="100000"/>
                            </a:srgbClr>
                          </a:solidFill>
                          <a:ln w="5791" cap="flat" cmpd="sng">
                            <a:solidFill>
                              <a:srgbClr a:val="FFFFFF">
                                <a:alpha val="100000"/>
                              </a:srgbClr>
                            </a:solidFill>
                            <a:prstDash a:val="solid"/>
                            <a:bevel/>
                          </a:ln>
                          <a:latin typeface="SimSun"/>
                          <a:ea typeface="SimSun"/>
                          <a:cs typeface="SimSun"/>
                        </a:rPr>
                        <a:t>分子</a:t>
                      </a:r>
                      <a:r>
                        <a:rPr sz="1500" spc="70" dirty="0">
                          <a:solidFill>
                            <a:srgbClr val="FFFFFF">
                              <a:alpha val="100000"/>
                            </a:srgbClr>
                          </a:solidFill>
                          <a:ln w="5791" cap="flat" cmpd="sng">
                            <a:solidFill>
                              <a:srgbClr a:val="FFFFFF">
                                <a:alpha val="100000"/>
                              </a:srgbClr>
                            </a:solidFill>
                            <a:prstDash a:val="solid"/>
                            <a:bevel/>
                          </a:ln>
                          <a:latin typeface="SimSun"/>
                          <a:ea typeface="SimSun"/>
                          <a:cs typeface="SimSun"/>
                        </a:rPr>
                        <a:t>式</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A3B2C1"/>
                    </a:solidFill>
                  </a:tcPr>
                </a:tc>
                <a:tc>
                  <a:txBody>
                    <a:bodyPr/>
                    <a:lstStyle/>
                    <a:p>
                      <a:pPr algn="l" rtl="0" eaLnBrk="0">
                        <a:lnSpc>
                          <a:spcPct val="100000"/>
                        </a:lnSpc>
                        <a:tabLst/>
                      </a:pPr>
                      <a:endParaRPr lang="Arial" altLang="Arial" sz="10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tcPr>
                </a:tc>
                <a:tc>
                  <a:txBody>
                    <a:bodyPr/>
                    <a:lstStyle/>
                    <a:p>
                      <a:pPr algn="l" rtl="0" eaLnBrk="0">
                        <a:lnSpc>
                          <a:spcPct val="100000"/>
                        </a:lnSpc>
                        <a:tabLst/>
                      </a:pPr>
                      <a:endParaRPr lang="Arial" altLang="Arial" sz="10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tcPr>
                </a:tc>
                <a:tc>
                  <a:txBody>
                    <a:bodyPr/>
                    <a:lstStyle/>
                    <a:p>
                      <a:pPr algn="l" rtl="0" eaLnBrk="0">
                        <a:lnSpc>
                          <a:spcPct val="100000"/>
                        </a:lnSpc>
                        <a:tabLst/>
                      </a:pPr>
                      <a:endParaRPr lang="Arial" altLang="Arial" sz="10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tcPr>
                </a:tc>
              </a:tr>
              <a:tr h="370840">
                <a:tc>
                  <a:txBody>
                    <a:bodyPr/>
                    <a:lstStyle/>
                    <a:p>
                      <a:pPr algn="l" rtl="0" eaLnBrk="0">
                        <a:lnSpc>
                          <a:spcPct val="104000"/>
                        </a:lnSpc>
                        <a:tabLst/>
                      </a:pPr>
                      <a:endParaRPr lang="Arial" altLang="Arial" sz="400" dirty="0"/>
                    </a:p>
                    <a:p>
                      <a:pPr marL="111969" algn="l" rtl="0" eaLnBrk="0">
                        <a:lnSpc>
                          <a:spcPts val="1812"/>
                        </a:lnSpc>
                        <a:spcBef>
                          <a:spcPts val="1"/>
                        </a:spcBef>
                        <a:tabLst/>
                      </a:pPr>
                      <a:r>
                        <a:rPr sz="1500" spc="50" dirty="0">
                          <a:solidFill>
                            <a:srgbClr val="000000">
                              <a:alpha val="100000"/>
                            </a:srgbClr>
                          </a:solidFill>
                          <a:latin typeface="SimSun"/>
                          <a:ea typeface="SimSun"/>
                          <a:cs typeface="SimSun"/>
                        </a:rPr>
                        <a:t>空</a:t>
                      </a:r>
                      <a:r>
                        <a:rPr sz="1500" spc="30" dirty="0">
                          <a:solidFill>
                            <a:srgbClr val="000000">
                              <a:alpha val="100000"/>
                            </a:srgbClr>
                          </a:solidFill>
                          <a:latin typeface="SimSun"/>
                          <a:ea typeface="SimSun"/>
                          <a:cs typeface="SimSun"/>
                        </a:rPr>
                        <a:t>气</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0000"/>
                        </a:lnSpc>
                        <a:tabLst/>
                      </a:pPr>
                      <a:endParaRPr lang="Arial" altLang="Arial" sz="10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600" dirty="0"/>
                    </a:p>
                    <a:p>
                      <a:pPr marL="101770" algn="l" rtl="0" eaLnBrk="0">
                        <a:lnSpc>
                          <a:spcPct val="83000"/>
                        </a:lnSpc>
                        <a:spcBef>
                          <a:spcPts val="4"/>
                        </a:spcBef>
                        <a:tabLst/>
                      </a:pPr>
                      <a:r>
                        <a:rPr sz="1500" spc="30" dirty="0">
                          <a:solidFill>
                            <a:srgbClr val="000000">
                              <a:alpha val="100000"/>
                            </a:srgbClr>
                          </a:solidFill>
                          <a:latin typeface="SimSun"/>
                          <a:ea typeface="SimSun"/>
                          <a:cs typeface="SimSun"/>
                        </a:rPr>
                        <a:t>2.4</a:t>
                      </a:r>
                      <a:r>
                        <a:rPr sz="1500" spc="20" dirty="0">
                          <a:solidFill>
                            <a:srgbClr val="000000">
                              <a:alpha val="100000"/>
                            </a:srgbClr>
                          </a:solidFill>
                          <a:latin typeface="SimSun"/>
                          <a:ea typeface="SimSun"/>
                          <a:cs typeface="SimSun"/>
                        </a:rPr>
                        <a:t>3</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3000"/>
                        </a:lnSpc>
                        <a:tabLst/>
                      </a:pPr>
                      <a:endParaRPr lang="Arial" altLang="Arial" sz="600" dirty="0"/>
                    </a:p>
                    <a:p>
                      <a:pPr marL="103391" algn="l" rtl="0" eaLnBrk="0">
                        <a:lnSpc>
                          <a:spcPct val="83000"/>
                        </a:lnSpc>
                        <a:spcBef>
                          <a:spcPts val="6"/>
                        </a:spcBef>
                        <a:tabLst/>
                      </a:pPr>
                      <a:r>
                        <a:rPr sz="1500" spc="30" dirty="0">
                          <a:solidFill>
                            <a:srgbClr val="000000">
                              <a:alpha val="100000"/>
                            </a:srgbClr>
                          </a:solidFill>
                          <a:latin typeface="SimSun"/>
                          <a:ea typeface="SimSun"/>
                          <a:cs typeface="SimSun"/>
                        </a:rPr>
                        <a:t>3.1</a:t>
                      </a:r>
                      <a:r>
                        <a:rPr sz="1500" spc="10" dirty="0">
                          <a:solidFill>
                            <a:srgbClr val="000000">
                              <a:alpha val="100000"/>
                            </a:srgbClr>
                          </a:solidFill>
                          <a:latin typeface="SimSun"/>
                          <a:ea typeface="SimSun"/>
                          <a:cs typeface="SimSun"/>
                        </a:rPr>
                        <a:t>4</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3000"/>
                        </a:lnSpc>
                        <a:tabLst/>
                      </a:pPr>
                      <a:endParaRPr lang="Arial" altLang="Arial" sz="600" dirty="0"/>
                    </a:p>
                    <a:p>
                      <a:pPr marL="114330" algn="l" rtl="0" eaLnBrk="0">
                        <a:lnSpc>
                          <a:spcPct val="84000"/>
                        </a:lnSpc>
                        <a:tabLst/>
                      </a:pPr>
                      <a:r>
                        <a:rPr sz="1500" spc="-10" dirty="0">
                          <a:solidFill>
                            <a:srgbClr val="000000">
                              <a:alpha val="100000"/>
                            </a:srgbClr>
                          </a:solidFill>
                          <a:latin typeface="SimSun"/>
                          <a:ea typeface="SimSun"/>
                          <a:cs typeface="SimSun"/>
                        </a:rPr>
                        <a:t>1</a:t>
                      </a:r>
                      <a:r>
                        <a:rPr sz="1500" spc="0" dirty="0">
                          <a:solidFill>
                            <a:srgbClr val="000000">
                              <a:alpha val="100000"/>
                            </a:srgbClr>
                          </a:solidFill>
                          <a:latin typeface="SimSun"/>
                          <a:ea typeface="SimSun"/>
                          <a:cs typeface="SimSun"/>
                        </a:rPr>
                        <a:t>.0</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r>
              <a:tr h="370204">
                <a:tc>
                  <a:txBody>
                    <a:bodyPr/>
                    <a:lstStyle/>
                    <a:p>
                      <a:pPr algn="l" rtl="0" eaLnBrk="0">
                        <a:lnSpc>
                          <a:spcPct val="105000"/>
                        </a:lnSpc>
                        <a:tabLst/>
                      </a:pPr>
                      <a:endParaRPr lang="Arial" altLang="Arial" sz="400" dirty="0"/>
                    </a:p>
                    <a:p>
                      <a:pPr marL="131820" algn="l" rtl="0" eaLnBrk="0">
                        <a:lnSpc>
                          <a:spcPct val="100000"/>
                        </a:lnSpc>
                        <a:spcBef>
                          <a:spcPts val="3"/>
                        </a:spcBef>
                        <a:tabLst/>
                      </a:pPr>
                      <a:r>
                        <a:rPr sz="1500" spc="-40" dirty="0">
                          <a:solidFill>
                            <a:srgbClr val="000000">
                              <a:alpha val="100000"/>
                            </a:srgbClr>
                          </a:solidFill>
                          <a:latin typeface="SimSun"/>
                          <a:ea typeface="SimSun"/>
                          <a:cs typeface="SimSun"/>
                        </a:rPr>
                        <a:t>甲烷</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3000"/>
                        </a:lnSpc>
                        <a:tabLst/>
                      </a:pPr>
                      <a:endParaRPr lang="Arial" altLang="Arial" sz="600" dirty="0"/>
                    </a:p>
                    <a:p>
                      <a:pPr marL="97720" algn="l" rtl="0" eaLnBrk="0">
                        <a:lnSpc>
                          <a:spcPct val="83000"/>
                        </a:lnSpc>
                        <a:spcBef>
                          <a:spcPts val="6"/>
                        </a:spcBef>
                        <a:tabLst/>
                      </a:pPr>
                      <a:r>
                        <a:rPr sz="1500" spc="0" dirty="0">
                          <a:solidFill>
                            <a:srgbClr val="000000">
                              <a:alpha val="100000"/>
                            </a:srgbClr>
                          </a:solidFill>
                          <a:latin typeface="SimSun"/>
                          <a:ea typeface="SimSun"/>
                          <a:cs typeface="SimSun"/>
                        </a:rPr>
                        <a:t>CH</a:t>
                      </a:r>
                      <a:r>
                        <a:rPr sz="1500" spc="90" dirty="0">
                          <a:solidFill>
                            <a:srgbClr val="000000">
                              <a:alpha val="100000"/>
                            </a:srgbClr>
                          </a:solidFill>
                          <a:latin typeface="SimSun"/>
                          <a:ea typeface="SimSun"/>
                          <a:cs typeface="SimSun"/>
                        </a:rPr>
                        <a:t>4</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3000"/>
                        </a:lnSpc>
                        <a:tabLst/>
                      </a:pPr>
                      <a:endParaRPr lang="Arial" altLang="Arial" sz="600" dirty="0"/>
                    </a:p>
                    <a:p>
                      <a:pPr marL="103391" algn="l" rtl="0" eaLnBrk="0">
                        <a:lnSpc>
                          <a:spcPct val="83000"/>
                        </a:lnSpc>
                        <a:spcBef>
                          <a:spcPts val="6"/>
                        </a:spcBef>
                        <a:tabLst/>
                      </a:pPr>
                      <a:r>
                        <a:rPr sz="1500" spc="40" dirty="0">
                          <a:solidFill>
                            <a:srgbClr val="000000">
                              <a:alpha val="100000"/>
                            </a:srgbClr>
                          </a:solidFill>
                          <a:latin typeface="SimSun"/>
                          <a:ea typeface="SimSun"/>
                          <a:cs typeface="SimSun"/>
                        </a:rPr>
                        <a:t>3.0</a:t>
                      </a:r>
                      <a:r>
                        <a:rPr sz="1500" spc="30" dirty="0">
                          <a:solidFill>
                            <a:srgbClr val="000000">
                              <a:alpha val="100000"/>
                            </a:srgbClr>
                          </a:solidFill>
                          <a:latin typeface="SimSun"/>
                          <a:ea typeface="SimSun"/>
                          <a:cs typeface="SimSun"/>
                        </a:rPr>
                        <a:t>1</a:t>
                      </a:r>
                      <a:r>
                        <a:rPr sz="1500" spc="0" dirty="0">
                          <a:solidFill>
                            <a:srgbClr val="000000">
                              <a:alpha val="100000"/>
                            </a:srgbClr>
                          </a:solidFill>
                          <a:latin typeface="SimSun"/>
                          <a:ea typeface="SimSun"/>
                          <a:cs typeface="SimSun"/>
                        </a:rPr>
                        <a:t>3</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600" dirty="0"/>
                    </a:p>
                    <a:p>
                      <a:pPr marL="98530" algn="l" rtl="0" eaLnBrk="0">
                        <a:lnSpc>
                          <a:spcPct val="83000"/>
                        </a:lnSpc>
                        <a:spcBef>
                          <a:spcPts val="4"/>
                        </a:spcBef>
                        <a:tabLst/>
                      </a:pPr>
                      <a:r>
                        <a:rPr sz="1500" spc="40" dirty="0">
                          <a:solidFill>
                            <a:srgbClr val="000000">
                              <a:alpha val="100000"/>
                            </a:srgbClr>
                          </a:solidFill>
                          <a:latin typeface="SimSun"/>
                          <a:ea typeface="SimSun"/>
                          <a:cs typeface="SimSun"/>
                        </a:rPr>
                        <a:t>4.5</a:t>
                      </a:r>
                      <a:r>
                        <a:rPr sz="1500" spc="20" dirty="0">
                          <a:solidFill>
                            <a:srgbClr val="000000">
                              <a:alpha val="100000"/>
                            </a:srgbClr>
                          </a:solidFill>
                          <a:latin typeface="SimSun"/>
                          <a:ea typeface="SimSun"/>
                          <a:cs typeface="SimSun"/>
                        </a:rPr>
                        <a:t>6</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3000"/>
                        </a:lnSpc>
                        <a:tabLst/>
                      </a:pPr>
                      <a:endParaRPr lang="Arial" altLang="Arial" sz="600" dirty="0"/>
                    </a:p>
                    <a:p>
                      <a:pPr marL="114330" algn="l" rtl="0" eaLnBrk="0">
                        <a:lnSpc>
                          <a:spcPct val="84000"/>
                        </a:lnSpc>
                        <a:tabLst/>
                      </a:pPr>
                      <a:r>
                        <a:rPr sz="1500" spc="10" dirty="0">
                          <a:solidFill>
                            <a:srgbClr val="000000">
                              <a:alpha val="100000"/>
                            </a:srgbClr>
                          </a:solidFill>
                          <a:latin typeface="SimSun"/>
                          <a:ea typeface="SimSun"/>
                          <a:cs typeface="SimSun"/>
                        </a:rPr>
                        <a:t>1</a:t>
                      </a:r>
                      <a:r>
                        <a:rPr sz="1500" spc="0" dirty="0">
                          <a:solidFill>
                            <a:srgbClr val="000000">
                              <a:alpha val="100000"/>
                            </a:srgbClr>
                          </a:solidFill>
                          <a:latin typeface="SimSun"/>
                          <a:ea typeface="SimSun"/>
                          <a:cs typeface="SimSun"/>
                        </a:rPr>
                        <a:t>.24</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r>
              <a:tr h="377190">
                <a:tc>
                  <a:txBody>
                    <a:bodyPr/>
                    <a:lstStyle/>
                    <a:p>
                      <a:pPr algn="l" rtl="0" eaLnBrk="0">
                        <a:lnSpc>
                          <a:spcPct val="104000"/>
                        </a:lnSpc>
                        <a:tabLst/>
                      </a:pPr>
                      <a:endParaRPr lang="Arial" altLang="Arial" sz="400" dirty="0"/>
                    </a:p>
                    <a:p>
                      <a:pPr marL="108931" algn="l" rtl="0" eaLnBrk="0">
                        <a:lnSpc>
                          <a:spcPct val="100000"/>
                        </a:lnSpc>
                        <a:spcBef>
                          <a:spcPts val="1"/>
                        </a:spcBef>
                        <a:tabLst/>
                      </a:pPr>
                      <a:r>
                        <a:rPr sz="1500" spc="80" dirty="0">
                          <a:solidFill>
                            <a:srgbClr val="000000">
                              <a:alpha val="100000"/>
                            </a:srgbClr>
                          </a:solidFill>
                          <a:latin typeface="SimSun"/>
                          <a:ea typeface="SimSun"/>
                          <a:cs typeface="SimSun"/>
                        </a:rPr>
                        <a:t>二氧化</a:t>
                      </a:r>
                      <a:r>
                        <a:rPr sz="1500" spc="60" dirty="0">
                          <a:solidFill>
                            <a:srgbClr val="000000">
                              <a:alpha val="100000"/>
                            </a:srgbClr>
                          </a:solidFill>
                          <a:latin typeface="SimSun"/>
                          <a:ea typeface="SimSun"/>
                          <a:cs typeface="SimSun"/>
                        </a:rPr>
                        <a:t>碳</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600" dirty="0"/>
                    </a:p>
                    <a:p>
                      <a:pPr marL="97720" algn="l" rtl="0" eaLnBrk="0">
                        <a:lnSpc>
                          <a:spcPct val="83000"/>
                        </a:lnSpc>
                        <a:spcBef>
                          <a:spcPts val="4"/>
                        </a:spcBef>
                        <a:tabLst/>
                      </a:pPr>
                      <a:r>
                        <a:rPr sz="1500" spc="0" dirty="0">
                          <a:solidFill>
                            <a:srgbClr val="000000">
                              <a:alpha val="100000"/>
                            </a:srgbClr>
                          </a:solidFill>
                          <a:latin typeface="SimSun"/>
                          <a:ea typeface="SimSun"/>
                          <a:cs typeface="SimSun"/>
                        </a:rPr>
                        <a:t>CO</a:t>
                      </a:r>
                      <a:r>
                        <a:rPr sz="1500" spc="90" dirty="0">
                          <a:solidFill>
                            <a:srgbClr val="000000">
                              <a:alpha val="100000"/>
                            </a:srgbClr>
                          </a:solidFill>
                          <a:latin typeface="SimSun"/>
                          <a:ea typeface="SimSun"/>
                          <a:cs typeface="SimSun"/>
                        </a:rPr>
                        <a:t>2</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3000"/>
                        </a:lnSpc>
                        <a:tabLst/>
                      </a:pPr>
                      <a:endParaRPr lang="Arial" altLang="Arial" sz="600" dirty="0"/>
                    </a:p>
                    <a:p>
                      <a:pPr marL="114329" algn="l" rtl="0" eaLnBrk="0">
                        <a:lnSpc>
                          <a:spcPct val="84000"/>
                        </a:lnSpc>
                        <a:spcBef>
                          <a:spcPts val="5"/>
                        </a:spcBef>
                        <a:tabLst/>
                      </a:pPr>
                      <a:r>
                        <a:rPr sz="1500" spc="20" dirty="0">
                          <a:solidFill>
                            <a:srgbClr val="000000">
                              <a:alpha val="100000"/>
                            </a:srgbClr>
                          </a:solidFill>
                          <a:latin typeface="SimSun"/>
                          <a:ea typeface="SimSun"/>
                          <a:cs typeface="SimSun"/>
                        </a:rPr>
                        <a:t>1.4</a:t>
                      </a:r>
                      <a:r>
                        <a:rPr sz="1500" spc="0" dirty="0">
                          <a:solidFill>
                            <a:srgbClr val="000000">
                              <a:alpha val="100000"/>
                            </a:srgbClr>
                          </a:solidFill>
                          <a:latin typeface="SimSun"/>
                          <a:ea typeface="SimSun"/>
                          <a:cs typeface="SimSun"/>
                        </a:rPr>
                        <a:t>64</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6000"/>
                        </a:lnSpc>
                        <a:tabLst/>
                      </a:pPr>
                      <a:endParaRPr lang="Arial" altLang="Arial" sz="600" dirty="0"/>
                    </a:p>
                    <a:p>
                      <a:pPr marL="101770" algn="l" rtl="0" eaLnBrk="0">
                        <a:lnSpc>
                          <a:spcPct val="83000"/>
                        </a:lnSpc>
                        <a:spcBef>
                          <a:spcPts val="1"/>
                        </a:spcBef>
                        <a:tabLst/>
                      </a:pPr>
                      <a:r>
                        <a:rPr sz="1500" spc="30" dirty="0">
                          <a:solidFill>
                            <a:srgbClr val="000000">
                              <a:alpha val="100000"/>
                            </a:srgbClr>
                          </a:solidFill>
                          <a:latin typeface="SimSun"/>
                          <a:ea typeface="SimSun"/>
                          <a:cs typeface="SimSun"/>
                        </a:rPr>
                        <a:t>2.2</a:t>
                      </a:r>
                      <a:r>
                        <a:rPr sz="1500" spc="20" dirty="0">
                          <a:solidFill>
                            <a:srgbClr val="000000">
                              <a:alpha val="100000"/>
                            </a:srgbClr>
                          </a:solidFill>
                          <a:latin typeface="SimSun"/>
                          <a:ea typeface="SimSun"/>
                          <a:cs typeface="SimSun"/>
                        </a:rPr>
                        <a:t>2</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600" dirty="0"/>
                    </a:p>
                    <a:p>
                      <a:pPr marL="100960" algn="l" rtl="0" eaLnBrk="0">
                        <a:lnSpc>
                          <a:spcPct val="83000"/>
                        </a:lnSpc>
                        <a:spcBef>
                          <a:spcPts val="4"/>
                        </a:spcBef>
                        <a:tabLst/>
                      </a:pPr>
                      <a:r>
                        <a:rPr sz="1500" spc="40" dirty="0">
                          <a:solidFill>
                            <a:srgbClr val="000000">
                              <a:alpha val="100000"/>
                            </a:srgbClr>
                          </a:solidFill>
                          <a:latin typeface="SimSun"/>
                          <a:ea typeface="SimSun"/>
                          <a:cs typeface="SimSun"/>
                        </a:rPr>
                        <a:t>0.70</a:t>
                      </a:r>
                      <a:r>
                        <a:rPr sz="1500" spc="10" dirty="0">
                          <a:solidFill>
                            <a:srgbClr val="000000">
                              <a:alpha val="100000"/>
                            </a:srgbClr>
                          </a:solidFill>
                          <a:latin typeface="SimSun"/>
                          <a:ea typeface="SimSun"/>
                          <a:cs typeface="SimSun"/>
                        </a:rPr>
                        <a:t>7</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r>
            </a:tbl>
          </a:graphicData>
        </a:graphic>
      </p:graphicFrame>
      <p:pic>
        <p:nvPicPr>
          <p:cNvPr id="90" name="picture 90"/>
          <p:cNvPicPr>
            <a:picLocks noChangeAspect="1"/>
          </p:cNvPicPr>
          <p:nvPr/>
        </p:nvPicPr>
        <p:blipFill>
          <a:blip r:embed="rId2"/>
          <a:stretch>
            <a:fillRect/>
          </a:stretch>
        </p:blipFill>
        <p:spPr>
          <a:xfrm rot="21600000">
            <a:off x="754380" y="2494788"/>
            <a:ext cx="4241291" cy="1876044"/>
          </a:xfrm>
          <a:prstGeom prst="rect">
            <a:avLst/>
          </a:prstGeom>
        </p:spPr>
      </p:pic>
      <p:sp>
        <p:nvSpPr>
          <p:cNvPr id="91" name="textbox 91"/>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pic>
        <p:nvPicPr>
          <p:cNvPr id="92" name="picture 92"/>
          <p:cNvPicPr>
            <a:picLocks noChangeAspect="1"/>
          </p:cNvPicPr>
          <p:nvPr/>
        </p:nvPicPr>
        <p:blipFill>
          <a:blip r:embed="rId3"/>
          <a:stretch>
            <a:fillRect/>
          </a:stretch>
        </p:blipFill>
        <p:spPr>
          <a:xfrm rot="21600000">
            <a:off x="4991100" y="4613147"/>
            <a:ext cx="1770888" cy="370332"/>
          </a:xfrm>
          <a:prstGeom prst="rect">
            <a:avLst/>
          </a:prstGeom>
        </p:spPr>
      </p:pic>
      <p:pic>
        <p:nvPicPr>
          <p:cNvPr id="93" name="picture 93"/>
          <p:cNvPicPr>
            <a:picLocks noChangeAspect="1"/>
          </p:cNvPicPr>
          <p:nvPr/>
        </p:nvPicPr>
        <p:blipFill>
          <a:blip r:embed="rId4"/>
          <a:stretch>
            <a:fillRect/>
          </a:stretch>
        </p:blipFill>
        <p:spPr>
          <a:xfrm rot="21600000">
            <a:off x="3256788" y="4613147"/>
            <a:ext cx="1734311" cy="370332"/>
          </a:xfrm>
          <a:prstGeom prst="rect">
            <a:avLst/>
          </a:prstGeom>
        </p:spPr>
      </p:pic>
      <p:sp>
        <p:nvSpPr>
          <p:cNvPr id="94"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5" name="textbox 95"/>
          <p:cNvSpPr/>
          <p:nvPr/>
        </p:nvSpPr>
        <p:spPr>
          <a:xfrm>
            <a:off x="5408138" y="2590304"/>
            <a:ext cx="2459989" cy="254000"/>
          </a:xfrm>
          <a:prstGeom prst="rect">
            <a:avLst/>
          </a:prstGeom>
        </p:spPr>
        <p:txBody>
          <a:bodyPr vert="horz" wrap="square" lIns="0" tIns="0" rIns="0" bIns="0"/>
          <a:lstStyle/>
          <a:p>
            <a:pPr algn="l" rtl="0" eaLnBrk="0">
              <a:lnSpc>
                <a:spcPct val="79456"/>
              </a:lnSpc>
              <a:tabLst/>
            </a:pPr>
            <a:endParaRPr lang="Arial" altLang="Arial" sz="100" dirty="0"/>
          </a:p>
          <a:p>
            <a:pPr marL="12700" algn="l" rtl="0" eaLnBrk="0">
              <a:lnSpc>
                <a:spcPct val="100000"/>
              </a:lnSpc>
              <a:tabLst/>
            </a:pPr>
            <a:r>
              <a:rPr sz="1500" spc="100" dirty="0">
                <a:solidFill>
                  <a:srgbClr val="FF0000">
                    <a:alpha val="100000"/>
                  </a:srgbClr>
                </a:solidFill>
                <a:ln w="5791" cap="flat" cmpd="sng">
                  <a:solidFill>
                    <a:srgbClr a:val="FF0000">
                      <a:alpha val="100000"/>
                    </a:srgbClr>
                  </a:solidFill>
                  <a:prstDash a:val="solid"/>
                  <a:bevel/>
                </a:ln>
                <a:latin typeface="SimSun"/>
                <a:ea typeface="SimSun"/>
                <a:cs typeface="SimSun"/>
              </a:rPr>
              <a:t>多用于高低浓度甲烷传感</a:t>
            </a:r>
            <a:r>
              <a:rPr sz="1500" spc="60" dirty="0">
                <a:solidFill>
                  <a:srgbClr val="FF0000">
                    <a:alpha val="100000"/>
                  </a:srgbClr>
                </a:solidFill>
                <a:ln w="5791" cap="flat" cmpd="sng">
                  <a:solidFill>
                    <a:srgbClr a:val="FF0000">
                      <a:alpha val="100000"/>
                    </a:srgbClr>
                  </a:solidFill>
                  <a:prstDash a:val="solid"/>
                  <a:bevel/>
                </a:ln>
                <a:latin typeface="SimSun"/>
                <a:ea typeface="SimSun"/>
                <a:cs typeface="SimSun"/>
              </a:rPr>
              <a:t>器</a:t>
            </a:r>
            <a:endParaRPr lang="SimSun" altLang="SimSun" sz="1500" dirty="0"/>
          </a:p>
        </p:txBody>
      </p:sp>
      <p:pic>
        <p:nvPicPr>
          <p:cNvPr id="96" name="picture 96"/>
          <p:cNvPicPr>
            <a:picLocks noChangeAspect="1"/>
          </p:cNvPicPr>
          <p:nvPr/>
        </p:nvPicPr>
        <p:blipFill>
          <a:blip r:embed="rId5"/>
          <a:stretch>
            <a:fillRect/>
          </a:stretch>
        </p:blipFill>
        <p:spPr>
          <a:xfrm rot="21600000">
            <a:off x="6761988" y="4613147"/>
            <a:ext cx="1010411" cy="370332"/>
          </a:xfrm>
          <a:prstGeom prst="rect">
            <a:avLst/>
          </a:prstGeom>
        </p:spPr>
      </p:pic>
      <p:sp>
        <p:nvSpPr>
          <p:cNvPr id="9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8" name="textbox 98"/>
          <p:cNvSpPr/>
          <p:nvPr/>
        </p:nvSpPr>
        <p:spPr>
          <a:xfrm>
            <a:off x="8228467" y="6403377"/>
            <a:ext cx="227965" cy="197485"/>
          </a:xfrm>
          <a:prstGeom prst="rect">
            <a:avLst/>
          </a:prstGeom>
        </p:spPr>
        <p:txBody>
          <a:bodyPr vert="horz" wrap="square" lIns="0" tIns="0" rIns="0" bIns="0"/>
          <a:lstStyle/>
          <a:p>
            <a:pPr algn="l" rtl="0" eaLnBrk="0">
              <a:lnSpc>
                <a:spcPct val="78833"/>
              </a:lnSpc>
              <a:tabLst/>
            </a:pPr>
            <a:endParaRPr lang="Arial" altLang="Arial" sz="100" dirty="0"/>
          </a:p>
          <a:p>
            <a:pPr marL="12700" algn="l" rtl="0" eaLnBrk="0">
              <a:lnSpc>
                <a:spcPct val="87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5</a:t>
            </a:r>
            <a:endParaRPr lang="Verdana" altLang="Verdana"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00"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01"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102" name="textbox 102"/>
          <p:cNvSpPr/>
          <p:nvPr/>
        </p:nvSpPr>
        <p:spPr>
          <a:xfrm>
            <a:off x="658781" y="793204"/>
            <a:ext cx="7849869" cy="1537335"/>
          </a:xfrm>
          <a:prstGeom prst="rect">
            <a:avLst/>
          </a:prstGeom>
        </p:spPr>
        <p:txBody>
          <a:bodyPr vert="horz" wrap="square" lIns="0" tIns="0" rIns="0" bIns="0"/>
          <a:lstStyle/>
          <a:p>
            <a:pPr algn="l" rtl="0" eaLnBrk="0">
              <a:lnSpc>
                <a:spcPct val="76866"/>
              </a:lnSpc>
              <a:tabLst/>
            </a:pPr>
            <a:endParaRPr lang="Arial" altLang="Arial" sz="100" dirty="0"/>
          </a:p>
          <a:p>
            <a:pPr marL="21102" algn="l" rtl="0" eaLnBrk="0">
              <a:lnSpc>
                <a:spcPct val="95000"/>
              </a:lnSpc>
              <a:tabLst/>
            </a:pPr>
            <a:r>
              <a:rPr sz="2000" spc="-60" dirty="0">
                <a:solidFill>
                  <a:srgbClr val="FF0000">
                    <a:alpha val="100000"/>
                  </a:srgbClr>
                </a:solidFill>
                <a:latin typeface="Wingdings"/>
                <a:ea typeface="Wingdings"/>
                <a:cs typeface="Wingdings"/>
              </a:rPr>
              <a:t>Ø</a:t>
            </a:r>
            <a:r>
              <a:rPr sz="2000" spc="-60" dirty="0">
                <a:solidFill>
                  <a:srgbClr val="FF0000">
                    <a:alpha val="100000"/>
                  </a:srgbClr>
                </a:solidFill>
                <a:latin typeface="Wingdings"/>
                <a:ea typeface="Wingdings"/>
                <a:cs typeface="Wingdings"/>
              </a:rPr>
              <a:t> </a:t>
            </a:r>
            <a:r>
              <a:rPr sz="2000" spc="-60" dirty="0">
                <a:solidFill>
                  <a:srgbClr val="FF0000">
                    <a:alpha val="100000"/>
                  </a:srgbClr>
                </a:solidFill>
                <a:ln w="7277" cap="flat" cmpd="sng">
                  <a:solidFill>
                    <a:srgbClr a:val="FF0000">
                      <a:alpha val="100000"/>
                    </a:srgbClr>
                  </a:solidFill>
                  <a:prstDash a:val="solid"/>
                  <a:bevel/>
                </a:ln>
                <a:latin typeface="SimSun"/>
                <a:ea typeface="SimSun"/>
                <a:cs typeface="SimSun"/>
              </a:rPr>
              <a:t>甲烷传感器——红外光谱吸收</a:t>
            </a:r>
            <a:r>
              <a:rPr sz="2000" spc="-30" dirty="0">
                <a:solidFill>
                  <a:srgbClr val="FF0000">
                    <a:alpha val="100000"/>
                  </a:srgbClr>
                </a:solidFill>
                <a:ln w="7277" cap="flat" cmpd="sng">
                  <a:solidFill>
                    <a:srgbClr a:val="FF0000">
                      <a:alpha val="100000"/>
                    </a:srgbClr>
                  </a:solidFill>
                  <a:prstDash a:val="solid"/>
                  <a:bevel/>
                </a:ln>
                <a:latin typeface="SimSun"/>
                <a:ea typeface="SimSun"/>
                <a:cs typeface="SimSun"/>
              </a:rPr>
              <a:t>式</a:t>
            </a:r>
            <a:endParaRPr lang="SimSun" altLang="SimSun" sz="2000" dirty="0"/>
          </a:p>
          <a:p>
            <a:pPr marL="12700" indent="490339" algn="l" rtl="0" eaLnBrk="0">
              <a:lnSpc>
                <a:spcPct val="99000"/>
              </a:lnSpc>
              <a:spcBef>
                <a:spcPts val="126"/>
              </a:spcBef>
              <a:tabLst>
                <a:tab pos="143510" algn="l"/>
              </a:tabLst>
            </a:pPr>
            <a:r>
              <a:rPr sz="2000" spc="-110" dirty="0">
                <a:solidFill>
                  <a:srgbClr val="000000">
                    <a:alpha val="100000"/>
                  </a:srgbClr>
                </a:solidFill>
                <a:latin typeface="SimSun"/>
                <a:ea typeface="SimSun"/>
                <a:cs typeface="SimSun"/>
              </a:rPr>
              <a:t>每种具有极性分子结构的气体，如</a:t>
            </a:r>
            <a:r>
              <a:rPr sz="2000" spc="-110" dirty="0">
                <a:solidFill>
                  <a:srgbClr val="000000">
                    <a:alpha val="100000"/>
                  </a:srgbClr>
                </a:solidFill>
                <a:latin typeface="Times New Roman"/>
                <a:ea typeface="Times New Roman"/>
                <a:cs typeface="Times New Roman"/>
              </a:rPr>
              <a:t>S0</a:t>
            </a:r>
            <a:r>
              <a:rPr sz="1500" spc="-110" dirty="0">
                <a:solidFill>
                  <a:srgbClr val="000000">
                    <a:alpha val="100000"/>
                  </a:srgbClr>
                </a:solidFill>
                <a:latin typeface="Times New Roman"/>
                <a:ea typeface="Times New Roman"/>
                <a:cs typeface="Times New Roman"/>
              </a:rPr>
              <a:t>2</a:t>
            </a:r>
            <a:r>
              <a:rPr sz="1500" spc="-110" dirty="0">
                <a:solidFill>
                  <a:srgbClr val="000000">
                    <a:alpha val="100000"/>
                  </a:srgbClr>
                </a:solidFill>
                <a:latin typeface="Times New Roman"/>
                <a:ea typeface="Times New Roman"/>
                <a:cs typeface="Times New Roman"/>
              </a:rPr>
              <a:t> </a:t>
            </a:r>
            <a:r>
              <a:rPr sz="1500" spc="-110" dirty="0">
                <a:solidFill>
                  <a:srgbClr val="000000">
                    <a:alpha val="100000"/>
                  </a:srgbClr>
                </a:solidFill>
                <a:latin typeface="SimSun"/>
                <a:ea typeface="SimSun"/>
                <a:cs typeface="SimSun"/>
              </a:rPr>
              <a:t>，</a:t>
            </a:r>
            <a:r>
              <a:rPr sz="1500" spc="-110" dirty="0">
                <a:solidFill>
                  <a:srgbClr val="000000">
                    <a:alpha val="100000"/>
                  </a:srgbClr>
                </a:solidFill>
                <a:latin typeface="SimSun"/>
                <a:ea typeface="SimSun"/>
                <a:cs typeface="SimSun"/>
              </a:rPr>
              <a:t>  </a:t>
            </a:r>
            <a:r>
              <a:rPr sz="2000" spc="-110" dirty="0">
                <a:solidFill>
                  <a:srgbClr val="000000">
                    <a:alpha val="100000"/>
                  </a:srgbClr>
                </a:solidFill>
                <a:latin typeface="Times New Roman"/>
                <a:ea typeface="Times New Roman"/>
                <a:cs typeface="Times New Roman"/>
              </a:rPr>
              <a:t>CO</a:t>
            </a:r>
            <a:r>
              <a:rPr sz="1500" spc="-110" dirty="0">
                <a:solidFill>
                  <a:srgbClr val="000000">
                    <a:alpha val="100000"/>
                  </a:srgbClr>
                </a:solidFill>
                <a:latin typeface="Times New Roman"/>
                <a:ea typeface="Times New Roman"/>
                <a:cs typeface="Times New Roman"/>
              </a:rPr>
              <a:t>2</a:t>
            </a:r>
            <a:r>
              <a:rPr sz="1500" spc="-110" dirty="0">
                <a:solidFill>
                  <a:srgbClr val="000000">
                    <a:alpha val="100000"/>
                  </a:srgbClr>
                </a:solidFill>
                <a:latin typeface="Times New Roman"/>
                <a:ea typeface="Times New Roman"/>
                <a:cs typeface="Times New Roman"/>
              </a:rPr>
              <a:t> </a:t>
            </a:r>
            <a:r>
              <a:rPr sz="1500" spc="-110" dirty="0">
                <a:solidFill>
                  <a:srgbClr val="000000">
                    <a:alpha val="100000"/>
                  </a:srgbClr>
                </a:solidFill>
                <a:latin typeface="SimSun"/>
                <a:ea typeface="SimSun"/>
                <a:cs typeface="SimSun"/>
              </a:rPr>
              <a:t>，</a:t>
            </a:r>
            <a:r>
              <a:rPr sz="1500" spc="-110" dirty="0">
                <a:solidFill>
                  <a:srgbClr val="000000">
                    <a:alpha val="100000"/>
                  </a:srgbClr>
                </a:solidFill>
                <a:latin typeface="SimSun"/>
                <a:ea typeface="SimSun"/>
                <a:cs typeface="SimSun"/>
              </a:rPr>
              <a:t>  </a:t>
            </a:r>
            <a:r>
              <a:rPr sz="2000" spc="-110" dirty="0">
                <a:solidFill>
                  <a:srgbClr val="000000">
                    <a:alpha val="100000"/>
                  </a:srgbClr>
                </a:solidFill>
                <a:latin typeface="Times New Roman"/>
                <a:ea typeface="Times New Roman"/>
                <a:cs typeface="Times New Roman"/>
              </a:rPr>
              <a:t>H</a:t>
            </a:r>
            <a:r>
              <a:rPr sz="1500" spc="-110" dirty="0">
                <a:solidFill>
                  <a:srgbClr val="000000">
                    <a:alpha val="100000"/>
                  </a:srgbClr>
                </a:solidFill>
                <a:latin typeface="Times New Roman"/>
                <a:ea typeface="Times New Roman"/>
                <a:cs typeface="Times New Roman"/>
              </a:rPr>
              <a:t>2</a:t>
            </a:r>
            <a:r>
              <a:rPr sz="2000" spc="-110" dirty="0">
                <a:solidFill>
                  <a:srgbClr val="000000">
                    <a:alpha val="100000"/>
                  </a:srgbClr>
                </a:solidFill>
                <a:latin typeface="Times New Roman"/>
                <a:ea typeface="Times New Roman"/>
                <a:cs typeface="Times New Roman"/>
              </a:rPr>
              <a:t>0</a:t>
            </a:r>
            <a:r>
              <a:rPr sz="2000" spc="-110" dirty="0">
                <a:solidFill>
                  <a:srgbClr val="000000">
                    <a:alpha val="100000"/>
                  </a:srgbClr>
                </a:solidFill>
                <a:latin typeface="Times New Roman"/>
                <a:ea typeface="Times New Roman"/>
                <a:cs typeface="Times New Roman"/>
              </a:rPr>
              <a:t> </a:t>
            </a:r>
            <a:r>
              <a:rPr sz="2000" spc="-110" dirty="0">
                <a:solidFill>
                  <a:srgbClr val="000000">
                    <a:alpha val="100000"/>
                  </a:srgbClr>
                </a:solidFill>
                <a:latin typeface="SimSun"/>
                <a:ea typeface="SimSun"/>
                <a:cs typeface="SimSun"/>
              </a:rPr>
              <a:t>，</a:t>
            </a:r>
            <a:r>
              <a:rPr sz="2000" spc="-110" dirty="0">
                <a:solidFill>
                  <a:srgbClr val="000000">
                    <a:alpha val="100000"/>
                  </a:srgbClr>
                </a:solidFill>
                <a:latin typeface="SimSun"/>
                <a:ea typeface="SimSun"/>
                <a:cs typeface="SimSun"/>
              </a:rPr>
              <a:t>  </a:t>
            </a:r>
            <a:r>
              <a:rPr sz="2000" spc="-30" dirty="0">
                <a:solidFill>
                  <a:srgbClr val="000000">
                    <a:alpha val="100000"/>
                  </a:srgbClr>
                </a:solidFill>
                <a:latin typeface="Times New Roman"/>
                <a:ea typeface="Times New Roman"/>
                <a:cs typeface="Times New Roman"/>
              </a:rPr>
              <a:t>C</a:t>
            </a:r>
            <a:r>
              <a:rPr sz="2000" spc="0" dirty="0">
                <a:solidFill>
                  <a:srgbClr val="000000">
                    <a:alpha val="100000"/>
                  </a:srgbClr>
                </a:solidFill>
                <a:latin typeface="Times New Roman"/>
                <a:ea typeface="Times New Roman"/>
                <a:cs typeface="Times New Roman"/>
              </a:rPr>
              <a:t>H</a:t>
            </a:r>
            <a:r>
              <a:rPr sz="1500" spc="-110" dirty="0">
                <a:solidFill>
                  <a:srgbClr val="000000">
                    <a:alpha val="100000"/>
                  </a:srgbClr>
                </a:solidFill>
                <a:latin typeface="Times New Roman"/>
                <a:ea typeface="Times New Roman"/>
                <a:cs typeface="Times New Roman"/>
              </a:rPr>
              <a:t>4</a:t>
            </a:r>
            <a:r>
              <a:rPr sz="2000" spc="-110" dirty="0">
                <a:solidFill>
                  <a:srgbClr val="000000">
                    <a:alpha val="100000"/>
                  </a:srgbClr>
                </a:solidFill>
                <a:latin typeface="SimSun"/>
                <a:ea typeface="SimSun"/>
                <a:cs typeface="SimSun"/>
              </a:rPr>
              <a:t>等，在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原子做非对称阶跃等级</a:t>
            </a:r>
            <a:r>
              <a:rPr sz="2000" spc="0" dirty="0">
                <a:solidFill>
                  <a:srgbClr val="000000">
                    <a:alpha val="100000"/>
                  </a:srgbClr>
                </a:solidFill>
                <a:latin typeface="SimSun"/>
                <a:ea typeface="SimSun"/>
                <a:cs typeface="SimSun"/>
              </a:rPr>
              <a:t>振动时需要吸收一定能量，该能量对应的红外</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线波长，即为该气体的特性吸收波长，且吸收特性符合朗伯比尔定律</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Times New Roman"/>
                <a:ea typeface="Times New Roman"/>
                <a:cs typeface="Times New Roman"/>
              </a:rPr>
              <a:t>3.39um</a:t>
            </a:r>
            <a:r>
              <a:rPr sz="2000" spc="-10" dirty="0">
                <a:solidFill>
                  <a:srgbClr val="000000">
                    <a:alpha val="100000"/>
                  </a:srgbClr>
                </a:solidFill>
                <a:latin typeface="SimSun"/>
                <a:ea typeface="SimSun"/>
                <a:cs typeface="SimSun"/>
              </a:rPr>
              <a:t>和</a:t>
            </a:r>
            <a:r>
              <a:rPr sz="2000" spc="-10" dirty="0">
                <a:solidFill>
                  <a:srgbClr val="000000">
                    <a:alpha val="100000"/>
                  </a:srgbClr>
                </a:solidFill>
                <a:latin typeface="Times New Roman"/>
                <a:ea typeface="Times New Roman"/>
                <a:cs typeface="Times New Roman"/>
              </a:rPr>
              <a:t>4.0um</a:t>
            </a:r>
            <a:r>
              <a:rPr sz="2000" spc="-10" dirty="0">
                <a:solidFill>
                  <a:srgbClr val="000000">
                    <a:alpha val="100000"/>
                  </a:srgbClr>
                </a:solidFill>
                <a:latin typeface="SimSun"/>
                <a:ea typeface="SimSun"/>
                <a:cs typeface="SimSun"/>
              </a:rPr>
              <a:t>)</a:t>
            </a:r>
            <a:endParaRPr lang="SimSun" altLang="SimSun" sz="2000" dirty="0"/>
          </a:p>
        </p:txBody>
      </p:sp>
      <p:pic>
        <p:nvPicPr>
          <p:cNvPr id="103" name="picture 103"/>
          <p:cNvPicPr>
            <a:picLocks noChangeAspect="1"/>
          </p:cNvPicPr>
          <p:nvPr/>
        </p:nvPicPr>
        <p:blipFill>
          <a:blip r:embed="rId2"/>
          <a:stretch>
            <a:fillRect/>
          </a:stretch>
        </p:blipFill>
        <p:spPr>
          <a:xfrm rot="21600000">
            <a:off x="4718303" y="3866388"/>
            <a:ext cx="2874263" cy="2447544"/>
          </a:xfrm>
          <a:prstGeom prst="rect">
            <a:avLst/>
          </a:prstGeom>
        </p:spPr>
      </p:pic>
      <p:pic>
        <p:nvPicPr>
          <p:cNvPr id="104" name="picture 104"/>
          <p:cNvPicPr>
            <a:picLocks noChangeAspect="1"/>
          </p:cNvPicPr>
          <p:nvPr/>
        </p:nvPicPr>
        <p:blipFill>
          <a:blip r:embed="rId3"/>
          <a:stretch>
            <a:fillRect/>
          </a:stretch>
        </p:blipFill>
        <p:spPr>
          <a:xfrm rot="21600000">
            <a:off x="1010412" y="2479547"/>
            <a:ext cx="3479291" cy="1202435"/>
          </a:xfrm>
          <a:prstGeom prst="rect">
            <a:avLst/>
          </a:prstGeom>
        </p:spPr>
      </p:pic>
      <p:pic>
        <p:nvPicPr>
          <p:cNvPr id="105" name="picture 105"/>
          <p:cNvPicPr>
            <a:picLocks noChangeAspect="1"/>
          </p:cNvPicPr>
          <p:nvPr/>
        </p:nvPicPr>
        <p:blipFill>
          <a:blip r:embed="rId4"/>
          <a:stretch>
            <a:fillRect/>
          </a:stretch>
        </p:blipFill>
        <p:spPr>
          <a:xfrm rot="21600000">
            <a:off x="4718303" y="2461260"/>
            <a:ext cx="2810255" cy="1222247"/>
          </a:xfrm>
          <a:prstGeom prst="rect">
            <a:avLst/>
          </a:prstGeom>
        </p:spPr>
      </p:pic>
      <p:pic>
        <p:nvPicPr>
          <p:cNvPr id="106" name="picture 106"/>
          <p:cNvPicPr>
            <a:picLocks noChangeAspect="1"/>
          </p:cNvPicPr>
          <p:nvPr/>
        </p:nvPicPr>
        <p:blipFill>
          <a:blip r:embed="rId5"/>
          <a:stretch>
            <a:fillRect/>
          </a:stretch>
        </p:blipFill>
        <p:spPr>
          <a:xfrm rot="21600000">
            <a:off x="1010412" y="4125467"/>
            <a:ext cx="3561588" cy="879347"/>
          </a:xfrm>
          <a:prstGeom prst="rect">
            <a:avLst/>
          </a:prstGeom>
        </p:spPr>
      </p:pic>
      <p:pic>
        <p:nvPicPr>
          <p:cNvPr id="107" name="picture 107"/>
          <p:cNvPicPr>
            <a:picLocks noChangeAspect="1"/>
          </p:cNvPicPr>
          <p:nvPr/>
        </p:nvPicPr>
        <p:blipFill>
          <a:blip r:embed="rId6"/>
          <a:stretch>
            <a:fillRect/>
          </a:stretch>
        </p:blipFill>
        <p:spPr>
          <a:xfrm rot="21600000">
            <a:off x="1016508" y="5708904"/>
            <a:ext cx="3500628" cy="603504"/>
          </a:xfrm>
          <a:prstGeom prst="rect">
            <a:avLst/>
          </a:prstGeom>
        </p:spPr>
      </p:pic>
      <p:sp>
        <p:nvSpPr>
          <p:cNvPr id="108" name="textbox 108"/>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0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1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11" name="textbox 111"/>
          <p:cNvSpPr/>
          <p:nvPr/>
        </p:nvSpPr>
        <p:spPr>
          <a:xfrm>
            <a:off x="8228467" y="6401236"/>
            <a:ext cx="227965" cy="199389"/>
          </a:xfrm>
          <a:prstGeom prst="rect">
            <a:avLst/>
          </a:prstGeom>
        </p:spPr>
        <p:txBody>
          <a:bodyPr vert="horz" wrap="square" lIns="0" tIns="0" rIns="0" bIns="0"/>
          <a:lstStyle/>
          <a:p>
            <a:pPr algn="l" rtl="0" eaLnBrk="0">
              <a:lnSpc>
                <a:spcPct val="79885"/>
              </a:lnSpc>
              <a:tabLst/>
            </a:pPr>
            <a:endParaRPr lang="Arial" altLang="Arial" sz="100" dirty="0"/>
          </a:p>
          <a:p>
            <a:pPr marL="12700" algn="l" rtl="0" eaLnBrk="0">
              <a:lnSpc>
                <a:spcPct val="88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6</a:t>
            </a:r>
            <a:endParaRPr lang="Verdana" altLang="Verdana"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1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1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115" name="picture 115"/>
          <p:cNvPicPr>
            <a:picLocks noChangeAspect="1"/>
          </p:cNvPicPr>
          <p:nvPr/>
        </p:nvPicPr>
        <p:blipFill>
          <a:blip r:embed="rId2"/>
          <a:stretch>
            <a:fillRect/>
          </a:stretch>
        </p:blipFill>
        <p:spPr>
          <a:xfrm rot="21600000">
            <a:off x="4021835" y="1147572"/>
            <a:ext cx="3907535" cy="2427732"/>
          </a:xfrm>
          <a:prstGeom prst="rect">
            <a:avLst/>
          </a:prstGeom>
        </p:spPr>
      </p:pic>
      <p:pic>
        <p:nvPicPr>
          <p:cNvPr id="116" name="picture 116"/>
          <p:cNvPicPr>
            <a:picLocks noChangeAspect="1"/>
          </p:cNvPicPr>
          <p:nvPr/>
        </p:nvPicPr>
        <p:blipFill>
          <a:blip r:embed="rId3"/>
          <a:stretch>
            <a:fillRect/>
          </a:stretch>
        </p:blipFill>
        <p:spPr>
          <a:xfrm rot="21600000">
            <a:off x="4131563" y="3870959"/>
            <a:ext cx="3799332" cy="2118360"/>
          </a:xfrm>
          <a:prstGeom prst="rect">
            <a:avLst/>
          </a:prstGeom>
        </p:spPr>
      </p:pic>
      <p:sp>
        <p:nvSpPr>
          <p:cNvPr id="117" name="textbox 117"/>
          <p:cNvSpPr/>
          <p:nvPr/>
        </p:nvSpPr>
        <p:spPr>
          <a:xfrm>
            <a:off x="654707" y="1287730"/>
            <a:ext cx="2392045" cy="3362959"/>
          </a:xfrm>
          <a:prstGeom prst="rect">
            <a:avLst/>
          </a:prstGeom>
        </p:spPr>
        <p:txBody>
          <a:bodyPr vert="horz" wrap="square" lIns="0" tIns="0" rIns="0" bIns="0"/>
          <a:lstStyle/>
          <a:p>
            <a:pPr algn="l" rtl="0" eaLnBrk="0">
              <a:lnSpc>
                <a:spcPct val="83377"/>
              </a:lnSpc>
              <a:tabLst/>
            </a:pPr>
            <a:endParaRPr lang="Arial" altLang="Arial" sz="100" dirty="0"/>
          </a:p>
          <a:p>
            <a:pPr marL="12700" algn="l" rtl="0" eaLnBrk="0">
              <a:lnSpc>
                <a:spcPct val="95000"/>
              </a:lnSpc>
              <a:tabLst/>
            </a:pPr>
            <a:r>
              <a:rPr sz="2000" spc="-30" dirty="0">
                <a:solidFill>
                  <a:srgbClr val="FF0000">
                    <a:alpha val="100000"/>
                  </a:srgbClr>
                </a:solidFill>
                <a:latin typeface="SimSun"/>
                <a:ea typeface="SimSun"/>
                <a:cs typeface="SimSun"/>
              </a:rPr>
              <a:t>优点</a:t>
            </a:r>
            <a:r>
              <a:rPr sz="2000" spc="-10" dirty="0">
                <a:solidFill>
                  <a:srgbClr val="FF0000">
                    <a:alpha val="100000"/>
                  </a:srgbClr>
                </a:solidFill>
                <a:latin typeface="SimSun"/>
                <a:ea typeface="SimSun"/>
                <a:cs typeface="SimSun"/>
              </a:rPr>
              <a:t>：</a:t>
            </a:r>
            <a:endParaRPr lang="SimSun" altLang="SimSun" sz="2000" dirty="0"/>
          </a:p>
          <a:p>
            <a:pPr marL="25177" algn="l" rtl="0" eaLnBrk="0">
              <a:lnSpc>
                <a:spcPct val="95000"/>
              </a:lnSpc>
              <a:spcBef>
                <a:spcPts val="128"/>
              </a:spcBef>
              <a:tabLst/>
            </a:pPr>
            <a:r>
              <a:rPr sz="2000" spc="-220" dirty="0">
                <a:solidFill>
                  <a:srgbClr val="0000CC">
                    <a:alpha val="100000"/>
                  </a:srgbClr>
                </a:solidFill>
                <a:latin typeface="Wingdings"/>
                <a:ea typeface="Wingdings"/>
                <a:cs typeface="Wingdings"/>
              </a:rPr>
              <a:t>Ø</a:t>
            </a:r>
            <a:r>
              <a:rPr sz="2000" spc="-220" dirty="0">
                <a:solidFill>
                  <a:srgbClr val="0000CC">
                    <a:alpha val="100000"/>
                  </a:srgbClr>
                </a:solidFill>
                <a:latin typeface="Wingdings"/>
                <a:ea typeface="Wingdings"/>
                <a:cs typeface="Wingdings"/>
              </a:rPr>
              <a:t> </a:t>
            </a:r>
            <a:r>
              <a:rPr sz="2000" spc="-220" dirty="0">
                <a:solidFill>
                  <a:srgbClr val="0000CC">
                    <a:alpha val="100000"/>
                  </a:srgbClr>
                </a:solidFill>
                <a:latin typeface="SimSun"/>
                <a:ea typeface="SimSun"/>
                <a:cs typeface="SimSun"/>
              </a:rPr>
              <a:t>全量</a:t>
            </a:r>
            <a:r>
              <a:rPr sz="2000" spc="-180" dirty="0">
                <a:solidFill>
                  <a:srgbClr val="0000CC">
                    <a:alpha val="100000"/>
                  </a:srgbClr>
                </a:solidFill>
                <a:latin typeface="SimSun"/>
                <a:ea typeface="SimSun"/>
                <a:cs typeface="SimSun"/>
              </a:rPr>
              <a:t>程</a:t>
            </a:r>
            <a:endParaRPr lang="SimSun" altLang="SimSun" sz="2000" dirty="0"/>
          </a:p>
          <a:p>
            <a:pPr marL="25177" algn="l" rtl="0" eaLnBrk="0">
              <a:lnSpc>
                <a:spcPct val="95000"/>
              </a:lnSpc>
              <a:spcBef>
                <a:spcPts val="105"/>
              </a:spcBef>
              <a:tabLst/>
            </a:pPr>
            <a:r>
              <a:rPr sz="2000" spc="-160" dirty="0">
                <a:solidFill>
                  <a:srgbClr val="0000CC">
                    <a:alpha val="100000"/>
                  </a:srgbClr>
                </a:solidFill>
                <a:latin typeface="Wingdings"/>
                <a:ea typeface="Wingdings"/>
                <a:cs typeface="Wingdings"/>
              </a:rPr>
              <a:t>Ø</a:t>
            </a:r>
            <a:r>
              <a:rPr sz="2000" spc="-160" dirty="0">
                <a:solidFill>
                  <a:srgbClr val="0000CC">
                    <a:alpha val="100000"/>
                  </a:srgbClr>
                </a:solidFill>
                <a:latin typeface="Wingdings"/>
                <a:ea typeface="Wingdings"/>
                <a:cs typeface="Wingdings"/>
              </a:rPr>
              <a:t> </a:t>
            </a:r>
            <a:r>
              <a:rPr sz="2000" spc="-160" dirty="0">
                <a:solidFill>
                  <a:srgbClr val="0000CC">
                    <a:alpha val="100000"/>
                  </a:srgbClr>
                </a:solidFill>
                <a:latin typeface="SimSun"/>
                <a:ea typeface="SimSun"/>
                <a:cs typeface="SimSun"/>
              </a:rPr>
              <a:t>高精度检</a:t>
            </a:r>
            <a:r>
              <a:rPr sz="2000" spc="-100" dirty="0">
                <a:solidFill>
                  <a:srgbClr val="0000CC">
                    <a:alpha val="100000"/>
                  </a:srgbClr>
                </a:solidFill>
                <a:latin typeface="SimSun"/>
                <a:ea typeface="SimSun"/>
                <a:cs typeface="SimSun"/>
              </a:rPr>
              <a:t>测</a:t>
            </a:r>
            <a:endParaRPr lang="SimSun" altLang="SimSun" sz="2000" dirty="0"/>
          </a:p>
          <a:p>
            <a:pPr marL="25177" algn="l" rtl="0" eaLnBrk="0">
              <a:lnSpc>
                <a:spcPct val="95000"/>
              </a:lnSpc>
              <a:spcBef>
                <a:spcPts val="136"/>
              </a:spcBef>
              <a:tabLst/>
            </a:pPr>
            <a:r>
              <a:rPr sz="2000" spc="-160" dirty="0">
                <a:solidFill>
                  <a:srgbClr val="0000CC">
                    <a:alpha val="100000"/>
                  </a:srgbClr>
                </a:solidFill>
                <a:latin typeface="Wingdings"/>
                <a:ea typeface="Wingdings"/>
                <a:cs typeface="Wingdings"/>
              </a:rPr>
              <a:t>Ø</a:t>
            </a:r>
            <a:r>
              <a:rPr sz="2000" spc="-160" dirty="0">
                <a:solidFill>
                  <a:srgbClr val="0000CC">
                    <a:alpha val="100000"/>
                  </a:srgbClr>
                </a:solidFill>
                <a:latin typeface="Wingdings"/>
                <a:ea typeface="Wingdings"/>
                <a:cs typeface="Wingdings"/>
              </a:rPr>
              <a:t> </a:t>
            </a:r>
            <a:r>
              <a:rPr sz="2000" spc="-160" dirty="0">
                <a:solidFill>
                  <a:srgbClr val="0000CC">
                    <a:alpha val="100000"/>
                  </a:srgbClr>
                </a:solidFill>
                <a:latin typeface="SimSun"/>
                <a:ea typeface="SimSun"/>
                <a:cs typeface="SimSun"/>
              </a:rPr>
              <a:t>调校周期</a:t>
            </a:r>
            <a:r>
              <a:rPr sz="2000" spc="-100" dirty="0">
                <a:solidFill>
                  <a:srgbClr val="0000CC">
                    <a:alpha val="100000"/>
                  </a:srgbClr>
                </a:solidFill>
                <a:latin typeface="SimSun"/>
                <a:ea typeface="SimSun"/>
                <a:cs typeface="SimSun"/>
              </a:rPr>
              <a:t>长</a:t>
            </a:r>
            <a:endParaRPr lang="SimSun" altLang="SimSun" sz="2000" dirty="0"/>
          </a:p>
          <a:p>
            <a:pPr marL="25177" algn="l" rtl="0" eaLnBrk="0">
              <a:lnSpc>
                <a:spcPct val="95000"/>
              </a:lnSpc>
              <a:spcBef>
                <a:spcPts val="112"/>
              </a:spcBef>
              <a:tabLst/>
            </a:pPr>
            <a:r>
              <a:rPr sz="2000" spc="-160" dirty="0">
                <a:solidFill>
                  <a:srgbClr val="0000CC">
                    <a:alpha val="100000"/>
                  </a:srgbClr>
                </a:solidFill>
                <a:latin typeface="Wingdings"/>
                <a:ea typeface="Wingdings"/>
                <a:cs typeface="Wingdings"/>
              </a:rPr>
              <a:t>Ø</a:t>
            </a:r>
            <a:r>
              <a:rPr sz="2000" spc="-160" dirty="0">
                <a:solidFill>
                  <a:srgbClr val="0000CC">
                    <a:alpha val="100000"/>
                  </a:srgbClr>
                </a:solidFill>
                <a:latin typeface="Wingdings"/>
                <a:ea typeface="Wingdings"/>
                <a:cs typeface="Wingdings"/>
              </a:rPr>
              <a:t> </a:t>
            </a:r>
            <a:r>
              <a:rPr sz="2000" spc="-160" dirty="0">
                <a:solidFill>
                  <a:srgbClr val="0000CC">
                    <a:alpha val="100000"/>
                  </a:srgbClr>
                </a:solidFill>
                <a:latin typeface="SimSun"/>
                <a:ea typeface="SimSun"/>
                <a:cs typeface="SimSun"/>
              </a:rPr>
              <a:t>不存在中</a:t>
            </a:r>
            <a:r>
              <a:rPr sz="2000" spc="-100" dirty="0">
                <a:solidFill>
                  <a:srgbClr val="0000CC">
                    <a:alpha val="100000"/>
                  </a:srgbClr>
                </a:solidFill>
                <a:latin typeface="SimSun"/>
                <a:ea typeface="SimSun"/>
                <a:cs typeface="SimSun"/>
              </a:rPr>
              <a:t>毒</a:t>
            </a:r>
            <a:endParaRPr lang="SimSun" altLang="SimSun" sz="2000" dirty="0"/>
          </a:p>
          <a:p>
            <a:pPr marL="25177" algn="l" rtl="0" eaLnBrk="0">
              <a:lnSpc>
                <a:spcPct val="95000"/>
              </a:lnSpc>
              <a:spcBef>
                <a:spcPts val="120"/>
              </a:spcBef>
              <a:tabLst/>
            </a:pPr>
            <a:r>
              <a:rPr sz="2000" spc="-160" dirty="0">
                <a:solidFill>
                  <a:srgbClr val="0000CC">
                    <a:alpha val="100000"/>
                  </a:srgbClr>
                </a:solidFill>
                <a:latin typeface="Wingdings"/>
                <a:ea typeface="Wingdings"/>
                <a:cs typeface="Wingdings"/>
              </a:rPr>
              <a:t>Ø</a:t>
            </a:r>
            <a:r>
              <a:rPr sz="2000" spc="-160" dirty="0">
                <a:solidFill>
                  <a:srgbClr val="0000CC">
                    <a:alpha val="100000"/>
                  </a:srgbClr>
                </a:solidFill>
                <a:latin typeface="Wingdings"/>
                <a:ea typeface="Wingdings"/>
                <a:cs typeface="Wingdings"/>
              </a:rPr>
              <a:t> </a:t>
            </a:r>
            <a:r>
              <a:rPr sz="2000" spc="-160" dirty="0">
                <a:solidFill>
                  <a:srgbClr val="0000CC">
                    <a:alpha val="100000"/>
                  </a:srgbClr>
                </a:solidFill>
                <a:latin typeface="SimSun"/>
                <a:ea typeface="SimSun"/>
                <a:cs typeface="SimSun"/>
              </a:rPr>
              <a:t>元件寿命</a:t>
            </a:r>
            <a:r>
              <a:rPr sz="2000" spc="-100" dirty="0">
                <a:solidFill>
                  <a:srgbClr val="0000CC">
                    <a:alpha val="100000"/>
                  </a:srgbClr>
                </a:solidFill>
                <a:latin typeface="SimSun"/>
                <a:ea typeface="SimSun"/>
                <a:cs typeface="SimSun"/>
              </a:rPr>
              <a:t>长</a:t>
            </a:r>
            <a:endParaRPr lang="SimSun" altLang="SimSun" sz="2000" dirty="0"/>
          </a:p>
          <a:p>
            <a:pPr marL="13718" algn="l" rtl="0" eaLnBrk="0">
              <a:lnSpc>
                <a:spcPct val="95000"/>
              </a:lnSpc>
              <a:spcBef>
                <a:spcPts val="128"/>
              </a:spcBef>
              <a:tabLst/>
            </a:pPr>
            <a:r>
              <a:rPr sz="2000" spc="-30" dirty="0">
                <a:solidFill>
                  <a:srgbClr val="FF0000">
                    <a:alpha val="100000"/>
                  </a:srgbClr>
                </a:solidFill>
                <a:latin typeface="SimSun"/>
                <a:ea typeface="SimSun"/>
                <a:cs typeface="SimSun"/>
              </a:rPr>
              <a:t>缺点</a:t>
            </a:r>
            <a:r>
              <a:rPr sz="2000" spc="-20" dirty="0">
                <a:solidFill>
                  <a:srgbClr val="FF0000">
                    <a:alpha val="100000"/>
                  </a:srgbClr>
                </a:solidFill>
                <a:latin typeface="SimSun"/>
                <a:ea typeface="SimSun"/>
                <a:cs typeface="SimSun"/>
              </a:rPr>
              <a:t>：</a:t>
            </a:r>
            <a:endParaRPr lang="SimSun" altLang="SimSun" sz="2000" dirty="0"/>
          </a:p>
          <a:p>
            <a:pPr marL="25177" algn="l" rtl="0" eaLnBrk="0">
              <a:lnSpc>
                <a:spcPct val="95000"/>
              </a:lnSpc>
              <a:spcBef>
                <a:spcPts val="130"/>
              </a:spcBef>
              <a:tabLst/>
            </a:pPr>
            <a:r>
              <a:rPr sz="2000" spc="-140" dirty="0">
                <a:solidFill>
                  <a:srgbClr val="0000CC">
                    <a:alpha val="100000"/>
                  </a:srgbClr>
                </a:solidFill>
                <a:latin typeface="Wingdings"/>
                <a:ea typeface="Wingdings"/>
                <a:cs typeface="Wingdings"/>
              </a:rPr>
              <a:t>Ø</a:t>
            </a:r>
            <a:r>
              <a:rPr sz="2000" spc="-140" dirty="0">
                <a:solidFill>
                  <a:srgbClr val="0000CC">
                    <a:alpha val="100000"/>
                  </a:srgbClr>
                </a:solidFill>
                <a:latin typeface="Wingdings"/>
                <a:ea typeface="Wingdings"/>
                <a:cs typeface="Wingdings"/>
              </a:rPr>
              <a:t> </a:t>
            </a:r>
            <a:r>
              <a:rPr sz="2000" spc="-140" dirty="0">
                <a:solidFill>
                  <a:srgbClr val="0000CC">
                    <a:alpha val="100000"/>
                  </a:srgbClr>
                </a:solidFill>
                <a:latin typeface="SimSun"/>
                <a:ea typeface="SimSun"/>
                <a:cs typeface="SimSun"/>
              </a:rPr>
              <a:t>受震动影响</a:t>
            </a:r>
            <a:r>
              <a:rPr sz="2000" spc="-80" dirty="0">
                <a:solidFill>
                  <a:srgbClr val="0000CC">
                    <a:alpha val="100000"/>
                  </a:srgbClr>
                </a:solidFill>
                <a:latin typeface="SimSun"/>
                <a:ea typeface="SimSun"/>
                <a:cs typeface="SimSun"/>
              </a:rPr>
              <a:t>大</a:t>
            </a:r>
            <a:endParaRPr lang="SimSun" altLang="SimSun" sz="2000" dirty="0"/>
          </a:p>
          <a:p>
            <a:pPr marL="25177" algn="l" rtl="0" eaLnBrk="0">
              <a:lnSpc>
                <a:spcPct val="95000"/>
              </a:lnSpc>
              <a:spcBef>
                <a:spcPts val="95"/>
              </a:spcBef>
              <a:tabLst/>
            </a:pPr>
            <a:r>
              <a:rPr sz="2000" spc="-110" dirty="0">
                <a:solidFill>
                  <a:srgbClr val="0000CC">
                    <a:alpha val="100000"/>
                  </a:srgbClr>
                </a:solidFill>
                <a:latin typeface="Wingdings"/>
                <a:ea typeface="Wingdings"/>
                <a:cs typeface="Wingdings"/>
              </a:rPr>
              <a:t>Ø</a:t>
            </a:r>
            <a:r>
              <a:rPr sz="2000" spc="-110" dirty="0">
                <a:solidFill>
                  <a:srgbClr val="0000CC">
                    <a:alpha val="100000"/>
                  </a:srgbClr>
                </a:solidFill>
                <a:latin typeface="Wingdings"/>
                <a:ea typeface="Wingdings"/>
                <a:cs typeface="Wingdings"/>
              </a:rPr>
              <a:t> </a:t>
            </a:r>
            <a:r>
              <a:rPr sz="2000" spc="-110" dirty="0">
                <a:solidFill>
                  <a:srgbClr val="0000CC">
                    <a:alpha val="100000"/>
                  </a:srgbClr>
                </a:solidFill>
                <a:latin typeface="SimSun"/>
                <a:ea typeface="SimSun"/>
                <a:cs typeface="SimSun"/>
              </a:rPr>
              <a:t>仍受烷烃气体干</a:t>
            </a:r>
            <a:r>
              <a:rPr sz="2000" spc="-70" dirty="0">
                <a:solidFill>
                  <a:srgbClr val="0000CC">
                    <a:alpha val="100000"/>
                  </a:srgbClr>
                </a:solidFill>
                <a:latin typeface="SimSun"/>
                <a:ea typeface="SimSun"/>
                <a:cs typeface="SimSun"/>
              </a:rPr>
              <a:t>扰</a:t>
            </a:r>
            <a:endParaRPr lang="SimSun" altLang="SimSun" sz="2000" dirty="0"/>
          </a:p>
          <a:p>
            <a:pPr marL="359674" indent="-334497" algn="l" rtl="0" eaLnBrk="0">
              <a:lnSpc>
                <a:spcPct val="98000"/>
              </a:lnSpc>
              <a:spcBef>
                <a:spcPts val="104"/>
              </a:spcBef>
              <a:tabLst/>
            </a:pPr>
            <a:r>
              <a:rPr sz="2000" spc="-110" dirty="0">
                <a:solidFill>
                  <a:srgbClr val="0000CC">
                    <a:alpha val="100000"/>
                  </a:srgbClr>
                </a:solidFill>
                <a:latin typeface="Wingdings"/>
                <a:ea typeface="Wingdings"/>
                <a:cs typeface="Wingdings"/>
              </a:rPr>
              <a:t>Ø</a:t>
            </a:r>
            <a:r>
              <a:rPr sz="2000" spc="-110" dirty="0">
                <a:solidFill>
                  <a:srgbClr val="0000CC">
                    <a:alpha val="100000"/>
                  </a:srgbClr>
                </a:solidFill>
                <a:latin typeface="Wingdings"/>
                <a:ea typeface="Wingdings"/>
                <a:cs typeface="Wingdings"/>
              </a:rPr>
              <a:t> </a:t>
            </a:r>
            <a:r>
              <a:rPr sz="2000" spc="-110" dirty="0">
                <a:solidFill>
                  <a:srgbClr val="0000CC">
                    <a:alpha val="100000"/>
                  </a:srgbClr>
                </a:solidFill>
                <a:latin typeface="SimSun"/>
                <a:ea typeface="SimSun"/>
                <a:cs typeface="SimSun"/>
              </a:rPr>
              <a:t>受水蒸气、冷凝</a:t>
            </a:r>
            <a:r>
              <a:rPr sz="2000" spc="-70" dirty="0">
                <a:solidFill>
                  <a:srgbClr val="0000CC">
                    <a:alpha val="100000"/>
                  </a:srgbClr>
                </a:solidFill>
                <a:latin typeface="SimSun"/>
                <a:ea typeface="SimSun"/>
                <a:cs typeface="SimSun"/>
              </a:rPr>
              <a:t>水</a:t>
            </a:r>
            <a:r>
              <a:rPr sz="2000" spc="0" dirty="0">
                <a:solidFill>
                  <a:srgbClr val="0000CC">
                    <a:alpha val="100000"/>
                  </a:srgbClr>
                </a:solidFill>
                <a:latin typeface="SimSun"/>
                <a:ea typeface="SimSun"/>
                <a:cs typeface="SimSun"/>
              </a:rPr>
              <a:t> </a:t>
            </a:r>
            <a:r>
              <a:rPr sz="2000" spc="-40" dirty="0">
                <a:solidFill>
                  <a:srgbClr val="0000CC">
                    <a:alpha val="100000"/>
                  </a:srgbClr>
                </a:solidFill>
                <a:latin typeface="SimSun"/>
                <a:ea typeface="SimSun"/>
                <a:cs typeface="SimSun"/>
              </a:rPr>
              <a:t>水影</a:t>
            </a:r>
            <a:r>
              <a:rPr sz="2000" spc="-20" dirty="0">
                <a:solidFill>
                  <a:srgbClr val="0000CC">
                    <a:alpha val="100000"/>
                  </a:srgbClr>
                </a:solidFill>
                <a:latin typeface="SimSun"/>
                <a:ea typeface="SimSun"/>
                <a:cs typeface="SimSun"/>
              </a:rPr>
              <a:t>响</a:t>
            </a:r>
            <a:endParaRPr lang="SimSun" altLang="SimSun" sz="2000" dirty="0"/>
          </a:p>
        </p:txBody>
      </p:sp>
      <p:pic>
        <p:nvPicPr>
          <p:cNvPr id="118" name="picture 118"/>
          <p:cNvPicPr>
            <a:picLocks noChangeAspect="1"/>
          </p:cNvPicPr>
          <p:nvPr/>
        </p:nvPicPr>
        <p:blipFill>
          <a:blip r:embed="rId4"/>
          <a:stretch>
            <a:fillRect/>
          </a:stretch>
        </p:blipFill>
        <p:spPr>
          <a:xfrm rot="21600000">
            <a:off x="731519" y="4815840"/>
            <a:ext cx="1463039" cy="1188719"/>
          </a:xfrm>
          <a:prstGeom prst="rect">
            <a:avLst/>
          </a:prstGeom>
        </p:spPr>
      </p:pic>
      <p:sp>
        <p:nvSpPr>
          <p:cNvPr id="119" name="textbox 119"/>
          <p:cNvSpPr/>
          <p:nvPr/>
        </p:nvSpPr>
        <p:spPr>
          <a:xfrm>
            <a:off x="667184" y="793204"/>
            <a:ext cx="3920490" cy="314325"/>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60" dirty="0">
                <a:solidFill>
                  <a:srgbClr val="FF0000">
                    <a:alpha val="100000"/>
                  </a:srgbClr>
                </a:solidFill>
                <a:latin typeface="Wingdings"/>
                <a:ea typeface="Wingdings"/>
                <a:cs typeface="Wingdings"/>
              </a:rPr>
              <a:t>Ø</a:t>
            </a:r>
            <a:r>
              <a:rPr sz="2000" spc="-60" dirty="0">
                <a:solidFill>
                  <a:srgbClr val="FF0000">
                    <a:alpha val="100000"/>
                  </a:srgbClr>
                </a:solidFill>
                <a:latin typeface="Wingdings"/>
                <a:ea typeface="Wingdings"/>
                <a:cs typeface="Wingdings"/>
              </a:rPr>
              <a:t> </a:t>
            </a:r>
            <a:r>
              <a:rPr sz="2000" spc="-60" dirty="0">
                <a:solidFill>
                  <a:srgbClr val="FF0000">
                    <a:alpha val="100000"/>
                  </a:srgbClr>
                </a:solidFill>
                <a:ln w="7277" cap="flat" cmpd="sng">
                  <a:solidFill>
                    <a:srgbClr a:val="FF0000">
                      <a:alpha val="100000"/>
                    </a:srgbClr>
                  </a:solidFill>
                  <a:prstDash a:val="solid"/>
                  <a:bevel/>
                </a:ln>
                <a:latin typeface="SimSun"/>
                <a:ea typeface="SimSun"/>
                <a:cs typeface="SimSun"/>
              </a:rPr>
              <a:t>甲烷传感器——红外光谱吸收</a:t>
            </a:r>
            <a:r>
              <a:rPr sz="2000" spc="-30" dirty="0">
                <a:solidFill>
                  <a:srgbClr val="FF0000">
                    <a:alpha val="100000"/>
                  </a:srgbClr>
                </a:solidFill>
                <a:ln w="7277" cap="flat" cmpd="sng">
                  <a:solidFill>
                    <a:srgbClr a:val="FF0000">
                      <a:alpha val="100000"/>
                    </a:srgbClr>
                  </a:solidFill>
                  <a:prstDash a:val="solid"/>
                  <a:bevel/>
                </a:ln>
                <a:latin typeface="SimSun"/>
                <a:ea typeface="SimSun"/>
                <a:cs typeface="SimSun"/>
              </a:rPr>
              <a:t>式</a:t>
            </a:r>
            <a:endParaRPr lang="SimSun" altLang="SimSun" sz="2000" dirty="0"/>
          </a:p>
        </p:txBody>
      </p:sp>
      <p:sp>
        <p:nvSpPr>
          <p:cNvPr id="120" name="textbox 120"/>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21"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2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23" name="textbox 123"/>
          <p:cNvSpPr/>
          <p:nvPr/>
        </p:nvSpPr>
        <p:spPr>
          <a:xfrm>
            <a:off x="8228467" y="6403377"/>
            <a:ext cx="227965" cy="197485"/>
          </a:xfrm>
          <a:prstGeom prst="rect">
            <a:avLst/>
          </a:prstGeom>
        </p:spPr>
        <p:txBody>
          <a:bodyPr vert="horz" wrap="square" lIns="0" tIns="0" rIns="0" bIns="0"/>
          <a:lstStyle/>
          <a:p>
            <a:pPr algn="l" rtl="0" eaLnBrk="0">
              <a:lnSpc>
                <a:spcPct val="78840"/>
              </a:lnSpc>
              <a:tabLst/>
            </a:pPr>
            <a:endParaRPr lang="Arial" altLang="Arial" sz="100" dirty="0"/>
          </a:p>
          <a:p>
            <a:pPr marL="12700" algn="l" rtl="0" eaLnBrk="0">
              <a:lnSpc>
                <a:spcPct val="87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7</a:t>
            </a:r>
            <a:endParaRPr lang="Verdana" altLang="Verdana"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25"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26"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127" name="picture 127"/>
          <p:cNvPicPr>
            <a:picLocks noChangeAspect="1"/>
          </p:cNvPicPr>
          <p:nvPr/>
        </p:nvPicPr>
        <p:blipFill>
          <a:blip r:embed="rId2"/>
          <a:stretch>
            <a:fillRect/>
          </a:stretch>
        </p:blipFill>
        <p:spPr>
          <a:xfrm rot="21600000">
            <a:off x="4910328" y="2295144"/>
            <a:ext cx="3983735" cy="3171444"/>
          </a:xfrm>
          <a:prstGeom prst="rect">
            <a:avLst/>
          </a:prstGeom>
        </p:spPr>
      </p:pic>
      <p:sp>
        <p:nvSpPr>
          <p:cNvPr id="128" name="textbox 128"/>
          <p:cNvSpPr/>
          <p:nvPr/>
        </p:nvSpPr>
        <p:spPr>
          <a:xfrm>
            <a:off x="635273" y="739737"/>
            <a:ext cx="7900034" cy="4321175"/>
          </a:xfrm>
          <a:prstGeom prst="rect">
            <a:avLst/>
          </a:prstGeom>
        </p:spPr>
        <p:txBody>
          <a:bodyPr vert="horz" wrap="square" lIns="0" tIns="0" rIns="0" bIns="0"/>
          <a:lstStyle/>
          <a:p>
            <a:pPr algn="l" rtl="0" eaLnBrk="0">
              <a:lnSpc>
                <a:spcPct val="76866"/>
              </a:lnSpc>
              <a:tabLst/>
            </a:pPr>
            <a:endParaRPr lang="Arial" altLang="Arial" sz="100" dirty="0"/>
          </a:p>
          <a:p>
            <a:pPr marL="26195" algn="l" rtl="0" eaLnBrk="0">
              <a:lnSpc>
                <a:spcPct val="95000"/>
              </a:lnSpc>
              <a:tabLst/>
            </a:pPr>
            <a:r>
              <a:rPr sz="2000" spc="-80" dirty="0">
                <a:solidFill>
                  <a:srgbClr val="FF0000">
                    <a:alpha val="100000"/>
                  </a:srgbClr>
                </a:solidFill>
                <a:latin typeface="Wingdings"/>
                <a:ea typeface="Wingdings"/>
                <a:cs typeface="Wingdings"/>
              </a:rPr>
              <a:t>Ø</a:t>
            </a:r>
            <a:r>
              <a:rPr sz="2000" spc="-80" dirty="0">
                <a:solidFill>
                  <a:srgbClr val="FF0000">
                    <a:alpha val="100000"/>
                  </a:srgbClr>
                </a:solidFill>
                <a:latin typeface="Wingdings"/>
                <a:ea typeface="Wingdings"/>
                <a:cs typeface="Wingdings"/>
              </a:rPr>
              <a:t> </a:t>
            </a:r>
            <a:r>
              <a:rPr sz="2000" spc="-80" dirty="0">
                <a:solidFill>
                  <a:srgbClr val="FF0000">
                    <a:alpha val="100000"/>
                  </a:srgbClr>
                </a:solidFill>
                <a:ln w="7277" cap="flat" cmpd="sng">
                  <a:solidFill>
                    <a:srgbClr a:val="FF0000">
                      <a:alpha val="100000"/>
                    </a:srgbClr>
                  </a:solidFill>
                  <a:prstDash a:val="solid"/>
                  <a:bevel/>
                </a:ln>
                <a:latin typeface="SimSun"/>
                <a:ea typeface="SimSun"/>
                <a:cs typeface="SimSun"/>
              </a:rPr>
              <a:t>甲烷传感器——激光原</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理</a:t>
            </a:r>
            <a:endParaRPr lang="SimSun" altLang="SimSun" sz="2000" dirty="0"/>
          </a:p>
          <a:p>
            <a:pPr marL="15755" indent="520951" algn="l" rtl="0" eaLnBrk="0">
              <a:lnSpc>
                <a:spcPct val="99000"/>
              </a:lnSpc>
              <a:spcBef>
                <a:spcPts val="135"/>
              </a:spcBef>
              <a:tabLst/>
            </a:pPr>
            <a:r>
              <a:rPr sz="2000" spc="10" dirty="0">
                <a:solidFill>
                  <a:srgbClr val="000000">
                    <a:alpha val="100000"/>
                  </a:srgbClr>
                </a:solidFill>
                <a:latin typeface="SimSun"/>
                <a:ea typeface="SimSun"/>
                <a:cs typeface="SimSun"/>
              </a:rPr>
              <a:t>基于半导体可调谐激光吸收光谱</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TDLAS</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与</a:t>
            </a:r>
            <a:r>
              <a:rPr sz="2000" spc="0" dirty="0">
                <a:solidFill>
                  <a:srgbClr val="000000">
                    <a:alpha val="100000"/>
                  </a:srgbClr>
                </a:solidFill>
                <a:latin typeface="SimSun"/>
                <a:ea typeface="SimSun"/>
                <a:cs typeface="SimSun"/>
              </a:rPr>
              <a:t>数字谐波解调技术。</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甲烧气</a:t>
            </a:r>
            <a:r>
              <a:rPr sz="2000" spc="0" dirty="0">
                <a:solidFill>
                  <a:srgbClr val="000000">
                    <a:alpha val="100000"/>
                  </a:srgbClr>
                </a:solidFill>
                <a:latin typeface="SimSun"/>
                <a:ea typeface="SimSun"/>
                <a:cs typeface="SimSun"/>
              </a:rPr>
              <a:t>体在近红外区的1.33um和</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1.66um</a:t>
            </a:r>
            <a:r>
              <a:rPr sz="2000" spc="0" dirty="0">
                <a:solidFill>
                  <a:srgbClr val="000000">
                    <a:alpha val="100000"/>
                  </a:srgbClr>
                </a:solidFill>
                <a:latin typeface="SimSun"/>
                <a:ea typeface="SimSun"/>
                <a:cs typeface="SimSun"/>
              </a:rPr>
              <a:t>这两个波长附近有相当强的吸收</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峰，它们正好落在光纤0.8~1.7</a:t>
            </a:r>
            <a:r>
              <a:rPr sz="2000" spc="0" dirty="0">
                <a:solidFill>
                  <a:srgbClr val="000000">
                    <a:alpha val="100000"/>
                  </a:srgbClr>
                </a:solidFill>
                <a:latin typeface="SimSun"/>
                <a:ea typeface="SimSun"/>
                <a:cs typeface="SimSun"/>
              </a:rPr>
              <a:t>um</a:t>
            </a:r>
            <a:r>
              <a:rPr sz="2000" spc="30" dirty="0">
                <a:solidFill>
                  <a:srgbClr val="000000">
                    <a:alpha val="100000"/>
                  </a:srgbClr>
                </a:solidFill>
                <a:latin typeface="SimSun"/>
                <a:ea typeface="SimSun"/>
                <a:cs typeface="SimSun"/>
              </a:rPr>
              <a:t>近红外低损耗、低色散特性传</a:t>
            </a:r>
            <a:r>
              <a:rPr sz="2000" spc="10" dirty="0">
                <a:solidFill>
                  <a:srgbClr val="000000">
                    <a:alpha val="100000"/>
                  </a:srgbClr>
                </a:solidFill>
                <a:latin typeface="SimSun"/>
                <a:ea typeface="SimSun"/>
                <a:cs typeface="SimSun"/>
              </a:rPr>
              <a:t>输</a:t>
            </a:r>
            <a:r>
              <a:rPr sz="2000" spc="0" dirty="0">
                <a:solidFill>
                  <a:srgbClr val="000000">
                    <a:alpha val="100000"/>
                  </a:srgbClr>
                </a:solidFill>
                <a:latin typeface="SimSun"/>
                <a:ea typeface="SimSun"/>
                <a:cs typeface="SimSun"/>
              </a:rPr>
              <a:t>窗口</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内，且在这一区域光</a:t>
            </a:r>
            <a:r>
              <a:rPr sz="2000" spc="0" dirty="0">
                <a:solidFill>
                  <a:srgbClr val="000000">
                    <a:alpha val="100000"/>
                  </a:srgbClr>
                </a:solidFill>
                <a:latin typeface="SimSun"/>
                <a:ea typeface="SimSun"/>
                <a:cs typeface="SimSun"/>
              </a:rPr>
              <a:t>源技术比较成熟，其材料损耗在1.3um处为雾水蒸</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气、二氧化碳等在此</a:t>
            </a:r>
            <a:r>
              <a:rPr sz="2000" spc="0" dirty="0">
                <a:solidFill>
                  <a:srgbClr val="000000">
                    <a:alpha val="100000"/>
                  </a:srgbClr>
                </a:solidFill>
                <a:latin typeface="SimSun"/>
                <a:ea typeface="SimSun"/>
                <a:cs typeface="SimSun"/>
              </a:rPr>
              <a:t>波段无明显吸收。</a:t>
            </a:r>
            <a:endParaRPr lang="SimSun" altLang="SimSun" sz="2000" dirty="0"/>
          </a:p>
          <a:p>
            <a:pPr marL="528848" algn="l" rtl="0" eaLnBrk="0">
              <a:lnSpc>
                <a:spcPct val="83000"/>
              </a:lnSpc>
              <a:spcBef>
                <a:spcPts val="459"/>
              </a:spcBef>
              <a:tabLst/>
            </a:pPr>
            <a:r>
              <a:rPr sz="2000" spc="-10" dirty="0">
                <a:solidFill>
                  <a:srgbClr val="000000">
                    <a:alpha val="100000"/>
                  </a:srgbClr>
                </a:solidFill>
                <a:latin typeface="SimSun"/>
                <a:ea typeface="SimSun"/>
                <a:cs typeface="SimSun"/>
              </a:rPr>
              <a:t>红外和激光基于气体对特征波</a:t>
            </a:r>
            <a:r>
              <a:rPr sz="2000" spc="0" dirty="0">
                <a:solidFill>
                  <a:srgbClr val="000000">
                    <a:alpha val="100000"/>
                  </a:srgbClr>
                </a:solidFill>
                <a:latin typeface="SimSun"/>
                <a:ea typeface="SimSun"/>
                <a:cs typeface="SimSun"/>
              </a:rPr>
              <a:t>长的</a:t>
            </a:r>
            <a:endParaRPr lang="SimSun" altLang="SimSun" sz="2000" dirty="0"/>
          </a:p>
          <a:p>
            <a:pPr marL="24667" algn="l" rtl="0" eaLnBrk="0">
              <a:lnSpc>
                <a:spcPct val="100000"/>
              </a:lnSpc>
              <a:tabLst/>
            </a:pPr>
            <a:r>
              <a:rPr sz="2000" spc="-10" dirty="0">
                <a:solidFill>
                  <a:srgbClr val="000000">
                    <a:alpha val="100000"/>
                  </a:srgbClr>
                </a:solidFill>
                <a:latin typeface="SimSun"/>
                <a:ea typeface="SimSun"/>
                <a:cs typeface="SimSun"/>
              </a:rPr>
              <a:t>吸收原理所制，但由于激光发射光谱</a:t>
            </a:r>
            <a:r>
              <a:rPr sz="2000" spc="0" dirty="0">
                <a:solidFill>
                  <a:srgbClr val="000000">
                    <a:alpha val="100000"/>
                  </a:srgbClr>
                </a:solidFill>
                <a:latin typeface="SimSun"/>
                <a:ea typeface="SimSun"/>
                <a:cs typeface="SimSun"/>
              </a:rPr>
              <a:t>更</a:t>
            </a:r>
            <a:endParaRPr lang="SimSun" altLang="SimSun" sz="2000" dirty="0"/>
          </a:p>
          <a:p>
            <a:pPr marL="26704" algn="l" rtl="0" eaLnBrk="0">
              <a:lnSpc>
                <a:spcPct val="100000"/>
              </a:lnSpc>
              <a:tabLst/>
            </a:pPr>
            <a:r>
              <a:rPr sz="2000" spc="-10" dirty="0">
                <a:solidFill>
                  <a:srgbClr val="000000">
                    <a:alpha val="100000"/>
                  </a:srgbClr>
                </a:solidFill>
                <a:latin typeface="SimSun"/>
                <a:ea typeface="SimSun"/>
                <a:cs typeface="SimSun"/>
              </a:rPr>
              <a:t>窄</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(&lt;1n</a:t>
            </a:r>
            <a:r>
              <a:rPr sz="2000" spc="0" dirty="0">
                <a:solidFill>
                  <a:srgbClr val="000000">
                    <a:alpha val="100000"/>
                  </a:srgbClr>
                </a:solidFill>
                <a:latin typeface="SimSun"/>
                <a:ea typeface="SimSun"/>
                <a:cs typeface="SimSun"/>
              </a:rPr>
              <a:t>m</a:t>
            </a:r>
            <a:r>
              <a:rPr sz="2000" spc="-10" dirty="0">
                <a:solidFill>
                  <a:srgbClr val="000000">
                    <a:alpha val="100000"/>
                  </a:srgbClr>
                </a:solidFill>
                <a:latin typeface="SimSun"/>
                <a:ea typeface="SimSun"/>
                <a:cs typeface="SimSun"/>
              </a:rPr>
              <a:t>，其利用</a:t>
            </a:r>
            <a:r>
              <a:rPr sz="2000" spc="0" dirty="0">
                <a:solidFill>
                  <a:srgbClr val="000000">
                    <a:alpha val="100000"/>
                  </a:srgbClr>
                </a:solidFill>
                <a:latin typeface="SimSun"/>
                <a:ea typeface="SimSun"/>
                <a:cs typeface="SimSun"/>
              </a:rPr>
              <a:t>DFB</a:t>
            </a:r>
            <a:r>
              <a:rPr sz="2000" spc="-10" dirty="0">
                <a:solidFill>
                  <a:srgbClr val="000000">
                    <a:alpha val="100000"/>
                  </a:srgbClr>
                </a:solidFill>
                <a:latin typeface="SimSun"/>
                <a:ea typeface="SimSun"/>
                <a:cs typeface="SimSun"/>
              </a:rPr>
              <a:t>激光器单光普输</a:t>
            </a:r>
            <a:endParaRPr lang="SimSun" altLang="SimSun" sz="2000" dirty="0"/>
          </a:p>
          <a:p>
            <a:pPr marL="36635" algn="l" rtl="0" eaLnBrk="0">
              <a:lnSpc>
                <a:spcPct val="100000"/>
              </a:lnSpc>
              <a:tabLst/>
            </a:pPr>
            <a:r>
              <a:rPr sz="2000" spc="-10" dirty="0">
                <a:solidFill>
                  <a:srgbClr val="000000">
                    <a:alpha val="100000"/>
                  </a:srgbClr>
                </a:solidFill>
                <a:latin typeface="SimSun"/>
                <a:ea typeface="SimSun"/>
                <a:cs typeface="SimSun"/>
              </a:rPr>
              <a:t>出特性，结合高精度PI</a:t>
            </a:r>
            <a:r>
              <a:rPr sz="2000" spc="0" dirty="0">
                <a:solidFill>
                  <a:srgbClr val="000000">
                    <a:alpha val="100000"/>
                  </a:srgbClr>
                </a:solidFill>
                <a:latin typeface="SimSun"/>
                <a:ea typeface="SimSun"/>
                <a:cs typeface="SimSun"/>
              </a:rPr>
              <a:t>D</a:t>
            </a:r>
            <a:r>
              <a:rPr sz="2000" spc="-10" dirty="0">
                <a:solidFill>
                  <a:srgbClr val="000000">
                    <a:alpha val="100000"/>
                  </a:srgbClr>
                </a:solidFill>
                <a:latin typeface="SimSun"/>
                <a:ea typeface="SimSun"/>
                <a:cs typeface="SimSun"/>
              </a:rPr>
              <a:t>温控电路，使</a:t>
            </a:r>
            <a:endParaRPr lang="SimSun" altLang="SimSun" sz="2000" dirty="0"/>
          </a:p>
          <a:p>
            <a:pPr marL="12700" algn="l" rtl="0" eaLnBrk="0">
              <a:lnSpc>
                <a:spcPct val="100000"/>
              </a:lnSpc>
              <a:tabLst/>
            </a:pPr>
            <a:r>
              <a:rPr sz="2000" spc="50" dirty="0">
                <a:solidFill>
                  <a:srgbClr val="000000">
                    <a:alpha val="100000"/>
                  </a:srgbClr>
                </a:solidFill>
                <a:latin typeface="SimSun"/>
                <a:ea typeface="SimSun"/>
                <a:cs typeface="SimSun"/>
              </a:rPr>
              <a:t>传感器检测波长始终位1653.</a:t>
            </a:r>
            <a:r>
              <a:rPr sz="2000" spc="20" dirty="0">
                <a:solidFill>
                  <a:srgbClr val="000000">
                    <a:alpha val="100000"/>
                  </a:srgbClr>
                </a:solidFill>
                <a:latin typeface="SimSun"/>
                <a:ea typeface="SimSun"/>
                <a:cs typeface="SimSun"/>
              </a:rPr>
              <a:t>7</a:t>
            </a:r>
            <a:r>
              <a:rPr sz="2000" spc="0" dirty="0">
                <a:solidFill>
                  <a:srgbClr val="000000">
                    <a:alpha val="100000"/>
                  </a:srgbClr>
                </a:solidFill>
                <a:latin typeface="SimSun"/>
                <a:ea typeface="SimSun"/>
                <a:cs typeface="SimSun"/>
              </a:rPr>
              <a:t>~</a:t>
            </a:r>
            <a:endParaRPr lang="SimSun" altLang="SimSun" sz="2000" dirty="0"/>
          </a:p>
          <a:p>
            <a:pPr marL="33580" algn="l" rtl="0" eaLnBrk="0">
              <a:lnSpc>
                <a:spcPct val="100000"/>
              </a:lnSpc>
              <a:tabLst/>
            </a:pPr>
            <a:r>
              <a:rPr sz="2000" spc="-20" dirty="0">
                <a:solidFill>
                  <a:srgbClr val="000000">
                    <a:alpha val="100000"/>
                  </a:srgbClr>
                </a:solidFill>
                <a:latin typeface="SimSun"/>
                <a:ea typeface="SimSun"/>
                <a:cs typeface="SimSun"/>
              </a:rPr>
              <a:t>1653.8</a:t>
            </a:r>
            <a:r>
              <a:rPr sz="2000" spc="0" dirty="0">
                <a:solidFill>
                  <a:srgbClr val="000000">
                    <a:alpha val="100000"/>
                  </a:srgbClr>
                </a:solidFill>
                <a:latin typeface="SimSun"/>
                <a:ea typeface="SimSun"/>
                <a:cs typeface="SimSun"/>
              </a:rPr>
              <a:t>nm</a:t>
            </a:r>
            <a:r>
              <a:rPr sz="2000" spc="-20" dirty="0">
                <a:solidFill>
                  <a:srgbClr val="000000">
                    <a:alpha val="100000"/>
                  </a:srgbClr>
                </a:solidFill>
                <a:latin typeface="SimSun"/>
                <a:ea typeface="SimSun"/>
                <a:cs typeface="SimSun"/>
              </a:rPr>
              <a:t>处的甲烷吸</a:t>
            </a:r>
            <a:r>
              <a:rPr sz="2000" spc="-10" dirty="0">
                <a:solidFill>
                  <a:srgbClr val="000000">
                    <a:alpha val="100000"/>
                  </a:srgbClr>
                </a:solidFill>
                <a:latin typeface="SimSun"/>
                <a:ea typeface="SimSun"/>
                <a:cs typeface="SimSun"/>
              </a:rPr>
              <a:t>收</a:t>
            </a:r>
            <a:r>
              <a:rPr sz="2000" spc="0" dirty="0">
                <a:solidFill>
                  <a:srgbClr val="000000">
                    <a:alpha val="100000"/>
                  </a:srgbClr>
                </a:solidFill>
                <a:latin typeface="SimSun"/>
                <a:ea typeface="SimSun"/>
                <a:cs typeface="SimSun"/>
              </a:rPr>
              <a:t>峰)</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，抗背景气</a:t>
            </a:r>
            <a:endParaRPr lang="SimSun" altLang="SimSun" sz="2000" dirty="0"/>
          </a:p>
          <a:p>
            <a:pPr marL="13718" algn="l" rtl="0" eaLnBrk="0">
              <a:lnSpc>
                <a:spcPct val="100000"/>
              </a:lnSpc>
              <a:tabLst/>
            </a:pPr>
            <a:r>
              <a:rPr sz="2000" spc="-10" dirty="0">
                <a:solidFill>
                  <a:srgbClr val="000000">
                    <a:alpha val="100000"/>
                  </a:srgbClr>
                </a:solidFill>
                <a:latin typeface="SimSun"/>
                <a:ea typeface="SimSun"/>
                <a:cs typeface="SimSun"/>
              </a:rPr>
              <a:t>干扰能力更强，</a:t>
            </a:r>
            <a:r>
              <a:rPr sz="2000" spc="0" dirty="0">
                <a:solidFill>
                  <a:srgbClr val="000000">
                    <a:alpha val="100000"/>
                  </a:srgbClr>
                </a:solidFill>
                <a:latin typeface="SimSun"/>
                <a:ea typeface="SimSun"/>
                <a:cs typeface="SimSun"/>
              </a:rPr>
              <a:t>且稳定性更好，应用更</a:t>
            </a:r>
            <a:endParaRPr lang="SimSun" altLang="SimSun" sz="2000" dirty="0"/>
          </a:p>
          <a:p>
            <a:pPr marL="14737" algn="l" rtl="0" eaLnBrk="0">
              <a:lnSpc>
                <a:spcPts val="2684"/>
              </a:lnSpc>
              <a:tabLst/>
            </a:pPr>
            <a:r>
              <a:rPr sz="2000" spc="-20" dirty="0">
                <a:solidFill>
                  <a:srgbClr val="000000">
                    <a:alpha val="100000"/>
                  </a:srgbClr>
                </a:solidFill>
                <a:latin typeface="SimSun"/>
                <a:ea typeface="SimSun"/>
                <a:cs typeface="SimSun"/>
              </a:rPr>
              <a:t>加灵活。</a:t>
            </a:r>
            <a:endParaRPr lang="SimSun" altLang="SimSun" sz="2000" dirty="0"/>
          </a:p>
        </p:txBody>
      </p:sp>
      <p:pic>
        <p:nvPicPr>
          <p:cNvPr id="129" name="picture 129"/>
          <p:cNvPicPr>
            <a:picLocks noChangeAspect="1"/>
          </p:cNvPicPr>
          <p:nvPr/>
        </p:nvPicPr>
        <p:blipFill>
          <a:blip r:embed="rId3"/>
          <a:stretch>
            <a:fillRect/>
          </a:stretch>
        </p:blipFill>
        <p:spPr>
          <a:xfrm rot="21600000">
            <a:off x="1537716" y="4799076"/>
            <a:ext cx="3371088" cy="1687067"/>
          </a:xfrm>
          <a:prstGeom prst="rect">
            <a:avLst/>
          </a:prstGeom>
        </p:spPr>
      </p:pic>
      <p:sp>
        <p:nvSpPr>
          <p:cNvPr id="130" name="textbox 130"/>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31"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3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33" name="textbox 133"/>
          <p:cNvSpPr/>
          <p:nvPr/>
        </p:nvSpPr>
        <p:spPr>
          <a:xfrm>
            <a:off x="8228467" y="6400701"/>
            <a:ext cx="227965" cy="200025"/>
          </a:xfrm>
          <a:prstGeom prst="rect">
            <a:avLst/>
          </a:prstGeom>
        </p:spPr>
        <p:txBody>
          <a:bodyPr vert="horz" wrap="square" lIns="0" tIns="0" rIns="0" bIns="0"/>
          <a:lstStyle/>
          <a:p>
            <a:pPr algn="l" rtl="0" eaLnBrk="0">
              <a:lnSpc>
                <a:spcPct val="84153"/>
              </a:lnSpc>
              <a:tabLst/>
            </a:pPr>
            <a:endParaRPr lang="Arial" altLang="Arial" sz="100" dirty="0"/>
          </a:p>
          <a:p>
            <a:pPr marL="12700" algn="l" rtl="0" eaLnBrk="0">
              <a:lnSpc>
                <a:spcPct val="88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8</a:t>
            </a:r>
            <a:endParaRPr lang="Verdana" altLang="Verdana" sz="1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35"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36"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137" name="textbox 137"/>
          <p:cNvSpPr/>
          <p:nvPr/>
        </p:nvSpPr>
        <p:spPr>
          <a:xfrm>
            <a:off x="654710" y="3691102"/>
            <a:ext cx="5172709" cy="2276475"/>
          </a:xfrm>
          <a:prstGeom prst="rect">
            <a:avLst/>
          </a:prstGeom>
        </p:spPr>
        <p:txBody>
          <a:bodyPr vert="horz" wrap="square" lIns="0" tIns="0" rIns="0" bIns="0"/>
          <a:lstStyle/>
          <a:p>
            <a:pPr algn="l" rtl="0" eaLnBrk="0">
              <a:lnSpc>
                <a:spcPct val="83625"/>
              </a:lnSpc>
              <a:tabLst/>
            </a:pPr>
            <a:endParaRPr lang="Arial" altLang="Arial" sz="100" dirty="0"/>
          </a:p>
          <a:p>
            <a:pPr marL="22987" algn="l" rtl="0" eaLnBrk="0">
              <a:lnSpc>
                <a:spcPct val="100000"/>
              </a:lnSpc>
              <a:tabLst/>
            </a:pPr>
            <a:r>
              <a:rPr sz="1700" spc="90" dirty="0">
                <a:solidFill>
                  <a:srgbClr val="0000CC">
                    <a:alpha val="100000"/>
                  </a:srgbClr>
                </a:solidFill>
                <a:latin typeface="Wingdings"/>
                <a:ea typeface="Wingdings"/>
                <a:cs typeface="Wingdings"/>
              </a:rPr>
              <a:t>Ø</a:t>
            </a:r>
            <a:r>
              <a:rPr sz="1700" spc="90" dirty="0">
                <a:solidFill>
                  <a:srgbClr val="0000CC">
                    <a:alpha val="100000"/>
                  </a:srgbClr>
                </a:solidFill>
                <a:latin typeface="Wingdings"/>
                <a:ea typeface="Wingdings"/>
                <a:cs typeface="Wingdings"/>
              </a:rPr>
              <a:t> </a:t>
            </a:r>
            <a:r>
              <a:rPr sz="1700" spc="90" dirty="0">
                <a:solidFill>
                  <a:srgbClr val="0000CC">
                    <a:alpha val="100000"/>
                  </a:srgbClr>
                </a:solidFill>
                <a:latin typeface="SimSun"/>
                <a:ea typeface="SimSun"/>
                <a:cs typeface="SimSun"/>
              </a:rPr>
              <a:t>测量范围宽，可实现</a:t>
            </a:r>
            <a:r>
              <a:rPr sz="1700" spc="90" dirty="0">
                <a:solidFill>
                  <a:srgbClr val="0000CC">
                    <a:alpha val="100000"/>
                  </a:srgbClr>
                </a:solidFill>
                <a:latin typeface="Arial"/>
                <a:ea typeface="Arial"/>
                <a:cs typeface="Arial"/>
              </a:rPr>
              <a:t>0</a:t>
            </a:r>
            <a:r>
              <a:rPr sz="1700" spc="90" dirty="0">
                <a:solidFill>
                  <a:srgbClr val="0000CC">
                    <a:alpha val="100000"/>
                  </a:srgbClr>
                </a:solidFill>
                <a:latin typeface="Arial"/>
                <a:ea typeface="Arial"/>
                <a:cs typeface="Arial"/>
              </a:rPr>
              <a:t>  </a:t>
            </a:r>
            <a:r>
              <a:rPr sz="1700" spc="90" dirty="0">
                <a:solidFill>
                  <a:srgbClr val="0000CC">
                    <a:alpha val="100000"/>
                  </a:srgbClr>
                </a:solidFill>
                <a:latin typeface="SimSun"/>
                <a:ea typeface="SimSun"/>
                <a:cs typeface="SimSun"/>
              </a:rPr>
              <a:t>~</a:t>
            </a:r>
            <a:r>
              <a:rPr sz="1700" spc="90" dirty="0">
                <a:solidFill>
                  <a:srgbClr val="0000CC">
                    <a:alpha val="100000"/>
                  </a:srgbClr>
                </a:solidFill>
                <a:latin typeface="SimSun"/>
                <a:ea typeface="SimSun"/>
                <a:cs typeface="SimSun"/>
              </a:rPr>
              <a:t> </a:t>
            </a:r>
            <a:r>
              <a:rPr sz="1700" spc="90" dirty="0">
                <a:solidFill>
                  <a:srgbClr val="0000CC">
                    <a:alpha val="100000"/>
                  </a:srgbClr>
                </a:solidFill>
                <a:latin typeface="SimSun"/>
                <a:ea typeface="SimSun"/>
                <a:cs typeface="SimSun"/>
              </a:rPr>
              <a:t>100%</a:t>
            </a:r>
            <a:r>
              <a:rPr sz="1700" spc="0" dirty="0">
                <a:solidFill>
                  <a:srgbClr val="0000CC">
                    <a:alpha val="100000"/>
                  </a:srgbClr>
                </a:solidFill>
                <a:latin typeface="SimSun"/>
                <a:ea typeface="SimSun"/>
                <a:cs typeface="SimSun"/>
              </a:rPr>
              <a:t>CH</a:t>
            </a:r>
            <a:r>
              <a:rPr sz="1700" spc="90" dirty="0">
                <a:solidFill>
                  <a:srgbClr val="0000CC">
                    <a:alpha val="100000"/>
                  </a:srgbClr>
                </a:solidFill>
                <a:latin typeface="SimSun"/>
                <a:ea typeface="SimSun"/>
                <a:cs typeface="SimSun"/>
              </a:rPr>
              <a:t>4的全量程测</a:t>
            </a:r>
            <a:r>
              <a:rPr sz="1700" spc="10" dirty="0">
                <a:solidFill>
                  <a:srgbClr val="0000CC">
                    <a:alpha val="100000"/>
                  </a:srgbClr>
                </a:solidFill>
                <a:latin typeface="SimSun"/>
                <a:ea typeface="SimSun"/>
                <a:cs typeface="SimSun"/>
              </a:rPr>
              <a:t>量</a:t>
            </a:r>
            <a:endParaRPr lang="SimSun" altLang="SimSun" sz="1700" dirty="0"/>
          </a:p>
          <a:p>
            <a:pPr marL="22987" algn="l" rtl="0" eaLnBrk="0">
              <a:lnSpc>
                <a:spcPct val="99000"/>
              </a:lnSpc>
              <a:spcBef>
                <a:spcPts val="117"/>
              </a:spcBef>
              <a:tabLst/>
            </a:pPr>
            <a:r>
              <a:rPr sz="1700" spc="70" dirty="0">
                <a:solidFill>
                  <a:srgbClr val="0000CC">
                    <a:alpha val="100000"/>
                  </a:srgbClr>
                </a:solidFill>
                <a:latin typeface="Wingdings"/>
                <a:ea typeface="Wingdings"/>
                <a:cs typeface="Wingdings"/>
              </a:rPr>
              <a:t>Ø</a:t>
            </a:r>
            <a:r>
              <a:rPr sz="1700" spc="70" dirty="0">
                <a:solidFill>
                  <a:srgbClr val="0000CC">
                    <a:alpha val="100000"/>
                  </a:srgbClr>
                </a:solidFill>
                <a:latin typeface="Wingdings"/>
                <a:ea typeface="Wingdings"/>
                <a:cs typeface="Wingdings"/>
              </a:rPr>
              <a:t> </a:t>
            </a:r>
            <a:r>
              <a:rPr sz="1700" spc="70" dirty="0">
                <a:solidFill>
                  <a:srgbClr val="0000CC">
                    <a:alpha val="100000"/>
                  </a:srgbClr>
                </a:solidFill>
                <a:latin typeface="SimSun"/>
                <a:ea typeface="SimSun"/>
                <a:cs typeface="SimSun"/>
              </a:rPr>
              <a:t>基本无交叉干扰影响</a:t>
            </a:r>
            <a:r>
              <a:rPr sz="1700" spc="70" dirty="0">
                <a:solidFill>
                  <a:srgbClr val="0000CC">
                    <a:alpha val="100000"/>
                  </a:srgbClr>
                </a:solidFill>
                <a:latin typeface="SimSun"/>
                <a:ea typeface="SimSun"/>
                <a:cs typeface="SimSun"/>
              </a:rPr>
              <a:t> </a:t>
            </a:r>
            <a:r>
              <a:rPr sz="1700" spc="70" dirty="0">
                <a:solidFill>
                  <a:srgbClr val="0000CC">
                    <a:alpha val="100000"/>
                  </a:srgbClr>
                </a:solidFill>
                <a:latin typeface="SimSun"/>
                <a:ea typeface="SimSun"/>
                <a:cs typeface="SimSun"/>
              </a:rPr>
              <a:t>(水汽、二氧化碳、</a:t>
            </a:r>
            <a:r>
              <a:rPr sz="1700" spc="20" dirty="0">
                <a:solidFill>
                  <a:srgbClr val="0000CC">
                    <a:alpha val="100000"/>
                  </a:srgbClr>
                </a:solidFill>
                <a:latin typeface="SimSun"/>
                <a:ea typeface="SimSun"/>
                <a:cs typeface="SimSun"/>
              </a:rPr>
              <a:t>烷</a:t>
            </a:r>
            <a:r>
              <a:rPr sz="1700" spc="0" dirty="0">
                <a:solidFill>
                  <a:srgbClr val="0000CC">
                    <a:alpha val="100000"/>
                  </a:srgbClr>
                </a:solidFill>
                <a:latin typeface="SimSun"/>
                <a:ea typeface="SimSun"/>
                <a:cs typeface="SimSun"/>
              </a:rPr>
              <a:t>烃)</a:t>
            </a:r>
            <a:endParaRPr lang="SimSun" altLang="SimSun" sz="1700" dirty="0"/>
          </a:p>
          <a:p>
            <a:pPr marL="22987" algn="l" rtl="0" eaLnBrk="0">
              <a:lnSpc>
                <a:spcPct val="100000"/>
              </a:lnSpc>
              <a:spcBef>
                <a:spcPts val="137"/>
              </a:spcBef>
              <a:tabLst/>
            </a:pPr>
            <a:r>
              <a:rPr sz="1700" spc="60" dirty="0">
                <a:solidFill>
                  <a:srgbClr val="0000CC">
                    <a:alpha val="100000"/>
                  </a:srgbClr>
                </a:solidFill>
                <a:latin typeface="Wingdings"/>
                <a:ea typeface="Wingdings"/>
                <a:cs typeface="Wingdings"/>
              </a:rPr>
              <a:t>Ø</a:t>
            </a:r>
            <a:r>
              <a:rPr sz="1700" spc="60" dirty="0">
                <a:solidFill>
                  <a:srgbClr val="0000CC">
                    <a:alpha val="100000"/>
                  </a:srgbClr>
                </a:solidFill>
                <a:latin typeface="Wingdings"/>
                <a:ea typeface="Wingdings"/>
                <a:cs typeface="Wingdings"/>
              </a:rPr>
              <a:t> </a:t>
            </a:r>
            <a:r>
              <a:rPr sz="1700" spc="60" dirty="0">
                <a:solidFill>
                  <a:srgbClr val="0000CC">
                    <a:alpha val="100000"/>
                  </a:srgbClr>
                </a:solidFill>
                <a:latin typeface="SimSun"/>
                <a:ea typeface="SimSun"/>
                <a:cs typeface="SimSun"/>
              </a:rPr>
              <a:t>标校周期长，标校周期最长</a:t>
            </a:r>
            <a:r>
              <a:rPr sz="1700" spc="60" dirty="0">
                <a:solidFill>
                  <a:srgbClr val="0000CC">
                    <a:alpha val="100000"/>
                  </a:srgbClr>
                </a:solidFill>
                <a:latin typeface="Arial"/>
                <a:ea typeface="Arial"/>
                <a:cs typeface="Arial"/>
              </a:rPr>
              <a:t>6</a:t>
            </a:r>
            <a:r>
              <a:rPr sz="1700" spc="50" dirty="0">
                <a:solidFill>
                  <a:srgbClr val="0000CC">
                    <a:alpha val="100000"/>
                  </a:srgbClr>
                </a:solidFill>
                <a:latin typeface="SimSun"/>
                <a:ea typeface="SimSun"/>
                <a:cs typeface="SimSun"/>
              </a:rPr>
              <a:t>个</a:t>
            </a:r>
            <a:r>
              <a:rPr sz="1700" spc="0" dirty="0">
                <a:solidFill>
                  <a:srgbClr val="0000CC">
                    <a:alpha val="100000"/>
                  </a:srgbClr>
                </a:solidFill>
                <a:latin typeface="SimSun"/>
                <a:ea typeface="SimSun"/>
                <a:cs typeface="SimSun"/>
              </a:rPr>
              <a:t>月</a:t>
            </a:r>
            <a:endParaRPr lang="SimSun" altLang="SimSun" sz="1700" dirty="0"/>
          </a:p>
          <a:p>
            <a:pPr algn="l" rtl="0" eaLnBrk="0">
              <a:lnSpc>
                <a:spcPct val="147000"/>
              </a:lnSpc>
              <a:tabLst/>
            </a:pPr>
            <a:endParaRPr lang="Arial" altLang="Arial" sz="1000" dirty="0"/>
          </a:p>
          <a:p>
            <a:pPr marL="12700" algn="l" rtl="0" eaLnBrk="0">
              <a:lnSpc>
                <a:spcPct val="100000"/>
              </a:lnSpc>
              <a:spcBef>
                <a:spcPts val="513"/>
              </a:spcBef>
              <a:tabLst/>
            </a:pPr>
            <a:r>
              <a:rPr sz="1700" spc="50" dirty="0">
                <a:solidFill>
                  <a:srgbClr val="FF0000">
                    <a:alpha val="100000"/>
                  </a:srgbClr>
                </a:solidFill>
                <a:latin typeface="SimSun"/>
                <a:ea typeface="SimSun"/>
                <a:cs typeface="SimSun"/>
              </a:rPr>
              <a:t>缺点</a:t>
            </a:r>
            <a:r>
              <a:rPr sz="1700" spc="20" dirty="0">
                <a:solidFill>
                  <a:srgbClr val="FF0000">
                    <a:alpha val="100000"/>
                  </a:srgbClr>
                </a:solidFill>
                <a:latin typeface="SimSun"/>
                <a:ea typeface="SimSun"/>
                <a:cs typeface="SimSun"/>
              </a:rPr>
              <a:t>：</a:t>
            </a:r>
            <a:endParaRPr lang="SimSun" altLang="SimSun" sz="1700" dirty="0"/>
          </a:p>
          <a:p>
            <a:pPr marL="22987" algn="l" rtl="0" eaLnBrk="0">
              <a:lnSpc>
                <a:spcPct val="99000"/>
              </a:lnSpc>
              <a:spcBef>
                <a:spcPts val="127"/>
              </a:spcBef>
              <a:tabLst/>
            </a:pPr>
            <a:r>
              <a:rPr sz="1700" spc="20" dirty="0">
                <a:solidFill>
                  <a:srgbClr val="0000CC">
                    <a:alpha val="100000"/>
                  </a:srgbClr>
                </a:solidFill>
                <a:latin typeface="Wingdings"/>
                <a:ea typeface="Wingdings"/>
                <a:cs typeface="Wingdings"/>
              </a:rPr>
              <a:t>Ø</a:t>
            </a:r>
            <a:r>
              <a:rPr sz="1700" spc="20" dirty="0">
                <a:solidFill>
                  <a:srgbClr val="0000CC">
                    <a:alpha val="100000"/>
                  </a:srgbClr>
                </a:solidFill>
                <a:latin typeface="Wingdings"/>
                <a:ea typeface="Wingdings"/>
                <a:cs typeface="Wingdings"/>
              </a:rPr>
              <a:t> </a:t>
            </a:r>
            <a:r>
              <a:rPr sz="1700" spc="20" dirty="0">
                <a:solidFill>
                  <a:srgbClr val="0000CC">
                    <a:alpha val="100000"/>
                  </a:srgbClr>
                </a:solidFill>
                <a:latin typeface="SimSun"/>
                <a:ea typeface="SimSun"/>
                <a:cs typeface="SimSun"/>
              </a:rPr>
              <a:t>激光</a:t>
            </a:r>
            <a:r>
              <a:rPr sz="1700" spc="10" dirty="0">
                <a:solidFill>
                  <a:srgbClr val="0000CC">
                    <a:alpha val="100000"/>
                  </a:srgbClr>
                </a:solidFill>
                <a:latin typeface="SimSun"/>
                <a:ea typeface="SimSun"/>
                <a:cs typeface="SimSun"/>
              </a:rPr>
              <a:t>器</a:t>
            </a:r>
            <a:r>
              <a:rPr sz="1700" spc="0" dirty="0">
                <a:solidFill>
                  <a:srgbClr val="0000CC">
                    <a:alpha val="100000"/>
                  </a:srgbClr>
                </a:solidFill>
                <a:latin typeface="SimSun"/>
                <a:ea typeface="SimSun"/>
                <a:cs typeface="SimSun"/>
              </a:rPr>
              <a:t>成本高</a:t>
            </a:r>
            <a:endParaRPr lang="SimSun" altLang="SimSun" sz="1700" dirty="0"/>
          </a:p>
          <a:p>
            <a:pPr algn="l" rtl="0" eaLnBrk="0">
              <a:lnSpc>
                <a:spcPct val="196000"/>
              </a:lnSpc>
              <a:tabLst/>
            </a:pPr>
            <a:endParaRPr lang="Arial" altLang="Arial" sz="1000" dirty="0"/>
          </a:p>
          <a:p>
            <a:pPr algn="l" rtl="0" eaLnBrk="0">
              <a:lnSpc>
                <a:spcPct val="107000"/>
              </a:lnSpc>
              <a:tabLst/>
            </a:pPr>
            <a:endParaRPr lang="Arial" altLang="Arial" sz="400" dirty="0"/>
          </a:p>
          <a:p>
            <a:pPr marL="103860" algn="l" rtl="0" eaLnBrk="0">
              <a:lnSpc>
                <a:spcPct val="100000"/>
              </a:lnSpc>
              <a:spcBef>
                <a:spcPts val="2"/>
              </a:spcBef>
              <a:tabLst/>
            </a:pPr>
            <a:r>
              <a:rPr sz="1700" spc="100" dirty="0">
                <a:solidFill>
                  <a:srgbClr val="FF0000">
                    <a:alpha val="100000"/>
                  </a:srgbClr>
                </a:solidFill>
                <a:ln w="6540" cap="flat" cmpd="sng">
                  <a:solidFill>
                    <a:srgbClr a:val="FF0000">
                      <a:alpha val="100000"/>
                    </a:srgbClr>
                  </a:solidFill>
                  <a:prstDash a:val="solid"/>
                  <a:bevel/>
                </a:ln>
                <a:latin typeface="SimSun"/>
                <a:ea typeface="SimSun"/>
                <a:cs typeface="SimSun"/>
              </a:rPr>
              <a:t>激光甲烷测定</a:t>
            </a:r>
            <a:r>
              <a:rPr sz="1700" spc="90" dirty="0">
                <a:solidFill>
                  <a:srgbClr val="FF0000">
                    <a:alpha val="100000"/>
                  </a:srgbClr>
                </a:solidFill>
                <a:ln w="6540" cap="flat" cmpd="sng">
                  <a:solidFill>
                    <a:srgbClr a:val="FF0000">
                      <a:alpha val="100000"/>
                    </a:srgbClr>
                  </a:solidFill>
                  <a:prstDash a:val="solid"/>
                  <a:bevel/>
                </a:ln>
                <a:latin typeface="SimSun"/>
                <a:ea typeface="SimSun"/>
                <a:cs typeface="SimSun"/>
              </a:rPr>
              <a:t>器</a:t>
            </a:r>
            <a:endParaRPr lang="SimSun" altLang="SimSun" sz="1700" dirty="0"/>
          </a:p>
        </p:txBody>
      </p:sp>
      <p:pic>
        <p:nvPicPr>
          <p:cNvPr id="138" name="picture 138"/>
          <p:cNvPicPr>
            <a:picLocks noChangeAspect="1"/>
          </p:cNvPicPr>
          <p:nvPr/>
        </p:nvPicPr>
        <p:blipFill>
          <a:blip r:embed="rId2"/>
          <a:stretch>
            <a:fillRect/>
          </a:stretch>
        </p:blipFill>
        <p:spPr>
          <a:xfrm rot="21600000">
            <a:off x="4415028" y="806195"/>
            <a:ext cx="4398263" cy="2400300"/>
          </a:xfrm>
          <a:prstGeom prst="rect">
            <a:avLst/>
          </a:prstGeom>
        </p:spPr>
      </p:pic>
      <p:sp>
        <p:nvSpPr>
          <p:cNvPr id="139" name="textbox 139"/>
          <p:cNvSpPr/>
          <p:nvPr/>
        </p:nvSpPr>
        <p:spPr>
          <a:xfrm>
            <a:off x="653795" y="955002"/>
            <a:ext cx="3536950" cy="2747010"/>
          </a:xfrm>
          <a:prstGeom prst="rect">
            <a:avLst/>
          </a:prstGeom>
        </p:spPr>
        <p:txBody>
          <a:bodyPr vert="horz" wrap="square" lIns="0" tIns="0" rIns="0" bIns="0"/>
          <a:lstStyle/>
          <a:p>
            <a:pPr algn="l" rtl="0" eaLnBrk="0">
              <a:lnSpc>
                <a:spcPct val="59152"/>
              </a:lnSpc>
              <a:tabLst/>
            </a:pPr>
            <a:endParaRPr lang="Arial" altLang="Arial" sz="100" dirty="0"/>
          </a:p>
          <a:p>
            <a:pPr marL="14629" indent="352544" algn="l" rtl="0" eaLnBrk="0">
              <a:lnSpc>
                <a:spcPct val="101000"/>
              </a:lnSpc>
              <a:tabLst/>
            </a:pPr>
            <a:r>
              <a:rPr sz="2000" spc="0" dirty="0">
                <a:solidFill>
                  <a:srgbClr val="000000">
                    <a:alpha val="100000"/>
                  </a:srgbClr>
                </a:solidFill>
                <a:latin typeface="SimSun"/>
                <a:ea typeface="SimSun"/>
                <a:cs typeface="SimSun"/>
              </a:rPr>
              <a:t>TDLAS</a:t>
            </a:r>
            <a:r>
              <a:rPr sz="2000" spc="-10" dirty="0">
                <a:solidFill>
                  <a:srgbClr val="000000">
                    <a:alpha val="100000"/>
                  </a:srgbClr>
                </a:solidFill>
                <a:latin typeface="SimSun"/>
                <a:ea typeface="SimSun"/>
                <a:cs typeface="SimSun"/>
              </a:rPr>
              <a:t>技术利用半</a:t>
            </a:r>
            <a:r>
              <a:rPr sz="2000" spc="0" dirty="0">
                <a:solidFill>
                  <a:srgbClr val="000000">
                    <a:alpha val="100000"/>
                  </a:srgbClr>
                </a:solidFill>
                <a:latin typeface="SimSun"/>
                <a:ea typeface="SimSun"/>
                <a:cs typeface="SimSun"/>
              </a:rPr>
              <a:t>导体激光</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器的波长可调谐特</a:t>
            </a:r>
            <a:r>
              <a:rPr sz="2000" spc="0" dirty="0">
                <a:solidFill>
                  <a:srgbClr val="000000">
                    <a:alpha val="100000"/>
                  </a:srgbClr>
                </a:solidFill>
                <a:latin typeface="SimSun"/>
                <a:ea typeface="SimSun"/>
                <a:cs typeface="SimSun"/>
              </a:rPr>
              <a:t>性，通过电</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流控制波长在甲烷</a:t>
            </a:r>
            <a:r>
              <a:rPr sz="2000" spc="0" dirty="0">
                <a:solidFill>
                  <a:srgbClr val="000000">
                    <a:alpha val="100000"/>
                  </a:srgbClr>
                </a:solidFill>
                <a:latin typeface="SimSun"/>
                <a:ea typeface="SimSun"/>
                <a:cs typeface="SimSun"/>
              </a:rPr>
              <a:t>吸收峰附近</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扫描获得被测气体</a:t>
            </a:r>
            <a:r>
              <a:rPr sz="2000" spc="0" dirty="0">
                <a:solidFill>
                  <a:srgbClr val="000000">
                    <a:alpha val="100000"/>
                  </a:srgbClr>
                </a:solidFill>
                <a:latin typeface="SimSun"/>
                <a:ea typeface="SimSun"/>
                <a:cs typeface="SimSun"/>
              </a:rPr>
              <a:t>的特征吸收</a:t>
            </a:r>
            <a:r>
              <a:rPr sz="2000" spc="0" dirty="0">
                <a:solidFill>
                  <a:srgbClr val="000000">
                    <a:alpha val="100000"/>
                  </a:srgbClr>
                </a:solidFill>
                <a:latin typeface="SimSun"/>
                <a:ea typeface="SimSun"/>
                <a:cs typeface="SimSun"/>
              </a:rPr>
              <a:t> </a:t>
            </a:r>
            <a:r>
              <a:rPr sz="2000" spc="-100" dirty="0">
                <a:solidFill>
                  <a:srgbClr val="000000">
                    <a:alpha val="100000"/>
                  </a:srgbClr>
                </a:solidFill>
                <a:latin typeface="SimSun"/>
                <a:ea typeface="SimSun"/>
                <a:cs typeface="SimSun"/>
              </a:rPr>
              <a:t>光谱，从而实现甲烷气体测量</a:t>
            </a:r>
            <a:r>
              <a:rPr sz="2000" spc="-70" dirty="0">
                <a:solidFill>
                  <a:srgbClr val="000000">
                    <a:alpha val="100000"/>
                  </a:srgbClr>
                </a:solidFill>
                <a:latin typeface="SimSun"/>
                <a:ea typeface="SimSun"/>
                <a:cs typeface="SimSun"/>
              </a:rPr>
              <a:t>。</a:t>
            </a:r>
            <a:endParaRPr lang="SimSun" altLang="SimSun" sz="2000" dirty="0"/>
          </a:p>
          <a:p>
            <a:pPr algn="l" rtl="0" eaLnBrk="0">
              <a:lnSpc>
                <a:spcPct val="128000"/>
              </a:lnSpc>
              <a:tabLst/>
            </a:pPr>
            <a:endParaRPr lang="Arial" altLang="Arial" sz="1000" dirty="0"/>
          </a:p>
          <a:p>
            <a:pPr algn="l" rtl="0" eaLnBrk="0">
              <a:lnSpc>
                <a:spcPct val="128000"/>
              </a:lnSpc>
              <a:tabLst/>
            </a:pPr>
            <a:endParaRPr lang="Arial" altLang="Arial" sz="1000" dirty="0"/>
          </a:p>
          <a:p>
            <a:pPr algn="l" rtl="0" eaLnBrk="0">
              <a:lnSpc>
                <a:spcPct val="128000"/>
              </a:lnSpc>
              <a:tabLst/>
            </a:pPr>
            <a:endParaRPr lang="Arial" altLang="Arial" sz="1000" dirty="0"/>
          </a:p>
          <a:p>
            <a:pPr marL="12700" algn="l" rtl="0" eaLnBrk="0">
              <a:lnSpc>
                <a:spcPct val="100000"/>
              </a:lnSpc>
              <a:spcBef>
                <a:spcPts val="510"/>
              </a:spcBef>
              <a:tabLst/>
            </a:pPr>
            <a:r>
              <a:rPr sz="1700" spc="50" dirty="0">
                <a:solidFill>
                  <a:srgbClr val="FF0000">
                    <a:alpha val="100000"/>
                  </a:srgbClr>
                </a:solidFill>
                <a:latin typeface="SimSun"/>
                <a:ea typeface="SimSun"/>
                <a:cs typeface="SimSun"/>
              </a:rPr>
              <a:t>优点</a:t>
            </a:r>
            <a:r>
              <a:rPr sz="1700" spc="30" dirty="0">
                <a:solidFill>
                  <a:srgbClr val="FF0000">
                    <a:alpha val="100000"/>
                  </a:srgbClr>
                </a:solidFill>
                <a:latin typeface="SimSun"/>
                <a:ea typeface="SimSun"/>
                <a:cs typeface="SimSun"/>
              </a:rPr>
              <a:t>：</a:t>
            </a:r>
            <a:endParaRPr lang="SimSun" altLang="SimSun" sz="1700" dirty="0"/>
          </a:p>
          <a:p>
            <a:pPr marL="23901" algn="l" rtl="0" eaLnBrk="0">
              <a:lnSpc>
                <a:spcPts val="2053"/>
              </a:lnSpc>
              <a:spcBef>
                <a:spcPts val="126"/>
              </a:spcBef>
              <a:tabLst/>
            </a:pPr>
            <a:r>
              <a:rPr sz="1700" spc="50" dirty="0">
                <a:solidFill>
                  <a:srgbClr val="0000CC">
                    <a:alpha val="100000"/>
                  </a:srgbClr>
                </a:solidFill>
                <a:latin typeface="Wingdings"/>
                <a:ea typeface="Wingdings"/>
                <a:cs typeface="Wingdings"/>
              </a:rPr>
              <a:t>Ø</a:t>
            </a:r>
            <a:r>
              <a:rPr sz="1700" spc="50" dirty="0">
                <a:solidFill>
                  <a:srgbClr val="0000CC">
                    <a:alpha val="100000"/>
                  </a:srgbClr>
                </a:solidFill>
                <a:latin typeface="Wingdings"/>
                <a:ea typeface="Wingdings"/>
                <a:cs typeface="Wingdings"/>
              </a:rPr>
              <a:t> </a:t>
            </a:r>
            <a:r>
              <a:rPr sz="1700" spc="50" dirty="0">
                <a:solidFill>
                  <a:srgbClr val="0000CC">
                    <a:alpha val="100000"/>
                  </a:srgbClr>
                </a:solidFill>
                <a:latin typeface="SimSun"/>
                <a:ea typeface="SimSun"/>
                <a:cs typeface="SimSun"/>
              </a:rPr>
              <a:t>响应迅速，测量</a:t>
            </a:r>
            <a:r>
              <a:rPr sz="1700" spc="40" dirty="0">
                <a:solidFill>
                  <a:srgbClr val="0000CC">
                    <a:alpha val="100000"/>
                  </a:srgbClr>
                </a:solidFill>
                <a:latin typeface="SimSun"/>
                <a:ea typeface="SimSun"/>
                <a:cs typeface="SimSun"/>
              </a:rPr>
              <a:t>精</a:t>
            </a:r>
            <a:r>
              <a:rPr sz="1700" spc="0" dirty="0">
                <a:solidFill>
                  <a:srgbClr val="0000CC">
                    <a:alpha val="100000"/>
                  </a:srgbClr>
                </a:solidFill>
                <a:latin typeface="SimSun"/>
                <a:ea typeface="SimSun"/>
                <a:cs typeface="SimSun"/>
              </a:rPr>
              <a:t>度高</a:t>
            </a:r>
            <a:endParaRPr lang="SimSun" altLang="SimSun" sz="1700" dirty="0"/>
          </a:p>
        </p:txBody>
      </p:sp>
      <p:pic>
        <p:nvPicPr>
          <p:cNvPr id="140" name="picture 140"/>
          <p:cNvPicPr>
            <a:picLocks noChangeAspect="1"/>
          </p:cNvPicPr>
          <p:nvPr/>
        </p:nvPicPr>
        <p:blipFill>
          <a:blip r:embed="rId3"/>
          <a:stretch>
            <a:fillRect/>
          </a:stretch>
        </p:blipFill>
        <p:spPr>
          <a:xfrm rot="21600000">
            <a:off x="6771130" y="3771900"/>
            <a:ext cx="1446276" cy="1927859"/>
          </a:xfrm>
          <a:prstGeom prst="rect">
            <a:avLst/>
          </a:prstGeom>
        </p:spPr>
      </p:pic>
      <p:sp>
        <p:nvSpPr>
          <p:cNvPr id="141" name="textbox 141"/>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42"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43"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44" name="textbox 144"/>
          <p:cNvSpPr/>
          <p:nvPr/>
        </p:nvSpPr>
        <p:spPr>
          <a:xfrm>
            <a:off x="8228467" y="6401058"/>
            <a:ext cx="227965" cy="199389"/>
          </a:xfrm>
          <a:prstGeom prst="rect">
            <a:avLst/>
          </a:prstGeom>
        </p:spPr>
        <p:txBody>
          <a:bodyPr vert="horz" wrap="square" lIns="0" tIns="0" rIns="0" bIns="0"/>
          <a:lstStyle/>
          <a:p>
            <a:pPr algn="l" rtl="0" eaLnBrk="0">
              <a:lnSpc>
                <a:spcPct val="80943"/>
              </a:lnSpc>
              <a:tabLst/>
            </a:pPr>
            <a:endParaRPr lang="Arial" altLang="Arial" sz="100" dirty="0"/>
          </a:p>
          <a:p>
            <a:pPr marL="12700" algn="l" rtl="0" eaLnBrk="0">
              <a:lnSpc>
                <a:spcPct val="88000"/>
              </a:lnSpc>
              <a:tabLst/>
            </a:pPr>
            <a:r>
              <a:rPr sz="1300" spc="-40" dirty="0">
                <a:solidFill>
                  <a:srgbClr val="000000">
                    <a:alpha val="100000"/>
                  </a:srgbClr>
                </a:solidFill>
                <a:latin typeface="Verdana"/>
                <a:ea typeface="Verdana"/>
                <a:cs typeface="Verdana"/>
              </a:rPr>
              <a:t>1</a:t>
            </a:r>
            <a:r>
              <a:rPr sz="1300" spc="-30" dirty="0">
                <a:solidFill>
                  <a:srgbClr val="000000">
                    <a:alpha val="100000"/>
                  </a:srgbClr>
                </a:solidFill>
                <a:latin typeface="Verdana"/>
                <a:ea typeface="Verdana"/>
                <a:cs typeface="Verdana"/>
              </a:rPr>
              <a:t>9</a:t>
            </a:r>
            <a:endParaRPr lang="Verdana" altLang="Verdana"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a:stretch>
            <a:fillRect/>
          </a:stretch>
        </p:blipFill>
        <p:spPr>
          <a:xfrm rot="21600000">
            <a:off x="0" y="0"/>
            <a:ext cx="9144000" cy="6858000"/>
          </a:xfrm>
          <a:prstGeom prst="rect">
            <a:avLst/>
          </a:prstGeom>
        </p:spPr>
      </p:pic>
      <p:sp>
        <p:nvSpPr>
          <p:cNvPr id="9" name="textbox 9"/>
          <p:cNvSpPr/>
          <p:nvPr/>
        </p:nvSpPr>
        <p:spPr>
          <a:xfrm>
            <a:off x="8331326" y="6401058"/>
            <a:ext cx="125095" cy="199389"/>
          </a:xfrm>
          <a:prstGeom prst="rect">
            <a:avLst/>
          </a:prstGeom>
        </p:spPr>
        <p:txBody>
          <a:bodyPr vert="horz" wrap="square" lIns="0" tIns="0" rIns="0" bIns="0"/>
          <a:lstStyle/>
          <a:p>
            <a:pPr algn="l" rtl="0" eaLnBrk="0">
              <a:lnSpc>
                <a:spcPct val="81062"/>
              </a:lnSpc>
              <a:tabLst/>
            </a:pPr>
            <a:endParaRPr lang="Arial" altLang="Arial" sz="100" dirty="0"/>
          </a:p>
          <a:p>
            <a:pPr marL="12700" algn="l" rtl="0" eaLnBrk="0">
              <a:lnSpc>
                <a:spcPct val="88000"/>
              </a:lnSpc>
              <a:tabLst/>
            </a:pPr>
            <a:r>
              <a:rPr sz="1300" spc="-50" dirty="0">
                <a:solidFill>
                  <a:srgbClr val="000000">
                    <a:alpha val="100000"/>
                  </a:srgbClr>
                </a:solidFill>
                <a:latin typeface="Verdana"/>
                <a:ea typeface="Verdana"/>
                <a:cs typeface="Verdana"/>
              </a:rPr>
              <a:t>2</a:t>
            </a:r>
            <a:endParaRPr lang="Verdana" altLang="Verdana"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46"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47"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14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graphicFrame>
        <p:nvGraphicFramePr>
          <p:cNvPr id="149" name="table 149"/>
          <p:cNvGraphicFramePr>
            <a:graphicFrameLocks noGrp="1"/>
          </p:cNvGraphicFramePr>
          <p:nvPr/>
        </p:nvGraphicFramePr>
        <p:xfrm>
          <a:off x="307479" y="614654"/>
          <a:ext cx="8589009" cy="5574665"/>
        </p:xfrm>
        <a:graphic>
          <a:graphicData uri="http://schemas.openxmlformats.org/drawingml/2006/table">
            <a:tbl>
              <a:tblPr/>
              <a:tblGrid>
                <a:gridCol w="2491739"/>
                <a:gridCol w="1238250"/>
                <a:gridCol w="1435100"/>
                <a:gridCol w="1026160"/>
                <a:gridCol w="1209675"/>
                <a:gridCol w="1188085"/>
              </a:tblGrid>
              <a:tr h="377190">
                <a:tc>
                  <a:txBody>
                    <a:bodyPr/>
                    <a:lstStyle/>
                    <a:p>
                      <a:pPr algn="l" rtl="0" eaLnBrk="0">
                        <a:lnSpc>
                          <a:spcPct val="100000"/>
                        </a:lnSpc>
                        <a:tabLst/>
                      </a:pPr>
                      <a:endParaRPr lang="Arial" altLang="Arial" sz="10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A3B2C1"/>
                    </a:solidFill>
                  </a:tcPr>
                </a:tc>
                <a:tc>
                  <a:txBody>
                    <a:bodyPr/>
                    <a:lstStyle/>
                    <a:p>
                      <a:pPr algn="l" rtl="0" eaLnBrk="0">
                        <a:lnSpc>
                          <a:spcPct val="113000"/>
                        </a:lnSpc>
                        <a:tabLst/>
                      </a:pPr>
                      <a:endParaRPr lang="Arial" altLang="Arial" sz="400" dirty="0"/>
                    </a:p>
                    <a:p>
                      <a:pPr marL="99340" algn="l" rtl="0" eaLnBrk="0">
                        <a:lnSpc>
                          <a:spcPct val="100000"/>
                        </a:lnSpc>
                        <a:spcBef>
                          <a:spcPts val="3"/>
                        </a:spcBef>
                        <a:tabLst/>
                      </a:pPr>
                      <a:r>
                        <a:rPr sz="1500" spc="100" dirty="0">
                          <a:solidFill>
                            <a:srgbClr val="FFFFFF">
                              <a:alpha val="100000"/>
                            </a:srgbClr>
                          </a:solidFill>
                          <a:ln w="5791" cap="flat" cmpd="sng">
                            <a:solidFill>
                              <a:srgbClr a:val="FFFFFF">
                                <a:alpha val="100000"/>
                              </a:srgbClr>
                            </a:solidFill>
                            <a:prstDash a:val="solid"/>
                            <a:bevel/>
                          </a:ln>
                          <a:latin typeface="SimSun"/>
                          <a:ea typeface="SimSun"/>
                          <a:cs typeface="SimSun"/>
                        </a:rPr>
                        <a:t>催化燃烧</a:t>
                      </a:r>
                      <a:r>
                        <a:rPr sz="1500" spc="70" dirty="0">
                          <a:solidFill>
                            <a:srgbClr val="FFFFFF">
                              <a:alpha val="100000"/>
                            </a:srgbClr>
                          </a:solidFill>
                          <a:ln w="5791" cap="flat" cmpd="sng">
                            <a:solidFill>
                              <a:srgbClr a:val="FFFFFF">
                                <a:alpha val="100000"/>
                              </a:srgbClr>
                            </a:solidFill>
                            <a:prstDash a:val="solid"/>
                            <a:bevel/>
                          </a:ln>
                          <a:latin typeface="SimSun"/>
                          <a:ea typeface="SimSun"/>
                          <a:cs typeface="SimSun"/>
                        </a:rPr>
                        <a:t>式</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A3B2C1"/>
                    </a:solidFill>
                  </a:tcPr>
                </a:tc>
                <a:tc>
                  <a:txBody>
                    <a:bodyPr/>
                    <a:lstStyle/>
                    <a:p>
                      <a:pPr algn="l" rtl="0" eaLnBrk="0">
                        <a:lnSpc>
                          <a:spcPct val="114000"/>
                        </a:lnSpc>
                        <a:tabLst/>
                      </a:pPr>
                      <a:endParaRPr lang="Arial" altLang="Arial" sz="400" dirty="0"/>
                    </a:p>
                    <a:p>
                      <a:pPr marL="102581" algn="l" rtl="0" eaLnBrk="0">
                        <a:lnSpc>
                          <a:spcPct val="100000"/>
                        </a:lnSpc>
                        <a:spcBef>
                          <a:spcPts val="4"/>
                        </a:spcBef>
                        <a:tabLst/>
                      </a:pPr>
                      <a:r>
                        <a:rPr sz="1500" spc="100" dirty="0">
                          <a:solidFill>
                            <a:srgbClr val="FFFFFF">
                              <a:alpha val="100000"/>
                            </a:srgbClr>
                          </a:solidFill>
                          <a:ln w="5791" cap="flat" cmpd="sng">
                            <a:solidFill>
                              <a:srgbClr a:val="FFFFFF">
                                <a:alpha val="100000"/>
                              </a:srgbClr>
                            </a:solidFill>
                            <a:prstDash a:val="solid"/>
                            <a:bevel/>
                          </a:ln>
                          <a:latin typeface="SimSun"/>
                          <a:ea typeface="SimSun"/>
                          <a:cs typeface="SimSun"/>
                        </a:rPr>
                        <a:t>半导体气敏</a:t>
                      </a:r>
                      <a:r>
                        <a:rPr sz="1500" spc="50" dirty="0">
                          <a:solidFill>
                            <a:srgbClr val="FFFFFF">
                              <a:alpha val="100000"/>
                            </a:srgbClr>
                          </a:solidFill>
                          <a:ln w="5791" cap="flat" cmpd="sng">
                            <a:solidFill>
                              <a:srgbClr a:val="FFFFFF">
                                <a:alpha val="100000"/>
                              </a:srgbClr>
                            </a:solidFill>
                            <a:prstDash a:val="solid"/>
                            <a:bevel/>
                          </a:ln>
                          <a:latin typeface="SimSun"/>
                          <a:ea typeface="SimSun"/>
                          <a:cs typeface="SimSun"/>
                        </a:rPr>
                        <a:t>法</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A3B2C1"/>
                    </a:solidFill>
                  </a:tcPr>
                </a:tc>
                <a:tc>
                  <a:txBody>
                    <a:bodyPr/>
                    <a:lstStyle/>
                    <a:p>
                      <a:pPr algn="l" rtl="0" eaLnBrk="0">
                        <a:lnSpc>
                          <a:spcPct val="113000"/>
                        </a:lnSpc>
                        <a:tabLst/>
                      </a:pPr>
                      <a:endParaRPr lang="Arial" altLang="Arial" sz="400" dirty="0"/>
                    </a:p>
                    <a:p>
                      <a:pPr marL="100961" algn="l" rtl="0" eaLnBrk="0">
                        <a:lnSpc>
                          <a:spcPct val="100000"/>
                        </a:lnSpc>
                        <a:spcBef>
                          <a:spcPts val="3"/>
                        </a:spcBef>
                        <a:tabLst/>
                      </a:pPr>
                      <a:r>
                        <a:rPr sz="1500" spc="90" dirty="0">
                          <a:solidFill>
                            <a:srgbClr val="FFFFFF">
                              <a:alpha val="100000"/>
                            </a:srgbClr>
                          </a:solidFill>
                          <a:ln w="5791" cap="flat" cmpd="sng">
                            <a:solidFill>
                              <a:srgbClr a:val="FFFFFF">
                                <a:alpha val="100000"/>
                              </a:srgbClr>
                            </a:solidFill>
                            <a:prstDash a:val="solid"/>
                            <a:bevel/>
                          </a:ln>
                          <a:latin typeface="SimSun"/>
                          <a:ea typeface="SimSun"/>
                          <a:cs typeface="SimSun"/>
                        </a:rPr>
                        <a:t>光干涉</a:t>
                      </a:r>
                      <a:r>
                        <a:rPr sz="1500" spc="80" dirty="0">
                          <a:solidFill>
                            <a:srgbClr val="FFFFFF">
                              <a:alpha val="100000"/>
                            </a:srgbClr>
                          </a:solidFill>
                          <a:ln w="5791" cap="flat" cmpd="sng">
                            <a:solidFill>
                              <a:srgbClr a:val="FFFFFF">
                                <a:alpha val="100000"/>
                              </a:srgbClr>
                            </a:solidFill>
                            <a:prstDash a:val="solid"/>
                            <a:bevel/>
                          </a:ln>
                          <a:latin typeface="SimSun"/>
                          <a:ea typeface="SimSun"/>
                          <a:cs typeface="SimSun"/>
                        </a:rPr>
                        <a:t>式</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A3B2C1"/>
                    </a:solidFill>
                  </a:tcPr>
                </a:tc>
                <a:tc>
                  <a:txBody>
                    <a:bodyPr/>
                    <a:lstStyle/>
                    <a:p>
                      <a:pPr algn="l" rtl="0" eaLnBrk="0">
                        <a:lnSpc>
                          <a:spcPct val="114000"/>
                        </a:lnSpc>
                        <a:tabLst/>
                      </a:pPr>
                      <a:endParaRPr lang="Arial" altLang="Arial" sz="400" dirty="0"/>
                    </a:p>
                    <a:p>
                      <a:pPr marL="104836" algn="l" rtl="0" eaLnBrk="0">
                        <a:lnSpc>
                          <a:spcPct val="100000"/>
                        </a:lnSpc>
                        <a:spcBef>
                          <a:spcPts val="4"/>
                        </a:spcBef>
                        <a:tabLst/>
                      </a:pPr>
                      <a:r>
                        <a:rPr sz="1500" spc="90" dirty="0">
                          <a:solidFill>
                            <a:srgbClr val="FFFFFF">
                              <a:alpha val="100000"/>
                            </a:srgbClr>
                          </a:solidFill>
                          <a:ln w="5791" cap="flat" cmpd="sng">
                            <a:solidFill>
                              <a:srgbClr a:val="FFFFFF">
                                <a:alpha val="100000"/>
                              </a:srgbClr>
                            </a:solidFill>
                            <a:prstDash a:val="solid"/>
                            <a:bevel/>
                          </a:ln>
                          <a:latin typeface="SimSun"/>
                          <a:ea typeface="SimSun"/>
                          <a:cs typeface="SimSun"/>
                        </a:rPr>
                        <a:t>红外吸收</a:t>
                      </a:r>
                      <a:r>
                        <a:rPr sz="1500" spc="70" dirty="0">
                          <a:solidFill>
                            <a:srgbClr val="FFFFFF">
                              <a:alpha val="100000"/>
                            </a:srgbClr>
                          </a:solidFill>
                          <a:ln w="5791" cap="flat" cmpd="sng">
                            <a:solidFill>
                              <a:srgbClr a:val="FFFFFF">
                                <a:alpha val="100000"/>
                              </a:srgbClr>
                            </a:solidFill>
                            <a:prstDash a:val="solid"/>
                            <a:bevel/>
                          </a:ln>
                          <a:latin typeface="SimSun"/>
                          <a:ea typeface="SimSun"/>
                          <a:cs typeface="SimSun"/>
                        </a:rPr>
                        <a:t>式</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A3B2C1"/>
                    </a:solidFill>
                  </a:tcPr>
                </a:tc>
                <a:tc>
                  <a:txBody>
                    <a:bodyPr/>
                    <a:lstStyle/>
                    <a:p>
                      <a:pPr algn="l" rtl="0" eaLnBrk="0">
                        <a:lnSpc>
                          <a:spcPct val="114000"/>
                        </a:lnSpc>
                        <a:tabLst/>
                      </a:pPr>
                      <a:endParaRPr lang="Arial" altLang="Arial" sz="400" dirty="0"/>
                    </a:p>
                    <a:p>
                      <a:pPr marL="99164" algn="l" rtl="0" eaLnBrk="0">
                        <a:lnSpc>
                          <a:spcPct val="100000"/>
                        </a:lnSpc>
                        <a:spcBef>
                          <a:spcPts val="4"/>
                        </a:spcBef>
                        <a:tabLst/>
                      </a:pPr>
                      <a:r>
                        <a:rPr sz="1500" spc="100" dirty="0">
                          <a:solidFill>
                            <a:srgbClr val="FFFFFF">
                              <a:alpha val="100000"/>
                            </a:srgbClr>
                          </a:solidFill>
                          <a:ln w="5791" cap="flat" cmpd="sng">
                            <a:solidFill>
                              <a:srgbClr a:val="FFFFFF">
                                <a:alpha val="100000"/>
                              </a:srgbClr>
                            </a:solidFill>
                            <a:prstDash a:val="solid"/>
                            <a:bevel/>
                          </a:ln>
                          <a:latin typeface="SimSun"/>
                          <a:ea typeface="SimSun"/>
                          <a:cs typeface="SimSun"/>
                        </a:rPr>
                        <a:t>激光原</a:t>
                      </a:r>
                      <a:r>
                        <a:rPr sz="1500" spc="60" dirty="0">
                          <a:solidFill>
                            <a:srgbClr val="FFFFFF">
                              <a:alpha val="100000"/>
                            </a:srgbClr>
                          </a:solidFill>
                          <a:ln w="5791" cap="flat" cmpd="sng">
                            <a:solidFill>
                              <a:srgbClr a:val="FFFFFF">
                                <a:alpha val="100000"/>
                              </a:srgbClr>
                            </a:solidFill>
                            <a:prstDash a:val="solid"/>
                            <a:bevel/>
                          </a:ln>
                          <a:latin typeface="SimSun"/>
                          <a:ea typeface="SimSun"/>
                          <a:cs typeface="SimSun"/>
                        </a:rPr>
                        <a:t>理</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39">
                <a:tc>
                  <a:txBody>
                    <a:bodyPr/>
                    <a:lstStyle/>
                    <a:p>
                      <a:pPr algn="l" rtl="0" eaLnBrk="0">
                        <a:lnSpc>
                          <a:spcPct val="104000"/>
                        </a:lnSpc>
                        <a:tabLst/>
                      </a:pPr>
                      <a:endParaRPr lang="Arial" altLang="Arial" sz="400" dirty="0"/>
                    </a:p>
                    <a:p>
                      <a:pPr marL="107310" algn="l" rtl="0" eaLnBrk="0">
                        <a:lnSpc>
                          <a:spcPct val="100000"/>
                        </a:lnSpc>
                        <a:spcBef>
                          <a:spcPts val="2"/>
                        </a:spcBef>
                        <a:tabLst/>
                      </a:pPr>
                      <a:r>
                        <a:rPr sz="1500" spc="100" dirty="0">
                          <a:solidFill>
                            <a:srgbClr val="000000">
                              <a:alpha val="100000"/>
                            </a:srgbClr>
                          </a:solidFill>
                          <a:latin typeface="SimSun"/>
                          <a:ea typeface="SimSun"/>
                          <a:cs typeface="SimSun"/>
                        </a:rPr>
                        <a:t>元件物质是否有消</a:t>
                      </a:r>
                      <a:r>
                        <a:rPr sz="1500" spc="20" dirty="0">
                          <a:solidFill>
                            <a:srgbClr val="000000">
                              <a:alpha val="100000"/>
                            </a:srgbClr>
                          </a:solidFill>
                          <a:latin typeface="SimSun"/>
                          <a:ea typeface="SimSun"/>
                          <a:cs typeface="SimSun"/>
                        </a:rPr>
                        <a:t>耗</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961"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40">
                <a:tc>
                  <a:txBody>
                    <a:bodyPr/>
                    <a:lstStyle/>
                    <a:p>
                      <a:pPr algn="l" rtl="0" eaLnBrk="0">
                        <a:lnSpc>
                          <a:spcPct val="105000"/>
                        </a:lnSpc>
                        <a:tabLst/>
                      </a:pPr>
                      <a:endParaRPr lang="Arial" altLang="Arial" sz="400" dirty="0"/>
                    </a:p>
                    <a:p>
                      <a:pPr marL="106500" algn="l" rtl="0" eaLnBrk="0">
                        <a:lnSpc>
                          <a:spcPct val="100000"/>
                        </a:lnSpc>
                        <a:spcBef>
                          <a:spcPts val="3"/>
                        </a:spcBef>
                        <a:tabLst/>
                      </a:pPr>
                      <a:r>
                        <a:rPr sz="1500" spc="90" dirty="0">
                          <a:solidFill>
                            <a:srgbClr val="000000">
                              <a:alpha val="100000"/>
                            </a:srgbClr>
                          </a:solidFill>
                          <a:latin typeface="SimSun"/>
                          <a:ea typeface="SimSun"/>
                          <a:cs typeface="SimSun"/>
                        </a:rPr>
                        <a:t>测量范</a:t>
                      </a:r>
                      <a:r>
                        <a:rPr sz="1500" spc="50" dirty="0">
                          <a:solidFill>
                            <a:srgbClr val="000000">
                              <a:alpha val="100000"/>
                            </a:srgbClr>
                          </a:solidFill>
                          <a:latin typeface="SimSun"/>
                          <a:ea typeface="SimSun"/>
                          <a:cs typeface="SimSun"/>
                        </a:rPr>
                        <a:t>围</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4000"/>
                        </a:lnSpc>
                        <a:tabLst/>
                      </a:pPr>
                      <a:endParaRPr lang="Arial" altLang="Arial" sz="400" dirty="0"/>
                    </a:p>
                    <a:p>
                      <a:pPr marL="108860" algn="l" rtl="0" eaLnBrk="0">
                        <a:lnSpc>
                          <a:spcPct val="100000"/>
                        </a:lnSpc>
                        <a:spcBef>
                          <a:spcPts val="2"/>
                        </a:spcBef>
                        <a:tabLst/>
                      </a:pPr>
                      <a:r>
                        <a:rPr sz="1500" spc="0" dirty="0">
                          <a:solidFill>
                            <a:srgbClr val="000000">
                              <a:alpha val="100000"/>
                            </a:srgbClr>
                          </a:solidFill>
                          <a:latin typeface="SimSun"/>
                          <a:ea typeface="SimSun"/>
                          <a:cs typeface="SimSun"/>
                        </a:rPr>
                        <a:t>窄</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4000"/>
                        </a:lnSpc>
                        <a:tabLst/>
                      </a:pPr>
                      <a:endParaRPr lang="Arial" altLang="Arial" sz="400" dirty="0"/>
                    </a:p>
                    <a:p>
                      <a:pPr marL="108861" algn="l" rtl="0" eaLnBrk="0">
                        <a:lnSpc>
                          <a:spcPct val="100000"/>
                        </a:lnSpc>
                        <a:spcBef>
                          <a:spcPts val="2"/>
                        </a:spcBef>
                        <a:tabLst/>
                      </a:pPr>
                      <a:r>
                        <a:rPr sz="1500" spc="0" dirty="0">
                          <a:solidFill>
                            <a:srgbClr val="000000">
                              <a:alpha val="100000"/>
                            </a:srgbClr>
                          </a:solidFill>
                          <a:latin typeface="SimSun"/>
                          <a:ea typeface="SimSun"/>
                          <a:cs typeface="SimSun"/>
                        </a:rPr>
                        <a:t>窄</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9671" algn="l" rtl="0" eaLnBrk="0">
                        <a:lnSpc>
                          <a:spcPct val="100000"/>
                        </a:lnSpc>
                        <a:spcBef>
                          <a:spcPts val="3"/>
                        </a:spcBef>
                        <a:tabLst/>
                      </a:pPr>
                      <a:r>
                        <a:rPr sz="1500" spc="0" dirty="0">
                          <a:solidFill>
                            <a:srgbClr val="000000">
                              <a:alpha val="100000"/>
                            </a:srgbClr>
                          </a:solidFill>
                          <a:latin typeface="SimSun"/>
                          <a:ea typeface="SimSun"/>
                          <a:cs typeface="SimSun"/>
                        </a:rPr>
                        <a:t>宽</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10305" algn="l" rtl="0" eaLnBrk="0">
                        <a:lnSpc>
                          <a:spcPct val="100000"/>
                        </a:lnSpc>
                        <a:spcBef>
                          <a:spcPts val="3"/>
                        </a:spcBef>
                        <a:tabLst/>
                      </a:pPr>
                      <a:r>
                        <a:rPr sz="1500" spc="0" dirty="0">
                          <a:solidFill>
                            <a:srgbClr val="000000">
                              <a:alpha val="100000"/>
                            </a:srgbClr>
                          </a:solidFill>
                          <a:latin typeface="SimSun"/>
                          <a:ea typeface="SimSun"/>
                          <a:cs typeface="SimSun"/>
                        </a:rPr>
                        <a:t>宽</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10305" algn="l" rtl="0" eaLnBrk="0">
                        <a:lnSpc>
                          <a:spcPct val="100000"/>
                        </a:lnSpc>
                        <a:spcBef>
                          <a:spcPts val="3"/>
                        </a:spcBef>
                        <a:tabLst/>
                      </a:pPr>
                      <a:r>
                        <a:rPr sz="1500" spc="0" dirty="0">
                          <a:solidFill>
                            <a:srgbClr val="000000">
                              <a:alpha val="100000"/>
                            </a:srgbClr>
                          </a:solidFill>
                          <a:latin typeface="SimSun"/>
                          <a:ea typeface="SimSun"/>
                          <a:cs typeface="SimSun"/>
                        </a:rPr>
                        <a:t>宽</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39">
                <a:tc>
                  <a:txBody>
                    <a:bodyPr/>
                    <a:lstStyle/>
                    <a:p>
                      <a:pPr algn="l" rtl="0" eaLnBrk="0">
                        <a:lnSpc>
                          <a:spcPct val="103000"/>
                        </a:lnSpc>
                        <a:tabLst/>
                      </a:pPr>
                      <a:endParaRPr lang="Arial" altLang="Arial" sz="400" dirty="0"/>
                    </a:p>
                    <a:p>
                      <a:pPr marL="106500" algn="l" rtl="0" eaLnBrk="0">
                        <a:lnSpc>
                          <a:spcPct val="100000"/>
                        </a:lnSpc>
                        <a:spcBef>
                          <a:spcPts val="1"/>
                        </a:spcBef>
                        <a:tabLst/>
                      </a:pPr>
                      <a:r>
                        <a:rPr sz="1500" spc="90" dirty="0">
                          <a:solidFill>
                            <a:srgbClr val="000000">
                              <a:alpha val="100000"/>
                            </a:srgbClr>
                          </a:solidFill>
                          <a:latin typeface="SimSun"/>
                          <a:ea typeface="SimSun"/>
                          <a:cs typeface="SimSun"/>
                        </a:rPr>
                        <a:t>测量精</a:t>
                      </a:r>
                      <a:r>
                        <a:rPr sz="1500" spc="50" dirty="0">
                          <a:solidFill>
                            <a:srgbClr val="000000">
                              <a:alpha val="100000"/>
                            </a:srgbClr>
                          </a:solidFill>
                          <a:latin typeface="SimSun"/>
                          <a:ea typeface="SimSun"/>
                          <a:cs typeface="SimSun"/>
                        </a:rPr>
                        <a:t>度</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400" dirty="0"/>
                    </a:p>
                    <a:p>
                      <a:pPr marL="102581" algn="l" rtl="0" eaLnBrk="0">
                        <a:lnSpc>
                          <a:spcPts val="2420"/>
                        </a:lnSpc>
                        <a:spcBef>
                          <a:spcPts val="1"/>
                        </a:spcBef>
                        <a:tabLst/>
                      </a:pPr>
                      <a:r>
                        <a:rPr sz="1500" spc="60" dirty="0">
                          <a:solidFill>
                            <a:srgbClr val="000000">
                              <a:alpha val="100000"/>
                            </a:srgbClr>
                          </a:solidFill>
                          <a:latin typeface="SimSun"/>
                          <a:ea typeface="SimSun"/>
                          <a:cs typeface="SimSun"/>
                        </a:rPr>
                        <a:t>一</a:t>
                      </a:r>
                      <a:r>
                        <a:rPr sz="1500" spc="40" dirty="0">
                          <a:solidFill>
                            <a:srgbClr val="000000">
                              <a:alpha val="100000"/>
                            </a:srgbClr>
                          </a:solidFill>
                          <a:latin typeface="SimSun"/>
                          <a:ea typeface="SimSun"/>
                          <a:cs typeface="SimSun"/>
                        </a:rPr>
                        <a:t>般</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400" dirty="0"/>
                    </a:p>
                    <a:p>
                      <a:pPr marL="98530" algn="l" rtl="0" eaLnBrk="0">
                        <a:lnSpc>
                          <a:spcPts val="1812"/>
                        </a:lnSpc>
                        <a:spcBef>
                          <a:spcPts val="1"/>
                        </a:spcBef>
                        <a:tabLst/>
                      </a:pPr>
                      <a:r>
                        <a:rPr sz="1500" spc="30" dirty="0">
                          <a:solidFill>
                            <a:srgbClr val="000000">
                              <a:alpha val="100000"/>
                            </a:srgbClr>
                          </a:solidFill>
                          <a:latin typeface="SimSun"/>
                          <a:ea typeface="SimSun"/>
                          <a:cs typeface="SimSun"/>
                        </a:rPr>
                        <a:t>低</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400" dirty="0"/>
                    </a:p>
                    <a:p>
                      <a:pPr marL="99340" algn="l" rtl="0" eaLnBrk="0">
                        <a:lnSpc>
                          <a:spcPct val="100000"/>
                        </a:lnSpc>
                        <a:spcBef>
                          <a:spcPts val="2"/>
                        </a:spcBef>
                        <a:tabLst/>
                      </a:pPr>
                      <a:r>
                        <a:rPr sz="1500" spc="70" dirty="0">
                          <a:solidFill>
                            <a:srgbClr val="000000">
                              <a:alpha val="100000"/>
                            </a:srgbClr>
                          </a:solidFill>
                          <a:latin typeface="SimSun"/>
                          <a:ea typeface="SimSun"/>
                          <a:cs typeface="SimSun"/>
                        </a:rPr>
                        <a:t>较</a:t>
                      </a:r>
                      <a:r>
                        <a:rPr sz="1500" spc="60" dirty="0">
                          <a:solidFill>
                            <a:srgbClr val="000000">
                              <a:alpha val="100000"/>
                            </a:srgbClr>
                          </a:solidFill>
                          <a:latin typeface="SimSun"/>
                          <a:ea typeface="SimSun"/>
                          <a:cs typeface="SimSun"/>
                        </a:rPr>
                        <a:t>高</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400" dirty="0"/>
                    </a:p>
                    <a:p>
                      <a:pPr marL="99975" algn="l" rtl="0" eaLnBrk="0">
                        <a:lnSpc>
                          <a:spcPct val="100000"/>
                        </a:lnSpc>
                        <a:spcBef>
                          <a:spcPts val="2"/>
                        </a:spcBef>
                        <a:tabLst/>
                      </a:pPr>
                      <a:r>
                        <a:rPr sz="1500" spc="70" dirty="0">
                          <a:solidFill>
                            <a:srgbClr val="000000">
                              <a:alpha val="100000"/>
                            </a:srgbClr>
                          </a:solidFill>
                          <a:latin typeface="SimSun"/>
                          <a:ea typeface="SimSun"/>
                          <a:cs typeface="SimSun"/>
                        </a:rPr>
                        <a:t>较</a:t>
                      </a:r>
                      <a:r>
                        <a:rPr sz="1500" spc="60" dirty="0">
                          <a:solidFill>
                            <a:srgbClr val="000000">
                              <a:alpha val="100000"/>
                            </a:srgbClr>
                          </a:solidFill>
                          <a:latin typeface="SimSun"/>
                          <a:ea typeface="SimSun"/>
                          <a:cs typeface="SimSun"/>
                        </a:rPr>
                        <a:t>高</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400" dirty="0"/>
                    </a:p>
                    <a:p>
                      <a:pPr marL="99975" algn="l" rtl="0" eaLnBrk="0">
                        <a:lnSpc>
                          <a:spcPct val="100000"/>
                        </a:lnSpc>
                        <a:spcBef>
                          <a:spcPts val="2"/>
                        </a:spcBef>
                        <a:tabLst/>
                      </a:pPr>
                      <a:r>
                        <a:rPr sz="1500" spc="70" dirty="0">
                          <a:solidFill>
                            <a:srgbClr val="000000">
                              <a:alpha val="100000"/>
                            </a:srgbClr>
                          </a:solidFill>
                          <a:latin typeface="SimSun"/>
                          <a:ea typeface="SimSun"/>
                          <a:cs typeface="SimSun"/>
                        </a:rPr>
                        <a:t>较</a:t>
                      </a:r>
                      <a:r>
                        <a:rPr sz="1500" spc="60" dirty="0">
                          <a:solidFill>
                            <a:srgbClr val="000000">
                              <a:alpha val="100000"/>
                            </a:srgbClr>
                          </a:solidFill>
                          <a:latin typeface="SimSun"/>
                          <a:ea typeface="SimSun"/>
                          <a:cs typeface="SimSun"/>
                        </a:rPr>
                        <a:t>高</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39">
                <a:tc>
                  <a:txBody>
                    <a:bodyPr/>
                    <a:lstStyle/>
                    <a:p>
                      <a:pPr algn="l" rtl="0" eaLnBrk="0">
                        <a:lnSpc>
                          <a:spcPct val="105000"/>
                        </a:lnSpc>
                        <a:tabLst/>
                      </a:pPr>
                      <a:endParaRPr lang="Arial" altLang="Arial" sz="400" dirty="0"/>
                    </a:p>
                    <a:p>
                      <a:pPr marL="110551" algn="l" rtl="0" eaLnBrk="0">
                        <a:lnSpc>
                          <a:spcPct val="100000"/>
                        </a:lnSpc>
                        <a:spcBef>
                          <a:spcPts val="3"/>
                        </a:spcBef>
                        <a:tabLst/>
                      </a:pPr>
                      <a:r>
                        <a:rPr sz="1500" spc="80" dirty="0">
                          <a:solidFill>
                            <a:srgbClr val="000000">
                              <a:alpha val="100000"/>
                            </a:srgbClr>
                          </a:solidFill>
                          <a:latin typeface="SimSun"/>
                          <a:ea typeface="SimSun"/>
                          <a:cs typeface="SimSun"/>
                        </a:rPr>
                        <a:t>免标校时</a:t>
                      </a:r>
                      <a:r>
                        <a:rPr sz="1500" spc="70" dirty="0">
                          <a:solidFill>
                            <a:srgbClr val="000000">
                              <a:alpha val="100000"/>
                            </a:srgbClr>
                          </a:solidFill>
                          <a:latin typeface="SimSun"/>
                          <a:ea typeface="SimSun"/>
                          <a:cs typeface="SimSun"/>
                        </a:rPr>
                        <a:t>间</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24000"/>
                        </a:lnSpc>
                        <a:tabLst/>
                      </a:pPr>
                      <a:endParaRPr lang="Arial" altLang="Arial" sz="400" dirty="0"/>
                    </a:p>
                    <a:p>
                      <a:pPr marL="118989" algn="l" rtl="0" eaLnBrk="0">
                        <a:lnSpc>
                          <a:spcPct val="100000"/>
                        </a:lnSpc>
                        <a:spcBef>
                          <a:spcPts val="2"/>
                        </a:spcBef>
                        <a:tabLst/>
                      </a:pPr>
                      <a:r>
                        <a:rPr sz="1500" spc="0" dirty="0">
                          <a:solidFill>
                            <a:srgbClr val="000000">
                              <a:alpha val="100000"/>
                            </a:srgbClr>
                          </a:solidFill>
                          <a:latin typeface="Verdana"/>
                          <a:ea typeface="Verdana"/>
                          <a:cs typeface="Verdana"/>
                        </a:rPr>
                        <a:t>15</a:t>
                      </a:r>
                      <a:r>
                        <a:rPr sz="1500" spc="0" dirty="0">
                          <a:solidFill>
                            <a:srgbClr val="000000">
                              <a:alpha val="100000"/>
                            </a:srgbClr>
                          </a:solidFill>
                          <a:latin typeface="SimSun"/>
                          <a:ea typeface="SimSun"/>
                          <a:cs typeface="SimSun"/>
                        </a:rPr>
                        <a:t>天</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15000"/>
                        </a:lnSpc>
                        <a:tabLst/>
                      </a:pPr>
                      <a:endParaRPr lang="Arial" altLang="Arial" sz="1000" dirty="0"/>
                    </a:p>
                    <a:p>
                      <a:pPr marL="106633" algn="l" rtl="0" eaLnBrk="0">
                        <a:lnSpc>
                          <a:spcPts val="837"/>
                        </a:lnSpc>
                        <a:spcBef>
                          <a:spcPts val="3"/>
                        </a:spcBef>
                        <a:tabLst/>
                      </a:pPr>
                      <a:r>
                        <a:rPr sz="500" spc="1040" dirty="0">
                          <a:solidFill>
                            <a:srgbClr val="000000">
                              <a:alpha val="100000"/>
                            </a:srgbClr>
                          </a:solidFill>
                          <a:latin typeface="Verdana"/>
                          <a:ea typeface="Verdana"/>
                          <a:cs typeface="Verdana"/>
                        </a:rPr>
                        <a:t>—</a:t>
                      </a:r>
                      <a:r>
                        <a:rPr sz="500" spc="1030" dirty="0">
                          <a:solidFill>
                            <a:srgbClr val="000000">
                              <a:alpha val="100000"/>
                            </a:srgbClr>
                          </a:solidFill>
                          <a:latin typeface="Verdana"/>
                          <a:ea typeface="Verdana"/>
                          <a:cs typeface="Verdana"/>
                        </a:rPr>
                        <a:t>—</a:t>
                      </a:r>
                      <a:endParaRPr lang="Verdana" altLang="Verdana" sz="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15000"/>
                        </a:lnSpc>
                        <a:tabLst/>
                      </a:pPr>
                      <a:endParaRPr lang="Arial" altLang="Arial" sz="1000" dirty="0"/>
                    </a:p>
                    <a:p>
                      <a:pPr marL="106633" algn="l" rtl="0" eaLnBrk="0">
                        <a:lnSpc>
                          <a:spcPts val="837"/>
                        </a:lnSpc>
                        <a:spcBef>
                          <a:spcPts val="3"/>
                        </a:spcBef>
                        <a:tabLst/>
                      </a:pPr>
                      <a:r>
                        <a:rPr sz="500" spc="1040" dirty="0">
                          <a:solidFill>
                            <a:srgbClr val="000000">
                              <a:alpha val="100000"/>
                            </a:srgbClr>
                          </a:solidFill>
                          <a:latin typeface="Verdana"/>
                          <a:ea typeface="Verdana"/>
                          <a:cs typeface="Verdana"/>
                        </a:rPr>
                        <a:t>—</a:t>
                      </a:r>
                      <a:r>
                        <a:rPr sz="500" spc="1030" dirty="0">
                          <a:solidFill>
                            <a:srgbClr val="000000">
                              <a:alpha val="100000"/>
                            </a:srgbClr>
                          </a:solidFill>
                          <a:latin typeface="Verdana"/>
                          <a:ea typeface="Verdana"/>
                          <a:cs typeface="Verdana"/>
                        </a:rPr>
                        <a:t>—</a:t>
                      </a:r>
                      <a:endParaRPr lang="Verdana" altLang="Verdana" sz="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23000"/>
                        </a:lnSpc>
                        <a:tabLst/>
                      </a:pPr>
                      <a:endParaRPr lang="Arial" altLang="Arial" sz="400" dirty="0"/>
                    </a:p>
                    <a:p>
                      <a:pPr marL="108077" algn="l" rtl="0" eaLnBrk="0">
                        <a:lnSpc>
                          <a:spcPct val="100000"/>
                        </a:lnSpc>
                        <a:spcBef>
                          <a:spcPts val="1"/>
                        </a:spcBef>
                        <a:tabLst/>
                      </a:pPr>
                      <a:r>
                        <a:rPr sz="1500" spc="70" dirty="0">
                          <a:solidFill>
                            <a:srgbClr val="000000">
                              <a:alpha val="100000"/>
                            </a:srgbClr>
                          </a:solidFill>
                          <a:latin typeface="Verdana"/>
                          <a:ea typeface="Verdana"/>
                          <a:cs typeface="Verdana"/>
                        </a:rPr>
                        <a:t>2</a:t>
                      </a:r>
                      <a:r>
                        <a:rPr sz="1500" spc="70" dirty="0">
                          <a:solidFill>
                            <a:srgbClr val="000000">
                              <a:alpha val="100000"/>
                            </a:srgbClr>
                          </a:solidFill>
                          <a:latin typeface="SimSun"/>
                          <a:ea typeface="SimSun"/>
                          <a:cs typeface="SimSun"/>
                        </a:rPr>
                        <a:t>个月以</a:t>
                      </a:r>
                      <a:r>
                        <a:rPr sz="1500" spc="50" dirty="0">
                          <a:solidFill>
                            <a:srgbClr val="000000">
                              <a:alpha val="100000"/>
                            </a:srgbClr>
                          </a:solidFill>
                          <a:latin typeface="SimSun"/>
                          <a:ea typeface="SimSun"/>
                          <a:cs typeface="SimSun"/>
                        </a:rPr>
                        <a:t>上</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23000"/>
                        </a:lnSpc>
                        <a:tabLst/>
                      </a:pPr>
                      <a:endParaRPr lang="Arial" altLang="Arial" sz="400" dirty="0"/>
                    </a:p>
                    <a:p>
                      <a:pPr marL="105647" algn="l" rtl="0" eaLnBrk="0">
                        <a:lnSpc>
                          <a:spcPct val="100000"/>
                        </a:lnSpc>
                        <a:spcBef>
                          <a:spcPts val="1"/>
                        </a:spcBef>
                        <a:tabLst/>
                      </a:pPr>
                      <a:r>
                        <a:rPr sz="1500" spc="70" dirty="0">
                          <a:solidFill>
                            <a:srgbClr val="000000">
                              <a:alpha val="100000"/>
                            </a:srgbClr>
                          </a:solidFill>
                          <a:latin typeface="Verdana"/>
                          <a:ea typeface="Verdana"/>
                          <a:cs typeface="Verdana"/>
                        </a:rPr>
                        <a:t>6</a:t>
                      </a:r>
                      <a:r>
                        <a:rPr sz="1500" spc="70" dirty="0">
                          <a:solidFill>
                            <a:srgbClr val="000000">
                              <a:alpha val="100000"/>
                            </a:srgbClr>
                          </a:solidFill>
                          <a:latin typeface="SimSun"/>
                          <a:ea typeface="SimSun"/>
                          <a:cs typeface="SimSun"/>
                        </a:rPr>
                        <a:t>个月以</a:t>
                      </a:r>
                      <a:r>
                        <a:rPr sz="1500" spc="60" dirty="0">
                          <a:solidFill>
                            <a:srgbClr val="000000">
                              <a:alpha val="100000"/>
                            </a:srgbClr>
                          </a:solidFill>
                          <a:latin typeface="SimSun"/>
                          <a:ea typeface="SimSun"/>
                          <a:cs typeface="SimSun"/>
                        </a:rPr>
                        <a:t>上</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39">
                <a:tc>
                  <a:txBody>
                    <a:bodyPr/>
                    <a:lstStyle/>
                    <a:p>
                      <a:pPr algn="l" rtl="0" eaLnBrk="0">
                        <a:lnSpc>
                          <a:spcPct val="104000"/>
                        </a:lnSpc>
                        <a:tabLst/>
                      </a:pPr>
                      <a:endParaRPr lang="Arial" altLang="Arial" sz="400" dirty="0"/>
                    </a:p>
                    <a:p>
                      <a:pPr marL="109741" algn="l" rtl="0" eaLnBrk="0">
                        <a:lnSpc>
                          <a:spcPct val="100000"/>
                        </a:lnSpc>
                        <a:spcBef>
                          <a:spcPts val="2"/>
                        </a:spcBef>
                        <a:tabLst/>
                      </a:pPr>
                      <a:r>
                        <a:rPr sz="1500" spc="90" dirty="0">
                          <a:solidFill>
                            <a:srgbClr val="000000">
                              <a:alpha val="100000"/>
                            </a:srgbClr>
                          </a:solidFill>
                          <a:latin typeface="SimSun"/>
                          <a:ea typeface="SimSun"/>
                          <a:cs typeface="SimSun"/>
                        </a:rPr>
                        <a:t>受高浓冲击有无影</a:t>
                      </a:r>
                      <a:r>
                        <a:rPr sz="1500" spc="80" dirty="0">
                          <a:solidFill>
                            <a:srgbClr val="000000">
                              <a:alpha val="100000"/>
                            </a:srgbClr>
                          </a:solidFill>
                          <a:latin typeface="SimSun"/>
                          <a:ea typeface="SimSun"/>
                          <a:cs typeface="SimSun"/>
                        </a:rPr>
                        <a:t>响</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961"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24000"/>
                        </a:lnSpc>
                        <a:tabLst/>
                      </a:pPr>
                      <a:endParaRPr lang="Arial" altLang="Arial" sz="400" dirty="0"/>
                    </a:p>
                    <a:p>
                      <a:pPr marL="172715" algn="l" rtl="0" eaLnBrk="0">
                        <a:lnSpc>
                          <a:spcPct val="100000"/>
                        </a:lnSpc>
                        <a:spcBef>
                          <a:spcPts val="2"/>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39">
                <a:tc>
                  <a:txBody>
                    <a:bodyPr/>
                    <a:lstStyle/>
                    <a:p>
                      <a:pPr algn="l" rtl="0" eaLnBrk="0">
                        <a:lnSpc>
                          <a:spcPct val="104000"/>
                        </a:lnSpc>
                        <a:tabLst/>
                      </a:pPr>
                      <a:endParaRPr lang="Arial" altLang="Arial" sz="400" dirty="0"/>
                    </a:p>
                    <a:p>
                      <a:pPr marL="107310" algn="l" rtl="0" eaLnBrk="0">
                        <a:lnSpc>
                          <a:spcPct val="100000"/>
                        </a:lnSpc>
                        <a:spcBef>
                          <a:spcPts val="2"/>
                        </a:spcBef>
                        <a:tabLst/>
                      </a:pPr>
                      <a:r>
                        <a:rPr sz="1500" spc="90" dirty="0">
                          <a:solidFill>
                            <a:srgbClr val="000000">
                              <a:alpha val="100000"/>
                            </a:srgbClr>
                          </a:solidFill>
                          <a:latin typeface="SimSun"/>
                          <a:ea typeface="SimSun"/>
                          <a:cs typeface="SimSun"/>
                        </a:rPr>
                        <a:t>元件中毒问</a:t>
                      </a:r>
                      <a:r>
                        <a:rPr sz="1500" spc="70" dirty="0">
                          <a:solidFill>
                            <a:srgbClr val="000000">
                              <a:alpha val="100000"/>
                            </a:srgbClr>
                          </a:solidFill>
                          <a:latin typeface="SimSun"/>
                          <a:ea typeface="SimSun"/>
                          <a:cs typeface="SimSun"/>
                        </a:rPr>
                        <a:t>题</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0961"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24000"/>
                        </a:lnSpc>
                        <a:tabLst/>
                      </a:pPr>
                      <a:endParaRPr lang="Arial" altLang="Arial" sz="400" dirty="0"/>
                    </a:p>
                    <a:p>
                      <a:pPr marL="172715" algn="l" rtl="0" eaLnBrk="0">
                        <a:lnSpc>
                          <a:spcPct val="100000"/>
                        </a:lnSpc>
                        <a:spcBef>
                          <a:spcPts val="2"/>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40">
                <a:tc>
                  <a:txBody>
                    <a:bodyPr/>
                    <a:lstStyle/>
                    <a:p>
                      <a:pPr algn="l" rtl="0" eaLnBrk="0">
                        <a:lnSpc>
                          <a:spcPct val="103000"/>
                        </a:lnSpc>
                        <a:tabLst/>
                      </a:pPr>
                      <a:endParaRPr lang="Arial" altLang="Arial" sz="400" dirty="0"/>
                    </a:p>
                    <a:p>
                      <a:pPr marL="106500" algn="l" rtl="0" eaLnBrk="0">
                        <a:lnSpc>
                          <a:spcPct val="100000"/>
                        </a:lnSpc>
                        <a:spcBef>
                          <a:spcPts val="1"/>
                        </a:spcBef>
                        <a:tabLst/>
                      </a:pPr>
                      <a:r>
                        <a:rPr sz="1500" spc="90" dirty="0">
                          <a:solidFill>
                            <a:srgbClr val="000000">
                              <a:alpha val="100000"/>
                            </a:srgbClr>
                          </a:solidFill>
                          <a:latin typeface="SimSun"/>
                          <a:ea typeface="SimSun"/>
                          <a:cs typeface="SimSun"/>
                        </a:rPr>
                        <a:t>氧气浓度影</a:t>
                      </a:r>
                      <a:r>
                        <a:rPr sz="1500" spc="70" dirty="0">
                          <a:solidFill>
                            <a:srgbClr val="000000">
                              <a:alpha val="100000"/>
                            </a:srgbClr>
                          </a:solidFill>
                          <a:latin typeface="SimSun"/>
                          <a:ea typeface="SimSun"/>
                          <a:cs typeface="SimSun"/>
                        </a:rPr>
                        <a:t>响</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961"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39">
                <a:tc>
                  <a:txBody>
                    <a:bodyPr/>
                    <a:lstStyle/>
                    <a:p>
                      <a:pPr algn="l" rtl="0" eaLnBrk="0">
                        <a:lnSpc>
                          <a:spcPct val="105000"/>
                        </a:lnSpc>
                        <a:tabLst/>
                      </a:pPr>
                      <a:endParaRPr lang="Arial" altLang="Arial" sz="400" dirty="0"/>
                    </a:p>
                    <a:p>
                      <a:pPr marL="105690" algn="l" rtl="0" eaLnBrk="0">
                        <a:lnSpc>
                          <a:spcPct val="100000"/>
                        </a:lnSpc>
                        <a:spcBef>
                          <a:spcPts val="3"/>
                        </a:spcBef>
                        <a:tabLst/>
                      </a:pPr>
                      <a:r>
                        <a:rPr sz="1500" spc="90" dirty="0">
                          <a:solidFill>
                            <a:srgbClr val="000000">
                              <a:alpha val="100000"/>
                            </a:srgbClr>
                          </a:solidFill>
                          <a:latin typeface="SimSun"/>
                          <a:ea typeface="SimSun"/>
                          <a:cs typeface="SimSun"/>
                        </a:rPr>
                        <a:t>湿度影</a:t>
                      </a:r>
                      <a:r>
                        <a:rPr sz="1500" spc="60" dirty="0">
                          <a:solidFill>
                            <a:srgbClr val="000000">
                              <a:alpha val="100000"/>
                            </a:srgbClr>
                          </a:solidFill>
                          <a:latin typeface="SimSun"/>
                          <a:ea typeface="SimSun"/>
                          <a:cs typeface="SimSun"/>
                        </a:rPr>
                        <a:t>响</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0785" algn="l" rtl="0" eaLnBrk="0">
                        <a:lnSpc>
                          <a:spcPct val="100000"/>
                        </a:lnSpc>
                        <a:spcBef>
                          <a:spcPts val="3"/>
                        </a:spcBef>
                        <a:tabLst/>
                      </a:pPr>
                      <a:r>
                        <a:rPr sz="1500" spc="20" dirty="0">
                          <a:solidFill>
                            <a:srgbClr val="000000">
                              <a:alpha val="100000"/>
                            </a:srgbClr>
                          </a:solidFill>
                          <a:latin typeface="SimSun"/>
                          <a:ea typeface="SimSun"/>
                          <a:cs typeface="SimSun"/>
                        </a:rPr>
                        <a:t>有</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1595" algn="l" rtl="0" eaLnBrk="0">
                        <a:lnSpc>
                          <a:spcPct val="100000"/>
                        </a:lnSpc>
                        <a:spcBef>
                          <a:spcPts val="3"/>
                        </a:spcBef>
                        <a:tabLst/>
                      </a:pPr>
                      <a:r>
                        <a:rPr sz="1500" spc="20" dirty="0">
                          <a:solidFill>
                            <a:srgbClr val="000000">
                              <a:alpha val="100000"/>
                            </a:srgbClr>
                          </a:solidFill>
                          <a:latin typeface="SimSun"/>
                          <a:ea typeface="SimSun"/>
                          <a:cs typeface="SimSun"/>
                        </a:rPr>
                        <a:t>无</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204">
                <a:tc>
                  <a:txBody>
                    <a:bodyPr/>
                    <a:lstStyle/>
                    <a:p>
                      <a:pPr algn="l" rtl="0" eaLnBrk="0">
                        <a:lnSpc>
                          <a:spcPct val="104000"/>
                        </a:lnSpc>
                        <a:tabLst/>
                      </a:pPr>
                      <a:endParaRPr lang="Arial" altLang="Arial" sz="400" dirty="0"/>
                    </a:p>
                    <a:p>
                      <a:pPr marL="106500" algn="l" rtl="0" eaLnBrk="0">
                        <a:lnSpc>
                          <a:spcPct val="100000"/>
                        </a:lnSpc>
                        <a:spcBef>
                          <a:spcPts val="2"/>
                        </a:spcBef>
                        <a:tabLst/>
                      </a:pPr>
                      <a:r>
                        <a:rPr sz="1500" spc="90" dirty="0">
                          <a:solidFill>
                            <a:srgbClr val="000000">
                              <a:alpha val="100000"/>
                            </a:srgbClr>
                          </a:solidFill>
                          <a:latin typeface="SimSun"/>
                          <a:ea typeface="SimSun"/>
                          <a:cs typeface="SimSun"/>
                        </a:rPr>
                        <a:t>使用寿</a:t>
                      </a:r>
                      <a:r>
                        <a:rPr sz="1500" spc="50" dirty="0">
                          <a:solidFill>
                            <a:srgbClr val="000000">
                              <a:alpha val="100000"/>
                            </a:srgbClr>
                          </a:solidFill>
                          <a:latin typeface="SimSun"/>
                          <a:ea typeface="SimSun"/>
                          <a:cs typeface="SimSun"/>
                        </a:rPr>
                        <a:t>命</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1771" algn="l" rtl="0" eaLnBrk="0">
                        <a:lnSpc>
                          <a:spcPct val="100000"/>
                        </a:lnSpc>
                        <a:spcBef>
                          <a:spcPts val="3"/>
                        </a:spcBef>
                        <a:tabLst/>
                      </a:pPr>
                      <a:r>
                        <a:rPr sz="1500" spc="10" dirty="0">
                          <a:solidFill>
                            <a:srgbClr val="000000">
                              <a:alpha val="100000"/>
                            </a:srgbClr>
                          </a:solidFill>
                          <a:latin typeface="SimSun"/>
                          <a:ea typeface="SimSun"/>
                          <a:cs typeface="SimSun"/>
                        </a:rPr>
                        <a:t>短</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1771" algn="l" rtl="0" eaLnBrk="0">
                        <a:lnSpc>
                          <a:spcPct val="100000"/>
                        </a:lnSpc>
                        <a:spcBef>
                          <a:spcPts val="3"/>
                        </a:spcBef>
                        <a:tabLst/>
                      </a:pPr>
                      <a:r>
                        <a:rPr sz="1500" spc="10" dirty="0">
                          <a:solidFill>
                            <a:srgbClr val="000000">
                              <a:alpha val="100000"/>
                            </a:srgbClr>
                          </a:solidFill>
                          <a:latin typeface="SimSun"/>
                          <a:ea typeface="SimSun"/>
                          <a:cs typeface="SimSun"/>
                        </a:rPr>
                        <a:t>短</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400" dirty="0"/>
                    </a:p>
                    <a:p>
                      <a:pPr marL="100150" algn="l" rtl="0" eaLnBrk="0">
                        <a:lnSpc>
                          <a:spcPts val="1830"/>
                        </a:lnSpc>
                        <a:spcBef>
                          <a:spcPts val="1"/>
                        </a:spcBef>
                        <a:tabLst/>
                      </a:pPr>
                      <a:r>
                        <a:rPr sz="1500" spc="20" dirty="0">
                          <a:solidFill>
                            <a:srgbClr val="000000">
                              <a:alpha val="100000"/>
                            </a:srgbClr>
                          </a:solidFill>
                          <a:latin typeface="SimSun"/>
                          <a:ea typeface="SimSun"/>
                          <a:cs typeface="SimSun"/>
                        </a:rPr>
                        <a:t>长</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400" dirty="0"/>
                    </a:p>
                    <a:p>
                      <a:pPr marL="100785" algn="l" rtl="0" eaLnBrk="0">
                        <a:lnSpc>
                          <a:spcPts val="1830"/>
                        </a:lnSpc>
                        <a:spcBef>
                          <a:spcPts val="1"/>
                        </a:spcBef>
                        <a:tabLst/>
                      </a:pPr>
                      <a:r>
                        <a:rPr sz="1500" spc="20" dirty="0">
                          <a:solidFill>
                            <a:srgbClr val="000000">
                              <a:alpha val="100000"/>
                            </a:srgbClr>
                          </a:solidFill>
                          <a:latin typeface="SimSun"/>
                          <a:ea typeface="SimSun"/>
                          <a:cs typeface="SimSun"/>
                        </a:rPr>
                        <a:t>长</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4000"/>
                        </a:lnSpc>
                        <a:tabLst/>
                      </a:pPr>
                      <a:endParaRPr lang="Arial" altLang="Arial" sz="400" dirty="0"/>
                    </a:p>
                    <a:p>
                      <a:pPr marL="100785" algn="l" rtl="0" eaLnBrk="0">
                        <a:lnSpc>
                          <a:spcPts val="1830"/>
                        </a:lnSpc>
                        <a:spcBef>
                          <a:spcPts val="1"/>
                        </a:spcBef>
                        <a:tabLst/>
                      </a:pPr>
                      <a:r>
                        <a:rPr sz="1500" spc="20" dirty="0">
                          <a:solidFill>
                            <a:srgbClr val="000000">
                              <a:alpha val="100000"/>
                            </a:srgbClr>
                          </a:solidFill>
                          <a:latin typeface="SimSun"/>
                          <a:ea typeface="SimSun"/>
                          <a:cs typeface="SimSun"/>
                        </a:rPr>
                        <a:t>长</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40">
                <a:tc>
                  <a:txBody>
                    <a:bodyPr/>
                    <a:lstStyle/>
                    <a:p>
                      <a:pPr algn="l" rtl="0" eaLnBrk="0">
                        <a:lnSpc>
                          <a:spcPct val="105000"/>
                        </a:lnSpc>
                        <a:tabLst/>
                      </a:pPr>
                      <a:endParaRPr lang="Arial" altLang="Arial" sz="400" dirty="0"/>
                    </a:p>
                    <a:p>
                      <a:pPr marL="116020" algn="l" rtl="0" eaLnBrk="0">
                        <a:lnSpc>
                          <a:spcPts val="1818"/>
                        </a:lnSpc>
                        <a:spcBef>
                          <a:spcPts val="1"/>
                        </a:spcBef>
                        <a:tabLst/>
                      </a:pPr>
                      <a:r>
                        <a:rPr sz="1500" spc="70" dirty="0">
                          <a:solidFill>
                            <a:srgbClr val="000000">
                              <a:alpha val="100000"/>
                            </a:srgbClr>
                          </a:solidFill>
                          <a:latin typeface="SimSun"/>
                          <a:ea typeface="SimSun"/>
                          <a:cs typeface="SimSun"/>
                        </a:rPr>
                        <a:t>响应时</a:t>
                      </a:r>
                      <a:r>
                        <a:rPr sz="1500" spc="40" dirty="0">
                          <a:solidFill>
                            <a:srgbClr val="000000">
                              <a:alpha val="100000"/>
                            </a:srgbClr>
                          </a:solidFill>
                          <a:latin typeface="SimSun"/>
                          <a:ea typeface="SimSun"/>
                          <a:cs typeface="SimSun"/>
                        </a:rPr>
                        <a:t>间</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6000"/>
                        </a:lnSpc>
                        <a:tabLst/>
                      </a:pPr>
                      <a:endParaRPr lang="Arial" altLang="Arial" sz="400" dirty="0"/>
                    </a:p>
                    <a:p>
                      <a:pPr marL="99340" algn="l" rtl="0" eaLnBrk="0">
                        <a:lnSpc>
                          <a:spcPct val="100000"/>
                        </a:lnSpc>
                        <a:spcBef>
                          <a:spcPts val="3"/>
                        </a:spcBef>
                        <a:tabLst/>
                      </a:pPr>
                      <a:r>
                        <a:rPr sz="1500" spc="70" dirty="0">
                          <a:solidFill>
                            <a:srgbClr val="000000">
                              <a:alpha val="100000"/>
                            </a:srgbClr>
                          </a:solidFill>
                          <a:latin typeface="SimSun"/>
                          <a:ea typeface="SimSun"/>
                          <a:cs typeface="SimSun"/>
                        </a:rPr>
                        <a:t>较</a:t>
                      </a:r>
                      <a:r>
                        <a:rPr sz="1500" spc="60" dirty="0">
                          <a:solidFill>
                            <a:srgbClr val="000000">
                              <a:alpha val="100000"/>
                            </a:srgbClr>
                          </a:solidFill>
                          <a:latin typeface="SimSun"/>
                          <a:ea typeface="SimSun"/>
                          <a:cs typeface="SimSun"/>
                        </a:rPr>
                        <a:t>快</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2581" algn="l" rtl="0" eaLnBrk="0">
                        <a:lnSpc>
                          <a:spcPts val="2415"/>
                        </a:lnSpc>
                        <a:spcBef>
                          <a:spcPts val="1"/>
                        </a:spcBef>
                        <a:tabLst/>
                      </a:pPr>
                      <a:r>
                        <a:rPr sz="1500" spc="60" dirty="0">
                          <a:solidFill>
                            <a:srgbClr val="000000">
                              <a:alpha val="100000"/>
                            </a:srgbClr>
                          </a:solidFill>
                          <a:latin typeface="SimSun"/>
                          <a:ea typeface="SimSun"/>
                          <a:cs typeface="SimSun"/>
                        </a:rPr>
                        <a:t>一</a:t>
                      </a:r>
                      <a:r>
                        <a:rPr sz="1500" spc="40" dirty="0">
                          <a:solidFill>
                            <a:srgbClr val="000000">
                              <a:alpha val="100000"/>
                            </a:srgbClr>
                          </a:solidFill>
                          <a:latin typeface="SimSun"/>
                          <a:ea typeface="SimSun"/>
                          <a:cs typeface="SimSun"/>
                        </a:rPr>
                        <a:t>般</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6000"/>
                        </a:lnSpc>
                        <a:tabLst/>
                      </a:pPr>
                      <a:endParaRPr lang="Arial" altLang="Arial" sz="400" dirty="0"/>
                    </a:p>
                    <a:p>
                      <a:pPr marL="100150" algn="l" rtl="0" eaLnBrk="0">
                        <a:lnSpc>
                          <a:spcPct val="100000"/>
                        </a:lnSpc>
                        <a:spcBef>
                          <a:spcPts val="3"/>
                        </a:spcBef>
                        <a:tabLst/>
                      </a:pPr>
                      <a:r>
                        <a:rPr sz="1500" spc="20" dirty="0">
                          <a:solidFill>
                            <a:srgbClr val="000000">
                              <a:alpha val="100000"/>
                            </a:srgbClr>
                          </a:solidFill>
                          <a:latin typeface="SimSun"/>
                          <a:ea typeface="SimSun"/>
                          <a:cs typeface="SimSun"/>
                        </a:rPr>
                        <a:t>慢</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03216" algn="l" rtl="0" eaLnBrk="0">
                        <a:lnSpc>
                          <a:spcPts val="2415"/>
                        </a:lnSpc>
                        <a:spcBef>
                          <a:spcPts val="1"/>
                        </a:spcBef>
                        <a:tabLst/>
                      </a:pPr>
                      <a:r>
                        <a:rPr sz="1500" spc="60" dirty="0">
                          <a:solidFill>
                            <a:srgbClr val="000000">
                              <a:alpha val="100000"/>
                            </a:srgbClr>
                          </a:solidFill>
                          <a:latin typeface="SimSun"/>
                          <a:ea typeface="SimSun"/>
                          <a:cs typeface="SimSun"/>
                        </a:rPr>
                        <a:t>一</a:t>
                      </a:r>
                      <a:r>
                        <a:rPr sz="1500" spc="40" dirty="0">
                          <a:solidFill>
                            <a:srgbClr val="000000">
                              <a:alpha val="100000"/>
                            </a:srgbClr>
                          </a:solidFill>
                          <a:latin typeface="SimSun"/>
                          <a:ea typeface="SimSun"/>
                          <a:cs typeface="SimSun"/>
                        </a:rPr>
                        <a:t>般</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6000"/>
                        </a:lnSpc>
                        <a:tabLst/>
                      </a:pPr>
                      <a:endParaRPr lang="Arial" altLang="Arial" sz="400" dirty="0"/>
                    </a:p>
                    <a:p>
                      <a:pPr marL="102406" algn="l" rtl="0" eaLnBrk="0">
                        <a:lnSpc>
                          <a:spcPct val="100000"/>
                        </a:lnSpc>
                        <a:spcBef>
                          <a:spcPts val="3"/>
                        </a:spcBef>
                        <a:tabLst/>
                      </a:pPr>
                      <a:r>
                        <a:rPr sz="1500" spc="10" dirty="0">
                          <a:solidFill>
                            <a:srgbClr val="000000">
                              <a:alpha val="100000"/>
                            </a:srgbClr>
                          </a:solidFill>
                          <a:latin typeface="SimSun"/>
                          <a:ea typeface="SimSun"/>
                          <a:cs typeface="SimSun"/>
                        </a:rPr>
                        <a:t>快</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39">
                <a:tc>
                  <a:txBody>
                    <a:bodyPr/>
                    <a:lstStyle/>
                    <a:p>
                      <a:pPr algn="l" rtl="0" eaLnBrk="0">
                        <a:lnSpc>
                          <a:spcPct val="106000"/>
                        </a:lnSpc>
                        <a:tabLst/>
                      </a:pPr>
                      <a:endParaRPr lang="Arial" altLang="Arial" sz="400" dirty="0"/>
                    </a:p>
                    <a:p>
                      <a:pPr marL="108931" algn="l" rtl="0" eaLnBrk="0">
                        <a:lnSpc>
                          <a:spcPct val="100000"/>
                        </a:lnSpc>
                        <a:spcBef>
                          <a:spcPts val="3"/>
                        </a:spcBef>
                        <a:tabLst/>
                      </a:pPr>
                      <a:r>
                        <a:rPr sz="1500" spc="80" dirty="0">
                          <a:solidFill>
                            <a:srgbClr val="000000">
                              <a:alpha val="100000"/>
                            </a:srgbClr>
                          </a:solidFill>
                          <a:latin typeface="SimSun"/>
                          <a:ea typeface="SimSun"/>
                          <a:cs typeface="SimSun"/>
                        </a:rPr>
                        <a:t>维护难</a:t>
                      </a:r>
                      <a:r>
                        <a:rPr sz="1500" spc="60" dirty="0">
                          <a:solidFill>
                            <a:srgbClr val="000000">
                              <a:alpha val="100000"/>
                            </a:srgbClr>
                          </a:solidFill>
                          <a:latin typeface="SimSun"/>
                          <a:ea typeface="SimSun"/>
                          <a:cs typeface="SimSun"/>
                        </a:rPr>
                        <a:t>度</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12709" algn="l" rtl="0" eaLnBrk="0">
                        <a:lnSpc>
                          <a:spcPts val="1812"/>
                        </a:lnSpc>
                        <a:spcBef>
                          <a:spcPts val="1"/>
                        </a:spcBef>
                        <a:tabLst/>
                      </a:pPr>
                      <a:r>
                        <a:rPr sz="1500" spc="0" dirty="0">
                          <a:solidFill>
                            <a:srgbClr val="000000">
                              <a:alpha val="100000"/>
                            </a:srgbClr>
                          </a:solidFill>
                          <a:latin typeface="SimSun"/>
                          <a:ea typeface="SimSun"/>
                          <a:cs typeface="SimSun"/>
                        </a:rPr>
                        <a:t>易</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12709" algn="l" rtl="0" eaLnBrk="0">
                        <a:lnSpc>
                          <a:spcPts val="1812"/>
                        </a:lnSpc>
                        <a:spcBef>
                          <a:spcPts val="1"/>
                        </a:spcBef>
                        <a:tabLst/>
                      </a:pPr>
                      <a:r>
                        <a:rPr sz="1500" spc="0" dirty="0">
                          <a:solidFill>
                            <a:srgbClr val="000000">
                              <a:alpha val="100000"/>
                            </a:srgbClr>
                          </a:solidFill>
                          <a:latin typeface="SimSun"/>
                          <a:ea typeface="SimSun"/>
                          <a:cs typeface="SimSun"/>
                        </a:rPr>
                        <a:t>易</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98530" algn="l" rtl="0" eaLnBrk="0">
                        <a:lnSpc>
                          <a:spcPts val="1812"/>
                        </a:lnSpc>
                        <a:spcBef>
                          <a:spcPts val="1"/>
                        </a:spcBef>
                        <a:tabLst/>
                      </a:pPr>
                      <a:r>
                        <a:rPr sz="1500" spc="30" dirty="0">
                          <a:solidFill>
                            <a:srgbClr val="000000">
                              <a:alpha val="100000"/>
                            </a:srgbClr>
                          </a:solidFill>
                          <a:latin typeface="SimSun"/>
                          <a:ea typeface="SimSun"/>
                          <a:cs typeface="SimSun"/>
                        </a:rPr>
                        <a:t>难</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13344" algn="l" rtl="0" eaLnBrk="0">
                        <a:lnSpc>
                          <a:spcPts val="1812"/>
                        </a:lnSpc>
                        <a:spcBef>
                          <a:spcPts val="1"/>
                        </a:spcBef>
                        <a:tabLst/>
                      </a:pPr>
                      <a:r>
                        <a:rPr sz="1500" spc="0" dirty="0">
                          <a:solidFill>
                            <a:srgbClr val="000000">
                              <a:alpha val="100000"/>
                            </a:srgbClr>
                          </a:solidFill>
                          <a:latin typeface="SimSun"/>
                          <a:ea typeface="SimSun"/>
                          <a:cs typeface="SimSun"/>
                        </a:rPr>
                        <a:t>易</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13344" algn="l" rtl="0" eaLnBrk="0">
                        <a:lnSpc>
                          <a:spcPts val="1812"/>
                        </a:lnSpc>
                        <a:spcBef>
                          <a:spcPts val="1"/>
                        </a:spcBef>
                        <a:tabLst/>
                      </a:pPr>
                      <a:r>
                        <a:rPr sz="1500" spc="0" dirty="0">
                          <a:solidFill>
                            <a:srgbClr val="000000">
                              <a:alpha val="100000"/>
                            </a:srgbClr>
                          </a:solidFill>
                          <a:latin typeface="SimSun"/>
                          <a:ea typeface="SimSun"/>
                          <a:cs typeface="SimSun"/>
                        </a:rPr>
                        <a:t>易</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39">
                <a:tc>
                  <a:txBody>
                    <a:bodyPr/>
                    <a:lstStyle/>
                    <a:p>
                      <a:pPr algn="l" rtl="0" eaLnBrk="0">
                        <a:lnSpc>
                          <a:spcPct val="105000"/>
                        </a:lnSpc>
                        <a:tabLst/>
                      </a:pPr>
                      <a:endParaRPr lang="Arial" altLang="Arial" sz="400" dirty="0"/>
                    </a:p>
                    <a:p>
                      <a:pPr marL="104879" algn="l" rtl="0" eaLnBrk="0">
                        <a:lnSpc>
                          <a:spcPct val="100000"/>
                        </a:lnSpc>
                        <a:spcBef>
                          <a:spcPts val="2"/>
                        </a:spcBef>
                        <a:tabLst/>
                      </a:pPr>
                      <a:r>
                        <a:rPr sz="1500" spc="100" dirty="0">
                          <a:solidFill>
                            <a:srgbClr val="000000">
                              <a:alpha val="100000"/>
                            </a:srgbClr>
                          </a:solidFill>
                          <a:latin typeface="SimSun"/>
                          <a:ea typeface="SimSun"/>
                          <a:cs typeface="SimSun"/>
                        </a:rPr>
                        <a:t>在线实时监测矿用化难</a:t>
                      </a:r>
                      <a:r>
                        <a:rPr sz="1500" spc="30" dirty="0">
                          <a:solidFill>
                            <a:srgbClr val="000000">
                              <a:alpha val="100000"/>
                            </a:srgbClr>
                          </a:solidFill>
                          <a:latin typeface="SimSun"/>
                          <a:ea typeface="SimSun"/>
                          <a:cs typeface="SimSun"/>
                        </a:rPr>
                        <a:t>度</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12709" algn="l" rtl="0" eaLnBrk="0">
                        <a:lnSpc>
                          <a:spcPts val="1812"/>
                        </a:lnSpc>
                        <a:spcBef>
                          <a:spcPts val="1"/>
                        </a:spcBef>
                        <a:tabLst/>
                      </a:pPr>
                      <a:r>
                        <a:rPr sz="1500" spc="0" dirty="0">
                          <a:solidFill>
                            <a:srgbClr val="000000">
                              <a:alpha val="100000"/>
                            </a:srgbClr>
                          </a:solidFill>
                          <a:latin typeface="SimSun"/>
                          <a:ea typeface="SimSun"/>
                          <a:cs typeface="SimSun"/>
                        </a:rPr>
                        <a:t>易</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12709" algn="l" rtl="0" eaLnBrk="0">
                        <a:lnSpc>
                          <a:spcPts val="1812"/>
                        </a:lnSpc>
                        <a:spcBef>
                          <a:spcPts val="1"/>
                        </a:spcBef>
                        <a:tabLst/>
                      </a:pPr>
                      <a:r>
                        <a:rPr sz="1500" spc="0" dirty="0">
                          <a:solidFill>
                            <a:srgbClr val="000000">
                              <a:alpha val="100000"/>
                            </a:srgbClr>
                          </a:solidFill>
                          <a:latin typeface="SimSun"/>
                          <a:ea typeface="SimSun"/>
                          <a:cs typeface="SimSun"/>
                        </a:rPr>
                        <a:t>易</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98530" algn="l" rtl="0" eaLnBrk="0">
                        <a:lnSpc>
                          <a:spcPts val="1812"/>
                        </a:lnSpc>
                        <a:spcBef>
                          <a:spcPts val="1"/>
                        </a:spcBef>
                        <a:tabLst/>
                      </a:pPr>
                      <a:r>
                        <a:rPr sz="1500" spc="30" dirty="0">
                          <a:solidFill>
                            <a:srgbClr val="000000">
                              <a:alpha val="100000"/>
                            </a:srgbClr>
                          </a:solidFill>
                          <a:latin typeface="SimSun"/>
                          <a:ea typeface="SimSun"/>
                          <a:cs typeface="SimSun"/>
                        </a:rPr>
                        <a:t>难</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13344" algn="l" rtl="0" eaLnBrk="0">
                        <a:lnSpc>
                          <a:spcPts val="1812"/>
                        </a:lnSpc>
                        <a:spcBef>
                          <a:spcPts val="1"/>
                        </a:spcBef>
                        <a:tabLst/>
                      </a:pPr>
                      <a:r>
                        <a:rPr sz="1500" spc="0" dirty="0">
                          <a:solidFill>
                            <a:srgbClr val="000000">
                              <a:alpha val="100000"/>
                            </a:srgbClr>
                          </a:solidFill>
                          <a:latin typeface="SimSun"/>
                          <a:ea typeface="SimSun"/>
                          <a:cs typeface="SimSun"/>
                        </a:rPr>
                        <a:t>易</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113344" algn="l" rtl="0" eaLnBrk="0">
                        <a:lnSpc>
                          <a:spcPts val="1812"/>
                        </a:lnSpc>
                        <a:spcBef>
                          <a:spcPts val="1"/>
                        </a:spcBef>
                        <a:tabLst/>
                      </a:pPr>
                      <a:r>
                        <a:rPr sz="1500" spc="0" dirty="0">
                          <a:solidFill>
                            <a:srgbClr val="000000">
                              <a:alpha val="100000"/>
                            </a:srgbClr>
                          </a:solidFill>
                          <a:latin typeface="SimSun"/>
                          <a:ea typeface="SimSun"/>
                          <a:cs typeface="SimSun"/>
                        </a:rPr>
                        <a:t>易</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0840">
                <a:tc>
                  <a:txBody>
                    <a:bodyPr/>
                    <a:lstStyle/>
                    <a:p>
                      <a:pPr algn="l" rtl="0" eaLnBrk="0">
                        <a:lnSpc>
                          <a:spcPct val="105000"/>
                        </a:lnSpc>
                        <a:tabLst/>
                      </a:pPr>
                      <a:endParaRPr lang="Arial" altLang="Arial" sz="400" dirty="0"/>
                    </a:p>
                    <a:p>
                      <a:pPr marL="106500" algn="l" rtl="0" eaLnBrk="0">
                        <a:lnSpc>
                          <a:spcPct val="100000"/>
                        </a:lnSpc>
                        <a:spcBef>
                          <a:spcPts val="2"/>
                        </a:spcBef>
                        <a:tabLst/>
                      </a:pPr>
                      <a:r>
                        <a:rPr sz="1500" spc="90" dirty="0">
                          <a:solidFill>
                            <a:srgbClr val="000000">
                              <a:alpha val="100000"/>
                            </a:srgbClr>
                          </a:solidFill>
                          <a:latin typeface="SimSun"/>
                          <a:ea typeface="SimSun"/>
                          <a:cs typeface="SimSun"/>
                        </a:rPr>
                        <a:t>煤矿应用时</a:t>
                      </a:r>
                      <a:r>
                        <a:rPr sz="1500" spc="70" dirty="0">
                          <a:solidFill>
                            <a:srgbClr val="000000">
                              <a:alpha val="100000"/>
                            </a:srgbClr>
                          </a:solidFill>
                          <a:latin typeface="SimSun"/>
                          <a:ea typeface="SimSun"/>
                          <a:cs typeface="SimSun"/>
                        </a:rPr>
                        <a:t>间</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150" algn="l" rtl="0" eaLnBrk="0">
                        <a:lnSpc>
                          <a:spcPts val="1830"/>
                        </a:lnSpc>
                        <a:spcBef>
                          <a:spcPts val="1"/>
                        </a:spcBef>
                        <a:tabLst/>
                      </a:pPr>
                      <a:r>
                        <a:rPr sz="1500" spc="20" dirty="0">
                          <a:solidFill>
                            <a:srgbClr val="000000">
                              <a:alpha val="100000"/>
                            </a:srgbClr>
                          </a:solidFill>
                          <a:latin typeface="SimSun"/>
                          <a:ea typeface="SimSun"/>
                          <a:cs typeface="SimSun"/>
                        </a:rPr>
                        <a:t>长</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6000"/>
                        </a:lnSpc>
                        <a:tabLst/>
                      </a:pPr>
                      <a:endParaRPr lang="Arial" altLang="Arial" sz="400" dirty="0"/>
                    </a:p>
                    <a:p>
                      <a:pPr marL="101771" algn="l" rtl="0" eaLnBrk="0">
                        <a:lnSpc>
                          <a:spcPct val="100000"/>
                        </a:lnSpc>
                        <a:spcBef>
                          <a:spcPts val="3"/>
                        </a:spcBef>
                        <a:tabLst/>
                      </a:pPr>
                      <a:r>
                        <a:rPr sz="1500" spc="10" dirty="0">
                          <a:solidFill>
                            <a:srgbClr val="000000">
                              <a:alpha val="100000"/>
                            </a:srgbClr>
                          </a:solidFill>
                          <a:latin typeface="SimSun"/>
                          <a:ea typeface="SimSun"/>
                          <a:cs typeface="SimSun"/>
                        </a:rPr>
                        <a:t>短</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100150" algn="l" rtl="0" eaLnBrk="0">
                        <a:lnSpc>
                          <a:spcPts val="1830"/>
                        </a:lnSpc>
                        <a:spcBef>
                          <a:spcPts val="1"/>
                        </a:spcBef>
                        <a:tabLst/>
                      </a:pPr>
                      <a:r>
                        <a:rPr sz="1500" spc="20" dirty="0">
                          <a:solidFill>
                            <a:srgbClr val="000000">
                              <a:alpha val="100000"/>
                            </a:srgbClr>
                          </a:solidFill>
                          <a:latin typeface="SimSun"/>
                          <a:ea typeface="SimSun"/>
                          <a:cs typeface="SimSun"/>
                        </a:rPr>
                        <a:t>长</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5000"/>
                        </a:lnSpc>
                        <a:tabLst/>
                      </a:pPr>
                      <a:endParaRPr lang="Arial" altLang="Arial" sz="400" dirty="0"/>
                    </a:p>
                    <a:p>
                      <a:pPr marL="99975" algn="l" rtl="0" eaLnBrk="0">
                        <a:lnSpc>
                          <a:spcPts val="1818"/>
                        </a:lnSpc>
                        <a:spcBef>
                          <a:spcPts val="1"/>
                        </a:spcBef>
                        <a:tabLst/>
                      </a:pPr>
                      <a:r>
                        <a:rPr sz="1500" spc="70" dirty="0">
                          <a:solidFill>
                            <a:srgbClr val="000000">
                              <a:alpha val="100000"/>
                            </a:srgbClr>
                          </a:solidFill>
                          <a:latin typeface="SimSun"/>
                          <a:ea typeface="SimSun"/>
                          <a:cs typeface="SimSun"/>
                        </a:rPr>
                        <a:t>较</a:t>
                      </a:r>
                      <a:r>
                        <a:rPr sz="1500" spc="60" dirty="0">
                          <a:solidFill>
                            <a:srgbClr val="000000">
                              <a:alpha val="100000"/>
                            </a:srgbClr>
                          </a:solidFill>
                          <a:latin typeface="SimSun"/>
                          <a:ea typeface="SimSun"/>
                          <a:cs typeface="SimSun"/>
                        </a:rPr>
                        <a:t>长</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E0E4E9"/>
                    </a:solidFill>
                  </a:tcPr>
                </a:tc>
                <a:tc>
                  <a:txBody>
                    <a:bodyPr/>
                    <a:lstStyle/>
                    <a:p>
                      <a:pPr algn="l" rtl="0" eaLnBrk="0">
                        <a:lnSpc>
                          <a:spcPct val="106000"/>
                        </a:lnSpc>
                        <a:tabLst/>
                      </a:pPr>
                      <a:endParaRPr lang="Arial" altLang="Arial" sz="400" dirty="0"/>
                    </a:p>
                    <a:p>
                      <a:pPr marL="102406" algn="l" rtl="0" eaLnBrk="0">
                        <a:lnSpc>
                          <a:spcPct val="100000"/>
                        </a:lnSpc>
                        <a:spcBef>
                          <a:spcPts val="3"/>
                        </a:spcBef>
                        <a:tabLst/>
                      </a:pPr>
                      <a:r>
                        <a:rPr sz="1500" spc="10" dirty="0">
                          <a:solidFill>
                            <a:srgbClr val="000000">
                              <a:alpha val="100000"/>
                            </a:srgbClr>
                          </a:solidFill>
                          <a:latin typeface="SimSun"/>
                          <a:ea typeface="SimSun"/>
                          <a:cs typeface="SimSun"/>
                        </a:rPr>
                        <a:t>短</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r h="377189">
                <a:tc>
                  <a:txBody>
                    <a:bodyPr/>
                    <a:lstStyle/>
                    <a:p>
                      <a:pPr algn="l" rtl="0" eaLnBrk="0">
                        <a:lnSpc>
                          <a:spcPct val="104000"/>
                        </a:lnSpc>
                        <a:tabLst/>
                      </a:pPr>
                      <a:endParaRPr lang="Arial" altLang="Arial" sz="400" dirty="0"/>
                    </a:p>
                    <a:p>
                      <a:pPr marL="106500" algn="l" rtl="0" eaLnBrk="0">
                        <a:lnSpc>
                          <a:spcPct val="100000"/>
                        </a:lnSpc>
                        <a:spcBef>
                          <a:spcPts val="1"/>
                        </a:spcBef>
                        <a:tabLst/>
                      </a:pPr>
                      <a:r>
                        <a:rPr sz="1500" spc="90" dirty="0">
                          <a:solidFill>
                            <a:srgbClr val="000000">
                              <a:alpha val="100000"/>
                            </a:srgbClr>
                          </a:solidFill>
                          <a:latin typeface="SimSun"/>
                          <a:ea typeface="SimSun"/>
                          <a:cs typeface="SimSun"/>
                        </a:rPr>
                        <a:t>使用成</a:t>
                      </a:r>
                      <a:r>
                        <a:rPr sz="1500" spc="50" dirty="0">
                          <a:solidFill>
                            <a:srgbClr val="000000">
                              <a:alpha val="100000"/>
                            </a:srgbClr>
                          </a:solidFill>
                          <a:latin typeface="SimSun"/>
                          <a:ea typeface="SimSun"/>
                          <a:cs typeface="SimSun"/>
                        </a:rPr>
                        <a:t>本</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98530" algn="l" rtl="0" eaLnBrk="0">
                        <a:lnSpc>
                          <a:spcPts val="1812"/>
                        </a:lnSpc>
                        <a:spcBef>
                          <a:spcPts val="1"/>
                        </a:spcBef>
                        <a:tabLst/>
                      </a:pPr>
                      <a:r>
                        <a:rPr sz="1500" spc="30" dirty="0">
                          <a:solidFill>
                            <a:srgbClr val="000000">
                              <a:alpha val="100000"/>
                            </a:srgbClr>
                          </a:solidFill>
                          <a:latin typeface="SimSun"/>
                          <a:ea typeface="SimSun"/>
                          <a:cs typeface="SimSun"/>
                        </a:rPr>
                        <a:t>低</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98530" algn="l" rtl="0" eaLnBrk="0">
                        <a:lnSpc>
                          <a:spcPts val="1812"/>
                        </a:lnSpc>
                        <a:spcBef>
                          <a:spcPts val="1"/>
                        </a:spcBef>
                        <a:tabLst/>
                      </a:pPr>
                      <a:r>
                        <a:rPr sz="1500" spc="30" dirty="0">
                          <a:solidFill>
                            <a:srgbClr val="000000">
                              <a:alpha val="100000"/>
                            </a:srgbClr>
                          </a:solidFill>
                          <a:latin typeface="SimSun"/>
                          <a:ea typeface="SimSun"/>
                          <a:cs typeface="SimSun"/>
                        </a:rPr>
                        <a:t>低</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99340" algn="l" rtl="0" eaLnBrk="0">
                        <a:lnSpc>
                          <a:spcPts val="1812"/>
                        </a:lnSpc>
                        <a:spcBef>
                          <a:spcPts val="1"/>
                        </a:spcBef>
                        <a:tabLst/>
                      </a:pPr>
                      <a:r>
                        <a:rPr sz="1500" spc="70" dirty="0">
                          <a:solidFill>
                            <a:srgbClr val="000000">
                              <a:alpha val="100000"/>
                            </a:srgbClr>
                          </a:solidFill>
                          <a:latin typeface="SimSun"/>
                          <a:ea typeface="SimSun"/>
                          <a:cs typeface="SimSun"/>
                        </a:rPr>
                        <a:t>较</a:t>
                      </a:r>
                      <a:r>
                        <a:rPr sz="1500" spc="60" dirty="0">
                          <a:solidFill>
                            <a:srgbClr val="000000">
                              <a:alpha val="100000"/>
                            </a:srgbClr>
                          </a:solidFill>
                          <a:latin typeface="SimSun"/>
                          <a:ea typeface="SimSun"/>
                          <a:cs typeface="SimSun"/>
                        </a:rPr>
                        <a:t>低</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99975" algn="l" rtl="0" eaLnBrk="0">
                        <a:lnSpc>
                          <a:spcPct val="100000"/>
                        </a:lnSpc>
                        <a:spcBef>
                          <a:spcPts val="2"/>
                        </a:spcBef>
                        <a:tabLst/>
                      </a:pPr>
                      <a:r>
                        <a:rPr sz="1500" spc="70" dirty="0">
                          <a:solidFill>
                            <a:srgbClr val="000000">
                              <a:alpha val="100000"/>
                            </a:srgbClr>
                          </a:solidFill>
                          <a:latin typeface="SimSun"/>
                          <a:ea typeface="SimSun"/>
                          <a:cs typeface="SimSun"/>
                        </a:rPr>
                        <a:t>较</a:t>
                      </a:r>
                      <a:r>
                        <a:rPr sz="1500" spc="60" dirty="0">
                          <a:solidFill>
                            <a:srgbClr val="000000">
                              <a:alpha val="100000"/>
                            </a:srgbClr>
                          </a:solidFill>
                          <a:latin typeface="SimSun"/>
                          <a:ea typeface="SimSun"/>
                          <a:cs typeface="SimSun"/>
                        </a:rPr>
                        <a:t>高</a:t>
                      </a:r>
                      <a:endParaRPr lang="SimSun" altLang="SimSun" sz="1500" dirty="0"/>
                    </a:p>
                  </a:txBody>
                  <a:tcPr marL="0" marR="0" marT="0" marB="0" vert="horz">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F0F2F4"/>
                    </a:solidFill>
                  </a:tcPr>
                </a:tc>
                <a:tc>
                  <a:txBody>
                    <a:bodyPr/>
                    <a:lstStyle/>
                    <a:p>
                      <a:pPr algn="l" rtl="0" eaLnBrk="0">
                        <a:lnSpc>
                          <a:spcPct val="105000"/>
                        </a:lnSpc>
                        <a:tabLst/>
                      </a:pPr>
                      <a:endParaRPr lang="Arial" altLang="Arial" sz="400" dirty="0"/>
                    </a:p>
                    <a:p>
                      <a:pPr marL="99975" algn="l" rtl="0" eaLnBrk="0">
                        <a:lnSpc>
                          <a:spcPct val="100000"/>
                        </a:lnSpc>
                        <a:spcBef>
                          <a:spcPts val="2"/>
                        </a:spcBef>
                        <a:tabLst/>
                      </a:pPr>
                      <a:r>
                        <a:rPr sz="1500" spc="70" dirty="0">
                          <a:solidFill>
                            <a:srgbClr val="000000">
                              <a:alpha val="100000"/>
                            </a:srgbClr>
                          </a:solidFill>
                          <a:latin typeface="SimSun"/>
                          <a:ea typeface="SimSun"/>
                          <a:cs typeface="SimSun"/>
                        </a:rPr>
                        <a:t>较</a:t>
                      </a:r>
                      <a:r>
                        <a:rPr sz="1500" spc="60" dirty="0">
                          <a:solidFill>
                            <a:srgbClr val="000000">
                              <a:alpha val="100000"/>
                            </a:srgbClr>
                          </a:solidFill>
                          <a:latin typeface="SimSun"/>
                          <a:ea typeface="SimSun"/>
                          <a:cs typeface="SimSun"/>
                        </a:rPr>
                        <a:t>高</a:t>
                      </a:r>
                      <a:endParaRPr lang="SimSun" altLang="SimSun" sz="1500" dirty="0"/>
                    </a:p>
                  </a:txBody>
                  <a:tcPr marL="0" marR="0" marT="0" marB="0" vert="horz">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3175" cap="flat" cmpd="sng" algn="ctr">
                      <a:solidFill>
                        <a:srgbClr val="FFFFFF"/>
                      </a:solidFill>
                      <a:prstDash val="solid"/>
                      <a:round/>
                      <a:headEnd type="none" w="med" len="med"/>
                      <a:tailEnd type="none" w="med" len="med"/>
                    </a:lnB>
                    <a:solidFill>
                      <a:srgbClr val="0066FF"/>
                    </a:solidFill>
                  </a:tcPr>
                </a:tc>
              </a:tr>
            </a:tbl>
          </a:graphicData>
        </a:graphic>
      </p:graphicFrame>
      <p:sp>
        <p:nvSpPr>
          <p:cNvPr id="150" name="textbox 150"/>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51" name="textbox 151"/>
          <p:cNvSpPr/>
          <p:nvPr/>
        </p:nvSpPr>
        <p:spPr>
          <a:xfrm>
            <a:off x="8218296" y="6401058"/>
            <a:ext cx="23812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0</a:t>
            </a:r>
            <a:endParaRPr lang="Verdana" altLang="Verdana"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5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5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155" name="textbox 155"/>
          <p:cNvSpPr/>
          <p:nvPr/>
        </p:nvSpPr>
        <p:spPr>
          <a:xfrm>
            <a:off x="654707" y="931963"/>
            <a:ext cx="7848600" cy="5170804"/>
          </a:xfrm>
          <a:prstGeom prst="rect">
            <a:avLst/>
          </a:prstGeom>
        </p:spPr>
        <p:txBody>
          <a:bodyPr vert="horz" wrap="square" lIns="0" tIns="0" rIns="0" bIns="0"/>
          <a:lstStyle/>
          <a:p>
            <a:pPr algn="l" rtl="0" eaLnBrk="0">
              <a:lnSpc>
                <a:spcPct val="83669"/>
              </a:lnSpc>
              <a:tabLst/>
            </a:pPr>
            <a:endParaRPr lang="Arial" altLang="Arial" sz="100" dirty="0"/>
          </a:p>
          <a:p>
            <a:pPr marL="18811" algn="l" rtl="0" eaLnBrk="0">
              <a:lnSpc>
                <a:spcPct val="70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3.4</a:t>
            </a:r>
            <a:endParaRPr lang="SimSun" altLang="SimSun" sz="2000" dirty="0"/>
          </a:p>
          <a:p>
            <a:pPr marL="527817"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风速传感器</a:t>
            </a:r>
            <a:r>
              <a:rPr sz="2000" spc="-1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air</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velocity</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transducer</a:t>
            </a:r>
            <a:endParaRPr lang="Times New Roman" altLang="Times New Roman" sz="2000" dirty="0"/>
          </a:p>
          <a:p>
            <a:pPr marL="522737" algn="l" rtl="0" eaLnBrk="0">
              <a:lnSpc>
                <a:spcPct val="95000"/>
              </a:lnSpc>
              <a:spcBef>
                <a:spcPts val="32"/>
              </a:spcBef>
              <a:tabLst/>
            </a:pPr>
            <a:r>
              <a:rPr sz="2000" spc="-10" dirty="0">
                <a:solidFill>
                  <a:srgbClr val="000000">
                    <a:alpha val="100000"/>
                  </a:srgbClr>
                </a:solidFill>
                <a:latin typeface="SimSun"/>
                <a:ea typeface="SimSun"/>
                <a:cs typeface="SimSun"/>
              </a:rPr>
              <a:t>连续监测矿井通风井</a:t>
            </a:r>
            <a:r>
              <a:rPr sz="2000" spc="0" dirty="0">
                <a:solidFill>
                  <a:srgbClr val="000000">
                    <a:alpha val="100000"/>
                  </a:srgbClr>
                </a:solidFill>
                <a:latin typeface="SimSun"/>
                <a:ea typeface="SimSun"/>
                <a:cs typeface="SimSun"/>
              </a:rPr>
              <a:t>巷中风速大小的装置。</a:t>
            </a:r>
            <a:endParaRPr lang="SimSun" altLang="SimSun" sz="2000" dirty="0"/>
          </a:p>
          <a:p>
            <a:pPr marL="25177" algn="l" rtl="0" eaLnBrk="0">
              <a:lnSpc>
                <a:spcPct val="95000"/>
              </a:lnSpc>
              <a:spcBef>
                <a:spcPts val="122"/>
              </a:spcBef>
              <a:tabLst/>
            </a:pPr>
            <a:r>
              <a:rPr sz="2000" spc="-60" dirty="0">
                <a:solidFill>
                  <a:srgbClr val="FF0000">
                    <a:alpha val="100000"/>
                  </a:srgbClr>
                </a:solidFill>
                <a:latin typeface="Wingdings"/>
                <a:ea typeface="Wingdings"/>
                <a:cs typeface="Wingdings"/>
              </a:rPr>
              <a:t>Ø</a:t>
            </a:r>
            <a:r>
              <a:rPr sz="2000" spc="-60" dirty="0">
                <a:solidFill>
                  <a:srgbClr val="FF0000">
                    <a:alpha val="100000"/>
                  </a:srgbClr>
                </a:solidFill>
                <a:latin typeface="Wingdings"/>
                <a:ea typeface="Wingdings"/>
                <a:cs typeface="Wingdings"/>
              </a:rPr>
              <a:t> </a:t>
            </a:r>
            <a:r>
              <a:rPr sz="2000" spc="-60" dirty="0">
                <a:solidFill>
                  <a:srgbClr val="FF0000">
                    <a:alpha val="100000"/>
                  </a:srgbClr>
                </a:solidFill>
                <a:ln w="7277" cap="flat" cmpd="sng">
                  <a:solidFill>
                    <a:srgbClr a:val="FF0000">
                      <a:alpha val="100000"/>
                    </a:srgbClr>
                  </a:solidFill>
                  <a:prstDash a:val="solid"/>
                  <a:bevel/>
                </a:ln>
                <a:latin typeface="SimSun"/>
                <a:ea typeface="SimSun"/>
                <a:cs typeface="SimSun"/>
              </a:rPr>
              <a:t>风速传感器——超声波涡街原</a:t>
            </a:r>
            <a:r>
              <a:rPr sz="2000" spc="-30" dirty="0">
                <a:solidFill>
                  <a:srgbClr val="FF0000">
                    <a:alpha val="100000"/>
                  </a:srgbClr>
                </a:solidFill>
                <a:ln w="7277" cap="flat" cmpd="sng">
                  <a:solidFill>
                    <a:srgbClr a:val="FF0000">
                      <a:alpha val="100000"/>
                    </a:srgbClr>
                  </a:solidFill>
                  <a:prstDash a:val="solid"/>
                  <a:bevel/>
                </a:ln>
                <a:latin typeface="SimSun"/>
                <a:ea typeface="SimSun"/>
                <a:cs typeface="SimSun"/>
              </a:rPr>
              <a:t>理</a:t>
            </a:r>
            <a:endParaRPr lang="SimSun" altLang="SimSun" sz="2000" dirty="0"/>
          </a:p>
          <a:p>
            <a:pPr marL="12700" indent="493394" algn="l" rtl="0" eaLnBrk="0">
              <a:lnSpc>
                <a:spcPct val="99000"/>
              </a:lnSpc>
              <a:spcBef>
                <a:spcPts val="192"/>
              </a:spcBef>
              <a:tabLst/>
            </a:pPr>
            <a:r>
              <a:rPr sz="2000" spc="-20" dirty="0">
                <a:solidFill>
                  <a:srgbClr val="000000">
                    <a:alpha val="100000"/>
                  </a:srgbClr>
                </a:solidFill>
                <a:latin typeface="SimSun"/>
                <a:ea typeface="SimSun"/>
                <a:cs typeface="SimSun"/>
              </a:rPr>
              <a:t>在风洞中设置一旋涡发生杆</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(即阻挡体)</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，在阻挡体下</a:t>
            </a:r>
            <a:r>
              <a:rPr sz="2000" spc="0" dirty="0">
                <a:solidFill>
                  <a:srgbClr val="000000">
                    <a:alpha val="100000"/>
                  </a:srgbClr>
                </a:solidFill>
                <a:latin typeface="SimSun"/>
                <a:ea typeface="SimSun"/>
                <a:cs typeface="SimSun"/>
              </a:rPr>
              <a:t>万安装</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一</a:t>
            </a:r>
            <a:r>
              <a:rPr sz="2000" spc="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对超声波发射器和接收器，当流动空气经过旋涡发生杆时，</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在其</a:t>
            </a:r>
            <a:r>
              <a:rPr sz="2000" spc="-20" dirty="0">
                <a:solidFill>
                  <a:srgbClr val="000000">
                    <a:alpha val="100000"/>
                  </a:srgbClr>
                </a:solidFill>
                <a:latin typeface="SimSun"/>
                <a:ea typeface="SimSun"/>
                <a:cs typeface="SimSun"/>
              </a:rPr>
              <a:t>下</a:t>
            </a:r>
            <a:r>
              <a:rPr sz="2000" spc="0" dirty="0">
                <a:solidFill>
                  <a:srgbClr val="000000">
                    <a:alpha val="100000"/>
                  </a:srgbClr>
                </a:solidFill>
                <a:latin typeface="SimSun"/>
                <a:ea typeface="SimSun"/>
                <a:cs typeface="SimSun"/>
              </a:rPr>
              <a:t>方</a:t>
            </a:r>
            <a:r>
              <a:rPr sz="2000" spc="0" dirty="0">
                <a:solidFill>
                  <a:srgbClr val="000000">
                    <a:alpha val="100000"/>
                  </a:srgbClr>
                </a:solidFill>
                <a:latin typeface="SimSun"/>
                <a:ea typeface="SimSun"/>
                <a:cs typeface="SimSun"/>
              </a:rPr>
              <a:t> </a:t>
            </a:r>
            <a:r>
              <a:rPr sz="2000" spc="-90" dirty="0">
                <a:solidFill>
                  <a:srgbClr val="000000">
                    <a:alpha val="100000"/>
                  </a:srgbClr>
                </a:solidFill>
                <a:latin typeface="SimSun"/>
                <a:ea typeface="SimSun"/>
                <a:cs typeface="SimSun"/>
              </a:rPr>
              <a:t>产生两列内旋且相互交替的涡旋。</a:t>
            </a:r>
            <a:r>
              <a:rPr sz="2000" spc="-90" dirty="0">
                <a:solidFill>
                  <a:srgbClr val="000000">
                    <a:alpha val="100000"/>
                  </a:srgbClr>
                </a:solidFill>
                <a:latin typeface="SimSun"/>
                <a:ea typeface="SimSun"/>
                <a:cs typeface="SimSun"/>
              </a:rPr>
              <a:t>  </a:t>
            </a:r>
            <a:r>
              <a:rPr sz="2000" spc="-90" dirty="0">
                <a:solidFill>
                  <a:srgbClr val="000000">
                    <a:alpha val="100000"/>
                  </a:srgbClr>
                </a:solidFill>
                <a:latin typeface="SimSun"/>
                <a:ea typeface="SimSun"/>
                <a:cs typeface="SimSun"/>
              </a:rPr>
              <a:t>由于旋涡对超声波的阻挡作用，</a:t>
            </a:r>
            <a:r>
              <a:rPr sz="2000" spc="-90" dirty="0">
                <a:solidFill>
                  <a:srgbClr val="000000">
                    <a:alpha val="100000"/>
                  </a:srgbClr>
                </a:solidFill>
                <a:latin typeface="SimSun"/>
                <a:ea typeface="SimSun"/>
                <a:cs typeface="SimSun"/>
              </a:rPr>
              <a:t> </a:t>
            </a:r>
            <a:r>
              <a:rPr sz="2000" spc="-8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超</a:t>
            </a:r>
            <a:r>
              <a:rPr sz="2000" spc="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声波接收器将会收到强度随旋涡频率变化的超声波，</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即旋涡没有</a:t>
            </a:r>
            <a:r>
              <a:rPr sz="2000" spc="-20" dirty="0">
                <a:solidFill>
                  <a:srgbClr val="000000">
                    <a:alpha val="100000"/>
                  </a:srgbClr>
                </a:solidFill>
                <a:latin typeface="SimSun"/>
                <a:ea typeface="SimSun"/>
                <a:cs typeface="SimSun"/>
              </a:rPr>
              <a:t>阻</a:t>
            </a:r>
            <a:r>
              <a:rPr sz="2000" spc="0" dirty="0">
                <a:solidFill>
                  <a:srgbClr val="000000">
                    <a:alpha val="100000"/>
                  </a:srgbClr>
                </a:solidFill>
                <a:latin typeface="SimSun"/>
                <a:ea typeface="SimSun"/>
                <a:cs typeface="SimSun"/>
              </a:rPr>
              <a:t>挡</a:t>
            </a:r>
            <a:r>
              <a:rPr sz="2000" spc="0" dirty="0">
                <a:solidFill>
                  <a:srgbClr val="000000">
                    <a:alpha val="100000"/>
                  </a:srgbClr>
                </a:solidFill>
                <a:latin typeface="SimSun"/>
                <a:ea typeface="SimSun"/>
                <a:cs typeface="SimSun"/>
              </a:rPr>
              <a:t> </a:t>
            </a:r>
            <a:r>
              <a:rPr sz="2000" spc="-130" dirty="0">
                <a:solidFill>
                  <a:srgbClr val="000000">
                    <a:alpha val="100000"/>
                  </a:srgbClr>
                </a:solidFill>
                <a:latin typeface="SimSun"/>
                <a:ea typeface="SimSun"/>
                <a:cs typeface="SimSun"/>
              </a:rPr>
              <a:t>超声波时，</a:t>
            </a:r>
            <a:r>
              <a:rPr sz="2000" spc="-130" dirty="0">
                <a:solidFill>
                  <a:srgbClr val="000000">
                    <a:alpha val="100000"/>
                  </a:srgbClr>
                </a:solidFill>
                <a:latin typeface="SimSun"/>
                <a:ea typeface="SimSun"/>
                <a:cs typeface="SimSun"/>
              </a:rPr>
              <a:t>  </a:t>
            </a:r>
            <a:r>
              <a:rPr sz="2000" spc="-130" dirty="0">
                <a:solidFill>
                  <a:srgbClr val="000000">
                    <a:alpha val="100000"/>
                  </a:srgbClr>
                </a:solidFill>
                <a:latin typeface="SimSun"/>
                <a:ea typeface="SimSun"/>
                <a:cs typeface="SimSun"/>
              </a:rPr>
              <a:t>接收到的超声波强度最大，</a:t>
            </a:r>
            <a:r>
              <a:rPr sz="2000" spc="-130" dirty="0">
                <a:solidFill>
                  <a:srgbClr val="000000">
                    <a:alpha val="100000"/>
                  </a:srgbClr>
                </a:solidFill>
                <a:latin typeface="SimSun"/>
                <a:ea typeface="SimSun"/>
                <a:cs typeface="SimSun"/>
              </a:rPr>
              <a:t>  </a:t>
            </a:r>
            <a:r>
              <a:rPr sz="2000" spc="-130" dirty="0">
                <a:solidFill>
                  <a:srgbClr val="000000">
                    <a:alpha val="100000"/>
                  </a:srgbClr>
                </a:solidFill>
                <a:latin typeface="SimSun"/>
                <a:ea typeface="SimSun"/>
                <a:cs typeface="SimSun"/>
              </a:rPr>
              <a:t>旋涡正好阻挡超声波时，</a:t>
            </a:r>
            <a:r>
              <a:rPr sz="2000" spc="-130" dirty="0">
                <a:solidFill>
                  <a:srgbClr val="000000">
                    <a:alpha val="100000"/>
                  </a:srgbClr>
                </a:solidFill>
                <a:latin typeface="SimSun"/>
                <a:ea typeface="SimSun"/>
                <a:cs typeface="SimSun"/>
              </a:rPr>
              <a:t> </a:t>
            </a:r>
            <a:r>
              <a:rPr sz="2000" spc="-12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接收</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到的超声波强度最小。</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超声波接收器将接收到的幅度变化</a:t>
            </a:r>
            <a:r>
              <a:rPr sz="2000" spc="0" dirty="0">
                <a:solidFill>
                  <a:srgbClr val="000000">
                    <a:alpha val="100000"/>
                  </a:srgbClr>
                </a:solidFill>
                <a:latin typeface="SimSun"/>
                <a:ea typeface="SimSun"/>
                <a:cs typeface="SimSun"/>
              </a:rPr>
              <a:t>的超声波转</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换成电信号，所经过放大</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、解调、整形等就可获得与风速</a:t>
            </a:r>
            <a:r>
              <a:rPr sz="2000" spc="0" dirty="0">
                <a:solidFill>
                  <a:srgbClr val="000000">
                    <a:alpha val="100000"/>
                  </a:srgbClr>
                </a:solidFill>
                <a:latin typeface="SimSun"/>
                <a:ea typeface="SimSun"/>
                <a:cs typeface="SimSun"/>
              </a:rPr>
              <a:t>成正比的脉</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冲频率</a:t>
            </a:r>
            <a:r>
              <a:rPr sz="2000" spc="-10" dirty="0">
                <a:solidFill>
                  <a:srgbClr val="000000">
                    <a:alpha val="100000"/>
                  </a:srgbClr>
                </a:solidFill>
                <a:latin typeface="SimSun"/>
                <a:ea typeface="SimSun"/>
                <a:cs typeface="SimSun"/>
              </a:rPr>
              <a:t>。</a:t>
            </a:r>
            <a:endParaRPr lang="SimSun" altLang="SimSun" sz="2000" dirty="0"/>
          </a:p>
          <a:p>
            <a:pPr marL="25177" algn="l" rtl="0" eaLnBrk="0">
              <a:lnSpc>
                <a:spcPct val="96000"/>
              </a:lnSpc>
              <a:spcBef>
                <a:spcPts val="127"/>
              </a:spcBef>
              <a:tabLst/>
            </a:pPr>
            <a:r>
              <a:rPr sz="2000" spc="-270" dirty="0">
                <a:solidFill>
                  <a:srgbClr val="FF0000">
                    <a:alpha val="100000"/>
                  </a:srgbClr>
                </a:solidFill>
                <a:latin typeface="Wingdings"/>
                <a:ea typeface="Wingdings"/>
                <a:cs typeface="Wingdings"/>
              </a:rPr>
              <a:t>Ø</a:t>
            </a:r>
            <a:r>
              <a:rPr sz="2000" spc="-270" dirty="0">
                <a:solidFill>
                  <a:srgbClr val="FF0000">
                    <a:alpha val="100000"/>
                  </a:srgbClr>
                </a:solidFill>
                <a:latin typeface="Wingdings"/>
                <a:ea typeface="Wingdings"/>
                <a:cs typeface="Wingdings"/>
              </a:rPr>
              <a:t> </a:t>
            </a:r>
            <a:r>
              <a:rPr sz="2000" spc="-270" dirty="0">
                <a:solidFill>
                  <a:srgbClr val="FF0000">
                    <a:alpha val="100000"/>
                  </a:srgbClr>
                </a:solidFill>
                <a:latin typeface="SimSun"/>
                <a:ea typeface="SimSun"/>
                <a:cs typeface="SimSun"/>
              </a:rPr>
              <a:t>要</a:t>
            </a:r>
            <a:r>
              <a:rPr sz="2000" spc="-250" dirty="0">
                <a:solidFill>
                  <a:srgbClr val="FF0000">
                    <a:alpha val="100000"/>
                  </a:srgbClr>
                </a:solidFill>
                <a:latin typeface="SimSun"/>
                <a:ea typeface="SimSun"/>
                <a:cs typeface="SimSun"/>
              </a:rPr>
              <a:t>点</a:t>
            </a:r>
            <a:endParaRPr lang="SimSun" altLang="SimSun" sz="2000" dirty="0"/>
          </a:p>
          <a:p>
            <a:pPr marL="17283" algn="l" rtl="0" eaLnBrk="0">
              <a:lnSpc>
                <a:spcPct val="95000"/>
              </a:lnSpc>
              <a:spcBef>
                <a:spcPts val="107"/>
              </a:spcBef>
              <a:tabLst/>
            </a:pPr>
            <a:r>
              <a:rPr sz="2000" spc="40" dirty="0">
                <a:solidFill>
                  <a:srgbClr val="FF0000">
                    <a:alpha val="100000"/>
                  </a:srgbClr>
                </a:solidFill>
                <a:latin typeface="Arial"/>
                <a:ea typeface="Arial"/>
                <a:cs typeface="Arial"/>
              </a:rPr>
              <a:t>•</a:t>
            </a:r>
            <a:r>
              <a:rPr sz="2000" spc="40" dirty="0">
                <a:solidFill>
                  <a:srgbClr val="FF0000">
                    <a:alpha val="100000"/>
                  </a:srgbClr>
                </a:solidFill>
                <a:latin typeface="Arial"/>
                <a:ea typeface="Arial"/>
                <a:cs typeface="Arial"/>
              </a:rPr>
              <a:t>   </a:t>
            </a:r>
            <a:r>
              <a:rPr sz="2000" spc="40" dirty="0">
                <a:solidFill>
                  <a:srgbClr val="FF0000">
                    <a:alpha val="100000"/>
                  </a:srgbClr>
                </a:solidFill>
                <a:latin typeface="SimSun"/>
                <a:ea typeface="SimSun"/>
                <a:cs typeface="SimSun"/>
              </a:rPr>
              <a:t>易</a:t>
            </a:r>
            <a:r>
              <a:rPr sz="2000" spc="30" dirty="0">
                <a:solidFill>
                  <a:srgbClr val="FF0000">
                    <a:alpha val="100000"/>
                  </a:srgbClr>
                </a:solidFill>
                <a:latin typeface="SimSun"/>
                <a:ea typeface="SimSun"/>
                <a:cs typeface="SimSun"/>
              </a:rPr>
              <a:t>维</a:t>
            </a:r>
            <a:r>
              <a:rPr sz="2000" spc="0" dirty="0">
                <a:solidFill>
                  <a:srgbClr val="FF0000">
                    <a:alpha val="100000"/>
                  </a:srgbClr>
                </a:solidFill>
                <a:latin typeface="SimSun"/>
                <a:ea typeface="SimSun"/>
                <a:cs typeface="SimSun"/>
              </a:rPr>
              <a:t>护</a:t>
            </a:r>
            <a:endParaRPr lang="SimSun" altLang="SimSun" sz="2000" dirty="0"/>
          </a:p>
          <a:p>
            <a:pPr marL="20593" indent="-3310" algn="l" rtl="0" eaLnBrk="0">
              <a:lnSpc>
                <a:spcPct val="97000"/>
              </a:lnSpc>
              <a:spcBef>
                <a:spcPts val="127"/>
              </a:spcBef>
              <a:tabLst/>
            </a:pPr>
            <a:r>
              <a:rPr sz="2000" spc="-20" dirty="0">
                <a:solidFill>
                  <a:srgbClr val="FF0000">
                    <a:alpha val="100000"/>
                  </a:srgbClr>
                </a:solidFill>
                <a:latin typeface="Arial"/>
                <a:ea typeface="Arial"/>
                <a:cs typeface="Arial"/>
              </a:rPr>
              <a:t>•</a:t>
            </a:r>
            <a:r>
              <a:rPr sz="2000" spc="-20" dirty="0">
                <a:solidFill>
                  <a:srgbClr val="FF0000">
                    <a:alpha val="100000"/>
                  </a:srgbClr>
                </a:solidFill>
                <a:latin typeface="Arial"/>
                <a:ea typeface="Arial"/>
                <a:cs typeface="Arial"/>
              </a:rPr>
              <a:t>   </a:t>
            </a:r>
            <a:r>
              <a:rPr sz="2000" spc="-20" dirty="0">
                <a:solidFill>
                  <a:srgbClr val="FF0000">
                    <a:alpha val="100000"/>
                  </a:srgbClr>
                </a:solidFill>
                <a:latin typeface="SimSun"/>
                <a:ea typeface="SimSun"/>
                <a:cs typeface="SimSun"/>
              </a:rPr>
              <a:t>精度差</a:t>
            </a:r>
            <a:r>
              <a:rPr sz="2000" spc="-2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，低速</a:t>
            </a:r>
            <a:r>
              <a:rPr sz="2000" spc="0" dirty="0">
                <a:solidFill>
                  <a:srgbClr val="FF0000">
                    <a:alpha val="100000"/>
                  </a:srgbClr>
                </a:solidFill>
                <a:latin typeface="SimSun"/>
                <a:ea typeface="SimSun"/>
                <a:cs typeface="SimSun"/>
              </a:rPr>
              <a:t>段、</a:t>
            </a:r>
            <a:r>
              <a:rPr sz="2000" spc="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高速段不易测</a:t>
            </a:r>
            <a:r>
              <a:rPr sz="2000" spc="-10" dirty="0">
                <a:solidFill>
                  <a:srgbClr val="FF0000">
                    <a:alpha val="100000"/>
                  </a:srgbClr>
                </a:solidFill>
                <a:latin typeface="SimSun"/>
                <a:ea typeface="SimSun"/>
                <a:cs typeface="SimSun"/>
              </a:rPr>
              <a:t>量</a:t>
            </a:r>
            <a:endParaRPr lang="SimSun" altLang="SimSun" sz="2000" dirty="0"/>
          </a:p>
          <a:p>
            <a:pPr marL="25177" algn="l" rtl="0" eaLnBrk="0">
              <a:lnSpc>
                <a:spcPts val="2506"/>
              </a:lnSpc>
              <a:spcBef>
                <a:spcPts val="42"/>
              </a:spcBef>
              <a:tabLst/>
            </a:pPr>
            <a:r>
              <a:rPr sz="2000" spc="-120" dirty="0">
                <a:solidFill>
                  <a:srgbClr val="FF0000">
                    <a:alpha val="100000"/>
                  </a:srgbClr>
                </a:solidFill>
                <a:latin typeface="Wingdings"/>
                <a:ea typeface="Wingdings"/>
                <a:cs typeface="Wingdings"/>
              </a:rPr>
              <a:t>l</a:t>
            </a:r>
            <a:r>
              <a:rPr sz="2000" spc="-120" dirty="0">
                <a:solidFill>
                  <a:srgbClr val="FF0000">
                    <a:alpha val="100000"/>
                  </a:srgbClr>
                </a:solidFill>
                <a:latin typeface="Wingdings"/>
                <a:ea typeface="Wingdings"/>
                <a:cs typeface="Wingdings"/>
              </a:rPr>
              <a:t> </a:t>
            </a:r>
            <a:r>
              <a:rPr sz="2000" spc="-120" dirty="0">
                <a:solidFill>
                  <a:srgbClr val="FF0000">
                    <a:alpha val="100000"/>
                  </a:srgbClr>
                </a:solidFill>
                <a:latin typeface="SimSun"/>
                <a:ea typeface="SimSun"/>
                <a:cs typeface="SimSun"/>
              </a:rPr>
              <a:t>校准相对困难</a:t>
            </a:r>
            <a:endParaRPr lang="SimSun" altLang="SimSun" sz="2000" dirty="0"/>
          </a:p>
        </p:txBody>
      </p:sp>
      <p:pic>
        <p:nvPicPr>
          <p:cNvPr id="156" name="picture 156"/>
          <p:cNvPicPr>
            <a:picLocks noChangeAspect="1"/>
          </p:cNvPicPr>
          <p:nvPr/>
        </p:nvPicPr>
        <p:blipFill>
          <a:blip r:embed="rId2"/>
          <a:stretch>
            <a:fillRect/>
          </a:stretch>
        </p:blipFill>
        <p:spPr>
          <a:xfrm rot="21600000">
            <a:off x="4349495" y="4294632"/>
            <a:ext cx="4259579" cy="1866900"/>
          </a:xfrm>
          <a:prstGeom prst="rect">
            <a:avLst/>
          </a:prstGeom>
        </p:spPr>
      </p:pic>
      <p:pic>
        <p:nvPicPr>
          <p:cNvPr id="157" name="picture 157"/>
          <p:cNvPicPr>
            <a:picLocks noChangeAspect="1"/>
          </p:cNvPicPr>
          <p:nvPr/>
        </p:nvPicPr>
        <p:blipFill>
          <a:blip r:embed="rId3"/>
          <a:stretch>
            <a:fillRect/>
          </a:stretch>
        </p:blipFill>
        <p:spPr>
          <a:xfrm rot="21600000">
            <a:off x="3076956" y="4591811"/>
            <a:ext cx="952500" cy="1427988"/>
          </a:xfrm>
          <a:prstGeom prst="rect">
            <a:avLst/>
          </a:prstGeom>
        </p:spPr>
      </p:pic>
      <p:sp>
        <p:nvSpPr>
          <p:cNvPr id="158" name="textbox 158"/>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5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6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61" name="textbox 161"/>
          <p:cNvSpPr/>
          <p:nvPr/>
        </p:nvSpPr>
        <p:spPr>
          <a:xfrm>
            <a:off x="8218296" y="6401058"/>
            <a:ext cx="238125" cy="202564"/>
          </a:xfrm>
          <a:prstGeom prst="rect">
            <a:avLst/>
          </a:prstGeom>
        </p:spPr>
        <p:txBody>
          <a:bodyPr vert="horz" wrap="square" lIns="0" tIns="0" rIns="0" bIns="0"/>
          <a:lstStyle/>
          <a:p>
            <a:pPr algn="l" rtl="0" eaLnBrk="0">
              <a:lnSpc>
                <a:spcPct val="83062"/>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1</a:t>
            </a:r>
            <a:endParaRPr lang="Verdana" altLang="Verdana"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6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6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165" name="picture 165"/>
          <p:cNvPicPr>
            <a:picLocks noChangeAspect="1"/>
          </p:cNvPicPr>
          <p:nvPr/>
        </p:nvPicPr>
        <p:blipFill>
          <a:blip r:embed="rId2"/>
          <a:stretch>
            <a:fillRect/>
          </a:stretch>
        </p:blipFill>
        <p:spPr>
          <a:xfrm rot="21600000">
            <a:off x="567054" y="509015"/>
            <a:ext cx="8377300" cy="5475732"/>
          </a:xfrm>
          <a:prstGeom prst="rect">
            <a:avLst/>
          </a:prstGeom>
        </p:spPr>
      </p:pic>
      <p:sp>
        <p:nvSpPr>
          <p:cNvPr id="166" name="textbox 166"/>
          <p:cNvSpPr/>
          <p:nvPr/>
        </p:nvSpPr>
        <p:spPr>
          <a:xfrm>
            <a:off x="685190" y="5302732"/>
            <a:ext cx="1624330" cy="696594"/>
          </a:xfrm>
          <a:prstGeom prst="rect">
            <a:avLst/>
          </a:prstGeom>
        </p:spPr>
        <p:txBody>
          <a:bodyPr vert="horz" wrap="square" lIns="0" tIns="0" rIns="0" bIns="0"/>
          <a:lstStyle/>
          <a:p>
            <a:pPr algn="l" rtl="0" eaLnBrk="0">
              <a:lnSpc>
                <a:spcPct val="83623"/>
              </a:lnSpc>
              <a:tabLst/>
            </a:pPr>
            <a:endParaRPr lang="Arial" altLang="Arial" sz="100" dirty="0"/>
          </a:p>
          <a:p>
            <a:pPr marL="15443" algn="l" rtl="0" eaLnBrk="0">
              <a:lnSpc>
                <a:spcPct val="100000"/>
              </a:lnSpc>
              <a:tabLst/>
            </a:pPr>
            <a:r>
              <a:rPr sz="1700" spc="100" dirty="0">
                <a:solidFill>
                  <a:srgbClr val="FF0000">
                    <a:alpha val="100000"/>
                  </a:srgbClr>
                </a:solidFill>
                <a:ln w="6540" cap="flat" cmpd="sng">
                  <a:solidFill>
                    <a:srgbClr a:val="FF0000">
                      <a:alpha val="100000"/>
                    </a:srgbClr>
                  </a:solidFill>
                  <a:prstDash a:val="solid"/>
                  <a:bevel/>
                </a:ln>
                <a:latin typeface="SimSun"/>
                <a:ea typeface="SimSun"/>
                <a:cs typeface="SimSun"/>
              </a:rPr>
              <a:t>容易堵、受水</a:t>
            </a:r>
            <a:r>
              <a:rPr sz="1700" spc="60" dirty="0">
                <a:solidFill>
                  <a:srgbClr val="FF0000">
                    <a:alpha val="100000"/>
                  </a:srgbClr>
                </a:solidFill>
                <a:ln w="6540" cap="flat" cmpd="sng">
                  <a:solidFill>
                    <a:srgbClr a:val="FF0000">
                      <a:alpha val="100000"/>
                    </a:srgbClr>
                  </a:solidFill>
                  <a:prstDash a:val="solid"/>
                  <a:bevel/>
                </a:ln>
                <a:latin typeface="SimSun"/>
                <a:ea typeface="SimSun"/>
                <a:cs typeface="SimSun"/>
              </a:rPr>
              <a:t>汽</a:t>
            </a:r>
            <a:endParaRPr lang="SimSun" altLang="SimSun" sz="1700" dirty="0"/>
          </a:p>
          <a:p>
            <a:pPr algn="l" rtl="0" eaLnBrk="0">
              <a:lnSpc>
                <a:spcPct val="100000"/>
              </a:lnSpc>
              <a:tabLst/>
            </a:pPr>
            <a:endParaRPr lang="Arial" altLang="Arial" sz="1000" dirty="0"/>
          </a:p>
          <a:p>
            <a:pPr marL="12700" algn="l" rtl="0" eaLnBrk="0">
              <a:lnSpc>
                <a:spcPct val="100000"/>
              </a:lnSpc>
              <a:tabLst/>
            </a:pPr>
            <a:r>
              <a:rPr sz="1700" spc="90" dirty="0">
                <a:solidFill>
                  <a:srgbClr val="FF0000">
                    <a:alpha val="100000"/>
                  </a:srgbClr>
                </a:solidFill>
                <a:ln w="6540" cap="flat" cmpd="sng">
                  <a:solidFill>
                    <a:srgbClr a:val="FF0000">
                      <a:alpha val="100000"/>
                    </a:srgbClr>
                  </a:solidFill>
                  <a:prstDash a:val="solid"/>
                  <a:bevel/>
                </a:ln>
                <a:latin typeface="SimSun"/>
                <a:ea typeface="SimSun"/>
                <a:cs typeface="SimSun"/>
              </a:rPr>
              <a:t>影响较</a:t>
            </a:r>
            <a:r>
              <a:rPr sz="1700" spc="80" dirty="0">
                <a:solidFill>
                  <a:srgbClr val="FF0000">
                    <a:alpha val="100000"/>
                  </a:srgbClr>
                </a:solidFill>
                <a:ln w="6540" cap="flat" cmpd="sng">
                  <a:solidFill>
                    <a:srgbClr a:val="FF0000">
                      <a:alpha val="100000"/>
                    </a:srgbClr>
                  </a:solidFill>
                  <a:prstDash a:val="solid"/>
                  <a:bevel/>
                </a:ln>
                <a:latin typeface="SimSun"/>
                <a:ea typeface="SimSun"/>
                <a:cs typeface="SimSun"/>
              </a:rPr>
              <a:t>大</a:t>
            </a:r>
            <a:endParaRPr lang="SimSun" altLang="SimSun" sz="1700" dirty="0"/>
          </a:p>
        </p:txBody>
      </p:sp>
      <p:sp>
        <p:nvSpPr>
          <p:cNvPr id="167" name="textbox 167"/>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pic>
        <p:nvPicPr>
          <p:cNvPr id="168" name="picture 168"/>
          <p:cNvPicPr>
            <a:picLocks noChangeAspect="1"/>
          </p:cNvPicPr>
          <p:nvPr/>
        </p:nvPicPr>
        <p:blipFill>
          <a:blip r:embed="rId3"/>
          <a:stretch>
            <a:fillRect/>
          </a:stretch>
        </p:blipFill>
        <p:spPr>
          <a:xfrm rot="21600000">
            <a:off x="609600" y="646112"/>
            <a:ext cx="7958137" cy="9525"/>
          </a:xfrm>
          <a:prstGeom prst="rect">
            <a:avLst/>
          </a:prstGeom>
        </p:spPr>
      </p:pic>
      <p:sp>
        <p:nvSpPr>
          <p:cNvPr id="169" name="textbox 169"/>
          <p:cNvSpPr/>
          <p:nvPr/>
        </p:nvSpPr>
        <p:spPr>
          <a:xfrm>
            <a:off x="8218296" y="6401058"/>
            <a:ext cx="238125" cy="202564"/>
          </a:xfrm>
          <a:prstGeom prst="rect">
            <a:avLst/>
          </a:prstGeom>
        </p:spPr>
        <p:txBody>
          <a:bodyPr vert="horz" wrap="square" lIns="0" tIns="0" rIns="0" bIns="0"/>
          <a:lstStyle/>
          <a:p>
            <a:pPr algn="l" rtl="0" eaLnBrk="0">
              <a:lnSpc>
                <a:spcPct val="83062"/>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2</a:t>
            </a:r>
            <a:endParaRPr lang="Verdana" altLang="Verdana"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71"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72"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173" name="textbox 173"/>
          <p:cNvSpPr/>
          <p:nvPr/>
        </p:nvSpPr>
        <p:spPr>
          <a:xfrm>
            <a:off x="659799" y="931963"/>
            <a:ext cx="7637144" cy="1189355"/>
          </a:xfrm>
          <a:prstGeom prst="rect">
            <a:avLst/>
          </a:prstGeom>
        </p:spPr>
        <p:txBody>
          <a:bodyPr vert="horz" wrap="square" lIns="0" tIns="0" rIns="0" bIns="0"/>
          <a:lstStyle/>
          <a:p>
            <a:pPr algn="l" rtl="0" eaLnBrk="0">
              <a:lnSpc>
                <a:spcPct val="83669"/>
              </a:lnSpc>
              <a:tabLst/>
            </a:pPr>
            <a:endParaRPr lang="Arial" altLang="Arial" sz="100" dirty="0"/>
          </a:p>
          <a:p>
            <a:pPr marL="13718" algn="l" rtl="0" eaLnBrk="0">
              <a:lnSpc>
                <a:spcPct val="70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3.</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5</a:t>
            </a:r>
            <a:endParaRPr lang="SimSun" altLang="SimSun" sz="2000" dirty="0"/>
          </a:p>
          <a:p>
            <a:pPr marL="522724"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风压传感器</a:t>
            </a:r>
            <a:r>
              <a:rPr sz="2000" spc="-10" dirty="0">
                <a:solidFill>
                  <a:srgbClr val="000000">
                    <a:alpha val="100000"/>
                  </a:srgbClr>
                </a:solidFill>
                <a:latin typeface="SimSun"/>
                <a:ea typeface="SimSun"/>
                <a:cs typeface="SimSun"/>
              </a:rPr>
              <a:t> </a:t>
            </a:r>
            <a:r>
              <a:rPr sz="2000" b="1" spc="-10" dirty="0">
                <a:solidFill>
                  <a:srgbClr val="000000">
                    <a:alpha val="100000"/>
                  </a:srgbClr>
                </a:solidFill>
                <a:latin typeface="Times New Roman"/>
                <a:ea typeface="Times New Roman"/>
                <a:cs typeface="Times New Roman"/>
              </a:rPr>
              <a:t>win</a:t>
            </a:r>
            <a:r>
              <a:rPr sz="2000" b="1" spc="0" dirty="0">
                <a:solidFill>
                  <a:srgbClr val="000000">
                    <a:alpha val="100000"/>
                  </a:srgbClr>
                </a:solidFill>
                <a:latin typeface="Times New Roman"/>
                <a:ea typeface="Times New Roman"/>
                <a:cs typeface="Times New Roman"/>
              </a:rPr>
              <a:t>d</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pressure</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transducer</a:t>
            </a:r>
            <a:endParaRPr lang="Times New Roman" altLang="Times New Roman" sz="2000" dirty="0"/>
          </a:p>
          <a:p>
            <a:pPr marL="12700" indent="510024" algn="l" rtl="0" eaLnBrk="0">
              <a:lnSpc>
                <a:spcPct val="98000"/>
              </a:lnSpc>
              <a:spcBef>
                <a:spcPts val="8"/>
              </a:spcBef>
              <a:tabLst/>
            </a:pPr>
            <a:r>
              <a:rPr sz="2000" spc="-10" dirty="0">
                <a:solidFill>
                  <a:srgbClr val="000000">
                    <a:alpha val="100000"/>
                  </a:srgbClr>
                </a:solidFill>
                <a:latin typeface="SimSun"/>
                <a:ea typeface="SimSun"/>
                <a:cs typeface="SimSun"/>
              </a:rPr>
              <a:t>连续监测矿井通风机</a:t>
            </a:r>
            <a:r>
              <a:rPr sz="2000" spc="0" dirty="0">
                <a:solidFill>
                  <a:srgbClr val="000000">
                    <a:alpha val="100000"/>
                  </a:srgbClr>
                </a:solidFill>
                <a:latin typeface="SimSun"/>
                <a:ea typeface="SimSun"/>
                <a:cs typeface="SimSun"/>
              </a:rPr>
              <a:t>、风门、密闭巷道、通风巷道等地点通风压</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力的装</a:t>
            </a:r>
            <a:r>
              <a:rPr sz="2000" spc="-20" dirty="0">
                <a:solidFill>
                  <a:srgbClr val="000000">
                    <a:alpha val="100000"/>
                  </a:srgbClr>
                </a:solidFill>
                <a:latin typeface="SimSun"/>
                <a:ea typeface="SimSun"/>
                <a:cs typeface="SimSun"/>
              </a:rPr>
              <a:t>置</a:t>
            </a:r>
            <a:r>
              <a:rPr sz="2000" spc="0" dirty="0">
                <a:solidFill>
                  <a:srgbClr val="000000">
                    <a:alpha val="100000"/>
                  </a:srgbClr>
                </a:solidFill>
                <a:latin typeface="SimSun"/>
                <a:ea typeface="SimSun"/>
                <a:cs typeface="SimSun"/>
              </a:rPr>
              <a:t>。</a:t>
            </a:r>
            <a:endParaRPr lang="SimSun" altLang="SimSun" sz="2000" dirty="0"/>
          </a:p>
        </p:txBody>
      </p:sp>
      <p:pic>
        <p:nvPicPr>
          <p:cNvPr id="174" name="picture 174"/>
          <p:cNvPicPr>
            <a:picLocks noChangeAspect="1"/>
          </p:cNvPicPr>
          <p:nvPr/>
        </p:nvPicPr>
        <p:blipFill>
          <a:blip r:embed="rId2"/>
          <a:stretch>
            <a:fillRect/>
          </a:stretch>
        </p:blipFill>
        <p:spPr>
          <a:xfrm rot="21600000">
            <a:off x="978408" y="2377439"/>
            <a:ext cx="2081783" cy="3616452"/>
          </a:xfrm>
          <a:prstGeom prst="rect">
            <a:avLst/>
          </a:prstGeom>
        </p:spPr>
      </p:pic>
      <p:pic>
        <p:nvPicPr>
          <p:cNvPr id="175" name="picture 175"/>
          <p:cNvPicPr>
            <a:picLocks noChangeAspect="1"/>
          </p:cNvPicPr>
          <p:nvPr/>
        </p:nvPicPr>
        <p:blipFill>
          <a:blip r:embed="rId3"/>
          <a:stretch>
            <a:fillRect/>
          </a:stretch>
        </p:blipFill>
        <p:spPr>
          <a:xfrm rot="21600000">
            <a:off x="4820411" y="2560320"/>
            <a:ext cx="1629155" cy="2438400"/>
          </a:xfrm>
          <a:prstGeom prst="rect">
            <a:avLst/>
          </a:prstGeom>
        </p:spPr>
      </p:pic>
      <p:sp>
        <p:nvSpPr>
          <p:cNvPr id="176" name="textbox 176"/>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77"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78"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79" name="textbox 179"/>
          <p:cNvSpPr/>
          <p:nvPr/>
        </p:nvSpPr>
        <p:spPr>
          <a:xfrm>
            <a:off x="8218296" y="6401058"/>
            <a:ext cx="23812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3</a:t>
            </a:r>
            <a:endParaRPr lang="Verdana" altLang="Verdana"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pic>
        <p:nvPicPr>
          <p:cNvPr id="181" name="picture 181"/>
          <p:cNvPicPr>
            <a:picLocks noChangeAspect="1"/>
          </p:cNvPicPr>
          <p:nvPr/>
        </p:nvPicPr>
        <p:blipFill>
          <a:blip r:embed="rId2"/>
          <a:stretch>
            <a:fillRect/>
          </a:stretch>
        </p:blipFill>
        <p:spPr>
          <a:xfrm rot="21600000">
            <a:off x="0" y="646112"/>
            <a:ext cx="9144000" cy="5925375"/>
          </a:xfrm>
          <a:prstGeom prst="rect">
            <a:avLst/>
          </a:prstGeom>
        </p:spPr>
      </p:pic>
      <p:sp>
        <p:nvSpPr>
          <p:cNvPr id="182" name="textbox 182"/>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83" name="textbox 183"/>
          <p:cNvSpPr/>
          <p:nvPr/>
        </p:nvSpPr>
        <p:spPr>
          <a:xfrm>
            <a:off x="8218296" y="6401058"/>
            <a:ext cx="238125" cy="202564"/>
          </a:xfrm>
          <a:prstGeom prst="rect">
            <a:avLst/>
          </a:prstGeom>
        </p:spPr>
        <p:txBody>
          <a:bodyPr vert="horz" wrap="square" lIns="0" tIns="0" rIns="0" bIns="0"/>
          <a:lstStyle/>
          <a:p>
            <a:pPr algn="l" rtl="0" eaLnBrk="0">
              <a:lnSpc>
                <a:spcPct val="83062"/>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4</a:t>
            </a:r>
            <a:endParaRPr lang="Verdana" altLang="Verdana"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85"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86"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187" name="picture 187"/>
          <p:cNvPicPr>
            <a:picLocks noChangeAspect="1"/>
          </p:cNvPicPr>
          <p:nvPr/>
        </p:nvPicPr>
        <p:blipFill>
          <a:blip r:embed="rId2"/>
          <a:stretch>
            <a:fillRect/>
          </a:stretch>
        </p:blipFill>
        <p:spPr>
          <a:xfrm rot="21600000">
            <a:off x="4867655" y="3506723"/>
            <a:ext cx="3285744" cy="1915667"/>
          </a:xfrm>
          <a:prstGeom prst="rect">
            <a:avLst/>
          </a:prstGeom>
        </p:spPr>
      </p:pic>
      <p:sp>
        <p:nvSpPr>
          <p:cNvPr id="188" name="textbox 188"/>
          <p:cNvSpPr/>
          <p:nvPr/>
        </p:nvSpPr>
        <p:spPr>
          <a:xfrm>
            <a:off x="656744" y="817588"/>
            <a:ext cx="3930650" cy="1532255"/>
          </a:xfrm>
          <a:prstGeom prst="rect">
            <a:avLst/>
          </a:prstGeom>
        </p:spPr>
        <p:txBody>
          <a:bodyPr vert="horz" wrap="square" lIns="0" tIns="0" rIns="0" bIns="0"/>
          <a:lstStyle/>
          <a:p>
            <a:pPr algn="l" rtl="0" eaLnBrk="0">
              <a:lnSpc>
                <a:spcPct val="76399"/>
              </a:lnSpc>
              <a:tabLst/>
            </a:pPr>
            <a:endParaRPr lang="Arial" altLang="Arial" sz="100" dirty="0"/>
          </a:p>
          <a:p>
            <a:pPr marL="23140" algn="l" rtl="0" eaLnBrk="0">
              <a:lnSpc>
                <a:spcPct val="96000"/>
              </a:lnSpc>
              <a:tabLst/>
            </a:pPr>
            <a:r>
              <a:rPr sz="2000" spc="-120" dirty="0">
                <a:solidFill>
                  <a:srgbClr val="FF0000">
                    <a:alpha val="100000"/>
                  </a:srgbClr>
                </a:solidFill>
                <a:latin typeface="Wingdings"/>
                <a:ea typeface="Wingdings"/>
                <a:cs typeface="Wingdings"/>
              </a:rPr>
              <a:t>Ø</a:t>
            </a:r>
            <a:r>
              <a:rPr sz="2000" spc="-120" dirty="0">
                <a:solidFill>
                  <a:srgbClr val="FF0000">
                    <a:alpha val="100000"/>
                  </a:srgbClr>
                </a:solidFill>
                <a:latin typeface="Wingdings"/>
                <a:ea typeface="Wingdings"/>
                <a:cs typeface="Wingdings"/>
              </a:rPr>
              <a:t> </a:t>
            </a:r>
            <a:r>
              <a:rPr sz="2000" spc="-120" dirty="0">
                <a:solidFill>
                  <a:srgbClr val="FF0000">
                    <a:alpha val="100000"/>
                  </a:srgbClr>
                </a:solidFill>
                <a:ln w="7277" cap="flat" cmpd="sng">
                  <a:solidFill>
                    <a:srgbClr a:val="FF0000">
                      <a:alpha val="100000"/>
                    </a:srgbClr>
                  </a:solidFill>
                  <a:prstDash a:val="solid"/>
                  <a:bevel/>
                </a:ln>
                <a:latin typeface="SimSun"/>
                <a:ea typeface="SimSun"/>
                <a:cs typeface="SimSun"/>
              </a:rPr>
              <a:t>一氧化碳传感器——</a:t>
            </a:r>
            <a:r>
              <a:rPr sz="2000" spc="-120" dirty="0">
                <a:solidFill>
                  <a:srgbClr val="FF0000">
                    <a:alpha val="100000"/>
                  </a:srgbClr>
                </a:solidFill>
                <a:latin typeface="SimSun"/>
                <a:ea typeface="SimSun"/>
                <a:cs typeface="SimSun"/>
              </a:rPr>
              <a:t> </a:t>
            </a:r>
            <a:r>
              <a:rPr sz="2000" spc="-120" dirty="0">
                <a:solidFill>
                  <a:srgbClr val="FF0000">
                    <a:alpha val="100000"/>
                  </a:srgbClr>
                </a:solidFill>
                <a:ln w="7277" cap="flat" cmpd="sng">
                  <a:solidFill>
                    <a:srgbClr a:val="FF0000">
                      <a:alpha val="100000"/>
                    </a:srgbClr>
                  </a:solidFill>
                  <a:prstDash a:val="solid"/>
                  <a:bevel/>
                </a:ln>
                <a:latin typeface="SimSun"/>
                <a:ea typeface="SimSun"/>
                <a:cs typeface="SimSun"/>
              </a:rPr>
              <a:t>电化学原</a:t>
            </a:r>
            <a:r>
              <a:rPr sz="2000" spc="-10" dirty="0">
                <a:solidFill>
                  <a:srgbClr val="FF0000">
                    <a:alpha val="100000"/>
                  </a:srgbClr>
                </a:solidFill>
                <a:ln w="7277" cap="flat" cmpd="sng">
                  <a:solidFill>
                    <a:srgbClr a:val="FF0000">
                      <a:alpha val="100000"/>
                    </a:srgbClr>
                  </a:solidFill>
                  <a:prstDash a:val="solid"/>
                  <a:bevel/>
                </a:ln>
                <a:latin typeface="SimSun"/>
                <a:ea typeface="SimSun"/>
                <a:cs typeface="SimSun"/>
              </a:rPr>
              <a:t>理</a:t>
            </a:r>
            <a:endParaRPr lang="SimSun" altLang="SimSun" sz="2000" dirty="0"/>
          </a:p>
          <a:p>
            <a:pPr algn="l" rtl="0" eaLnBrk="0">
              <a:lnSpc>
                <a:spcPct val="158000"/>
              </a:lnSpc>
              <a:tabLst/>
            </a:pPr>
            <a:endParaRPr lang="Arial" altLang="Arial" sz="1000" dirty="0"/>
          </a:p>
          <a:p>
            <a:pPr marL="12700" algn="l" rtl="0" eaLnBrk="0">
              <a:lnSpc>
                <a:spcPct val="96000"/>
              </a:lnSpc>
              <a:spcBef>
                <a:spcPts val="606"/>
              </a:spcBef>
              <a:tabLst/>
            </a:pPr>
            <a:r>
              <a:rPr sz="2000" spc="-40" dirty="0">
                <a:solidFill>
                  <a:srgbClr val="FF0000">
                    <a:alpha val="100000"/>
                  </a:srgbClr>
                </a:solidFill>
                <a:ln w="7277" cap="flat" cmpd="sng">
                  <a:solidFill>
                    <a:srgbClr a:val="FF0000">
                      <a:alpha val="100000"/>
                    </a:srgbClr>
                  </a:solidFill>
                  <a:prstDash a:val="solid"/>
                  <a:bevel/>
                </a:ln>
                <a:latin typeface="SimSun"/>
                <a:ea typeface="SimSun"/>
                <a:cs typeface="SimSun"/>
              </a:rPr>
              <a:t>要点</a:t>
            </a:r>
            <a:endParaRPr lang="SimSun" altLang="SimSun" sz="2000" dirty="0"/>
          </a:p>
          <a:p>
            <a:pPr marL="23140" algn="l" rtl="0" eaLnBrk="0">
              <a:lnSpc>
                <a:spcPct val="95000"/>
              </a:lnSpc>
              <a:spcBef>
                <a:spcPts val="97"/>
              </a:spcBef>
              <a:tabLst/>
            </a:pPr>
            <a:r>
              <a:rPr sz="2000" spc="-180" dirty="0">
                <a:solidFill>
                  <a:srgbClr val="0000CC">
                    <a:alpha val="100000"/>
                  </a:srgbClr>
                </a:solidFill>
                <a:latin typeface="Wingdings"/>
                <a:ea typeface="Wingdings"/>
                <a:cs typeface="Wingdings"/>
              </a:rPr>
              <a:t>Ø</a:t>
            </a:r>
            <a:r>
              <a:rPr sz="2000" spc="-180" dirty="0">
                <a:solidFill>
                  <a:srgbClr val="0000CC">
                    <a:alpha val="100000"/>
                  </a:srgbClr>
                </a:solidFill>
                <a:latin typeface="Wingdings"/>
                <a:ea typeface="Wingdings"/>
                <a:cs typeface="Wingdings"/>
              </a:rPr>
              <a:t> </a:t>
            </a:r>
            <a:r>
              <a:rPr sz="2000" spc="-180" dirty="0">
                <a:solidFill>
                  <a:srgbClr val="0000CC">
                    <a:alpha val="100000"/>
                  </a:srgbClr>
                </a:solidFill>
                <a:latin typeface="SimSun"/>
                <a:ea typeface="SimSun"/>
                <a:cs typeface="SimSun"/>
              </a:rPr>
              <a:t>定期标</a:t>
            </a:r>
            <a:r>
              <a:rPr sz="2000" spc="-160" dirty="0">
                <a:solidFill>
                  <a:srgbClr val="0000CC">
                    <a:alpha val="100000"/>
                  </a:srgbClr>
                </a:solidFill>
                <a:latin typeface="SimSun"/>
                <a:ea typeface="SimSun"/>
                <a:cs typeface="SimSun"/>
              </a:rPr>
              <a:t>校</a:t>
            </a:r>
            <a:endParaRPr lang="SimSun" altLang="SimSun" sz="2000" dirty="0"/>
          </a:p>
          <a:p>
            <a:pPr marL="23140" algn="l" rtl="0" eaLnBrk="0">
              <a:lnSpc>
                <a:spcPct val="95000"/>
              </a:lnSpc>
              <a:spcBef>
                <a:spcPts val="105"/>
              </a:spcBef>
              <a:tabLst/>
            </a:pPr>
            <a:r>
              <a:rPr sz="2000" spc="-90" dirty="0">
                <a:solidFill>
                  <a:srgbClr val="0000CC">
                    <a:alpha val="100000"/>
                  </a:srgbClr>
                </a:solidFill>
                <a:latin typeface="Wingdings"/>
                <a:ea typeface="Wingdings"/>
                <a:cs typeface="Wingdings"/>
              </a:rPr>
              <a:t>Ø</a:t>
            </a:r>
            <a:r>
              <a:rPr sz="2000" spc="-90" dirty="0">
                <a:solidFill>
                  <a:srgbClr val="0000CC">
                    <a:alpha val="100000"/>
                  </a:srgbClr>
                </a:solidFill>
                <a:latin typeface="Wingdings"/>
                <a:ea typeface="Wingdings"/>
                <a:cs typeface="Wingdings"/>
              </a:rPr>
              <a:t> </a:t>
            </a:r>
            <a:r>
              <a:rPr sz="2000" spc="-90" dirty="0">
                <a:solidFill>
                  <a:srgbClr val="0000CC">
                    <a:alpha val="100000"/>
                  </a:srgbClr>
                </a:solidFill>
                <a:latin typeface="SimSun"/>
                <a:ea typeface="SimSun"/>
                <a:cs typeface="SimSun"/>
              </a:rPr>
              <a:t>交叉干扰：析氢、油</a:t>
            </a:r>
            <a:r>
              <a:rPr sz="2000" spc="-70" dirty="0">
                <a:solidFill>
                  <a:srgbClr val="0000CC">
                    <a:alpha val="100000"/>
                  </a:srgbClr>
                </a:solidFill>
                <a:latin typeface="SimSun"/>
                <a:ea typeface="SimSun"/>
                <a:cs typeface="SimSun"/>
              </a:rPr>
              <a:t>漆</a:t>
            </a:r>
            <a:r>
              <a:rPr sz="2000" spc="0" dirty="0">
                <a:solidFill>
                  <a:srgbClr val="0000CC">
                    <a:alpha val="100000"/>
                  </a:srgbClr>
                </a:solidFill>
                <a:latin typeface="SimSun"/>
                <a:ea typeface="SimSun"/>
                <a:cs typeface="SimSun"/>
              </a:rPr>
              <a:t>等</a:t>
            </a:r>
            <a:endParaRPr lang="SimSun" altLang="SimSun" sz="2000" dirty="0"/>
          </a:p>
        </p:txBody>
      </p:sp>
      <p:sp>
        <p:nvSpPr>
          <p:cNvPr id="189" name="textbox 189"/>
          <p:cNvSpPr/>
          <p:nvPr/>
        </p:nvSpPr>
        <p:spPr>
          <a:xfrm>
            <a:off x="789918" y="2340318"/>
            <a:ext cx="6232525" cy="624205"/>
          </a:xfrm>
          <a:prstGeom prst="rect">
            <a:avLst/>
          </a:prstGeom>
        </p:spPr>
        <p:txBody>
          <a:bodyPr vert="horz" wrap="square" lIns="0" tIns="0" rIns="0" bIns="0"/>
          <a:lstStyle/>
          <a:p>
            <a:pPr algn="l" rtl="0" eaLnBrk="0">
              <a:lnSpc>
                <a:spcPct val="76399"/>
              </a:lnSpc>
              <a:tabLst/>
            </a:pPr>
            <a:endParaRPr lang="Arial" altLang="Arial" sz="100" dirty="0"/>
          </a:p>
          <a:p>
            <a:pPr marL="139700" algn="l" rtl="0" eaLnBrk="0">
              <a:lnSpc>
                <a:spcPct val="96000"/>
              </a:lnSpc>
              <a:tabLst/>
            </a:pPr>
            <a:r>
              <a:rPr sz="2000" spc="-10" dirty="0">
                <a:solidFill>
                  <a:srgbClr val="0000CC">
                    <a:alpha val="100000"/>
                  </a:srgbClr>
                </a:solidFill>
                <a:latin typeface="SimSun"/>
                <a:ea typeface="SimSun"/>
                <a:cs typeface="SimSun"/>
              </a:rPr>
              <a:t>(1)</a:t>
            </a:r>
            <a:r>
              <a:rPr sz="2000" spc="-1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避难硐室、充电硐室</a:t>
            </a:r>
            <a:r>
              <a:rPr sz="2000" spc="0" dirty="0">
                <a:solidFill>
                  <a:srgbClr val="0000CC">
                    <a:alpha val="100000"/>
                  </a:srgbClr>
                </a:solidFill>
                <a:latin typeface="SimSun"/>
                <a:ea typeface="SimSun"/>
                <a:cs typeface="SimSun"/>
              </a:rPr>
              <a:t>中铅酸电池析氢气</a:t>
            </a:r>
            <a:endParaRPr lang="SimSun" altLang="SimSun" sz="2000" dirty="0"/>
          </a:p>
          <a:p>
            <a:pPr marL="139700" algn="l" rtl="0" eaLnBrk="0">
              <a:lnSpc>
                <a:spcPct val="96000"/>
              </a:lnSpc>
              <a:spcBef>
                <a:spcPts val="112"/>
              </a:spcBef>
              <a:tabLst/>
            </a:pPr>
            <a:r>
              <a:rPr sz="2000" spc="-10" dirty="0">
                <a:solidFill>
                  <a:srgbClr val="0000CC">
                    <a:alpha val="100000"/>
                  </a:srgbClr>
                </a:solidFill>
                <a:latin typeface="SimSun"/>
                <a:ea typeface="SimSun"/>
                <a:cs typeface="SimSun"/>
              </a:rPr>
              <a:t>(2)</a:t>
            </a:r>
            <a:r>
              <a:rPr sz="2000" spc="-1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醛、醇、乙炔、乙烯</a:t>
            </a:r>
            <a:r>
              <a:rPr sz="2000" spc="0" dirty="0">
                <a:solidFill>
                  <a:srgbClr val="0000CC">
                    <a:alpha val="100000"/>
                  </a:srgbClr>
                </a:solidFill>
                <a:latin typeface="SimSun"/>
                <a:ea typeface="SimSun"/>
                <a:cs typeface="SimSun"/>
              </a:rPr>
              <a:t>、氢气、一氧化氮等干扰气体</a:t>
            </a:r>
            <a:endParaRPr lang="SimSun" altLang="SimSun" sz="2000" dirty="0"/>
          </a:p>
        </p:txBody>
      </p:sp>
      <p:sp>
        <p:nvSpPr>
          <p:cNvPr id="190" name="textbox 190"/>
          <p:cNvSpPr/>
          <p:nvPr/>
        </p:nvSpPr>
        <p:spPr>
          <a:xfrm>
            <a:off x="667184" y="2949918"/>
            <a:ext cx="3903979" cy="924560"/>
          </a:xfrm>
          <a:prstGeom prst="rect">
            <a:avLst/>
          </a:prstGeom>
        </p:spPr>
        <p:txBody>
          <a:bodyPr vert="horz" wrap="square" lIns="0" tIns="0" rIns="0" bIns="0"/>
          <a:lstStyle/>
          <a:p>
            <a:pPr algn="l" rtl="0" eaLnBrk="0">
              <a:lnSpc>
                <a:spcPct val="83377"/>
              </a:lnSpc>
              <a:tabLst/>
            </a:pPr>
            <a:endParaRPr lang="Arial" altLang="Arial" sz="100" dirty="0"/>
          </a:p>
          <a:p>
            <a:pPr marL="12700" algn="l" rtl="0" eaLnBrk="0">
              <a:lnSpc>
                <a:spcPct val="95000"/>
              </a:lnSpc>
              <a:tabLst/>
            </a:pPr>
            <a:r>
              <a:rPr sz="2000" spc="-80" dirty="0">
                <a:solidFill>
                  <a:srgbClr val="0000CC">
                    <a:alpha val="100000"/>
                  </a:srgbClr>
                </a:solidFill>
                <a:latin typeface="Wingdings"/>
                <a:ea typeface="Wingdings"/>
                <a:cs typeface="Wingdings"/>
              </a:rPr>
              <a:t>Ø</a:t>
            </a:r>
            <a:r>
              <a:rPr sz="2000" spc="-80" dirty="0">
                <a:solidFill>
                  <a:srgbClr val="0000CC">
                    <a:alpha val="100000"/>
                  </a:srgbClr>
                </a:solidFill>
                <a:latin typeface="Wingdings"/>
                <a:ea typeface="Wingdings"/>
                <a:cs typeface="Wingdings"/>
              </a:rPr>
              <a:t> </a:t>
            </a:r>
            <a:r>
              <a:rPr sz="2000" spc="-80" dirty="0">
                <a:solidFill>
                  <a:srgbClr val="0000CC">
                    <a:alpha val="100000"/>
                  </a:srgbClr>
                </a:solidFill>
                <a:latin typeface="SimSun"/>
                <a:ea typeface="SimSun"/>
                <a:cs typeface="SimSun"/>
              </a:rPr>
              <a:t>正常报警：放炮，柴油车</a:t>
            </a:r>
            <a:r>
              <a:rPr sz="2000" spc="-20" dirty="0">
                <a:solidFill>
                  <a:srgbClr val="0000CC">
                    <a:alpha val="100000"/>
                  </a:srgbClr>
                </a:solidFill>
                <a:latin typeface="SimSun"/>
                <a:ea typeface="SimSun"/>
                <a:cs typeface="SimSun"/>
              </a:rPr>
              <a:t>尾</a:t>
            </a:r>
            <a:r>
              <a:rPr sz="2000" spc="0" dirty="0">
                <a:solidFill>
                  <a:srgbClr val="0000CC">
                    <a:alpha val="100000"/>
                  </a:srgbClr>
                </a:solidFill>
                <a:latin typeface="SimSun"/>
                <a:ea typeface="SimSun"/>
                <a:cs typeface="SimSun"/>
              </a:rPr>
              <a:t>气</a:t>
            </a:r>
            <a:endParaRPr lang="SimSun" altLang="SimSun" sz="2000" dirty="0"/>
          </a:p>
          <a:p>
            <a:pPr marL="12700" algn="l" rtl="0" eaLnBrk="0">
              <a:lnSpc>
                <a:spcPct val="96000"/>
              </a:lnSpc>
              <a:spcBef>
                <a:spcPts val="112"/>
              </a:spcBef>
              <a:tabLst/>
            </a:pPr>
            <a:r>
              <a:rPr sz="2000" spc="-90" dirty="0">
                <a:solidFill>
                  <a:srgbClr val="0000CC">
                    <a:alpha val="100000"/>
                  </a:srgbClr>
                </a:solidFill>
                <a:latin typeface="Wingdings"/>
                <a:ea typeface="Wingdings"/>
                <a:cs typeface="Wingdings"/>
              </a:rPr>
              <a:t>Ø</a:t>
            </a:r>
            <a:r>
              <a:rPr sz="2000" spc="-90" dirty="0">
                <a:solidFill>
                  <a:srgbClr val="0000CC">
                    <a:alpha val="100000"/>
                  </a:srgbClr>
                </a:solidFill>
                <a:latin typeface="Wingdings"/>
                <a:ea typeface="Wingdings"/>
                <a:cs typeface="Wingdings"/>
              </a:rPr>
              <a:t> </a:t>
            </a:r>
            <a:r>
              <a:rPr sz="2000" spc="-90" dirty="0">
                <a:solidFill>
                  <a:srgbClr val="0000CC">
                    <a:alpha val="100000"/>
                  </a:srgbClr>
                </a:solidFill>
                <a:latin typeface="SimSun"/>
                <a:ea typeface="SimSun"/>
                <a:cs typeface="SimSun"/>
              </a:rPr>
              <a:t>低温过低时，电解液</a:t>
            </a:r>
            <a:r>
              <a:rPr sz="2000" spc="-70" dirty="0">
                <a:solidFill>
                  <a:srgbClr val="0000CC">
                    <a:alpha val="100000"/>
                  </a:srgbClr>
                </a:solidFill>
                <a:latin typeface="SimSun"/>
                <a:ea typeface="SimSun"/>
                <a:cs typeface="SimSun"/>
              </a:rPr>
              <a:t>冻</a:t>
            </a:r>
            <a:r>
              <a:rPr sz="2000" spc="0" dirty="0">
                <a:solidFill>
                  <a:srgbClr val="0000CC">
                    <a:alpha val="100000"/>
                  </a:srgbClr>
                </a:solidFill>
                <a:latin typeface="SimSun"/>
                <a:ea typeface="SimSun"/>
                <a:cs typeface="SimSun"/>
              </a:rPr>
              <a:t>结</a:t>
            </a:r>
            <a:endParaRPr lang="SimSun" altLang="SimSun" sz="2000" dirty="0"/>
          </a:p>
          <a:p>
            <a:pPr marL="12700" algn="l" rtl="0" eaLnBrk="0">
              <a:lnSpc>
                <a:spcPct val="95000"/>
              </a:lnSpc>
              <a:spcBef>
                <a:spcPts val="105"/>
              </a:spcBef>
              <a:tabLst/>
            </a:pPr>
            <a:r>
              <a:rPr sz="2000" spc="-70" dirty="0">
                <a:solidFill>
                  <a:srgbClr val="0000CC">
                    <a:alpha val="100000"/>
                  </a:srgbClr>
                </a:solidFill>
                <a:latin typeface="Wingdings"/>
                <a:ea typeface="Wingdings"/>
                <a:cs typeface="Wingdings"/>
              </a:rPr>
              <a:t>Ø</a:t>
            </a:r>
            <a:r>
              <a:rPr sz="2000" spc="-70" dirty="0">
                <a:solidFill>
                  <a:srgbClr val="0000CC">
                    <a:alpha val="100000"/>
                  </a:srgbClr>
                </a:solidFill>
                <a:latin typeface="Wingdings"/>
                <a:ea typeface="Wingdings"/>
                <a:cs typeface="Wingdings"/>
              </a:rPr>
              <a:t> </a:t>
            </a:r>
            <a:r>
              <a:rPr sz="2000" spc="-70" dirty="0">
                <a:solidFill>
                  <a:srgbClr val="0000CC">
                    <a:alpha val="100000"/>
                  </a:srgbClr>
                </a:solidFill>
                <a:latin typeface="SimSun"/>
                <a:ea typeface="SimSun"/>
                <a:cs typeface="SimSun"/>
              </a:rPr>
              <a:t>湿度过高或过低导致电解液失</a:t>
            </a:r>
            <a:r>
              <a:rPr sz="2000" spc="-10" dirty="0">
                <a:solidFill>
                  <a:srgbClr val="0000CC">
                    <a:alpha val="100000"/>
                  </a:srgbClr>
                </a:solidFill>
                <a:latin typeface="SimSun"/>
                <a:ea typeface="SimSun"/>
                <a:cs typeface="SimSun"/>
              </a:rPr>
              <a:t>衡</a:t>
            </a:r>
            <a:endParaRPr lang="SimSun" altLang="SimSun" sz="2000" dirty="0"/>
          </a:p>
        </p:txBody>
      </p:sp>
      <p:sp>
        <p:nvSpPr>
          <p:cNvPr id="191" name="textbox 191"/>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92"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93"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94" name="textbox 194"/>
          <p:cNvSpPr/>
          <p:nvPr/>
        </p:nvSpPr>
        <p:spPr>
          <a:xfrm>
            <a:off x="8218296" y="6401058"/>
            <a:ext cx="23812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5</a:t>
            </a:r>
            <a:endParaRPr lang="Verdana" altLang="Verdana"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pic>
        <p:nvPicPr>
          <p:cNvPr id="196" name="picture 196"/>
          <p:cNvPicPr>
            <a:picLocks noChangeAspect="1"/>
          </p:cNvPicPr>
          <p:nvPr/>
        </p:nvPicPr>
        <p:blipFill>
          <a:blip r:embed="rId2"/>
          <a:stretch>
            <a:fillRect/>
          </a:stretch>
        </p:blipFill>
        <p:spPr>
          <a:xfrm rot="21600000">
            <a:off x="0" y="646112"/>
            <a:ext cx="9144000" cy="5529897"/>
          </a:xfrm>
          <a:prstGeom prst="rect">
            <a:avLst/>
          </a:prstGeom>
        </p:spPr>
      </p:pic>
      <p:sp>
        <p:nvSpPr>
          <p:cNvPr id="197" name="textbox 197"/>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198" name="textbox 198"/>
          <p:cNvSpPr/>
          <p:nvPr/>
        </p:nvSpPr>
        <p:spPr>
          <a:xfrm>
            <a:off x="8218296" y="6401058"/>
            <a:ext cx="238125"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6</a:t>
            </a:r>
            <a:endParaRPr lang="Verdana" altLang="Verdana"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00"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01"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202" name="picture 202"/>
          <p:cNvPicPr>
            <a:picLocks noChangeAspect="1"/>
          </p:cNvPicPr>
          <p:nvPr/>
        </p:nvPicPr>
        <p:blipFill>
          <a:blip r:embed="rId2"/>
          <a:stretch>
            <a:fillRect/>
          </a:stretch>
        </p:blipFill>
        <p:spPr>
          <a:xfrm rot="21600000">
            <a:off x="4162044" y="3188208"/>
            <a:ext cx="4645151" cy="2316479"/>
          </a:xfrm>
          <a:prstGeom prst="rect">
            <a:avLst/>
          </a:prstGeom>
        </p:spPr>
      </p:pic>
      <p:sp>
        <p:nvSpPr>
          <p:cNvPr id="203" name="textbox 203"/>
          <p:cNvSpPr/>
          <p:nvPr/>
        </p:nvSpPr>
        <p:spPr>
          <a:xfrm>
            <a:off x="659290" y="2720530"/>
            <a:ext cx="3640454" cy="1535430"/>
          </a:xfrm>
          <a:prstGeom prst="rect">
            <a:avLst/>
          </a:prstGeom>
        </p:spPr>
        <p:txBody>
          <a:bodyPr vert="horz" wrap="square" lIns="0" tIns="0" rIns="0" bIns="0"/>
          <a:lstStyle/>
          <a:p>
            <a:pPr algn="l" rtl="0" eaLnBrk="0">
              <a:lnSpc>
                <a:spcPct val="89421"/>
              </a:lnSpc>
              <a:tabLst/>
            </a:pPr>
            <a:endParaRPr lang="Arial" altLang="Arial" sz="100" dirty="0"/>
          </a:p>
          <a:p>
            <a:pPr marL="20593" algn="l" rtl="0" eaLnBrk="0">
              <a:lnSpc>
                <a:spcPct val="96000"/>
              </a:lnSpc>
              <a:tabLst/>
            </a:pPr>
            <a:r>
              <a:rPr sz="2000" spc="-270" dirty="0">
                <a:solidFill>
                  <a:srgbClr val="FF0000">
                    <a:alpha val="100000"/>
                  </a:srgbClr>
                </a:solidFill>
                <a:latin typeface="Wingdings"/>
                <a:ea typeface="Wingdings"/>
                <a:cs typeface="Wingdings"/>
              </a:rPr>
              <a:t>Ø</a:t>
            </a:r>
            <a:r>
              <a:rPr sz="2000" spc="-270" dirty="0">
                <a:solidFill>
                  <a:srgbClr val="FF0000">
                    <a:alpha val="100000"/>
                  </a:srgbClr>
                </a:solidFill>
                <a:latin typeface="Wingdings"/>
                <a:ea typeface="Wingdings"/>
                <a:cs typeface="Wingdings"/>
              </a:rPr>
              <a:t> </a:t>
            </a:r>
            <a:r>
              <a:rPr sz="2000" spc="-270" dirty="0">
                <a:solidFill>
                  <a:srgbClr val="FF0000">
                    <a:alpha val="100000"/>
                  </a:srgbClr>
                </a:solidFill>
                <a:latin typeface="SimSun"/>
                <a:ea typeface="SimSun"/>
                <a:cs typeface="SimSun"/>
              </a:rPr>
              <a:t>要</a:t>
            </a:r>
            <a:r>
              <a:rPr sz="2000" spc="-250" dirty="0">
                <a:solidFill>
                  <a:srgbClr val="FF0000">
                    <a:alpha val="100000"/>
                  </a:srgbClr>
                </a:solidFill>
                <a:latin typeface="SimSun"/>
                <a:ea typeface="SimSun"/>
                <a:cs typeface="SimSun"/>
              </a:rPr>
              <a:t>点</a:t>
            </a:r>
            <a:endParaRPr lang="SimSun" altLang="SimSun" sz="2000" dirty="0"/>
          </a:p>
          <a:p>
            <a:pPr marL="12700" algn="l" rtl="0" eaLnBrk="0">
              <a:lnSpc>
                <a:spcPct val="95000"/>
              </a:lnSpc>
              <a:spcBef>
                <a:spcPts val="81"/>
              </a:spcBef>
              <a:tabLst/>
            </a:pPr>
            <a:r>
              <a:rPr sz="2000" spc="30" dirty="0">
                <a:solidFill>
                  <a:srgbClr val="0000CC">
                    <a:alpha val="100000"/>
                  </a:srgbClr>
                </a:solidFill>
                <a:latin typeface="Arial"/>
                <a:ea typeface="Arial"/>
                <a:cs typeface="Arial"/>
              </a:rPr>
              <a:t>•</a:t>
            </a:r>
            <a:r>
              <a:rPr sz="2000" spc="30" dirty="0">
                <a:solidFill>
                  <a:srgbClr val="0000CC">
                    <a:alpha val="100000"/>
                  </a:srgbClr>
                </a:solidFill>
                <a:latin typeface="Arial"/>
                <a:ea typeface="Arial"/>
                <a:cs typeface="Arial"/>
              </a:rPr>
              <a:t>   </a:t>
            </a:r>
            <a:r>
              <a:rPr sz="2000" spc="30" dirty="0">
                <a:solidFill>
                  <a:srgbClr val="0000CC">
                    <a:alpha val="100000"/>
                  </a:srgbClr>
                </a:solidFill>
                <a:latin typeface="SimSun"/>
                <a:ea typeface="SimSun"/>
                <a:cs typeface="SimSun"/>
              </a:rPr>
              <a:t>热电偶</a:t>
            </a:r>
            <a:r>
              <a:rPr sz="2000" spc="20" dirty="0">
                <a:solidFill>
                  <a:srgbClr val="0000CC">
                    <a:alpha val="100000"/>
                  </a:srgbClr>
                </a:solidFill>
                <a:latin typeface="SimSun"/>
                <a:ea typeface="SimSun"/>
                <a:cs typeface="SimSun"/>
              </a:rPr>
              <a:t>式</a:t>
            </a:r>
            <a:endParaRPr lang="SimSun" altLang="SimSun" sz="2000" dirty="0"/>
          </a:p>
          <a:p>
            <a:pPr marL="12700" algn="l" rtl="0" eaLnBrk="0">
              <a:lnSpc>
                <a:spcPct val="95000"/>
              </a:lnSpc>
              <a:spcBef>
                <a:spcPts val="120"/>
              </a:spcBef>
              <a:tabLst/>
            </a:pPr>
            <a:r>
              <a:rPr sz="2000" spc="20" dirty="0">
                <a:solidFill>
                  <a:srgbClr val="FF0000">
                    <a:alpha val="100000"/>
                  </a:srgbClr>
                </a:solidFill>
                <a:latin typeface="Arial"/>
                <a:ea typeface="Arial"/>
                <a:cs typeface="Arial"/>
              </a:rPr>
              <a:t>•</a:t>
            </a:r>
            <a:r>
              <a:rPr sz="2000" spc="20" dirty="0">
                <a:solidFill>
                  <a:srgbClr val="FF0000">
                    <a:alpha val="100000"/>
                  </a:srgbClr>
                </a:solidFill>
                <a:latin typeface="Arial"/>
                <a:ea typeface="Arial"/>
                <a:cs typeface="Arial"/>
              </a:rPr>
              <a:t>   </a:t>
            </a:r>
            <a:r>
              <a:rPr sz="2000" spc="20" dirty="0">
                <a:solidFill>
                  <a:srgbClr val="FF0000">
                    <a:alpha val="100000"/>
                  </a:srgbClr>
                </a:solidFill>
                <a:latin typeface="SimSun"/>
                <a:ea typeface="SimSun"/>
                <a:cs typeface="SimSun"/>
              </a:rPr>
              <a:t>热敏电阻式</a:t>
            </a:r>
            <a:r>
              <a:rPr sz="2000" spc="2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a:t>
            </a:r>
            <a:r>
              <a:rPr sz="2000" spc="0" dirty="0">
                <a:solidFill>
                  <a:srgbClr val="FF0000">
                    <a:alpha val="100000"/>
                  </a:srgbClr>
                </a:solidFill>
                <a:latin typeface="SimSun"/>
                <a:ea typeface="SimSun"/>
                <a:cs typeface="SimSun"/>
              </a:rPr>
              <a:t>PT100\PT1000)</a:t>
            </a:r>
            <a:endParaRPr lang="SimSun" altLang="SimSun" sz="2000" dirty="0"/>
          </a:p>
          <a:p>
            <a:pPr marL="12700" algn="l" rtl="0" eaLnBrk="0">
              <a:lnSpc>
                <a:spcPct val="95000"/>
              </a:lnSpc>
              <a:spcBef>
                <a:spcPts val="136"/>
              </a:spcBef>
              <a:tabLst/>
            </a:pPr>
            <a:r>
              <a:rPr sz="2000" spc="20" dirty="0">
                <a:solidFill>
                  <a:srgbClr val="FF0000">
                    <a:alpha val="100000"/>
                  </a:srgbClr>
                </a:solidFill>
                <a:latin typeface="Arial"/>
                <a:ea typeface="Arial"/>
                <a:cs typeface="Arial"/>
              </a:rPr>
              <a:t>•</a:t>
            </a:r>
            <a:r>
              <a:rPr sz="2000" spc="20" dirty="0">
                <a:solidFill>
                  <a:srgbClr val="FF0000">
                    <a:alpha val="100000"/>
                  </a:srgbClr>
                </a:solidFill>
                <a:latin typeface="Arial"/>
                <a:ea typeface="Arial"/>
                <a:cs typeface="Arial"/>
              </a:rPr>
              <a:t>   </a:t>
            </a:r>
            <a:r>
              <a:rPr sz="2000" spc="20" dirty="0">
                <a:solidFill>
                  <a:srgbClr val="FF0000">
                    <a:alpha val="100000"/>
                  </a:srgbClr>
                </a:solidFill>
                <a:latin typeface="SimSun"/>
                <a:ea typeface="SimSun"/>
                <a:cs typeface="SimSun"/>
              </a:rPr>
              <a:t>半导体式(</a:t>
            </a:r>
            <a:r>
              <a:rPr sz="2000" spc="0" dirty="0">
                <a:solidFill>
                  <a:srgbClr val="FF0000">
                    <a:alpha val="100000"/>
                  </a:srgbClr>
                </a:solidFill>
                <a:latin typeface="SimSun"/>
                <a:ea typeface="SimSun"/>
                <a:cs typeface="SimSun"/>
              </a:rPr>
              <a:t>DS</a:t>
            </a:r>
            <a:r>
              <a:rPr sz="2000" spc="20" dirty="0">
                <a:solidFill>
                  <a:srgbClr val="FF0000">
                    <a:alpha val="100000"/>
                  </a:srgbClr>
                </a:solidFill>
                <a:latin typeface="SimSun"/>
                <a:ea typeface="SimSun"/>
                <a:cs typeface="SimSun"/>
              </a:rPr>
              <a:t>18</a:t>
            </a:r>
            <a:r>
              <a:rPr sz="2000" spc="0" dirty="0">
                <a:solidFill>
                  <a:srgbClr val="FF0000">
                    <a:alpha val="100000"/>
                  </a:srgbClr>
                </a:solidFill>
                <a:latin typeface="SimSun"/>
                <a:ea typeface="SimSun"/>
                <a:cs typeface="SimSun"/>
              </a:rPr>
              <a:t>B20)</a:t>
            </a:r>
            <a:endParaRPr lang="SimSun" altLang="SimSun" sz="2000" dirty="0"/>
          </a:p>
          <a:p>
            <a:pPr marL="12700" algn="l" rtl="0" eaLnBrk="0">
              <a:lnSpc>
                <a:spcPct val="95000"/>
              </a:lnSpc>
              <a:spcBef>
                <a:spcPts val="120"/>
              </a:spcBef>
              <a:tabLst/>
            </a:pPr>
            <a:r>
              <a:rPr sz="2000" spc="20" dirty="0">
                <a:solidFill>
                  <a:srgbClr val="0000CC">
                    <a:alpha val="100000"/>
                  </a:srgbClr>
                </a:solidFill>
                <a:latin typeface="Arial"/>
                <a:ea typeface="Arial"/>
                <a:cs typeface="Arial"/>
              </a:rPr>
              <a:t>•</a:t>
            </a:r>
            <a:r>
              <a:rPr sz="2000" spc="20" dirty="0">
                <a:solidFill>
                  <a:srgbClr val="0000CC">
                    <a:alpha val="100000"/>
                  </a:srgbClr>
                </a:solidFill>
                <a:latin typeface="Arial"/>
                <a:ea typeface="Arial"/>
                <a:cs typeface="Arial"/>
              </a:rPr>
              <a:t>   </a:t>
            </a:r>
            <a:r>
              <a:rPr sz="2000" spc="20" dirty="0">
                <a:solidFill>
                  <a:srgbClr val="0000CC">
                    <a:alpha val="100000"/>
                  </a:srgbClr>
                </a:solidFill>
                <a:latin typeface="SimSun"/>
                <a:ea typeface="SimSun"/>
                <a:cs typeface="SimSun"/>
              </a:rPr>
              <a:t>红外式：非接触</a:t>
            </a:r>
            <a:r>
              <a:rPr sz="2000" spc="10" dirty="0">
                <a:solidFill>
                  <a:srgbClr val="0000CC">
                    <a:alpha val="100000"/>
                  </a:srgbClr>
                </a:solidFill>
                <a:latin typeface="SimSun"/>
                <a:ea typeface="SimSun"/>
                <a:cs typeface="SimSun"/>
              </a:rPr>
              <a:t>式</a:t>
            </a:r>
            <a:endParaRPr lang="SimSun" altLang="SimSun" sz="2000" dirty="0"/>
          </a:p>
        </p:txBody>
      </p:sp>
      <p:sp>
        <p:nvSpPr>
          <p:cNvPr id="204" name="textbox 204"/>
          <p:cNvSpPr/>
          <p:nvPr/>
        </p:nvSpPr>
        <p:spPr>
          <a:xfrm>
            <a:off x="660818" y="931963"/>
            <a:ext cx="4551045" cy="884555"/>
          </a:xfrm>
          <a:prstGeom prst="rect">
            <a:avLst/>
          </a:prstGeom>
        </p:spPr>
        <p:txBody>
          <a:bodyPr vert="horz" wrap="square" lIns="0" tIns="0" rIns="0" bIns="0"/>
          <a:lstStyle/>
          <a:p>
            <a:pPr algn="l" rtl="0" eaLnBrk="0">
              <a:lnSpc>
                <a:spcPct val="83669"/>
              </a:lnSpc>
              <a:tabLst/>
            </a:pPr>
            <a:endParaRPr lang="Arial" altLang="Arial" sz="100" dirty="0"/>
          </a:p>
          <a:p>
            <a:pPr marL="12700" algn="l" rtl="0" eaLnBrk="0">
              <a:lnSpc>
                <a:spcPct val="70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3.</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7</a:t>
            </a:r>
            <a:endParaRPr lang="SimSun" altLang="SimSun" sz="2000" dirty="0"/>
          </a:p>
          <a:p>
            <a:pPr marL="522724"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温度传感器</a:t>
            </a:r>
            <a:r>
              <a:rPr sz="2000" spc="-1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temperature</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transducer</a:t>
            </a:r>
            <a:endParaRPr lang="Times New Roman" altLang="Times New Roman" sz="2000" dirty="0"/>
          </a:p>
          <a:p>
            <a:pPr marL="521705" algn="l" rtl="0" eaLnBrk="0">
              <a:lnSpc>
                <a:spcPct val="95000"/>
              </a:lnSpc>
              <a:spcBef>
                <a:spcPts val="32"/>
              </a:spcBef>
              <a:tabLst/>
            </a:pPr>
            <a:r>
              <a:rPr sz="2000" spc="-90" dirty="0">
                <a:solidFill>
                  <a:srgbClr val="000000">
                    <a:alpha val="100000"/>
                  </a:srgbClr>
                </a:solidFill>
                <a:latin typeface="SimSun"/>
                <a:ea typeface="SimSun"/>
                <a:cs typeface="SimSun"/>
              </a:rPr>
              <a:t>连续监测矿井环境温度高低的装置</a:t>
            </a:r>
            <a:r>
              <a:rPr sz="2000" spc="-30" dirty="0">
                <a:solidFill>
                  <a:srgbClr val="000000">
                    <a:alpha val="100000"/>
                  </a:srgbClr>
                </a:solidFill>
                <a:latin typeface="SimSun"/>
                <a:ea typeface="SimSun"/>
                <a:cs typeface="SimSun"/>
              </a:rPr>
              <a:t>。</a:t>
            </a:r>
            <a:endParaRPr lang="SimSun" altLang="SimSun" sz="2000" dirty="0"/>
          </a:p>
        </p:txBody>
      </p:sp>
      <p:sp>
        <p:nvSpPr>
          <p:cNvPr id="205" name="textbox 205"/>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0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0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08" name="textbox 208"/>
          <p:cNvSpPr/>
          <p:nvPr/>
        </p:nvSpPr>
        <p:spPr>
          <a:xfrm>
            <a:off x="8218296" y="6401058"/>
            <a:ext cx="238125" cy="202564"/>
          </a:xfrm>
          <a:prstGeom prst="rect">
            <a:avLst/>
          </a:prstGeom>
        </p:spPr>
        <p:txBody>
          <a:bodyPr vert="horz" wrap="square" lIns="0" tIns="0" rIns="0" bIns="0"/>
          <a:lstStyle/>
          <a:p>
            <a:pPr algn="l" rtl="0" eaLnBrk="0">
              <a:lnSpc>
                <a:spcPct val="83062"/>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7</a:t>
            </a:r>
            <a:endParaRPr lang="Verdana" altLang="Verdana"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10"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11"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212" name="textbox 212"/>
          <p:cNvSpPr/>
          <p:nvPr/>
        </p:nvSpPr>
        <p:spPr>
          <a:xfrm>
            <a:off x="653688" y="931963"/>
            <a:ext cx="7868284" cy="4189095"/>
          </a:xfrm>
          <a:prstGeom prst="rect">
            <a:avLst/>
          </a:prstGeom>
        </p:spPr>
        <p:txBody>
          <a:bodyPr vert="horz" wrap="square" lIns="0" tIns="0" rIns="0" bIns="0"/>
          <a:lstStyle/>
          <a:p>
            <a:pPr algn="l" rtl="0" eaLnBrk="0">
              <a:lnSpc>
                <a:spcPct val="83669"/>
              </a:lnSpc>
              <a:tabLst/>
            </a:pPr>
            <a:endParaRPr lang="Arial" altLang="Arial" sz="100" dirty="0"/>
          </a:p>
          <a:p>
            <a:pPr marL="19829" algn="l" rtl="0" eaLnBrk="0">
              <a:lnSpc>
                <a:spcPct val="70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3.</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8</a:t>
            </a:r>
            <a:endParaRPr lang="SimSun" altLang="SimSun" sz="2000" dirty="0"/>
          </a:p>
          <a:p>
            <a:pPr marL="528835"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烟雾传</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感器</a:t>
            </a:r>
            <a:r>
              <a:rPr sz="2000" spc="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smoke</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transducer</a:t>
            </a:r>
            <a:endParaRPr lang="Times New Roman" altLang="Times New Roman" sz="2000" dirty="0"/>
          </a:p>
          <a:p>
            <a:pPr marL="12700" indent="516135" algn="l" rtl="0" eaLnBrk="0">
              <a:lnSpc>
                <a:spcPct val="99000"/>
              </a:lnSpc>
              <a:spcBef>
                <a:spcPts val="23"/>
              </a:spcBef>
              <a:tabLst/>
            </a:pPr>
            <a:r>
              <a:rPr sz="2000" spc="-10" dirty="0">
                <a:solidFill>
                  <a:srgbClr val="000000">
                    <a:alpha val="100000"/>
                  </a:srgbClr>
                </a:solidFill>
                <a:latin typeface="SimSun"/>
                <a:ea typeface="SimSun"/>
                <a:cs typeface="SimSun"/>
              </a:rPr>
              <a:t>连续监测矿井中带式</a:t>
            </a:r>
            <a:r>
              <a:rPr sz="2000" spc="0" dirty="0">
                <a:solidFill>
                  <a:srgbClr val="000000">
                    <a:alpha val="100000"/>
                  </a:srgbClr>
                </a:solidFill>
                <a:latin typeface="SimSun"/>
                <a:ea typeface="SimSun"/>
                <a:cs typeface="SimSun"/>
              </a:rPr>
              <a:t>输送机输送带等着火时产生的烟雾浓度的装</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置。</a:t>
            </a:r>
            <a:endParaRPr lang="SimSun" altLang="SimSun" sz="2000" dirty="0"/>
          </a:p>
          <a:p>
            <a:pPr marL="26195" algn="l" rtl="0" eaLnBrk="0">
              <a:lnSpc>
                <a:spcPct val="95000"/>
              </a:lnSpc>
              <a:spcBef>
                <a:spcPts val="50"/>
              </a:spcBef>
              <a:tabLst/>
            </a:pPr>
            <a:r>
              <a:rPr sz="2000" spc="-160" dirty="0">
                <a:solidFill>
                  <a:srgbClr val="FF0000">
                    <a:alpha val="100000"/>
                  </a:srgbClr>
                </a:solidFill>
                <a:latin typeface="Wingdings"/>
                <a:ea typeface="Wingdings"/>
                <a:cs typeface="Wingdings"/>
              </a:rPr>
              <a:t>Ø</a:t>
            </a:r>
            <a:r>
              <a:rPr sz="2000" spc="-160" dirty="0">
                <a:solidFill>
                  <a:srgbClr val="FF0000">
                    <a:alpha val="100000"/>
                  </a:srgbClr>
                </a:solidFill>
                <a:latin typeface="Wingdings"/>
                <a:ea typeface="Wingdings"/>
                <a:cs typeface="Wingdings"/>
              </a:rPr>
              <a:t> </a:t>
            </a:r>
            <a:r>
              <a:rPr sz="2000" spc="-160" dirty="0">
                <a:solidFill>
                  <a:srgbClr val="FF0000">
                    <a:alpha val="100000"/>
                  </a:srgbClr>
                </a:solidFill>
                <a:latin typeface="SimSun"/>
                <a:ea typeface="SimSun"/>
                <a:cs typeface="SimSun"/>
              </a:rPr>
              <a:t>烟雾传感</a:t>
            </a:r>
            <a:r>
              <a:rPr sz="2000" spc="-100" dirty="0">
                <a:solidFill>
                  <a:srgbClr val="FF0000">
                    <a:alpha val="100000"/>
                  </a:srgbClr>
                </a:solidFill>
                <a:latin typeface="SimSun"/>
                <a:ea typeface="SimSun"/>
                <a:cs typeface="SimSun"/>
              </a:rPr>
              <a:t>器</a:t>
            </a:r>
            <a:endParaRPr lang="SimSun" altLang="SimSun" sz="2000" dirty="0"/>
          </a:p>
          <a:p>
            <a:pPr marL="355707" indent="-338785" algn="l" rtl="0" eaLnBrk="0">
              <a:lnSpc>
                <a:spcPct val="103000"/>
              </a:lnSpc>
              <a:spcBef>
                <a:spcPts val="106"/>
              </a:spcBef>
              <a:tabLst/>
            </a:pPr>
            <a:r>
              <a:rPr sz="1700" spc="90" dirty="0">
                <a:solidFill>
                  <a:srgbClr val="FF0000">
                    <a:alpha val="100000"/>
                  </a:srgbClr>
                </a:solidFill>
                <a:latin typeface="Arial"/>
                <a:ea typeface="Arial"/>
                <a:cs typeface="Arial"/>
              </a:rPr>
              <a:t>•</a:t>
            </a:r>
            <a:r>
              <a:rPr sz="1700" spc="90" dirty="0">
                <a:solidFill>
                  <a:srgbClr val="FF0000">
                    <a:alpha val="100000"/>
                  </a:srgbClr>
                </a:solidFill>
                <a:latin typeface="Arial"/>
                <a:ea typeface="Arial"/>
                <a:cs typeface="Arial"/>
              </a:rPr>
              <a:t>    </a:t>
            </a:r>
            <a:r>
              <a:rPr sz="1700" spc="90" dirty="0">
                <a:solidFill>
                  <a:srgbClr val="FF0000">
                    <a:alpha val="100000"/>
                  </a:srgbClr>
                </a:solidFill>
                <a:latin typeface="SimSun"/>
                <a:ea typeface="SimSun"/>
                <a:cs typeface="SimSun"/>
              </a:rPr>
              <a:t>光电式检测</a:t>
            </a:r>
            <a:r>
              <a:rPr sz="1700" spc="90" dirty="0">
                <a:solidFill>
                  <a:srgbClr val="0000CC">
                    <a:alpha val="100000"/>
                  </a:srgbClr>
                </a:solidFill>
                <a:latin typeface="SimSun"/>
                <a:ea typeface="SimSun"/>
                <a:cs typeface="SimSun"/>
              </a:rPr>
              <a:t>：光电式检测采用红外光线，用漫反射原理，根据散射光的</a:t>
            </a:r>
            <a:r>
              <a:rPr sz="1700" spc="80" dirty="0">
                <a:solidFill>
                  <a:srgbClr val="0000CC">
                    <a:alpha val="100000"/>
                  </a:srgbClr>
                </a:solidFill>
                <a:latin typeface="SimSun"/>
                <a:ea typeface="SimSun"/>
                <a:cs typeface="SimSun"/>
              </a:rPr>
              <a:t>强</a:t>
            </a:r>
            <a:r>
              <a:rPr sz="1700" spc="0" dirty="0">
                <a:solidFill>
                  <a:srgbClr val="0000CC">
                    <a:alpha val="100000"/>
                  </a:srgbClr>
                </a:solidFill>
                <a:latin typeface="SimSun"/>
                <a:ea typeface="SimSun"/>
                <a:cs typeface="SimSun"/>
              </a:rPr>
              <a:t>  </a:t>
            </a:r>
            <a:r>
              <a:rPr sz="1700" spc="40" dirty="0">
                <a:solidFill>
                  <a:srgbClr val="0000CC">
                    <a:alpha val="100000"/>
                  </a:srgbClr>
                </a:solidFill>
                <a:latin typeface="SimSun"/>
                <a:ea typeface="SimSun"/>
                <a:cs typeface="SimSun"/>
              </a:rPr>
              <a:t>度来判断是否有烟雾存在，</a:t>
            </a:r>
            <a:r>
              <a:rPr sz="1700" spc="40" dirty="0">
                <a:solidFill>
                  <a:srgbClr val="0000CC">
                    <a:alpha val="100000"/>
                  </a:srgbClr>
                </a:solidFill>
                <a:latin typeface="SimSun"/>
                <a:ea typeface="SimSun"/>
                <a:cs typeface="SimSun"/>
              </a:rPr>
              <a:t> </a:t>
            </a:r>
            <a:r>
              <a:rPr sz="1700" spc="40" dirty="0">
                <a:solidFill>
                  <a:srgbClr val="0000CC">
                    <a:alpha val="100000"/>
                  </a:srgbClr>
                </a:solidFill>
                <a:latin typeface="SimSun"/>
                <a:ea typeface="SimSun"/>
                <a:cs typeface="SimSun"/>
              </a:rPr>
              <a:t>由暗室、发光二极管和接收二极管三部</a:t>
            </a:r>
            <a:r>
              <a:rPr sz="1700" spc="20" dirty="0">
                <a:solidFill>
                  <a:srgbClr val="0000CC">
                    <a:alpha val="100000"/>
                  </a:srgbClr>
                </a:solidFill>
                <a:latin typeface="SimSun"/>
                <a:ea typeface="SimSun"/>
                <a:cs typeface="SimSun"/>
              </a:rPr>
              <a:t>分</a:t>
            </a:r>
            <a:r>
              <a:rPr sz="1700" spc="0" dirty="0">
                <a:solidFill>
                  <a:srgbClr val="0000CC">
                    <a:alpha val="100000"/>
                  </a:srgbClr>
                </a:solidFill>
                <a:latin typeface="SimSun"/>
                <a:ea typeface="SimSun"/>
                <a:cs typeface="SimSun"/>
              </a:rPr>
              <a:t>组成。</a:t>
            </a:r>
            <a:endParaRPr lang="SimSun" altLang="SimSun" sz="1700" dirty="0"/>
          </a:p>
          <a:p>
            <a:pPr marL="473665" algn="l" rtl="0" eaLnBrk="0">
              <a:lnSpc>
                <a:spcPct val="100000"/>
              </a:lnSpc>
              <a:spcBef>
                <a:spcPts val="127"/>
              </a:spcBef>
              <a:tabLst/>
            </a:pPr>
            <a:r>
              <a:rPr sz="1700" spc="110" dirty="0">
                <a:solidFill>
                  <a:srgbClr val="FF0000">
                    <a:alpha val="100000"/>
                  </a:srgbClr>
                </a:solidFill>
                <a:ln w="6540" cap="flat" cmpd="sng">
                  <a:solidFill>
                    <a:srgbClr a:val="FF0000">
                      <a:alpha val="100000"/>
                    </a:srgbClr>
                  </a:solidFill>
                  <a:prstDash a:val="solid"/>
                  <a:bevel/>
                </a:ln>
                <a:latin typeface="SimSun"/>
                <a:ea typeface="SimSun"/>
                <a:cs typeface="SimSun"/>
              </a:rPr>
              <a:t>更适用于阴燃，烟雾浓度大场</a:t>
            </a:r>
            <a:r>
              <a:rPr sz="1700" spc="0" dirty="0">
                <a:solidFill>
                  <a:srgbClr val="FF0000">
                    <a:alpha val="100000"/>
                  </a:srgbClr>
                </a:solidFill>
                <a:ln w="6540" cap="flat" cmpd="sng">
                  <a:solidFill>
                    <a:srgbClr a:val="FF0000">
                      <a:alpha val="100000"/>
                    </a:srgbClr>
                  </a:solidFill>
                  <a:prstDash a:val="solid"/>
                  <a:bevel/>
                </a:ln>
                <a:latin typeface="SimSun"/>
                <a:ea typeface="SimSun"/>
                <a:cs typeface="SimSun"/>
              </a:rPr>
              <a:t>合</a:t>
            </a:r>
            <a:endParaRPr lang="SimSun" altLang="SimSun" sz="1700" dirty="0"/>
          </a:p>
          <a:p>
            <a:pPr marL="357536" indent="-340614" algn="l" rtl="0" eaLnBrk="0">
              <a:lnSpc>
                <a:spcPct val="104000"/>
              </a:lnSpc>
              <a:spcBef>
                <a:spcPts val="148"/>
              </a:spcBef>
              <a:tabLst/>
            </a:pPr>
            <a:r>
              <a:rPr sz="1700" spc="90" dirty="0">
                <a:solidFill>
                  <a:srgbClr val="FF0000">
                    <a:alpha val="100000"/>
                  </a:srgbClr>
                </a:solidFill>
                <a:latin typeface="Arial"/>
                <a:ea typeface="Arial"/>
                <a:cs typeface="Arial"/>
              </a:rPr>
              <a:t>•</a:t>
            </a:r>
            <a:r>
              <a:rPr sz="1700" spc="90" dirty="0">
                <a:solidFill>
                  <a:srgbClr val="FF0000">
                    <a:alpha val="100000"/>
                  </a:srgbClr>
                </a:solidFill>
                <a:latin typeface="Arial"/>
                <a:ea typeface="Arial"/>
                <a:cs typeface="Arial"/>
              </a:rPr>
              <a:t>    </a:t>
            </a:r>
            <a:r>
              <a:rPr sz="1700" spc="90" dirty="0">
                <a:solidFill>
                  <a:srgbClr val="FF0000">
                    <a:alpha val="100000"/>
                  </a:srgbClr>
                </a:solidFill>
                <a:latin typeface="SimSun"/>
                <a:ea typeface="SimSun"/>
                <a:cs typeface="SimSun"/>
              </a:rPr>
              <a:t>离子式检测</a:t>
            </a:r>
            <a:r>
              <a:rPr sz="1700" spc="90" dirty="0">
                <a:solidFill>
                  <a:srgbClr val="0000CC">
                    <a:alpha val="100000"/>
                  </a:srgbClr>
                </a:solidFill>
                <a:latin typeface="SimSun"/>
                <a:ea typeface="SimSun"/>
                <a:cs typeface="SimSun"/>
              </a:rPr>
              <a:t>：利用镅241的放射性，在离子室内形成离子云，通过检测</a:t>
            </a:r>
            <a:r>
              <a:rPr sz="1700" spc="40" dirty="0">
                <a:solidFill>
                  <a:srgbClr val="0000CC">
                    <a:alpha val="100000"/>
                  </a:srgbClr>
                </a:solidFill>
                <a:latin typeface="SimSun"/>
                <a:ea typeface="SimSun"/>
                <a:cs typeface="SimSun"/>
              </a:rPr>
              <a:t>离</a:t>
            </a:r>
            <a:r>
              <a:rPr sz="1700" spc="0" dirty="0">
                <a:solidFill>
                  <a:srgbClr val="0000CC">
                    <a:alpha val="100000"/>
                  </a:srgbClr>
                </a:solidFill>
                <a:latin typeface="SimSun"/>
                <a:ea typeface="SimSun"/>
                <a:cs typeface="SimSun"/>
              </a:rPr>
              <a:t>子</a:t>
            </a:r>
            <a:r>
              <a:rPr sz="1700" spc="0" dirty="0">
                <a:solidFill>
                  <a:srgbClr val="0000CC">
                    <a:alpha val="100000"/>
                  </a:srgbClr>
                </a:solidFill>
                <a:latin typeface="SimSun"/>
                <a:ea typeface="SimSun"/>
                <a:cs typeface="SimSun"/>
              </a:rPr>
              <a:t> </a:t>
            </a:r>
            <a:r>
              <a:rPr sz="1700" spc="70" dirty="0">
                <a:solidFill>
                  <a:srgbClr val="0000CC">
                    <a:alpha val="100000"/>
                  </a:srgbClr>
                </a:solidFill>
                <a:latin typeface="SimSun"/>
                <a:ea typeface="SimSun"/>
                <a:cs typeface="SimSun"/>
              </a:rPr>
              <a:t>云的浓度来判断是否有烟雾存在。</a:t>
            </a:r>
            <a:r>
              <a:rPr sz="1700" spc="70" dirty="0">
                <a:solidFill>
                  <a:srgbClr val="0000CC">
                    <a:alpha val="100000"/>
                  </a:srgbClr>
                </a:solidFill>
                <a:latin typeface="SimSun"/>
                <a:ea typeface="SimSun"/>
                <a:cs typeface="SimSun"/>
              </a:rPr>
              <a:t> </a:t>
            </a:r>
            <a:r>
              <a:rPr sz="1700" spc="70" dirty="0">
                <a:solidFill>
                  <a:srgbClr val="0000CC">
                    <a:alpha val="100000"/>
                  </a:srgbClr>
                </a:solidFill>
                <a:latin typeface="SimSun"/>
                <a:ea typeface="SimSun"/>
                <a:cs typeface="SimSun"/>
              </a:rPr>
              <a:t>由暗室，发射源内部分组成。因有放</a:t>
            </a:r>
            <a:r>
              <a:rPr sz="1700" spc="30" dirty="0">
                <a:solidFill>
                  <a:srgbClr val="0000CC">
                    <a:alpha val="100000"/>
                  </a:srgbClr>
                </a:solidFill>
                <a:latin typeface="SimSun"/>
                <a:ea typeface="SimSun"/>
                <a:cs typeface="SimSun"/>
              </a:rPr>
              <a:t>射</a:t>
            </a:r>
            <a:r>
              <a:rPr sz="1700" spc="0" dirty="0">
                <a:solidFill>
                  <a:srgbClr val="0000CC">
                    <a:alpha val="100000"/>
                  </a:srgbClr>
                </a:solidFill>
                <a:latin typeface="SimSun"/>
                <a:ea typeface="SimSun"/>
                <a:cs typeface="SimSun"/>
              </a:rPr>
              <a:t>  </a:t>
            </a:r>
            <a:r>
              <a:rPr sz="1700" spc="70" dirty="0">
                <a:solidFill>
                  <a:srgbClr val="0000CC">
                    <a:alpha val="100000"/>
                  </a:srgbClr>
                </a:solidFill>
                <a:latin typeface="SimSun"/>
                <a:ea typeface="SimSun"/>
                <a:cs typeface="SimSun"/>
              </a:rPr>
              <a:t>性，民用领域基本淘汰，但仍有相当数量的产且在售，</a:t>
            </a:r>
            <a:r>
              <a:rPr sz="1700" spc="70" dirty="0">
                <a:solidFill>
                  <a:srgbClr val="0000CC">
                    <a:alpha val="100000"/>
                  </a:srgbClr>
                </a:solidFill>
                <a:latin typeface="SimSun"/>
                <a:ea typeface="SimSun"/>
                <a:cs typeface="SimSun"/>
              </a:rPr>
              <a:t>  </a:t>
            </a:r>
            <a:r>
              <a:rPr sz="1700" spc="70" dirty="0">
                <a:solidFill>
                  <a:srgbClr val="0000CC">
                    <a:alpha val="100000"/>
                  </a:srgbClr>
                </a:solidFill>
                <a:latin typeface="SimSun"/>
                <a:ea typeface="SimSun"/>
                <a:cs typeface="SimSun"/>
              </a:rPr>
              <a:t>测试电路部件成</a:t>
            </a:r>
            <a:r>
              <a:rPr sz="1700" spc="10" dirty="0">
                <a:solidFill>
                  <a:srgbClr val="0000CC">
                    <a:alpha val="100000"/>
                  </a:srgbClr>
                </a:solidFill>
                <a:latin typeface="SimSun"/>
                <a:ea typeface="SimSun"/>
                <a:cs typeface="SimSun"/>
              </a:rPr>
              <a:t>熟</a:t>
            </a:r>
            <a:r>
              <a:rPr sz="1700" spc="0" dirty="0">
                <a:solidFill>
                  <a:srgbClr val="0000CC">
                    <a:alpha val="100000"/>
                  </a:srgbClr>
                </a:solidFill>
                <a:latin typeface="SimSun"/>
                <a:ea typeface="SimSun"/>
                <a:cs typeface="SimSun"/>
              </a:rPr>
              <a:t> </a:t>
            </a:r>
            <a:r>
              <a:rPr sz="1700" spc="50" dirty="0">
                <a:solidFill>
                  <a:srgbClr val="0000CC">
                    <a:alpha val="100000"/>
                  </a:srgbClr>
                </a:solidFill>
                <a:latin typeface="SimSun"/>
                <a:ea typeface="SimSun"/>
                <a:cs typeface="SimSun"/>
              </a:rPr>
              <a:t>稳定</a:t>
            </a:r>
            <a:r>
              <a:rPr sz="1700" spc="20" dirty="0">
                <a:solidFill>
                  <a:srgbClr val="0000CC">
                    <a:alpha val="100000"/>
                  </a:srgbClr>
                </a:solidFill>
                <a:latin typeface="SimSun"/>
                <a:ea typeface="SimSun"/>
                <a:cs typeface="SimSun"/>
              </a:rPr>
              <a:t>。</a:t>
            </a:r>
            <a:endParaRPr lang="SimSun" altLang="SimSun" sz="1700" dirty="0"/>
          </a:p>
          <a:p>
            <a:pPr marL="473665" algn="l" rtl="0" eaLnBrk="0">
              <a:lnSpc>
                <a:spcPct val="100000"/>
              </a:lnSpc>
              <a:spcBef>
                <a:spcPts val="120"/>
              </a:spcBef>
              <a:tabLst/>
            </a:pPr>
            <a:r>
              <a:rPr sz="1700" spc="110" dirty="0">
                <a:solidFill>
                  <a:srgbClr val="FF0000">
                    <a:alpha val="100000"/>
                  </a:srgbClr>
                </a:solidFill>
                <a:ln w="6540" cap="flat" cmpd="sng">
                  <a:solidFill>
                    <a:srgbClr a:val="FF0000">
                      <a:alpha val="100000"/>
                    </a:srgbClr>
                  </a:solidFill>
                  <a:prstDash a:val="solid"/>
                  <a:bevel/>
                </a:ln>
                <a:latin typeface="SimSun"/>
                <a:ea typeface="SimSun"/>
                <a:cs typeface="SimSun"/>
              </a:rPr>
              <a:t>更适用于细微颗粒，烟雾浓度小场</a:t>
            </a:r>
            <a:r>
              <a:rPr sz="1700" spc="0" dirty="0">
                <a:solidFill>
                  <a:srgbClr val="FF0000">
                    <a:alpha val="100000"/>
                  </a:srgbClr>
                </a:solidFill>
                <a:ln w="6540" cap="flat" cmpd="sng">
                  <a:solidFill>
                    <a:srgbClr a:val="FF0000">
                      <a:alpha val="100000"/>
                    </a:srgbClr>
                  </a:solidFill>
                  <a:prstDash a:val="solid"/>
                  <a:bevel/>
                </a:ln>
                <a:latin typeface="SimSun"/>
                <a:ea typeface="SimSun"/>
                <a:cs typeface="SimSun"/>
              </a:rPr>
              <a:t>合</a:t>
            </a:r>
            <a:endParaRPr lang="SimSun" altLang="SimSun" sz="1700" dirty="0"/>
          </a:p>
          <a:p>
            <a:pPr algn="l" rtl="0" eaLnBrk="0">
              <a:lnSpc>
                <a:spcPct val="117000"/>
              </a:lnSpc>
              <a:tabLst/>
            </a:pPr>
            <a:endParaRPr lang="Arial" altLang="Arial" sz="1000" dirty="0"/>
          </a:p>
          <a:p>
            <a:pPr algn="l" rtl="0" eaLnBrk="0">
              <a:lnSpc>
                <a:spcPct val="107000"/>
              </a:lnSpc>
              <a:tabLst/>
            </a:pPr>
            <a:endParaRPr lang="Arial" altLang="Arial" sz="400" dirty="0"/>
          </a:p>
          <a:p>
            <a:pPr marL="1129696" algn="l" rtl="0" eaLnBrk="0">
              <a:lnSpc>
                <a:spcPct val="100000"/>
              </a:lnSpc>
              <a:spcBef>
                <a:spcPts val="4"/>
              </a:spcBef>
              <a:tabLst/>
            </a:pPr>
            <a:r>
              <a:rPr sz="1700" spc="100" dirty="0">
                <a:solidFill>
                  <a:srgbClr val="000000">
                    <a:alpha val="100000"/>
                  </a:srgbClr>
                </a:solidFill>
                <a:latin typeface="SimSun"/>
                <a:ea typeface="SimSun"/>
                <a:cs typeface="SimSun"/>
              </a:rPr>
              <a:t>增加水汽、粉尘等滤波算</a:t>
            </a:r>
            <a:r>
              <a:rPr sz="1700" spc="20" dirty="0">
                <a:solidFill>
                  <a:srgbClr val="000000">
                    <a:alpha val="100000"/>
                  </a:srgbClr>
                </a:solidFill>
                <a:latin typeface="SimSun"/>
                <a:ea typeface="SimSun"/>
                <a:cs typeface="SimSun"/>
              </a:rPr>
              <a:t>法</a:t>
            </a:r>
            <a:endParaRPr lang="SimSun" altLang="SimSun" sz="1700" dirty="0"/>
          </a:p>
        </p:txBody>
      </p:sp>
      <p:sp>
        <p:nvSpPr>
          <p:cNvPr id="213" name="textbox 213"/>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14"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15"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16" name="textbox 216"/>
          <p:cNvSpPr/>
          <p:nvPr/>
        </p:nvSpPr>
        <p:spPr>
          <a:xfrm>
            <a:off x="8218296" y="6400701"/>
            <a:ext cx="238125"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8</a:t>
            </a:r>
            <a:endParaRPr lang="Verdana" altLang="Verdana"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18"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19"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220" name="picture 220"/>
          <p:cNvPicPr>
            <a:picLocks noChangeAspect="1"/>
          </p:cNvPicPr>
          <p:nvPr/>
        </p:nvPicPr>
        <p:blipFill>
          <a:blip r:embed="rId2"/>
          <a:stretch>
            <a:fillRect/>
          </a:stretch>
        </p:blipFill>
        <p:spPr>
          <a:xfrm rot="21600000">
            <a:off x="4698491" y="3386327"/>
            <a:ext cx="4000500" cy="2622804"/>
          </a:xfrm>
          <a:prstGeom prst="rect">
            <a:avLst/>
          </a:prstGeom>
        </p:spPr>
      </p:pic>
      <p:sp>
        <p:nvSpPr>
          <p:cNvPr id="221" name="textbox 221"/>
          <p:cNvSpPr/>
          <p:nvPr/>
        </p:nvSpPr>
        <p:spPr>
          <a:xfrm>
            <a:off x="660818" y="931963"/>
            <a:ext cx="7837169" cy="3528695"/>
          </a:xfrm>
          <a:prstGeom prst="rect">
            <a:avLst/>
          </a:prstGeom>
        </p:spPr>
        <p:txBody>
          <a:bodyPr vert="horz" wrap="square" lIns="0" tIns="0" rIns="0" bIns="0"/>
          <a:lstStyle/>
          <a:p>
            <a:pPr algn="l" rtl="0" eaLnBrk="0">
              <a:lnSpc>
                <a:spcPct val="83669"/>
              </a:lnSpc>
              <a:tabLst/>
            </a:pPr>
            <a:endParaRPr lang="Arial" altLang="Arial" sz="100" dirty="0"/>
          </a:p>
          <a:p>
            <a:pPr marL="12700" algn="l" rtl="0" eaLnBrk="0">
              <a:lnSpc>
                <a:spcPct val="70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3.</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9</a:t>
            </a:r>
            <a:endParaRPr lang="SimSun" altLang="SimSun" sz="2000" dirty="0"/>
          </a:p>
          <a:p>
            <a:pPr marL="268221"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设备开停传感器</a:t>
            </a:r>
            <a:r>
              <a:rPr sz="2000" b="1" spc="-10" dirty="0">
                <a:solidFill>
                  <a:srgbClr val="000000">
                    <a:alpha val="100000"/>
                  </a:srgbClr>
                </a:solidFill>
                <a:latin typeface="Times New Roman"/>
                <a:ea typeface="Times New Roman"/>
                <a:cs typeface="Times New Roman"/>
              </a:rPr>
              <a:t>on</a:t>
            </a:r>
            <a:r>
              <a:rPr sz="2000" spc="-10" dirty="0">
                <a:solidFill>
                  <a:srgbClr val="000000">
                    <a:alpha val="100000"/>
                  </a:srgbClr>
                </a:solidFill>
                <a:latin typeface="Times New Roman"/>
                <a:ea typeface="Times New Roman"/>
                <a:cs typeface="Times New Roman"/>
              </a:rPr>
              <a:t> </a:t>
            </a:r>
            <a:r>
              <a:rPr sz="2000" b="1" spc="-10" dirty="0">
                <a:solidFill>
                  <a:srgbClr val="000000">
                    <a:alpha val="100000"/>
                  </a:srgbClr>
                </a:solidFill>
                <a:latin typeface="Times New Roman"/>
                <a:ea typeface="Times New Roman"/>
                <a:cs typeface="Times New Roman"/>
              </a:rPr>
              <a:t>of</a:t>
            </a:r>
            <a:r>
              <a:rPr sz="2000" b="1" spc="0" dirty="0">
                <a:solidFill>
                  <a:srgbClr val="000000">
                    <a:alpha val="100000"/>
                  </a:srgbClr>
                </a:solidFill>
                <a:latin typeface="Times New Roman"/>
                <a:ea typeface="Times New Roman"/>
                <a:cs typeface="Times New Roman"/>
              </a:rPr>
              <a:t>f</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Status</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Sensor</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for</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electromechanical</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equipment</a:t>
            </a:r>
            <a:endParaRPr lang="Times New Roman" altLang="Times New Roman" sz="2000" dirty="0"/>
          </a:p>
          <a:p>
            <a:pPr marL="265165" algn="l" rtl="0" eaLnBrk="0">
              <a:lnSpc>
                <a:spcPct val="95000"/>
              </a:lnSpc>
              <a:spcBef>
                <a:spcPts val="24"/>
              </a:spcBef>
              <a:tabLst/>
            </a:pPr>
            <a:r>
              <a:rPr sz="2000" spc="-10" dirty="0">
                <a:solidFill>
                  <a:srgbClr val="000000">
                    <a:alpha val="100000"/>
                  </a:srgbClr>
                </a:solidFill>
                <a:latin typeface="SimSun"/>
                <a:ea typeface="SimSun"/>
                <a:cs typeface="SimSun"/>
              </a:rPr>
              <a:t>连续监测矿井中机电</a:t>
            </a:r>
            <a:r>
              <a:rPr sz="2000" spc="0" dirty="0">
                <a:solidFill>
                  <a:srgbClr val="000000">
                    <a:alpha val="100000"/>
                  </a:srgbClr>
                </a:solidFill>
                <a:latin typeface="SimSun"/>
                <a:ea typeface="SimSun"/>
                <a:cs typeface="SimSun"/>
              </a:rPr>
              <a:t>设备“开”或“停”工作状态的装置。</a:t>
            </a:r>
            <a:endParaRPr lang="SimSun" altLang="SimSun" sz="2000" dirty="0"/>
          </a:p>
          <a:p>
            <a:pPr algn="l" rtl="0" eaLnBrk="0">
              <a:lnSpc>
                <a:spcPct val="148000"/>
              </a:lnSpc>
              <a:tabLst/>
            </a:pPr>
            <a:endParaRPr lang="Arial" altLang="Arial" sz="1000" dirty="0"/>
          </a:p>
          <a:p>
            <a:pPr algn="l" rtl="0" eaLnBrk="0">
              <a:lnSpc>
                <a:spcPct val="148000"/>
              </a:lnSpc>
              <a:tabLst/>
            </a:pPr>
            <a:endParaRPr lang="Arial" altLang="Arial" sz="1000" dirty="0"/>
          </a:p>
          <a:p>
            <a:pPr marL="538251" algn="l" rtl="0" eaLnBrk="0">
              <a:lnSpc>
                <a:spcPct val="83000"/>
              </a:lnSpc>
              <a:spcBef>
                <a:spcPts val="609"/>
              </a:spcBef>
              <a:tabLst/>
            </a:pPr>
            <a:r>
              <a:rPr sz="2000" spc="-10" dirty="0">
                <a:solidFill>
                  <a:srgbClr val="0000CC">
                    <a:alpha val="100000"/>
                  </a:srgbClr>
                </a:solidFill>
                <a:latin typeface="SimSun"/>
                <a:ea typeface="SimSun"/>
                <a:cs typeface="SimSun"/>
              </a:rPr>
              <a:t>通过电磁感应原理</a:t>
            </a:r>
            <a:r>
              <a:rPr sz="2000" spc="0" dirty="0">
                <a:solidFill>
                  <a:srgbClr val="0000CC">
                    <a:alpha val="100000"/>
                  </a:srgbClr>
                </a:solidFill>
                <a:latin typeface="SimSun"/>
                <a:ea typeface="SimSun"/>
                <a:cs typeface="SimSun"/>
              </a:rPr>
              <a:t>，变化的电场产</a:t>
            </a:r>
            <a:endParaRPr lang="SimSun" altLang="SimSun" sz="2000" dirty="0"/>
          </a:p>
          <a:p>
            <a:pPr marL="32288" algn="l" rtl="0" eaLnBrk="0">
              <a:lnSpc>
                <a:spcPct val="100000"/>
              </a:lnSpc>
              <a:tabLst/>
            </a:pPr>
            <a:r>
              <a:rPr sz="2000" spc="-10" dirty="0">
                <a:solidFill>
                  <a:srgbClr val="0000CC">
                    <a:alpha val="100000"/>
                  </a:srgbClr>
                </a:solidFill>
                <a:latin typeface="SimSun"/>
                <a:ea typeface="SimSun"/>
                <a:cs typeface="SimSun"/>
              </a:rPr>
              <a:t>生变化的磁场。设备</a:t>
            </a:r>
            <a:r>
              <a:rPr sz="2000" spc="0" dirty="0">
                <a:solidFill>
                  <a:srgbClr val="0000CC">
                    <a:alpha val="100000"/>
                  </a:srgbClr>
                </a:solidFill>
                <a:latin typeface="SimSun"/>
                <a:ea typeface="SimSun"/>
                <a:cs typeface="SimSun"/>
              </a:rPr>
              <a:t>工作会</a:t>
            </a:r>
            <a:r>
              <a:rPr sz="2000" spc="0" dirty="0">
                <a:solidFill>
                  <a:srgbClr val="FF0000">
                    <a:alpha val="100000"/>
                  </a:srgbClr>
                </a:solidFill>
                <a:latin typeface="SimSun"/>
                <a:ea typeface="SimSun"/>
                <a:cs typeface="SimSun"/>
              </a:rPr>
              <a:t>消耗电流</a:t>
            </a:r>
            <a:r>
              <a:rPr sz="2000" spc="0" dirty="0">
                <a:solidFill>
                  <a:srgbClr val="0000CC">
                    <a:alpha val="100000"/>
                  </a:srgbClr>
                </a:solidFill>
                <a:latin typeface="SimSun"/>
                <a:ea typeface="SimSun"/>
                <a:cs typeface="SimSun"/>
              </a:rPr>
              <a:t>，</a:t>
            </a:r>
            <a:endParaRPr lang="SimSun" altLang="SimSun" sz="2000" dirty="0"/>
          </a:p>
          <a:p>
            <a:pPr marL="50112" algn="l" rtl="0" eaLnBrk="0">
              <a:lnSpc>
                <a:spcPts val="2684"/>
              </a:lnSpc>
              <a:tabLst/>
            </a:pPr>
            <a:r>
              <a:rPr sz="2000" spc="-20" dirty="0">
                <a:solidFill>
                  <a:srgbClr val="0000CC">
                    <a:alpha val="100000"/>
                  </a:srgbClr>
                </a:solidFill>
                <a:latin typeface="SimSun"/>
                <a:ea typeface="SimSun"/>
                <a:cs typeface="SimSun"/>
              </a:rPr>
              <a:t>因此设备开停一般通过检</a:t>
            </a:r>
            <a:r>
              <a:rPr sz="2000" spc="-10" dirty="0">
                <a:solidFill>
                  <a:srgbClr val="0000CC">
                    <a:alpha val="100000"/>
                  </a:srgbClr>
                </a:solidFill>
                <a:latin typeface="SimSun"/>
                <a:ea typeface="SimSun"/>
                <a:cs typeface="SimSun"/>
              </a:rPr>
              <a:t>测</a:t>
            </a:r>
            <a:r>
              <a:rPr sz="2000" spc="0" dirty="0">
                <a:solidFill>
                  <a:srgbClr val="0000CC">
                    <a:alpha val="100000"/>
                  </a:srgbClr>
                </a:solidFill>
                <a:latin typeface="SimSun"/>
                <a:ea typeface="SimSun"/>
                <a:cs typeface="SimSun"/>
              </a:rPr>
              <a:t>其供电线路</a:t>
            </a:r>
            <a:endParaRPr lang="SimSun" altLang="SimSun" sz="2000" dirty="0"/>
          </a:p>
          <a:p>
            <a:pPr marL="31269" algn="l" rtl="0" eaLnBrk="0">
              <a:lnSpc>
                <a:spcPct val="83000"/>
              </a:lnSpc>
              <a:spcBef>
                <a:spcPts val="124"/>
              </a:spcBef>
              <a:tabLst/>
            </a:pPr>
            <a:r>
              <a:rPr sz="2000" spc="-10" dirty="0">
                <a:solidFill>
                  <a:srgbClr val="0000CC">
                    <a:alpha val="100000"/>
                  </a:srgbClr>
                </a:solidFill>
                <a:latin typeface="SimSun"/>
                <a:ea typeface="SimSun"/>
                <a:cs typeface="SimSun"/>
              </a:rPr>
              <a:t>有无电流通过进行险</a:t>
            </a:r>
            <a:r>
              <a:rPr sz="2000" spc="0" dirty="0">
                <a:solidFill>
                  <a:srgbClr val="0000CC">
                    <a:alpha val="100000"/>
                  </a:srgbClr>
                </a:solidFill>
                <a:latin typeface="SimSun"/>
                <a:ea typeface="SimSun"/>
                <a:cs typeface="SimSun"/>
              </a:rPr>
              <a:t>测。当电缆有电流</a:t>
            </a:r>
            <a:endParaRPr lang="SimSun" altLang="SimSun" sz="2000" dirty="0"/>
          </a:p>
          <a:p>
            <a:pPr marL="31269" algn="l" rtl="0" eaLnBrk="0">
              <a:lnSpc>
                <a:spcPct val="100000"/>
              </a:lnSpc>
              <a:tabLst/>
            </a:pPr>
            <a:r>
              <a:rPr sz="2000" spc="-10" dirty="0">
                <a:solidFill>
                  <a:srgbClr val="0000CC">
                    <a:alpha val="100000"/>
                  </a:srgbClr>
                </a:solidFill>
                <a:latin typeface="SimSun"/>
                <a:ea typeface="SimSun"/>
                <a:cs typeface="SimSun"/>
              </a:rPr>
              <a:t>流过时会在其周围产</a:t>
            </a:r>
            <a:r>
              <a:rPr sz="2000" spc="0" dirty="0">
                <a:solidFill>
                  <a:srgbClr val="0000CC">
                    <a:alpha val="100000"/>
                  </a:srgbClr>
                </a:solidFill>
                <a:latin typeface="SimSun"/>
                <a:ea typeface="SimSun"/>
                <a:cs typeface="SimSun"/>
              </a:rPr>
              <a:t>生磁场，</a:t>
            </a:r>
            <a:r>
              <a:rPr sz="2000" spc="0" dirty="0">
                <a:solidFill>
                  <a:srgbClr val="FF0000">
                    <a:alpha val="100000"/>
                  </a:srgbClr>
                </a:solidFill>
                <a:latin typeface="SimSun"/>
                <a:ea typeface="SimSun"/>
                <a:cs typeface="SimSun"/>
              </a:rPr>
              <a:t>电流越大</a:t>
            </a:r>
            <a:endParaRPr lang="SimSun" altLang="SimSun" sz="2000" dirty="0"/>
          </a:p>
          <a:p>
            <a:pPr marL="30251" algn="l" rtl="0" eaLnBrk="0">
              <a:lnSpc>
                <a:spcPct val="100000"/>
              </a:lnSpc>
              <a:tabLst/>
            </a:pPr>
            <a:r>
              <a:rPr sz="2000" spc="-10" dirty="0">
                <a:solidFill>
                  <a:srgbClr val="FF0000">
                    <a:alpha val="100000"/>
                  </a:srgbClr>
                </a:solidFill>
                <a:latin typeface="SimSun"/>
                <a:ea typeface="SimSun"/>
                <a:cs typeface="SimSun"/>
              </a:rPr>
              <a:t>磁场越强</a:t>
            </a:r>
            <a:r>
              <a:rPr sz="2000" spc="-10" dirty="0">
                <a:solidFill>
                  <a:srgbClr val="0000CC">
                    <a:alpha val="100000"/>
                  </a:srgbClr>
                </a:solidFill>
                <a:latin typeface="SimSun"/>
                <a:ea typeface="SimSun"/>
                <a:cs typeface="SimSun"/>
              </a:rPr>
              <a:t>。因此，</a:t>
            </a:r>
            <a:r>
              <a:rPr sz="2000" spc="0" dirty="0">
                <a:solidFill>
                  <a:srgbClr val="0000CC">
                    <a:alpha val="100000"/>
                  </a:srgbClr>
                </a:solidFill>
                <a:latin typeface="SimSun"/>
                <a:ea typeface="SimSun"/>
                <a:cs typeface="SimSun"/>
              </a:rPr>
              <a:t>通过检测电缆周围磁</a:t>
            </a:r>
            <a:endParaRPr lang="SimSun" altLang="SimSun" sz="2000" dirty="0"/>
          </a:p>
          <a:p>
            <a:pPr marL="29232" algn="l" rtl="0" eaLnBrk="0">
              <a:lnSpc>
                <a:spcPts val="2676"/>
              </a:lnSpc>
              <a:tabLst/>
            </a:pPr>
            <a:r>
              <a:rPr sz="2000" spc="-10" dirty="0">
                <a:solidFill>
                  <a:srgbClr val="0000CC">
                    <a:alpha val="100000"/>
                  </a:srgbClr>
                </a:solidFill>
                <a:latin typeface="SimSun"/>
                <a:ea typeface="SimSun"/>
                <a:cs typeface="SimSun"/>
              </a:rPr>
              <a:t>场强度即可分析</a:t>
            </a:r>
            <a:r>
              <a:rPr sz="2000" spc="0" dirty="0">
                <a:solidFill>
                  <a:srgbClr val="0000CC">
                    <a:alpha val="100000"/>
                  </a:srgbClr>
                </a:solidFill>
                <a:latin typeface="SimSun"/>
                <a:ea typeface="SimSun"/>
                <a:cs typeface="SimSun"/>
              </a:rPr>
              <a:t>判断设备是否在工作。</a:t>
            </a:r>
            <a:endParaRPr lang="SimSun" altLang="SimSun" sz="2000" dirty="0"/>
          </a:p>
        </p:txBody>
      </p:sp>
      <p:sp>
        <p:nvSpPr>
          <p:cNvPr id="222" name="textbox 222"/>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23"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24"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25" name="textbox 225"/>
          <p:cNvSpPr/>
          <p:nvPr/>
        </p:nvSpPr>
        <p:spPr>
          <a:xfrm>
            <a:off x="8218296" y="6401058"/>
            <a:ext cx="238125"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2</a:t>
            </a:r>
            <a:r>
              <a:rPr sz="1400" spc="-50" dirty="0">
                <a:solidFill>
                  <a:srgbClr val="000000">
                    <a:alpha val="100000"/>
                  </a:srgbClr>
                </a:solidFill>
                <a:latin typeface="Verdana"/>
                <a:ea typeface="Verdana"/>
                <a:cs typeface="Verdana"/>
              </a:rPr>
              <a:t>9</a:t>
            </a:r>
            <a:endParaRPr lang="Verdana" altLang="Verdana"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11"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2"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13" name="textbox 13"/>
          <p:cNvSpPr/>
          <p:nvPr/>
        </p:nvSpPr>
        <p:spPr>
          <a:xfrm>
            <a:off x="3160732" y="850493"/>
            <a:ext cx="5154295" cy="5346700"/>
          </a:xfrm>
          <a:prstGeom prst="rect">
            <a:avLst/>
          </a:prstGeom>
        </p:spPr>
        <p:txBody>
          <a:bodyPr vert="horz" wrap="square" lIns="0" tIns="0" rIns="0" bIns="0"/>
          <a:lstStyle/>
          <a:p>
            <a:pPr algn="l" rtl="0" eaLnBrk="0">
              <a:lnSpc>
                <a:spcPct val="90113"/>
              </a:lnSpc>
              <a:tabLst/>
            </a:pPr>
            <a:endParaRPr lang="Arial" altLang="Arial" sz="100" dirty="0"/>
          </a:p>
          <a:p>
            <a:pPr marL="24020" algn="l" rtl="0" eaLnBrk="0">
              <a:lnSpc>
                <a:spcPct val="96000"/>
              </a:lnSpc>
              <a:tabLst/>
            </a:pPr>
            <a:r>
              <a:rPr sz="2000" spc="-210" dirty="0">
                <a:solidFill>
                  <a:srgbClr val="3F3F3F">
                    <a:alpha val="100000"/>
                  </a:srgbClr>
                </a:solidFill>
                <a:ln w="7277" cap="flat" cmpd="sng">
                  <a:solidFill>
                    <a:srgbClr a:val="3F3F3F">
                      <a:alpha val="100000"/>
                    </a:srgbClr>
                  </a:solidFill>
                  <a:prstDash a:val="solid"/>
                  <a:bevel/>
                </a:ln>
                <a:latin typeface="SimHei"/>
                <a:ea typeface="SimHei"/>
                <a:cs typeface="SimHei"/>
              </a:rPr>
              <a:t>前</a:t>
            </a:r>
            <a:r>
              <a:rPr sz="2000" spc="-210" dirty="0">
                <a:solidFill>
                  <a:srgbClr val="3F3F3F">
                    <a:alpha val="100000"/>
                  </a:srgbClr>
                </a:solidFill>
                <a:latin typeface="SimHei"/>
                <a:ea typeface="SimHei"/>
                <a:cs typeface="SimHei"/>
              </a:rPr>
              <a:t> </a:t>
            </a:r>
            <a:r>
              <a:rPr sz="2000" spc="-190" dirty="0">
                <a:solidFill>
                  <a:srgbClr val="3F3F3F">
                    <a:alpha val="100000"/>
                  </a:srgbClr>
                </a:solidFill>
                <a:ln w="7277" cap="flat" cmpd="sng">
                  <a:solidFill>
                    <a:srgbClr a:val="3F3F3F">
                      <a:alpha val="100000"/>
                    </a:srgbClr>
                  </a:solidFill>
                  <a:prstDash a:val="solid"/>
                  <a:bevel/>
                </a:ln>
                <a:latin typeface="SimHei"/>
                <a:ea typeface="SimHei"/>
                <a:cs typeface="SimHei"/>
              </a:rPr>
              <a:t>言</a:t>
            </a:r>
            <a:endParaRPr lang="SimHei" altLang="SimHei" sz="2000" dirty="0"/>
          </a:p>
          <a:p>
            <a:pPr marL="37006" algn="l" rtl="0" eaLnBrk="0">
              <a:lnSpc>
                <a:spcPct val="97000"/>
              </a:lnSpc>
              <a:spcBef>
                <a:spcPts val="1280"/>
              </a:spcBef>
              <a:tabLst/>
            </a:pPr>
            <a:r>
              <a:rPr sz="2000" spc="50" dirty="0">
                <a:solidFill>
                  <a:srgbClr val="3F3F3F">
                    <a:alpha val="100000"/>
                  </a:srgbClr>
                </a:solidFill>
                <a:ln w="7277" cap="flat" cmpd="sng">
                  <a:solidFill>
                    <a:srgbClr a:val="3F3F3F">
                      <a:alpha val="100000"/>
                    </a:srgbClr>
                  </a:solidFill>
                  <a:prstDash a:val="solid"/>
                  <a:bevel/>
                </a:ln>
                <a:latin typeface="SimHei"/>
                <a:ea typeface="SimHei"/>
                <a:cs typeface="SimHei"/>
              </a:rPr>
              <a:t>1</a:t>
            </a:r>
            <a:r>
              <a:rPr sz="2000" spc="50" dirty="0">
                <a:solidFill>
                  <a:srgbClr val="3F3F3F">
                    <a:alpha val="100000"/>
                  </a:srgbClr>
                </a:solidFill>
                <a:latin typeface="SimHei"/>
                <a:ea typeface="SimHei"/>
                <a:cs typeface="SimHei"/>
              </a:rPr>
              <a:t> </a:t>
            </a:r>
            <a:r>
              <a:rPr sz="2000" spc="50" dirty="0">
                <a:solidFill>
                  <a:srgbClr val="3F3F3F">
                    <a:alpha val="100000"/>
                  </a:srgbClr>
                </a:solidFill>
                <a:ln w="7277" cap="flat" cmpd="sng">
                  <a:solidFill>
                    <a:srgbClr a:val="3F3F3F">
                      <a:alpha val="100000"/>
                    </a:srgbClr>
                  </a:solidFill>
                  <a:prstDash a:val="solid"/>
                  <a:bevel/>
                </a:ln>
                <a:latin typeface="SimHei"/>
                <a:ea typeface="SimHei"/>
                <a:cs typeface="SimHei"/>
              </a:rPr>
              <a:t>范</a:t>
            </a:r>
            <a:r>
              <a:rPr sz="2000" spc="30" dirty="0">
                <a:solidFill>
                  <a:srgbClr val="3F3F3F">
                    <a:alpha val="100000"/>
                  </a:srgbClr>
                </a:solidFill>
                <a:ln w="7277" cap="flat" cmpd="sng">
                  <a:solidFill>
                    <a:srgbClr a:val="3F3F3F">
                      <a:alpha val="100000"/>
                    </a:srgbClr>
                  </a:solidFill>
                  <a:prstDash a:val="solid"/>
                  <a:bevel/>
                </a:ln>
                <a:latin typeface="SimHei"/>
                <a:ea typeface="SimHei"/>
                <a:cs typeface="SimHei"/>
              </a:rPr>
              <a:t>围</a:t>
            </a:r>
            <a:endParaRPr lang="SimHei" altLang="SimHei" sz="2000" dirty="0"/>
          </a:p>
          <a:p>
            <a:pPr marL="21982" algn="l" rtl="0" eaLnBrk="0">
              <a:lnSpc>
                <a:spcPct val="96000"/>
              </a:lnSpc>
              <a:spcBef>
                <a:spcPts val="1281"/>
              </a:spcBef>
              <a:tabLst/>
            </a:pPr>
            <a:r>
              <a:rPr sz="2000" spc="30" dirty="0">
                <a:solidFill>
                  <a:srgbClr val="3F3F3F">
                    <a:alpha val="100000"/>
                  </a:srgbClr>
                </a:solidFill>
                <a:ln w="7277" cap="flat" cmpd="sng">
                  <a:solidFill>
                    <a:srgbClr a:val="3F3F3F">
                      <a:alpha val="100000"/>
                    </a:srgbClr>
                  </a:solidFill>
                  <a:prstDash a:val="solid"/>
                  <a:bevel/>
                </a:ln>
                <a:latin typeface="SimHei"/>
                <a:ea typeface="SimHei"/>
                <a:cs typeface="SimHei"/>
              </a:rPr>
              <a:t>2</a:t>
            </a:r>
            <a:r>
              <a:rPr sz="2000" spc="30" dirty="0">
                <a:solidFill>
                  <a:srgbClr val="3F3F3F">
                    <a:alpha val="100000"/>
                  </a:srgbClr>
                </a:solidFill>
                <a:latin typeface="SimHei"/>
                <a:ea typeface="SimHei"/>
                <a:cs typeface="SimHei"/>
              </a:rPr>
              <a:t> </a:t>
            </a:r>
            <a:r>
              <a:rPr sz="2000" spc="30" dirty="0">
                <a:solidFill>
                  <a:srgbClr val="3F3F3F">
                    <a:alpha val="100000"/>
                  </a:srgbClr>
                </a:solidFill>
                <a:ln w="7277" cap="flat" cmpd="sng">
                  <a:solidFill>
                    <a:srgbClr a:val="3F3F3F">
                      <a:alpha val="100000"/>
                    </a:srgbClr>
                  </a:solidFill>
                  <a:prstDash a:val="solid"/>
                  <a:bevel/>
                </a:ln>
                <a:latin typeface="SimHei"/>
                <a:ea typeface="SimHei"/>
                <a:cs typeface="SimHei"/>
              </a:rPr>
              <a:t>规范性引</a:t>
            </a:r>
            <a:r>
              <a:rPr sz="2000" spc="0" dirty="0">
                <a:solidFill>
                  <a:srgbClr val="3F3F3F">
                    <a:alpha val="100000"/>
                  </a:srgbClr>
                </a:solidFill>
                <a:ln w="7277" cap="flat" cmpd="sng">
                  <a:solidFill>
                    <a:srgbClr a:val="3F3F3F">
                      <a:alpha val="100000"/>
                    </a:srgbClr>
                  </a:solidFill>
                  <a:prstDash a:val="solid"/>
                  <a:bevel/>
                </a:ln>
                <a:latin typeface="SimHei"/>
                <a:ea typeface="SimHei"/>
                <a:cs typeface="SimHei"/>
              </a:rPr>
              <a:t>用文件</a:t>
            </a:r>
            <a:endParaRPr lang="SimHei" altLang="SimHei" sz="2000" dirty="0"/>
          </a:p>
          <a:p>
            <a:pPr marL="24020" algn="l" rtl="0" eaLnBrk="0">
              <a:lnSpc>
                <a:spcPct val="96000"/>
              </a:lnSpc>
              <a:spcBef>
                <a:spcPts val="1304"/>
              </a:spcBef>
              <a:tabLst/>
            </a:pPr>
            <a:r>
              <a:rPr sz="2000" spc="100" dirty="0">
                <a:solidFill>
                  <a:srgbClr val="3F3F3F">
                    <a:alpha val="100000"/>
                  </a:srgbClr>
                </a:solidFill>
                <a:ln w="7277" cap="flat" cmpd="sng">
                  <a:solidFill>
                    <a:srgbClr a:val="3F3F3F">
                      <a:alpha val="100000"/>
                    </a:srgbClr>
                  </a:solidFill>
                  <a:prstDash a:val="solid"/>
                  <a:bevel/>
                </a:ln>
                <a:latin typeface="SimHei"/>
                <a:ea typeface="SimHei"/>
                <a:cs typeface="SimHei"/>
              </a:rPr>
              <a:t>3</a:t>
            </a:r>
            <a:r>
              <a:rPr sz="2000" spc="100" dirty="0">
                <a:solidFill>
                  <a:srgbClr val="3F3F3F">
                    <a:alpha val="100000"/>
                  </a:srgbClr>
                </a:solidFill>
                <a:latin typeface="SimHei"/>
                <a:ea typeface="SimHei"/>
                <a:cs typeface="SimHei"/>
              </a:rPr>
              <a:t> </a:t>
            </a:r>
            <a:r>
              <a:rPr sz="2000" spc="100" dirty="0">
                <a:solidFill>
                  <a:srgbClr val="3F3F3F">
                    <a:alpha val="100000"/>
                  </a:srgbClr>
                </a:solidFill>
                <a:ln w="7277" cap="flat" cmpd="sng">
                  <a:solidFill>
                    <a:srgbClr a:val="3F3F3F">
                      <a:alpha val="100000"/>
                    </a:srgbClr>
                  </a:solidFill>
                  <a:prstDash a:val="solid"/>
                  <a:bevel/>
                </a:ln>
                <a:latin typeface="SimHei"/>
                <a:ea typeface="SimHei"/>
                <a:cs typeface="SimHei"/>
              </a:rPr>
              <a:t>术语和定</a:t>
            </a:r>
            <a:r>
              <a:rPr sz="2000" spc="50" dirty="0">
                <a:solidFill>
                  <a:srgbClr val="3F3F3F">
                    <a:alpha val="100000"/>
                  </a:srgbClr>
                </a:solidFill>
                <a:ln w="7277" cap="flat" cmpd="sng">
                  <a:solidFill>
                    <a:srgbClr a:val="3F3F3F">
                      <a:alpha val="100000"/>
                    </a:srgbClr>
                  </a:solidFill>
                  <a:prstDash a:val="solid"/>
                  <a:bevel/>
                </a:ln>
                <a:latin typeface="SimHei"/>
                <a:ea typeface="SimHei"/>
                <a:cs typeface="SimHei"/>
              </a:rPr>
              <a:t>义</a:t>
            </a:r>
            <a:endParaRPr lang="SimHei" altLang="SimHei" sz="2000" dirty="0"/>
          </a:p>
          <a:p>
            <a:pPr marL="17144" algn="l" rtl="0" eaLnBrk="0">
              <a:lnSpc>
                <a:spcPts val="2561"/>
              </a:lnSpc>
              <a:spcBef>
                <a:spcPts val="1288"/>
              </a:spcBef>
              <a:tabLst/>
            </a:pPr>
            <a:r>
              <a:rPr sz="2000" spc="70" dirty="0">
                <a:solidFill>
                  <a:srgbClr val="3F3F3F">
                    <a:alpha val="100000"/>
                  </a:srgbClr>
                </a:solidFill>
                <a:ln w="7277" cap="flat" cmpd="sng">
                  <a:solidFill>
                    <a:srgbClr a:val="3F3F3F">
                      <a:alpha val="100000"/>
                    </a:srgbClr>
                  </a:solidFill>
                  <a:prstDash a:val="solid"/>
                  <a:bevel/>
                </a:ln>
                <a:latin typeface="SimHei"/>
                <a:ea typeface="SimHei"/>
                <a:cs typeface="SimHei"/>
              </a:rPr>
              <a:t>4</a:t>
            </a:r>
            <a:r>
              <a:rPr sz="2000" spc="70" dirty="0">
                <a:solidFill>
                  <a:srgbClr val="3F3F3F">
                    <a:alpha val="100000"/>
                  </a:srgbClr>
                </a:solidFill>
                <a:latin typeface="SimHei"/>
                <a:ea typeface="SimHei"/>
                <a:cs typeface="SimHei"/>
              </a:rPr>
              <a:t>  </a:t>
            </a:r>
            <a:r>
              <a:rPr sz="2000" spc="70" dirty="0">
                <a:solidFill>
                  <a:srgbClr val="3F3F3F">
                    <a:alpha val="100000"/>
                  </a:srgbClr>
                </a:solidFill>
                <a:ln w="7277" cap="flat" cmpd="sng">
                  <a:solidFill>
                    <a:srgbClr a:val="3F3F3F">
                      <a:alpha val="100000"/>
                    </a:srgbClr>
                  </a:solidFill>
                  <a:prstDash a:val="solid"/>
                  <a:bevel/>
                </a:ln>
                <a:latin typeface="SimHei"/>
                <a:ea typeface="SimHei"/>
                <a:cs typeface="SimHei"/>
              </a:rPr>
              <a:t>一般要</a:t>
            </a:r>
            <a:r>
              <a:rPr sz="2000" spc="40" dirty="0">
                <a:solidFill>
                  <a:srgbClr val="3F3F3F">
                    <a:alpha val="100000"/>
                  </a:srgbClr>
                </a:solidFill>
                <a:ln w="7277" cap="flat" cmpd="sng">
                  <a:solidFill>
                    <a:srgbClr a:val="3F3F3F">
                      <a:alpha val="100000"/>
                    </a:srgbClr>
                  </a:solidFill>
                  <a:prstDash a:val="solid"/>
                  <a:bevel/>
                </a:ln>
                <a:latin typeface="SimHei"/>
                <a:ea typeface="SimHei"/>
                <a:cs typeface="SimHei"/>
              </a:rPr>
              <a:t>求</a:t>
            </a:r>
            <a:endParaRPr lang="SimHei" altLang="SimHei" sz="2000" dirty="0"/>
          </a:p>
          <a:p>
            <a:pPr marL="13718" algn="l" rtl="0" eaLnBrk="0">
              <a:lnSpc>
                <a:spcPct val="96000"/>
              </a:lnSpc>
              <a:spcBef>
                <a:spcPts val="1038"/>
              </a:spcBef>
              <a:tabLst/>
            </a:pPr>
            <a:r>
              <a:rPr sz="2000" spc="-170" dirty="0">
                <a:solidFill>
                  <a:srgbClr val="3F3F3F">
                    <a:alpha val="100000"/>
                  </a:srgbClr>
                </a:solidFill>
                <a:ln w="7277" cap="flat" cmpd="sng">
                  <a:solidFill>
                    <a:srgbClr a:val="3F3F3F">
                      <a:alpha val="100000"/>
                    </a:srgbClr>
                  </a:solidFill>
                  <a:prstDash a:val="solid"/>
                  <a:bevel/>
                </a:ln>
                <a:latin typeface="SimHei"/>
                <a:ea typeface="SimHei"/>
                <a:cs typeface="SimHei"/>
              </a:rPr>
              <a:t>5</a:t>
            </a:r>
            <a:r>
              <a:rPr sz="2000" spc="-170" dirty="0">
                <a:solidFill>
                  <a:srgbClr val="3F3F3F">
                    <a:alpha val="100000"/>
                  </a:srgbClr>
                </a:solidFill>
                <a:latin typeface="SimHei"/>
                <a:ea typeface="SimHei"/>
                <a:cs typeface="SimHei"/>
              </a:rPr>
              <a:t> </a:t>
            </a:r>
            <a:r>
              <a:rPr sz="2000" spc="-170" dirty="0">
                <a:solidFill>
                  <a:srgbClr val="3F3F3F">
                    <a:alpha val="100000"/>
                  </a:srgbClr>
                </a:solidFill>
                <a:ln w="7277" cap="flat" cmpd="sng">
                  <a:solidFill>
                    <a:srgbClr a:val="3F3F3F">
                      <a:alpha val="100000"/>
                    </a:srgbClr>
                  </a:solidFill>
                  <a:prstDash a:val="solid"/>
                  <a:bevel/>
                </a:ln>
                <a:latin typeface="SimHei"/>
                <a:ea typeface="SimHei"/>
                <a:cs typeface="SimHei"/>
              </a:rPr>
              <a:t>设</a:t>
            </a:r>
            <a:r>
              <a:rPr sz="2000" spc="-170" dirty="0">
                <a:solidFill>
                  <a:srgbClr val="3F3F3F">
                    <a:alpha val="100000"/>
                  </a:srgbClr>
                </a:solidFill>
                <a:latin typeface="SimHei"/>
                <a:ea typeface="SimHei"/>
                <a:cs typeface="SimHei"/>
              </a:rPr>
              <a:t> </a:t>
            </a:r>
            <a:r>
              <a:rPr sz="2000" spc="-170" dirty="0">
                <a:solidFill>
                  <a:srgbClr val="3F3F3F">
                    <a:alpha val="100000"/>
                  </a:srgbClr>
                </a:solidFill>
                <a:ln w="7277" cap="flat" cmpd="sng">
                  <a:solidFill>
                    <a:srgbClr a:val="3F3F3F">
                      <a:alpha val="100000"/>
                    </a:srgbClr>
                  </a:solidFill>
                  <a:prstDash a:val="solid"/>
                  <a:bevel/>
                </a:ln>
                <a:latin typeface="SimHei"/>
                <a:ea typeface="SimHei"/>
                <a:cs typeface="SimHei"/>
              </a:rPr>
              <a:t>计</a:t>
            </a:r>
            <a:r>
              <a:rPr sz="2000" spc="-170" dirty="0">
                <a:solidFill>
                  <a:srgbClr val="3F3F3F">
                    <a:alpha val="100000"/>
                  </a:srgbClr>
                </a:solidFill>
                <a:latin typeface="SimHei"/>
                <a:ea typeface="SimHei"/>
                <a:cs typeface="SimHei"/>
              </a:rPr>
              <a:t> </a:t>
            </a:r>
            <a:r>
              <a:rPr sz="2000" spc="-170" dirty="0">
                <a:solidFill>
                  <a:srgbClr val="3F3F3F">
                    <a:alpha val="100000"/>
                  </a:srgbClr>
                </a:solidFill>
                <a:ln w="7277" cap="flat" cmpd="sng">
                  <a:solidFill>
                    <a:srgbClr a:val="3F3F3F">
                      <a:alpha val="100000"/>
                    </a:srgbClr>
                  </a:solidFill>
                  <a:prstDash a:val="solid"/>
                  <a:bevel/>
                </a:ln>
                <a:latin typeface="SimHei"/>
                <a:ea typeface="SimHei"/>
                <a:cs typeface="SimHei"/>
              </a:rPr>
              <a:t>和</a:t>
            </a:r>
            <a:r>
              <a:rPr sz="2000" spc="-170" dirty="0">
                <a:solidFill>
                  <a:srgbClr val="3F3F3F">
                    <a:alpha val="100000"/>
                  </a:srgbClr>
                </a:solidFill>
                <a:latin typeface="SimHei"/>
                <a:ea typeface="SimHei"/>
                <a:cs typeface="SimHei"/>
              </a:rPr>
              <a:t> </a:t>
            </a:r>
            <a:r>
              <a:rPr sz="2000" spc="-170" dirty="0">
                <a:solidFill>
                  <a:srgbClr val="3F3F3F">
                    <a:alpha val="100000"/>
                  </a:srgbClr>
                </a:solidFill>
                <a:ln w="7277" cap="flat" cmpd="sng">
                  <a:solidFill>
                    <a:srgbClr a:val="3F3F3F">
                      <a:alpha val="100000"/>
                    </a:srgbClr>
                  </a:solidFill>
                  <a:prstDash a:val="solid"/>
                  <a:bevel/>
                </a:ln>
                <a:latin typeface="SimHei"/>
                <a:ea typeface="SimHei"/>
                <a:cs typeface="SimHei"/>
              </a:rPr>
              <a:t>安</a:t>
            </a:r>
            <a:r>
              <a:rPr sz="2000" spc="-170" dirty="0">
                <a:solidFill>
                  <a:srgbClr val="3F3F3F">
                    <a:alpha val="100000"/>
                  </a:srgbClr>
                </a:solidFill>
                <a:latin typeface="SimHei"/>
                <a:ea typeface="SimHei"/>
                <a:cs typeface="SimHei"/>
              </a:rPr>
              <a:t> </a:t>
            </a:r>
            <a:r>
              <a:rPr sz="2000" spc="-160" dirty="0">
                <a:solidFill>
                  <a:srgbClr val="3F3F3F">
                    <a:alpha val="100000"/>
                  </a:srgbClr>
                </a:solidFill>
                <a:ln w="7277" cap="flat" cmpd="sng">
                  <a:solidFill>
                    <a:srgbClr a:val="3F3F3F">
                      <a:alpha val="100000"/>
                    </a:srgbClr>
                  </a:solidFill>
                  <a:prstDash a:val="solid"/>
                  <a:bevel/>
                </a:ln>
                <a:latin typeface="SimHei"/>
                <a:ea typeface="SimHei"/>
                <a:cs typeface="SimHei"/>
              </a:rPr>
              <a:t>装</a:t>
            </a:r>
            <a:endParaRPr lang="SimHei" altLang="SimHei" sz="2000" dirty="0"/>
          </a:p>
          <a:p>
            <a:pPr marL="18556" algn="l" rtl="0" eaLnBrk="0">
              <a:lnSpc>
                <a:spcPct val="96000"/>
              </a:lnSpc>
              <a:spcBef>
                <a:spcPts val="1288"/>
              </a:spcBef>
              <a:tabLst/>
            </a:pPr>
            <a:r>
              <a:rPr sz="2000" spc="-20" dirty="0">
                <a:solidFill>
                  <a:srgbClr val="3F3F3F">
                    <a:alpha val="100000"/>
                  </a:srgbClr>
                </a:solidFill>
                <a:ln w="7277" cap="flat" cmpd="sng">
                  <a:solidFill>
                    <a:srgbClr a:val="3F3F3F">
                      <a:alpha val="100000"/>
                    </a:srgbClr>
                  </a:solidFill>
                  <a:prstDash a:val="solid"/>
                  <a:bevel/>
                </a:ln>
                <a:latin typeface="SimHei"/>
                <a:ea typeface="SimHei"/>
                <a:cs typeface="SimHei"/>
              </a:rPr>
              <a:t>6</a:t>
            </a:r>
            <a:r>
              <a:rPr sz="2000" spc="-20" dirty="0">
                <a:solidFill>
                  <a:srgbClr val="3F3F3F">
                    <a:alpha val="100000"/>
                  </a:srgbClr>
                </a:solidFill>
                <a:latin typeface="SimHei"/>
                <a:ea typeface="SimHei"/>
                <a:cs typeface="SimHei"/>
              </a:rPr>
              <a:t> </a:t>
            </a:r>
            <a:r>
              <a:rPr sz="2000" spc="-20" dirty="0">
                <a:solidFill>
                  <a:srgbClr val="3F3F3F">
                    <a:alpha val="100000"/>
                  </a:srgbClr>
                </a:solidFill>
                <a:ln w="7277" cap="flat" cmpd="sng">
                  <a:solidFill>
                    <a:srgbClr a:val="3F3F3F">
                      <a:alpha val="100000"/>
                    </a:srgbClr>
                  </a:solidFill>
                  <a:prstDash a:val="solid"/>
                  <a:bevel/>
                </a:ln>
                <a:latin typeface="SimHei"/>
                <a:ea typeface="SimHei"/>
                <a:cs typeface="SimHei"/>
              </a:rPr>
              <a:t>甲</a:t>
            </a:r>
            <a:r>
              <a:rPr sz="2000" spc="-20" dirty="0">
                <a:solidFill>
                  <a:srgbClr val="3F3F3F">
                    <a:alpha val="100000"/>
                  </a:srgbClr>
                </a:solidFill>
                <a:latin typeface="SimHei"/>
                <a:ea typeface="SimHei"/>
                <a:cs typeface="SimHei"/>
              </a:rPr>
              <a:t> </a:t>
            </a:r>
            <a:r>
              <a:rPr sz="2000" spc="-20" dirty="0">
                <a:solidFill>
                  <a:srgbClr val="3F3F3F">
                    <a:alpha val="100000"/>
                  </a:srgbClr>
                </a:solidFill>
                <a:ln w="7277" cap="flat" cmpd="sng">
                  <a:solidFill>
                    <a:srgbClr a:val="3F3F3F">
                      <a:alpha val="100000"/>
                    </a:srgbClr>
                  </a:solidFill>
                  <a:prstDash a:val="solid"/>
                  <a:bevel/>
                </a:ln>
                <a:latin typeface="SimHei"/>
                <a:ea typeface="SimHei"/>
                <a:cs typeface="SimHei"/>
              </a:rPr>
              <a:t>烷传感</a:t>
            </a:r>
            <a:r>
              <a:rPr sz="2000" spc="-10" dirty="0">
                <a:solidFill>
                  <a:srgbClr val="3F3F3F">
                    <a:alpha val="100000"/>
                  </a:srgbClr>
                </a:solidFill>
                <a:ln w="7277" cap="flat" cmpd="sng">
                  <a:solidFill>
                    <a:srgbClr a:val="3F3F3F">
                      <a:alpha val="100000"/>
                    </a:srgbClr>
                  </a:solidFill>
                  <a:prstDash a:val="solid"/>
                  <a:bevel/>
                </a:ln>
                <a:latin typeface="SimHei"/>
                <a:ea typeface="SimHei"/>
                <a:cs typeface="SimHei"/>
              </a:rPr>
              <a:t>器</a:t>
            </a:r>
            <a:r>
              <a:rPr sz="2000" spc="0" dirty="0">
                <a:solidFill>
                  <a:srgbClr val="3F3F3F">
                    <a:alpha val="100000"/>
                  </a:srgbClr>
                </a:solidFill>
                <a:ln w="7277" cap="flat" cmpd="sng">
                  <a:solidFill>
                    <a:srgbClr a:val="3F3F3F">
                      <a:alpha val="100000"/>
                    </a:srgbClr>
                  </a:solidFill>
                  <a:prstDash a:val="solid"/>
                  <a:bevel/>
                </a:ln>
                <a:latin typeface="SimHei"/>
                <a:ea typeface="SimHei"/>
                <a:cs typeface="SimHei"/>
              </a:rPr>
              <a:t>的设置</a:t>
            </a:r>
            <a:endParaRPr lang="SimHei" altLang="SimHei" sz="2000" dirty="0"/>
          </a:p>
          <a:p>
            <a:pPr marL="20593" algn="l" rtl="0" eaLnBrk="0">
              <a:lnSpc>
                <a:spcPct val="96000"/>
              </a:lnSpc>
              <a:spcBef>
                <a:spcPts val="1304"/>
              </a:spcBef>
              <a:tabLst/>
            </a:pPr>
            <a:r>
              <a:rPr sz="2000" spc="-10" dirty="0">
                <a:solidFill>
                  <a:srgbClr val="3F3F3F">
                    <a:alpha val="100000"/>
                  </a:srgbClr>
                </a:solidFill>
                <a:ln w="7277" cap="flat" cmpd="sng">
                  <a:solidFill>
                    <a:srgbClr a:val="3F3F3F">
                      <a:alpha val="100000"/>
                    </a:srgbClr>
                  </a:solidFill>
                  <a:prstDash a:val="solid"/>
                  <a:bevel/>
                </a:ln>
                <a:latin typeface="SimHei"/>
                <a:ea typeface="SimHei"/>
                <a:cs typeface="SimHei"/>
              </a:rPr>
              <a:t>7</a:t>
            </a:r>
            <a:r>
              <a:rPr sz="2000" spc="-10" dirty="0">
                <a:solidFill>
                  <a:srgbClr val="3F3F3F">
                    <a:alpha val="100000"/>
                  </a:srgbClr>
                </a:solidFill>
                <a:latin typeface="SimHei"/>
                <a:ea typeface="SimHei"/>
                <a:cs typeface="SimHei"/>
              </a:rPr>
              <a:t> </a:t>
            </a:r>
            <a:r>
              <a:rPr sz="2000" spc="-10" dirty="0">
                <a:solidFill>
                  <a:srgbClr val="3F3F3F">
                    <a:alpha val="100000"/>
                  </a:srgbClr>
                </a:solidFill>
                <a:ln w="7277" cap="flat" cmpd="sng">
                  <a:solidFill>
                    <a:srgbClr a:val="3F3F3F">
                      <a:alpha val="100000"/>
                    </a:srgbClr>
                  </a:solidFill>
                  <a:prstDash a:val="solid"/>
                  <a:bevel/>
                </a:ln>
                <a:latin typeface="SimHei"/>
                <a:ea typeface="SimHei"/>
                <a:cs typeface="SimHei"/>
              </a:rPr>
              <a:t>其他传感器的设置</a:t>
            </a:r>
            <a:endParaRPr lang="SimHei" altLang="SimHei" sz="2000" dirty="0"/>
          </a:p>
          <a:p>
            <a:pPr marL="16519" algn="l" rtl="0" eaLnBrk="0">
              <a:lnSpc>
                <a:spcPct val="96000"/>
              </a:lnSpc>
              <a:spcBef>
                <a:spcPts val="1296"/>
              </a:spcBef>
              <a:tabLst/>
            </a:pPr>
            <a:r>
              <a:rPr sz="2000" spc="90" dirty="0">
                <a:solidFill>
                  <a:srgbClr val="3F3F3F">
                    <a:alpha val="100000"/>
                  </a:srgbClr>
                </a:solidFill>
                <a:ln w="7277" cap="flat" cmpd="sng">
                  <a:solidFill>
                    <a:srgbClr a:val="3F3F3F">
                      <a:alpha val="100000"/>
                    </a:srgbClr>
                  </a:solidFill>
                  <a:prstDash a:val="solid"/>
                  <a:bevel/>
                </a:ln>
                <a:latin typeface="SimHei"/>
                <a:ea typeface="SimHei"/>
                <a:cs typeface="SimHei"/>
              </a:rPr>
              <a:t>8</a:t>
            </a:r>
            <a:r>
              <a:rPr sz="2000" spc="90" dirty="0">
                <a:solidFill>
                  <a:srgbClr val="3F3F3F">
                    <a:alpha val="100000"/>
                  </a:srgbClr>
                </a:solidFill>
                <a:latin typeface="SimHei"/>
                <a:ea typeface="SimHei"/>
                <a:cs typeface="SimHei"/>
              </a:rPr>
              <a:t> </a:t>
            </a:r>
            <a:r>
              <a:rPr sz="2000" spc="90" dirty="0">
                <a:solidFill>
                  <a:srgbClr val="3F3F3F">
                    <a:alpha val="100000"/>
                  </a:srgbClr>
                </a:solidFill>
                <a:ln w="7277" cap="flat" cmpd="sng">
                  <a:solidFill>
                    <a:srgbClr a:val="3F3F3F">
                      <a:alpha val="100000"/>
                    </a:srgbClr>
                  </a:solidFill>
                  <a:prstDash a:val="solid"/>
                  <a:bevel/>
                </a:ln>
                <a:latin typeface="SimHei"/>
                <a:ea typeface="SimHei"/>
                <a:cs typeface="SimHei"/>
              </a:rPr>
              <a:t>使用与维</a:t>
            </a:r>
            <a:r>
              <a:rPr sz="2000" spc="50" dirty="0">
                <a:solidFill>
                  <a:srgbClr val="3F3F3F">
                    <a:alpha val="100000"/>
                  </a:srgbClr>
                </a:solidFill>
                <a:ln w="7277" cap="flat" cmpd="sng">
                  <a:solidFill>
                    <a:srgbClr a:val="3F3F3F">
                      <a:alpha val="100000"/>
                    </a:srgbClr>
                  </a:solidFill>
                  <a:prstDash a:val="solid"/>
                  <a:bevel/>
                </a:ln>
                <a:latin typeface="SimHei"/>
                <a:ea typeface="SimHei"/>
                <a:cs typeface="SimHei"/>
              </a:rPr>
              <a:t>护</a:t>
            </a:r>
            <a:endParaRPr lang="SimHei" altLang="SimHei" sz="2000" dirty="0"/>
          </a:p>
          <a:p>
            <a:pPr marL="12700" algn="l" rtl="0" eaLnBrk="0">
              <a:lnSpc>
                <a:spcPct val="96000"/>
              </a:lnSpc>
              <a:spcBef>
                <a:spcPts val="1296"/>
              </a:spcBef>
              <a:tabLst/>
            </a:pPr>
            <a:r>
              <a:rPr sz="2000" spc="200" dirty="0">
                <a:solidFill>
                  <a:srgbClr val="3F3F3F">
                    <a:alpha val="100000"/>
                  </a:srgbClr>
                </a:solidFill>
                <a:ln w="7277" cap="flat" cmpd="sng">
                  <a:solidFill>
                    <a:srgbClr a:val="3F3F3F">
                      <a:alpha val="100000"/>
                    </a:srgbClr>
                  </a:solidFill>
                  <a:prstDash a:val="solid"/>
                  <a:bevel/>
                </a:ln>
                <a:latin typeface="SimHei"/>
                <a:ea typeface="SimHei"/>
                <a:cs typeface="SimHei"/>
              </a:rPr>
              <a:t>9</a:t>
            </a:r>
            <a:r>
              <a:rPr sz="2000" spc="200" dirty="0">
                <a:solidFill>
                  <a:srgbClr val="3F3F3F">
                    <a:alpha val="100000"/>
                  </a:srgbClr>
                </a:solidFill>
                <a:latin typeface="SimHei"/>
                <a:ea typeface="SimHei"/>
                <a:cs typeface="SimHei"/>
              </a:rPr>
              <a:t> </a:t>
            </a:r>
            <a:r>
              <a:rPr sz="2000" spc="200" dirty="0">
                <a:solidFill>
                  <a:srgbClr val="3F3F3F">
                    <a:alpha val="100000"/>
                  </a:srgbClr>
                </a:solidFill>
                <a:ln w="7277" cap="flat" cmpd="sng">
                  <a:solidFill>
                    <a:srgbClr a:val="3F3F3F">
                      <a:alpha val="100000"/>
                    </a:srgbClr>
                  </a:solidFill>
                  <a:prstDash a:val="solid"/>
                  <a:bevel/>
                </a:ln>
                <a:latin typeface="SimHei"/>
                <a:ea typeface="SimHei"/>
                <a:cs typeface="SimHei"/>
              </a:rPr>
              <a:t>煤矿安全监控系统及联网信息处</a:t>
            </a:r>
            <a:r>
              <a:rPr sz="2000" spc="120" dirty="0">
                <a:solidFill>
                  <a:srgbClr val="3F3F3F">
                    <a:alpha val="100000"/>
                  </a:srgbClr>
                </a:solidFill>
                <a:ln w="7277" cap="flat" cmpd="sng">
                  <a:solidFill>
                    <a:srgbClr a:val="3F3F3F">
                      <a:alpha val="100000"/>
                    </a:srgbClr>
                  </a:solidFill>
                  <a:prstDash a:val="solid"/>
                  <a:bevel/>
                </a:ln>
                <a:latin typeface="SimHei"/>
                <a:ea typeface="SimHei"/>
                <a:cs typeface="SimHei"/>
              </a:rPr>
              <a:t>理</a:t>
            </a:r>
            <a:endParaRPr lang="SimHei" altLang="SimHei" sz="2000" dirty="0"/>
          </a:p>
          <a:p>
            <a:pPr marL="32561" algn="l" rtl="0" eaLnBrk="0">
              <a:lnSpc>
                <a:spcPct val="96000"/>
              </a:lnSpc>
              <a:spcBef>
                <a:spcPts val="1296"/>
              </a:spcBef>
              <a:tabLst/>
            </a:pPr>
            <a:r>
              <a:rPr sz="2000" spc="-100" dirty="0">
                <a:solidFill>
                  <a:srgbClr val="3F3F3F">
                    <a:alpha val="100000"/>
                  </a:srgbClr>
                </a:solidFill>
                <a:ln w="7277" cap="flat" cmpd="sng">
                  <a:solidFill>
                    <a:srgbClr a:val="3F3F3F">
                      <a:alpha val="100000"/>
                    </a:srgbClr>
                  </a:solidFill>
                  <a:prstDash a:val="solid"/>
                  <a:bevel/>
                </a:ln>
                <a:latin typeface="SimHei"/>
                <a:ea typeface="SimHei"/>
                <a:cs typeface="SimHei"/>
              </a:rPr>
              <a:t>10</a:t>
            </a:r>
            <a:r>
              <a:rPr sz="2000" spc="-100" dirty="0">
                <a:solidFill>
                  <a:srgbClr val="3F3F3F">
                    <a:alpha val="100000"/>
                  </a:srgbClr>
                </a:solidFill>
                <a:latin typeface="SimHei"/>
                <a:ea typeface="SimHei"/>
                <a:cs typeface="SimHei"/>
              </a:rPr>
              <a:t> </a:t>
            </a:r>
            <a:r>
              <a:rPr sz="2000" spc="-100" dirty="0">
                <a:solidFill>
                  <a:srgbClr val="3F3F3F">
                    <a:alpha val="100000"/>
                  </a:srgbClr>
                </a:solidFill>
                <a:ln w="7277" cap="flat" cmpd="sng">
                  <a:solidFill>
                    <a:srgbClr a:val="3F3F3F">
                      <a:alpha val="100000"/>
                    </a:srgbClr>
                  </a:solidFill>
                  <a:prstDash a:val="solid"/>
                  <a:bevel/>
                </a:ln>
                <a:latin typeface="SimHei"/>
                <a:ea typeface="SimHei"/>
                <a:cs typeface="SimHei"/>
              </a:rPr>
              <a:t>管理制度与技术资</a:t>
            </a:r>
            <a:r>
              <a:rPr sz="2000" spc="-10" dirty="0">
                <a:solidFill>
                  <a:srgbClr val="3F3F3F">
                    <a:alpha val="100000"/>
                  </a:srgbClr>
                </a:solidFill>
                <a:ln w="7277" cap="flat" cmpd="sng">
                  <a:solidFill>
                    <a:srgbClr a:val="3F3F3F">
                      <a:alpha val="100000"/>
                    </a:srgbClr>
                  </a:solidFill>
                  <a:prstDash a:val="solid"/>
                  <a:bevel/>
                </a:ln>
                <a:latin typeface="SimHei"/>
                <a:ea typeface="SimHei"/>
                <a:cs typeface="SimHei"/>
              </a:rPr>
              <a:t>料</a:t>
            </a:r>
            <a:endParaRPr lang="SimHei" altLang="SimHei" sz="2000" dirty="0"/>
          </a:p>
          <a:p>
            <a:pPr algn="l" rtl="0" eaLnBrk="0">
              <a:lnSpc>
                <a:spcPct val="107000"/>
              </a:lnSpc>
              <a:tabLst/>
            </a:pPr>
            <a:endParaRPr lang="Arial" altLang="Arial" sz="1000" dirty="0"/>
          </a:p>
          <a:p>
            <a:pPr marL="33580" algn="l" rtl="0" eaLnBrk="0">
              <a:lnSpc>
                <a:spcPct val="96000"/>
              </a:lnSpc>
              <a:spcBef>
                <a:spcPts val="5"/>
              </a:spcBef>
              <a:tabLst/>
            </a:pPr>
            <a:r>
              <a:rPr sz="2000" spc="20" dirty="0">
                <a:solidFill>
                  <a:srgbClr val="3F3F3F">
                    <a:alpha val="100000"/>
                  </a:srgbClr>
                </a:solidFill>
                <a:ln w="7277" cap="flat" cmpd="sng">
                  <a:solidFill>
                    <a:srgbClr a:val="3F3F3F">
                      <a:alpha val="100000"/>
                    </a:srgbClr>
                  </a:solidFill>
                  <a:prstDash a:val="solid"/>
                  <a:bevel/>
                </a:ln>
                <a:latin typeface="SimHei"/>
                <a:ea typeface="SimHei"/>
                <a:cs typeface="SimHei"/>
              </a:rPr>
              <a:t>附录</a:t>
            </a:r>
            <a:r>
              <a:rPr sz="2000" spc="0" dirty="0">
                <a:solidFill>
                  <a:srgbClr val="3F3F3F">
                    <a:alpha val="100000"/>
                  </a:srgbClr>
                </a:solidFill>
                <a:ln w="7277" cap="flat" cmpd="sng">
                  <a:solidFill>
                    <a:srgbClr a:val="3F3F3F">
                      <a:alpha val="100000"/>
                    </a:srgbClr>
                  </a:solidFill>
                  <a:prstDash a:val="solid"/>
                  <a:bevel/>
                </a:ln>
                <a:latin typeface="SimHei"/>
                <a:ea typeface="SimHei"/>
                <a:cs typeface="SimHei"/>
              </a:rPr>
              <a:t>A</a:t>
            </a:r>
            <a:r>
              <a:rPr sz="2000" spc="20" dirty="0">
                <a:solidFill>
                  <a:srgbClr val="3F3F3F">
                    <a:alpha val="100000"/>
                  </a:srgbClr>
                </a:solidFill>
                <a:latin typeface="SimHei"/>
                <a:ea typeface="SimHei"/>
                <a:cs typeface="SimHei"/>
              </a:rPr>
              <a:t> </a:t>
            </a:r>
            <a:r>
              <a:rPr sz="2000" spc="20" dirty="0">
                <a:solidFill>
                  <a:srgbClr val="3F3F3F">
                    <a:alpha val="100000"/>
                  </a:srgbClr>
                </a:solidFill>
                <a:ln w="7277" cap="flat" cmpd="sng">
                  <a:solidFill>
                    <a:srgbClr a:val="3F3F3F">
                      <a:alpha val="100000"/>
                    </a:srgbClr>
                  </a:solidFill>
                  <a:prstDash a:val="solid"/>
                  <a:bevel/>
                </a:ln>
                <a:latin typeface="SimHei"/>
                <a:ea typeface="SimHei"/>
                <a:cs typeface="SimHei"/>
              </a:rPr>
              <a:t>低浓度载体催化</a:t>
            </a:r>
            <a:r>
              <a:rPr sz="2000" spc="10" dirty="0">
                <a:solidFill>
                  <a:srgbClr val="3F3F3F">
                    <a:alpha val="100000"/>
                  </a:srgbClr>
                </a:solidFill>
                <a:ln w="7277" cap="flat" cmpd="sng">
                  <a:solidFill>
                    <a:srgbClr a:val="3F3F3F">
                      <a:alpha val="100000"/>
                    </a:srgbClr>
                  </a:solidFill>
                  <a:prstDash a:val="solid"/>
                  <a:bevel/>
                </a:ln>
                <a:latin typeface="SimHei"/>
                <a:ea typeface="SimHei"/>
                <a:cs typeface="SimHei"/>
              </a:rPr>
              <a:t>式</a:t>
            </a:r>
            <a:r>
              <a:rPr sz="2000" spc="0" dirty="0">
                <a:solidFill>
                  <a:srgbClr val="3F3F3F">
                    <a:alpha val="100000"/>
                  </a:srgbClr>
                </a:solidFill>
                <a:ln w="7277" cap="flat" cmpd="sng">
                  <a:solidFill>
                    <a:srgbClr a:val="3F3F3F">
                      <a:alpha val="100000"/>
                    </a:srgbClr>
                  </a:solidFill>
                  <a:prstDash a:val="solid"/>
                  <a:bevel/>
                </a:ln>
                <a:latin typeface="SimHei"/>
                <a:ea typeface="SimHei"/>
                <a:cs typeface="SimHei"/>
              </a:rPr>
              <a:t>甲烷传感器调校方法</a:t>
            </a:r>
            <a:endParaRPr lang="SimHei" altLang="SimHei" sz="2000" dirty="0"/>
          </a:p>
        </p:txBody>
      </p:sp>
      <p:pic>
        <p:nvPicPr>
          <p:cNvPr id="14" name="picture 14"/>
          <p:cNvPicPr>
            <a:picLocks noChangeAspect="1"/>
          </p:cNvPicPr>
          <p:nvPr/>
        </p:nvPicPr>
        <p:blipFill>
          <a:blip r:embed="rId2"/>
          <a:stretch>
            <a:fillRect/>
          </a:stretch>
        </p:blipFill>
        <p:spPr>
          <a:xfrm rot="21600000">
            <a:off x="567054" y="2554515"/>
            <a:ext cx="2452827" cy="1342352"/>
          </a:xfrm>
          <a:prstGeom prst="rect">
            <a:avLst/>
          </a:prstGeom>
        </p:spPr>
      </p:pic>
      <p:sp>
        <p:nvSpPr>
          <p:cNvPr id="15"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6"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17" name="textbox 17"/>
          <p:cNvSpPr/>
          <p:nvPr/>
        </p:nvSpPr>
        <p:spPr>
          <a:xfrm>
            <a:off x="8331861" y="6401058"/>
            <a:ext cx="124460" cy="199389"/>
          </a:xfrm>
          <a:prstGeom prst="rect">
            <a:avLst/>
          </a:prstGeom>
        </p:spPr>
        <p:txBody>
          <a:bodyPr vert="horz" wrap="square" lIns="0" tIns="0" rIns="0" bIns="0"/>
          <a:lstStyle/>
          <a:p>
            <a:pPr algn="l" rtl="0" eaLnBrk="0">
              <a:lnSpc>
                <a:spcPct val="81056"/>
              </a:lnSpc>
              <a:tabLst/>
            </a:pPr>
            <a:endParaRPr lang="Arial" altLang="Arial" sz="100" dirty="0"/>
          </a:p>
          <a:p>
            <a:pPr marL="12700" algn="l" rtl="0" eaLnBrk="0">
              <a:lnSpc>
                <a:spcPct val="88000"/>
              </a:lnSpc>
              <a:tabLst/>
            </a:pPr>
            <a:r>
              <a:rPr sz="1300" spc="-50" dirty="0">
                <a:solidFill>
                  <a:srgbClr val="000000">
                    <a:alpha val="100000"/>
                  </a:srgbClr>
                </a:solidFill>
                <a:latin typeface="Verdana"/>
                <a:ea typeface="Verdana"/>
                <a:cs typeface="Verdana"/>
              </a:rPr>
              <a:t>3</a:t>
            </a:r>
            <a:endParaRPr lang="Verdana" altLang="Verdana" sz="13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27"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28"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229" name="picture 229"/>
          <p:cNvPicPr>
            <a:picLocks noChangeAspect="1"/>
          </p:cNvPicPr>
          <p:nvPr/>
        </p:nvPicPr>
        <p:blipFill>
          <a:blip r:embed="rId2"/>
          <a:stretch>
            <a:fillRect/>
          </a:stretch>
        </p:blipFill>
        <p:spPr>
          <a:xfrm rot="21600000">
            <a:off x="5357101" y="3111424"/>
            <a:ext cx="2461628" cy="2843936"/>
          </a:xfrm>
          <a:prstGeom prst="rect">
            <a:avLst/>
          </a:prstGeom>
        </p:spPr>
      </p:pic>
      <p:sp>
        <p:nvSpPr>
          <p:cNvPr id="230" name="textbox 230"/>
          <p:cNvSpPr/>
          <p:nvPr/>
        </p:nvSpPr>
        <p:spPr>
          <a:xfrm>
            <a:off x="913284" y="2059752"/>
            <a:ext cx="5566409" cy="2385060"/>
          </a:xfrm>
          <a:prstGeom prst="rect">
            <a:avLst/>
          </a:prstGeom>
        </p:spPr>
        <p:txBody>
          <a:bodyPr vert="horz" wrap="square" lIns="0" tIns="0" rIns="0" bIns="0"/>
          <a:lstStyle/>
          <a:p>
            <a:pPr algn="l" rtl="0" eaLnBrk="0">
              <a:lnSpc>
                <a:spcPct val="83341"/>
              </a:lnSpc>
              <a:tabLst/>
            </a:pPr>
            <a:endParaRPr lang="Arial" altLang="Arial" sz="100" dirty="0"/>
          </a:p>
          <a:p>
            <a:pPr marL="12700"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风门开关传感器</a:t>
            </a:r>
            <a:r>
              <a:rPr sz="2000" spc="-1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o</a:t>
            </a:r>
            <a:r>
              <a:rPr sz="2000" b="1" spc="0" dirty="0">
                <a:solidFill>
                  <a:srgbClr val="000000">
                    <a:alpha val="100000"/>
                  </a:srgbClr>
                </a:solidFill>
                <a:latin typeface="Times New Roman"/>
                <a:ea typeface="Times New Roman"/>
                <a:cs typeface="Times New Roman"/>
              </a:rPr>
              <a:t>pen</a:t>
            </a:r>
            <a:r>
              <a:rPr sz="2000" b="1" spc="-10" dirty="0">
                <a:solidFill>
                  <a:srgbClr val="000000">
                    <a:alpha val="100000"/>
                  </a:srgbClr>
                </a:solidFill>
                <a:latin typeface="Times New Roman"/>
                <a:ea typeface="Times New Roman"/>
                <a:cs typeface="Times New Roman"/>
              </a:rPr>
              <a:t>/</a:t>
            </a:r>
            <a:r>
              <a:rPr sz="2000" b="1" spc="0" dirty="0">
                <a:solidFill>
                  <a:srgbClr val="000000">
                    <a:alpha val="100000"/>
                  </a:srgbClr>
                </a:solidFill>
                <a:latin typeface="Times New Roman"/>
                <a:ea typeface="Times New Roman"/>
                <a:cs typeface="Times New Roman"/>
              </a:rPr>
              <a:t>close</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sensor</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for</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air</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door</a:t>
            </a:r>
            <a:endParaRPr lang="Times New Roman" altLang="Times New Roman" sz="2000" dirty="0"/>
          </a:p>
          <a:p>
            <a:pPr marL="12700" algn="l" rtl="0" eaLnBrk="0">
              <a:lnSpc>
                <a:spcPct val="95000"/>
              </a:lnSpc>
              <a:spcBef>
                <a:spcPts val="32"/>
              </a:spcBef>
              <a:tabLst/>
            </a:pPr>
            <a:r>
              <a:rPr sz="2000" spc="-70" dirty="0">
                <a:solidFill>
                  <a:srgbClr val="000000">
                    <a:alpha val="100000"/>
                  </a:srgbClr>
                </a:solidFill>
                <a:latin typeface="SimSun"/>
                <a:ea typeface="SimSun"/>
                <a:cs typeface="SimSun"/>
              </a:rPr>
              <a:t>连续监测矿井中风门“开”或“关”状态的</a:t>
            </a:r>
            <a:r>
              <a:rPr sz="2000" spc="-50" dirty="0">
                <a:solidFill>
                  <a:srgbClr val="000000">
                    <a:alpha val="100000"/>
                  </a:srgbClr>
                </a:solidFill>
                <a:latin typeface="SimSun"/>
                <a:ea typeface="SimSun"/>
                <a:cs typeface="SimSun"/>
              </a:rPr>
              <a:t>装</a:t>
            </a:r>
            <a:r>
              <a:rPr sz="2000" spc="0" dirty="0">
                <a:solidFill>
                  <a:srgbClr val="000000">
                    <a:alpha val="100000"/>
                  </a:srgbClr>
                </a:solidFill>
                <a:latin typeface="SimSun"/>
                <a:ea typeface="SimSun"/>
                <a:cs typeface="SimSun"/>
              </a:rPr>
              <a:t>置。</a:t>
            </a:r>
            <a:endParaRPr lang="SimSun" altLang="SimSun" sz="2000" dirty="0"/>
          </a:p>
          <a:p>
            <a:pPr algn="l" rtl="0" eaLnBrk="0">
              <a:lnSpc>
                <a:spcPct val="105000"/>
              </a:lnSpc>
              <a:tabLst/>
            </a:pPr>
            <a:endParaRPr lang="Arial" altLang="Arial" sz="1000" dirty="0"/>
          </a:p>
          <a:p>
            <a:pPr algn="l" rtl="0" eaLnBrk="0">
              <a:lnSpc>
                <a:spcPct val="105000"/>
              </a:lnSpc>
              <a:tabLst/>
            </a:pPr>
            <a:endParaRPr lang="Arial" altLang="Arial" sz="1000" dirty="0"/>
          </a:p>
          <a:p>
            <a:pPr algn="l" rtl="0" eaLnBrk="0">
              <a:lnSpc>
                <a:spcPct val="106000"/>
              </a:lnSpc>
              <a:tabLst/>
            </a:pPr>
            <a:endParaRPr lang="Arial" altLang="Arial" sz="1000" dirty="0"/>
          </a:p>
          <a:p>
            <a:pPr marL="84973" algn="l" rtl="0" eaLnBrk="0">
              <a:lnSpc>
                <a:spcPct val="83000"/>
              </a:lnSpc>
              <a:spcBef>
                <a:spcPts val="608"/>
              </a:spcBef>
              <a:tabLst/>
            </a:pPr>
            <a:r>
              <a:rPr sz="2000" spc="-30" dirty="0">
                <a:solidFill>
                  <a:srgbClr val="0000CC">
                    <a:alpha val="100000"/>
                  </a:srgbClr>
                </a:solidFill>
                <a:latin typeface="SimSun"/>
                <a:ea typeface="SimSun"/>
                <a:cs typeface="SimSun"/>
              </a:rPr>
              <a:t>由干簧开关组件与磁性</a:t>
            </a:r>
            <a:r>
              <a:rPr sz="2000" spc="-20" dirty="0">
                <a:solidFill>
                  <a:srgbClr val="0000CC">
                    <a:alpha val="100000"/>
                  </a:srgbClr>
                </a:solidFill>
                <a:latin typeface="SimSun"/>
                <a:ea typeface="SimSun"/>
                <a:cs typeface="SimSun"/>
              </a:rPr>
              <a:t>组</a:t>
            </a:r>
            <a:r>
              <a:rPr sz="2000" spc="0" dirty="0">
                <a:solidFill>
                  <a:srgbClr val="0000CC">
                    <a:alpha val="100000"/>
                  </a:srgbClr>
                </a:solidFill>
                <a:latin typeface="SimSun"/>
                <a:ea typeface="SimSun"/>
                <a:cs typeface="SimSun"/>
              </a:rPr>
              <a:t>件</a:t>
            </a:r>
            <a:endParaRPr lang="SimSun" altLang="SimSun" sz="2000" dirty="0"/>
          </a:p>
          <a:p>
            <a:pPr marL="55181" algn="l" rtl="0" eaLnBrk="0">
              <a:lnSpc>
                <a:spcPts val="2676"/>
              </a:lnSpc>
              <a:tabLst/>
            </a:pPr>
            <a:r>
              <a:rPr sz="2000" spc="-20" dirty="0">
                <a:solidFill>
                  <a:srgbClr val="0000CC">
                    <a:alpha val="100000"/>
                  </a:srgbClr>
                </a:solidFill>
                <a:latin typeface="SimSun"/>
                <a:ea typeface="SimSun"/>
                <a:cs typeface="SimSun"/>
              </a:rPr>
              <a:t>两部分组</a:t>
            </a:r>
            <a:r>
              <a:rPr sz="2000" spc="-10" dirty="0">
                <a:solidFill>
                  <a:srgbClr val="0000CC">
                    <a:alpha val="100000"/>
                  </a:srgbClr>
                </a:solidFill>
                <a:latin typeface="SimSun"/>
                <a:ea typeface="SimSun"/>
                <a:cs typeface="SimSun"/>
              </a:rPr>
              <a:t>成</a:t>
            </a:r>
            <a:r>
              <a:rPr sz="2000" spc="0" dirty="0">
                <a:solidFill>
                  <a:srgbClr val="0000CC">
                    <a:alpha val="100000"/>
                  </a:srgbClr>
                </a:solidFill>
                <a:latin typeface="SimSun"/>
                <a:ea typeface="SimSun"/>
                <a:cs typeface="SimSun"/>
              </a:rPr>
              <a:t>。</a:t>
            </a:r>
            <a:endParaRPr lang="SimSun" altLang="SimSun" sz="2000" dirty="0"/>
          </a:p>
          <a:p>
            <a:pPr algn="l" rtl="0" eaLnBrk="0">
              <a:lnSpc>
                <a:spcPct val="136000"/>
              </a:lnSpc>
              <a:tabLst/>
            </a:pPr>
            <a:endParaRPr lang="Arial" altLang="Arial" sz="1000" dirty="0"/>
          </a:p>
          <a:p>
            <a:pPr algn="l" rtl="0" eaLnBrk="0">
              <a:lnSpc>
                <a:spcPct val="136000"/>
              </a:lnSpc>
              <a:tabLst/>
            </a:pPr>
            <a:endParaRPr lang="Arial" altLang="Arial" sz="1000" dirty="0"/>
          </a:p>
          <a:p>
            <a:pPr algn="l" rtl="0" eaLnBrk="0">
              <a:lnSpc>
                <a:spcPct val="100000"/>
              </a:lnSpc>
              <a:tabLst/>
            </a:pPr>
            <a:endParaRPr lang="Arial" altLang="Arial" sz="200" dirty="0"/>
          </a:p>
          <a:p>
            <a:pPr marL="4038240" algn="l" rtl="0" eaLnBrk="0">
              <a:lnSpc>
                <a:spcPct val="96000"/>
              </a:lnSpc>
              <a:tabLst/>
            </a:pPr>
            <a:r>
              <a:rPr sz="800" spc="80" dirty="0">
                <a:solidFill>
                  <a:srgbClr val="000000">
                    <a:alpha val="100000"/>
                  </a:srgbClr>
                </a:solidFill>
                <a:ln w="3073" cap="flat" cmpd="sng">
                  <a:solidFill>
                    <a:srgbClr a:val="000000">
                      <a:alpha val="100000"/>
                    </a:srgbClr>
                  </a:solidFill>
                  <a:prstDash a:val="solid"/>
                  <a:bevel/>
                </a:ln>
                <a:latin typeface="SimSun"/>
                <a:ea typeface="SimSun"/>
                <a:cs typeface="SimSun"/>
              </a:rPr>
              <a:t>航插</a:t>
            </a:r>
            <a:r>
              <a:rPr sz="800" spc="50" dirty="0">
                <a:solidFill>
                  <a:srgbClr val="000000">
                    <a:alpha val="100000"/>
                  </a:srgbClr>
                </a:solidFill>
                <a:ln w="3073" cap="flat" cmpd="sng">
                  <a:solidFill>
                    <a:srgbClr a:val="000000">
                      <a:alpha val="100000"/>
                    </a:srgbClr>
                  </a:solidFill>
                  <a:prstDash a:val="solid"/>
                  <a:bevel/>
                </a:ln>
                <a:latin typeface="SimSun"/>
                <a:ea typeface="SimSun"/>
                <a:cs typeface="SimSun"/>
              </a:rPr>
              <a:t>头</a:t>
            </a:r>
            <a:endParaRPr lang="SimSun" altLang="SimSun" sz="800" dirty="0"/>
          </a:p>
        </p:txBody>
      </p:sp>
      <p:sp>
        <p:nvSpPr>
          <p:cNvPr id="231" name="path"/>
          <p:cNvSpPr/>
          <p:nvPr/>
        </p:nvSpPr>
        <p:spPr>
          <a:xfrm>
            <a:off x="5273808" y="4363040"/>
            <a:ext cx="1151051" cy="12865"/>
          </a:xfrm>
          <a:custGeom>
            <a:avLst/>
            <a:gdLst/>
            <a:ahLst/>
            <a:cxnLst/>
            <a:rect l="0" t="0" r="0" b="0"/>
            <a:pathLst>
              <a:path w="1812" h="20">
                <a:moveTo>
                  <a:pt x="10" y="10"/>
                </a:moveTo>
                <a:lnTo>
                  <a:pt x="1802" y="10"/>
                </a:lnTo>
              </a:path>
            </a:pathLst>
          </a:custGeom>
          <a:noFill/>
          <a:ln w="12865" cap="rnd">
            <a:round/>
            <a:solidFill>
              <a:srgbClr val="FF0000">
                <a:alpha val="100000"/>
              </a:srgbClr>
            </a:solidFill>
            <a:prstDash val="solid"/>
          </a:ln>
        </p:spPr>
        <p:txBody>
          <a:bodyPr rtlCol="0"/>
          <a:lstStyle/>
          <a:p>
            <a:pPr algn="ctr"/>
            <a:endParaRPr lang="zh-CN" altLang="en-US"/>
          </a:p>
        </p:txBody>
      </p:sp>
      <p:sp>
        <p:nvSpPr>
          <p:cNvPr id="232" name="textbox 232"/>
          <p:cNvSpPr/>
          <p:nvPr/>
        </p:nvSpPr>
        <p:spPr>
          <a:xfrm>
            <a:off x="660818" y="930944"/>
            <a:ext cx="6834505" cy="1182369"/>
          </a:xfrm>
          <a:prstGeom prst="rect">
            <a:avLst/>
          </a:prstGeom>
        </p:spPr>
        <p:txBody>
          <a:bodyPr vert="horz" wrap="square" lIns="0" tIns="0" rIns="0" bIns="0"/>
          <a:lstStyle/>
          <a:p>
            <a:pPr algn="l" rtl="0" eaLnBrk="0">
              <a:lnSpc>
                <a:spcPct val="90353"/>
              </a:lnSpc>
              <a:tabLst/>
            </a:pPr>
            <a:endParaRPr lang="Arial" altLang="Arial" sz="100" dirty="0"/>
          </a:p>
          <a:p>
            <a:pPr marL="12700" algn="l" rtl="0" eaLnBrk="0">
              <a:lnSpc>
                <a:spcPct val="70000"/>
              </a:lnSpc>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0</a:t>
            </a:r>
            <a:endParaRPr lang="SimSun" altLang="SimSun" sz="2000" dirty="0"/>
          </a:p>
          <a:p>
            <a:pPr marL="265165"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风筒传感器</a:t>
            </a:r>
            <a:r>
              <a:rPr sz="2000" spc="-1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air</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pipe</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transducer</a:t>
            </a:r>
            <a:endParaRPr lang="Times New Roman" altLang="Times New Roman" sz="2000" dirty="0"/>
          </a:p>
          <a:p>
            <a:pPr marL="265165" algn="l" rtl="0" eaLnBrk="0">
              <a:lnSpc>
                <a:spcPct val="95000"/>
              </a:lnSpc>
              <a:spcBef>
                <a:spcPts val="24"/>
              </a:spcBef>
              <a:tabLst/>
            </a:pPr>
            <a:r>
              <a:rPr sz="2000" spc="-60" dirty="0">
                <a:solidFill>
                  <a:srgbClr val="000000">
                    <a:alpha val="100000"/>
                  </a:srgbClr>
                </a:solidFill>
                <a:latin typeface="SimSun"/>
                <a:ea typeface="SimSun"/>
                <a:cs typeface="SimSun"/>
              </a:rPr>
              <a:t>连续监测局部通风机风筒“有风”或“无风”状态的</a:t>
            </a:r>
            <a:r>
              <a:rPr sz="2000" spc="0" dirty="0">
                <a:solidFill>
                  <a:srgbClr val="000000">
                    <a:alpha val="100000"/>
                  </a:srgbClr>
                </a:solidFill>
                <a:latin typeface="SimSun"/>
                <a:ea typeface="SimSun"/>
                <a:cs typeface="SimSun"/>
              </a:rPr>
              <a:t>装置。</a:t>
            </a:r>
            <a:endParaRPr lang="SimSun" altLang="SimSun" sz="2000" dirty="0"/>
          </a:p>
          <a:p>
            <a:pPr marL="12700" algn="l" rtl="0" eaLnBrk="0">
              <a:lnSpc>
                <a:spcPct val="80000"/>
              </a:lnSpc>
              <a:spcBef>
                <a:spcPts val="426"/>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1</a:t>
            </a:r>
            <a:endParaRPr lang="SimSun" altLang="SimSun" sz="2000" dirty="0"/>
          </a:p>
        </p:txBody>
      </p:sp>
      <p:sp>
        <p:nvSpPr>
          <p:cNvPr id="233" name="textbox 233"/>
          <p:cNvSpPr/>
          <p:nvPr/>
        </p:nvSpPr>
        <p:spPr>
          <a:xfrm>
            <a:off x="6749460" y="3242080"/>
            <a:ext cx="1649729" cy="1171575"/>
          </a:xfrm>
          <a:prstGeom prst="rect">
            <a:avLst/>
          </a:prstGeom>
        </p:spPr>
        <p:txBody>
          <a:bodyPr vert="horz" wrap="square" lIns="0" tIns="0" rIns="0" bIns="0"/>
          <a:lstStyle/>
          <a:p>
            <a:pPr algn="l" rtl="0" eaLnBrk="0">
              <a:lnSpc>
                <a:spcPct val="84818"/>
              </a:lnSpc>
              <a:tabLst/>
            </a:pPr>
            <a:endParaRPr lang="Arial" altLang="Arial" sz="100" dirty="0"/>
          </a:p>
          <a:p>
            <a:pPr marL="1208861" indent="-10579" algn="l" rtl="0" eaLnBrk="0">
              <a:lnSpc>
                <a:spcPct val="122000"/>
              </a:lnSpc>
              <a:tabLst>
                <a:tab pos="1258569" algn="l"/>
                <a:tab pos="1260475" algn="l"/>
              </a:tabLst>
            </a:pPr>
            <a:r>
              <a:rPr sz="800" spc="0" dirty="0">
                <a:solidFill>
                  <a:srgbClr val="000000">
                    <a:alpha val="100000"/>
                  </a:srgbClr>
                </a:solidFill>
                <a:latin typeface="SimSun"/>
                <a:ea typeface="SimSun"/>
                <a:cs typeface="SimSun"/>
              </a:rPr>
              <a:t>	</a:t>
            </a:r>
            <a:r>
              <a:rPr sz="800" spc="0" dirty="0">
                <a:solidFill>
                  <a:srgbClr val="000000">
                    <a:alpha val="100000"/>
                  </a:srgbClr>
                </a:solidFill>
                <a:latin typeface="SimSun"/>
                <a:ea typeface="SimSun"/>
                <a:cs typeface="SimSun"/>
              </a:rPr>
              <a:t>	</a:t>
            </a:r>
            <a:r>
              <a:rPr sz="800" spc="0" dirty="0">
                <a:solidFill>
                  <a:srgbClr val="000000">
                    <a:alpha val="100000"/>
                  </a:srgbClr>
                </a:solidFill>
                <a:latin typeface="SimSun"/>
                <a:ea typeface="SimSun"/>
                <a:cs typeface="SimSun"/>
              </a:rPr>
              <a:t>	</a:t>
            </a:r>
            <a:r>
              <a:rPr sz="800" spc="70" dirty="0">
                <a:solidFill>
                  <a:srgbClr val="000000">
                    <a:alpha val="100000"/>
                  </a:srgbClr>
                </a:solidFill>
                <a:ln w="3073" cap="flat" cmpd="sng">
                  <a:solidFill>
                    <a:srgbClr a:val="000000">
                      <a:alpha val="100000"/>
                    </a:srgbClr>
                  </a:solidFill>
                  <a:prstDash a:val="solid"/>
                  <a:bevel/>
                </a:ln>
                <a:latin typeface="SimSun"/>
                <a:ea typeface="SimSun"/>
                <a:cs typeface="SimSun"/>
              </a:rPr>
              <a:t>提</a:t>
            </a:r>
            <a:r>
              <a:rPr sz="800" spc="50" dirty="0">
                <a:solidFill>
                  <a:srgbClr val="000000">
                    <a:alpha val="100000"/>
                  </a:srgbClr>
                </a:solidFill>
                <a:ln w="3073" cap="flat" cmpd="sng">
                  <a:solidFill>
                    <a:srgbClr a:val="000000">
                      <a:alpha val="100000"/>
                    </a:srgbClr>
                  </a:solidFill>
                  <a:prstDash a:val="solid"/>
                  <a:bevel/>
                </a:ln>
                <a:latin typeface="SimSun"/>
                <a:ea typeface="SimSun"/>
                <a:cs typeface="SimSun"/>
              </a:rPr>
              <a:t>手</a:t>
            </a:r>
            <a:r>
              <a:rPr sz="800" spc="0" dirty="0">
                <a:solidFill>
                  <a:srgbClr val="000000">
                    <a:alpha val="100000"/>
                  </a:srgbClr>
                </a:solidFill>
                <a:latin typeface="SimSun"/>
                <a:ea typeface="SimSun"/>
                <a:cs typeface="SimSun"/>
              </a:rPr>
              <a:t>   </a:t>
            </a:r>
            <a:r>
              <a:rPr sz="800" spc="0" dirty="0">
                <a:solidFill>
                  <a:srgbClr val="000000">
                    <a:alpha val="100000"/>
                  </a:srgbClr>
                </a:solidFill>
                <a:latin typeface="SimSun"/>
                <a:ea typeface="SimSun"/>
                <a:cs typeface="SimSun"/>
              </a:rPr>
              <a:t>	</a:t>
            </a:r>
            <a:r>
              <a:rPr sz="800" spc="70" dirty="0">
                <a:solidFill>
                  <a:srgbClr val="000000">
                    <a:alpha val="100000"/>
                  </a:srgbClr>
                </a:solidFill>
                <a:ln w="3073" cap="flat" cmpd="sng">
                  <a:solidFill>
                    <a:srgbClr a:val="000000">
                      <a:alpha val="100000"/>
                    </a:srgbClr>
                  </a:solidFill>
                  <a:prstDash a:val="solid"/>
                  <a:bevel/>
                </a:ln>
                <a:latin typeface="SimSun"/>
                <a:ea typeface="SimSun"/>
                <a:cs typeface="SimSun"/>
              </a:rPr>
              <a:t>显示</a:t>
            </a:r>
            <a:r>
              <a:rPr sz="800" spc="50" dirty="0">
                <a:solidFill>
                  <a:srgbClr val="000000">
                    <a:alpha val="100000"/>
                  </a:srgbClr>
                </a:solidFill>
                <a:ln w="3073" cap="flat" cmpd="sng">
                  <a:solidFill>
                    <a:srgbClr a:val="000000">
                      <a:alpha val="100000"/>
                    </a:srgbClr>
                  </a:solidFill>
                  <a:prstDash a:val="solid"/>
                  <a:bevel/>
                </a:ln>
                <a:latin typeface="SimSun"/>
                <a:ea typeface="SimSun"/>
                <a:cs typeface="SimSun"/>
              </a:rPr>
              <a:t>窗</a:t>
            </a:r>
            <a:endParaRPr lang="SimSun" altLang="SimSun" sz="800" dirty="0"/>
          </a:p>
          <a:p>
            <a:pPr algn="l" rtl="0" eaLnBrk="0">
              <a:lnSpc>
                <a:spcPct val="190000"/>
              </a:lnSpc>
              <a:tabLst/>
            </a:pPr>
            <a:endParaRPr lang="Arial" altLang="Arial" sz="1000" dirty="0"/>
          </a:p>
          <a:p>
            <a:pPr marL="1146199" algn="l" rtl="0" eaLnBrk="0">
              <a:lnSpc>
                <a:spcPct val="96000"/>
              </a:lnSpc>
              <a:spcBef>
                <a:spcPts val="251"/>
              </a:spcBef>
              <a:tabLst>
                <a:tab pos="1187450" algn="l"/>
              </a:tabLst>
            </a:pPr>
            <a:r>
              <a:rPr sz="800" spc="0" dirty="0">
                <a:solidFill>
                  <a:srgbClr val="000000">
                    <a:alpha val="100000"/>
                  </a:srgbClr>
                </a:solidFill>
                <a:latin typeface="SimSun"/>
                <a:ea typeface="SimSun"/>
                <a:cs typeface="SimSun"/>
              </a:rPr>
              <a:t>	</a:t>
            </a:r>
            <a:r>
              <a:rPr sz="800" spc="70" dirty="0">
                <a:solidFill>
                  <a:srgbClr val="000000">
                    <a:alpha val="100000"/>
                  </a:srgbClr>
                </a:solidFill>
                <a:ln w="3073" cap="flat" cmpd="sng">
                  <a:solidFill>
                    <a:srgbClr a:val="000000">
                      <a:alpha val="100000"/>
                    </a:srgbClr>
                  </a:solidFill>
                  <a:prstDash a:val="solid"/>
                  <a:bevel/>
                </a:ln>
                <a:latin typeface="SimSun"/>
                <a:ea typeface="SimSun"/>
                <a:cs typeface="SimSun"/>
              </a:rPr>
              <a:t>蜂鸣</a:t>
            </a:r>
            <a:r>
              <a:rPr sz="800" spc="60" dirty="0">
                <a:solidFill>
                  <a:srgbClr val="000000">
                    <a:alpha val="100000"/>
                  </a:srgbClr>
                </a:solidFill>
                <a:ln w="3073" cap="flat" cmpd="sng">
                  <a:solidFill>
                    <a:srgbClr a:val="000000">
                      <a:alpha val="100000"/>
                    </a:srgbClr>
                  </a:solidFill>
                  <a:prstDash a:val="solid"/>
                  <a:bevel/>
                </a:ln>
                <a:latin typeface="SimSun"/>
                <a:ea typeface="SimSun"/>
                <a:cs typeface="SimSun"/>
              </a:rPr>
              <a:t>器</a:t>
            </a:r>
            <a:endParaRPr lang="SimSun" altLang="SimSun" sz="800" dirty="0"/>
          </a:p>
          <a:p>
            <a:pPr algn="l" rtl="0" eaLnBrk="0">
              <a:lnSpc>
                <a:spcPct val="171000"/>
              </a:lnSpc>
              <a:tabLst/>
            </a:pPr>
            <a:endParaRPr lang="Arial" altLang="Arial" sz="1000" dirty="0"/>
          </a:p>
          <a:p>
            <a:pPr algn="l" rtl="0" eaLnBrk="0">
              <a:lnSpc>
                <a:spcPct val="100000"/>
              </a:lnSpc>
              <a:tabLst/>
            </a:pPr>
            <a:endParaRPr lang="Arial" altLang="Arial" sz="200" dirty="0"/>
          </a:p>
          <a:p>
            <a:pPr marL="1163750" algn="l" rtl="0" eaLnBrk="0">
              <a:lnSpc>
                <a:spcPct val="97000"/>
              </a:lnSpc>
              <a:tabLst>
                <a:tab pos="1198244" algn="l"/>
              </a:tabLst>
            </a:pPr>
            <a:r>
              <a:rPr sz="800" spc="0" dirty="0">
                <a:solidFill>
                  <a:srgbClr val="000000">
                    <a:alpha val="100000"/>
                  </a:srgbClr>
                </a:solidFill>
                <a:latin typeface="SimSun"/>
                <a:ea typeface="SimSun"/>
                <a:cs typeface="SimSun"/>
              </a:rPr>
              <a:t>	</a:t>
            </a:r>
            <a:r>
              <a:rPr sz="800" spc="70" dirty="0">
                <a:solidFill>
                  <a:srgbClr val="000000">
                    <a:alpha val="100000"/>
                  </a:srgbClr>
                </a:solidFill>
                <a:ln w="3073" cap="flat" cmpd="sng">
                  <a:solidFill>
                    <a:srgbClr a:val="000000">
                      <a:alpha val="100000"/>
                    </a:srgbClr>
                  </a:solidFill>
                  <a:prstDash a:val="solid"/>
                  <a:bevel/>
                </a:ln>
                <a:latin typeface="SimSun"/>
                <a:ea typeface="SimSun"/>
                <a:cs typeface="SimSun"/>
              </a:rPr>
              <a:t>匹配电</a:t>
            </a:r>
            <a:r>
              <a:rPr sz="800" spc="40" dirty="0">
                <a:solidFill>
                  <a:srgbClr val="000000">
                    <a:alpha val="100000"/>
                  </a:srgbClr>
                </a:solidFill>
                <a:ln w="3073" cap="flat" cmpd="sng">
                  <a:solidFill>
                    <a:srgbClr a:val="000000">
                      <a:alpha val="100000"/>
                    </a:srgbClr>
                  </a:solidFill>
                  <a:prstDash a:val="solid"/>
                  <a:bevel/>
                </a:ln>
                <a:latin typeface="SimSun"/>
                <a:ea typeface="SimSun"/>
                <a:cs typeface="SimSun"/>
              </a:rPr>
              <a:t>阻</a:t>
            </a:r>
            <a:endParaRPr lang="SimSun" altLang="SimSun" sz="800" dirty="0"/>
          </a:p>
        </p:txBody>
      </p:sp>
      <p:sp>
        <p:nvSpPr>
          <p:cNvPr id="234" name="path"/>
          <p:cNvSpPr/>
          <p:nvPr/>
        </p:nvSpPr>
        <p:spPr>
          <a:xfrm>
            <a:off x="6970872" y="4328356"/>
            <a:ext cx="942338" cy="12865"/>
          </a:xfrm>
          <a:custGeom>
            <a:avLst/>
            <a:gdLst/>
            <a:ahLst/>
            <a:cxnLst/>
            <a:rect l="0" t="0" r="0" b="0"/>
            <a:pathLst>
              <a:path w="1483" h="20">
                <a:moveTo>
                  <a:pt x="10" y="10"/>
                </a:moveTo>
                <a:lnTo>
                  <a:pt x="1473" y="10"/>
                </a:lnTo>
              </a:path>
            </a:pathLst>
          </a:custGeom>
          <a:noFill/>
          <a:ln w="12865" cap="rnd">
            <a:round/>
            <a:solidFill>
              <a:srgbClr val="FF0000">
                <a:alpha val="100000"/>
              </a:srgbClr>
            </a:solidFill>
            <a:prstDash val="solid"/>
          </a:ln>
        </p:spPr>
        <p:txBody>
          <a:bodyPr rtlCol="0"/>
          <a:lstStyle/>
          <a:p>
            <a:pPr algn="ctr"/>
            <a:endParaRPr lang="zh-CN" altLang="en-US"/>
          </a:p>
        </p:txBody>
      </p:sp>
      <p:sp>
        <p:nvSpPr>
          <p:cNvPr id="235" name="path"/>
          <p:cNvSpPr/>
          <p:nvPr/>
        </p:nvSpPr>
        <p:spPr>
          <a:xfrm>
            <a:off x="6879444" y="3920687"/>
            <a:ext cx="1016214" cy="12865"/>
          </a:xfrm>
          <a:custGeom>
            <a:avLst/>
            <a:gdLst/>
            <a:ahLst/>
            <a:cxnLst/>
            <a:rect l="0" t="0" r="0" b="0"/>
            <a:pathLst>
              <a:path w="1600" h="20">
                <a:moveTo>
                  <a:pt x="10" y="10"/>
                </a:moveTo>
                <a:lnTo>
                  <a:pt x="1590" y="10"/>
                </a:lnTo>
              </a:path>
            </a:pathLst>
          </a:custGeom>
          <a:noFill/>
          <a:ln w="12865" cap="rnd">
            <a:round/>
            <a:solidFill>
              <a:srgbClr val="FF0000">
                <a:alpha val="100000"/>
              </a:srgbClr>
            </a:solidFill>
            <a:prstDash val="solid"/>
          </a:ln>
        </p:spPr>
        <p:txBody>
          <a:bodyPr rtlCol="0"/>
          <a:lstStyle/>
          <a:p>
            <a:pPr algn="ctr"/>
            <a:endParaRPr lang="zh-CN" altLang="en-US"/>
          </a:p>
        </p:txBody>
      </p:sp>
      <p:sp>
        <p:nvSpPr>
          <p:cNvPr id="236" name="path"/>
          <p:cNvSpPr/>
          <p:nvPr/>
        </p:nvSpPr>
        <p:spPr>
          <a:xfrm>
            <a:off x="6762160" y="3469735"/>
            <a:ext cx="1196161" cy="12865"/>
          </a:xfrm>
          <a:custGeom>
            <a:avLst/>
            <a:gdLst/>
            <a:ahLst/>
            <a:cxnLst/>
            <a:rect l="0" t="0" r="0" b="0"/>
            <a:pathLst>
              <a:path w="1883" h="20">
                <a:moveTo>
                  <a:pt x="10" y="10"/>
                </a:moveTo>
                <a:lnTo>
                  <a:pt x="1873" y="10"/>
                </a:lnTo>
              </a:path>
            </a:pathLst>
          </a:custGeom>
          <a:noFill/>
          <a:ln w="12865" cap="rnd">
            <a:round/>
            <a:solidFill>
              <a:srgbClr val="FF0000">
                <a:alpha val="100000"/>
              </a:srgbClr>
            </a:solidFill>
            <a:prstDash val="solid"/>
          </a:ln>
        </p:spPr>
        <p:txBody>
          <a:bodyPr rtlCol="0"/>
          <a:lstStyle/>
          <a:p>
            <a:pPr algn="ctr"/>
            <a:endParaRPr lang="zh-CN" altLang="en-US"/>
          </a:p>
        </p:txBody>
      </p:sp>
      <p:sp>
        <p:nvSpPr>
          <p:cNvPr id="237" name="path"/>
          <p:cNvSpPr/>
          <p:nvPr/>
        </p:nvSpPr>
        <p:spPr>
          <a:xfrm>
            <a:off x="6898939" y="3301028"/>
            <a:ext cx="1048802" cy="12865"/>
          </a:xfrm>
          <a:custGeom>
            <a:avLst/>
            <a:gdLst/>
            <a:ahLst/>
            <a:cxnLst/>
            <a:rect l="0" t="0" r="0" b="0"/>
            <a:pathLst>
              <a:path w="1651" h="20">
                <a:moveTo>
                  <a:pt x="10" y="10"/>
                </a:moveTo>
                <a:lnTo>
                  <a:pt x="1641" y="10"/>
                </a:lnTo>
              </a:path>
            </a:pathLst>
          </a:custGeom>
          <a:noFill/>
          <a:ln w="12865" cap="rnd">
            <a:round/>
            <a:solidFill>
              <a:srgbClr val="FF0000">
                <a:alpha val="100000"/>
              </a:srgbClr>
            </a:solidFill>
            <a:prstDash val="solid"/>
          </a:ln>
        </p:spPr>
        <p:txBody>
          <a:bodyPr rtlCol="0"/>
          <a:lstStyle/>
          <a:p>
            <a:pPr algn="ctr"/>
            <a:endParaRPr lang="zh-CN" altLang="en-US"/>
          </a:p>
        </p:txBody>
      </p:sp>
      <p:sp>
        <p:nvSpPr>
          <p:cNvPr id="238" name="textbox 238"/>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3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40" name="textbox 240"/>
          <p:cNvSpPr/>
          <p:nvPr/>
        </p:nvSpPr>
        <p:spPr>
          <a:xfrm>
            <a:off x="7147389" y="5329541"/>
            <a:ext cx="1598294" cy="142875"/>
          </a:xfrm>
          <a:prstGeom prst="rect">
            <a:avLst/>
          </a:prstGeom>
        </p:spPr>
        <p:txBody>
          <a:bodyPr vert="horz" wrap="square" lIns="0" tIns="0" rIns="0" bIns="0"/>
          <a:lstStyle/>
          <a:p>
            <a:pPr algn="l" rtl="0" eaLnBrk="0">
              <a:lnSpc>
                <a:spcPct val="83681"/>
              </a:lnSpc>
              <a:tabLst/>
            </a:pPr>
            <a:endParaRPr lang="Arial" altLang="Arial" sz="100" dirty="0"/>
          </a:p>
          <a:p>
            <a:pPr marL="1076171" algn="l" rtl="0" eaLnBrk="0">
              <a:lnSpc>
                <a:spcPct val="96000"/>
              </a:lnSpc>
              <a:tabLst>
                <a:tab pos="1141730" algn="l"/>
              </a:tabLst>
            </a:pPr>
            <a:r>
              <a:rPr sz="800" spc="0" dirty="0">
                <a:solidFill>
                  <a:srgbClr val="000000">
                    <a:alpha val="100000"/>
                  </a:srgbClr>
                </a:solidFill>
                <a:latin typeface="SimSun"/>
                <a:ea typeface="SimSun"/>
                <a:cs typeface="SimSun"/>
              </a:rPr>
              <a:t>	</a:t>
            </a:r>
            <a:r>
              <a:rPr sz="800" spc="80" dirty="0">
                <a:solidFill>
                  <a:srgbClr val="000000">
                    <a:alpha val="100000"/>
                  </a:srgbClr>
                </a:solidFill>
                <a:ln w="3073" cap="flat" cmpd="sng">
                  <a:solidFill>
                    <a:srgbClr a:val="000000">
                      <a:alpha val="100000"/>
                    </a:srgbClr>
                  </a:solidFill>
                  <a:prstDash a:val="solid"/>
                  <a:bevel/>
                </a:ln>
                <a:latin typeface="SimSun"/>
                <a:ea typeface="SimSun"/>
                <a:cs typeface="SimSun"/>
              </a:rPr>
              <a:t>感应元</a:t>
            </a:r>
            <a:r>
              <a:rPr sz="800" spc="50" dirty="0">
                <a:solidFill>
                  <a:srgbClr val="000000">
                    <a:alpha val="100000"/>
                  </a:srgbClr>
                </a:solidFill>
                <a:ln w="3073" cap="flat" cmpd="sng">
                  <a:solidFill>
                    <a:srgbClr a:val="000000">
                      <a:alpha val="100000"/>
                    </a:srgbClr>
                  </a:solidFill>
                  <a:prstDash a:val="solid"/>
                  <a:bevel/>
                </a:ln>
                <a:latin typeface="SimSun"/>
                <a:ea typeface="SimSun"/>
                <a:cs typeface="SimSun"/>
              </a:rPr>
              <a:t>件</a:t>
            </a:r>
            <a:endParaRPr lang="SimSun" altLang="SimSun" sz="800" dirty="0"/>
          </a:p>
        </p:txBody>
      </p:sp>
      <p:sp>
        <p:nvSpPr>
          <p:cNvPr id="241" name="path"/>
          <p:cNvSpPr/>
          <p:nvPr/>
        </p:nvSpPr>
        <p:spPr>
          <a:xfrm>
            <a:off x="7160089" y="5388476"/>
            <a:ext cx="1063471" cy="12865"/>
          </a:xfrm>
          <a:custGeom>
            <a:avLst/>
            <a:gdLst/>
            <a:ahLst/>
            <a:cxnLst/>
            <a:rect l="0" t="0" r="0" b="0"/>
            <a:pathLst>
              <a:path w="1674" h="20">
                <a:moveTo>
                  <a:pt x="10" y="10"/>
                </a:moveTo>
                <a:lnTo>
                  <a:pt x="1664" y="10"/>
                </a:lnTo>
              </a:path>
            </a:pathLst>
          </a:custGeom>
          <a:noFill/>
          <a:ln w="12865" cap="rnd">
            <a:round/>
            <a:solidFill>
              <a:srgbClr val="FF0000">
                <a:alpha val="100000"/>
              </a:srgbClr>
            </a:solidFill>
            <a:prstDash val="solid"/>
          </a:ln>
        </p:spPr>
        <p:txBody>
          <a:bodyPr rtlCol="0"/>
          <a:lstStyle/>
          <a:p>
            <a:pPr algn="ctr"/>
            <a:endParaRPr lang="zh-CN" altLang="en-US"/>
          </a:p>
        </p:txBody>
      </p:sp>
      <p:sp>
        <p:nvSpPr>
          <p:cNvPr id="24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43" name="textbox 243"/>
          <p:cNvSpPr/>
          <p:nvPr/>
        </p:nvSpPr>
        <p:spPr>
          <a:xfrm>
            <a:off x="6487265" y="2835299"/>
            <a:ext cx="358140" cy="142875"/>
          </a:xfrm>
          <a:prstGeom prst="rect">
            <a:avLst/>
          </a:prstGeom>
        </p:spPr>
        <p:txBody>
          <a:bodyPr vert="horz" wrap="square" lIns="0" tIns="0" rIns="0" bIns="0"/>
          <a:lstStyle/>
          <a:p>
            <a:pPr algn="l" rtl="0" eaLnBrk="0">
              <a:lnSpc>
                <a:spcPct val="83680"/>
              </a:lnSpc>
              <a:tabLst/>
            </a:pPr>
            <a:endParaRPr lang="Arial" altLang="Arial" sz="100" dirty="0"/>
          </a:p>
          <a:p>
            <a:pPr marL="12700" algn="l" rtl="0" eaLnBrk="0">
              <a:lnSpc>
                <a:spcPct val="96000"/>
              </a:lnSpc>
              <a:tabLst/>
            </a:pPr>
            <a:r>
              <a:rPr sz="800" spc="80" dirty="0">
                <a:solidFill>
                  <a:srgbClr val="000000">
                    <a:alpha val="100000"/>
                  </a:srgbClr>
                </a:solidFill>
                <a:ln w="3073" cap="flat" cmpd="sng">
                  <a:solidFill>
                    <a:srgbClr a:val="000000">
                      <a:alpha val="100000"/>
                    </a:srgbClr>
                  </a:solidFill>
                  <a:prstDash a:val="solid"/>
                  <a:bevel/>
                </a:ln>
                <a:latin typeface="SimSun"/>
                <a:ea typeface="SimSun"/>
                <a:cs typeface="SimSun"/>
              </a:rPr>
              <a:t>报警</a:t>
            </a:r>
            <a:r>
              <a:rPr sz="800" spc="50" dirty="0">
                <a:solidFill>
                  <a:srgbClr val="000000">
                    <a:alpha val="100000"/>
                  </a:srgbClr>
                </a:solidFill>
                <a:ln w="3073" cap="flat" cmpd="sng">
                  <a:solidFill>
                    <a:srgbClr a:val="000000">
                      <a:alpha val="100000"/>
                    </a:srgbClr>
                  </a:solidFill>
                  <a:prstDash a:val="solid"/>
                  <a:bevel/>
                </a:ln>
                <a:latin typeface="SimSun"/>
                <a:ea typeface="SimSun"/>
                <a:cs typeface="SimSun"/>
              </a:rPr>
              <a:t>灯</a:t>
            </a:r>
            <a:endParaRPr lang="SimSun" altLang="SimSun" sz="800" dirty="0"/>
          </a:p>
        </p:txBody>
      </p:sp>
      <p:sp>
        <p:nvSpPr>
          <p:cNvPr id="244" name="textbox 244"/>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30</a:t>
            </a:r>
            <a:endParaRPr lang="Verdana" altLang="Verdana" sz="1400" dirty="0"/>
          </a:p>
        </p:txBody>
      </p:sp>
      <p:sp>
        <p:nvSpPr>
          <p:cNvPr id="245" name="rect"/>
          <p:cNvSpPr/>
          <p:nvPr/>
        </p:nvSpPr>
        <p:spPr>
          <a:xfrm>
            <a:off x="6622144" y="2963271"/>
            <a:ext cx="12864" cy="357644"/>
          </a:xfrm>
          <a:prstGeom prst="rect">
            <a:avLst/>
          </a:prstGeom>
          <a:solidFill>
            <a:srgbClr val="FF0000">
              <a:alpha val="100000"/>
            </a:srgbClr>
          </a:solidFill>
          <a:ln cap="flat">
            <a:miter lim="0"/>
            <a:noFill/>
            <a:prstDash val="solid"/>
          </a:ln>
        </p:spPr>
        <p:txBody>
          <a:bodyPr rtlCol="0"/>
          <a:lstStyle/>
          <a:p>
            <a:pPr algn="ctr"/>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47"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48"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249" name="textbox 249"/>
          <p:cNvSpPr/>
          <p:nvPr/>
        </p:nvSpPr>
        <p:spPr>
          <a:xfrm>
            <a:off x="660818" y="930944"/>
            <a:ext cx="7342505" cy="3629025"/>
          </a:xfrm>
          <a:prstGeom prst="rect">
            <a:avLst/>
          </a:prstGeom>
        </p:spPr>
        <p:txBody>
          <a:bodyPr vert="horz" wrap="square" lIns="0" tIns="0" rIns="0" bIns="0"/>
          <a:lstStyle/>
          <a:p>
            <a:pPr algn="l" rtl="0" eaLnBrk="0">
              <a:lnSpc>
                <a:spcPct val="90353"/>
              </a:lnSpc>
              <a:tabLst/>
            </a:pPr>
            <a:endParaRPr lang="Arial" altLang="Arial" sz="100" dirty="0"/>
          </a:p>
          <a:p>
            <a:pPr marL="12700" algn="l" rtl="0" eaLnBrk="0">
              <a:lnSpc>
                <a:spcPct val="70000"/>
              </a:lnSpc>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2</a:t>
            </a:r>
            <a:endParaRPr lang="SimSun" altLang="SimSun" sz="2000" dirty="0"/>
          </a:p>
          <a:p>
            <a:pPr marL="263128"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馈</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电传感器</a:t>
            </a:r>
            <a:r>
              <a:rPr sz="2000" spc="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feed</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transducer</a:t>
            </a:r>
            <a:endParaRPr lang="Times New Roman" altLang="Times New Roman" sz="2000" dirty="0"/>
          </a:p>
          <a:p>
            <a:pPr marL="265165" algn="l" rtl="0" eaLnBrk="0">
              <a:lnSpc>
                <a:spcPct val="95000"/>
              </a:lnSpc>
              <a:spcBef>
                <a:spcPts val="32"/>
              </a:spcBef>
              <a:tabLst/>
            </a:pPr>
            <a:r>
              <a:rPr sz="2000" spc="-50" dirty="0">
                <a:solidFill>
                  <a:srgbClr val="000000">
                    <a:alpha val="100000"/>
                  </a:srgbClr>
                </a:solidFill>
                <a:latin typeface="SimSun"/>
                <a:ea typeface="SimSun"/>
                <a:cs typeface="SimSun"/>
              </a:rPr>
              <a:t>连续监测矿井中馈电开关或电磁起动器负荷侧有无电压的装置</a:t>
            </a:r>
            <a:r>
              <a:rPr sz="2000" spc="-30" dirty="0">
                <a:solidFill>
                  <a:srgbClr val="000000">
                    <a:alpha val="100000"/>
                  </a:srgbClr>
                </a:solidFill>
                <a:latin typeface="SimSun"/>
                <a:ea typeface="SimSun"/>
                <a:cs typeface="SimSun"/>
              </a:rPr>
              <a:t>。</a:t>
            </a:r>
            <a:endParaRPr lang="SimSun" altLang="SimSun" sz="2000" dirty="0"/>
          </a:p>
          <a:p>
            <a:pPr marL="12700" algn="l" rtl="0" eaLnBrk="0">
              <a:lnSpc>
                <a:spcPct val="70000"/>
              </a:lnSpc>
              <a:spcBef>
                <a:spcPts val="437"/>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3</a:t>
            </a:r>
            <a:endParaRPr lang="SimSun" altLang="SimSun" sz="2000" dirty="0"/>
          </a:p>
          <a:p>
            <a:pPr marL="264147"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执行器</a:t>
            </a:r>
            <a:r>
              <a:rPr sz="2000" spc="10" dirty="0">
                <a:solidFill>
                  <a:srgbClr val="000000">
                    <a:alpha val="100000"/>
                  </a:srgbClr>
                </a:solidFill>
                <a:latin typeface="SimSun"/>
                <a:ea typeface="SimSun"/>
                <a:cs typeface="SimSun"/>
              </a:rPr>
              <a:t> </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(含声光报警器</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及断电控制器)</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a</a:t>
            </a:r>
            <a:r>
              <a:rPr sz="2000" b="1" spc="0" dirty="0">
                <a:solidFill>
                  <a:srgbClr val="000000">
                    <a:alpha val="100000"/>
                  </a:srgbClr>
                </a:solidFill>
                <a:latin typeface="Times New Roman"/>
                <a:ea typeface="Times New Roman"/>
                <a:cs typeface="Times New Roman"/>
              </a:rPr>
              <a:t>ctuator</a:t>
            </a:r>
            <a:endParaRPr lang="Times New Roman" altLang="Times New Roman" sz="2000" dirty="0"/>
          </a:p>
          <a:p>
            <a:pPr marL="259570" algn="l" rtl="0" eaLnBrk="0">
              <a:lnSpc>
                <a:spcPct val="95000"/>
              </a:lnSpc>
              <a:spcBef>
                <a:spcPts val="32"/>
              </a:spcBef>
              <a:tabLst/>
            </a:pPr>
            <a:r>
              <a:rPr sz="2000" spc="-10" dirty="0">
                <a:solidFill>
                  <a:srgbClr val="000000">
                    <a:alpha val="100000"/>
                  </a:srgbClr>
                </a:solidFill>
                <a:latin typeface="SimSun"/>
                <a:ea typeface="SimSun"/>
                <a:cs typeface="SimSun"/>
              </a:rPr>
              <a:t>将控制信号转</a:t>
            </a:r>
            <a:r>
              <a:rPr sz="2000" spc="0" dirty="0">
                <a:solidFill>
                  <a:srgbClr val="000000">
                    <a:alpha val="100000"/>
                  </a:srgbClr>
                </a:solidFill>
                <a:latin typeface="SimSun"/>
                <a:ea typeface="SimSun"/>
                <a:cs typeface="SimSun"/>
              </a:rPr>
              <a:t>换为被控物理量的装置。</a:t>
            </a:r>
            <a:endParaRPr lang="SimSun" altLang="SimSun" sz="2000" dirty="0"/>
          </a:p>
          <a:p>
            <a:pPr marL="12700" algn="l" rtl="0" eaLnBrk="0">
              <a:lnSpc>
                <a:spcPct val="70000"/>
              </a:lnSpc>
              <a:spcBef>
                <a:spcPts val="437"/>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4</a:t>
            </a:r>
            <a:endParaRPr lang="SimSun" altLang="SimSun" sz="2000" dirty="0"/>
          </a:p>
          <a:p>
            <a:pPr marL="269240"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声光报警器</a:t>
            </a:r>
            <a:r>
              <a:rPr sz="2000" spc="-1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acousto-optic</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alarm</a:t>
            </a:r>
            <a:endParaRPr lang="Times New Roman" altLang="Times New Roman" sz="2000" dirty="0"/>
          </a:p>
          <a:p>
            <a:pPr marL="274078" algn="l" rtl="0" eaLnBrk="0">
              <a:lnSpc>
                <a:spcPct val="95000"/>
              </a:lnSpc>
              <a:spcBef>
                <a:spcPts val="32"/>
              </a:spcBef>
              <a:tabLst/>
            </a:pPr>
            <a:r>
              <a:rPr sz="2000" spc="-20" dirty="0">
                <a:solidFill>
                  <a:srgbClr val="000000">
                    <a:alpha val="100000"/>
                  </a:srgbClr>
                </a:solidFill>
                <a:latin typeface="SimSun"/>
                <a:ea typeface="SimSun"/>
                <a:cs typeface="SimSun"/>
              </a:rPr>
              <a:t>能发出声光报警的</a:t>
            </a:r>
            <a:r>
              <a:rPr sz="2000" spc="0" dirty="0">
                <a:solidFill>
                  <a:srgbClr val="000000">
                    <a:alpha val="100000"/>
                  </a:srgbClr>
                </a:solidFill>
                <a:latin typeface="SimSun"/>
                <a:ea typeface="SimSun"/>
                <a:cs typeface="SimSun"/>
              </a:rPr>
              <a:t>装置。</a:t>
            </a:r>
            <a:endParaRPr lang="SimSun" altLang="SimSun" sz="2000" dirty="0"/>
          </a:p>
          <a:p>
            <a:pPr marL="12700" algn="l" rtl="0" eaLnBrk="0">
              <a:lnSpc>
                <a:spcPct val="70000"/>
              </a:lnSpc>
              <a:spcBef>
                <a:spcPts val="437"/>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5</a:t>
            </a:r>
            <a:endParaRPr lang="SimSun" altLang="SimSun" sz="2000" dirty="0"/>
          </a:p>
          <a:p>
            <a:pPr marL="274078"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断电控制器</a:t>
            </a:r>
            <a:r>
              <a:rPr sz="2000" spc="-10" dirty="0">
                <a:solidFill>
                  <a:srgbClr val="000000">
                    <a:alpha val="100000"/>
                  </a:srgbClr>
                </a:solidFill>
                <a:latin typeface="SimSun"/>
                <a:ea typeface="SimSun"/>
                <a:cs typeface="SimSun"/>
              </a:rPr>
              <a:t> </a:t>
            </a:r>
            <a:r>
              <a:rPr sz="2000" b="1" spc="-10" dirty="0">
                <a:solidFill>
                  <a:srgbClr val="000000">
                    <a:alpha val="100000"/>
                  </a:srgbClr>
                </a:solidFill>
                <a:latin typeface="Times New Roman"/>
                <a:ea typeface="Times New Roman"/>
                <a:cs typeface="Times New Roman"/>
              </a:rPr>
              <a:t>switch</a:t>
            </a:r>
            <a:r>
              <a:rPr sz="2000" b="1" spc="0" dirty="0">
                <a:solidFill>
                  <a:srgbClr val="000000">
                    <a:alpha val="100000"/>
                  </a:srgbClr>
                </a:solidFill>
                <a:latin typeface="Times New Roman"/>
                <a:ea typeface="Times New Roman"/>
                <a:cs typeface="Times New Roman"/>
              </a:rPr>
              <a:t>ing</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off</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controller</a:t>
            </a:r>
            <a:endParaRPr lang="Times New Roman" altLang="Times New Roman" sz="2000" dirty="0"/>
          </a:p>
          <a:p>
            <a:pPr marL="263128" algn="l" rtl="0" eaLnBrk="0">
              <a:lnSpc>
                <a:spcPct val="95000"/>
              </a:lnSpc>
              <a:spcBef>
                <a:spcPts val="32"/>
              </a:spcBef>
              <a:tabLst/>
            </a:pPr>
            <a:r>
              <a:rPr sz="2000" spc="-10" dirty="0">
                <a:solidFill>
                  <a:srgbClr val="000000">
                    <a:alpha val="100000"/>
                  </a:srgbClr>
                </a:solidFill>
                <a:latin typeface="SimSun"/>
                <a:ea typeface="SimSun"/>
                <a:cs typeface="SimSun"/>
              </a:rPr>
              <a:t>控制馈电开关或</a:t>
            </a:r>
            <a:r>
              <a:rPr sz="2000" spc="0" dirty="0">
                <a:solidFill>
                  <a:srgbClr val="000000">
                    <a:alpha val="100000"/>
                  </a:srgbClr>
                </a:solidFill>
                <a:latin typeface="SimSun"/>
                <a:ea typeface="SimSun"/>
                <a:cs typeface="SimSun"/>
              </a:rPr>
              <a:t>电磁启动器等的装置。</a:t>
            </a:r>
            <a:endParaRPr lang="SimSun" altLang="SimSun" sz="2000" dirty="0"/>
          </a:p>
        </p:txBody>
      </p:sp>
      <p:sp>
        <p:nvSpPr>
          <p:cNvPr id="250" name="textbox 250"/>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51"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5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53" name="textbox 253"/>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31</a:t>
            </a:r>
            <a:endParaRPr lang="Verdana" altLang="Verdana"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55"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56"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257" name="textbox 257"/>
          <p:cNvSpPr/>
          <p:nvPr/>
        </p:nvSpPr>
        <p:spPr>
          <a:xfrm>
            <a:off x="654707" y="930944"/>
            <a:ext cx="7639684" cy="2105025"/>
          </a:xfrm>
          <a:prstGeom prst="rect">
            <a:avLst/>
          </a:prstGeom>
        </p:spPr>
        <p:txBody>
          <a:bodyPr vert="horz" wrap="square" lIns="0" tIns="0" rIns="0" bIns="0"/>
          <a:lstStyle/>
          <a:p>
            <a:pPr algn="l" rtl="0" eaLnBrk="0">
              <a:lnSpc>
                <a:spcPct val="90353"/>
              </a:lnSpc>
              <a:tabLst/>
            </a:pPr>
            <a:endParaRPr lang="Arial" altLang="Arial" sz="100" dirty="0"/>
          </a:p>
          <a:p>
            <a:pPr marL="18811" algn="l" rtl="0" eaLnBrk="0">
              <a:lnSpc>
                <a:spcPct val="70000"/>
              </a:lnSpc>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6</a:t>
            </a:r>
            <a:endParaRPr lang="SimSun" altLang="SimSun" sz="2000" dirty="0"/>
          </a:p>
          <a:p>
            <a:pPr marL="273314"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分站</a:t>
            </a:r>
            <a:r>
              <a:rPr sz="2000" spc="-10" dirty="0">
                <a:solidFill>
                  <a:srgbClr val="000000">
                    <a:alpha val="100000"/>
                  </a:srgbClr>
                </a:solidFill>
                <a:latin typeface="SimSun"/>
                <a:ea typeface="SimSun"/>
                <a:cs typeface="SimSun"/>
              </a:rPr>
              <a:t> </a:t>
            </a:r>
            <a:r>
              <a:rPr sz="2000" b="1" spc="-10" dirty="0">
                <a:solidFill>
                  <a:srgbClr val="000000">
                    <a:alpha val="100000"/>
                  </a:srgbClr>
                </a:solidFill>
                <a:latin typeface="Times New Roman"/>
                <a:ea typeface="Times New Roman"/>
                <a:cs typeface="Times New Roman"/>
              </a:rPr>
              <a:t>subst</a:t>
            </a:r>
            <a:r>
              <a:rPr sz="2000" b="1" spc="0" dirty="0">
                <a:solidFill>
                  <a:srgbClr val="000000">
                    <a:alpha val="100000"/>
                  </a:srgbClr>
                </a:solidFill>
                <a:latin typeface="Times New Roman"/>
                <a:ea typeface="Times New Roman"/>
                <a:cs typeface="Times New Roman"/>
              </a:rPr>
              <a:t>ation</a:t>
            </a:r>
            <a:endParaRPr lang="Times New Roman" altLang="Times New Roman" sz="2000" dirty="0"/>
          </a:p>
          <a:p>
            <a:pPr marL="12700" indent="258577" algn="l" rtl="0" eaLnBrk="0">
              <a:lnSpc>
                <a:spcPct val="99000"/>
              </a:lnSpc>
              <a:spcBef>
                <a:spcPts val="33"/>
              </a:spcBef>
              <a:tabLst/>
            </a:pPr>
            <a:r>
              <a:rPr sz="2000" spc="-10" dirty="0">
                <a:solidFill>
                  <a:srgbClr val="000000">
                    <a:alpha val="100000"/>
                  </a:srgbClr>
                </a:solidFill>
                <a:latin typeface="SimSun"/>
                <a:ea typeface="SimSun"/>
                <a:cs typeface="SimSun"/>
              </a:rPr>
              <a:t>煤矿安全监控系统中</a:t>
            </a:r>
            <a:r>
              <a:rPr sz="2000" spc="0" dirty="0">
                <a:solidFill>
                  <a:srgbClr val="000000">
                    <a:alpha val="100000"/>
                  </a:srgbClr>
                </a:solidFill>
                <a:latin typeface="SimSun"/>
                <a:ea typeface="SimSun"/>
                <a:cs typeface="SimSun"/>
              </a:rPr>
              <a:t>用于接收来自传感器的信号，并按预先约定的</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复用方式远距离</a:t>
            </a:r>
            <a:r>
              <a:rPr sz="2000" spc="0" dirty="0">
                <a:solidFill>
                  <a:srgbClr val="000000">
                    <a:alpha val="100000"/>
                  </a:srgbClr>
                </a:solidFill>
                <a:latin typeface="SimSun"/>
                <a:ea typeface="SimSun"/>
                <a:cs typeface="SimSun"/>
              </a:rPr>
              <a:t>传送给传输接口，同时，接收来自传输接口多路复用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信号的装置。分</a:t>
            </a:r>
            <a:r>
              <a:rPr sz="2000" spc="0" dirty="0">
                <a:solidFill>
                  <a:srgbClr val="000000">
                    <a:alpha val="100000"/>
                  </a:srgbClr>
                </a:solidFill>
                <a:latin typeface="SimSun"/>
                <a:ea typeface="SimSun"/>
                <a:cs typeface="SimSun"/>
              </a:rPr>
              <a:t>站还具有线性校正、超限判别、逻辑运算等简单的数</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据处理、对传感</a:t>
            </a:r>
            <a:r>
              <a:rPr sz="2000" spc="0" dirty="0">
                <a:solidFill>
                  <a:srgbClr val="000000">
                    <a:alpha val="100000"/>
                  </a:srgbClr>
                </a:solidFill>
                <a:latin typeface="SimSun"/>
                <a:ea typeface="SimSun"/>
                <a:cs typeface="SimSun"/>
              </a:rPr>
              <a:t>器输入的信号和传输接口传输来的信号进行处理的能</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力，控制执行器</a:t>
            </a:r>
            <a:r>
              <a:rPr sz="2000" spc="0" dirty="0">
                <a:solidFill>
                  <a:srgbClr val="000000">
                    <a:alpha val="100000"/>
                  </a:srgbClr>
                </a:solidFill>
                <a:latin typeface="SimSun"/>
                <a:ea typeface="SimSun"/>
                <a:cs typeface="SimSun"/>
              </a:rPr>
              <a:t>工作。</a:t>
            </a:r>
            <a:endParaRPr lang="SimSun" altLang="SimSun" sz="2000" dirty="0"/>
          </a:p>
        </p:txBody>
      </p:sp>
      <p:pic>
        <p:nvPicPr>
          <p:cNvPr id="258" name="picture 258"/>
          <p:cNvPicPr>
            <a:picLocks noChangeAspect="1"/>
          </p:cNvPicPr>
          <p:nvPr/>
        </p:nvPicPr>
        <p:blipFill>
          <a:blip r:embed="rId2"/>
          <a:stretch>
            <a:fillRect/>
          </a:stretch>
        </p:blipFill>
        <p:spPr>
          <a:xfrm rot="21600000">
            <a:off x="2410967" y="3041903"/>
            <a:ext cx="4145279" cy="3108960"/>
          </a:xfrm>
          <a:prstGeom prst="rect">
            <a:avLst/>
          </a:prstGeom>
        </p:spPr>
      </p:pic>
      <p:sp>
        <p:nvSpPr>
          <p:cNvPr id="259" name="textbox 259"/>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6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6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62" name="textbox 262"/>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32</a:t>
            </a:r>
            <a:endParaRPr lang="Verdana" altLang="Verdana" sz="1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6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6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266" name="textbox 266"/>
          <p:cNvSpPr/>
          <p:nvPr/>
        </p:nvSpPr>
        <p:spPr>
          <a:xfrm>
            <a:off x="654707" y="930944"/>
            <a:ext cx="7639684" cy="1800225"/>
          </a:xfrm>
          <a:prstGeom prst="rect">
            <a:avLst/>
          </a:prstGeom>
        </p:spPr>
        <p:txBody>
          <a:bodyPr vert="horz" wrap="square" lIns="0" tIns="0" rIns="0" bIns="0"/>
          <a:lstStyle/>
          <a:p>
            <a:pPr algn="l" rtl="0" eaLnBrk="0">
              <a:lnSpc>
                <a:spcPct val="90353"/>
              </a:lnSpc>
              <a:tabLst/>
            </a:pPr>
            <a:endParaRPr lang="Arial" altLang="Arial" sz="100" dirty="0"/>
          </a:p>
          <a:p>
            <a:pPr marL="18811" algn="l" rtl="0" eaLnBrk="0">
              <a:lnSpc>
                <a:spcPct val="70000"/>
              </a:lnSpc>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7</a:t>
            </a:r>
            <a:endParaRPr lang="SimSun" altLang="SimSun" sz="2000" dirty="0"/>
          </a:p>
          <a:p>
            <a:pPr marL="272295"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主机</a:t>
            </a:r>
            <a:r>
              <a:rPr sz="2000" spc="-10" dirty="0">
                <a:solidFill>
                  <a:srgbClr val="000000">
                    <a:alpha val="100000"/>
                  </a:srgbClr>
                </a:solidFill>
                <a:latin typeface="SimSun"/>
                <a:ea typeface="SimSun"/>
                <a:cs typeface="SimSun"/>
              </a:rPr>
              <a:t> </a:t>
            </a:r>
            <a:r>
              <a:rPr sz="2000" b="1" spc="-10" dirty="0">
                <a:solidFill>
                  <a:srgbClr val="000000">
                    <a:alpha val="100000"/>
                  </a:srgbClr>
                </a:solidFill>
                <a:latin typeface="Times New Roman"/>
                <a:ea typeface="Times New Roman"/>
                <a:cs typeface="Times New Roman"/>
              </a:rPr>
              <a:t>host</a:t>
            </a:r>
            <a:endParaRPr lang="Times New Roman" altLang="Times New Roman" sz="2000" dirty="0"/>
          </a:p>
          <a:p>
            <a:pPr marL="12700" indent="261632" algn="l" rtl="0" eaLnBrk="0">
              <a:lnSpc>
                <a:spcPct val="99000"/>
              </a:lnSpc>
              <a:spcBef>
                <a:spcPts val="9"/>
              </a:spcBef>
              <a:tabLst/>
            </a:pPr>
            <a:r>
              <a:rPr sz="2000" spc="-10" dirty="0">
                <a:solidFill>
                  <a:srgbClr val="000000">
                    <a:alpha val="100000"/>
                  </a:srgbClr>
                </a:solidFill>
                <a:latin typeface="SimSun"/>
                <a:ea typeface="SimSun"/>
                <a:cs typeface="SimSun"/>
              </a:rPr>
              <a:t>一般选用工控微型计算机</a:t>
            </a:r>
            <a:r>
              <a:rPr sz="2000" spc="0" dirty="0">
                <a:solidFill>
                  <a:srgbClr val="000000">
                    <a:alpha val="100000"/>
                  </a:srgbClr>
                </a:solidFill>
                <a:latin typeface="SimSun"/>
                <a:ea typeface="SimSun"/>
                <a:cs typeface="SimSun"/>
              </a:rPr>
              <a:t>或普通微型计算机、</a:t>
            </a:r>
            <a:r>
              <a:rPr sz="2000" spc="0" dirty="0">
                <a:solidFill>
                  <a:srgbClr val="FF0000">
                    <a:alpha val="100000"/>
                  </a:srgbClr>
                </a:solidFill>
                <a:latin typeface="SimSun"/>
                <a:ea typeface="SimSun"/>
                <a:cs typeface="SimSun"/>
              </a:rPr>
              <a:t>双机或多机备份</a:t>
            </a:r>
            <a:r>
              <a:rPr sz="2000" spc="0" dirty="0">
                <a:solidFill>
                  <a:srgbClr val="000000">
                    <a:alpha val="100000"/>
                  </a:srgbClr>
                </a:solidFill>
                <a:latin typeface="SimSun"/>
                <a:ea typeface="SimSun"/>
                <a:cs typeface="SimSun"/>
              </a:rPr>
              <a:t>。主</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机主要用来</a:t>
            </a:r>
            <a:r>
              <a:rPr sz="2000" spc="0" dirty="0">
                <a:solidFill>
                  <a:srgbClr val="000000">
                    <a:alpha val="100000"/>
                  </a:srgbClr>
                </a:solidFill>
                <a:latin typeface="SimSun"/>
                <a:ea typeface="SimSun"/>
                <a:cs typeface="SimSun"/>
              </a:rPr>
              <a:t>接收监测信号、校正、报警判别、数据统计、磁盘存储、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显示、声光报警</a:t>
            </a:r>
            <a:r>
              <a:rPr sz="2000" spc="0" dirty="0">
                <a:solidFill>
                  <a:srgbClr val="000000">
                    <a:alpha val="100000"/>
                  </a:srgbClr>
                </a:solidFill>
                <a:latin typeface="SimSun"/>
                <a:ea typeface="SimSun"/>
                <a:cs typeface="SimSun"/>
              </a:rPr>
              <a:t>、人机对话、输出控制、控制打印输出、与管理网络</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连接等</a:t>
            </a:r>
            <a:r>
              <a:rPr sz="2000" spc="-10" dirty="0">
                <a:solidFill>
                  <a:srgbClr val="000000">
                    <a:alpha val="100000"/>
                  </a:srgbClr>
                </a:solidFill>
                <a:latin typeface="SimSun"/>
                <a:ea typeface="SimSun"/>
                <a:cs typeface="SimSun"/>
              </a:rPr>
              <a:t>。</a:t>
            </a:r>
            <a:endParaRPr lang="SimSun" altLang="SimSun" sz="2000" dirty="0"/>
          </a:p>
        </p:txBody>
      </p:sp>
      <p:pic>
        <p:nvPicPr>
          <p:cNvPr id="267" name="picture 267"/>
          <p:cNvPicPr>
            <a:picLocks noChangeAspect="1"/>
          </p:cNvPicPr>
          <p:nvPr/>
        </p:nvPicPr>
        <p:blipFill>
          <a:blip r:embed="rId2"/>
          <a:stretch>
            <a:fillRect/>
          </a:stretch>
        </p:blipFill>
        <p:spPr>
          <a:xfrm rot="21600000">
            <a:off x="5507735" y="3567683"/>
            <a:ext cx="2807207" cy="2127504"/>
          </a:xfrm>
          <a:prstGeom prst="rect">
            <a:avLst/>
          </a:prstGeom>
        </p:spPr>
      </p:pic>
      <p:sp>
        <p:nvSpPr>
          <p:cNvPr id="268" name="textbox 268"/>
          <p:cNvSpPr/>
          <p:nvPr/>
        </p:nvSpPr>
        <p:spPr>
          <a:xfrm>
            <a:off x="660818" y="3369344"/>
            <a:ext cx="4585970" cy="1189355"/>
          </a:xfrm>
          <a:prstGeom prst="rect">
            <a:avLst/>
          </a:prstGeom>
        </p:spPr>
        <p:txBody>
          <a:bodyPr vert="horz" wrap="square" lIns="0" tIns="0" rIns="0" bIns="0"/>
          <a:lstStyle/>
          <a:p>
            <a:pPr algn="l" rtl="0" eaLnBrk="0">
              <a:lnSpc>
                <a:spcPct val="90348"/>
              </a:lnSpc>
              <a:tabLst/>
            </a:pPr>
            <a:endParaRPr lang="Arial" altLang="Arial" sz="100" dirty="0"/>
          </a:p>
          <a:p>
            <a:pPr marL="12700" algn="l" rtl="0" eaLnBrk="0">
              <a:lnSpc>
                <a:spcPct val="70000"/>
              </a:lnSpc>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8</a:t>
            </a:r>
            <a:endParaRPr lang="SimSun" altLang="SimSun" sz="2000" dirty="0"/>
          </a:p>
          <a:p>
            <a:pPr marL="263128"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馈电</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异常</a:t>
            </a:r>
            <a:r>
              <a:rPr sz="2000" spc="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abnormal</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feed</a:t>
            </a:r>
            <a:endParaRPr lang="Times New Roman" altLang="Times New Roman" sz="2000" dirty="0"/>
          </a:p>
          <a:p>
            <a:pPr marL="260588" indent="3558" algn="l" rtl="0" eaLnBrk="0">
              <a:lnSpc>
                <a:spcPct val="97000"/>
              </a:lnSpc>
              <a:spcBef>
                <a:spcPts val="49"/>
              </a:spcBef>
              <a:tabLst/>
            </a:pPr>
            <a:r>
              <a:rPr sz="2000" spc="-10" dirty="0">
                <a:solidFill>
                  <a:srgbClr val="000000">
                    <a:alpha val="100000"/>
                  </a:srgbClr>
                </a:solidFill>
                <a:latin typeface="SimSun"/>
                <a:ea typeface="SimSun"/>
                <a:cs typeface="SimSun"/>
              </a:rPr>
              <a:t>被控设备的馈电状</a:t>
            </a:r>
            <a:r>
              <a:rPr sz="2000" spc="0" dirty="0">
                <a:solidFill>
                  <a:srgbClr val="000000">
                    <a:alpha val="100000"/>
                  </a:srgbClr>
                </a:solidFill>
                <a:latin typeface="SimSun"/>
                <a:ea typeface="SimSun"/>
                <a:cs typeface="SimSun"/>
              </a:rPr>
              <a:t>态与系统发出的断电</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命令或复电</a:t>
            </a:r>
            <a:r>
              <a:rPr sz="2000" spc="0" dirty="0">
                <a:solidFill>
                  <a:srgbClr val="000000">
                    <a:alpha val="100000"/>
                  </a:srgbClr>
                </a:solidFill>
                <a:latin typeface="SimSun"/>
                <a:ea typeface="SimSun"/>
                <a:cs typeface="SimSun"/>
              </a:rPr>
              <a:t>命令</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不一致</a:t>
            </a:r>
            <a:r>
              <a:rPr sz="2000" spc="0" dirty="0">
                <a:solidFill>
                  <a:srgbClr val="000000">
                    <a:alpha val="100000"/>
                  </a:srgbClr>
                </a:solidFill>
                <a:latin typeface="SimSun"/>
                <a:ea typeface="SimSun"/>
                <a:cs typeface="SimSun"/>
              </a:rPr>
              <a:t>。</a:t>
            </a:r>
            <a:endParaRPr lang="SimSun" altLang="SimSun" sz="2000" dirty="0"/>
          </a:p>
        </p:txBody>
      </p:sp>
      <p:sp>
        <p:nvSpPr>
          <p:cNvPr id="269" name="textbox 269"/>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7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7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72" name="textbox 272"/>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33</a:t>
            </a:r>
            <a:endParaRPr lang="Verdana" altLang="Verdana" sz="1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7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7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276" name="textbox 276"/>
          <p:cNvSpPr/>
          <p:nvPr/>
        </p:nvSpPr>
        <p:spPr>
          <a:xfrm>
            <a:off x="656744" y="930944"/>
            <a:ext cx="7637780" cy="4043679"/>
          </a:xfrm>
          <a:prstGeom prst="rect">
            <a:avLst/>
          </a:prstGeom>
        </p:spPr>
        <p:txBody>
          <a:bodyPr vert="horz" wrap="square" lIns="0" tIns="0" rIns="0" bIns="0"/>
          <a:lstStyle/>
          <a:p>
            <a:pPr algn="l" rtl="0" eaLnBrk="0">
              <a:lnSpc>
                <a:spcPct val="90353"/>
              </a:lnSpc>
              <a:tabLst/>
            </a:pPr>
            <a:endParaRPr lang="Arial" altLang="Arial" sz="100" dirty="0"/>
          </a:p>
          <a:p>
            <a:pPr marL="16774" algn="l" rtl="0" eaLnBrk="0">
              <a:lnSpc>
                <a:spcPct val="70000"/>
              </a:lnSpc>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3.1</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9</a:t>
            </a:r>
            <a:endParaRPr lang="SimSun" altLang="SimSun" sz="2000" dirty="0"/>
          </a:p>
          <a:p>
            <a:pPr marL="277133"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瓦斯矿井</a:t>
            </a:r>
            <a:r>
              <a:rPr sz="2000" spc="-10" dirty="0">
                <a:solidFill>
                  <a:srgbClr val="000000">
                    <a:alpha val="100000"/>
                  </a:srgbClr>
                </a:solidFill>
                <a:latin typeface="SimSun"/>
                <a:ea typeface="SimSun"/>
                <a:cs typeface="SimSun"/>
              </a:rPr>
              <a:t> </a:t>
            </a:r>
            <a:r>
              <a:rPr sz="2000" b="1" spc="-10" dirty="0">
                <a:solidFill>
                  <a:srgbClr val="000000">
                    <a:alpha val="100000"/>
                  </a:srgbClr>
                </a:solidFill>
                <a:latin typeface="Times New Roman"/>
                <a:ea typeface="Times New Roman"/>
                <a:cs typeface="Times New Roman"/>
              </a:rPr>
              <a:t>gas</a:t>
            </a:r>
            <a:r>
              <a:rPr sz="2000" b="1" spc="0" dirty="0">
                <a:solidFill>
                  <a:srgbClr val="000000">
                    <a:alpha val="100000"/>
                  </a:srgbClr>
                </a:solidFill>
                <a:latin typeface="Times New Roman"/>
                <a:ea typeface="Times New Roman"/>
                <a:cs typeface="Times New Roman"/>
              </a:rPr>
              <a:t>sy</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colliery</a:t>
            </a:r>
            <a:endParaRPr lang="Times New Roman" altLang="Times New Roman" sz="2000" dirty="0"/>
          </a:p>
          <a:p>
            <a:pPr marL="12700" indent="270544" algn="l" rtl="0" eaLnBrk="0">
              <a:lnSpc>
                <a:spcPct val="98000"/>
              </a:lnSpc>
              <a:spcBef>
                <a:spcPts val="57"/>
              </a:spcBef>
              <a:tabLst/>
            </a:pPr>
            <a:r>
              <a:rPr sz="2000" spc="-10" dirty="0">
                <a:solidFill>
                  <a:srgbClr val="000000">
                    <a:alpha val="100000"/>
                  </a:srgbClr>
                </a:solidFill>
                <a:latin typeface="SimSun"/>
                <a:ea typeface="SimSun"/>
                <a:cs typeface="SimSun"/>
              </a:rPr>
              <a:t>只要有一个煤</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(岩〉层发现瓦斯，该矿井即</a:t>
            </a:r>
            <a:r>
              <a:rPr sz="2000" spc="0" dirty="0">
                <a:solidFill>
                  <a:srgbClr val="000000">
                    <a:alpha val="100000"/>
                  </a:srgbClr>
                </a:solidFill>
                <a:latin typeface="SimSun"/>
                <a:ea typeface="SimSun"/>
                <a:cs typeface="SimSun"/>
              </a:rPr>
              <a:t>为瓦斯矿井。瓦斯矿井</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依照矿井瓦斯等级进</a:t>
            </a:r>
            <a:r>
              <a:rPr sz="2000" spc="0" dirty="0">
                <a:solidFill>
                  <a:srgbClr val="000000">
                    <a:alpha val="100000"/>
                  </a:srgbClr>
                </a:solidFill>
                <a:latin typeface="SimSun"/>
                <a:ea typeface="SimSun"/>
                <a:cs typeface="SimSun"/>
              </a:rPr>
              <a:t>行管理，分为低瓦斯矿井，高瓦斯矿井和煤与瓦</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斯突出矿</a:t>
            </a:r>
            <a:r>
              <a:rPr sz="2000" spc="-10" dirty="0">
                <a:solidFill>
                  <a:srgbClr val="000000">
                    <a:alpha val="100000"/>
                  </a:srgbClr>
                </a:solidFill>
                <a:latin typeface="SimSun"/>
                <a:ea typeface="SimSun"/>
                <a:cs typeface="SimSun"/>
              </a:rPr>
              <a:t>井</a:t>
            </a:r>
            <a:r>
              <a:rPr sz="2000" spc="0" dirty="0">
                <a:solidFill>
                  <a:srgbClr val="000000">
                    <a:alpha val="100000"/>
                  </a:srgbClr>
                </a:solidFill>
                <a:latin typeface="SimSun"/>
                <a:ea typeface="SimSun"/>
                <a:cs typeface="SimSun"/>
              </a:rPr>
              <a:t>。</a:t>
            </a:r>
            <a:endParaRPr lang="SimSun" altLang="SimSun" sz="2000" dirty="0"/>
          </a:p>
          <a:p>
            <a:pPr marL="16774" algn="l" rtl="0" eaLnBrk="0">
              <a:lnSpc>
                <a:spcPct val="70000"/>
              </a:lnSpc>
              <a:spcBef>
                <a:spcPts val="437"/>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3.2</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0</a:t>
            </a:r>
            <a:endParaRPr lang="SimSun" altLang="SimSun" sz="2000" dirty="0"/>
          </a:p>
          <a:p>
            <a:pPr marL="269240"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风向传感</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器</a:t>
            </a:r>
            <a:r>
              <a:rPr sz="2000" spc="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transducer</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of</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the</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direction</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of</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wind</a:t>
            </a:r>
            <a:endParaRPr lang="Times New Roman" altLang="Times New Roman" sz="2000" dirty="0"/>
          </a:p>
          <a:p>
            <a:pPr marL="269240" algn="l" rtl="0" eaLnBrk="0">
              <a:lnSpc>
                <a:spcPct val="95000"/>
              </a:lnSpc>
              <a:spcBef>
                <a:spcPts val="40"/>
              </a:spcBef>
              <a:tabLst/>
            </a:pPr>
            <a:r>
              <a:rPr sz="2000" spc="-10" dirty="0">
                <a:solidFill>
                  <a:srgbClr val="000000">
                    <a:alpha val="100000"/>
                  </a:srgbClr>
                </a:solidFill>
                <a:latin typeface="SimSun"/>
                <a:ea typeface="SimSun"/>
                <a:cs typeface="SimSun"/>
              </a:rPr>
              <a:t>连续监测风向的装置</a:t>
            </a:r>
            <a:r>
              <a:rPr sz="2000" spc="0" dirty="0">
                <a:solidFill>
                  <a:srgbClr val="000000">
                    <a:alpha val="100000"/>
                  </a:srgbClr>
                </a:solidFill>
                <a:latin typeface="SimSun"/>
                <a:ea typeface="SimSun"/>
                <a:cs typeface="SimSun"/>
              </a:rPr>
              <a:t>。</a:t>
            </a:r>
            <a:endParaRPr lang="SimSun" altLang="SimSun" sz="2000" dirty="0"/>
          </a:p>
          <a:p>
            <a:pPr algn="l" rtl="0" eaLnBrk="0">
              <a:lnSpc>
                <a:spcPct val="106000"/>
              </a:lnSpc>
              <a:tabLst/>
            </a:pPr>
            <a:endParaRPr lang="Arial" altLang="Arial" sz="1000" dirty="0"/>
          </a:p>
          <a:p>
            <a:pPr algn="l" rtl="0" eaLnBrk="0">
              <a:lnSpc>
                <a:spcPct val="106000"/>
              </a:lnSpc>
              <a:tabLst/>
            </a:pPr>
            <a:endParaRPr lang="Arial" altLang="Arial" sz="1000" dirty="0"/>
          </a:p>
          <a:p>
            <a:pPr algn="l" rtl="0" eaLnBrk="0">
              <a:lnSpc>
                <a:spcPct val="107000"/>
              </a:lnSpc>
              <a:tabLst/>
            </a:pPr>
            <a:endParaRPr lang="Arial" altLang="Arial" sz="1000" dirty="0"/>
          </a:p>
          <a:p>
            <a:pPr marL="267333" algn="l" rtl="0" eaLnBrk="0">
              <a:lnSpc>
                <a:spcPct val="100000"/>
              </a:lnSpc>
              <a:spcBef>
                <a:spcPts val="512"/>
              </a:spcBef>
              <a:tabLst/>
            </a:pPr>
            <a:r>
              <a:rPr sz="1700" spc="-140" dirty="0">
                <a:solidFill>
                  <a:srgbClr val="FF0000">
                    <a:alpha val="100000"/>
                  </a:srgbClr>
                </a:solidFill>
                <a:latin typeface="Wingdings"/>
                <a:ea typeface="Wingdings"/>
                <a:cs typeface="Wingdings"/>
              </a:rPr>
              <a:t>Ø</a:t>
            </a:r>
            <a:r>
              <a:rPr sz="1700" spc="-140" dirty="0">
                <a:solidFill>
                  <a:srgbClr val="FF0000">
                    <a:alpha val="100000"/>
                  </a:srgbClr>
                </a:solidFill>
                <a:latin typeface="Wingdings"/>
                <a:ea typeface="Wingdings"/>
                <a:cs typeface="Wingdings"/>
              </a:rPr>
              <a:t> </a:t>
            </a:r>
            <a:r>
              <a:rPr sz="1700" spc="-140" dirty="0">
                <a:solidFill>
                  <a:srgbClr val="FF0000">
                    <a:alpha val="100000"/>
                  </a:srgbClr>
                </a:solidFill>
                <a:latin typeface="SimSun"/>
                <a:ea typeface="SimSun"/>
                <a:cs typeface="SimSun"/>
              </a:rPr>
              <a:t>风向</a:t>
            </a:r>
            <a:r>
              <a:rPr sz="1700" spc="-100" dirty="0">
                <a:solidFill>
                  <a:srgbClr val="FF0000">
                    <a:alpha val="100000"/>
                  </a:srgbClr>
                </a:solidFill>
                <a:latin typeface="SimSun"/>
                <a:ea typeface="SimSun"/>
                <a:cs typeface="SimSun"/>
              </a:rPr>
              <a:t>标</a:t>
            </a:r>
            <a:endParaRPr lang="SimSun" altLang="SimSun" sz="1700" dirty="0"/>
          </a:p>
          <a:p>
            <a:pPr marL="267333" algn="l" rtl="0" eaLnBrk="0">
              <a:lnSpc>
                <a:spcPts val="2066"/>
              </a:lnSpc>
              <a:spcBef>
                <a:spcPts val="1200"/>
              </a:spcBef>
              <a:tabLst/>
            </a:pPr>
            <a:r>
              <a:rPr sz="1700" spc="-100" dirty="0">
                <a:solidFill>
                  <a:srgbClr val="FF0000">
                    <a:alpha val="100000"/>
                  </a:srgbClr>
                </a:solidFill>
                <a:latin typeface="Wingdings"/>
                <a:ea typeface="Wingdings"/>
                <a:cs typeface="Wingdings"/>
              </a:rPr>
              <a:t>Ø</a:t>
            </a:r>
            <a:r>
              <a:rPr sz="1700" spc="-100" dirty="0">
                <a:solidFill>
                  <a:srgbClr val="FF0000">
                    <a:alpha val="100000"/>
                  </a:srgbClr>
                </a:solidFill>
                <a:latin typeface="Wingdings"/>
                <a:ea typeface="Wingdings"/>
                <a:cs typeface="Wingdings"/>
              </a:rPr>
              <a:t> </a:t>
            </a:r>
            <a:r>
              <a:rPr sz="1700" spc="-100" dirty="0">
                <a:solidFill>
                  <a:srgbClr val="FF0000">
                    <a:alpha val="100000"/>
                  </a:srgbClr>
                </a:solidFill>
                <a:latin typeface="SimSun"/>
                <a:ea typeface="SimSun"/>
                <a:cs typeface="SimSun"/>
              </a:rPr>
              <a:t>差压原</a:t>
            </a:r>
            <a:r>
              <a:rPr sz="1700" spc="-60" dirty="0">
                <a:solidFill>
                  <a:srgbClr val="FF0000">
                    <a:alpha val="100000"/>
                  </a:srgbClr>
                </a:solidFill>
                <a:latin typeface="SimSun"/>
                <a:ea typeface="SimSun"/>
                <a:cs typeface="SimSun"/>
              </a:rPr>
              <a:t>理</a:t>
            </a:r>
            <a:endParaRPr lang="SimSun" altLang="SimSun" sz="1700" dirty="0"/>
          </a:p>
          <a:p>
            <a:pPr algn="l" rtl="0" eaLnBrk="0">
              <a:lnSpc>
                <a:spcPct val="108000"/>
              </a:lnSpc>
              <a:tabLst/>
            </a:pPr>
            <a:endParaRPr lang="Arial" altLang="Arial" sz="900" dirty="0"/>
          </a:p>
          <a:p>
            <a:pPr algn="l" rtl="0" eaLnBrk="0">
              <a:lnSpc>
                <a:spcPct val="6120"/>
              </a:lnSpc>
              <a:tabLst/>
            </a:pPr>
            <a:endParaRPr lang="Arial" altLang="Arial" sz="100" dirty="0"/>
          </a:p>
          <a:p>
            <a:pPr marL="267333" algn="l" rtl="0" eaLnBrk="0">
              <a:lnSpc>
                <a:spcPct val="100000"/>
              </a:lnSpc>
              <a:tabLst/>
            </a:pPr>
            <a:r>
              <a:rPr sz="1700" spc="-100" dirty="0">
                <a:solidFill>
                  <a:srgbClr val="FF0000">
                    <a:alpha val="100000"/>
                  </a:srgbClr>
                </a:solidFill>
                <a:latin typeface="Wingdings"/>
                <a:ea typeface="Wingdings"/>
                <a:cs typeface="Wingdings"/>
              </a:rPr>
              <a:t>Ø</a:t>
            </a:r>
            <a:r>
              <a:rPr sz="1700" spc="-100" dirty="0">
                <a:solidFill>
                  <a:srgbClr val="FF0000">
                    <a:alpha val="100000"/>
                  </a:srgbClr>
                </a:solidFill>
                <a:latin typeface="Wingdings"/>
                <a:ea typeface="Wingdings"/>
                <a:cs typeface="Wingdings"/>
              </a:rPr>
              <a:t> </a:t>
            </a:r>
            <a:r>
              <a:rPr sz="1700" spc="-100" dirty="0">
                <a:solidFill>
                  <a:srgbClr val="FF0000">
                    <a:alpha val="100000"/>
                  </a:srgbClr>
                </a:solidFill>
                <a:latin typeface="SimSun"/>
                <a:ea typeface="SimSun"/>
                <a:cs typeface="SimSun"/>
              </a:rPr>
              <a:t>超声原</a:t>
            </a:r>
            <a:r>
              <a:rPr sz="1700" spc="-60" dirty="0">
                <a:solidFill>
                  <a:srgbClr val="FF0000">
                    <a:alpha val="100000"/>
                  </a:srgbClr>
                </a:solidFill>
                <a:latin typeface="SimSun"/>
                <a:ea typeface="SimSun"/>
                <a:cs typeface="SimSun"/>
              </a:rPr>
              <a:t>理</a:t>
            </a:r>
            <a:endParaRPr lang="SimSun" altLang="SimSun" sz="1700" dirty="0"/>
          </a:p>
        </p:txBody>
      </p:sp>
      <p:sp>
        <p:nvSpPr>
          <p:cNvPr id="277" name="textbox 277"/>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7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7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80" name="textbox 280"/>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34</a:t>
            </a:r>
            <a:endParaRPr lang="Verdana" altLang="Verdana"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8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8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284" name="textbox 284"/>
          <p:cNvSpPr/>
          <p:nvPr/>
        </p:nvSpPr>
        <p:spPr>
          <a:xfrm>
            <a:off x="654707" y="930944"/>
            <a:ext cx="7836534" cy="4237354"/>
          </a:xfrm>
          <a:prstGeom prst="rect">
            <a:avLst/>
          </a:prstGeom>
        </p:spPr>
        <p:txBody>
          <a:bodyPr vert="horz" wrap="square" lIns="0" tIns="0" rIns="0" bIns="0"/>
          <a:lstStyle/>
          <a:p>
            <a:pPr algn="l" rtl="0" eaLnBrk="0">
              <a:lnSpc>
                <a:spcPct val="90353"/>
              </a:lnSpc>
              <a:tabLst/>
            </a:pPr>
            <a:endParaRPr lang="Arial" altLang="Arial" sz="100" dirty="0"/>
          </a:p>
          <a:p>
            <a:pPr marL="18811" algn="l" rtl="0" eaLnBrk="0">
              <a:lnSpc>
                <a:spcPct val="70000"/>
              </a:lnSpc>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3.2</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1</a:t>
            </a:r>
            <a:endParaRPr lang="SimSun" altLang="SimSun" sz="2000" dirty="0"/>
          </a:p>
          <a:p>
            <a:pPr marL="397510"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粉尘传感器</a:t>
            </a:r>
            <a:r>
              <a:rPr sz="2000" spc="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transducer</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of</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dust</a:t>
            </a:r>
            <a:endParaRPr lang="Times New Roman" altLang="Times New Roman" sz="2000" dirty="0"/>
          </a:p>
          <a:p>
            <a:pPr marL="399547" algn="l" rtl="0" eaLnBrk="0">
              <a:lnSpc>
                <a:spcPct val="95000"/>
              </a:lnSpc>
              <a:spcBef>
                <a:spcPts val="32"/>
              </a:spcBef>
              <a:tabLst/>
            </a:pPr>
            <a:r>
              <a:rPr sz="2000" spc="-10" dirty="0">
                <a:solidFill>
                  <a:srgbClr val="000000">
                    <a:alpha val="100000"/>
                  </a:srgbClr>
                </a:solidFill>
                <a:latin typeface="SimSun"/>
                <a:ea typeface="SimSun"/>
                <a:cs typeface="SimSun"/>
              </a:rPr>
              <a:t>连续监测煤尘和矿尘</a:t>
            </a:r>
            <a:r>
              <a:rPr sz="2000" spc="0" dirty="0">
                <a:solidFill>
                  <a:srgbClr val="000000">
                    <a:alpha val="100000"/>
                  </a:srgbClr>
                </a:solidFill>
                <a:latin typeface="SimSun"/>
                <a:ea typeface="SimSun"/>
                <a:cs typeface="SimSun"/>
              </a:rPr>
              <a:t>的装置。</a:t>
            </a:r>
            <a:endParaRPr lang="SimSun" altLang="SimSun" sz="2000" dirty="0"/>
          </a:p>
          <a:p>
            <a:pPr marL="18811" algn="l" rtl="0" eaLnBrk="0">
              <a:lnSpc>
                <a:spcPct val="70000"/>
              </a:lnSpc>
              <a:spcBef>
                <a:spcPts val="437"/>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3.2</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2</a:t>
            </a:r>
            <a:endParaRPr lang="SimSun" altLang="SimSun" sz="2000" dirty="0"/>
          </a:p>
          <a:p>
            <a:pPr marL="399547"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便</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携式甲烷检测报警仪</a:t>
            </a:r>
            <a:r>
              <a:rPr sz="2000" spc="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portable</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methane</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detection</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alarming</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device</a:t>
            </a:r>
            <a:endParaRPr lang="Times New Roman" altLang="Times New Roman" sz="2000" dirty="0"/>
          </a:p>
          <a:p>
            <a:pPr marL="12700" indent="390921" algn="l" rtl="0" eaLnBrk="0">
              <a:lnSpc>
                <a:spcPct val="98000"/>
              </a:lnSpc>
              <a:spcBef>
                <a:spcPts val="8"/>
              </a:spcBef>
              <a:tabLst/>
            </a:pPr>
            <a:r>
              <a:rPr sz="2000" spc="-10" dirty="0">
                <a:solidFill>
                  <a:srgbClr val="000000">
                    <a:alpha val="100000"/>
                  </a:srgbClr>
                </a:solidFill>
                <a:latin typeface="SimSun"/>
                <a:ea typeface="SimSun"/>
                <a:cs typeface="SimSun"/>
              </a:rPr>
              <a:t>具有甲烷浓度数字显示、超</a:t>
            </a:r>
            <a:r>
              <a:rPr sz="2000" spc="0" dirty="0">
                <a:solidFill>
                  <a:srgbClr val="000000">
                    <a:alpha val="100000"/>
                  </a:srgbClr>
                </a:solidFill>
                <a:latin typeface="SimSun"/>
                <a:ea typeface="SimSun"/>
                <a:cs typeface="SimSun"/>
              </a:rPr>
              <a:t>限报警的携带式仪器，包括具有</a:t>
            </a:r>
            <a:r>
              <a:rPr sz="2000" spc="0" dirty="0">
                <a:solidFill>
                  <a:srgbClr val="FF0000">
                    <a:alpha val="100000"/>
                  </a:srgbClr>
                </a:solidFill>
                <a:latin typeface="SimSun"/>
                <a:ea typeface="SimSun"/>
                <a:cs typeface="SimSun"/>
              </a:rPr>
              <a:t>无线传</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输功能</a:t>
            </a:r>
            <a:r>
              <a:rPr sz="2000" spc="-10" dirty="0">
                <a:solidFill>
                  <a:srgbClr val="000000">
                    <a:alpha val="100000"/>
                  </a:srgbClr>
                </a:solidFill>
                <a:latin typeface="SimSun"/>
                <a:ea typeface="SimSun"/>
                <a:cs typeface="SimSun"/>
              </a:rPr>
              <a:t>的携带式</a:t>
            </a:r>
            <a:r>
              <a:rPr sz="2000" spc="0" dirty="0">
                <a:solidFill>
                  <a:srgbClr val="000000">
                    <a:alpha val="100000"/>
                  </a:srgbClr>
                </a:solidFill>
                <a:latin typeface="SimSun"/>
                <a:ea typeface="SimSun"/>
                <a:cs typeface="SimSun"/>
              </a:rPr>
              <a:t>甲烷检测报警仪。</a:t>
            </a:r>
            <a:endParaRPr lang="SimSun" altLang="SimSun" sz="2000" dirty="0"/>
          </a:p>
          <a:p>
            <a:pPr marL="18811" algn="l" rtl="0" eaLnBrk="0">
              <a:lnSpc>
                <a:spcPct val="70000"/>
              </a:lnSpc>
              <a:spcBef>
                <a:spcPts val="437"/>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3.2</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3</a:t>
            </a:r>
            <a:endParaRPr lang="SimSun" altLang="SimSun" sz="2000" dirty="0"/>
          </a:p>
          <a:p>
            <a:pPr marL="273314"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线缆</a:t>
            </a:r>
            <a:r>
              <a:rPr sz="2000" spc="-10" dirty="0">
                <a:solidFill>
                  <a:srgbClr val="000000">
                    <a:alpha val="100000"/>
                  </a:srgbClr>
                </a:solidFill>
                <a:latin typeface="SimSun"/>
                <a:ea typeface="SimSun"/>
                <a:cs typeface="SimSun"/>
              </a:rPr>
              <a:t> </a:t>
            </a:r>
            <a:r>
              <a:rPr sz="2000" b="1" spc="-10" dirty="0">
                <a:solidFill>
                  <a:srgbClr val="000000">
                    <a:alpha val="100000"/>
                  </a:srgbClr>
                </a:solidFill>
                <a:latin typeface="Times New Roman"/>
                <a:ea typeface="Times New Roman"/>
                <a:cs typeface="Times New Roman"/>
              </a:rPr>
              <a:t>sign</a:t>
            </a:r>
            <a:r>
              <a:rPr sz="2000" b="1" spc="0" dirty="0">
                <a:solidFill>
                  <a:srgbClr val="000000">
                    <a:alpha val="100000"/>
                  </a:srgbClr>
                </a:solidFill>
                <a:latin typeface="Times New Roman"/>
                <a:ea typeface="Times New Roman"/>
                <a:cs typeface="Times New Roman"/>
              </a:rPr>
              <a:t>al</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cable</a:t>
            </a:r>
            <a:endParaRPr lang="Times New Roman" altLang="Times New Roman" sz="2000" dirty="0"/>
          </a:p>
          <a:p>
            <a:pPr marL="272295" algn="l" rtl="0" eaLnBrk="0">
              <a:lnSpc>
                <a:spcPct val="95000"/>
              </a:lnSpc>
              <a:spcBef>
                <a:spcPts val="24"/>
              </a:spcBef>
              <a:tabLst/>
            </a:pPr>
            <a:r>
              <a:rPr sz="2000" spc="-10" dirty="0">
                <a:solidFill>
                  <a:srgbClr val="000000">
                    <a:alpha val="100000"/>
                  </a:srgbClr>
                </a:solidFill>
                <a:latin typeface="SimSun"/>
                <a:ea typeface="SimSun"/>
                <a:cs typeface="SimSun"/>
              </a:rPr>
              <a:t>用于传输监控等信号</a:t>
            </a:r>
            <a:r>
              <a:rPr sz="2000" spc="0" dirty="0">
                <a:solidFill>
                  <a:srgbClr val="000000">
                    <a:alpha val="100000"/>
                  </a:srgbClr>
                </a:solidFill>
                <a:latin typeface="SimSun"/>
                <a:ea typeface="SimSun"/>
                <a:cs typeface="SimSun"/>
              </a:rPr>
              <a:t>的电缆或光缆。</a:t>
            </a:r>
            <a:endParaRPr lang="SimSun" altLang="SimSun" sz="2000" dirty="0"/>
          </a:p>
          <a:p>
            <a:pPr marL="18811" algn="l" rtl="0" eaLnBrk="0">
              <a:lnSpc>
                <a:spcPct val="70000"/>
              </a:lnSpc>
              <a:spcBef>
                <a:spcPts val="445"/>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3.2</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4</a:t>
            </a:r>
            <a:endParaRPr lang="SimSun" altLang="SimSun" sz="2000" dirty="0"/>
          </a:p>
          <a:p>
            <a:pPr marL="303106"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甲烷检测报警矿灯</a:t>
            </a:r>
            <a:r>
              <a:rPr sz="2000" spc="-10" dirty="0">
                <a:solidFill>
                  <a:srgbClr val="000000">
                    <a:alpha val="100000"/>
                  </a:srgbClr>
                </a:solidFill>
                <a:latin typeface="SimSun"/>
                <a:ea typeface="SimSun"/>
                <a:cs typeface="SimSun"/>
              </a:rPr>
              <a:t> </a:t>
            </a:r>
            <a:r>
              <a:rPr sz="2000" b="1" spc="-10" dirty="0">
                <a:solidFill>
                  <a:srgbClr val="000000">
                    <a:alpha val="100000"/>
                  </a:srgbClr>
                </a:solidFill>
                <a:latin typeface="Times New Roman"/>
                <a:ea typeface="Times New Roman"/>
                <a:cs typeface="Times New Roman"/>
              </a:rPr>
              <a:t>digital</a:t>
            </a:r>
            <a:r>
              <a:rPr sz="2000" spc="-10" dirty="0">
                <a:solidFill>
                  <a:srgbClr val="000000">
                    <a:alpha val="100000"/>
                  </a:srgbClr>
                </a:solidFill>
                <a:latin typeface="Times New Roman"/>
                <a:ea typeface="Times New Roman"/>
                <a:cs typeface="Times New Roman"/>
              </a:rPr>
              <a:t> </a:t>
            </a:r>
            <a:r>
              <a:rPr sz="2000" b="1" spc="-10" dirty="0">
                <a:solidFill>
                  <a:srgbClr val="000000">
                    <a:alpha val="100000"/>
                  </a:srgbClr>
                </a:solidFill>
                <a:latin typeface="Times New Roman"/>
                <a:ea typeface="Times New Roman"/>
                <a:cs typeface="Times New Roman"/>
              </a:rPr>
              <a:t>meth</a:t>
            </a:r>
            <a:r>
              <a:rPr sz="2000" b="1" spc="0" dirty="0">
                <a:solidFill>
                  <a:srgbClr val="000000">
                    <a:alpha val="100000"/>
                  </a:srgbClr>
                </a:solidFill>
                <a:latin typeface="Times New Roman"/>
                <a:ea typeface="Times New Roman"/>
                <a:cs typeface="Times New Roman"/>
              </a:rPr>
              <a:t>ane</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detect</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and</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alarm</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head</a:t>
            </a:r>
            <a:r>
              <a:rPr sz="2000" spc="-1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lamp</a:t>
            </a:r>
            <a:endParaRPr lang="Times New Roman" altLang="Times New Roman" sz="2000" dirty="0"/>
          </a:p>
          <a:p>
            <a:pPr marL="14737" indent="260614" algn="l" rtl="0" eaLnBrk="0">
              <a:lnSpc>
                <a:spcPct val="97000"/>
              </a:lnSpc>
              <a:spcBef>
                <a:spcPts val="49"/>
              </a:spcBef>
              <a:tabLst/>
            </a:pPr>
            <a:r>
              <a:rPr sz="2000" spc="-10" dirty="0">
                <a:solidFill>
                  <a:srgbClr val="000000">
                    <a:alpha val="100000"/>
                  </a:srgbClr>
                </a:solidFill>
                <a:latin typeface="SimSun"/>
                <a:ea typeface="SimSun"/>
                <a:cs typeface="SimSun"/>
              </a:rPr>
              <a:t>具有甲烷浓度数字显示、超</a:t>
            </a:r>
            <a:r>
              <a:rPr sz="2000" spc="0" dirty="0">
                <a:solidFill>
                  <a:srgbClr val="000000">
                    <a:alpha val="100000"/>
                  </a:srgbClr>
                </a:solidFill>
                <a:latin typeface="SimSun"/>
                <a:ea typeface="SimSun"/>
                <a:cs typeface="SimSun"/>
              </a:rPr>
              <a:t>限报警功能的携带式照明灯具，包括具</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有无线传输功能的携</a:t>
            </a:r>
            <a:r>
              <a:rPr sz="2000" spc="0" dirty="0">
                <a:solidFill>
                  <a:srgbClr val="000000">
                    <a:alpha val="100000"/>
                  </a:srgbClr>
                </a:solidFill>
                <a:latin typeface="SimSun"/>
                <a:ea typeface="SimSun"/>
                <a:cs typeface="SimSun"/>
              </a:rPr>
              <a:t>带式照明灯具。</a:t>
            </a:r>
            <a:endParaRPr lang="SimSun" altLang="SimSun" sz="2000" dirty="0"/>
          </a:p>
        </p:txBody>
      </p:sp>
      <p:sp>
        <p:nvSpPr>
          <p:cNvPr id="285" name="textbox 285"/>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8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8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88" name="textbox 288"/>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35</a:t>
            </a:r>
            <a:endParaRPr lang="Verdana" altLang="Verdana" sz="1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90"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91"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292" name="picture 292"/>
          <p:cNvPicPr>
            <a:picLocks noChangeAspect="1"/>
          </p:cNvPicPr>
          <p:nvPr/>
        </p:nvPicPr>
        <p:blipFill>
          <a:blip r:embed="rId2"/>
          <a:stretch>
            <a:fillRect/>
          </a:stretch>
        </p:blipFill>
        <p:spPr>
          <a:xfrm rot="21600000">
            <a:off x="812292" y="2990088"/>
            <a:ext cx="6489191" cy="2927603"/>
          </a:xfrm>
          <a:prstGeom prst="rect">
            <a:avLst/>
          </a:prstGeom>
        </p:spPr>
      </p:pic>
      <p:sp>
        <p:nvSpPr>
          <p:cNvPr id="293" name="textbox 293"/>
          <p:cNvSpPr/>
          <p:nvPr/>
        </p:nvSpPr>
        <p:spPr>
          <a:xfrm>
            <a:off x="660818" y="931963"/>
            <a:ext cx="6580505" cy="1800225"/>
          </a:xfrm>
          <a:prstGeom prst="rect">
            <a:avLst/>
          </a:prstGeom>
        </p:spPr>
        <p:txBody>
          <a:bodyPr vert="horz" wrap="square" lIns="0" tIns="0" rIns="0" bIns="0"/>
          <a:lstStyle/>
          <a:p>
            <a:pPr algn="l" rtl="0" eaLnBrk="0">
              <a:lnSpc>
                <a:spcPct val="83669"/>
              </a:lnSpc>
              <a:tabLst/>
            </a:pPr>
            <a:endParaRPr lang="Arial" altLang="Arial" sz="100" dirty="0"/>
          </a:p>
          <a:p>
            <a:pPr marL="12700" algn="l" rtl="0" eaLnBrk="0">
              <a:lnSpc>
                <a:spcPct val="70000"/>
              </a:lnSpc>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3.2</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5</a:t>
            </a:r>
            <a:endParaRPr lang="SimSun" altLang="SimSun" sz="2000" dirty="0"/>
          </a:p>
          <a:p>
            <a:pPr marL="266184" algn="l" rtl="0" eaLnBrk="0">
              <a:lnSpc>
                <a:spcPts val="277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光学</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甲烷检测仪</a:t>
            </a:r>
            <a:r>
              <a:rPr sz="2000" spc="0" dirty="0">
                <a:solidFill>
                  <a:srgbClr val="000000">
                    <a:alpha val="100000"/>
                  </a:srgbClr>
                </a:solidFill>
                <a:latin typeface="SimSun"/>
                <a:ea typeface="SimSun"/>
                <a:cs typeface="SimSun"/>
              </a:rPr>
              <a:t> </a:t>
            </a:r>
            <a:r>
              <a:rPr sz="2000" b="1" spc="0" dirty="0">
                <a:solidFill>
                  <a:srgbClr val="000000">
                    <a:alpha val="100000"/>
                  </a:srgbClr>
                </a:solidFill>
                <a:latin typeface="Times New Roman"/>
                <a:ea typeface="Times New Roman"/>
                <a:cs typeface="Times New Roman"/>
              </a:rPr>
              <a:t>optical</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methane</a:t>
            </a:r>
            <a:r>
              <a:rPr sz="2000" spc="0" dirty="0">
                <a:solidFill>
                  <a:srgbClr val="000000">
                    <a:alpha val="100000"/>
                  </a:srgbClr>
                </a:solidFill>
                <a:latin typeface="Times New Roman"/>
                <a:ea typeface="Times New Roman"/>
                <a:cs typeface="Times New Roman"/>
              </a:rPr>
              <a:t> </a:t>
            </a:r>
            <a:r>
              <a:rPr sz="2000" b="1" spc="0" dirty="0">
                <a:solidFill>
                  <a:srgbClr val="000000">
                    <a:alpha val="100000"/>
                  </a:srgbClr>
                </a:solidFill>
                <a:latin typeface="Times New Roman"/>
                <a:ea typeface="Times New Roman"/>
                <a:cs typeface="Times New Roman"/>
              </a:rPr>
              <a:t>detector</a:t>
            </a:r>
            <a:endParaRPr lang="Times New Roman" altLang="Times New Roman" sz="2000" dirty="0"/>
          </a:p>
          <a:p>
            <a:pPr marL="263128" algn="l" rtl="0" eaLnBrk="0">
              <a:lnSpc>
                <a:spcPct val="95000"/>
              </a:lnSpc>
              <a:spcBef>
                <a:spcPts val="24"/>
              </a:spcBef>
              <a:tabLst/>
            </a:pPr>
            <a:r>
              <a:rPr sz="2000" spc="-10" dirty="0">
                <a:solidFill>
                  <a:srgbClr val="000000">
                    <a:alpha val="100000"/>
                  </a:srgbClr>
                </a:solidFill>
                <a:latin typeface="SimSun"/>
                <a:ea typeface="SimSun"/>
                <a:cs typeface="SimSun"/>
              </a:rPr>
              <a:t>采用光学原理检</a:t>
            </a:r>
            <a:r>
              <a:rPr sz="2000" spc="0" dirty="0">
                <a:solidFill>
                  <a:srgbClr val="000000">
                    <a:alpha val="100000"/>
                  </a:srgbClr>
                </a:solidFill>
                <a:latin typeface="SimSun"/>
                <a:ea typeface="SimSun"/>
                <a:cs typeface="SimSun"/>
              </a:rPr>
              <a:t>测甲烷浓度的便携式仪器。</a:t>
            </a:r>
            <a:endParaRPr lang="SimSun" altLang="SimSun" sz="2000" dirty="0"/>
          </a:p>
          <a:p>
            <a:pPr marL="12700" algn="l" rtl="0" eaLnBrk="0">
              <a:lnSpc>
                <a:spcPct val="70000"/>
              </a:lnSpc>
              <a:spcBef>
                <a:spcPts val="445"/>
              </a:spcBef>
              <a:tabLst/>
            </a:pPr>
            <a:r>
              <a:rPr sz="2000" spc="-30" dirty="0">
                <a:solidFill>
                  <a:srgbClr val="000000">
                    <a:alpha val="100000"/>
                  </a:srgbClr>
                </a:solidFill>
                <a:ln w="7277" cap="flat" cmpd="sng">
                  <a:solidFill>
                    <a:srgbClr a:val="000000">
                      <a:alpha val="100000"/>
                    </a:srgbClr>
                  </a:solidFill>
                  <a:prstDash a:val="solid"/>
                  <a:bevel/>
                </a:ln>
                <a:latin typeface="SimSun"/>
                <a:ea typeface="SimSun"/>
                <a:cs typeface="SimSun"/>
              </a:rPr>
              <a:t>3.2</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6</a:t>
            </a:r>
            <a:endParaRPr lang="SimSun" altLang="SimSun" sz="2000" dirty="0"/>
          </a:p>
          <a:p>
            <a:pPr marL="296995" algn="l" rtl="0" eaLnBrk="0">
              <a:lnSpc>
                <a:spcPts val="2770"/>
              </a:lnSpc>
              <a:tabLst/>
            </a:pPr>
            <a:r>
              <a:rPr sz="2000" spc="-20" dirty="0">
                <a:solidFill>
                  <a:srgbClr val="000000">
                    <a:alpha val="100000"/>
                  </a:srgbClr>
                </a:solidFill>
                <a:ln w="7277" cap="flat" cmpd="sng">
                  <a:solidFill>
                    <a:srgbClr a:val="000000">
                      <a:alpha val="100000"/>
                    </a:srgbClr>
                  </a:solidFill>
                  <a:prstDash a:val="solid"/>
                  <a:bevel/>
                </a:ln>
                <a:latin typeface="SimSun"/>
                <a:ea typeface="SimSun"/>
                <a:cs typeface="SimSun"/>
              </a:rPr>
              <a:t>甲烷断电仪</a:t>
            </a:r>
            <a:r>
              <a:rPr sz="2000" spc="-20" dirty="0">
                <a:solidFill>
                  <a:srgbClr val="000000">
                    <a:alpha val="100000"/>
                  </a:srgbClr>
                </a:solidFill>
                <a:latin typeface="SimSun"/>
                <a:ea typeface="SimSun"/>
                <a:cs typeface="SimSun"/>
              </a:rPr>
              <a:t> </a:t>
            </a:r>
            <a:r>
              <a:rPr sz="2000" b="1" spc="-20" dirty="0">
                <a:solidFill>
                  <a:srgbClr val="000000">
                    <a:alpha val="100000"/>
                  </a:srgbClr>
                </a:solidFill>
                <a:latin typeface="Times New Roman"/>
                <a:ea typeface="Times New Roman"/>
                <a:cs typeface="Times New Roman"/>
              </a:rPr>
              <a:t>methane</a:t>
            </a:r>
            <a:r>
              <a:rPr sz="2000" spc="-20" dirty="0">
                <a:solidFill>
                  <a:srgbClr val="000000">
                    <a:alpha val="100000"/>
                  </a:srgbClr>
                </a:solidFill>
                <a:latin typeface="Times New Roman"/>
                <a:ea typeface="Times New Roman"/>
                <a:cs typeface="Times New Roman"/>
              </a:rPr>
              <a:t> </a:t>
            </a:r>
            <a:r>
              <a:rPr sz="2000" b="1" spc="-20" dirty="0">
                <a:solidFill>
                  <a:srgbClr val="000000">
                    <a:alpha val="100000"/>
                  </a:srgbClr>
                </a:solidFill>
                <a:latin typeface="Times New Roman"/>
                <a:ea typeface="Times New Roman"/>
                <a:cs typeface="Times New Roman"/>
              </a:rPr>
              <a:t>br</a:t>
            </a:r>
            <a:r>
              <a:rPr sz="2000" b="1" spc="0" dirty="0">
                <a:solidFill>
                  <a:srgbClr val="000000">
                    <a:alpha val="100000"/>
                  </a:srgbClr>
                </a:solidFill>
                <a:latin typeface="Times New Roman"/>
                <a:ea typeface="Times New Roman"/>
                <a:cs typeface="Times New Roman"/>
              </a:rPr>
              <a:t>eaker</a:t>
            </a:r>
            <a:endParaRPr lang="Times New Roman" altLang="Times New Roman" sz="2000" dirty="0"/>
          </a:p>
          <a:p>
            <a:pPr marL="264147" algn="l" rtl="0" eaLnBrk="0">
              <a:lnSpc>
                <a:spcPct val="95000"/>
              </a:lnSpc>
              <a:spcBef>
                <a:spcPts val="40"/>
              </a:spcBef>
              <a:tabLst/>
            </a:pPr>
            <a:r>
              <a:rPr sz="2000" spc="-60" dirty="0">
                <a:solidFill>
                  <a:srgbClr val="000000">
                    <a:alpha val="100000"/>
                  </a:srgbClr>
                </a:solidFill>
                <a:latin typeface="SimSun"/>
                <a:ea typeface="SimSun"/>
                <a:cs typeface="SimSun"/>
              </a:rPr>
              <a:t>井下甲烷浓度超限时，能自动切断被控设备电源的</a:t>
            </a:r>
            <a:r>
              <a:rPr sz="2000" spc="-50" dirty="0">
                <a:solidFill>
                  <a:srgbClr val="000000">
                    <a:alpha val="100000"/>
                  </a:srgbClr>
                </a:solidFill>
                <a:latin typeface="SimSun"/>
                <a:ea typeface="SimSun"/>
                <a:cs typeface="SimSun"/>
              </a:rPr>
              <a:t>装</a:t>
            </a:r>
            <a:r>
              <a:rPr sz="2000" spc="0" dirty="0">
                <a:solidFill>
                  <a:srgbClr val="000000">
                    <a:alpha val="100000"/>
                  </a:srgbClr>
                </a:solidFill>
                <a:latin typeface="SimSun"/>
                <a:ea typeface="SimSun"/>
                <a:cs typeface="SimSun"/>
              </a:rPr>
              <a:t>置。</a:t>
            </a:r>
            <a:endParaRPr lang="SimSun" altLang="SimSun" sz="2000" dirty="0"/>
          </a:p>
        </p:txBody>
      </p:sp>
      <p:sp>
        <p:nvSpPr>
          <p:cNvPr id="294" name="textbox 294"/>
          <p:cNvSpPr/>
          <p:nvPr/>
        </p:nvSpPr>
        <p:spPr>
          <a:xfrm>
            <a:off x="673127" y="175445"/>
            <a:ext cx="2100579" cy="410844"/>
          </a:xfrm>
          <a:prstGeom prst="rect">
            <a:avLst/>
          </a:prstGeom>
        </p:spPr>
        <p:txBody>
          <a:bodyPr vert="horz" wrap="square" lIns="0" tIns="0" rIns="0" bIns="0"/>
          <a:lstStyle/>
          <a:p>
            <a:pPr algn="l" rtl="0" eaLnBrk="0">
              <a:lnSpc>
                <a:spcPct val="73241"/>
              </a:lnSpc>
              <a:tabLst/>
            </a:pPr>
            <a:endParaRPr lang="Arial" altLang="Arial" sz="100" dirty="0"/>
          </a:p>
          <a:p>
            <a:pPr marL="12700" algn="l" rtl="0" eaLnBrk="0">
              <a:lnSpc>
                <a:spcPct val="94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3</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术语和定</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义</a:t>
            </a:r>
            <a:endParaRPr lang="Microsoft YaHei" altLang="Microsoft YaHei" sz="2700" dirty="0"/>
          </a:p>
        </p:txBody>
      </p:sp>
      <p:sp>
        <p:nvSpPr>
          <p:cNvPr id="295"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96"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97" name="textbox 297"/>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36</a:t>
            </a:r>
            <a:endParaRPr lang="Verdana" altLang="Verdana"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8" name="picture 298"/>
          <p:cNvPicPr>
            <a:picLocks noChangeAspect="1"/>
          </p:cNvPicPr>
          <p:nvPr/>
        </p:nvPicPr>
        <p:blipFill>
          <a:blip r:embed="rId2"/>
          <a:stretch>
            <a:fillRect/>
          </a:stretch>
        </p:blipFill>
        <p:spPr>
          <a:xfrm rot="21600000">
            <a:off x="0" y="0"/>
            <a:ext cx="9144000" cy="6858000"/>
          </a:xfrm>
          <a:prstGeom prst="rect">
            <a:avLst/>
          </a:prstGeom>
        </p:spPr>
      </p:pic>
      <p:sp>
        <p:nvSpPr>
          <p:cNvPr id="299" name="textbox 299"/>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37</a:t>
            </a:r>
            <a:endParaRPr lang="Verdana" altLang="Verdana" sz="1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301"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02"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303" name="textbox 303"/>
          <p:cNvSpPr/>
          <p:nvPr/>
        </p:nvSpPr>
        <p:spPr>
          <a:xfrm>
            <a:off x="654707" y="891730"/>
            <a:ext cx="8145144" cy="2143125"/>
          </a:xfrm>
          <a:prstGeom prst="rect">
            <a:avLst/>
          </a:prstGeom>
        </p:spPr>
        <p:txBody>
          <a:bodyPr vert="horz" wrap="square" lIns="0" tIns="0" rIns="0" bIns="0"/>
          <a:lstStyle/>
          <a:p>
            <a:pPr algn="l" rtl="0" eaLnBrk="0">
              <a:lnSpc>
                <a:spcPct val="83377"/>
              </a:lnSpc>
              <a:tabLst/>
            </a:pPr>
            <a:endParaRPr lang="Arial" altLang="Arial" sz="100" dirty="0"/>
          </a:p>
          <a:p>
            <a:pPr marL="12700" algn="l" rtl="0" eaLnBrk="0">
              <a:lnSpc>
                <a:spcPct val="95000"/>
              </a:lnSpc>
              <a:tabLst/>
            </a:pPr>
            <a:r>
              <a:rPr sz="2000" spc="-10" dirty="0">
                <a:solidFill>
                  <a:srgbClr val="000000">
                    <a:alpha val="100000"/>
                  </a:srgbClr>
                </a:solidFill>
                <a:latin typeface="SimSun"/>
                <a:ea typeface="SimSun"/>
                <a:cs typeface="SimSun"/>
              </a:rPr>
              <a:t>4.1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矿井应</a:t>
            </a:r>
            <a:r>
              <a:rPr sz="2000" spc="0" dirty="0">
                <a:solidFill>
                  <a:srgbClr val="000000">
                    <a:alpha val="100000"/>
                  </a:srgbClr>
                </a:solidFill>
                <a:latin typeface="SimSun"/>
                <a:ea typeface="SimSun"/>
                <a:cs typeface="SimSun"/>
              </a:rPr>
              <a:t>装备煤矿安全监控系统。</a:t>
            </a:r>
            <a:endParaRPr lang="SimSun" altLang="SimSun" sz="2000" dirty="0"/>
          </a:p>
          <a:p>
            <a:pPr marL="12700" algn="l" rtl="0" eaLnBrk="0">
              <a:lnSpc>
                <a:spcPct val="95000"/>
              </a:lnSpc>
              <a:spcBef>
                <a:spcPts val="120"/>
              </a:spcBef>
              <a:tabLst/>
            </a:pPr>
            <a:r>
              <a:rPr sz="2000" spc="-10" dirty="0">
                <a:solidFill>
                  <a:srgbClr val="000000">
                    <a:alpha val="100000"/>
                  </a:srgbClr>
                </a:solidFill>
                <a:latin typeface="SimSun"/>
                <a:ea typeface="SimSun"/>
                <a:cs typeface="SimSun"/>
              </a:rPr>
              <a:t>4.2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a:t>
            </a:r>
            <a:r>
              <a:rPr sz="2000" spc="0" dirty="0">
                <a:solidFill>
                  <a:srgbClr val="000000">
                    <a:alpha val="100000"/>
                  </a:srgbClr>
                </a:solidFill>
                <a:latin typeface="SimSun"/>
                <a:ea typeface="SimSun"/>
                <a:cs typeface="SimSun"/>
              </a:rPr>
              <a:t>全监控系统应24h连续运行。</a:t>
            </a:r>
            <a:endParaRPr lang="SimSun" altLang="SimSun" sz="2000" dirty="0"/>
          </a:p>
          <a:p>
            <a:pPr marL="17792" indent="-5092" algn="l" rtl="0" eaLnBrk="0">
              <a:lnSpc>
                <a:spcPct val="99000"/>
              </a:lnSpc>
              <a:spcBef>
                <a:spcPts val="113"/>
              </a:spcBef>
              <a:tabLst/>
            </a:pPr>
            <a:r>
              <a:rPr sz="2000" spc="-10" dirty="0">
                <a:solidFill>
                  <a:srgbClr val="000000">
                    <a:alpha val="100000"/>
                  </a:srgbClr>
                </a:solidFill>
                <a:latin typeface="SimSun"/>
                <a:ea typeface="SimSun"/>
                <a:cs typeface="SimSun"/>
              </a:rPr>
              <a:t>4.3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a:t>
            </a:r>
            <a:r>
              <a:rPr sz="2000" spc="0" dirty="0">
                <a:solidFill>
                  <a:srgbClr val="000000">
                    <a:alpha val="100000"/>
                  </a:srgbClr>
                </a:solidFill>
                <a:latin typeface="SimSun"/>
                <a:ea typeface="SimSun"/>
                <a:cs typeface="SimSun"/>
              </a:rPr>
              <a:t>全监控系统及设备应符合AQ</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6201的规定。</a:t>
            </a:r>
            <a:r>
              <a:rPr sz="2000" spc="0" dirty="0">
                <a:solidFill>
                  <a:srgbClr val="FF0000">
                    <a:alpha val="100000"/>
                  </a:srgbClr>
                </a:solidFill>
                <a:latin typeface="SimSun"/>
                <a:ea typeface="SimSun"/>
                <a:cs typeface="SimSun"/>
              </a:rPr>
              <a:t>传感器稳定性应不</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小于15</a:t>
            </a:r>
            <a:r>
              <a:rPr sz="2000" spc="0" dirty="0">
                <a:solidFill>
                  <a:srgbClr val="FF0000">
                    <a:alpha val="100000"/>
                  </a:srgbClr>
                </a:solidFill>
                <a:latin typeface="SimSun"/>
                <a:ea typeface="SimSun"/>
                <a:cs typeface="SimSun"/>
              </a:rPr>
              <a:t>d</a:t>
            </a:r>
            <a:r>
              <a:rPr sz="2000" spc="-10" dirty="0">
                <a:solidFill>
                  <a:srgbClr val="FF0000">
                    <a:alpha val="100000"/>
                  </a:srgbClr>
                </a:solidFill>
                <a:latin typeface="SimSun"/>
                <a:ea typeface="SimSun"/>
                <a:cs typeface="SimSun"/>
              </a:rPr>
              <a:t>。采掘工作面气</a:t>
            </a:r>
            <a:r>
              <a:rPr sz="2000" spc="0" dirty="0">
                <a:solidFill>
                  <a:srgbClr val="FF0000">
                    <a:alpha val="100000"/>
                  </a:srgbClr>
                </a:solidFill>
                <a:latin typeface="SimSun"/>
                <a:ea typeface="SimSun"/>
                <a:cs typeface="SimSun"/>
              </a:rPr>
              <a:t>体类传感器防护等级不低于IP65</a:t>
            </a:r>
            <a:r>
              <a:rPr sz="2000" spc="0" dirty="0">
                <a:solidFill>
                  <a:srgbClr val="000000">
                    <a:alpha val="100000"/>
                  </a:srgbClr>
                </a:solidFill>
                <a:latin typeface="SimSun"/>
                <a:ea typeface="SimSun"/>
                <a:cs typeface="SimSun"/>
              </a:rPr>
              <a:t>，其余不低于</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IP</a:t>
            </a:r>
            <a:r>
              <a:rPr sz="2000" spc="-10" dirty="0">
                <a:solidFill>
                  <a:srgbClr val="000000">
                    <a:alpha val="100000"/>
                  </a:srgbClr>
                </a:solidFill>
                <a:latin typeface="SimSun"/>
                <a:ea typeface="SimSun"/>
                <a:cs typeface="SimSun"/>
              </a:rPr>
              <a:t>54。</a:t>
            </a:r>
            <a:r>
              <a:rPr sz="2000" spc="-10" dirty="0">
                <a:solidFill>
                  <a:srgbClr val="FF0000">
                    <a:alpha val="100000"/>
                  </a:srgbClr>
                </a:solidFill>
                <a:latin typeface="SimSun"/>
                <a:ea typeface="SimSun"/>
                <a:cs typeface="SimSun"/>
              </a:rPr>
              <a:t>突出矿井在采煤工</a:t>
            </a:r>
            <a:r>
              <a:rPr sz="2000" spc="0" dirty="0">
                <a:solidFill>
                  <a:srgbClr val="FF0000">
                    <a:alpha val="100000"/>
                  </a:srgbClr>
                </a:solidFill>
                <a:latin typeface="SimSun"/>
                <a:ea typeface="SimSun"/>
                <a:cs typeface="SimSun"/>
              </a:rPr>
              <a:t>作面进、回风巷，煤巷、半煤岩巷和有瓦斯涌出</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的岩巷掘进工作面回风流</a:t>
            </a:r>
            <a:r>
              <a:rPr sz="2000" spc="0" dirty="0">
                <a:solidFill>
                  <a:srgbClr val="FF0000">
                    <a:alpha val="100000"/>
                  </a:srgbClr>
                </a:solidFill>
                <a:latin typeface="SimSun"/>
                <a:ea typeface="SimSun"/>
                <a:cs typeface="SimSun"/>
              </a:rPr>
              <a:t>中，采区回风巷、总回风巷设置的甲烷传感器必</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须是全量程或者高低浓度</a:t>
            </a:r>
            <a:r>
              <a:rPr sz="2000" spc="0" dirty="0">
                <a:solidFill>
                  <a:srgbClr val="FF0000">
                    <a:alpha val="100000"/>
                  </a:srgbClr>
                </a:solidFill>
                <a:latin typeface="SimSun"/>
                <a:ea typeface="SimSun"/>
                <a:cs typeface="SimSun"/>
              </a:rPr>
              <a:t>甲烷传感器，宜采用激光原理甲烷传感器。</a:t>
            </a:r>
            <a:endParaRPr lang="SimSun" altLang="SimSun" sz="2000" dirty="0"/>
          </a:p>
        </p:txBody>
      </p:sp>
      <p:pic>
        <p:nvPicPr>
          <p:cNvPr id="304" name="picture 304"/>
          <p:cNvPicPr>
            <a:picLocks noChangeAspect="1"/>
          </p:cNvPicPr>
          <p:nvPr/>
        </p:nvPicPr>
        <p:blipFill>
          <a:blip r:embed="rId2"/>
          <a:stretch>
            <a:fillRect/>
          </a:stretch>
        </p:blipFill>
        <p:spPr>
          <a:xfrm rot="21600000">
            <a:off x="4132579" y="4473892"/>
            <a:ext cx="1728470" cy="923924"/>
          </a:xfrm>
          <a:prstGeom prst="rect">
            <a:avLst/>
          </a:prstGeom>
        </p:spPr>
      </p:pic>
      <p:sp>
        <p:nvSpPr>
          <p:cNvPr id="305" name="textbox 305"/>
          <p:cNvSpPr/>
          <p:nvPr/>
        </p:nvSpPr>
        <p:spPr>
          <a:xfrm>
            <a:off x="2328648" y="3527133"/>
            <a:ext cx="4037965" cy="2019935"/>
          </a:xfrm>
          <a:prstGeom prst="rect">
            <a:avLst/>
          </a:prstGeom>
        </p:spPr>
        <p:txBody>
          <a:bodyPr vert="horz" wrap="square" lIns="0" tIns="0" rIns="0" bIns="0"/>
          <a:lstStyle/>
          <a:p>
            <a:pPr algn="l" rtl="0" eaLnBrk="0">
              <a:lnSpc>
                <a:spcPct val="83341"/>
              </a:lnSpc>
              <a:tabLst/>
            </a:pPr>
            <a:endParaRPr lang="Arial" altLang="Arial" sz="100" dirty="0"/>
          </a:p>
          <a:p>
            <a:pPr marL="12700" algn="l" rtl="0" eaLnBrk="0">
              <a:lnSpc>
                <a:spcPts val="2640"/>
              </a:lnSpc>
              <a:tabLst/>
            </a:pPr>
            <a:r>
              <a:rPr sz="2000" spc="0" dirty="0">
                <a:solidFill>
                  <a:srgbClr val="FF0000">
                    <a:alpha val="100000"/>
                  </a:srgbClr>
                </a:solidFill>
                <a:ln w="7277" cap="flat" cmpd="sng">
                  <a:solidFill>
                    <a:srgbClr a:val="FF0000">
                      <a:alpha val="100000"/>
                    </a:srgbClr>
                  </a:solidFill>
                  <a:prstDash a:val="solid"/>
                  <a:bevel/>
                </a:ln>
                <a:latin typeface="SimHei"/>
                <a:ea typeface="SimHei"/>
                <a:cs typeface="SimHei"/>
              </a:rPr>
              <a:t>→</a:t>
            </a:r>
            <a:endParaRPr lang="SimHei" altLang="SimHei" sz="2000" dirty="0"/>
          </a:p>
          <a:p>
            <a:pPr algn="l" rtl="0" eaLnBrk="0">
              <a:lnSpc>
                <a:spcPct val="113000"/>
              </a:lnSpc>
              <a:tabLst/>
            </a:pPr>
            <a:endParaRPr lang="Arial" altLang="Arial" sz="1000" dirty="0"/>
          </a:p>
          <a:p>
            <a:pPr marL="1500964" algn="l" rtl="0" eaLnBrk="0">
              <a:lnSpc>
                <a:spcPct val="85000"/>
              </a:lnSpc>
              <a:spcBef>
                <a:spcPts val="609"/>
              </a:spcBef>
              <a:tabLst/>
            </a:pPr>
            <a:r>
              <a:rPr sz="2000" spc="0" dirty="0">
                <a:solidFill>
                  <a:srgbClr val="FF0000">
                    <a:alpha val="100000"/>
                  </a:srgbClr>
                </a:solidFill>
                <a:ln w="3175" cap="flat" cmpd="sng">
                  <a:solidFill>
                    <a:srgbClr a:val="FF0000">
                      <a:alpha val="100000"/>
                    </a:srgbClr>
                  </a:solidFill>
                  <a:prstDash a:val="solid"/>
                  <a:miter lim="0"/>
                </a:ln>
                <a:latin typeface="Microsoft YaHei"/>
                <a:ea typeface="Microsoft YaHei"/>
                <a:cs typeface="Microsoft YaHei"/>
              </a:rPr>
              <a:t>IP</a:t>
            </a:r>
            <a:r>
              <a:rPr sz="2000" spc="60" dirty="0">
                <a:solidFill>
                  <a:srgbClr val="FF0000">
                    <a:alpha val="100000"/>
                  </a:srgbClr>
                </a:solidFill>
                <a:latin typeface="Microsoft YaHei"/>
                <a:ea typeface="Microsoft YaHei"/>
                <a:cs typeface="Microsoft YaHei"/>
              </a:rPr>
              <a:t> </a:t>
            </a:r>
            <a:r>
              <a:rPr sz="2000" spc="60" dirty="0">
                <a:solidFill>
                  <a:srgbClr val="FF0000">
                    <a:alpha val="100000"/>
                  </a:srgbClr>
                </a:solidFill>
                <a:ln w="3175" cap="flat" cmpd="sng">
                  <a:solidFill>
                    <a:srgbClr a:val="FF0000">
                      <a:alpha val="100000"/>
                    </a:srgbClr>
                  </a:solidFill>
                  <a:prstDash a:val="solid"/>
                  <a:miter lim="0"/>
                </a:ln>
                <a:latin typeface="Microsoft YaHei"/>
                <a:ea typeface="Microsoft YaHei"/>
                <a:cs typeface="Microsoft YaHei"/>
              </a:rPr>
              <a:t>6</a:t>
            </a:r>
            <a:r>
              <a:rPr sz="2000" spc="60" dirty="0">
                <a:solidFill>
                  <a:srgbClr val="FF0000">
                    <a:alpha val="100000"/>
                  </a:srgbClr>
                </a:solidFill>
                <a:latin typeface="Microsoft YaHei"/>
                <a:ea typeface="Microsoft YaHei"/>
                <a:cs typeface="Microsoft YaHei"/>
              </a:rPr>
              <a:t> </a:t>
            </a:r>
            <a:r>
              <a:rPr sz="2000" spc="50" dirty="0">
                <a:solidFill>
                  <a:srgbClr val="FF0000">
                    <a:alpha val="100000"/>
                  </a:srgbClr>
                </a:solidFill>
                <a:ln w="3175" cap="flat" cmpd="sng">
                  <a:solidFill>
                    <a:srgbClr a:val="FF0000">
                      <a:alpha val="100000"/>
                    </a:srgbClr>
                  </a:solidFill>
                  <a:prstDash a:val="solid"/>
                  <a:miter lim="0"/>
                </a:ln>
                <a:latin typeface="Microsoft YaHei"/>
                <a:ea typeface="Microsoft YaHei"/>
                <a:cs typeface="Microsoft YaHei"/>
              </a:rPr>
              <a:t>5</a:t>
            </a:r>
            <a:endParaRPr lang="Microsoft YaHei" altLang="Microsoft YaHei" sz="2000" dirty="0"/>
          </a:p>
          <a:p>
            <a:pPr algn="l" rtl="0" eaLnBrk="0">
              <a:lnSpc>
                <a:spcPct val="114000"/>
              </a:lnSpc>
              <a:tabLst/>
            </a:pPr>
            <a:endParaRPr lang="Arial" altLang="Arial" sz="1000" dirty="0"/>
          </a:p>
          <a:p>
            <a:pPr algn="l" rtl="0" eaLnBrk="0">
              <a:lnSpc>
                <a:spcPct val="115000"/>
              </a:lnSpc>
              <a:tabLst/>
            </a:pPr>
            <a:endParaRPr lang="Arial" altLang="Arial" sz="1000" dirty="0"/>
          </a:p>
          <a:p>
            <a:pPr marL="3050977" algn="l" rtl="0" eaLnBrk="0">
              <a:lnSpc>
                <a:spcPct val="90000"/>
              </a:lnSpc>
              <a:spcBef>
                <a:spcPts val="603"/>
              </a:spcBef>
              <a:tabLst/>
            </a:pPr>
            <a:r>
              <a:rPr sz="2000" spc="-50" dirty="0">
                <a:solidFill>
                  <a:srgbClr val="000000">
                    <a:alpha val="100000"/>
                  </a:srgbClr>
                </a:solidFill>
                <a:latin typeface="Microsoft YaHei"/>
                <a:ea typeface="Microsoft YaHei"/>
                <a:cs typeface="Microsoft YaHei"/>
              </a:rPr>
              <a:t>喷淋</a:t>
            </a:r>
            <a:endParaRPr lang="Microsoft YaHei" altLang="Microsoft YaHei" sz="2000" dirty="0"/>
          </a:p>
          <a:p>
            <a:pPr algn="l" rtl="0" eaLnBrk="0">
              <a:lnSpc>
                <a:spcPct val="103000"/>
              </a:lnSpc>
              <a:tabLst/>
            </a:pPr>
            <a:endParaRPr lang="Arial" altLang="Arial" sz="1100" dirty="0"/>
          </a:p>
          <a:p>
            <a:pPr algn="r" rtl="0" eaLnBrk="0">
              <a:lnSpc>
                <a:spcPct val="91000"/>
              </a:lnSpc>
              <a:spcBef>
                <a:spcPts val="6"/>
              </a:spcBef>
              <a:tabLst/>
            </a:pPr>
            <a:r>
              <a:rPr sz="2000" spc="-20" dirty="0">
                <a:solidFill>
                  <a:srgbClr val="000000">
                    <a:alpha val="100000"/>
                  </a:srgbClr>
                </a:solidFill>
                <a:latin typeface="Microsoft YaHei"/>
                <a:ea typeface="Microsoft YaHei"/>
                <a:cs typeface="Microsoft YaHei"/>
              </a:rPr>
              <a:t>尘密</a:t>
            </a:r>
            <a:endParaRPr lang="Microsoft YaHei" altLang="Microsoft YaHei" sz="2000" dirty="0"/>
          </a:p>
        </p:txBody>
      </p:sp>
      <p:pic>
        <p:nvPicPr>
          <p:cNvPr id="306" name="picture 306"/>
          <p:cNvPicPr>
            <a:picLocks noChangeAspect="1"/>
          </p:cNvPicPr>
          <p:nvPr/>
        </p:nvPicPr>
        <p:blipFill>
          <a:blip r:embed="rId3"/>
          <a:stretch>
            <a:fillRect/>
          </a:stretch>
        </p:blipFill>
        <p:spPr>
          <a:xfrm rot="21600000">
            <a:off x="1059180" y="4545647"/>
            <a:ext cx="1727200" cy="923925"/>
          </a:xfrm>
          <a:prstGeom prst="rect">
            <a:avLst/>
          </a:prstGeom>
        </p:spPr>
      </p:pic>
      <p:sp>
        <p:nvSpPr>
          <p:cNvPr id="307" name="textbox 307"/>
          <p:cNvSpPr/>
          <p:nvPr/>
        </p:nvSpPr>
        <p:spPr>
          <a:xfrm>
            <a:off x="2260989" y="4868011"/>
            <a:ext cx="1106805" cy="751205"/>
          </a:xfrm>
          <a:prstGeom prst="rect">
            <a:avLst/>
          </a:prstGeom>
        </p:spPr>
        <p:txBody>
          <a:bodyPr vert="horz" wrap="square" lIns="0" tIns="0" rIns="0" bIns="0"/>
          <a:lstStyle/>
          <a:p>
            <a:pPr algn="l" rtl="0" eaLnBrk="0">
              <a:lnSpc>
                <a:spcPct val="85313"/>
              </a:lnSpc>
              <a:tabLst/>
            </a:pPr>
            <a:endParaRPr lang="Arial" altLang="Arial" sz="100" dirty="0"/>
          </a:p>
          <a:p>
            <a:pPr marL="12700" algn="l" rtl="0" eaLnBrk="0">
              <a:lnSpc>
                <a:spcPct val="90000"/>
              </a:lnSpc>
              <a:tabLst/>
            </a:pPr>
            <a:r>
              <a:rPr sz="2000" spc="-20" dirty="0">
                <a:solidFill>
                  <a:srgbClr val="000000">
                    <a:alpha val="100000"/>
                  </a:srgbClr>
                </a:solidFill>
                <a:latin typeface="Microsoft YaHei"/>
                <a:ea typeface="Microsoft YaHei"/>
                <a:cs typeface="Microsoft YaHei"/>
              </a:rPr>
              <a:t>溅</a:t>
            </a:r>
            <a:r>
              <a:rPr sz="2000" spc="-10" dirty="0">
                <a:solidFill>
                  <a:srgbClr val="000000">
                    <a:alpha val="100000"/>
                  </a:srgbClr>
                </a:solidFill>
                <a:latin typeface="Microsoft YaHei"/>
                <a:ea typeface="Microsoft YaHei"/>
                <a:cs typeface="Microsoft YaHei"/>
              </a:rPr>
              <a:t>水</a:t>
            </a:r>
            <a:endParaRPr lang="Microsoft YaHei" altLang="Microsoft YaHei" sz="2000" dirty="0"/>
          </a:p>
          <a:p>
            <a:pPr algn="l" rtl="0" eaLnBrk="0">
              <a:lnSpc>
                <a:spcPct val="103000"/>
              </a:lnSpc>
              <a:tabLst/>
            </a:pPr>
            <a:endParaRPr lang="Arial" altLang="Arial" sz="1100" dirty="0"/>
          </a:p>
          <a:p>
            <a:pPr marL="601122" algn="l" rtl="0" eaLnBrk="0">
              <a:lnSpc>
                <a:spcPct val="91000"/>
              </a:lnSpc>
              <a:spcBef>
                <a:spcPts val="7"/>
              </a:spcBef>
              <a:tabLst/>
            </a:pPr>
            <a:r>
              <a:rPr sz="2000" spc="-70" dirty="0">
                <a:solidFill>
                  <a:srgbClr val="000000">
                    <a:alpha val="100000"/>
                  </a:srgbClr>
                </a:solidFill>
                <a:latin typeface="Microsoft YaHei"/>
                <a:ea typeface="Microsoft YaHei"/>
                <a:cs typeface="Microsoft YaHei"/>
              </a:rPr>
              <a:t>防</a:t>
            </a:r>
            <a:r>
              <a:rPr sz="2000" spc="-60" dirty="0">
                <a:solidFill>
                  <a:srgbClr val="000000">
                    <a:alpha val="100000"/>
                  </a:srgbClr>
                </a:solidFill>
                <a:latin typeface="Microsoft YaHei"/>
                <a:ea typeface="Microsoft YaHei"/>
                <a:cs typeface="Microsoft YaHei"/>
              </a:rPr>
              <a:t>尘</a:t>
            </a:r>
            <a:endParaRPr lang="Microsoft YaHei" altLang="Microsoft YaHei" sz="2000" dirty="0"/>
          </a:p>
        </p:txBody>
      </p:sp>
      <p:sp>
        <p:nvSpPr>
          <p:cNvPr id="308" name="textbox 308"/>
          <p:cNvSpPr/>
          <p:nvPr/>
        </p:nvSpPr>
        <p:spPr>
          <a:xfrm>
            <a:off x="651474" y="174735"/>
            <a:ext cx="1767204" cy="413384"/>
          </a:xfrm>
          <a:prstGeom prst="rect">
            <a:avLst/>
          </a:prstGeom>
        </p:spPr>
        <p:txBody>
          <a:bodyPr vert="horz" wrap="square" lIns="0" tIns="0" rIns="0" bIns="0"/>
          <a:lstStyle/>
          <a:p>
            <a:pPr algn="l" rtl="0" eaLnBrk="0">
              <a:lnSpc>
                <a:spcPct val="89547"/>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4</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一般要</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求</a:t>
            </a:r>
            <a:endParaRPr lang="Microsoft YaHei" altLang="Microsoft YaHei" sz="2700" dirty="0"/>
          </a:p>
        </p:txBody>
      </p:sp>
      <p:pic>
        <p:nvPicPr>
          <p:cNvPr id="309" name="picture 309"/>
          <p:cNvPicPr>
            <a:picLocks noChangeAspect="1"/>
          </p:cNvPicPr>
          <p:nvPr/>
        </p:nvPicPr>
        <p:blipFill>
          <a:blip r:embed="rId4"/>
          <a:stretch>
            <a:fillRect/>
          </a:stretch>
        </p:blipFill>
        <p:spPr>
          <a:xfrm rot="21600000">
            <a:off x="750049" y="3484498"/>
            <a:ext cx="1497342" cy="365252"/>
          </a:xfrm>
          <a:prstGeom prst="rect">
            <a:avLst/>
          </a:prstGeom>
        </p:spPr>
      </p:pic>
      <p:pic>
        <p:nvPicPr>
          <p:cNvPr id="310" name="picture 310"/>
          <p:cNvPicPr>
            <a:picLocks noChangeAspect="1"/>
          </p:cNvPicPr>
          <p:nvPr/>
        </p:nvPicPr>
        <p:blipFill>
          <a:blip r:embed="rId5"/>
          <a:stretch>
            <a:fillRect/>
          </a:stretch>
        </p:blipFill>
        <p:spPr>
          <a:xfrm rot="21600000">
            <a:off x="2667749" y="3485768"/>
            <a:ext cx="1497342" cy="362077"/>
          </a:xfrm>
          <a:prstGeom prst="rect">
            <a:avLst/>
          </a:prstGeom>
        </p:spPr>
      </p:pic>
      <p:sp>
        <p:nvSpPr>
          <p:cNvPr id="311"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pic>
        <p:nvPicPr>
          <p:cNvPr id="312" name="picture 312"/>
          <p:cNvPicPr>
            <a:picLocks noChangeAspect="1"/>
          </p:cNvPicPr>
          <p:nvPr/>
        </p:nvPicPr>
        <p:blipFill>
          <a:blip r:embed="rId6"/>
          <a:stretch>
            <a:fillRect/>
          </a:stretch>
        </p:blipFill>
        <p:spPr>
          <a:xfrm rot="21600000">
            <a:off x="1854517" y="4120514"/>
            <a:ext cx="1646580" cy="295910"/>
          </a:xfrm>
          <a:prstGeom prst="rect">
            <a:avLst/>
          </a:prstGeom>
        </p:spPr>
      </p:pic>
      <p:sp>
        <p:nvSpPr>
          <p:cNvPr id="313" name="textbox 313"/>
          <p:cNvSpPr/>
          <p:nvPr/>
        </p:nvSpPr>
        <p:spPr>
          <a:xfrm>
            <a:off x="822888" y="4115075"/>
            <a:ext cx="720725" cy="281940"/>
          </a:xfrm>
          <a:prstGeom prst="rect">
            <a:avLst/>
          </a:prstGeom>
        </p:spPr>
        <p:txBody>
          <a:bodyPr vert="horz" wrap="square" lIns="0" tIns="0" rIns="0" bIns="0"/>
          <a:lstStyle/>
          <a:p>
            <a:pPr algn="l" rtl="0" eaLnBrk="0">
              <a:lnSpc>
                <a:spcPct val="83069"/>
              </a:lnSpc>
              <a:tabLst/>
            </a:pPr>
            <a:endParaRPr lang="Arial" altLang="Arial" sz="100" dirty="0"/>
          </a:p>
          <a:p>
            <a:pPr marL="12700" algn="l" rtl="0" eaLnBrk="0">
              <a:lnSpc>
                <a:spcPct val="84000"/>
              </a:lnSpc>
              <a:tabLst/>
            </a:pPr>
            <a:r>
              <a:rPr sz="2000" spc="0" dirty="0">
                <a:solidFill>
                  <a:srgbClr val="FF0000">
                    <a:alpha val="100000"/>
                  </a:srgbClr>
                </a:solidFill>
                <a:ln w="3175" cap="flat" cmpd="sng">
                  <a:solidFill>
                    <a:srgbClr a:val="FF0000">
                      <a:alpha val="100000"/>
                    </a:srgbClr>
                  </a:solidFill>
                  <a:prstDash a:val="solid"/>
                  <a:miter lim="0"/>
                </a:ln>
                <a:latin typeface="Microsoft YaHei"/>
                <a:ea typeface="Microsoft YaHei"/>
                <a:cs typeface="Microsoft YaHei"/>
              </a:rPr>
              <a:t>IP</a:t>
            </a:r>
            <a:r>
              <a:rPr sz="2000" spc="40" dirty="0">
                <a:solidFill>
                  <a:srgbClr val="FF0000">
                    <a:alpha val="100000"/>
                  </a:srgbClr>
                </a:solidFill>
                <a:latin typeface="Microsoft YaHei"/>
                <a:ea typeface="Microsoft YaHei"/>
                <a:cs typeface="Microsoft YaHei"/>
              </a:rPr>
              <a:t> </a:t>
            </a:r>
            <a:r>
              <a:rPr sz="2000" spc="40" dirty="0">
                <a:solidFill>
                  <a:srgbClr val="FF0000">
                    <a:alpha val="100000"/>
                  </a:srgbClr>
                </a:solidFill>
                <a:ln w="3175" cap="flat" cmpd="sng">
                  <a:solidFill>
                    <a:srgbClr a:val="FF0000">
                      <a:alpha val="100000"/>
                    </a:srgbClr>
                  </a:solidFill>
                  <a:prstDash a:val="solid"/>
                  <a:miter lim="0"/>
                </a:ln>
                <a:latin typeface="Microsoft YaHei"/>
                <a:ea typeface="Microsoft YaHei"/>
                <a:cs typeface="Microsoft YaHei"/>
              </a:rPr>
              <a:t>5</a:t>
            </a:r>
            <a:r>
              <a:rPr sz="2000" spc="40" dirty="0">
                <a:solidFill>
                  <a:srgbClr val="FF0000">
                    <a:alpha val="100000"/>
                  </a:srgbClr>
                </a:solidFill>
                <a:latin typeface="Microsoft YaHei"/>
                <a:ea typeface="Microsoft YaHei"/>
                <a:cs typeface="Microsoft YaHei"/>
              </a:rPr>
              <a:t> </a:t>
            </a:r>
            <a:r>
              <a:rPr sz="2000" spc="0" dirty="0">
                <a:solidFill>
                  <a:srgbClr val="FF0000">
                    <a:alpha val="100000"/>
                  </a:srgbClr>
                </a:solidFill>
                <a:ln w="3175" cap="flat" cmpd="sng">
                  <a:solidFill>
                    <a:srgbClr a:val="FF0000">
                      <a:alpha val="100000"/>
                    </a:srgbClr>
                  </a:solidFill>
                  <a:prstDash a:val="solid"/>
                  <a:miter lim="0"/>
                </a:ln>
                <a:latin typeface="Microsoft YaHei"/>
                <a:ea typeface="Microsoft YaHei"/>
                <a:cs typeface="Microsoft YaHei"/>
              </a:rPr>
              <a:t>4</a:t>
            </a:r>
            <a:endParaRPr lang="Microsoft YaHei" altLang="Microsoft YaHei" sz="2000" dirty="0"/>
          </a:p>
        </p:txBody>
      </p:sp>
      <p:sp>
        <p:nvSpPr>
          <p:cNvPr id="314"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15" name="textbox 315"/>
          <p:cNvSpPr/>
          <p:nvPr/>
        </p:nvSpPr>
        <p:spPr>
          <a:xfrm>
            <a:off x="8218831" y="6400701"/>
            <a:ext cx="23749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38</a:t>
            </a:r>
            <a:endParaRPr lang="Verdana" altLang="Verdana" sz="1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317"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18"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319" name="picture 319"/>
          <p:cNvPicPr>
            <a:picLocks noChangeAspect="1"/>
          </p:cNvPicPr>
          <p:nvPr/>
        </p:nvPicPr>
        <p:blipFill>
          <a:blip r:embed="rId2"/>
          <a:stretch>
            <a:fillRect/>
          </a:stretch>
        </p:blipFill>
        <p:spPr>
          <a:xfrm rot="21600000">
            <a:off x="4387595" y="1598676"/>
            <a:ext cx="4206240" cy="3189732"/>
          </a:xfrm>
          <a:prstGeom prst="rect">
            <a:avLst/>
          </a:prstGeom>
        </p:spPr>
      </p:pic>
      <p:graphicFrame>
        <p:nvGraphicFramePr>
          <p:cNvPr id="320" name="table 320"/>
          <p:cNvGraphicFramePr>
            <a:graphicFrameLocks noGrp="1"/>
          </p:cNvGraphicFramePr>
          <p:nvPr/>
        </p:nvGraphicFramePr>
        <p:xfrm>
          <a:off x="796670" y="3958971"/>
          <a:ext cx="3438525" cy="1099185"/>
        </p:xfrm>
        <a:graphic>
          <a:graphicData uri="http://schemas.openxmlformats.org/drawingml/2006/table">
            <a:tbl>
              <a:tblPr/>
              <a:tblGrid>
                <a:gridCol w="3438525"/>
              </a:tblGrid>
              <a:tr h="1086485">
                <a:tc>
                  <a:txBody>
                    <a:bodyPr/>
                    <a:lstStyle/>
                    <a:p>
                      <a:pPr algn="l" rtl="0" eaLnBrk="0">
                        <a:lnSpc>
                          <a:spcPct val="100000"/>
                        </a:lnSpc>
                        <a:tabLst/>
                      </a:pPr>
                      <a:endParaRPr lang="Arial" altLang="Arial" sz="1000" dirty="0"/>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21" name="picture 321"/>
          <p:cNvPicPr>
            <a:picLocks noChangeAspect="1"/>
          </p:cNvPicPr>
          <p:nvPr/>
        </p:nvPicPr>
        <p:blipFill>
          <a:blip r:embed="rId3"/>
          <a:stretch>
            <a:fillRect/>
          </a:stretch>
        </p:blipFill>
        <p:spPr>
          <a:xfrm rot="21600000">
            <a:off x="806196" y="3968496"/>
            <a:ext cx="3419855" cy="1080516"/>
          </a:xfrm>
          <a:prstGeom prst="rect">
            <a:avLst/>
          </a:prstGeom>
        </p:spPr>
      </p:pic>
      <p:graphicFrame>
        <p:nvGraphicFramePr>
          <p:cNvPr id="322" name="table 322"/>
          <p:cNvGraphicFramePr>
            <a:graphicFrameLocks noGrp="1"/>
          </p:cNvGraphicFramePr>
          <p:nvPr/>
        </p:nvGraphicFramePr>
        <p:xfrm>
          <a:off x="813435" y="1884806"/>
          <a:ext cx="3438525" cy="1062990"/>
        </p:xfrm>
        <a:graphic>
          <a:graphicData uri="http://schemas.openxmlformats.org/drawingml/2006/table">
            <a:tbl>
              <a:tblPr/>
              <a:tblGrid>
                <a:gridCol w="3438525"/>
              </a:tblGrid>
              <a:tr h="1050290">
                <a:tc>
                  <a:txBody>
                    <a:bodyPr/>
                    <a:lstStyle/>
                    <a:p>
                      <a:pPr algn="l" rtl="0" eaLnBrk="0">
                        <a:lnSpc>
                          <a:spcPct val="100000"/>
                        </a:lnSpc>
                        <a:tabLst/>
                      </a:pPr>
                      <a:endParaRPr lang="Arial" altLang="Arial" sz="1000" dirty="0"/>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23" name="picture 323"/>
          <p:cNvPicPr>
            <a:picLocks noChangeAspect="1"/>
          </p:cNvPicPr>
          <p:nvPr/>
        </p:nvPicPr>
        <p:blipFill>
          <a:blip r:embed="rId4"/>
          <a:stretch>
            <a:fillRect/>
          </a:stretch>
        </p:blipFill>
        <p:spPr>
          <a:xfrm rot="21600000">
            <a:off x="822960" y="1894331"/>
            <a:ext cx="3419856" cy="1043940"/>
          </a:xfrm>
          <a:prstGeom prst="rect">
            <a:avLst/>
          </a:prstGeom>
        </p:spPr>
      </p:pic>
      <p:sp>
        <p:nvSpPr>
          <p:cNvPr id="324" name="textbox 324"/>
          <p:cNvSpPr/>
          <p:nvPr/>
        </p:nvSpPr>
        <p:spPr>
          <a:xfrm>
            <a:off x="638463" y="800291"/>
            <a:ext cx="7092315" cy="314325"/>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50" dirty="0">
                <a:solidFill>
                  <a:srgbClr val="000000">
                    <a:alpha val="100000"/>
                  </a:srgbClr>
                </a:solidFill>
                <a:latin typeface="SimSun"/>
                <a:ea typeface="SimSun"/>
                <a:cs typeface="SimSun"/>
              </a:rPr>
              <a:t>4.4</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煤矿安全监控系统传感器的数据或状态应传输到地面</a:t>
            </a:r>
            <a:r>
              <a:rPr sz="2000" spc="-10" dirty="0">
                <a:solidFill>
                  <a:srgbClr val="000000">
                    <a:alpha val="100000"/>
                  </a:srgbClr>
                </a:solidFill>
                <a:latin typeface="SimSun"/>
                <a:ea typeface="SimSun"/>
                <a:cs typeface="SimSun"/>
              </a:rPr>
              <a:t>主</a:t>
            </a:r>
            <a:r>
              <a:rPr sz="2000" spc="0" dirty="0">
                <a:solidFill>
                  <a:srgbClr val="000000">
                    <a:alpha val="100000"/>
                  </a:srgbClr>
                </a:solidFill>
                <a:latin typeface="SimSun"/>
                <a:ea typeface="SimSun"/>
                <a:cs typeface="SimSun"/>
              </a:rPr>
              <a:t>机。</a:t>
            </a:r>
            <a:endParaRPr lang="SimSun" altLang="SimSun" sz="2000" dirty="0"/>
          </a:p>
        </p:txBody>
      </p:sp>
      <p:sp>
        <p:nvSpPr>
          <p:cNvPr id="325" name="textbox 325"/>
          <p:cNvSpPr/>
          <p:nvPr/>
        </p:nvSpPr>
        <p:spPr>
          <a:xfrm>
            <a:off x="821248" y="3263481"/>
            <a:ext cx="3327400" cy="323215"/>
          </a:xfrm>
          <a:prstGeom prst="rect">
            <a:avLst/>
          </a:prstGeom>
        </p:spPr>
        <p:txBody>
          <a:bodyPr vert="horz" wrap="square" lIns="0" tIns="0" rIns="0" bIns="0"/>
          <a:lstStyle/>
          <a:p>
            <a:pPr algn="l" rtl="0" eaLnBrk="0">
              <a:lnSpc>
                <a:spcPct val="75696"/>
              </a:lnSpc>
              <a:tabLst/>
            </a:pPr>
            <a:endParaRPr lang="Arial" altLang="Arial" sz="100" dirty="0"/>
          </a:p>
          <a:p>
            <a:pPr marL="12700" algn="l" rtl="0" eaLnBrk="0">
              <a:lnSpc>
                <a:spcPct val="98000"/>
              </a:lnSpc>
              <a:tabLst/>
            </a:pPr>
            <a:r>
              <a:rPr sz="2000" spc="-10" dirty="0">
                <a:solidFill>
                  <a:srgbClr val="000000">
                    <a:alpha val="100000"/>
                  </a:srgbClr>
                </a:solidFill>
                <a:latin typeface="KaiTi"/>
                <a:ea typeface="KaiTi"/>
                <a:cs typeface="KaiTi"/>
              </a:rPr>
              <a:t>模</a:t>
            </a:r>
            <a:r>
              <a:rPr sz="2000" spc="0" dirty="0">
                <a:solidFill>
                  <a:srgbClr val="000000">
                    <a:alpha val="100000"/>
                  </a:srgbClr>
                </a:solidFill>
                <a:latin typeface="KaiTi"/>
                <a:ea typeface="KaiTi"/>
                <a:cs typeface="KaiTi"/>
              </a:rPr>
              <a:t>拟量</a:t>
            </a:r>
            <a:r>
              <a:rPr sz="2000" spc="0" dirty="0">
                <a:solidFill>
                  <a:srgbClr val="000000">
                    <a:alpha val="100000"/>
                  </a:srgbClr>
                </a:solidFill>
                <a:latin typeface="KaiTi"/>
                <a:ea typeface="KaiTi"/>
                <a:cs typeface="KaiTi"/>
              </a:rPr>
              <a:t> </a:t>
            </a:r>
            <a:r>
              <a:rPr sz="2000" spc="0" dirty="0">
                <a:solidFill>
                  <a:srgbClr val="000000">
                    <a:alpha val="100000"/>
                  </a:srgbClr>
                </a:solidFill>
                <a:latin typeface="KaiTi"/>
                <a:ea typeface="KaiTi"/>
                <a:cs typeface="KaiTi"/>
              </a:rPr>
              <a:t>(200Hz-1000Hz)</a:t>
            </a:r>
            <a:r>
              <a:rPr sz="2000" spc="0" dirty="0">
                <a:solidFill>
                  <a:srgbClr val="000000">
                    <a:alpha val="100000"/>
                  </a:srgbClr>
                </a:solidFill>
                <a:latin typeface="KaiTi"/>
                <a:ea typeface="KaiTi"/>
                <a:cs typeface="KaiTi"/>
              </a:rPr>
              <a:t> </a:t>
            </a:r>
            <a:r>
              <a:rPr sz="2000" spc="0" dirty="0">
                <a:solidFill>
                  <a:srgbClr val="000000">
                    <a:alpha val="100000"/>
                  </a:srgbClr>
                </a:solidFill>
                <a:latin typeface="KaiTi"/>
                <a:ea typeface="KaiTi"/>
                <a:cs typeface="KaiTi"/>
              </a:rPr>
              <a:t>频率</a:t>
            </a:r>
            <a:endParaRPr lang="KaiTi" altLang="KaiTi" sz="2000" dirty="0"/>
          </a:p>
        </p:txBody>
      </p:sp>
      <p:sp>
        <p:nvSpPr>
          <p:cNvPr id="326" name="textbox 326"/>
          <p:cNvSpPr/>
          <p:nvPr/>
        </p:nvSpPr>
        <p:spPr>
          <a:xfrm>
            <a:off x="651474" y="174735"/>
            <a:ext cx="1767204" cy="413384"/>
          </a:xfrm>
          <a:prstGeom prst="rect">
            <a:avLst/>
          </a:prstGeom>
        </p:spPr>
        <p:txBody>
          <a:bodyPr vert="horz" wrap="square" lIns="0" tIns="0" rIns="0" bIns="0"/>
          <a:lstStyle/>
          <a:p>
            <a:pPr algn="l" rtl="0" eaLnBrk="0">
              <a:lnSpc>
                <a:spcPct val="89547"/>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4</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一般要</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求</a:t>
            </a:r>
            <a:endParaRPr lang="Microsoft YaHei" altLang="Microsoft YaHei" sz="2700" dirty="0"/>
          </a:p>
        </p:txBody>
      </p:sp>
      <p:sp>
        <p:nvSpPr>
          <p:cNvPr id="327"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28" name="textbox 328"/>
          <p:cNvSpPr/>
          <p:nvPr/>
        </p:nvSpPr>
        <p:spPr>
          <a:xfrm>
            <a:off x="1558307" y="5287213"/>
            <a:ext cx="1924050" cy="320040"/>
          </a:xfrm>
          <a:prstGeom prst="rect">
            <a:avLst/>
          </a:prstGeom>
        </p:spPr>
        <p:txBody>
          <a:bodyPr vert="horz" wrap="square" lIns="0" tIns="0" rIns="0" bIns="0"/>
          <a:lstStyle/>
          <a:p>
            <a:pPr algn="l" rtl="0" eaLnBrk="0">
              <a:lnSpc>
                <a:spcPct val="76161"/>
              </a:lnSpc>
              <a:tabLst/>
            </a:pPr>
            <a:endParaRPr lang="Arial" altLang="Arial" sz="100" dirty="0"/>
          </a:p>
          <a:p>
            <a:pPr marL="12700" algn="l" rtl="0" eaLnBrk="0">
              <a:lnSpc>
                <a:spcPct val="97000"/>
              </a:lnSpc>
              <a:tabLst/>
            </a:pPr>
            <a:r>
              <a:rPr sz="2000" spc="-10" dirty="0">
                <a:solidFill>
                  <a:srgbClr val="000000">
                    <a:alpha val="100000"/>
                  </a:srgbClr>
                </a:solidFill>
                <a:latin typeface="KaiTi"/>
                <a:ea typeface="KaiTi"/>
                <a:cs typeface="KaiTi"/>
              </a:rPr>
              <a:t>数字量</a:t>
            </a:r>
            <a:r>
              <a:rPr sz="2000" spc="0" dirty="0">
                <a:solidFill>
                  <a:srgbClr val="000000">
                    <a:alpha val="100000"/>
                  </a:srgbClr>
                </a:solidFill>
                <a:latin typeface="KaiTi"/>
                <a:ea typeface="KaiTi"/>
                <a:cs typeface="KaiTi"/>
              </a:rPr>
              <a:t>RS</a:t>
            </a:r>
            <a:r>
              <a:rPr sz="2000" spc="-10" dirty="0">
                <a:solidFill>
                  <a:srgbClr val="000000">
                    <a:alpha val="100000"/>
                  </a:srgbClr>
                </a:solidFill>
                <a:latin typeface="KaiTi"/>
                <a:ea typeface="KaiTi"/>
                <a:cs typeface="KaiTi"/>
              </a:rPr>
              <a:t>485</a:t>
            </a:r>
            <a:r>
              <a:rPr sz="2000" spc="0" dirty="0">
                <a:solidFill>
                  <a:srgbClr val="000000">
                    <a:alpha val="100000"/>
                  </a:srgbClr>
                </a:solidFill>
                <a:latin typeface="KaiTi"/>
                <a:ea typeface="KaiTi"/>
                <a:cs typeface="KaiTi"/>
              </a:rPr>
              <a:t>/CAN</a:t>
            </a:r>
            <a:endParaRPr lang="KaiTi" altLang="KaiTi" sz="2000" dirty="0"/>
          </a:p>
        </p:txBody>
      </p:sp>
      <p:sp>
        <p:nvSpPr>
          <p:cNvPr id="32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30" name="textbox 330"/>
          <p:cNvSpPr/>
          <p:nvPr/>
        </p:nvSpPr>
        <p:spPr>
          <a:xfrm>
            <a:off x="8218831" y="6401058"/>
            <a:ext cx="237490"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39</a:t>
            </a:r>
            <a:endParaRPr lang="Verdana" altLang="Verdana"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8"/>
          <p:cNvPicPr>
            <a:picLocks noChangeAspect="1"/>
          </p:cNvPicPr>
          <p:nvPr/>
        </p:nvPicPr>
        <p:blipFill>
          <a:blip r:embed="rId2"/>
          <a:stretch>
            <a:fillRect/>
          </a:stretch>
        </p:blipFill>
        <p:spPr>
          <a:xfrm rot="21600000">
            <a:off x="0" y="0"/>
            <a:ext cx="9144000" cy="6858000"/>
          </a:xfrm>
          <a:prstGeom prst="rect">
            <a:avLst/>
          </a:prstGeom>
        </p:spPr>
      </p:pic>
      <p:sp>
        <p:nvSpPr>
          <p:cNvPr id="19" name="textbox 19"/>
          <p:cNvSpPr/>
          <p:nvPr/>
        </p:nvSpPr>
        <p:spPr>
          <a:xfrm>
            <a:off x="8324010" y="6403734"/>
            <a:ext cx="132079" cy="200025"/>
          </a:xfrm>
          <a:prstGeom prst="rect">
            <a:avLst/>
          </a:prstGeom>
        </p:spPr>
        <p:txBody>
          <a:bodyPr vert="horz" wrap="square" lIns="0" tIns="0" rIns="0" bIns="0"/>
          <a:lstStyle/>
          <a:p>
            <a:pPr algn="l" rtl="0" eaLnBrk="0">
              <a:lnSpc>
                <a:spcPct val="79498"/>
              </a:lnSpc>
              <a:tabLst/>
            </a:pPr>
            <a:endParaRPr lang="Arial" altLang="Arial" sz="100" dirty="0"/>
          </a:p>
          <a:p>
            <a:pPr marL="12700" algn="l" rtl="0" eaLnBrk="0">
              <a:lnSpc>
                <a:spcPct val="82000"/>
              </a:lnSpc>
              <a:tabLst/>
            </a:pPr>
            <a:r>
              <a:rPr sz="1400" spc="0" dirty="0">
                <a:solidFill>
                  <a:srgbClr val="000000">
                    <a:alpha val="100000"/>
                  </a:srgbClr>
                </a:solidFill>
                <a:latin typeface="Verdana"/>
                <a:ea typeface="Verdana"/>
                <a:cs typeface="Verdana"/>
              </a:rPr>
              <a:t>4</a:t>
            </a:r>
            <a:endParaRPr lang="Verdana" altLang="Verdana" sz="1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33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3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334" name="textbox 334"/>
          <p:cNvSpPr/>
          <p:nvPr/>
        </p:nvSpPr>
        <p:spPr>
          <a:xfrm>
            <a:off x="650453" y="2305367"/>
            <a:ext cx="8148319" cy="3911600"/>
          </a:xfrm>
          <a:prstGeom prst="rect">
            <a:avLst/>
          </a:prstGeom>
        </p:spPr>
        <p:txBody>
          <a:bodyPr vert="horz" wrap="square" lIns="0" tIns="0" rIns="0" bIns="0"/>
          <a:lstStyle/>
          <a:p>
            <a:pPr algn="l" rtl="0" eaLnBrk="0">
              <a:lnSpc>
                <a:spcPct val="104000"/>
              </a:lnSpc>
              <a:tabLst/>
            </a:pPr>
            <a:endParaRPr lang="Arial" altLang="Arial" sz="100" dirty="0"/>
          </a:p>
          <a:p>
            <a:pPr marL="15130" algn="l" rtl="0" eaLnBrk="0">
              <a:lnSpc>
                <a:spcPct val="104000"/>
              </a:lnSpc>
              <a:spcBef>
                <a:spcPts val="1"/>
              </a:spcBef>
              <a:tabLst/>
            </a:pPr>
            <a:r>
              <a:rPr sz="1500" spc="110" dirty="0">
                <a:solidFill>
                  <a:srgbClr val="000000">
                    <a:alpha val="100000"/>
                  </a:srgbClr>
                </a:solidFill>
                <a:ln w="5791" cap="flat" cmpd="sng">
                  <a:solidFill>
                    <a:srgbClr a:val="000000">
                      <a:alpha val="100000"/>
                    </a:srgbClr>
                  </a:solidFill>
                  <a:prstDash a:val="solid"/>
                  <a:bevel/>
                </a:ln>
                <a:latin typeface="SimSun"/>
                <a:ea typeface="SimSun"/>
                <a:cs typeface="SimSun"/>
              </a:rPr>
              <a:t>4.2.3</a:t>
            </a:r>
            <a:r>
              <a:rPr sz="1500" spc="110" dirty="0">
                <a:solidFill>
                  <a:srgbClr val="000000">
                    <a:alpha val="100000"/>
                  </a:srgbClr>
                </a:solidFill>
                <a:latin typeface="SimSun"/>
                <a:ea typeface="SimSun"/>
                <a:cs typeface="SimSun"/>
              </a:rPr>
              <a:t> </a:t>
            </a:r>
            <a:r>
              <a:rPr sz="1500" spc="110" dirty="0">
                <a:solidFill>
                  <a:srgbClr val="000000">
                    <a:alpha val="100000"/>
                  </a:srgbClr>
                </a:solidFill>
                <a:ln w="5791" cap="flat" cmpd="sng">
                  <a:solidFill>
                    <a:srgbClr a:val="000000">
                      <a:alpha val="100000"/>
                    </a:srgbClr>
                  </a:solidFill>
                  <a:prstDash a:val="solid"/>
                  <a:bevel/>
                </a:ln>
                <a:latin typeface="SimSun"/>
                <a:ea typeface="SimSun"/>
                <a:cs typeface="SimSun"/>
              </a:rPr>
              <a:t>系统供应商提供的安全监控系统经安标备案的技术文件，技术文件应包含</a:t>
            </a:r>
            <a:r>
              <a:rPr sz="1500" spc="60" dirty="0">
                <a:solidFill>
                  <a:srgbClr val="000000">
                    <a:alpha val="100000"/>
                  </a:srgbClr>
                </a:solidFill>
                <a:ln w="5791" cap="flat" cmpd="sng">
                  <a:solidFill>
                    <a:srgbClr a:val="000000">
                      <a:alpha val="100000"/>
                    </a:srgbClr>
                  </a:solidFill>
                  <a:prstDash a:val="solid"/>
                  <a:bevel/>
                </a:ln>
                <a:latin typeface="SimSun"/>
                <a:ea typeface="SimSun"/>
                <a:cs typeface="SimSun"/>
              </a:rPr>
              <a:t>系</a:t>
            </a:r>
            <a:r>
              <a:rPr sz="1500" spc="0" dirty="0">
                <a:solidFill>
                  <a:srgbClr val="000000">
                    <a:alpha val="100000"/>
                  </a:srgbClr>
                </a:solidFill>
                <a:ln w="5791" cap="flat" cmpd="sng">
                  <a:solidFill>
                    <a:srgbClr a:val="000000">
                      <a:alpha val="100000"/>
                    </a:srgbClr>
                  </a:solidFill>
                  <a:prstDash a:val="solid"/>
                  <a:bevel/>
                </a:ln>
                <a:latin typeface="SimSun"/>
                <a:ea typeface="SimSun"/>
                <a:cs typeface="SimSun"/>
              </a:rPr>
              <a:t>统企业</a:t>
            </a:r>
            <a:r>
              <a:rPr sz="1500" spc="0" dirty="0">
                <a:solidFill>
                  <a:srgbClr val="000000">
                    <a:alpha val="100000"/>
                  </a:srgbClr>
                </a:solidFill>
                <a:latin typeface="SimSun"/>
                <a:ea typeface="SimSun"/>
                <a:cs typeface="SimSun"/>
              </a:rPr>
              <a:t> </a:t>
            </a:r>
            <a:r>
              <a:rPr sz="1500" spc="80" dirty="0">
                <a:solidFill>
                  <a:srgbClr val="000000">
                    <a:alpha val="100000"/>
                  </a:srgbClr>
                </a:solidFill>
                <a:ln w="5791" cap="flat" cmpd="sng">
                  <a:solidFill>
                    <a:srgbClr a:val="000000">
                      <a:alpha val="100000"/>
                    </a:srgbClr>
                  </a:solidFill>
                  <a:prstDash a:val="solid"/>
                  <a:bevel/>
                </a:ln>
                <a:latin typeface="SimSun"/>
                <a:ea typeface="SimSun"/>
                <a:cs typeface="SimSun"/>
              </a:rPr>
              <a:t>标准、说明书、图纸及《主要零</a:t>
            </a:r>
            <a:r>
              <a:rPr sz="1500" spc="80" dirty="0">
                <a:solidFill>
                  <a:srgbClr val="000000">
                    <a:alpha val="100000"/>
                  </a:srgbClr>
                </a:solidFill>
                <a:latin typeface="SimSun"/>
                <a:ea typeface="SimSun"/>
                <a:cs typeface="SimSun"/>
              </a:rPr>
              <a:t> </a:t>
            </a:r>
            <a:r>
              <a:rPr sz="1500" spc="80" dirty="0">
                <a:solidFill>
                  <a:srgbClr val="000000">
                    <a:alpha val="100000"/>
                  </a:srgbClr>
                </a:solidFill>
                <a:ln w="5791" cap="flat" cmpd="sng">
                  <a:solidFill>
                    <a:srgbClr a:val="000000">
                      <a:alpha val="100000"/>
                    </a:srgbClr>
                  </a:solidFill>
                  <a:prstDash a:val="solid"/>
                  <a:bevel/>
                </a:ln>
                <a:latin typeface="SimSun"/>
                <a:ea typeface="SimSun"/>
                <a:cs typeface="SimSun"/>
              </a:rPr>
              <a:t>(元)</a:t>
            </a:r>
            <a:r>
              <a:rPr sz="1500" spc="80" dirty="0">
                <a:solidFill>
                  <a:srgbClr val="000000">
                    <a:alpha val="100000"/>
                  </a:srgbClr>
                </a:solidFill>
                <a:latin typeface="SimSun"/>
                <a:ea typeface="SimSun"/>
                <a:cs typeface="SimSun"/>
              </a:rPr>
              <a:t> </a:t>
            </a:r>
            <a:r>
              <a:rPr sz="1500" spc="80" dirty="0">
                <a:solidFill>
                  <a:srgbClr val="000000">
                    <a:alpha val="100000"/>
                  </a:srgbClr>
                </a:solidFill>
                <a:ln w="5791" cap="flat" cmpd="sng">
                  <a:solidFill>
                    <a:srgbClr a:val="000000">
                      <a:alpha val="100000"/>
                    </a:srgbClr>
                  </a:solidFill>
                  <a:prstDash a:val="solid"/>
                  <a:bevel/>
                </a:ln>
                <a:latin typeface="SimSun"/>
                <a:ea typeface="SimSun"/>
                <a:cs typeface="SimSun"/>
              </a:rPr>
              <a:t>部件及重要原材料明细表》</a:t>
            </a:r>
            <a:r>
              <a:rPr sz="1500" spc="80" dirty="0">
                <a:solidFill>
                  <a:srgbClr val="000000">
                    <a:alpha val="100000"/>
                  </a:srgbClr>
                </a:solidFill>
                <a:latin typeface="SimSun"/>
                <a:ea typeface="SimSun"/>
                <a:cs typeface="SimSun"/>
              </a:rPr>
              <a:t>   </a:t>
            </a:r>
            <a:r>
              <a:rPr sz="1500" spc="80" dirty="0">
                <a:solidFill>
                  <a:srgbClr val="000000">
                    <a:alpha val="100000"/>
                  </a:srgbClr>
                </a:solidFill>
                <a:ln w="5791" cap="flat" cmpd="sng">
                  <a:solidFill>
                    <a:srgbClr a:val="000000">
                      <a:alpha val="100000"/>
                    </a:srgbClr>
                  </a:solidFill>
                  <a:prstDash a:val="solid"/>
                  <a:bevel/>
                </a:ln>
                <a:latin typeface="SimSun"/>
                <a:ea typeface="SimSun"/>
                <a:cs typeface="SimSun"/>
              </a:rPr>
              <a:t>(以下简称“受</a:t>
            </a:r>
            <a:r>
              <a:rPr sz="1500" spc="20" dirty="0">
                <a:solidFill>
                  <a:srgbClr val="000000">
                    <a:alpha val="100000"/>
                  </a:srgbClr>
                </a:solidFill>
                <a:ln w="5791" cap="flat" cmpd="sng">
                  <a:solidFill>
                    <a:srgbClr a:val="000000">
                      <a:alpha val="100000"/>
                    </a:srgbClr>
                  </a:solidFill>
                  <a:prstDash a:val="solid"/>
                  <a:bevel/>
                </a:ln>
                <a:latin typeface="SimSun"/>
                <a:ea typeface="SimSun"/>
                <a:cs typeface="SimSun"/>
              </a:rPr>
              <a:t>控</a:t>
            </a:r>
            <a:r>
              <a:rPr sz="1500" spc="0" dirty="0">
                <a:solidFill>
                  <a:srgbClr val="000000">
                    <a:alpha val="100000"/>
                  </a:srgbClr>
                </a:solidFill>
                <a:latin typeface="SimSun"/>
                <a:ea typeface="SimSun"/>
                <a:cs typeface="SimSun"/>
              </a:rPr>
              <a:t>     </a:t>
            </a:r>
            <a:r>
              <a:rPr sz="1500" spc="80" dirty="0">
                <a:solidFill>
                  <a:srgbClr val="000000">
                    <a:alpha val="100000"/>
                  </a:srgbClr>
                </a:solidFill>
                <a:ln w="5791" cap="flat" cmpd="sng">
                  <a:solidFill>
                    <a:srgbClr a:val="000000">
                      <a:alpha val="100000"/>
                    </a:srgbClr>
                  </a:solidFill>
                  <a:prstDash a:val="solid"/>
                  <a:bevel/>
                </a:ln>
                <a:latin typeface="SimSun"/>
                <a:ea typeface="SimSun"/>
                <a:cs typeface="SimSun"/>
              </a:rPr>
              <a:t>表”)</a:t>
            </a:r>
            <a:r>
              <a:rPr sz="1500" spc="80" dirty="0">
                <a:solidFill>
                  <a:srgbClr val="000000">
                    <a:alpha val="100000"/>
                  </a:srgbClr>
                </a:solidFill>
                <a:latin typeface="SimSun"/>
                <a:ea typeface="SimSun"/>
                <a:cs typeface="SimSun"/>
              </a:rPr>
              <a:t> </a:t>
            </a:r>
            <a:r>
              <a:rPr sz="1500" spc="80" dirty="0">
                <a:solidFill>
                  <a:srgbClr val="000000">
                    <a:alpha val="100000"/>
                  </a:srgbClr>
                </a:solidFill>
                <a:ln w="5791" cap="flat" cmpd="sng">
                  <a:solidFill>
                    <a:srgbClr a:val="000000">
                      <a:alpha val="100000"/>
                    </a:srgbClr>
                  </a:solidFill>
                  <a:prstDash a:val="solid"/>
                  <a:bevel/>
                </a:ln>
                <a:latin typeface="SimSun"/>
                <a:ea typeface="SimSun"/>
                <a:cs typeface="SimSun"/>
              </a:rPr>
              <a:t>，系统及组成设备的安全标志证书，</a:t>
            </a:r>
            <a:r>
              <a:rPr sz="1500" spc="80" dirty="0">
                <a:solidFill>
                  <a:srgbClr val="000000">
                    <a:alpha val="100000"/>
                  </a:srgbClr>
                </a:solidFill>
                <a:latin typeface="SimSun"/>
                <a:ea typeface="SimSun"/>
                <a:cs typeface="SimSun"/>
              </a:rPr>
              <a:t> </a:t>
            </a:r>
            <a:r>
              <a:rPr sz="1500" spc="80" dirty="0">
                <a:solidFill>
                  <a:srgbClr val="000000">
                    <a:alpha val="100000"/>
                  </a:srgbClr>
                </a:solidFill>
                <a:ln w="5791" cap="flat" cmpd="sng">
                  <a:solidFill>
                    <a:srgbClr a:val="000000">
                      <a:alpha val="100000"/>
                    </a:srgbClr>
                  </a:solidFill>
                  <a:prstDash a:val="solid"/>
                  <a:bevel/>
                </a:ln>
                <a:latin typeface="SimSun"/>
                <a:ea typeface="SimSun"/>
                <a:cs typeface="SimSun"/>
              </a:rPr>
              <a:t>以及必要的相关证明</a:t>
            </a:r>
            <a:r>
              <a:rPr sz="1500" spc="70" dirty="0">
                <a:solidFill>
                  <a:srgbClr val="000000">
                    <a:alpha val="100000"/>
                  </a:srgbClr>
                </a:solidFill>
                <a:ln w="5791" cap="flat" cmpd="sng">
                  <a:solidFill>
                    <a:srgbClr a:val="000000">
                      <a:alpha val="100000"/>
                    </a:srgbClr>
                  </a:solidFill>
                  <a:prstDash a:val="solid"/>
                  <a:bevel/>
                </a:ln>
                <a:latin typeface="SimSun"/>
                <a:ea typeface="SimSun"/>
                <a:cs typeface="SimSun"/>
              </a:rPr>
              <a:t>相</a:t>
            </a:r>
            <a:r>
              <a:rPr sz="1500" spc="0" dirty="0">
                <a:solidFill>
                  <a:srgbClr val="000000">
                    <a:alpha val="100000"/>
                  </a:srgbClr>
                </a:solidFill>
                <a:ln w="5791" cap="flat" cmpd="sng">
                  <a:solidFill>
                    <a:srgbClr a:val="000000">
                      <a:alpha val="100000"/>
                    </a:srgbClr>
                  </a:solidFill>
                  <a:prstDash a:val="solid"/>
                  <a:bevel/>
                </a:ln>
                <a:latin typeface="SimSun"/>
                <a:ea typeface="SimSun"/>
                <a:cs typeface="SimSun"/>
              </a:rPr>
              <a:t>料。</a:t>
            </a:r>
            <a:endParaRPr lang="SimSun" altLang="SimSun" sz="1500" dirty="0"/>
          </a:p>
          <a:p>
            <a:pPr marL="15941" algn="l" rtl="0" eaLnBrk="0">
              <a:lnSpc>
                <a:spcPct val="106000"/>
              </a:lnSpc>
              <a:spcBef>
                <a:spcPts val="67"/>
              </a:spcBef>
              <a:tabLst/>
            </a:pPr>
            <a:r>
              <a:rPr sz="1500" spc="100" dirty="0">
                <a:solidFill>
                  <a:srgbClr val="000000">
                    <a:alpha val="100000"/>
                  </a:srgbClr>
                </a:solidFill>
                <a:latin typeface="SimSun"/>
                <a:ea typeface="SimSun"/>
                <a:cs typeface="SimSun"/>
              </a:rPr>
              <a:t>注：待验收系统的各种组成设备，原则上不得超出安标备案的系统受控表规定范围；如果</a:t>
            </a:r>
            <a:r>
              <a:rPr sz="1500" spc="30" dirty="0">
                <a:solidFill>
                  <a:srgbClr val="000000">
                    <a:alpha val="100000"/>
                  </a:srgbClr>
                </a:solidFill>
                <a:latin typeface="SimSun"/>
                <a:ea typeface="SimSun"/>
                <a:cs typeface="SimSun"/>
              </a:rPr>
              <a:t>系</a:t>
            </a:r>
            <a:r>
              <a:rPr sz="1500" spc="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统的个别组成设备不在系统受控表之列、又涉及本安关联及电磁兼容的，应按照实际连接</a:t>
            </a:r>
            <a:r>
              <a:rPr sz="1500" spc="30" dirty="0">
                <a:solidFill>
                  <a:srgbClr val="000000">
                    <a:alpha val="100000"/>
                  </a:srgbClr>
                </a:solidFill>
                <a:latin typeface="SimSun"/>
                <a:ea typeface="SimSun"/>
                <a:cs typeface="SimSun"/>
              </a:rPr>
              <a:t>和</a:t>
            </a:r>
            <a:r>
              <a:rPr sz="1500" spc="0" dirty="0">
                <a:solidFill>
                  <a:srgbClr val="000000">
                    <a:alpha val="100000"/>
                  </a:srgbClr>
                </a:solidFill>
                <a:latin typeface="SimSun"/>
                <a:ea typeface="SimSun"/>
                <a:cs typeface="SimSun"/>
              </a:rPr>
              <a:t> </a:t>
            </a:r>
            <a:r>
              <a:rPr sz="1500" spc="80" dirty="0">
                <a:solidFill>
                  <a:srgbClr val="000000">
                    <a:alpha val="100000"/>
                  </a:srgbClr>
                </a:solidFill>
                <a:latin typeface="SimSun"/>
                <a:ea typeface="SimSun"/>
                <a:cs typeface="SimSun"/>
              </a:rPr>
              <a:t>配置进行本安关联整体评定及电磁兼容评估，</a:t>
            </a:r>
            <a:r>
              <a:rPr sz="1500" spc="80" dirty="0">
                <a:solidFill>
                  <a:srgbClr val="000000">
                    <a:alpha val="100000"/>
                  </a:srgbClr>
                </a:solidFill>
                <a:latin typeface="SimSun"/>
                <a:ea typeface="SimSun"/>
                <a:cs typeface="SimSun"/>
              </a:rPr>
              <a:t> </a:t>
            </a:r>
            <a:r>
              <a:rPr sz="1500" spc="80" dirty="0">
                <a:solidFill>
                  <a:srgbClr val="000000">
                    <a:alpha val="100000"/>
                  </a:srgbClr>
                </a:solidFill>
                <a:latin typeface="SimSun"/>
                <a:ea typeface="SimSun"/>
                <a:cs typeface="SimSun"/>
              </a:rPr>
              <a:t>由具备资质的检测机构出具本安关联评定</a:t>
            </a:r>
            <a:r>
              <a:rPr sz="1500" spc="60" dirty="0">
                <a:solidFill>
                  <a:srgbClr val="000000">
                    <a:alpha val="100000"/>
                  </a:srgbClr>
                </a:solidFill>
                <a:latin typeface="SimSun"/>
                <a:ea typeface="SimSun"/>
                <a:cs typeface="SimSun"/>
              </a:rPr>
              <a:t>报</a:t>
            </a:r>
            <a:r>
              <a:rPr sz="1500" spc="0" dirty="0">
                <a:solidFill>
                  <a:srgbClr val="000000">
                    <a:alpha val="100000"/>
                  </a:srgbClr>
                </a:solidFill>
                <a:latin typeface="SimSun"/>
                <a:ea typeface="SimSun"/>
                <a:cs typeface="SimSun"/>
              </a:rPr>
              <a:t>告</a:t>
            </a:r>
            <a:r>
              <a:rPr sz="1500" spc="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和电磁兼容评估报告，必要时应进行本安关联检验和电磁兼容检验，并出具报告。实施改</a:t>
            </a:r>
            <a:r>
              <a:rPr sz="1500" spc="30" dirty="0">
                <a:solidFill>
                  <a:srgbClr val="000000">
                    <a:alpha val="100000"/>
                  </a:srgbClr>
                </a:solidFill>
                <a:latin typeface="SimSun"/>
                <a:ea typeface="SimSun"/>
                <a:cs typeface="SimSun"/>
              </a:rPr>
              <a:t>造</a:t>
            </a:r>
            <a:r>
              <a:rPr sz="1500" spc="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的单位保证使用性能满足升级改造技术方案的要求，并出具测试报告。文中所述</a:t>
            </a:r>
            <a:r>
              <a:rPr sz="1500" spc="10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相关</a:t>
            </a:r>
            <a:r>
              <a:rPr sz="1500" spc="80" dirty="0">
                <a:solidFill>
                  <a:srgbClr val="000000">
                    <a:alpha val="100000"/>
                  </a:srgbClr>
                </a:solidFill>
                <a:latin typeface="SimSun"/>
                <a:ea typeface="SimSun"/>
                <a:cs typeface="SimSun"/>
              </a:rPr>
              <a:t>证</a:t>
            </a:r>
            <a:r>
              <a:rPr sz="1500" spc="0" dirty="0">
                <a:solidFill>
                  <a:srgbClr val="000000">
                    <a:alpha val="100000"/>
                  </a:srgbClr>
                </a:solidFill>
                <a:latin typeface="SimSun"/>
                <a:ea typeface="SimSun"/>
                <a:cs typeface="SimSun"/>
              </a:rPr>
              <a:t>明</a:t>
            </a:r>
            <a:r>
              <a:rPr sz="1500" spc="0" dirty="0">
                <a:solidFill>
                  <a:srgbClr val="000000">
                    <a:alpha val="100000"/>
                  </a:srgbClr>
                </a:solidFill>
                <a:latin typeface="SimSun"/>
                <a:ea typeface="SimSun"/>
                <a:cs typeface="SimSun"/>
              </a:rPr>
              <a:t> </a:t>
            </a:r>
            <a:r>
              <a:rPr sz="1500" spc="90" dirty="0">
                <a:solidFill>
                  <a:srgbClr val="000000">
                    <a:alpha val="100000"/>
                  </a:srgbClr>
                </a:solidFill>
                <a:latin typeface="SimSun"/>
                <a:ea typeface="SimSun"/>
                <a:cs typeface="SimSun"/>
              </a:rPr>
              <a:t>材料</a:t>
            </a:r>
            <a:r>
              <a:rPr sz="1500" spc="90" dirty="0">
                <a:solidFill>
                  <a:srgbClr val="000000">
                    <a:alpha val="100000"/>
                  </a:srgbClr>
                </a:solidFill>
                <a:latin typeface="SimSun"/>
                <a:ea typeface="SimSun"/>
                <a:cs typeface="SimSun"/>
              </a:rPr>
              <a:t> </a:t>
            </a:r>
            <a:r>
              <a:rPr sz="1500" spc="90" dirty="0">
                <a:solidFill>
                  <a:srgbClr val="000000">
                    <a:alpha val="100000"/>
                  </a:srgbClr>
                </a:solidFill>
                <a:latin typeface="SimSun"/>
                <a:ea typeface="SimSun"/>
                <a:cs typeface="SimSun"/>
              </a:rPr>
              <a:t>主要是指如下情况所需的材料</a:t>
            </a:r>
            <a:r>
              <a:rPr sz="1500" spc="40" dirty="0">
                <a:solidFill>
                  <a:srgbClr val="000000">
                    <a:alpha val="100000"/>
                  </a:srgbClr>
                </a:solidFill>
                <a:latin typeface="SimSun"/>
                <a:ea typeface="SimSun"/>
                <a:cs typeface="SimSun"/>
              </a:rPr>
              <a:t>：</a:t>
            </a:r>
            <a:endParaRPr lang="SimSun" altLang="SimSun" sz="1500" dirty="0"/>
          </a:p>
          <a:p>
            <a:pPr marL="15130" indent="1620" algn="l" rtl="0" eaLnBrk="0">
              <a:lnSpc>
                <a:spcPct val="104000"/>
              </a:lnSpc>
              <a:spcBef>
                <a:spcPts val="139"/>
              </a:spcBef>
              <a:tabLst/>
            </a:pPr>
            <a:r>
              <a:rPr sz="1500" spc="0" dirty="0">
                <a:solidFill>
                  <a:srgbClr val="000000">
                    <a:alpha val="100000"/>
                  </a:srgbClr>
                </a:solidFill>
                <a:latin typeface="SimSun"/>
                <a:ea typeface="SimSun"/>
                <a:cs typeface="SimSun"/>
              </a:rPr>
              <a:t>a</a:t>
            </a:r>
            <a:r>
              <a:rPr sz="1500" spc="100" dirty="0">
                <a:solidFill>
                  <a:srgbClr val="000000">
                    <a:alpha val="100000"/>
                  </a:srgbClr>
                </a:solidFill>
                <a:latin typeface="SimSun"/>
                <a:ea typeface="SimSun"/>
                <a:cs typeface="SimSun"/>
              </a:rPr>
              <a:t>)</a:t>
            </a:r>
            <a:r>
              <a:rPr sz="1500" spc="10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如果出现个别组成设备不在受控表中，该组成设备取得安全标志且未经改造，应提</a:t>
            </a:r>
            <a:r>
              <a:rPr sz="1500" spc="70" dirty="0">
                <a:solidFill>
                  <a:srgbClr val="000000">
                    <a:alpha val="100000"/>
                  </a:srgbClr>
                </a:solidFill>
                <a:latin typeface="SimSun"/>
                <a:ea typeface="SimSun"/>
                <a:cs typeface="SimSun"/>
              </a:rPr>
              <a:t>供</a:t>
            </a:r>
            <a:r>
              <a:rPr sz="1500" spc="0" dirty="0">
                <a:solidFill>
                  <a:srgbClr val="000000">
                    <a:alpha val="100000"/>
                  </a:srgbClr>
                </a:solidFill>
                <a:latin typeface="SimSun"/>
                <a:ea typeface="SimSun"/>
                <a:cs typeface="SimSun"/>
              </a:rPr>
              <a:t>该</a:t>
            </a:r>
            <a:r>
              <a:rPr sz="1500" spc="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组成设备的安全标志证书、本安系统整体评定</a:t>
            </a:r>
            <a:r>
              <a:rPr sz="1500" spc="10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(检验)</a:t>
            </a:r>
            <a:r>
              <a:rPr sz="1500" spc="10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报告、与系统相关设备的抗电</a:t>
            </a:r>
            <a:r>
              <a:rPr sz="1500" spc="30" dirty="0">
                <a:solidFill>
                  <a:srgbClr val="000000">
                    <a:alpha val="100000"/>
                  </a:srgbClr>
                </a:solidFill>
                <a:latin typeface="SimSun"/>
                <a:ea typeface="SimSun"/>
                <a:cs typeface="SimSun"/>
              </a:rPr>
              <a:t>磁</a:t>
            </a:r>
            <a:r>
              <a:rPr sz="1500" spc="0" dirty="0">
                <a:solidFill>
                  <a:srgbClr val="000000">
                    <a:alpha val="100000"/>
                  </a:srgbClr>
                </a:solidFill>
                <a:latin typeface="SimSun"/>
                <a:ea typeface="SimSun"/>
                <a:cs typeface="SimSun"/>
              </a:rPr>
              <a:t>干扰</a:t>
            </a:r>
            <a:r>
              <a:rPr sz="1500" spc="0" dirty="0">
                <a:solidFill>
                  <a:srgbClr val="000000">
                    <a:alpha val="100000"/>
                  </a:srgbClr>
                </a:solidFill>
                <a:latin typeface="SimSun"/>
                <a:ea typeface="SimSun"/>
                <a:cs typeface="SimSun"/>
              </a:rPr>
              <a:t> </a:t>
            </a:r>
            <a:r>
              <a:rPr sz="1500" spc="90" dirty="0">
                <a:solidFill>
                  <a:srgbClr val="000000">
                    <a:alpha val="100000"/>
                  </a:srgbClr>
                </a:solidFill>
                <a:latin typeface="SimSun"/>
                <a:ea typeface="SimSun"/>
                <a:cs typeface="SimSun"/>
              </a:rPr>
              <a:t>评估</a:t>
            </a:r>
            <a:r>
              <a:rPr sz="1500" spc="90" dirty="0">
                <a:solidFill>
                  <a:srgbClr val="000000">
                    <a:alpha val="100000"/>
                  </a:srgbClr>
                </a:solidFill>
                <a:latin typeface="SimSun"/>
                <a:ea typeface="SimSun"/>
                <a:cs typeface="SimSun"/>
              </a:rPr>
              <a:t> </a:t>
            </a:r>
            <a:r>
              <a:rPr sz="1500" spc="90" dirty="0">
                <a:solidFill>
                  <a:srgbClr val="000000">
                    <a:alpha val="100000"/>
                  </a:srgbClr>
                </a:solidFill>
                <a:latin typeface="SimSun"/>
                <a:ea typeface="SimSun"/>
                <a:cs typeface="SimSun"/>
              </a:rPr>
              <a:t>(检验)</a:t>
            </a:r>
            <a:r>
              <a:rPr sz="1500" spc="90" dirty="0">
                <a:solidFill>
                  <a:srgbClr val="000000">
                    <a:alpha val="100000"/>
                  </a:srgbClr>
                </a:solidFill>
                <a:latin typeface="SimSun"/>
                <a:ea typeface="SimSun"/>
                <a:cs typeface="SimSun"/>
              </a:rPr>
              <a:t> </a:t>
            </a:r>
            <a:r>
              <a:rPr sz="1500" spc="90" dirty="0">
                <a:solidFill>
                  <a:srgbClr val="000000">
                    <a:alpha val="100000"/>
                  </a:srgbClr>
                </a:solidFill>
                <a:latin typeface="SimSun"/>
                <a:ea typeface="SimSun"/>
                <a:cs typeface="SimSun"/>
              </a:rPr>
              <a:t>报告、改造实施单位出具的使用性能测试报告</a:t>
            </a:r>
            <a:r>
              <a:rPr sz="1500" spc="10" dirty="0">
                <a:solidFill>
                  <a:srgbClr val="000000">
                    <a:alpha val="100000"/>
                  </a:srgbClr>
                </a:solidFill>
                <a:latin typeface="SimSun"/>
                <a:ea typeface="SimSun"/>
                <a:cs typeface="SimSun"/>
              </a:rPr>
              <a:t>；</a:t>
            </a:r>
            <a:endParaRPr lang="SimSun" altLang="SimSun" sz="1500" dirty="0"/>
          </a:p>
          <a:p>
            <a:pPr marL="16751" indent="-4051" algn="l" rtl="0" eaLnBrk="0">
              <a:lnSpc>
                <a:spcPct val="103000"/>
              </a:lnSpc>
              <a:spcBef>
                <a:spcPts val="138"/>
              </a:spcBef>
              <a:tabLst/>
            </a:pPr>
            <a:r>
              <a:rPr sz="1500" spc="0" dirty="0">
                <a:solidFill>
                  <a:srgbClr val="000000">
                    <a:alpha val="100000"/>
                  </a:srgbClr>
                </a:solidFill>
                <a:latin typeface="SimSun"/>
                <a:ea typeface="SimSun"/>
                <a:cs typeface="SimSun"/>
              </a:rPr>
              <a:t>b</a:t>
            </a:r>
            <a:r>
              <a:rPr sz="1500" spc="100" dirty="0">
                <a:solidFill>
                  <a:srgbClr val="000000">
                    <a:alpha val="100000"/>
                  </a:srgbClr>
                </a:solidFill>
                <a:latin typeface="SimSun"/>
                <a:ea typeface="SimSun"/>
                <a:cs typeface="SimSun"/>
              </a:rPr>
              <a:t>)</a:t>
            </a:r>
            <a:r>
              <a:rPr sz="1500" spc="10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如果出现个别在用组成设备不在受控表中且需经改造后方可满足新要求，除应提供上</a:t>
            </a:r>
            <a:r>
              <a:rPr sz="1500" spc="0" dirty="0">
                <a:solidFill>
                  <a:srgbClr val="000000">
                    <a:alpha val="100000"/>
                  </a:srgbClr>
                </a:solidFill>
                <a:latin typeface="SimSun"/>
                <a:ea typeface="SimSun"/>
                <a:cs typeface="SimSun"/>
              </a:rPr>
              <a:t>款</a:t>
            </a:r>
            <a:r>
              <a:rPr sz="1500" spc="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规定的相关证明材料外，还应提供该组成设备改造后的防爆合格证和防爆检验报</a:t>
            </a:r>
            <a:r>
              <a:rPr sz="1500" spc="20" dirty="0">
                <a:solidFill>
                  <a:srgbClr val="000000">
                    <a:alpha val="100000"/>
                  </a:srgbClr>
                </a:solidFill>
                <a:latin typeface="SimSun"/>
                <a:ea typeface="SimSun"/>
                <a:cs typeface="SimSun"/>
              </a:rPr>
              <a:t>告</a:t>
            </a:r>
            <a:r>
              <a:rPr sz="1500" spc="0" dirty="0">
                <a:solidFill>
                  <a:srgbClr val="000000">
                    <a:alpha val="100000"/>
                  </a:srgbClr>
                </a:solidFill>
                <a:latin typeface="SimSun"/>
                <a:ea typeface="SimSun"/>
                <a:cs typeface="SimSun"/>
              </a:rPr>
              <a:t>；</a:t>
            </a:r>
            <a:endParaRPr lang="SimSun" altLang="SimSun" sz="1500" dirty="0"/>
          </a:p>
          <a:p>
            <a:pPr marL="15941" indent="4051" algn="l" rtl="0" eaLnBrk="0">
              <a:lnSpc>
                <a:spcPct val="103000"/>
              </a:lnSpc>
              <a:spcBef>
                <a:spcPts val="132"/>
              </a:spcBef>
              <a:tabLst/>
            </a:pPr>
            <a:r>
              <a:rPr sz="1500" spc="0" dirty="0">
                <a:solidFill>
                  <a:srgbClr val="000000">
                    <a:alpha val="100000"/>
                  </a:srgbClr>
                </a:solidFill>
                <a:latin typeface="SimSun"/>
                <a:ea typeface="SimSun"/>
                <a:cs typeface="SimSun"/>
              </a:rPr>
              <a:t>c</a:t>
            </a:r>
            <a:r>
              <a:rPr sz="1500" spc="100" dirty="0">
                <a:solidFill>
                  <a:srgbClr val="000000">
                    <a:alpha val="100000"/>
                  </a:srgbClr>
                </a:solidFill>
                <a:latin typeface="SimSun"/>
                <a:ea typeface="SimSun"/>
                <a:cs typeface="SimSun"/>
              </a:rPr>
              <a:t>)如果前两款所属的同配置同连接的相同设备，在其他矿井已履行了相关程序，并具备相</a:t>
            </a:r>
            <a:r>
              <a:rPr sz="1500" spc="0" dirty="0">
                <a:solidFill>
                  <a:srgbClr val="000000">
                    <a:alpha val="100000"/>
                  </a:srgbClr>
                </a:solidFill>
                <a:latin typeface="SimSun"/>
                <a:ea typeface="SimSun"/>
                <a:cs typeface="SimSun"/>
              </a:rPr>
              <a:t>关</a:t>
            </a:r>
            <a:r>
              <a:rPr sz="1500" spc="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证明材料，该证明材料可以在本次验收中引</a:t>
            </a:r>
            <a:r>
              <a:rPr sz="1500" spc="30" dirty="0">
                <a:solidFill>
                  <a:srgbClr val="000000">
                    <a:alpha val="100000"/>
                  </a:srgbClr>
                </a:solidFill>
                <a:latin typeface="SimSun"/>
                <a:ea typeface="SimSun"/>
                <a:cs typeface="SimSun"/>
              </a:rPr>
              <a:t>用</a:t>
            </a:r>
            <a:r>
              <a:rPr sz="1500" spc="0" dirty="0">
                <a:solidFill>
                  <a:srgbClr val="000000">
                    <a:alpha val="100000"/>
                  </a:srgbClr>
                </a:solidFill>
                <a:latin typeface="SimSun"/>
                <a:ea typeface="SimSun"/>
                <a:cs typeface="SimSun"/>
              </a:rPr>
              <a:t>。</a:t>
            </a:r>
            <a:endParaRPr lang="SimSun" altLang="SimSun" sz="1500" dirty="0"/>
          </a:p>
        </p:txBody>
      </p:sp>
      <p:pic>
        <p:nvPicPr>
          <p:cNvPr id="335" name="picture 335"/>
          <p:cNvPicPr>
            <a:picLocks noChangeAspect="1"/>
          </p:cNvPicPr>
          <p:nvPr/>
        </p:nvPicPr>
        <p:blipFill>
          <a:blip r:embed="rId2"/>
          <a:stretch>
            <a:fillRect/>
          </a:stretch>
        </p:blipFill>
        <p:spPr>
          <a:xfrm rot="21600000">
            <a:off x="4303077" y="1078623"/>
            <a:ext cx="4622165" cy="1151178"/>
          </a:xfrm>
          <a:prstGeom prst="rect">
            <a:avLst/>
          </a:prstGeom>
        </p:spPr>
      </p:pic>
      <p:sp>
        <p:nvSpPr>
          <p:cNvPr id="336" name="textbox 336"/>
          <p:cNvSpPr/>
          <p:nvPr/>
        </p:nvSpPr>
        <p:spPr>
          <a:xfrm>
            <a:off x="553107" y="765924"/>
            <a:ext cx="8166734" cy="1208405"/>
          </a:xfrm>
          <a:prstGeom prst="rect">
            <a:avLst/>
          </a:prstGeom>
        </p:spPr>
        <p:txBody>
          <a:bodyPr vert="horz" wrap="square" lIns="0" tIns="0" rIns="0" bIns="0"/>
          <a:lstStyle/>
          <a:p>
            <a:pPr algn="l" rtl="0" eaLnBrk="0">
              <a:lnSpc>
                <a:spcPct val="97055"/>
              </a:lnSpc>
              <a:tabLst/>
            </a:pPr>
            <a:endParaRPr lang="Arial" altLang="Arial" sz="100" dirty="0"/>
          </a:p>
          <a:p>
            <a:pPr marL="14737" indent="-2037" algn="l" rtl="0" eaLnBrk="0">
              <a:lnSpc>
                <a:spcPct val="97000"/>
              </a:lnSpc>
              <a:tabLst/>
            </a:pPr>
            <a:r>
              <a:rPr sz="2000" spc="-10" dirty="0">
                <a:solidFill>
                  <a:srgbClr val="000000">
                    <a:alpha val="100000"/>
                  </a:srgbClr>
                </a:solidFill>
                <a:latin typeface="SimSun"/>
                <a:ea typeface="SimSun"/>
                <a:cs typeface="SimSun"/>
              </a:rPr>
              <a:t>4.5</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煤矿应</a:t>
            </a:r>
            <a:r>
              <a:rPr sz="2000" spc="0" dirty="0">
                <a:solidFill>
                  <a:srgbClr val="000000">
                    <a:alpha val="100000"/>
                  </a:srgbClr>
                </a:solidFill>
                <a:latin typeface="SimSun"/>
                <a:ea typeface="SimSun"/>
                <a:cs typeface="SimSun"/>
              </a:rPr>
              <a:t>按矿用产品安全标志证书规定的型号、安全标志编号选择</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监控系统的传感器、</a:t>
            </a:r>
            <a:r>
              <a:rPr sz="2000" spc="0" dirty="0">
                <a:solidFill>
                  <a:srgbClr val="000000">
                    <a:alpha val="100000"/>
                  </a:srgbClr>
                </a:solidFill>
                <a:latin typeface="SimSun"/>
                <a:ea typeface="SimSun"/>
                <a:cs typeface="SimSun"/>
              </a:rPr>
              <a:t>断电控制器等关联设备。</a:t>
            </a:r>
            <a:endParaRPr lang="SimSun" altLang="SimSun" sz="2000" dirty="0"/>
          </a:p>
          <a:p>
            <a:pPr algn="l" rtl="0" eaLnBrk="0">
              <a:lnSpc>
                <a:spcPct val="107000"/>
              </a:lnSpc>
              <a:tabLst/>
            </a:pPr>
            <a:endParaRPr lang="Arial" altLang="Arial" sz="500" dirty="0"/>
          </a:p>
          <a:p>
            <a:pPr marL="3899929" indent="-1620" algn="l" rtl="0" eaLnBrk="0">
              <a:lnSpc>
                <a:spcPct val="111000"/>
              </a:lnSpc>
              <a:spcBef>
                <a:spcPts val="5"/>
              </a:spcBef>
              <a:tabLst/>
            </a:pPr>
            <a:r>
              <a:rPr sz="1500" spc="60" dirty="0">
                <a:solidFill>
                  <a:srgbClr val="000000">
                    <a:alpha val="100000"/>
                  </a:srgbClr>
                </a:solidFill>
                <a:latin typeface="SimSun"/>
                <a:ea typeface="SimSun"/>
                <a:cs typeface="SimSun"/>
              </a:rPr>
              <a:t>老版：</a:t>
            </a:r>
            <a:r>
              <a:rPr sz="1500" spc="60" dirty="0">
                <a:solidFill>
                  <a:srgbClr val="000000">
                    <a:alpha val="100000"/>
                  </a:srgbClr>
                </a:solidFill>
                <a:latin typeface="SimSun"/>
                <a:ea typeface="SimSun"/>
                <a:cs typeface="SimSun"/>
              </a:rPr>
              <a:t>  </a:t>
            </a:r>
            <a:r>
              <a:rPr sz="1500" spc="60" dirty="0">
                <a:solidFill>
                  <a:srgbClr val="000000">
                    <a:alpha val="100000"/>
                  </a:srgbClr>
                </a:solidFill>
                <a:latin typeface="SimSun"/>
                <a:ea typeface="SimSun"/>
                <a:cs typeface="SimSun"/>
              </a:rPr>
              <a:t>4.5煤矿必须按矿用产品安全标</a:t>
            </a:r>
            <a:r>
              <a:rPr sz="1500" spc="50" dirty="0">
                <a:solidFill>
                  <a:srgbClr val="000000">
                    <a:alpha val="100000"/>
                  </a:srgbClr>
                </a:solidFill>
                <a:latin typeface="SimSun"/>
                <a:ea typeface="SimSun"/>
                <a:cs typeface="SimSun"/>
              </a:rPr>
              <a:t>志</a:t>
            </a:r>
            <a:r>
              <a:rPr sz="1500" spc="0" dirty="0">
                <a:solidFill>
                  <a:srgbClr val="000000">
                    <a:alpha val="100000"/>
                  </a:srgbClr>
                </a:solidFill>
                <a:latin typeface="SimSun"/>
                <a:ea typeface="SimSun"/>
                <a:cs typeface="SimSun"/>
              </a:rPr>
              <a:t>证书规</a:t>
            </a:r>
            <a:r>
              <a:rPr sz="1500" spc="0" dirty="0">
                <a:solidFill>
                  <a:srgbClr val="000000">
                    <a:alpha val="100000"/>
                  </a:srgbClr>
                </a:solidFill>
                <a:latin typeface="SimSun"/>
                <a:ea typeface="SimSun"/>
                <a:cs typeface="SimSun"/>
              </a:rPr>
              <a:t> </a:t>
            </a:r>
            <a:r>
              <a:rPr sz="1500" spc="100" dirty="0">
                <a:solidFill>
                  <a:srgbClr val="000000">
                    <a:alpha val="100000"/>
                  </a:srgbClr>
                </a:solidFill>
                <a:latin typeface="SimSun"/>
                <a:ea typeface="SimSun"/>
                <a:cs typeface="SimSun"/>
              </a:rPr>
              <a:t>定的型号选择监控系统的传感器、断电控制</a:t>
            </a:r>
            <a:r>
              <a:rPr sz="1500" spc="90" dirty="0">
                <a:solidFill>
                  <a:srgbClr val="000000">
                    <a:alpha val="100000"/>
                  </a:srgbClr>
                </a:solidFill>
                <a:latin typeface="SimSun"/>
                <a:ea typeface="SimSun"/>
                <a:cs typeface="SimSun"/>
              </a:rPr>
              <a:t>器</a:t>
            </a:r>
            <a:r>
              <a:rPr sz="1500" spc="0" dirty="0">
                <a:solidFill>
                  <a:srgbClr val="000000">
                    <a:alpha val="100000"/>
                  </a:srgbClr>
                </a:solidFill>
                <a:latin typeface="SimSun"/>
                <a:ea typeface="SimSun"/>
                <a:cs typeface="SimSun"/>
              </a:rPr>
              <a:t>等</a:t>
            </a:r>
            <a:endParaRPr lang="SimSun" altLang="SimSun" sz="1500" dirty="0"/>
          </a:p>
        </p:txBody>
      </p:sp>
      <p:sp>
        <p:nvSpPr>
          <p:cNvPr id="337" name="textbox 337"/>
          <p:cNvSpPr/>
          <p:nvPr/>
        </p:nvSpPr>
        <p:spPr>
          <a:xfrm>
            <a:off x="4438716" y="1964714"/>
            <a:ext cx="4248784" cy="255270"/>
          </a:xfrm>
          <a:prstGeom prst="rect">
            <a:avLst/>
          </a:prstGeom>
        </p:spPr>
        <p:txBody>
          <a:bodyPr vert="horz" wrap="square" lIns="0" tIns="0" rIns="0" bIns="0"/>
          <a:lstStyle/>
          <a:p>
            <a:pPr algn="l" rtl="0" eaLnBrk="0">
              <a:lnSpc>
                <a:spcPct val="89223"/>
              </a:lnSpc>
              <a:tabLst/>
            </a:pPr>
            <a:endParaRPr lang="Arial" altLang="Arial" sz="100" dirty="0"/>
          </a:p>
          <a:p>
            <a:pPr marL="12700" algn="l" rtl="0" eaLnBrk="0">
              <a:lnSpc>
                <a:spcPct val="100000"/>
              </a:lnSpc>
              <a:tabLst/>
            </a:pPr>
            <a:r>
              <a:rPr sz="1500" spc="50" dirty="0">
                <a:solidFill>
                  <a:srgbClr val="000000">
                    <a:alpha val="100000"/>
                  </a:srgbClr>
                </a:solidFill>
                <a:latin typeface="SimSun"/>
                <a:ea typeface="SimSun"/>
                <a:cs typeface="SimSun"/>
              </a:rPr>
              <a:t>关联设备，严禁对不同系统间的设备进行置</a:t>
            </a:r>
            <a:r>
              <a:rPr sz="1500" spc="20" dirty="0">
                <a:solidFill>
                  <a:srgbClr val="000000">
                    <a:alpha val="100000"/>
                  </a:srgbClr>
                </a:solidFill>
                <a:latin typeface="SimSun"/>
                <a:ea typeface="SimSun"/>
                <a:cs typeface="SimSun"/>
              </a:rPr>
              <a:t>换</a:t>
            </a:r>
            <a:r>
              <a:rPr sz="1500" spc="0" dirty="0">
                <a:solidFill>
                  <a:srgbClr val="000000">
                    <a:alpha val="100000"/>
                  </a:srgbClr>
                </a:solidFill>
                <a:latin typeface="SimSun"/>
                <a:ea typeface="SimSun"/>
                <a:cs typeface="SimSun"/>
              </a:rPr>
              <a:t>。</a:t>
            </a:r>
            <a:endParaRPr lang="SimSun" altLang="SimSun" sz="1500" dirty="0"/>
          </a:p>
        </p:txBody>
      </p:sp>
      <p:sp>
        <p:nvSpPr>
          <p:cNvPr id="338" name="textbox 338"/>
          <p:cNvSpPr/>
          <p:nvPr/>
        </p:nvSpPr>
        <p:spPr>
          <a:xfrm>
            <a:off x="651474" y="174735"/>
            <a:ext cx="1767204" cy="413384"/>
          </a:xfrm>
          <a:prstGeom prst="rect">
            <a:avLst/>
          </a:prstGeom>
        </p:spPr>
        <p:txBody>
          <a:bodyPr vert="horz" wrap="square" lIns="0" tIns="0" rIns="0" bIns="0"/>
          <a:lstStyle/>
          <a:p>
            <a:pPr algn="l" rtl="0" eaLnBrk="0">
              <a:lnSpc>
                <a:spcPct val="89547"/>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4</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一般要</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求</a:t>
            </a:r>
            <a:endParaRPr lang="Microsoft YaHei" altLang="Microsoft YaHei" sz="2700" dirty="0"/>
          </a:p>
        </p:txBody>
      </p:sp>
      <p:sp>
        <p:nvSpPr>
          <p:cNvPr id="33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40" name="textbox 340"/>
          <p:cNvSpPr/>
          <p:nvPr/>
        </p:nvSpPr>
        <p:spPr>
          <a:xfrm>
            <a:off x="657746" y="2061527"/>
            <a:ext cx="1343025" cy="254000"/>
          </a:xfrm>
          <a:prstGeom prst="rect">
            <a:avLst/>
          </a:prstGeom>
        </p:spPr>
        <p:txBody>
          <a:bodyPr vert="horz" wrap="square" lIns="0" tIns="0" rIns="0" bIns="0"/>
          <a:lstStyle/>
          <a:p>
            <a:pPr algn="l" rtl="0" eaLnBrk="0">
              <a:lnSpc>
                <a:spcPct val="79456"/>
              </a:lnSpc>
              <a:tabLst/>
            </a:pPr>
            <a:endParaRPr lang="Arial" altLang="Arial" sz="100" dirty="0"/>
          </a:p>
          <a:p>
            <a:pPr marL="12700" algn="l" rtl="0" eaLnBrk="0">
              <a:lnSpc>
                <a:spcPct val="100000"/>
              </a:lnSpc>
              <a:tabLst/>
            </a:pPr>
            <a:r>
              <a:rPr sz="1500" spc="90" dirty="0">
                <a:solidFill>
                  <a:srgbClr val="000000">
                    <a:alpha val="100000"/>
                  </a:srgbClr>
                </a:solidFill>
                <a:ln w="5791" cap="flat" cmpd="sng">
                  <a:solidFill>
                    <a:srgbClr a:val="000000">
                      <a:alpha val="100000"/>
                    </a:srgbClr>
                  </a:solidFill>
                  <a:prstDash a:val="solid"/>
                  <a:bevel/>
                </a:ln>
                <a:latin typeface="SimSun"/>
                <a:ea typeface="SimSun"/>
                <a:cs typeface="SimSun"/>
              </a:rPr>
              <a:t>5号文件</a:t>
            </a:r>
            <a:r>
              <a:rPr sz="1500" spc="90" dirty="0">
                <a:solidFill>
                  <a:srgbClr val="000000">
                    <a:alpha val="100000"/>
                  </a:srgbClr>
                </a:solidFill>
                <a:latin typeface="SimSun"/>
                <a:ea typeface="SimSun"/>
                <a:cs typeface="SimSun"/>
              </a:rPr>
              <a:t> </a:t>
            </a:r>
            <a:r>
              <a:rPr sz="1500" spc="90" dirty="0">
                <a:solidFill>
                  <a:srgbClr val="000000">
                    <a:alpha val="100000"/>
                  </a:srgbClr>
                </a:solidFill>
                <a:ln w="5791" cap="flat" cmpd="sng">
                  <a:solidFill>
                    <a:srgbClr a:val="000000">
                      <a:alpha val="100000"/>
                    </a:srgbClr>
                  </a:solidFill>
                  <a:prstDash a:val="solid"/>
                  <a:bevel/>
                </a:ln>
                <a:latin typeface="SimSun"/>
                <a:ea typeface="SimSun"/>
                <a:cs typeface="SimSun"/>
              </a:rPr>
              <a:t>附</a:t>
            </a:r>
            <a:r>
              <a:rPr sz="1500" spc="80" dirty="0">
                <a:solidFill>
                  <a:srgbClr val="000000">
                    <a:alpha val="100000"/>
                  </a:srgbClr>
                </a:solidFill>
                <a:ln w="5791" cap="flat" cmpd="sng">
                  <a:solidFill>
                    <a:srgbClr a:val="000000">
                      <a:alpha val="100000"/>
                    </a:srgbClr>
                  </a:solidFill>
                  <a:prstDash a:val="solid"/>
                  <a:bevel/>
                </a:ln>
                <a:latin typeface="SimSun"/>
                <a:ea typeface="SimSun"/>
                <a:cs typeface="SimSun"/>
              </a:rPr>
              <a:t>录</a:t>
            </a:r>
            <a:r>
              <a:rPr sz="1500" spc="0" dirty="0">
                <a:solidFill>
                  <a:srgbClr val="000000">
                    <a:alpha val="100000"/>
                  </a:srgbClr>
                </a:solidFill>
                <a:ln w="5791" cap="flat" cmpd="sng">
                  <a:solidFill>
                    <a:srgbClr a:val="000000">
                      <a:alpha val="100000"/>
                    </a:srgbClr>
                  </a:solidFill>
                  <a:prstDash a:val="solid"/>
                  <a:bevel/>
                </a:ln>
                <a:latin typeface="SimSun"/>
                <a:ea typeface="SimSun"/>
                <a:cs typeface="SimSun"/>
              </a:rPr>
              <a:t>B</a:t>
            </a:r>
            <a:endParaRPr lang="SimSun" altLang="SimSun" sz="1500" dirty="0"/>
          </a:p>
        </p:txBody>
      </p:sp>
      <p:sp>
        <p:nvSpPr>
          <p:cNvPr id="34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42" name="textbox 342"/>
          <p:cNvSpPr/>
          <p:nvPr/>
        </p:nvSpPr>
        <p:spPr>
          <a:xfrm>
            <a:off x="8210980" y="6401058"/>
            <a:ext cx="245109"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30" dirty="0">
                <a:solidFill>
                  <a:srgbClr val="000000">
                    <a:alpha val="100000"/>
                  </a:srgbClr>
                </a:solidFill>
                <a:latin typeface="Verdana"/>
                <a:ea typeface="Verdana"/>
                <a:cs typeface="Verdana"/>
              </a:rPr>
              <a:t>40</a:t>
            </a:r>
            <a:endParaRPr lang="Verdana" altLang="Verdana" sz="1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34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4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346" name="textbox 346"/>
          <p:cNvSpPr/>
          <p:nvPr/>
        </p:nvSpPr>
        <p:spPr>
          <a:xfrm>
            <a:off x="654707" y="891730"/>
            <a:ext cx="7854315" cy="619125"/>
          </a:xfrm>
          <a:prstGeom prst="rect">
            <a:avLst/>
          </a:prstGeom>
        </p:spPr>
        <p:txBody>
          <a:bodyPr vert="horz" wrap="square" lIns="0" tIns="0" rIns="0" bIns="0"/>
          <a:lstStyle/>
          <a:p>
            <a:pPr algn="l" rtl="0" eaLnBrk="0">
              <a:lnSpc>
                <a:spcPct val="97055"/>
              </a:lnSpc>
              <a:tabLst/>
            </a:pPr>
            <a:endParaRPr lang="Arial" altLang="Arial" sz="100" dirty="0"/>
          </a:p>
          <a:p>
            <a:pPr marL="16774" indent="-4074" algn="l" rtl="0" eaLnBrk="0">
              <a:lnSpc>
                <a:spcPct val="97000"/>
              </a:lnSpc>
              <a:tabLst/>
            </a:pPr>
            <a:r>
              <a:rPr sz="2000" spc="-10" dirty="0">
                <a:solidFill>
                  <a:srgbClr val="000000">
                    <a:alpha val="100000"/>
                  </a:srgbClr>
                </a:solidFill>
                <a:latin typeface="SimSun"/>
                <a:ea typeface="SimSun"/>
                <a:cs typeface="SimSun"/>
              </a:rPr>
              <a:t>4.6</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a:t>
            </a:r>
            <a:r>
              <a:rPr sz="2000" spc="0" dirty="0">
                <a:solidFill>
                  <a:srgbClr val="000000">
                    <a:alpha val="100000"/>
                  </a:srgbClr>
                </a:solidFill>
                <a:latin typeface="SimSun"/>
                <a:ea typeface="SimSun"/>
                <a:cs typeface="SimSun"/>
              </a:rPr>
              <a:t>全监控系统应支持多网、多系统融合，实现井下有线和无</a:t>
            </a:r>
            <a:r>
              <a:rPr sz="2000" spc="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线传输网络的有机融合。煤矿安全监控系统应与上一级管理部门</a:t>
            </a:r>
            <a:r>
              <a:rPr sz="2000" spc="0" dirty="0">
                <a:solidFill>
                  <a:srgbClr val="000000">
                    <a:alpha val="100000"/>
                  </a:srgbClr>
                </a:solidFill>
                <a:latin typeface="SimSun"/>
                <a:ea typeface="SimSun"/>
                <a:cs typeface="SimSun"/>
              </a:rPr>
              <a:t>联网。</a:t>
            </a:r>
            <a:endParaRPr lang="SimSun" altLang="SimSun" sz="2000" dirty="0"/>
          </a:p>
        </p:txBody>
      </p:sp>
      <p:pic>
        <p:nvPicPr>
          <p:cNvPr id="347" name="picture 347"/>
          <p:cNvPicPr>
            <a:picLocks noChangeAspect="1"/>
          </p:cNvPicPr>
          <p:nvPr/>
        </p:nvPicPr>
        <p:blipFill>
          <a:blip r:embed="rId2"/>
          <a:stretch>
            <a:fillRect/>
          </a:stretch>
        </p:blipFill>
        <p:spPr>
          <a:xfrm rot="21600000">
            <a:off x="772794" y="2278379"/>
            <a:ext cx="2691764" cy="1499870"/>
          </a:xfrm>
          <a:prstGeom prst="rect">
            <a:avLst/>
          </a:prstGeom>
        </p:spPr>
      </p:pic>
      <p:pic>
        <p:nvPicPr>
          <p:cNvPr id="348" name="picture 348"/>
          <p:cNvPicPr>
            <a:picLocks noChangeAspect="1"/>
          </p:cNvPicPr>
          <p:nvPr/>
        </p:nvPicPr>
        <p:blipFill>
          <a:blip r:embed="rId3"/>
          <a:stretch>
            <a:fillRect/>
          </a:stretch>
        </p:blipFill>
        <p:spPr>
          <a:xfrm rot="21600000">
            <a:off x="6031991" y="2162555"/>
            <a:ext cx="2630423" cy="1530096"/>
          </a:xfrm>
          <a:prstGeom prst="rect">
            <a:avLst/>
          </a:prstGeom>
        </p:spPr>
      </p:pic>
      <p:grpSp>
        <p:nvGrpSpPr>
          <p:cNvPr id="4" name="group 4"/>
          <p:cNvGrpSpPr/>
          <p:nvPr/>
        </p:nvGrpSpPr>
        <p:grpSpPr>
          <a:xfrm rot="21600000">
            <a:off x="3922775" y="2278380"/>
            <a:ext cx="1705356" cy="1414271"/>
            <a:chOff x="0" y="0"/>
            <a:chExt cx="1705356" cy="1414271"/>
          </a:xfrm>
        </p:grpSpPr>
        <p:pic>
          <p:nvPicPr>
            <p:cNvPr id="349" name="picture 349"/>
            <p:cNvPicPr>
              <a:picLocks noChangeAspect="1"/>
            </p:cNvPicPr>
            <p:nvPr/>
          </p:nvPicPr>
          <p:blipFill>
            <a:blip r:embed="rId4"/>
            <a:stretch>
              <a:fillRect/>
            </a:stretch>
          </p:blipFill>
          <p:spPr>
            <a:xfrm rot="21600000">
              <a:off x="0" y="0"/>
              <a:ext cx="1705356" cy="1414271"/>
            </a:xfrm>
            <a:prstGeom prst="rect">
              <a:avLst/>
            </a:prstGeom>
          </p:spPr>
        </p:pic>
        <p:sp>
          <p:nvSpPr>
            <p:cNvPr id="350" name="textbox 350"/>
            <p:cNvSpPr/>
            <p:nvPr/>
          </p:nvSpPr>
          <p:spPr>
            <a:xfrm>
              <a:off x="-12700" y="-12700"/>
              <a:ext cx="1731010" cy="1490344"/>
            </a:xfrm>
            <a:prstGeom prst="rect">
              <a:avLst/>
            </a:prstGeom>
          </p:spPr>
          <p:txBody>
            <a:bodyPr vert="horz" wrap="square" lIns="0" tIns="0" rIns="0" bIns="0"/>
            <a:lstStyle/>
            <a:p>
              <a:pPr algn="l" rtl="0" eaLnBrk="0">
                <a:lnSpc>
                  <a:spcPct val="129000"/>
                </a:lnSpc>
                <a:tabLst/>
              </a:pPr>
              <a:endParaRPr lang="Arial" altLang="Arial" sz="1000" dirty="0"/>
            </a:p>
            <a:p>
              <a:pPr algn="l" rtl="0" eaLnBrk="0">
                <a:lnSpc>
                  <a:spcPct val="130000"/>
                </a:lnSpc>
                <a:tabLst/>
              </a:pPr>
              <a:endParaRPr lang="Arial" altLang="Arial" sz="1000" dirty="0"/>
            </a:p>
            <a:p>
              <a:pPr algn="l" rtl="0" eaLnBrk="0">
                <a:lnSpc>
                  <a:spcPct val="130000"/>
                </a:lnSpc>
                <a:tabLst/>
              </a:pPr>
              <a:endParaRPr lang="Arial" altLang="Arial" sz="1000" dirty="0"/>
            </a:p>
            <a:p>
              <a:pPr marL="530135" algn="l" rtl="0" eaLnBrk="0">
                <a:lnSpc>
                  <a:spcPct val="98000"/>
                </a:lnSpc>
                <a:spcBef>
                  <a:spcPts val="2"/>
                </a:spcBef>
                <a:tabLst/>
              </a:pPr>
              <a:r>
                <a:rPr sz="2700" spc="20" dirty="0">
                  <a:solidFill>
                    <a:srgbClr val="000000">
                      <a:alpha val="100000"/>
                    </a:srgbClr>
                  </a:solidFill>
                  <a:ln w="10147" cap="flat" cmpd="sng">
                    <a:solidFill>
                      <a:srgbClr a:val="000000">
                        <a:alpha val="100000"/>
                      </a:srgbClr>
                    </a:solidFill>
                    <a:prstDash a:val="solid"/>
                    <a:bevel/>
                  </a:ln>
                  <a:latin typeface="SimSun"/>
                  <a:ea typeface="SimSun"/>
                  <a:cs typeface="SimSun"/>
                </a:rPr>
                <a:t>融</a:t>
              </a:r>
              <a:r>
                <a:rPr sz="2700" spc="10" dirty="0">
                  <a:solidFill>
                    <a:srgbClr val="000000">
                      <a:alpha val="100000"/>
                    </a:srgbClr>
                  </a:solidFill>
                  <a:ln w="10147" cap="flat" cmpd="sng">
                    <a:solidFill>
                      <a:srgbClr a:val="000000">
                        <a:alpha val="100000"/>
                      </a:srgbClr>
                    </a:solidFill>
                    <a:prstDash a:val="solid"/>
                    <a:bevel/>
                  </a:ln>
                  <a:latin typeface="SimSun"/>
                  <a:ea typeface="SimSun"/>
                  <a:cs typeface="SimSun"/>
                </a:rPr>
                <a:t>合</a:t>
              </a:r>
              <a:endParaRPr lang="SimSun" altLang="SimSun" sz="2700" dirty="0"/>
            </a:p>
          </p:txBody>
        </p:sp>
      </p:grpSp>
      <p:sp>
        <p:nvSpPr>
          <p:cNvPr id="351" name="textbox 351"/>
          <p:cNvSpPr/>
          <p:nvPr/>
        </p:nvSpPr>
        <p:spPr>
          <a:xfrm>
            <a:off x="1586382" y="4478185"/>
            <a:ext cx="6770369" cy="283845"/>
          </a:xfrm>
          <a:prstGeom prst="rect">
            <a:avLst/>
          </a:prstGeom>
        </p:spPr>
        <p:txBody>
          <a:bodyPr vert="horz" wrap="square" lIns="0" tIns="0" rIns="0" bIns="0"/>
          <a:lstStyle/>
          <a:p>
            <a:pPr algn="l" rtl="0" eaLnBrk="0">
              <a:lnSpc>
                <a:spcPct val="78090"/>
              </a:lnSpc>
              <a:tabLst/>
            </a:pPr>
            <a:endParaRPr lang="Arial" altLang="Arial" sz="100" dirty="0"/>
          </a:p>
          <a:p>
            <a:pPr marL="12700" algn="l" rtl="0" eaLnBrk="0">
              <a:lnSpc>
                <a:spcPct val="100000"/>
              </a:lnSpc>
              <a:tabLst/>
            </a:pPr>
            <a:r>
              <a:rPr sz="1700" spc="70" dirty="0">
                <a:solidFill>
                  <a:srgbClr val="000000">
                    <a:alpha val="100000"/>
                  </a:srgbClr>
                </a:solidFill>
                <a:latin typeface="SimSun"/>
                <a:ea typeface="SimSun"/>
                <a:cs typeface="SimSun"/>
              </a:rPr>
              <a:t>系统应基于</a:t>
            </a:r>
            <a:r>
              <a:rPr sz="1700" spc="0" dirty="0">
                <a:solidFill>
                  <a:srgbClr val="000000">
                    <a:alpha val="100000"/>
                  </a:srgbClr>
                </a:solidFill>
                <a:latin typeface="Arial"/>
                <a:ea typeface="Arial"/>
                <a:cs typeface="Arial"/>
              </a:rPr>
              <a:t>GIS</a:t>
            </a:r>
            <a:r>
              <a:rPr sz="1700" spc="70" dirty="0">
                <a:solidFill>
                  <a:srgbClr val="000000">
                    <a:alpha val="100000"/>
                  </a:srgbClr>
                </a:solidFill>
                <a:latin typeface="SimSun"/>
                <a:ea typeface="SimSun"/>
                <a:cs typeface="SimSun"/>
              </a:rPr>
              <a:t>技术，具有空间地理信息服务功能，不限二</a:t>
            </a:r>
            <a:r>
              <a:rPr sz="1700" spc="20" dirty="0">
                <a:solidFill>
                  <a:srgbClr val="000000">
                    <a:alpha val="100000"/>
                  </a:srgbClr>
                </a:solidFill>
                <a:latin typeface="SimSun"/>
                <a:ea typeface="SimSun"/>
                <a:cs typeface="SimSun"/>
              </a:rPr>
              <a:t>维</a:t>
            </a:r>
            <a:r>
              <a:rPr sz="1700" spc="0" dirty="0">
                <a:solidFill>
                  <a:srgbClr val="000000">
                    <a:alpha val="100000"/>
                  </a:srgbClr>
                </a:solidFill>
                <a:latin typeface="SimSun"/>
                <a:ea typeface="SimSun"/>
                <a:cs typeface="SimSun"/>
              </a:rPr>
              <a:t>三维。</a:t>
            </a:r>
            <a:endParaRPr lang="SimSun" altLang="SimSun" sz="1700" dirty="0"/>
          </a:p>
        </p:txBody>
      </p:sp>
      <p:sp>
        <p:nvSpPr>
          <p:cNvPr id="352" name="textbox 352"/>
          <p:cNvSpPr/>
          <p:nvPr/>
        </p:nvSpPr>
        <p:spPr>
          <a:xfrm>
            <a:off x="651474" y="174735"/>
            <a:ext cx="1767204" cy="413384"/>
          </a:xfrm>
          <a:prstGeom prst="rect">
            <a:avLst/>
          </a:prstGeom>
        </p:spPr>
        <p:txBody>
          <a:bodyPr vert="horz" wrap="square" lIns="0" tIns="0" rIns="0" bIns="0"/>
          <a:lstStyle/>
          <a:p>
            <a:pPr algn="l" rtl="0" eaLnBrk="0">
              <a:lnSpc>
                <a:spcPct val="89547"/>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4</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一般要</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求</a:t>
            </a:r>
            <a:endParaRPr lang="Microsoft YaHei" altLang="Microsoft YaHei" sz="2700" dirty="0"/>
          </a:p>
        </p:txBody>
      </p:sp>
      <p:sp>
        <p:nvSpPr>
          <p:cNvPr id="353"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54" name="textbox 354"/>
          <p:cNvSpPr/>
          <p:nvPr/>
        </p:nvSpPr>
        <p:spPr>
          <a:xfrm>
            <a:off x="6677586" y="3730313"/>
            <a:ext cx="1442085" cy="411480"/>
          </a:xfrm>
          <a:prstGeom prst="rect">
            <a:avLst/>
          </a:prstGeom>
        </p:spPr>
        <p:txBody>
          <a:bodyPr vert="horz" wrap="square" lIns="0" tIns="0" rIns="0" bIns="0"/>
          <a:lstStyle/>
          <a:p>
            <a:pPr algn="l" rtl="0" eaLnBrk="0">
              <a:lnSpc>
                <a:spcPct val="75439"/>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监控系</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统</a:t>
            </a:r>
            <a:endParaRPr lang="Microsoft YaHei" altLang="Microsoft YaHei" sz="2700" dirty="0"/>
          </a:p>
        </p:txBody>
      </p:sp>
      <p:pic>
        <p:nvPicPr>
          <p:cNvPr id="355" name="picture 355"/>
          <p:cNvPicPr>
            <a:picLocks noChangeAspect="1"/>
          </p:cNvPicPr>
          <p:nvPr/>
        </p:nvPicPr>
        <p:blipFill>
          <a:blip r:embed="rId5"/>
          <a:stretch>
            <a:fillRect/>
          </a:stretch>
        </p:blipFill>
        <p:spPr>
          <a:xfrm rot="21600000">
            <a:off x="1571244" y="3784091"/>
            <a:ext cx="722376" cy="377951"/>
          </a:xfrm>
          <a:prstGeom prst="rect">
            <a:avLst/>
          </a:prstGeom>
        </p:spPr>
      </p:pic>
      <p:sp>
        <p:nvSpPr>
          <p:cNvPr id="356"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57" name="textbox 357"/>
          <p:cNvSpPr/>
          <p:nvPr/>
        </p:nvSpPr>
        <p:spPr>
          <a:xfrm>
            <a:off x="8210980" y="6403377"/>
            <a:ext cx="245109" cy="200660"/>
          </a:xfrm>
          <a:prstGeom prst="rect">
            <a:avLst/>
          </a:prstGeom>
        </p:spPr>
        <p:txBody>
          <a:bodyPr vert="horz" wrap="square" lIns="0" tIns="0" rIns="0" bIns="0"/>
          <a:lstStyle/>
          <a:p>
            <a:pPr algn="l" rtl="0" eaLnBrk="0">
              <a:lnSpc>
                <a:spcPct val="81840"/>
              </a:lnSpc>
              <a:tabLst/>
            </a:pPr>
            <a:endParaRPr lang="Arial" altLang="Arial" sz="100" dirty="0"/>
          </a:p>
          <a:p>
            <a:pPr marL="12700" algn="l" rtl="0" eaLnBrk="0">
              <a:lnSpc>
                <a:spcPct val="82000"/>
              </a:lnSpc>
              <a:tabLst/>
            </a:pPr>
            <a:r>
              <a:rPr sz="1400" spc="-30" dirty="0">
                <a:solidFill>
                  <a:srgbClr val="000000">
                    <a:alpha val="100000"/>
                  </a:srgbClr>
                </a:solidFill>
                <a:latin typeface="Verdana"/>
                <a:ea typeface="Verdana"/>
                <a:cs typeface="Verdana"/>
              </a:rPr>
              <a:t>41</a:t>
            </a:r>
            <a:endParaRPr lang="Verdana" altLang="Verdana" sz="1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359"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60"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361" name="textbox 361"/>
          <p:cNvSpPr/>
          <p:nvPr/>
        </p:nvSpPr>
        <p:spPr>
          <a:xfrm>
            <a:off x="394525" y="1248524"/>
            <a:ext cx="8109584" cy="1835785"/>
          </a:xfrm>
          <a:prstGeom prst="rect">
            <a:avLst/>
          </a:prstGeom>
        </p:spPr>
        <p:txBody>
          <a:bodyPr vert="horz" wrap="square" lIns="0" tIns="0" rIns="0" bIns="0"/>
          <a:lstStyle/>
          <a:p>
            <a:pPr algn="l" rtl="0" eaLnBrk="0">
              <a:lnSpc>
                <a:spcPct val="92849"/>
              </a:lnSpc>
              <a:tabLst/>
            </a:pPr>
            <a:endParaRPr lang="Arial" altLang="Arial" sz="100" dirty="0"/>
          </a:p>
          <a:p>
            <a:pPr marL="15138" algn="l" rtl="0" eaLnBrk="0">
              <a:lnSpc>
                <a:spcPct val="98000"/>
              </a:lnSpc>
              <a:tabLst/>
            </a:pPr>
            <a:r>
              <a:rPr sz="2300" spc="90" dirty="0">
                <a:solidFill>
                  <a:srgbClr val="FF0000">
                    <a:alpha val="100000"/>
                  </a:srgbClr>
                </a:solidFill>
                <a:latin typeface="SimSun"/>
                <a:ea typeface="SimSun"/>
                <a:cs typeface="SimSun"/>
              </a:rPr>
              <a:t>监控系统升级改造要</a:t>
            </a:r>
            <a:r>
              <a:rPr sz="2300" spc="80" dirty="0">
                <a:solidFill>
                  <a:srgbClr val="FF0000">
                    <a:alpha val="100000"/>
                  </a:srgbClr>
                </a:solidFill>
                <a:latin typeface="SimSun"/>
                <a:ea typeface="SimSun"/>
                <a:cs typeface="SimSun"/>
              </a:rPr>
              <a:t>求</a:t>
            </a:r>
            <a:r>
              <a:rPr sz="2300" spc="0" dirty="0">
                <a:solidFill>
                  <a:srgbClr val="FF0000">
                    <a:alpha val="100000"/>
                  </a:srgbClr>
                </a:solidFill>
                <a:latin typeface="SimSun"/>
                <a:ea typeface="SimSun"/>
                <a:cs typeface="SimSun"/>
              </a:rPr>
              <a:t>：</a:t>
            </a:r>
            <a:endParaRPr lang="SimSun" altLang="SimSun" sz="2300" dirty="0"/>
          </a:p>
          <a:p>
            <a:pPr marL="634187" algn="l" rtl="0" eaLnBrk="0">
              <a:lnSpc>
                <a:spcPct val="100000"/>
              </a:lnSpc>
              <a:spcBef>
                <a:spcPts val="165"/>
              </a:spcBef>
              <a:tabLst/>
            </a:pPr>
            <a:r>
              <a:rPr sz="2300" spc="90" dirty="0">
                <a:solidFill>
                  <a:srgbClr val="000000">
                    <a:alpha val="100000"/>
                  </a:srgbClr>
                </a:solidFill>
                <a:latin typeface="SimSun"/>
                <a:ea typeface="SimSun"/>
                <a:cs typeface="SimSun"/>
              </a:rPr>
              <a:t>突出、高瓦斯矿井的回风隅角建议采用无线传感器</a:t>
            </a:r>
            <a:r>
              <a:rPr sz="2300" spc="40" dirty="0">
                <a:solidFill>
                  <a:srgbClr val="000000">
                    <a:alpha val="100000"/>
                  </a:srgbClr>
                </a:solidFill>
                <a:latin typeface="SimSun"/>
                <a:ea typeface="SimSun"/>
                <a:cs typeface="SimSun"/>
              </a:rPr>
              <a:t>；</a:t>
            </a:r>
            <a:endParaRPr lang="SimSun" altLang="SimSun" sz="2300" dirty="0"/>
          </a:p>
          <a:p>
            <a:pPr marL="622299" algn="l" rtl="0" eaLnBrk="0">
              <a:lnSpc>
                <a:spcPct val="99000"/>
              </a:lnSpc>
              <a:spcBef>
                <a:spcPts val="127"/>
              </a:spcBef>
              <a:tabLst/>
            </a:pPr>
            <a:r>
              <a:rPr sz="2300" spc="100" dirty="0">
                <a:solidFill>
                  <a:srgbClr val="000000">
                    <a:alpha val="100000"/>
                  </a:srgbClr>
                </a:solidFill>
                <a:latin typeface="SimSun"/>
                <a:ea typeface="SimSun"/>
                <a:cs typeface="SimSun"/>
              </a:rPr>
              <a:t>在网络拓扑图中，由传感器至中心站的网络层级不超</a:t>
            </a:r>
            <a:r>
              <a:rPr sz="2300" spc="70" dirty="0">
                <a:solidFill>
                  <a:srgbClr val="000000">
                    <a:alpha val="100000"/>
                  </a:srgbClr>
                </a:solidFill>
                <a:latin typeface="SimSun"/>
                <a:ea typeface="SimSun"/>
                <a:cs typeface="SimSun"/>
              </a:rPr>
              <a:t>过</a:t>
            </a:r>
            <a:r>
              <a:rPr sz="2300" spc="0" dirty="0">
                <a:solidFill>
                  <a:srgbClr val="000000">
                    <a:alpha val="100000"/>
                  </a:srgbClr>
                </a:solidFill>
                <a:latin typeface="Arial"/>
                <a:ea typeface="Arial"/>
                <a:cs typeface="Arial"/>
              </a:rPr>
              <a:t>3</a:t>
            </a:r>
            <a:endParaRPr lang="Arial" altLang="Arial" sz="2300" dirty="0"/>
          </a:p>
          <a:p>
            <a:pPr marL="12700" indent="1219" algn="l" rtl="0" eaLnBrk="0">
              <a:lnSpc>
                <a:spcPct val="101000"/>
              </a:lnSpc>
              <a:spcBef>
                <a:spcPts val="176"/>
              </a:spcBef>
              <a:tabLst/>
            </a:pPr>
            <a:r>
              <a:rPr sz="2300" spc="100" dirty="0">
                <a:solidFill>
                  <a:srgbClr val="000000">
                    <a:alpha val="100000"/>
                  </a:srgbClr>
                </a:solidFill>
                <a:latin typeface="SimSun"/>
                <a:ea typeface="SimSun"/>
                <a:cs typeface="SimSun"/>
              </a:rPr>
              <a:t>层；有线传输的每层转载不超过</a:t>
            </a:r>
            <a:r>
              <a:rPr sz="2300" spc="100" dirty="0">
                <a:solidFill>
                  <a:srgbClr val="000000">
                    <a:alpha val="100000"/>
                  </a:srgbClr>
                </a:solidFill>
                <a:latin typeface="Arial"/>
                <a:ea typeface="Arial"/>
                <a:cs typeface="Arial"/>
              </a:rPr>
              <a:t>2</a:t>
            </a:r>
            <a:r>
              <a:rPr sz="2300" spc="100" dirty="0">
                <a:solidFill>
                  <a:srgbClr val="000000">
                    <a:alpha val="100000"/>
                  </a:srgbClr>
                </a:solidFill>
                <a:latin typeface="SimSun"/>
                <a:ea typeface="SimSun"/>
                <a:cs typeface="SimSun"/>
              </a:rPr>
              <a:t>次，无线传输的每层转</a:t>
            </a:r>
            <a:r>
              <a:rPr sz="2300" spc="60" dirty="0">
                <a:solidFill>
                  <a:srgbClr val="000000">
                    <a:alpha val="100000"/>
                  </a:srgbClr>
                </a:solidFill>
                <a:latin typeface="SimSun"/>
                <a:ea typeface="SimSun"/>
                <a:cs typeface="SimSun"/>
              </a:rPr>
              <a:t>载</a:t>
            </a:r>
            <a:r>
              <a:rPr sz="2300" spc="0" dirty="0">
                <a:solidFill>
                  <a:srgbClr val="000000">
                    <a:alpha val="100000"/>
                  </a:srgbClr>
                </a:solidFill>
                <a:latin typeface="SimSun"/>
                <a:ea typeface="SimSun"/>
                <a:cs typeface="SimSun"/>
              </a:rPr>
              <a:t>不</a:t>
            </a:r>
            <a:r>
              <a:rPr sz="2300" spc="0" dirty="0">
                <a:solidFill>
                  <a:srgbClr val="000000">
                    <a:alpha val="100000"/>
                  </a:srgbClr>
                </a:solidFill>
                <a:latin typeface="SimSun"/>
                <a:ea typeface="SimSun"/>
                <a:cs typeface="SimSun"/>
              </a:rPr>
              <a:t> </a:t>
            </a:r>
            <a:r>
              <a:rPr sz="2300" spc="60" dirty="0">
                <a:solidFill>
                  <a:srgbClr val="000000">
                    <a:alpha val="100000"/>
                  </a:srgbClr>
                </a:solidFill>
                <a:latin typeface="SimSun"/>
                <a:ea typeface="SimSun"/>
                <a:cs typeface="SimSun"/>
              </a:rPr>
              <a:t>超过</a:t>
            </a:r>
            <a:r>
              <a:rPr sz="2300" spc="60" dirty="0">
                <a:solidFill>
                  <a:srgbClr val="000000">
                    <a:alpha val="100000"/>
                  </a:srgbClr>
                </a:solidFill>
                <a:latin typeface="Arial"/>
                <a:ea typeface="Arial"/>
                <a:cs typeface="Arial"/>
              </a:rPr>
              <a:t>4</a:t>
            </a:r>
            <a:r>
              <a:rPr sz="2300" spc="60" dirty="0">
                <a:solidFill>
                  <a:srgbClr val="000000">
                    <a:alpha val="100000"/>
                  </a:srgbClr>
                </a:solidFill>
                <a:latin typeface="SimSun"/>
                <a:ea typeface="SimSun"/>
                <a:cs typeface="SimSun"/>
              </a:rPr>
              <a:t>次</a:t>
            </a:r>
            <a:r>
              <a:rPr sz="2300" spc="30" dirty="0">
                <a:solidFill>
                  <a:srgbClr val="000000">
                    <a:alpha val="100000"/>
                  </a:srgbClr>
                </a:solidFill>
                <a:latin typeface="SimSun"/>
                <a:ea typeface="SimSun"/>
                <a:cs typeface="SimSun"/>
              </a:rPr>
              <a:t>。</a:t>
            </a:r>
            <a:endParaRPr lang="SimSun" altLang="SimSun" sz="2300" dirty="0"/>
          </a:p>
        </p:txBody>
      </p:sp>
      <p:pic>
        <p:nvPicPr>
          <p:cNvPr id="362" name="picture 362"/>
          <p:cNvPicPr>
            <a:picLocks noChangeAspect="1"/>
          </p:cNvPicPr>
          <p:nvPr/>
        </p:nvPicPr>
        <p:blipFill>
          <a:blip r:embed="rId2"/>
          <a:stretch>
            <a:fillRect/>
          </a:stretch>
        </p:blipFill>
        <p:spPr>
          <a:xfrm rot="21600000">
            <a:off x="926591" y="4477511"/>
            <a:ext cx="2420111" cy="883920"/>
          </a:xfrm>
          <a:prstGeom prst="rect">
            <a:avLst/>
          </a:prstGeom>
        </p:spPr>
      </p:pic>
      <p:pic>
        <p:nvPicPr>
          <p:cNvPr id="363" name="picture 363"/>
          <p:cNvPicPr>
            <a:picLocks noChangeAspect="1"/>
          </p:cNvPicPr>
          <p:nvPr/>
        </p:nvPicPr>
        <p:blipFill>
          <a:blip r:embed="rId3"/>
          <a:stretch>
            <a:fillRect/>
          </a:stretch>
        </p:blipFill>
        <p:spPr>
          <a:xfrm rot="21600000">
            <a:off x="5707379" y="4437888"/>
            <a:ext cx="2420112" cy="781811"/>
          </a:xfrm>
          <a:prstGeom prst="rect">
            <a:avLst/>
          </a:prstGeom>
        </p:spPr>
      </p:pic>
      <p:grpSp>
        <p:nvGrpSpPr>
          <p:cNvPr id="6" name="group 6"/>
          <p:cNvGrpSpPr/>
          <p:nvPr/>
        </p:nvGrpSpPr>
        <p:grpSpPr>
          <a:xfrm rot="21600000">
            <a:off x="3887152" y="4202747"/>
            <a:ext cx="1147762" cy="1397000"/>
            <a:chOff x="0" y="0"/>
            <a:chExt cx="1147762" cy="1397000"/>
          </a:xfrm>
        </p:grpSpPr>
        <p:sp>
          <p:nvSpPr>
            <p:cNvPr id="364" name="path"/>
            <p:cNvSpPr/>
            <p:nvPr/>
          </p:nvSpPr>
          <p:spPr>
            <a:xfrm>
              <a:off x="0" y="0"/>
              <a:ext cx="1147762" cy="1397000"/>
            </a:xfrm>
            <a:custGeom>
              <a:avLst/>
              <a:gdLst/>
              <a:ahLst/>
              <a:cxnLst/>
              <a:rect l="0" t="0" r="0" b="0"/>
              <a:pathLst>
                <a:path w="1807" h="2200">
                  <a:moveTo>
                    <a:pt x="0" y="1100"/>
                  </a:moveTo>
                  <a:cubicBezTo>
                    <a:pt x="0" y="492"/>
                    <a:pt x="404" y="0"/>
                    <a:pt x="903" y="0"/>
                  </a:cubicBezTo>
                  <a:cubicBezTo>
                    <a:pt x="1402" y="0"/>
                    <a:pt x="1807" y="492"/>
                    <a:pt x="1807" y="1100"/>
                  </a:cubicBezTo>
                  <a:cubicBezTo>
                    <a:pt x="1807" y="1707"/>
                    <a:pt x="1402" y="2200"/>
                    <a:pt x="903" y="2200"/>
                  </a:cubicBezTo>
                  <a:cubicBezTo>
                    <a:pt x="404" y="2200"/>
                    <a:pt x="0" y="1707"/>
                    <a:pt x="0" y="1100"/>
                  </a:cubicBezTo>
                  <a:moveTo>
                    <a:pt x="259" y="1100"/>
                  </a:moveTo>
                  <a:cubicBezTo>
                    <a:pt x="259" y="1533"/>
                    <a:pt x="547" y="1884"/>
                    <a:pt x="903" y="1884"/>
                  </a:cubicBezTo>
                  <a:cubicBezTo>
                    <a:pt x="1259" y="1884"/>
                    <a:pt x="1548" y="1533"/>
                    <a:pt x="1548" y="1100"/>
                  </a:cubicBezTo>
                  <a:cubicBezTo>
                    <a:pt x="1548" y="666"/>
                    <a:pt x="1259" y="315"/>
                    <a:pt x="903" y="315"/>
                  </a:cubicBezTo>
                  <a:cubicBezTo>
                    <a:pt x="547" y="315"/>
                    <a:pt x="259" y="666"/>
                    <a:pt x="259" y="1100"/>
                  </a:cubicBezTo>
                </a:path>
              </a:pathLst>
            </a:custGeom>
            <a:solidFill>
              <a:srgbClr val="D0D0D0">
                <a:alpha val="100000"/>
              </a:srgbClr>
            </a:solidFill>
            <a:ln cap="flat">
              <a:miter lim="0"/>
              <a:noFill/>
              <a:prstDash val="solid"/>
            </a:ln>
          </p:spPr>
          <p:txBody>
            <a:bodyPr rtlCol="0"/>
            <a:lstStyle/>
            <a:p>
              <a:pPr algn="ctr"/>
              <a:endParaRPr lang="zh-CN" altLang="en-US"/>
            </a:p>
          </p:txBody>
        </p:sp>
        <p:sp>
          <p:nvSpPr>
            <p:cNvPr id="365" name="textbox 365"/>
            <p:cNvSpPr/>
            <p:nvPr/>
          </p:nvSpPr>
          <p:spPr>
            <a:xfrm>
              <a:off x="-49728" y="-12700"/>
              <a:ext cx="1210310" cy="1422400"/>
            </a:xfrm>
            <a:prstGeom prst="rect">
              <a:avLst/>
            </a:prstGeom>
          </p:spPr>
          <p:txBody>
            <a:bodyPr vert="eaVert" wrap="square" lIns="0" tIns="0" rIns="0" bIns="0"/>
            <a:lstStyle/>
            <a:p>
              <a:pPr algn="l" rtl="0" eaLnBrk="0">
                <a:lnSpc>
                  <a:spcPct val="132000"/>
                </a:lnSpc>
                <a:tabLst/>
              </a:pPr>
              <a:endParaRPr lang="Arial" altLang="Arial" sz="1000" dirty="0"/>
            </a:p>
            <a:p>
              <a:pPr algn="l" rtl="0" eaLnBrk="0">
                <a:lnSpc>
                  <a:spcPct val="133000"/>
                </a:lnSpc>
                <a:tabLst/>
              </a:pPr>
              <a:endParaRPr lang="Arial" altLang="Arial" sz="1000" dirty="0"/>
            </a:p>
            <a:p>
              <a:pPr marL="382382" algn="l" rtl="0" eaLnBrk="0">
                <a:lnSpc>
                  <a:spcPct val="92000"/>
                </a:lnSpc>
                <a:spcBef>
                  <a:spcPts val="5"/>
                </a:spcBef>
                <a:tabLst/>
              </a:pPr>
              <a:r>
                <a:rPr sz="2700" b="1" spc="190" dirty="0">
                  <a:solidFill>
                    <a:srgbClr val="4C4C4C">
                      <a:alpha val="100000"/>
                    </a:srgbClr>
                  </a:solidFill>
                  <a:latin typeface="Microsoft YaHei"/>
                  <a:ea typeface="Microsoft YaHei"/>
                  <a:cs typeface="Microsoft YaHei"/>
                </a:rPr>
                <a:t>融</a:t>
              </a:r>
              <a:r>
                <a:rPr sz="2700" spc="190" dirty="0">
                  <a:solidFill>
                    <a:srgbClr val="4C4C4C">
                      <a:alpha val="100000"/>
                    </a:srgbClr>
                  </a:solidFill>
                  <a:latin typeface="Microsoft YaHei"/>
                  <a:ea typeface="Microsoft YaHei"/>
                  <a:cs typeface="Microsoft YaHei"/>
                </a:rPr>
                <a:t> </a:t>
              </a:r>
              <a:r>
                <a:rPr sz="2700" b="1" spc="160" dirty="0">
                  <a:solidFill>
                    <a:srgbClr val="4C4C4C">
                      <a:alpha val="100000"/>
                    </a:srgbClr>
                  </a:solidFill>
                  <a:latin typeface="Microsoft YaHei"/>
                  <a:ea typeface="Microsoft YaHei"/>
                  <a:cs typeface="Microsoft YaHei"/>
                </a:rPr>
                <a:t>合</a:t>
              </a:r>
              <a:endParaRPr lang="Microsoft YaHei" altLang="Microsoft YaHei" sz="2700" dirty="0"/>
            </a:p>
          </p:txBody>
        </p:sp>
      </p:grpSp>
      <p:sp>
        <p:nvSpPr>
          <p:cNvPr id="366" name="textbox 366"/>
          <p:cNvSpPr/>
          <p:nvPr/>
        </p:nvSpPr>
        <p:spPr>
          <a:xfrm>
            <a:off x="651474" y="174735"/>
            <a:ext cx="1767204" cy="412115"/>
          </a:xfrm>
          <a:prstGeom prst="rect">
            <a:avLst/>
          </a:prstGeom>
        </p:spPr>
        <p:txBody>
          <a:bodyPr vert="horz" wrap="square" lIns="0" tIns="0" rIns="0" bIns="0"/>
          <a:lstStyle/>
          <a:p>
            <a:pPr algn="l" rtl="0" eaLnBrk="0">
              <a:lnSpc>
                <a:spcPct val="80757"/>
              </a:lnSpc>
              <a:tabLst/>
            </a:pPr>
            <a:endParaRPr lang="Arial" altLang="Arial" sz="100" dirty="0"/>
          </a:p>
          <a:p>
            <a:pPr marL="12700" algn="l" rtl="0" eaLnBrk="0">
              <a:lnSpc>
                <a:spcPct val="94000"/>
              </a:lnSpc>
              <a:tabLst/>
            </a:pPr>
            <a:r>
              <a:rPr sz="2700" b="1" spc="80" dirty="0">
                <a:solidFill>
                  <a:srgbClr val="0070C0">
                    <a:alpha val="100000"/>
                  </a:srgbClr>
                </a:solidFill>
                <a:latin typeface="Microsoft YaHei"/>
                <a:ea typeface="Microsoft YaHei"/>
                <a:cs typeface="Microsoft YaHei"/>
              </a:rPr>
              <a:t>4</a:t>
            </a:r>
            <a:r>
              <a:rPr sz="2700" spc="80" dirty="0">
                <a:solidFill>
                  <a:srgbClr val="0070C0">
                    <a:alpha val="100000"/>
                  </a:srgbClr>
                </a:solidFill>
                <a:latin typeface="Microsoft YaHei"/>
                <a:ea typeface="Microsoft YaHei"/>
                <a:cs typeface="Microsoft YaHei"/>
              </a:rPr>
              <a:t> </a:t>
            </a:r>
            <a:r>
              <a:rPr sz="2700" b="1" spc="80" dirty="0">
                <a:solidFill>
                  <a:srgbClr val="0070C0">
                    <a:alpha val="100000"/>
                  </a:srgbClr>
                </a:solidFill>
                <a:latin typeface="Microsoft YaHei"/>
                <a:ea typeface="Microsoft YaHei"/>
                <a:cs typeface="Microsoft YaHei"/>
              </a:rPr>
              <a:t>一般要</a:t>
            </a:r>
            <a:r>
              <a:rPr sz="2700" b="1" spc="40" dirty="0">
                <a:solidFill>
                  <a:srgbClr val="0070C0">
                    <a:alpha val="100000"/>
                  </a:srgbClr>
                </a:solidFill>
                <a:latin typeface="Microsoft YaHei"/>
                <a:ea typeface="Microsoft YaHei"/>
                <a:cs typeface="Microsoft YaHei"/>
              </a:rPr>
              <a:t>求</a:t>
            </a:r>
            <a:endParaRPr lang="Microsoft YaHei" altLang="Microsoft YaHei" sz="2700" dirty="0"/>
          </a:p>
        </p:txBody>
      </p:sp>
      <p:sp>
        <p:nvSpPr>
          <p:cNvPr id="367"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68" name="textbox 368"/>
          <p:cNvSpPr/>
          <p:nvPr/>
        </p:nvSpPr>
        <p:spPr>
          <a:xfrm>
            <a:off x="6935549" y="4027227"/>
            <a:ext cx="730884" cy="410844"/>
          </a:xfrm>
          <a:prstGeom prst="rect">
            <a:avLst/>
          </a:prstGeom>
        </p:spPr>
        <p:txBody>
          <a:bodyPr vert="horz" wrap="square" lIns="0" tIns="0" rIns="0" bIns="0"/>
          <a:lstStyle/>
          <a:p>
            <a:pPr algn="l" rtl="0" eaLnBrk="0">
              <a:lnSpc>
                <a:spcPct val="72581"/>
              </a:lnSpc>
              <a:tabLst/>
            </a:pPr>
            <a:endParaRPr lang="Arial" altLang="Arial" sz="100" dirty="0"/>
          </a:p>
          <a:p>
            <a:pPr marL="12700" algn="l" rtl="0" eaLnBrk="0">
              <a:lnSpc>
                <a:spcPct val="94000"/>
              </a:lnSpc>
              <a:tabLst/>
            </a:pPr>
            <a:r>
              <a:rPr sz="2700" b="1" spc="80" dirty="0">
                <a:solidFill>
                  <a:srgbClr val="4C4C4C">
                    <a:alpha val="100000"/>
                  </a:srgbClr>
                </a:solidFill>
                <a:latin typeface="Microsoft YaHei"/>
                <a:ea typeface="Microsoft YaHei"/>
                <a:cs typeface="Microsoft YaHei"/>
              </a:rPr>
              <a:t>有</a:t>
            </a:r>
            <a:r>
              <a:rPr sz="2700" b="1" spc="70" dirty="0">
                <a:solidFill>
                  <a:srgbClr val="4C4C4C">
                    <a:alpha val="100000"/>
                  </a:srgbClr>
                </a:solidFill>
                <a:latin typeface="Microsoft YaHei"/>
                <a:ea typeface="Microsoft YaHei"/>
                <a:cs typeface="Microsoft YaHei"/>
              </a:rPr>
              <a:t>线</a:t>
            </a:r>
            <a:endParaRPr lang="Microsoft YaHei" altLang="Microsoft YaHei" sz="2700" dirty="0"/>
          </a:p>
        </p:txBody>
      </p:sp>
      <p:sp>
        <p:nvSpPr>
          <p:cNvPr id="369" name="textbox 369"/>
          <p:cNvSpPr/>
          <p:nvPr/>
        </p:nvSpPr>
        <p:spPr>
          <a:xfrm>
            <a:off x="1451446" y="4029002"/>
            <a:ext cx="730250" cy="408940"/>
          </a:xfrm>
          <a:prstGeom prst="rect">
            <a:avLst/>
          </a:prstGeom>
        </p:spPr>
        <p:txBody>
          <a:bodyPr vert="horz" wrap="square" lIns="0" tIns="0" rIns="0" bIns="0"/>
          <a:lstStyle/>
          <a:p>
            <a:pPr algn="l" rtl="0" eaLnBrk="0">
              <a:lnSpc>
                <a:spcPct val="87934"/>
              </a:lnSpc>
              <a:tabLst/>
            </a:pPr>
            <a:endParaRPr lang="Arial" altLang="Arial" sz="100" dirty="0"/>
          </a:p>
          <a:p>
            <a:pPr marL="12700" algn="l" rtl="0" eaLnBrk="0">
              <a:lnSpc>
                <a:spcPct val="93000"/>
              </a:lnSpc>
              <a:tabLst/>
            </a:pPr>
            <a:r>
              <a:rPr sz="2700" b="1" spc="80" dirty="0">
                <a:solidFill>
                  <a:srgbClr val="4C4C4C">
                    <a:alpha val="100000"/>
                  </a:srgbClr>
                </a:solidFill>
                <a:latin typeface="Microsoft YaHei"/>
                <a:ea typeface="Microsoft YaHei"/>
                <a:cs typeface="Microsoft YaHei"/>
              </a:rPr>
              <a:t>无</a:t>
            </a:r>
            <a:r>
              <a:rPr sz="2700" b="1" spc="60" dirty="0">
                <a:solidFill>
                  <a:srgbClr val="4C4C4C">
                    <a:alpha val="100000"/>
                  </a:srgbClr>
                </a:solidFill>
                <a:latin typeface="Microsoft YaHei"/>
                <a:ea typeface="Microsoft YaHei"/>
                <a:cs typeface="Microsoft YaHei"/>
              </a:rPr>
              <a:t>线</a:t>
            </a:r>
            <a:endParaRPr lang="Microsoft YaHei" altLang="Microsoft YaHei" sz="2700" dirty="0"/>
          </a:p>
        </p:txBody>
      </p:sp>
      <p:sp>
        <p:nvSpPr>
          <p:cNvPr id="37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71" name="textbox 371"/>
          <p:cNvSpPr/>
          <p:nvPr/>
        </p:nvSpPr>
        <p:spPr>
          <a:xfrm>
            <a:off x="8210980" y="6401058"/>
            <a:ext cx="245109" cy="202564"/>
          </a:xfrm>
          <a:prstGeom prst="rect">
            <a:avLst/>
          </a:prstGeom>
        </p:spPr>
        <p:txBody>
          <a:bodyPr vert="horz" wrap="square" lIns="0" tIns="0" rIns="0" bIns="0"/>
          <a:lstStyle/>
          <a:p>
            <a:pPr algn="l" rtl="0" eaLnBrk="0">
              <a:lnSpc>
                <a:spcPct val="83062"/>
              </a:lnSpc>
              <a:tabLst/>
            </a:pPr>
            <a:endParaRPr lang="Arial" altLang="Arial" sz="100" dirty="0"/>
          </a:p>
          <a:p>
            <a:pPr marL="12700" algn="l" rtl="0" eaLnBrk="0">
              <a:lnSpc>
                <a:spcPct val="83000"/>
              </a:lnSpc>
              <a:tabLst/>
            </a:pPr>
            <a:r>
              <a:rPr sz="1400" spc="-30" dirty="0">
                <a:solidFill>
                  <a:srgbClr val="000000">
                    <a:alpha val="100000"/>
                  </a:srgbClr>
                </a:solidFill>
                <a:latin typeface="Verdana"/>
                <a:ea typeface="Verdana"/>
                <a:cs typeface="Verdana"/>
              </a:rPr>
              <a:t>42</a:t>
            </a:r>
            <a:endParaRPr lang="Verdana" altLang="Verdana" sz="1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37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7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375" name="textbox 375"/>
          <p:cNvSpPr/>
          <p:nvPr/>
        </p:nvSpPr>
        <p:spPr>
          <a:xfrm>
            <a:off x="654707" y="891730"/>
            <a:ext cx="7854315" cy="2753360"/>
          </a:xfrm>
          <a:prstGeom prst="rect">
            <a:avLst/>
          </a:prstGeom>
        </p:spPr>
        <p:txBody>
          <a:bodyPr vert="horz" wrap="square" lIns="0" tIns="0" rIns="0" bIns="0"/>
          <a:lstStyle/>
          <a:p>
            <a:pPr algn="l" rtl="0" eaLnBrk="0">
              <a:lnSpc>
                <a:spcPct val="63946"/>
              </a:lnSpc>
              <a:tabLst/>
            </a:pPr>
            <a:endParaRPr lang="Arial" altLang="Arial" sz="100" dirty="0"/>
          </a:p>
          <a:p>
            <a:pPr marL="14737" indent="-2037" algn="l" rtl="0" eaLnBrk="0">
              <a:lnSpc>
                <a:spcPct val="99000"/>
              </a:lnSpc>
              <a:tabLst/>
            </a:pPr>
            <a:r>
              <a:rPr sz="2000" spc="-10" dirty="0">
                <a:solidFill>
                  <a:srgbClr val="000000">
                    <a:alpha val="100000"/>
                  </a:srgbClr>
                </a:solidFill>
                <a:latin typeface="SimSun"/>
                <a:ea typeface="SimSun"/>
                <a:cs typeface="SimSun"/>
              </a:rPr>
              <a:t>4.7</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矿长、</a:t>
            </a:r>
            <a:r>
              <a:rPr sz="2000" spc="0" dirty="0">
                <a:solidFill>
                  <a:srgbClr val="000000">
                    <a:alpha val="100000"/>
                  </a:srgbClr>
                </a:solidFill>
                <a:latin typeface="SimSun"/>
                <a:ea typeface="SimSun"/>
                <a:cs typeface="SimSun"/>
              </a:rPr>
              <a:t>矿技术负责人、爆破工、采掘区队长、通风区队长、工程</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技术人员、班长、流</a:t>
            </a:r>
            <a:r>
              <a:rPr sz="2000" spc="0" dirty="0">
                <a:solidFill>
                  <a:srgbClr val="000000">
                    <a:alpha val="100000"/>
                  </a:srgbClr>
                </a:solidFill>
                <a:latin typeface="SimSun"/>
                <a:ea typeface="SimSun"/>
                <a:cs typeface="SimSun"/>
              </a:rPr>
              <a:t>动电钳工、安全监测工下井时，应携带便携式甲</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烷检测报警仪或甲烷</a:t>
            </a:r>
            <a:r>
              <a:rPr sz="2000" spc="0" dirty="0">
                <a:solidFill>
                  <a:srgbClr val="000000">
                    <a:alpha val="100000"/>
                  </a:srgbClr>
                </a:solidFill>
                <a:latin typeface="SimSun"/>
                <a:ea typeface="SimSun"/>
                <a:cs typeface="SimSun"/>
              </a:rPr>
              <a:t>检测报警矿灯。瓦斯检查工下井时应携带便携式</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甲烷检</a:t>
            </a:r>
            <a:r>
              <a:rPr sz="2000" spc="0" dirty="0">
                <a:solidFill>
                  <a:srgbClr val="000000">
                    <a:alpha val="100000"/>
                  </a:srgbClr>
                </a:solidFill>
                <a:latin typeface="SimSun"/>
                <a:ea typeface="SimSun"/>
                <a:cs typeface="SimSun"/>
              </a:rPr>
              <a:t>测报警仪和</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光学甲烷检测仪</a:t>
            </a:r>
            <a:r>
              <a:rPr sz="2000" spc="0" dirty="0">
                <a:solidFill>
                  <a:srgbClr val="000000">
                    <a:alpha val="100000"/>
                  </a:srgbClr>
                </a:solidFill>
                <a:latin typeface="SimSun"/>
                <a:ea typeface="SimSun"/>
                <a:cs typeface="SimSun"/>
              </a:rPr>
              <a:t>。</a:t>
            </a:r>
            <a:endParaRPr lang="SimSun" altLang="SimSun" sz="2000" dirty="0"/>
          </a:p>
          <a:p>
            <a:pPr marL="14737" indent="-2037" algn="l" rtl="0" eaLnBrk="0">
              <a:lnSpc>
                <a:spcPct val="98000"/>
              </a:lnSpc>
              <a:spcBef>
                <a:spcPts val="96"/>
              </a:spcBef>
              <a:tabLst/>
            </a:pPr>
            <a:r>
              <a:rPr sz="2000" spc="-10" dirty="0">
                <a:solidFill>
                  <a:srgbClr val="000000">
                    <a:alpha val="100000"/>
                  </a:srgbClr>
                </a:solidFill>
                <a:latin typeface="SimSun"/>
                <a:ea typeface="SimSun"/>
                <a:cs typeface="SimSun"/>
              </a:rPr>
              <a:t>4.8</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a:t>
            </a:r>
            <a:r>
              <a:rPr sz="2000" spc="0" dirty="0">
                <a:solidFill>
                  <a:srgbClr val="000000">
                    <a:alpha val="100000"/>
                  </a:srgbClr>
                </a:solidFill>
                <a:latin typeface="SimSun"/>
                <a:ea typeface="SimSun"/>
                <a:cs typeface="SimSun"/>
              </a:rPr>
              <a:t>采掘工、打眼工、在回风流工作的工人下井时</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宣</a:t>
            </a:r>
            <a:r>
              <a:rPr sz="2000" spc="0" dirty="0">
                <a:solidFill>
                  <a:srgbClr val="000000">
                    <a:alpha val="100000"/>
                  </a:srgbClr>
                </a:solidFill>
                <a:latin typeface="SimSun"/>
                <a:ea typeface="SimSun"/>
                <a:cs typeface="SimSun"/>
              </a:rPr>
              <a:t>携带甲烷检</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测报警矿</a:t>
            </a:r>
            <a:r>
              <a:rPr sz="2000" spc="-10" dirty="0">
                <a:solidFill>
                  <a:srgbClr val="000000">
                    <a:alpha val="100000"/>
                  </a:srgbClr>
                </a:solidFill>
                <a:latin typeface="SimSun"/>
                <a:ea typeface="SimSun"/>
                <a:cs typeface="SimSun"/>
              </a:rPr>
              <a:t>灯</a:t>
            </a:r>
            <a:r>
              <a:rPr sz="2000" spc="0" dirty="0">
                <a:solidFill>
                  <a:srgbClr val="000000">
                    <a:alpha val="100000"/>
                  </a:srgbClr>
                </a:solidFill>
                <a:latin typeface="SimSun"/>
                <a:ea typeface="SimSun"/>
                <a:cs typeface="SimSun"/>
              </a:rPr>
              <a:t>。</a:t>
            </a:r>
            <a:endParaRPr lang="SimSun" altLang="SimSun" sz="2000" dirty="0"/>
          </a:p>
          <a:p>
            <a:pPr marL="13718" indent="-1018" algn="l" rtl="0" eaLnBrk="0">
              <a:lnSpc>
                <a:spcPct val="98000"/>
              </a:lnSpc>
              <a:spcBef>
                <a:spcPts val="145"/>
              </a:spcBef>
              <a:tabLst/>
            </a:pPr>
            <a:r>
              <a:rPr sz="2000" spc="-10" dirty="0">
                <a:solidFill>
                  <a:srgbClr val="000000">
                    <a:alpha val="100000"/>
                  </a:srgbClr>
                </a:solidFill>
                <a:latin typeface="SimSun"/>
                <a:ea typeface="SimSun"/>
                <a:cs typeface="SimSun"/>
              </a:rPr>
              <a:t>4.9</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煤矿安全监控系统应具有伪数据标注及异常数据分</a:t>
            </a:r>
            <a:r>
              <a:rPr sz="2000" spc="0" dirty="0">
                <a:solidFill>
                  <a:srgbClr val="000000">
                    <a:alpha val="100000"/>
                  </a:srgbClr>
                </a:solidFill>
                <a:latin typeface="SimSun"/>
                <a:ea typeface="SimSun"/>
                <a:cs typeface="SimSun"/>
              </a:rPr>
              <a:t>析，瓦斯涌出、</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火灾等的预测预警</a:t>
            </a:r>
            <a:r>
              <a:rPr sz="2000" spc="0" dirty="0">
                <a:solidFill>
                  <a:srgbClr val="000000">
                    <a:alpha val="100000"/>
                  </a:srgbClr>
                </a:solidFill>
                <a:latin typeface="SimSun"/>
                <a:ea typeface="SimSun"/>
                <a:cs typeface="SimSun"/>
              </a:rPr>
              <a:t>，多系统融合条件下的综合数据分析，可与煤矿安</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全监控系统检查分</a:t>
            </a:r>
            <a:r>
              <a:rPr sz="2000" spc="0" dirty="0">
                <a:solidFill>
                  <a:srgbClr val="000000">
                    <a:alpha val="100000"/>
                  </a:srgbClr>
                </a:solidFill>
                <a:latin typeface="SimSun"/>
                <a:ea typeface="SimSun"/>
                <a:cs typeface="SimSun"/>
              </a:rPr>
              <a:t>析工具对接数据等大数据分析与应用功能。</a:t>
            </a:r>
            <a:endParaRPr lang="SimSun" altLang="SimSun" sz="2000" dirty="0"/>
          </a:p>
        </p:txBody>
      </p:sp>
      <p:sp>
        <p:nvSpPr>
          <p:cNvPr id="376" name="textbox 376"/>
          <p:cNvSpPr/>
          <p:nvPr/>
        </p:nvSpPr>
        <p:spPr>
          <a:xfrm>
            <a:off x="651474" y="174735"/>
            <a:ext cx="1767204" cy="413384"/>
          </a:xfrm>
          <a:prstGeom prst="rect">
            <a:avLst/>
          </a:prstGeom>
        </p:spPr>
        <p:txBody>
          <a:bodyPr vert="horz" wrap="square" lIns="0" tIns="0" rIns="0" bIns="0"/>
          <a:lstStyle/>
          <a:p>
            <a:pPr algn="l" rtl="0" eaLnBrk="0">
              <a:lnSpc>
                <a:spcPct val="89547"/>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4</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一般要</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求</a:t>
            </a:r>
            <a:endParaRPr lang="Microsoft YaHei" altLang="Microsoft YaHei" sz="2700" dirty="0"/>
          </a:p>
        </p:txBody>
      </p:sp>
      <p:sp>
        <p:nvSpPr>
          <p:cNvPr id="377"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78"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79" name="textbox 379"/>
          <p:cNvSpPr/>
          <p:nvPr/>
        </p:nvSpPr>
        <p:spPr>
          <a:xfrm>
            <a:off x="8210980" y="6401058"/>
            <a:ext cx="245109"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30" dirty="0">
                <a:solidFill>
                  <a:srgbClr val="000000">
                    <a:alpha val="100000"/>
                  </a:srgbClr>
                </a:solidFill>
                <a:latin typeface="Verdana"/>
                <a:ea typeface="Verdana"/>
                <a:cs typeface="Verdana"/>
              </a:rPr>
              <a:t>43</a:t>
            </a:r>
            <a:endParaRPr lang="Verdana" altLang="Verdana" sz="1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pic>
        <p:nvPicPr>
          <p:cNvPr id="381" name="picture 381"/>
          <p:cNvPicPr>
            <a:picLocks noChangeAspect="1"/>
          </p:cNvPicPr>
          <p:nvPr/>
        </p:nvPicPr>
        <p:blipFill>
          <a:blip r:embed="rId2"/>
          <a:stretch>
            <a:fillRect/>
          </a:stretch>
        </p:blipFill>
        <p:spPr>
          <a:xfrm rot="21600000">
            <a:off x="0" y="647700"/>
            <a:ext cx="9144000" cy="6210300"/>
          </a:xfrm>
          <a:prstGeom prst="rect">
            <a:avLst/>
          </a:prstGeom>
        </p:spPr>
      </p:pic>
      <p:pic>
        <p:nvPicPr>
          <p:cNvPr id="382" name="picture 382"/>
          <p:cNvPicPr>
            <a:picLocks noChangeAspect="1"/>
          </p:cNvPicPr>
          <p:nvPr/>
        </p:nvPicPr>
        <p:blipFill>
          <a:blip r:embed="rId3"/>
          <a:stretch>
            <a:fillRect/>
          </a:stretch>
        </p:blipFill>
        <p:spPr>
          <a:xfrm rot="21600000">
            <a:off x="760476" y="3657599"/>
            <a:ext cx="7621523" cy="2906267"/>
          </a:xfrm>
          <a:prstGeom prst="rect">
            <a:avLst/>
          </a:prstGeom>
        </p:spPr>
      </p:pic>
      <p:sp>
        <p:nvSpPr>
          <p:cNvPr id="383" name="textbox 383"/>
          <p:cNvSpPr/>
          <p:nvPr/>
        </p:nvSpPr>
        <p:spPr>
          <a:xfrm>
            <a:off x="654707" y="891730"/>
            <a:ext cx="7764144" cy="2668270"/>
          </a:xfrm>
          <a:prstGeom prst="rect">
            <a:avLst/>
          </a:prstGeom>
        </p:spPr>
        <p:txBody>
          <a:bodyPr vert="horz" wrap="square" lIns="0" tIns="0" rIns="0" bIns="0"/>
          <a:lstStyle/>
          <a:p>
            <a:pPr algn="l" rtl="0" eaLnBrk="0">
              <a:lnSpc>
                <a:spcPct val="56778"/>
              </a:lnSpc>
              <a:tabLst/>
            </a:pPr>
            <a:endParaRPr lang="Arial" altLang="Arial" sz="100" dirty="0"/>
          </a:p>
          <a:p>
            <a:pPr marL="14737" indent="-2037" algn="l" rtl="0" eaLnBrk="0">
              <a:lnSpc>
                <a:spcPct val="99000"/>
              </a:lnSpc>
              <a:tabLst/>
            </a:pPr>
            <a:r>
              <a:rPr sz="2000" spc="-10" dirty="0">
                <a:solidFill>
                  <a:srgbClr val="000000">
                    <a:alpha val="100000"/>
                  </a:srgbClr>
                </a:solidFill>
                <a:latin typeface="SimSun"/>
                <a:ea typeface="SimSun"/>
                <a:cs typeface="SimSun"/>
              </a:rPr>
              <a:t>4.10</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a:t>
            </a:r>
            <a:r>
              <a:rPr sz="2000" spc="0" dirty="0">
                <a:solidFill>
                  <a:srgbClr val="000000">
                    <a:alpha val="100000"/>
                  </a:srgbClr>
                </a:solidFill>
                <a:latin typeface="SimSun"/>
                <a:ea typeface="SimSun"/>
                <a:cs typeface="SimSun"/>
              </a:rPr>
              <a:t>安全监控系统应具有在瓦斯超限、断电等需立即撤人的紧急</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情况下，可自动与应</a:t>
            </a:r>
            <a:r>
              <a:rPr sz="2000" spc="0" dirty="0">
                <a:solidFill>
                  <a:srgbClr val="000000">
                    <a:alpha val="100000"/>
                  </a:srgbClr>
                </a:solidFill>
                <a:latin typeface="SimSun"/>
                <a:ea typeface="SimSun"/>
                <a:cs typeface="SimSun"/>
              </a:rPr>
              <a:t>急广播、通信、人员位置监测等系统应急联动的</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功能。</a:t>
            </a:r>
            <a:endParaRPr lang="SimSun" altLang="SimSun" sz="2000" dirty="0"/>
          </a:p>
          <a:p>
            <a:pPr marL="200066" indent="476072" algn="l" rtl="0" eaLnBrk="0">
              <a:lnSpc>
                <a:spcPct val="106000"/>
              </a:lnSpc>
              <a:spcBef>
                <a:spcPts val="746"/>
              </a:spcBef>
              <a:tabLst/>
            </a:pPr>
            <a:r>
              <a:rPr sz="1700" spc="10" dirty="0">
                <a:solidFill>
                  <a:srgbClr val="0070C0">
                    <a:alpha val="100000"/>
                  </a:srgbClr>
                </a:solidFill>
                <a:latin typeface="Microsoft YaHei"/>
                <a:ea typeface="Microsoft YaHei"/>
                <a:cs typeface="Microsoft YaHei"/>
              </a:rPr>
              <a:t>在</a:t>
            </a:r>
            <a:r>
              <a:rPr sz="1700" spc="10" dirty="0">
                <a:solidFill>
                  <a:srgbClr val="FF0000">
                    <a:alpha val="100000"/>
                  </a:srgbClr>
                </a:solidFill>
                <a:latin typeface="Microsoft YaHei"/>
                <a:ea typeface="Microsoft YaHei"/>
                <a:cs typeface="Microsoft YaHei"/>
              </a:rPr>
              <a:t>瓦斯超限、</a:t>
            </a:r>
            <a:r>
              <a:rPr sz="1700" spc="10" dirty="0">
                <a:solidFill>
                  <a:srgbClr val="FF0000">
                    <a:alpha val="100000"/>
                  </a:srgbClr>
                </a:solidFill>
                <a:latin typeface="Microsoft YaHei"/>
                <a:ea typeface="Microsoft YaHei"/>
                <a:cs typeface="Microsoft YaHei"/>
              </a:rPr>
              <a:t>  </a:t>
            </a:r>
            <a:r>
              <a:rPr sz="1700" spc="10" dirty="0">
                <a:solidFill>
                  <a:srgbClr val="FF0000">
                    <a:alpha val="100000"/>
                  </a:srgbClr>
                </a:solidFill>
                <a:latin typeface="Microsoft YaHei"/>
                <a:ea typeface="Microsoft YaHei"/>
                <a:cs typeface="Microsoft YaHei"/>
              </a:rPr>
              <a:t>火灾、</a:t>
            </a:r>
            <a:r>
              <a:rPr sz="1700" spc="10" dirty="0">
                <a:solidFill>
                  <a:srgbClr val="FF0000">
                    <a:alpha val="100000"/>
                  </a:srgbClr>
                </a:solidFill>
                <a:latin typeface="Microsoft YaHei"/>
                <a:ea typeface="Microsoft YaHei"/>
                <a:cs typeface="Microsoft YaHei"/>
              </a:rPr>
              <a:t>  </a:t>
            </a:r>
            <a:r>
              <a:rPr sz="1700" spc="10" dirty="0">
                <a:solidFill>
                  <a:srgbClr val="FF0000">
                    <a:alpha val="100000"/>
                  </a:srgbClr>
                </a:solidFill>
                <a:latin typeface="Microsoft YaHei"/>
                <a:ea typeface="Microsoft YaHei"/>
                <a:cs typeface="Microsoft YaHei"/>
              </a:rPr>
              <a:t>断电</a:t>
            </a:r>
            <a:r>
              <a:rPr sz="1700" spc="10" dirty="0">
                <a:solidFill>
                  <a:srgbClr val="0070C0">
                    <a:alpha val="100000"/>
                  </a:srgbClr>
                </a:solidFill>
                <a:latin typeface="Microsoft YaHei"/>
                <a:ea typeface="Microsoft YaHei"/>
                <a:cs typeface="Microsoft YaHei"/>
              </a:rPr>
              <a:t>等需立即撤人的紧急情况下</a:t>
            </a:r>
            <a:r>
              <a:rPr sz="1700" spc="10" dirty="0">
                <a:solidFill>
                  <a:srgbClr val="0070C0">
                    <a:alpha val="100000"/>
                  </a:srgbClr>
                </a:solidFill>
                <a:latin typeface="Microsoft YaHei"/>
                <a:ea typeface="Microsoft YaHei"/>
                <a:cs typeface="Microsoft YaHei"/>
              </a:rPr>
              <a:t> </a:t>
            </a:r>
            <a:r>
              <a:rPr sz="1700" spc="0" dirty="0">
                <a:solidFill>
                  <a:srgbClr val="0070C0">
                    <a:alpha val="100000"/>
                  </a:srgbClr>
                </a:solidFill>
                <a:latin typeface="Microsoft YaHei"/>
                <a:ea typeface="Microsoft YaHei"/>
                <a:cs typeface="Microsoft YaHei"/>
              </a:rPr>
              <a:t>，</a:t>
            </a:r>
            <a:r>
              <a:rPr sz="1700" spc="0" dirty="0">
                <a:solidFill>
                  <a:srgbClr val="0070C0">
                    <a:alpha val="100000"/>
                  </a:srgbClr>
                </a:solidFill>
                <a:latin typeface="Microsoft YaHei"/>
                <a:ea typeface="Microsoft YaHei"/>
                <a:cs typeface="Microsoft YaHei"/>
              </a:rPr>
              <a:t>  </a:t>
            </a:r>
            <a:r>
              <a:rPr sz="1700" spc="0" dirty="0">
                <a:solidFill>
                  <a:srgbClr val="0070C0">
                    <a:alpha val="100000"/>
                  </a:srgbClr>
                </a:solidFill>
                <a:latin typeface="Microsoft YaHei"/>
                <a:ea typeface="Microsoft YaHei"/>
                <a:cs typeface="Microsoft YaHei"/>
              </a:rPr>
              <a:t>应自动与应急</a:t>
            </a:r>
            <a:r>
              <a:rPr sz="1700" spc="0" dirty="0">
                <a:solidFill>
                  <a:srgbClr val="0070C0">
                    <a:alpha val="100000"/>
                  </a:srgbClr>
                </a:solidFill>
                <a:latin typeface="Microsoft YaHei"/>
                <a:ea typeface="Microsoft YaHei"/>
                <a:cs typeface="Microsoft YaHei"/>
              </a:rPr>
              <a:t>  </a:t>
            </a:r>
            <a:r>
              <a:rPr sz="1700" spc="30" dirty="0">
                <a:solidFill>
                  <a:srgbClr val="0070C0">
                    <a:alpha val="100000"/>
                  </a:srgbClr>
                </a:solidFill>
                <a:latin typeface="Microsoft YaHei"/>
                <a:ea typeface="Microsoft YaHei"/>
                <a:cs typeface="Microsoft YaHei"/>
              </a:rPr>
              <a:t>广播、</a:t>
            </a:r>
            <a:r>
              <a:rPr sz="1700" spc="30" dirty="0">
                <a:solidFill>
                  <a:srgbClr val="0070C0">
                    <a:alpha val="100000"/>
                  </a:srgbClr>
                </a:solidFill>
                <a:latin typeface="Microsoft YaHei"/>
                <a:ea typeface="Microsoft YaHei"/>
                <a:cs typeface="Microsoft YaHei"/>
              </a:rPr>
              <a:t>  </a:t>
            </a:r>
            <a:r>
              <a:rPr sz="1700" spc="30" dirty="0">
                <a:solidFill>
                  <a:srgbClr val="0070C0">
                    <a:alpha val="100000"/>
                  </a:srgbClr>
                </a:solidFill>
                <a:latin typeface="Microsoft YaHei"/>
                <a:ea typeface="Microsoft YaHei"/>
                <a:cs typeface="Microsoft YaHei"/>
              </a:rPr>
              <a:t>通信、</a:t>
            </a:r>
            <a:r>
              <a:rPr sz="1700" spc="30" dirty="0">
                <a:solidFill>
                  <a:srgbClr val="0070C0">
                    <a:alpha val="100000"/>
                  </a:srgbClr>
                </a:solidFill>
                <a:latin typeface="Microsoft YaHei"/>
                <a:ea typeface="Microsoft YaHei"/>
                <a:cs typeface="Microsoft YaHei"/>
              </a:rPr>
              <a:t>  </a:t>
            </a:r>
            <a:r>
              <a:rPr sz="1700" spc="30" dirty="0">
                <a:solidFill>
                  <a:srgbClr val="0070C0">
                    <a:alpha val="100000"/>
                  </a:srgbClr>
                </a:solidFill>
                <a:latin typeface="Microsoft YaHei"/>
                <a:ea typeface="Microsoft YaHei"/>
                <a:cs typeface="Microsoft YaHei"/>
              </a:rPr>
              <a:t>人员位置监测等系统应急联动。</a:t>
            </a:r>
            <a:r>
              <a:rPr sz="1700" spc="30" dirty="0">
                <a:solidFill>
                  <a:srgbClr val="0070C0">
                    <a:alpha val="100000"/>
                  </a:srgbClr>
                </a:solidFill>
                <a:latin typeface="Microsoft YaHei"/>
                <a:ea typeface="Microsoft YaHei"/>
                <a:cs typeface="Microsoft YaHei"/>
              </a:rPr>
              <a:t>  </a:t>
            </a:r>
            <a:r>
              <a:rPr sz="1700" spc="30" dirty="0">
                <a:solidFill>
                  <a:srgbClr val="0070C0">
                    <a:alpha val="100000"/>
                  </a:srgbClr>
                </a:solidFill>
                <a:latin typeface="Microsoft YaHei"/>
                <a:ea typeface="Microsoft YaHei"/>
                <a:cs typeface="Microsoft YaHei"/>
              </a:rPr>
              <a:t>通过井下应急广播系统通</a:t>
            </a:r>
            <a:r>
              <a:rPr sz="1700" spc="20" dirty="0">
                <a:solidFill>
                  <a:srgbClr val="0070C0">
                    <a:alpha val="100000"/>
                  </a:srgbClr>
                </a:solidFill>
                <a:latin typeface="Microsoft YaHei"/>
                <a:ea typeface="Microsoft YaHei"/>
                <a:cs typeface="Microsoft YaHei"/>
              </a:rPr>
              <a:t>知</a:t>
            </a:r>
            <a:r>
              <a:rPr sz="1700" spc="0" dirty="0">
                <a:solidFill>
                  <a:srgbClr val="0070C0">
                    <a:alpha val="100000"/>
                  </a:srgbClr>
                </a:solidFill>
                <a:latin typeface="Microsoft YaHei"/>
                <a:ea typeface="Microsoft YaHei"/>
                <a:cs typeface="Microsoft YaHei"/>
              </a:rPr>
              <a:t>  </a:t>
            </a:r>
            <a:r>
              <a:rPr sz="1700" spc="30" dirty="0">
                <a:solidFill>
                  <a:srgbClr val="0070C0">
                    <a:alpha val="100000"/>
                  </a:srgbClr>
                </a:solidFill>
                <a:latin typeface="Microsoft YaHei"/>
                <a:ea typeface="Microsoft YaHei"/>
                <a:cs typeface="Microsoft YaHei"/>
              </a:rPr>
              <a:t>危险区域人员撤离；</a:t>
            </a:r>
            <a:r>
              <a:rPr sz="1700" spc="30" dirty="0">
                <a:solidFill>
                  <a:srgbClr val="0070C0">
                    <a:alpha val="100000"/>
                  </a:srgbClr>
                </a:solidFill>
                <a:latin typeface="Microsoft YaHei"/>
                <a:ea typeface="Microsoft YaHei"/>
                <a:cs typeface="Microsoft YaHei"/>
              </a:rPr>
              <a:t>  </a:t>
            </a:r>
            <a:r>
              <a:rPr sz="1700" spc="30" dirty="0">
                <a:solidFill>
                  <a:srgbClr val="0070C0">
                    <a:alpha val="100000"/>
                  </a:srgbClr>
                </a:solidFill>
                <a:latin typeface="Microsoft YaHei"/>
                <a:ea typeface="Microsoft YaHei"/>
                <a:cs typeface="Microsoft YaHei"/>
              </a:rPr>
              <a:t>通过人员位置监测系统</a:t>
            </a:r>
            <a:r>
              <a:rPr sz="1700" spc="30" dirty="0">
                <a:solidFill>
                  <a:srgbClr val="FF0000">
                    <a:alpha val="100000"/>
                  </a:srgbClr>
                </a:solidFill>
                <a:latin typeface="Microsoft YaHei"/>
                <a:ea typeface="Microsoft YaHei"/>
                <a:cs typeface="Microsoft YaHei"/>
              </a:rPr>
              <a:t>紧急呼叫</a:t>
            </a:r>
            <a:r>
              <a:rPr sz="1700" spc="30" dirty="0">
                <a:solidFill>
                  <a:srgbClr val="0070C0">
                    <a:alpha val="100000"/>
                  </a:srgbClr>
                </a:solidFill>
                <a:latin typeface="Microsoft YaHei"/>
                <a:ea typeface="Microsoft YaHei"/>
                <a:cs typeface="Microsoft YaHei"/>
              </a:rPr>
              <a:t>功能</a:t>
            </a:r>
            <a:r>
              <a:rPr sz="1700" spc="30" dirty="0">
                <a:solidFill>
                  <a:srgbClr val="0070C0">
                    <a:alpha val="100000"/>
                  </a:srgbClr>
                </a:solidFill>
                <a:latin typeface="Microsoft YaHei"/>
                <a:ea typeface="Microsoft YaHei"/>
                <a:cs typeface="Microsoft YaHei"/>
              </a:rPr>
              <a:t> </a:t>
            </a:r>
            <a:r>
              <a:rPr sz="1700" spc="30" dirty="0">
                <a:solidFill>
                  <a:srgbClr val="0070C0">
                    <a:alpha val="100000"/>
                  </a:srgbClr>
                </a:solidFill>
                <a:latin typeface="Microsoft YaHei"/>
                <a:ea typeface="Microsoft YaHei"/>
                <a:cs typeface="Microsoft YaHei"/>
              </a:rPr>
              <a:t>，</a:t>
            </a:r>
            <a:r>
              <a:rPr sz="1700" spc="30" dirty="0">
                <a:solidFill>
                  <a:srgbClr val="0070C0">
                    <a:alpha val="100000"/>
                  </a:srgbClr>
                </a:solidFill>
                <a:latin typeface="Microsoft YaHei"/>
                <a:ea typeface="Microsoft YaHei"/>
                <a:cs typeface="Microsoft YaHei"/>
              </a:rPr>
              <a:t>   </a:t>
            </a:r>
            <a:r>
              <a:rPr sz="1700" spc="30" dirty="0">
                <a:solidFill>
                  <a:srgbClr val="0070C0">
                    <a:alpha val="100000"/>
                  </a:srgbClr>
                </a:solidFill>
                <a:latin typeface="Microsoft YaHei"/>
                <a:ea typeface="Microsoft YaHei"/>
                <a:cs typeface="Microsoft YaHei"/>
              </a:rPr>
              <a:t>自动通知危</a:t>
            </a:r>
            <a:r>
              <a:rPr sz="1700" spc="20" dirty="0">
                <a:solidFill>
                  <a:srgbClr val="0070C0">
                    <a:alpha val="100000"/>
                  </a:srgbClr>
                </a:solidFill>
                <a:latin typeface="Microsoft YaHei"/>
                <a:ea typeface="Microsoft YaHei"/>
                <a:cs typeface="Microsoft YaHei"/>
              </a:rPr>
              <a:t>险</a:t>
            </a:r>
            <a:r>
              <a:rPr sz="1700" spc="0" dirty="0">
                <a:solidFill>
                  <a:srgbClr val="0070C0">
                    <a:alpha val="100000"/>
                  </a:srgbClr>
                </a:solidFill>
                <a:latin typeface="Microsoft YaHei"/>
                <a:ea typeface="Microsoft YaHei"/>
                <a:cs typeface="Microsoft YaHei"/>
              </a:rPr>
              <a:t>  </a:t>
            </a:r>
            <a:r>
              <a:rPr sz="1700" spc="90" dirty="0">
                <a:solidFill>
                  <a:srgbClr val="0070C0">
                    <a:alpha val="100000"/>
                  </a:srgbClr>
                </a:solidFill>
                <a:latin typeface="Microsoft YaHei"/>
                <a:ea typeface="Microsoft YaHei"/>
                <a:cs typeface="Microsoft YaHei"/>
              </a:rPr>
              <a:t>区域人员进行撤离等</a:t>
            </a:r>
            <a:r>
              <a:rPr sz="1700" spc="70" dirty="0">
                <a:solidFill>
                  <a:srgbClr val="0070C0">
                    <a:alpha val="100000"/>
                  </a:srgbClr>
                </a:solidFill>
                <a:latin typeface="Microsoft YaHei"/>
                <a:ea typeface="Microsoft YaHei"/>
                <a:cs typeface="Microsoft YaHei"/>
              </a:rPr>
              <a:t>。</a:t>
            </a:r>
            <a:endParaRPr lang="Microsoft YaHei" altLang="Microsoft YaHei" sz="1700" dirty="0"/>
          </a:p>
          <a:p>
            <a:pPr marL="201209" indent="412241" algn="l" rtl="0" eaLnBrk="0">
              <a:lnSpc>
                <a:spcPct val="101000"/>
              </a:lnSpc>
              <a:spcBef>
                <a:spcPts val="199"/>
              </a:spcBef>
              <a:tabLst/>
            </a:pPr>
            <a:r>
              <a:rPr sz="1700" spc="90" dirty="0">
                <a:solidFill>
                  <a:srgbClr val="0070C0">
                    <a:alpha val="100000"/>
                  </a:srgbClr>
                </a:solidFill>
                <a:latin typeface="Microsoft YaHei"/>
                <a:ea typeface="Microsoft YaHei"/>
                <a:cs typeface="Microsoft YaHei"/>
              </a:rPr>
              <a:t>为提升应急联动效果</a:t>
            </a:r>
            <a:r>
              <a:rPr sz="1700" spc="90" dirty="0">
                <a:solidFill>
                  <a:srgbClr val="0070C0">
                    <a:alpha val="100000"/>
                  </a:srgbClr>
                </a:solidFill>
                <a:latin typeface="Microsoft YaHei"/>
                <a:ea typeface="Microsoft YaHei"/>
                <a:cs typeface="Microsoft YaHei"/>
              </a:rPr>
              <a:t> </a:t>
            </a:r>
            <a:r>
              <a:rPr sz="1700" spc="90" dirty="0">
                <a:solidFill>
                  <a:srgbClr val="0070C0">
                    <a:alpha val="100000"/>
                  </a:srgbClr>
                </a:solidFill>
                <a:latin typeface="Microsoft YaHei"/>
                <a:ea typeface="Microsoft YaHei"/>
                <a:cs typeface="Microsoft YaHei"/>
              </a:rPr>
              <a:t>，</a:t>
            </a:r>
            <a:r>
              <a:rPr sz="1700" spc="90" dirty="0">
                <a:solidFill>
                  <a:srgbClr val="0070C0">
                    <a:alpha val="100000"/>
                  </a:srgbClr>
                </a:solidFill>
                <a:latin typeface="Microsoft YaHei"/>
                <a:ea typeface="Microsoft YaHei"/>
                <a:cs typeface="Microsoft YaHei"/>
              </a:rPr>
              <a:t>  </a:t>
            </a:r>
            <a:r>
              <a:rPr sz="1700" spc="90" dirty="0">
                <a:solidFill>
                  <a:srgbClr val="0070C0">
                    <a:alpha val="100000"/>
                  </a:srgbClr>
                </a:solidFill>
                <a:latin typeface="Microsoft YaHei"/>
                <a:ea typeface="Microsoft YaHei"/>
                <a:cs typeface="Microsoft YaHei"/>
              </a:rPr>
              <a:t>矿井应在采掘工作面人员活动区域增加</a:t>
            </a:r>
            <a:r>
              <a:rPr sz="1700" spc="80" dirty="0">
                <a:solidFill>
                  <a:srgbClr val="0070C0">
                    <a:alpha val="100000"/>
                  </a:srgbClr>
                </a:solidFill>
                <a:latin typeface="Microsoft YaHei"/>
                <a:ea typeface="Microsoft YaHei"/>
                <a:cs typeface="Microsoft YaHei"/>
              </a:rPr>
              <a:t>人</a:t>
            </a:r>
            <a:r>
              <a:rPr sz="1700" spc="0" dirty="0">
                <a:solidFill>
                  <a:srgbClr val="0070C0">
                    <a:alpha val="100000"/>
                  </a:srgbClr>
                </a:solidFill>
                <a:latin typeface="Microsoft YaHei"/>
                <a:ea typeface="Microsoft YaHei"/>
                <a:cs typeface="Microsoft YaHei"/>
              </a:rPr>
              <a:t>员位</a:t>
            </a:r>
            <a:r>
              <a:rPr sz="1700" spc="0" dirty="0">
                <a:solidFill>
                  <a:srgbClr val="0070C0">
                    <a:alpha val="100000"/>
                  </a:srgbClr>
                </a:solidFill>
                <a:latin typeface="Microsoft YaHei"/>
                <a:ea typeface="Microsoft YaHei"/>
                <a:cs typeface="Microsoft YaHei"/>
              </a:rPr>
              <a:t>  </a:t>
            </a:r>
            <a:r>
              <a:rPr sz="1700" spc="90" dirty="0">
                <a:solidFill>
                  <a:srgbClr val="0070C0">
                    <a:alpha val="100000"/>
                  </a:srgbClr>
                </a:solidFill>
                <a:latin typeface="Microsoft YaHei"/>
                <a:ea typeface="Microsoft YaHei"/>
                <a:cs typeface="Microsoft YaHei"/>
              </a:rPr>
              <a:t>置监测</a:t>
            </a:r>
            <a:r>
              <a:rPr sz="1700" spc="90" dirty="0">
                <a:solidFill>
                  <a:srgbClr val="FF0000">
                    <a:alpha val="100000"/>
                  </a:srgbClr>
                </a:solidFill>
                <a:latin typeface="Microsoft YaHei"/>
                <a:ea typeface="Microsoft YaHei"/>
                <a:cs typeface="Microsoft YaHei"/>
              </a:rPr>
              <a:t>读卡器</a:t>
            </a:r>
            <a:r>
              <a:rPr sz="1400" spc="30" dirty="0">
                <a:solidFill>
                  <a:srgbClr val="FF0000">
                    <a:alpha val="100000"/>
                  </a:srgbClr>
                </a:solidFill>
                <a:latin typeface="Microsoft YaHei"/>
                <a:ea typeface="Microsoft YaHei"/>
                <a:cs typeface="Microsoft YaHei"/>
              </a:rPr>
              <a:t>。</a:t>
            </a:r>
            <a:endParaRPr lang="Microsoft YaHei" altLang="Microsoft YaHei" sz="1400" dirty="0"/>
          </a:p>
        </p:txBody>
      </p:sp>
      <p:sp>
        <p:nvSpPr>
          <p:cNvPr id="384" name="textbox 384"/>
          <p:cNvSpPr/>
          <p:nvPr/>
        </p:nvSpPr>
        <p:spPr>
          <a:xfrm>
            <a:off x="651474" y="174735"/>
            <a:ext cx="1767204" cy="413384"/>
          </a:xfrm>
          <a:prstGeom prst="rect">
            <a:avLst/>
          </a:prstGeom>
        </p:spPr>
        <p:txBody>
          <a:bodyPr vert="horz" wrap="square" lIns="0" tIns="0" rIns="0" bIns="0"/>
          <a:lstStyle/>
          <a:p>
            <a:pPr algn="l" rtl="0" eaLnBrk="0">
              <a:lnSpc>
                <a:spcPct val="89544"/>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4</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一般要</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求</a:t>
            </a:r>
            <a:endParaRPr lang="Microsoft YaHei" altLang="Microsoft YaHei" sz="2700" dirty="0"/>
          </a:p>
        </p:txBody>
      </p:sp>
      <p:sp>
        <p:nvSpPr>
          <p:cNvPr id="385"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86"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87" name="textbox 387"/>
          <p:cNvSpPr/>
          <p:nvPr/>
        </p:nvSpPr>
        <p:spPr>
          <a:xfrm>
            <a:off x="8210980" y="6403734"/>
            <a:ext cx="245109" cy="200025"/>
          </a:xfrm>
          <a:prstGeom prst="rect">
            <a:avLst/>
          </a:prstGeom>
        </p:spPr>
        <p:txBody>
          <a:bodyPr vert="horz" wrap="square" lIns="0" tIns="0" rIns="0" bIns="0"/>
          <a:lstStyle/>
          <a:p>
            <a:pPr algn="l" rtl="0" eaLnBrk="0">
              <a:lnSpc>
                <a:spcPct val="79498"/>
              </a:lnSpc>
              <a:tabLst/>
            </a:pPr>
            <a:endParaRPr lang="Arial" altLang="Arial" sz="100" dirty="0"/>
          </a:p>
          <a:p>
            <a:pPr marL="12700" algn="l" rtl="0" eaLnBrk="0">
              <a:lnSpc>
                <a:spcPct val="82000"/>
              </a:lnSpc>
              <a:tabLst/>
            </a:pPr>
            <a:r>
              <a:rPr sz="1400" spc="-30" dirty="0">
                <a:solidFill>
                  <a:srgbClr val="000000">
                    <a:alpha val="100000"/>
                  </a:srgbClr>
                </a:solidFill>
                <a:latin typeface="Verdana"/>
                <a:ea typeface="Verdana"/>
                <a:cs typeface="Verdana"/>
              </a:rPr>
              <a:t>44</a:t>
            </a:r>
            <a:endParaRPr lang="Verdana" altLang="Verdana" sz="1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pic>
        <p:nvPicPr>
          <p:cNvPr id="389" name="picture 389"/>
          <p:cNvPicPr>
            <a:picLocks noChangeAspect="1"/>
          </p:cNvPicPr>
          <p:nvPr/>
        </p:nvPicPr>
        <p:blipFill>
          <a:blip r:embed="rId2"/>
          <a:stretch>
            <a:fillRect/>
          </a:stretch>
        </p:blipFill>
        <p:spPr>
          <a:xfrm rot="21600000">
            <a:off x="0" y="647700"/>
            <a:ext cx="9144000" cy="6210300"/>
          </a:xfrm>
          <a:prstGeom prst="rect">
            <a:avLst/>
          </a:prstGeom>
        </p:spPr>
      </p:pic>
      <p:pic>
        <p:nvPicPr>
          <p:cNvPr id="390" name="picture 390"/>
          <p:cNvPicPr>
            <a:picLocks noChangeAspect="1"/>
          </p:cNvPicPr>
          <p:nvPr/>
        </p:nvPicPr>
        <p:blipFill>
          <a:blip r:embed="rId3"/>
          <a:stretch>
            <a:fillRect/>
          </a:stretch>
        </p:blipFill>
        <p:spPr>
          <a:xfrm rot="21600000">
            <a:off x="91439" y="2793491"/>
            <a:ext cx="8756904" cy="3893820"/>
          </a:xfrm>
          <a:prstGeom prst="rect">
            <a:avLst/>
          </a:prstGeom>
        </p:spPr>
      </p:pic>
      <p:sp>
        <p:nvSpPr>
          <p:cNvPr id="391" name="textbox 391"/>
          <p:cNvSpPr/>
          <p:nvPr/>
        </p:nvSpPr>
        <p:spPr>
          <a:xfrm>
            <a:off x="326034" y="1125511"/>
            <a:ext cx="8524240" cy="1550035"/>
          </a:xfrm>
          <a:prstGeom prst="rect">
            <a:avLst/>
          </a:prstGeom>
        </p:spPr>
        <p:txBody>
          <a:bodyPr vert="horz" wrap="square" lIns="0" tIns="0" rIns="0" bIns="0"/>
          <a:lstStyle/>
          <a:p>
            <a:pPr algn="l" rtl="0" eaLnBrk="0">
              <a:lnSpc>
                <a:spcPct val="83341"/>
              </a:lnSpc>
              <a:tabLst/>
            </a:pPr>
            <a:endParaRPr lang="Arial" altLang="Arial" sz="100" dirty="0"/>
          </a:p>
          <a:p>
            <a:pPr marL="16586" algn="l" rtl="0" eaLnBrk="0">
              <a:lnSpc>
                <a:spcPts val="2323"/>
              </a:lnSpc>
              <a:tabLst/>
            </a:pPr>
            <a:r>
              <a:rPr sz="1700" spc="10" dirty="0">
                <a:solidFill>
                  <a:srgbClr val="C00000">
                    <a:alpha val="100000"/>
                  </a:srgbClr>
                </a:solidFill>
                <a:latin typeface="Microsoft YaHei"/>
                <a:ea typeface="Microsoft YaHei"/>
                <a:cs typeface="Microsoft YaHei"/>
              </a:rPr>
              <a:t>多系统应急联动场景：</a:t>
            </a:r>
            <a:r>
              <a:rPr sz="1700" spc="10" dirty="0">
                <a:solidFill>
                  <a:srgbClr val="C00000">
                    <a:alpha val="100000"/>
                  </a:srgbClr>
                </a:solidFill>
                <a:latin typeface="Microsoft YaHei"/>
                <a:ea typeface="Microsoft YaHei"/>
                <a:cs typeface="Microsoft YaHei"/>
              </a:rPr>
              <a:t>     </a:t>
            </a:r>
            <a:r>
              <a:rPr sz="1700" spc="0" dirty="0">
                <a:solidFill>
                  <a:srgbClr val="C00000">
                    <a:alpha val="100000"/>
                  </a:srgbClr>
                </a:solidFill>
                <a:latin typeface="Microsoft YaHei"/>
                <a:ea typeface="Microsoft YaHei"/>
                <a:cs typeface="Microsoft YaHei"/>
              </a:rPr>
              <a:t> </a:t>
            </a:r>
            <a:r>
              <a:rPr sz="1700" spc="0" dirty="0">
                <a:solidFill>
                  <a:srgbClr val="000000">
                    <a:alpha val="100000"/>
                  </a:srgbClr>
                </a:solidFill>
                <a:latin typeface="Microsoft YaHei"/>
                <a:ea typeface="Microsoft YaHei"/>
                <a:cs typeface="Microsoft YaHei"/>
              </a:rPr>
              <a:t>瓦斯超限等异常情况时</a:t>
            </a:r>
            <a:r>
              <a:rPr sz="1700" spc="0" dirty="0">
                <a:solidFill>
                  <a:srgbClr val="000000">
                    <a:alpha val="100000"/>
                  </a:srgbClr>
                </a:solidFill>
                <a:latin typeface="Microsoft YaHei"/>
                <a:ea typeface="Microsoft YaHei"/>
                <a:cs typeface="Microsoft YaHei"/>
              </a:rPr>
              <a:t> </a:t>
            </a:r>
            <a:r>
              <a:rPr sz="1700" spc="0" dirty="0">
                <a:solidFill>
                  <a:srgbClr val="000000">
                    <a:alpha val="100000"/>
                  </a:srgbClr>
                </a:solidFill>
                <a:latin typeface="Microsoft YaHei"/>
                <a:ea typeface="Microsoft YaHei"/>
                <a:cs typeface="Microsoft YaHei"/>
              </a:rPr>
              <a:t>，调度、</a:t>
            </a:r>
            <a:r>
              <a:rPr sz="1700" spc="0" dirty="0">
                <a:solidFill>
                  <a:srgbClr val="000000">
                    <a:alpha val="100000"/>
                  </a:srgbClr>
                </a:solidFill>
                <a:latin typeface="Microsoft YaHei"/>
                <a:ea typeface="Microsoft YaHei"/>
                <a:cs typeface="Microsoft YaHei"/>
              </a:rPr>
              <a:t>  </a:t>
            </a:r>
            <a:r>
              <a:rPr sz="1700" spc="0" dirty="0">
                <a:solidFill>
                  <a:srgbClr val="000000">
                    <a:alpha val="100000"/>
                  </a:srgbClr>
                </a:solidFill>
                <a:latin typeface="Microsoft YaHei"/>
                <a:ea typeface="Microsoft YaHei"/>
                <a:cs typeface="Microsoft YaHei"/>
              </a:rPr>
              <a:t>应急广播系统将以语音、</a:t>
            </a:r>
            <a:r>
              <a:rPr sz="1700" spc="0" dirty="0">
                <a:solidFill>
                  <a:srgbClr val="000000">
                    <a:alpha val="100000"/>
                  </a:srgbClr>
                </a:solidFill>
                <a:latin typeface="Microsoft YaHei"/>
                <a:ea typeface="Microsoft YaHei"/>
                <a:cs typeface="Microsoft YaHei"/>
              </a:rPr>
              <a:t>  </a:t>
            </a:r>
            <a:r>
              <a:rPr sz="1700" spc="0" dirty="0">
                <a:solidFill>
                  <a:srgbClr val="000000">
                    <a:alpha val="100000"/>
                  </a:srgbClr>
                </a:solidFill>
                <a:latin typeface="Microsoft YaHei"/>
                <a:ea typeface="Microsoft YaHei"/>
                <a:cs typeface="Microsoft YaHei"/>
              </a:rPr>
              <a:t>短</a:t>
            </a:r>
            <a:endParaRPr lang="Microsoft YaHei" altLang="Microsoft YaHei" sz="1700" dirty="0"/>
          </a:p>
          <a:p>
            <a:pPr marL="14757" indent="-2057" algn="l" rtl="0" eaLnBrk="0">
              <a:lnSpc>
                <a:spcPct val="158000"/>
              </a:lnSpc>
              <a:spcBef>
                <a:spcPts val="11"/>
              </a:spcBef>
              <a:tabLst/>
            </a:pPr>
            <a:r>
              <a:rPr sz="1700" spc="30" dirty="0">
                <a:solidFill>
                  <a:srgbClr val="000000">
                    <a:alpha val="100000"/>
                  </a:srgbClr>
                </a:solidFill>
                <a:latin typeface="Microsoft YaHei"/>
                <a:ea typeface="Microsoft YaHei"/>
                <a:cs typeface="Microsoft YaHei"/>
              </a:rPr>
              <a:t>信等方式通知人员迅速撤离；</a:t>
            </a:r>
            <a:r>
              <a:rPr sz="1700" spc="30" dirty="0">
                <a:solidFill>
                  <a:srgbClr val="000000">
                    <a:alpha val="100000"/>
                  </a:srgbClr>
                </a:solidFill>
                <a:latin typeface="Microsoft YaHei"/>
                <a:ea typeface="Microsoft YaHei"/>
                <a:cs typeface="Microsoft YaHei"/>
              </a:rPr>
              <a:t>  </a:t>
            </a:r>
            <a:r>
              <a:rPr sz="1700" spc="30" dirty="0">
                <a:solidFill>
                  <a:srgbClr val="000000">
                    <a:alpha val="100000"/>
                  </a:srgbClr>
                </a:solidFill>
                <a:latin typeface="Microsoft YaHei"/>
                <a:ea typeface="Microsoft YaHei"/>
                <a:cs typeface="Microsoft YaHei"/>
              </a:rPr>
              <a:t>通过人员位置监测识别卡</a:t>
            </a:r>
            <a:r>
              <a:rPr sz="1700" spc="30" dirty="0">
                <a:solidFill>
                  <a:srgbClr val="FF0000">
                    <a:alpha val="100000"/>
                  </a:srgbClr>
                </a:solidFill>
                <a:latin typeface="Microsoft YaHei"/>
                <a:ea typeface="Microsoft YaHei"/>
                <a:cs typeface="Microsoft YaHei"/>
              </a:rPr>
              <a:t>紧急呼叫</a:t>
            </a:r>
            <a:r>
              <a:rPr sz="1700" spc="30" dirty="0">
                <a:solidFill>
                  <a:srgbClr val="000000">
                    <a:alpha val="100000"/>
                  </a:srgbClr>
                </a:solidFill>
                <a:latin typeface="Microsoft YaHei"/>
                <a:ea typeface="Microsoft YaHei"/>
                <a:cs typeface="Microsoft YaHei"/>
              </a:rPr>
              <a:t>功能</a:t>
            </a:r>
            <a:r>
              <a:rPr sz="1700" spc="30" dirty="0">
                <a:solidFill>
                  <a:srgbClr val="000000">
                    <a:alpha val="100000"/>
                  </a:srgbClr>
                </a:solidFill>
                <a:latin typeface="Microsoft YaHei"/>
                <a:ea typeface="Microsoft YaHei"/>
                <a:cs typeface="Microsoft YaHei"/>
              </a:rPr>
              <a:t> </a:t>
            </a:r>
            <a:r>
              <a:rPr sz="1700" spc="30" dirty="0">
                <a:solidFill>
                  <a:srgbClr val="000000">
                    <a:alpha val="100000"/>
                  </a:srgbClr>
                </a:solidFill>
                <a:latin typeface="Microsoft YaHei"/>
                <a:ea typeface="Microsoft YaHei"/>
                <a:cs typeface="Microsoft YaHei"/>
              </a:rPr>
              <a:t>，</a:t>
            </a:r>
            <a:r>
              <a:rPr sz="1700" spc="30" dirty="0">
                <a:solidFill>
                  <a:srgbClr val="000000">
                    <a:alpha val="100000"/>
                  </a:srgbClr>
                </a:solidFill>
                <a:latin typeface="Microsoft YaHei"/>
                <a:ea typeface="Microsoft YaHei"/>
                <a:cs typeface="Microsoft YaHei"/>
              </a:rPr>
              <a:t>  </a:t>
            </a:r>
            <a:r>
              <a:rPr sz="1700" spc="30" dirty="0">
                <a:solidFill>
                  <a:srgbClr val="000000">
                    <a:alpha val="100000"/>
                  </a:srgbClr>
                </a:solidFill>
                <a:latin typeface="Microsoft YaHei"/>
                <a:ea typeface="Microsoft YaHei"/>
                <a:cs typeface="Microsoft YaHei"/>
              </a:rPr>
              <a:t>自动</a:t>
            </a:r>
            <a:r>
              <a:rPr sz="1700" spc="20" dirty="0">
                <a:solidFill>
                  <a:srgbClr val="000000">
                    <a:alpha val="100000"/>
                  </a:srgbClr>
                </a:solidFill>
                <a:latin typeface="Microsoft YaHei"/>
                <a:ea typeface="Microsoft YaHei"/>
                <a:cs typeface="Microsoft YaHei"/>
              </a:rPr>
              <a:t>通</a:t>
            </a:r>
            <a:r>
              <a:rPr sz="1700" spc="0" dirty="0">
                <a:solidFill>
                  <a:srgbClr val="000000">
                    <a:alpha val="100000"/>
                  </a:srgbClr>
                </a:solidFill>
                <a:latin typeface="Microsoft YaHei"/>
                <a:ea typeface="Microsoft YaHei"/>
                <a:cs typeface="Microsoft YaHei"/>
              </a:rPr>
              <a:t>知危险</a:t>
            </a:r>
            <a:r>
              <a:rPr sz="1700" spc="0" dirty="0">
                <a:solidFill>
                  <a:srgbClr val="000000">
                    <a:alpha val="100000"/>
                  </a:srgbClr>
                </a:solidFill>
                <a:latin typeface="Microsoft YaHei"/>
                <a:ea typeface="Microsoft YaHei"/>
                <a:cs typeface="Microsoft YaHei"/>
              </a:rPr>
              <a:t> </a:t>
            </a:r>
            <a:r>
              <a:rPr sz="1700" spc="30" dirty="0">
                <a:solidFill>
                  <a:srgbClr val="000000">
                    <a:alpha val="100000"/>
                  </a:srgbClr>
                </a:solidFill>
                <a:latin typeface="Microsoft YaHei"/>
                <a:ea typeface="Microsoft YaHei"/>
                <a:cs typeface="Microsoft YaHei"/>
              </a:rPr>
              <a:t>区域人员进行撤离等。</a:t>
            </a:r>
            <a:r>
              <a:rPr sz="1700" spc="30" dirty="0">
                <a:solidFill>
                  <a:srgbClr val="000000">
                    <a:alpha val="100000"/>
                  </a:srgbClr>
                </a:solidFill>
                <a:latin typeface="Microsoft YaHei"/>
                <a:ea typeface="Microsoft YaHei"/>
                <a:cs typeface="Microsoft YaHei"/>
              </a:rPr>
              <a:t>  </a:t>
            </a:r>
            <a:r>
              <a:rPr sz="1700" spc="30" dirty="0">
                <a:solidFill>
                  <a:srgbClr val="000000">
                    <a:alpha val="100000"/>
                  </a:srgbClr>
                </a:solidFill>
                <a:latin typeface="Microsoft YaHei"/>
                <a:ea typeface="Microsoft YaHei"/>
                <a:cs typeface="Microsoft YaHei"/>
              </a:rPr>
              <a:t>危险区域相关机电设备将按控制工艺流程停机、</a:t>
            </a:r>
            <a:r>
              <a:rPr sz="1700" spc="30" dirty="0">
                <a:solidFill>
                  <a:srgbClr val="000000">
                    <a:alpha val="100000"/>
                  </a:srgbClr>
                </a:solidFill>
                <a:latin typeface="Microsoft YaHei"/>
                <a:ea typeface="Microsoft YaHei"/>
                <a:cs typeface="Microsoft YaHei"/>
              </a:rPr>
              <a:t>  </a:t>
            </a:r>
            <a:r>
              <a:rPr sz="1700" spc="30" dirty="0">
                <a:solidFill>
                  <a:srgbClr val="000000">
                    <a:alpha val="100000"/>
                  </a:srgbClr>
                </a:solidFill>
                <a:latin typeface="Microsoft YaHei"/>
                <a:ea typeface="Microsoft YaHei"/>
                <a:cs typeface="Microsoft YaHei"/>
              </a:rPr>
              <a:t>断电</a:t>
            </a:r>
            <a:r>
              <a:rPr sz="1700" spc="30" dirty="0">
                <a:solidFill>
                  <a:srgbClr val="000000">
                    <a:alpha val="100000"/>
                  </a:srgbClr>
                </a:solidFill>
                <a:latin typeface="Microsoft YaHei"/>
                <a:ea typeface="Microsoft YaHei"/>
                <a:cs typeface="Microsoft YaHei"/>
              </a:rPr>
              <a:t> </a:t>
            </a:r>
            <a:r>
              <a:rPr sz="1700" spc="0" dirty="0">
                <a:solidFill>
                  <a:srgbClr val="000000">
                    <a:alpha val="100000"/>
                  </a:srgbClr>
                </a:solidFill>
                <a:latin typeface="Microsoft YaHei"/>
                <a:ea typeface="Microsoft YaHei"/>
                <a:cs typeface="Microsoft YaHei"/>
              </a:rPr>
              <a:t>，保障矿</a:t>
            </a:r>
            <a:r>
              <a:rPr sz="1700" spc="0" dirty="0">
                <a:solidFill>
                  <a:srgbClr val="000000">
                    <a:alpha val="100000"/>
                  </a:srgbClr>
                </a:solidFill>
                <a:latin typeface="Microsoft YaHei"/>
                <a:ea typeface="Microsoft YaHei"/>
                <a:cs typeface="Microsoft YaHei"/>
              </a:rPr>
              <a:t> </a:t>
            </a:r>
            <a:r>
              <a:rPr sz="1700" spc="70" dirty="0">
                <a:solidFill>
                  <a:srgbClr val="000000">
                    <a:alpha val="100000"/>
                  </a:srgbClr>
                </a:solidFill>
                <a:latin typeface="Microsoft YaHei"/>
                <a:ea typeface="Microsoft YaHei"/>
                <a:cs typeface="Microsoft YaHei"/>
              </a:rPr>
              <a:t>井安全</a:t>
            </a:r>
            <a:r>
              <a:rPr sz="1700" spc="50" dirty="0">
                <a:solidFill>
                  <a:srgbClr val="000000">
                    <a:alpha val="100000"/>
                  </a:srgbClr>
                </a:solidFill>
                <a:latin typeface="Microsoft YaHei"/>
                <a:ea typeface="Microsoft YaHei"/>
                <a:cs typeface="Microsoft YaHei"/>
              </a:rPr>
              <a:t>。</a:t>
            </a:r>
            <a:endParaRPr lang="Microsoft YaHei" altLang="Microsoft YaHei" sz="1700" dirty="0"/>
          </a:p>
        </p:txBody>
      </p:sp>
      <p:grpSp>
        <p:nvGrpSpPr>
          <p:cNvPr id="8" name="group 8"/>
          <p:cNvGrpSpPr/>
          <p:nvPr/>
        </p:nvGrpSpPr>
        <p:grpSpPr>
          <a:xfrm rot="21600000">
            <a:off x="1482597" y="3879646"/>
            <a:ext cx="1547304" cy="2034997"/>
            <a:chOff x="0" y="0"/>
            <a:chExt cx="1547304" cy="2034997"/>
          </a:xfrm>
        </p:grpSpPr>
        <p:pic>
          <p:nvPicPr>
            <p:cNvPr id="392" name="picture 392"/>
            <p:cNvPicPr>
              <a:picLocks noChangeAspect="1"/>
            </p:cNvPicPr>
            <p:nvPr/>
          </p:nvPicPr>
          <p:blipFill>
            <a:blip r:embed="rId4"/>
            <a:stretch>
              <a:fillRect/>
            </a:stretch>
          </p:blipFill>
          <p:spPr>
            <a:xfrm rot="21600000">
              <a:off x="0" y="0"/>
              <a:ext cx="1547304" cy="1778025"/>
            </a:xfrm>
            <a:prstGeom prst="rect">
              <a:avLst/>
            </a:prstGeom>
          </p:spPr>
        </p:pic>
        <p:pic>
          <p:nvPicPr>
            <p:cNvPr id="393" name="picture 393"/>
            <p:cNvPicPr>
              <a:picLocks noChangeAspect="1"/>
            </p:cNvPicPr>
            <p:nvPr/>
          </p:nvPicPr>
          <p:blipFill>
            <a:blip r:embed="rId5"/>
            <a:stretch>
              <a:fillRect/>
            </a:stretch>
          </p:blipFill>
          <p:spPr>
            <a:xfrm rot="21600000">
              <a:off x="73406" y="1557985"/>
              <a:ext cx="457200" cy="477012"/>
            </a:xfrm>
            <a:prstGeom prst="rect">
              <a:avLst/>
            </a:prstGeom>
          </p:spPr>
        </p:pic>
        <p:pic>
          <p:nvPicPr>
            <p:cNvPr id="394" name="picture 394"/>
            <p:cNvPicPr>
              <a:picLocks noChangeAspect="1"/>
            </p:cNvPicPr>
            <p:nvPr/>
          </p:nvPicPr>
          <p:blipFill>
            <a:blip r:embed="rId6"/>
            <a:stretch>
              <a:fillRect/>
            </a:stretch>
          </p:blipFill>
          <p:spPr>
            <a:xfrm rot="21600000">
              <a:off x="509269" y="832561"/>
              <a:ext cx="452627" cy="344423"/>
            </a:xfrm>
            <a:prstGeom prst="rect">
              <a:avLst/>
            </a:prstGeom>
          </p:spPr>
        </p:pic>
      </p:grpSp>
      <p:graphicFrame>
        <p:nvGraphicFramePr>
          <p:cNvPr id="395" name="table 395"/>
          <p:cNvGraphicFramePr>
            <a:graphicFrameLocks noGrp="1"/>
          </p:cNvGraphicFramePr>
          <p:nvPr/>
        </p:nvGraphicFramePr>
        <p:xfrm>
          <a:off x="5497271" y="5854217"/>
          <a:ext cx="2945765" cy="751840"/>
        </p:xfrm>
        <a:graphic>
          <a:graphicData uri="http://schemas.openxmlformats.org/drawingml/2006/table">
            <a:tbl>
              <a:tblPr/>
              <a:tblGrid>
                <a:gridCol w="810894"/>
                <a:gridCol w="918844"/>
                <a:gridCol w="481965"/>
                <a:gridCol w="734059"/>
              </a:tblGrid>
              <a:tr h="751840">
                <a:tc>
                  <a:txBody>
                    <a:bodyPr/>
                    <a:lstStyle/>
                    <a:p>
                      <a:pPr algn="l" rtl="0" eaLnBrk="0">
                        <a:lnSpc>
                          <a:spcPct val="127000"/>
                        </a:lnSpc>
                        <a:tabLst/>
                      </a:pPr>
                      <a:endParaRPr lang="Arial" altLang="Arial" sz="1000" dirty="0"/>
                    </a:p>
                    <a:p>
                      <a:pPr algn="l" rtl="0" eaLnBrk="0">
                        <a:lnSpc>
                          <a:spcPct val="98000"/>
                        </a:lnSpc>
                        <a:spcBef>
                          <a:spcPts val="1"/>
                        </a:spcBef>
                        <a:tabLst/>
                      </a:pPr>
                      <a:r>
                        <a:rPr sz="1100" spc="100" dirty="0">
                          <a:solidFill>
                            <a:srgbClr val="262626">
                              <a:alpha val="100000"/>
                            </a:srgbClr>
                          </a:solidFill>
                          <a:latin typeface="Microsoft YaHei"/>
                          <a:ea typeface="Microsoft YaHei"/>
                          <a:cs typeface="Microsoft YaHei"/>
                        </a:rPr>
                        <a:t>采区皮</a:t>
                      </a:r>
                      <a:r>
                        <a:rPr sz="1100" spc="80" dirty="0">
                          <a:solidFill>
                            <a:srgbClr val="262626">
                              <a:alpha val="100000"/>
                            </a:srgbClr>
                          </a:solidFill>
                          <a:latin typeface="Microsoft YaHei"/>
                          <a:ea typeface="Microsoft YaHei"/>
                          <a:cs typeface="Microsoft YaHei"/>
                        </a:rPr>
                        <a:t>带</a:t>
                      </a:r>
                      <a:endParaRPr lang="Microsoft YaHei" altLang="Microsoft YaHei" sz="1100" dirty="0"/>
                    </a:p>
                  </a:txBody>
                  <a:tcPr marL="0" marR="0" marT="0" marB="0" vert="horz">
                    <a:lnL>
                      <a:noFill/>
                    </a:lnL>
                    <a:lnR>
                      <a:noFill/>
                    </a:lnR>
                    <a:lnT>
                      <a:noFill/>
                    </a:lnT>
                    <a:lnB>
                      <a:noFill/>
                    </a:lnB>
                  </a:tcPr>
                </a:tc>
                <a:tc>
                  <a:txBody>
                    <a:bodyPr/>
                    <a:lstStyle/>
                    <a:p>
                      <a:pPr algn="l" rtl="0" eaLnBrk="0">
                        <a:lnSpc>
                          <a:spcPct val="100000"/>
                        </a:lnSpc>
                        <a:tabLst/>
                      </a:pPr>
                      <a:endParaRPr lang="Arial" altLang="Arial" sz="1000" dirty="0"/>
                    </a:p>
                  </a:txBody>
                  <a:tcPr marL="0" marR="0" marT="0" marB="0" vert="horz">
                    <a:lnL>
                      <a:noFill/>
                    </a:lnL>
                    <a:lnR>
                      <a:noFill/>
                    </a:lnR>
                    <a:lnT>
                      <a:noFill/>
                    </a:lnT>
                    <a:lnB>
                      <a:noFill/>
                    </a:lnB>
                  </a:tcPr>
                </a:tc>
                <a:tc>
                  <a:txBody>
                    <a:bodyPr/>
                    <a:lstStyle/>
                    <a:p>
                      <a:pPr algn="l" rtl="0" eaLnBrk="0">
                        <a:lnSpc>
                          <a:spcPct val="100000"/>
                        </a:lnSpc>
                        <a:tabLst/>
                      </a:pPr>
                      <a:endParaRPr lang="Arial" altLang="Arial" sz="1000" dirty="0"/>
                    </a:p>
                  </a:txBody>
                  <a:tcPr marL="0" marR="0" marT="0" marB="0" vert="horz">
                    <a:lnL>
                      <a:noFill/>
                    </a:lnL>
                    <a:lnR>
                      <a:noFill/>
                    </a:lnR>
                    <a:lnT>
                      <a:noFill/>
                    </a:lnT>
                    <a:lnB>
                      <a:noFill/>
                    </a:lnB>
                  </a:tcPr>
                </a:tc>
                <a:tc>
                  <a:txBody>
                    <a:bodyPr/>
                    <a:lstStyle/>
                    <a:p>
                      <a:pPr algn="l" rtl="0" eaLnBrk="0">
                        <a:lnSpc>
                          <a:spcPct val="199000"/>
                        </a:lnSpc>
                        <a:tabLst/>
                      </a:pPr>
                      <a:endParaRPr lang="Arial" altLang="Arial" sz="1000" dirty="0"/>
                    </a:p>
                    <a:p>
                      <a:pPr algn="l" rtl="0" eaLnBrk="0">
                        <a:lnSpc>
                          <a:spcPct val="7706"/>
                        </a:lnSpc>
                        <a:tabLst/>
                      </a:pPr>
                      <a:endParaRPr lang="Arial" altLang="Arial" sz="100" dirty="0"/>
                    </a:p>
                    <a:p>
                      <a:pPr marL="4622" algn="l" rtl="0" eaLnBrk="0">
                        <a:lnSpc>
                          <a:spcPct val="99000"/>
                        </a:lnSpc>
                        <a:tabLst/>
                      </a:pPr>
                      <a:r>
                        <a:rPr sz="1100" spc="100" dirty="0">
                          <a:solidFill>
                            <a:srgbClr val="262626">
                              <a:alpha val="100000"/>
                            </a:srgbClr>
                          </a:solidFill>
                          <a:latin typeface="Microsoft YaHei"/>
                          <a:ea typeface="Microsoft YaHei"/>
                          <a:cs typeface="Microsoft YaHei"/>
                        </a:rPr>
                        <a:t>广播系</a:t>
                      </a:r>
                      <a:r>
                        <a:rPr sz="1100" spc="80" dirty="0">
                          <a:solidFill>
                            <a:srgbClr val="262626">
                              <a:alpha val="100000"/>
                            </a:srgbClr>
                          </a:solidFill>
                          <a:latin typeface="Microsoft YaHei"/>
                          <a:ea typeface="Microsoft YaHei"/>
                          <a:cs typeface="Microsoft YaHei"/>
                        </a:rPr>
                        <a:t>统</a:t>
                      </a:r>
                      <a:endParaRPr lang="Microsoft YaHei" altLang="Microsoft YaHei" sz="1100" dirty="0"/>
                    </a:p>
                    <a:p>
                      <a:pPr algn="l" rtl="0" eaLnBrk="0">
                        <a:lnSpc>
                          <a:spcPct val="119000"/>
                        </a:lnSpc>
                        <a:tabLst/>
                      </a:pPr>
                      <a:endParaRPr lang="Arial" altLang="Arial" sz="500" dirty="0"/>
                    </a:p>
                    <a:p>
                      <a:pPr marL="514703" algn="l" rtl="0" eaLnBrk="0">
                        <a:lnSpc>
                          <a:spcPct val="82000"/>
                        </a:lnSpc>
                        <a:spcBef>
                          <a:spcPts val="3"/>
                        </a:spcBef>
                        <a:tabLst/>
                      </a:pPr>
                      <a:r>
                        <a:rPr sz="1400" spc="-30" dirty="0">
                          <a:solidFill>
                            <a:srgbClr val="000000">
                              <a:alpha val="100000"/>
                            </a:srgbClr>
                          </a:solidFill>
                          <a:latin typeface="Verdana"/>
                          <a:ea typeface="Verdana"/>
                          <a:cs typeface="Verdana"/>
                        </a:rPr>
                        <a:t>45</a:t>
                      </a:r>
                      <a:endParaRPr lang="Verdana" altLang="Verdana" sz="1400" dirty="0"/>
                    </a:p>
                  </a:txBody>
                  <a:tcPr marL="0" marR="0" marT="0" marB="0" vert="horz">
                    <a:lnL>
                      <a:noFill/>
                    </a:lnL>
                    <a:lnR>
                      <a:noFill/>
                    </a:lnR>
                    <a:lnT>
                      <a:noFill/>
                    </a:lnT>
                    <a:lnB>
                      <a:noFill/>
                    </a:lnB>
                  </a:tcPr>
                </a:tc>
              </a:tr>
            </a:tbl>
          </a:graphicData>
        </a:graphic>
      </p:graphicFrame>
      <p:pic>
        <p:nvPicPr>
          <p:cNvPr id="396" name="picture 396"/>
          <p:cNvPicPr>
            <a:picLocks noChangeAspect="1"/>
          </p:cNvPicPr>
          <p:nvPr/>
        </p:nvPicPr>
        <p:blipFill>
          <a:blip r:embed="rId7"/>
          <a:stretch>
            <a:fillRect/>
          </a:stretch>
        </p:blipFill>
        <p:spPr>
          <a:xfrm rot="21600000">
            <a:off x="7156704" y="3165347"/>
            <a:ext cx="1894332" cy="701039"/>
          </a:xfrm>
          <a:prstGeom prst="rect">
            <a:avLst/>
          </a:prstGeom>
        </p:spPr>
      </p:pic>
      <p:pic>
        <p:nvPicPr>
          <p:cNvPr id="397" name="picture 397"/>
          <p:cNvPicPr>
            <a:picLocks noChangeAspect="1"/>
          </p:cNvPicPr>
          <p:nvPr/>
        </p:nvPicPr>
        <p:blipFill>
          <a:blip r:embed="rId8"/>
          <a:stretch>
            <a:fillRect/>
          </a:stretch>
        </p:blipFill>
        <p:spPr>
          <a:xfrm rot="21600000">
            <a:off x="2641244" y="4446663"/>
            <a:ext cx="1128166" cy="469481"/>
          </a:xfrm>
          <a:prstGeom prst="rect">
            <a:avLst/>
          </a:prstGeom>
        </p:spPr>
      </p:pic>
      <p:sp>
        <p:nvSpPr>
          <p:cNvPr id="39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99" name="textbox 399"/>
          <p:cNvSpPr/>
          <p:nvPr/>
        </p:nvSpPr>
        <p:spPr>
          <a:xfrm>
            <a:off x="3951725" y="4542104"/>
            <a:ext cx="1228725" cy="490219"/>
          </a:xfrm>
          <a:prstGeom prst="rect">
            <a:avLst/>
          </a:prstGeom>
        </p:spPr>
        <p:txBody>
          <a:bodyPr vert="horz" wrap="square" lIns="0" tIns="0" rIns="0" bIns="0"/>
          <a:lstStyle/>
          <a:p>
            <a:pPr algn="l" rtl="0" eaLnBrk="0">
              <a:lnSpc>
                <a:spcPct val="91315"/>
              </a:lnSpc>
              <a:tabLst/>
            </a:pPr>
            <a:endParaRPr lang="Arial" altLang="Arial" sz="100" dirty="0"/>
          </a:p>
          <a:p>
            <a:pPr marL="12700" algn="l" rtl="0" eaLnBrk="0">
              <a:lnSpc>
                <a:spcPct val="95000"/>
              </a:lnSpc>
              <a:tabLst/>
            </a:pPr>
            <a:r>
              <a:rPr sz="3200" spc="-50" dirty="0">
                <a:solidFill>
                  <a:srgbClr val="FFFFFF">
                    <a:alpha val="100000"/>
                  </a:srgbClr>
                </a:solidFill>
                <a:ln w="11645" cap="flat" cmpd="sng">
                  <a:solidFill>
                    <a:srgbClr a:val="FFFFFF">
                      <a:alpha val="100000"/>
                    </a:srgbClr>
                  </a:solidFill>
                  <a:prstDash a:val="solid"/>
                  <a:bevel/>
                </a:ln>
                <a:latin typeface="SimSun"/>
                <a:ea typeface="SimSun"/>
                <a:cs typeface="SimSun"/>
              </a:rPr>
              <a:t>工作</a:t>
            </a:r>
            <a:r>
              <a:rPr sz="3200" spc="-30" dirty="0">
                <a:solidFill>
                  <a:srgbClr val="FFFFFF">
                    <a:alpha val="100000"/>
                  </a:srgbClr>
                </a:solidFill>
                <a:ln w="11645" cap="flat" cmpd="sng">
                  <a:solidFill>
                    <a:srgbClr a:val="FFFFFF">
                      <a:alpha val="100000"/>
                    </a:srgbClr>
                  </a:solidFill>
                  <a:prstDash a:val="solid"/>
                  <a:bevel/>
                </a:ln>
                <a:latin typeface="SimSun"/>
                <a:ea typeface="SimSun"/>
                <a:cs typeface="SimSun"/>
              </a:rPr>
              <a:t>面</a:t>
            </a:r>
            <a:endParaRPr lang="SimSun" altLang="SimSun" sz="3200" dirty="0"/>
          </a:p>
        </p:txBody>
      </p:sp>
      <p:sp>
        <p:nvSpPr>
          <p:cNvPr id="400" name="textbox 400"/>
          <p:cNvSpPr/>
          <p:nvPr/>
        </p:nvSpPr>
        <p:spPr>
          <a:xfrm>
            <a:off x="5885750" y="3142196"/>
            <a:ext cx="1249680" cy="402590"/>
          </a:xfrm>
          <a:prstGeom prst="rect">
            <a:avLst/>
          </a:prstGeom>
        </p:spPr>
        <p:txBody>
          <a:bodyPr vert="horz" wrap="square" lIns="0" tIns="0" rIns="0" bIns="0"/>
          <a:lstStyle/>
          <a:p>
            <a:pPr algn="l" rtl="0" eaLnBrk="0">
              <a:lnSpc>
                <a:spcPct val="78439"/>
              </a:lnSpc>
              <a:tabLst/>
            </a:pPr>
            <a:endParaRPr lang="Arial" altLang="Arial" sz="100" dirty="0"/>
          </a:p>
          <a:p>
            <a:pPr marL="12700" algn="l" rtl="0" eaLnBrk="0">
              <a:lnSpc>
                <a:spcPct val="99000"/>
              </a:lnSpc>
              <a:tabLst/>
            </a:pPr>
            <a:r>
              <a:rPr sz="1100" spc="100" dirty="0">
                <a:solidFill>
                  <a:srgbClr val="262626">
                    <a:alpha val="100000"/>
                  </a:srgbClr>
                </a:solidFill>
                <a:latin typeface="Microsoft YaHei"/>
                <a:ea typeface="Microsoft YaHei"/>
                <a:cs typeface="Microsoft YaHei"/>
              </a:rPr>
              <a:t>广播系</a:t>
            </a:r>
            <a:r>
              <a:rPr sz="1100" spc="80" dirty="0">
                <a:solidFill>
                  <a:srgbClr val="262626">
                    <a:alpha val="100000"/>
                  </a:srgbClr>
                </a:solidFill>
                <a:latin typeface="Microsoft YaHei"/>
                <a:ea typeface="Microsoft YaHei"/>
                <a:cs typeface="Microsoft YaHei"/>
              </a:rPr>
              <a:t>统</a:t>
            </a:r>
            <a:endParaRPr lang="Microsoft YaHei" altLang="Microsoft YaHei" sz="1100" dirty="0"/>
          </a:p>
          <a:p>
            <a:pPr algn="l" rtl="0" eaLnBrk="0">
              <a:lnSpc>
                <a:spcPct val="100000"/>
              </a:lnSpc>
              <a:tabLst/>
            </a:pPr>
            <a:endParaRPr lang="Arial" altLang="Arial" sz="300" dirty="0"/>
          </a:p>
          <a:p>
            <a:pPr algn="r" rtl="0" eaLnBrk="0">
              <a:lnSpc>
                <a:spcPct val="99000"/>
              </a:lnSpc>
              <a:spcBef>
                <a:spcPts val="2"/>
              </a:spcBef>
              <a:tabLst/>
            </a:pPr>
            <a:r>
              <a:rPr sz="1100" spc="80" dirty="0">
                <a:solidFill>
                  <a:srgbClr val="262626">
                    <a:alpha val="100000"/>
                  </a:srgbClr>
                </a:solidFill>
                <a:latin typeface="Microsoft YaHei"/>
                <a:ea typeface="Microsoft YaHei"/>
                <a:cs typeface="Microsoft YaHei"/>
              </a:rPr>
              <a:t>回风</a:t>
            </a:r>
            <a:r>
              <a:rPr sz="1100" spc="50" dirty="0">
                <a:solidFill>
                  <a:srgbClr val="262626">
                    <a:alpha val="100000"/>
                  </a:srgbClr>
                </a:solidFill>
                <a:latin typeface="Microsoft YaHei"/>
                <a:ea typeface="Microsoft YaHei"/>
                <a:cs typeface="Microsoft YaHei"/>
              </a:rPr>
              <a:t>流</a:t>
            </a:r>
            <a:endParaRPr lang="Microsoft YaHei" altLang="Microsoft YaHei" sz="1100" dirty="0"/>
          </a:p>
        </p:txBody>
      </p:sp>
      <p:sp>
        <p:nvSpPr>
          <p:cNvPr id="401" name="path"/>
          <p:cNvSpPr/>
          <p:nvPr/>
        </p:nvSpPr>
        <p:spPr>
          <a:xfrm>
            <a:off x="6062471" y="3430523"/>
            <a:ext cx="272796" cy="44183"/>
          </a:xfrm>
          <a:custGeom>
            <a:avLst/>
            <a:gdLst/>
            <a:ahLst/>
            <a:cxnLst/>
            <a:rect l="0" t="0" r="0" b="0"/>
            <a:pathLst>
              <a:path w="429" h="69">
                <a:moveTo>
                  <a:pt x="429" y="2"/>
                </a:moveTo>
                <a:cubicBezTo>
                  <a:pt x="409" y="40"/>
                  <a:pt x="320" y="69"/>
                  <a:pt x="214" y="69"/>
                </a:cubicBezTo>
                <a:cubicBezTo>
                  <a:pt x="108" y="69"/>
                  <a:pt x="20" y="41"/>
                  <a:pt x="0" y="2"/>
                </a:cubicBezTo>
                <a:lnTo>
                  <a:pt x="28" y="0"/>
                </a:lnTo>
                <a:cubicBezTo>
                  <a:pt x="50" y="24"/>
                  <a:pt x="125" y="42"/>
                  <a:pt x="214" y="42"/>
                </a:cubicBezTo>
                <a:cubicBezTo>
                  <a:pt x="303" y="42"/>
                  <a:pt x="379" y="24"/>
                  <a:pt x="400" y="0"/>
                </a:cubicBezTo>
                <a:lnTo>
                  <a:pt x="429" y="2"/>
                </a:lnTo>
              </a:path>
            </a:pathLst>
          </a:custGeom>
          <a:solidFill>
            <a:srgbClr val="FF0000">
              <a:alpha val="100000"/>
            </a:srgbClr>
          </a:solidFill>
          <a:ln cap="flat">
            <a:miter lim="0"/>
            <a:noFill/>
            <a:prstDash val="solid"/>
          </a:ln>
        </p:spPr>
        <p:txBody>
          <a:bodyPr rtlCol="0"/>
          <a:lstStyle/>
          <a:p>
            <a:pPr algn="ctr"/>
            <a:endParaRPr lang="zh-CN" altLang="en-US"/>
          </a:p>
        </p:txBody>
      </p:sp>
      <p:sp>
        <p:nvSpPr>
          <p:cNvPr id="402" name="path"/>
          <p:cNvSpPr/>
          <p:nvPr/>
        </p:nvSpPr>
        <p:spPr>
          <a:xfrm>
            <a:off x="6021323" y="3482340"/>
            <a:ext cx="361188" cy="77342"/>
          </a:xfrm>
          <a:custGeom>
            <a:avLst/>
            <a:gdLst/>
            <a:ahLst/>
            <a:cxnLst/>
            <a:rect l="0" t="0" r="0" b="0"/>
            <a:pathLst>
              <a:path w="568" h="121">
                <a:moveTo>
                  <a:pt x="568" y="2"/>
                </a:moveTo>
                <a:cubicBezTo>
                  <a:pt x="545" y="70"/>
                  <a:pt x="427" y="121"/>
                  <a:pt x="284" y="121"/>
                </a:cubicBezTo>
                <a:cubicBezTo>
                  <a:pt x="141" y="121"/>
                  <a:pt x="23" y="70"/>
                  <a:pt x="0" y="4"/>
                </a:cubicBezTo>
                <a:lnTo>
                  <a:pt x="45" y="0"/>
                </a:lnTo>
                <a:cubicBezTo>
                  <a:pt x="69" y="44"/>
                  <a:pt x="167" y="77"/>
                  <a:pt x="284" y="77"/>
                </a:cubicBezTo>
                <a:cubicBezTo>
                  <a:pt x="402" y="77"/>
                  <a:pt x="500" y="43"/>
                  <a:pt x="523" y="0"/>
                </a:cubicBezTo>
                <a:lnTo>
                  <a:pt x="568" y="2"/>
                </a:lnTo>
              </a:path>
            </a:pathLst>
          </a:custGeom>
          <a:solidFill>
            <a:srgbClr val="FF0000">
              <a:alpha val="100000"/>
            </a:srgbClr>
          </a:solidFill>
          <a:ln cap="flat">
            <a:miter lim="0"/>
            <a:noFill/>
            <a:prstDash val="solid"/>
          </a:ln>
        </p:spPr>
        <p:txBody>
          <a:bodyPr rtlCol="0"/>
          <a:lstStyle/>
          <a:p>
            <a:pPr algn="ctr"/>
            <a:endParaRPr lang="zh-CN" altLang="en-US"/>
          </a:p>
        </p:txBody>
      </p:sp>
      <p:pic>
        <p:nvPicPr>
          <p:cNvPr id="403" name="picture 403"/>
          <p:cNvPicPr>
            <a:picLocks noChangeAspect="1"/>
          </p:cNvPicPr>
          <p:nvPr/>
        </p:nvPicPr>
        <p:blipFill>
          <a:blip r:embed="rId9"/>
          <a:stretch>
            <a:fillRect/>
          </a:stretch>
        </p:blipFill>
        <p:spPr>
          <a:xfrm rot="21600000">
            <a:off x="5533415" y="3453396"/>
            <a:ext cx="1147660" cy="363829"/>
          </a:xfrm>
          <a:prstGeom prst="rect">
            <a:avLst/>
          </a:prstGeom>
        </p:spPr>
      </p:pic>
      <p:pic>
        <p:nvPicPr>
          <p:cNvPr id="404" name="picture 404"/>
          <p:cNvPicPr>
            <a:picLocks noChangeAspect="1"/>
          </p:cNvPicPr>
          <p:nvPr/>
        </p:nvPicPr>
        <p:blipFill>
          <a:blip r:embed="rId10"/>
          <a:stretch>
            <a:fillRect/>
          </a:stretch>
        </p:blipFill>
        <p:spPr>
          <a:xfrm rot="21600000">
            <a:off x="6806603" y="3943286"/>
            <a:ext cx="322224" cy="877557"/>
          </a:xfrm>
          <a:prstGeom prst="rect">
            <a:avLst/>
          </a:prstGeom>
        </p:spPr>
      </p:pic>
      <p:sp>
        <p:nvSpPr>
          <p:cNvPr id="405" name="textbox 405"/>
          <p:cNvSpPr/>
          <p:nvPr/>
        </p:nvSpPr>
        <p:spPr>
          <a:xfrm rot="17580000">
            <a:off x="1476606" y="4559701"/>
            <a:ext cx="482600" cy="212725"/>
          </a:xfrm>
          <a:prstGeom prst="rect">
            <a:avLst/>
          </a:prstGeom>
        </p:spPr>
        <p:txBody>
          <a:bodyPr vert="horz" wrap="square" lIns="0" tIns="0" rIns="0" bIns="0"/>
          <a:lstStyle/>
          <a:p>
            <a:pPr algn="l" rtl="0" eaLnBrk="0">
              <a:lnSpc>
                <a:spcPct val="79382"/>
              </a:lnSpc>
              <a:tabLst/>
            </a:pPr>
            <a:endParaRPr lang="Arial" altLang="Arial" sz="100" dirty="0"/>
          </a:p>
          <a:p>
            <a:pPr marL="12700" algn="l" rtl="0" eaLnBrk="0">
              <a:lnSpc>
                <a:spcPct val="94000"/>
              </a:lnSpc>
              <a:tabLst/>
            </a:pPr>
            <a:r>
              <a:rPr sz="1200" spc="-10" dirty="0">
                <a:solidFill>
                  <a:srgbClr val="262626">
                    <a:alpha val="100000"/>
                  </a:srgbClr>
                </a:solidFill>
                <a:latin typeface="Microsoft YaHei"/>
                <a:ea typeface="Microsoft YaHei"/>
                <a:cs typeface="Microsoft YaHei"/>
              </a:rPr>
              <a:t>综</a:t>
            </a:r>
            <a:r>
              <a:rPr sz="1200" spc="0" dirty="0">
                <a:solidFill>
                  <a:srgbClr val="262626">
                    <a:alpha val="100000"/>
                  </a:srgbClr>
                </a:solidFill>
                <a:latin typeface="Microsoft YaHei"/>
                <a:ea typeface="Microsoft YaHei"/>
                <a:cs typeface="Microsoft YaHei"/>
              </a:rPr>
              <a:t>采机</a:t>
            </a:r>
            <a:endParaRPr lang="Microsoft YaHei" altLang="Microsoft YaHei" sz="1200" dirty="0"/>
          </a:p>
        </p:txBody>
      </p:sp>
      <p:pic>
        <p:nvPicPr>
          <p:cNvPr id="406" name="picture 406"/>
          <p:cNvPicPr>
            <a:picLocks noChangeAspect="1"/>
          </p:cNvPicPr>
          <p:nvPr/>
        </p:nvPicPr>
        <p:blipFill>
          <a:blip r:embed="rId11"/>
          <a:stretch>
            <a:fillRect/>
          </a:stretch>
        </p:blipFill>
        <p:spPr>
          <a:xfrm rot="21600000">
            <a:off x="1075944" y="4418076"/>
            <a:ext cx="516636" cy="484632"/>
          </a:xfrm>
          <a:prstGeom prst="rect">
            <a:avLst/>
          </a:prstGeom>
        </p:spPr>
      </p:pic>
      <p:pic>
        <p:nvPicPr>
          <p:cNvPr id="407" name="picture 407"/>
          <p:cNvPicPr>
            <a:picLocks noChangeAspect="1"/>
          </p:cNvPicPr>
          <p:nvPr/>
        </p:nvPicPr>
        <p:blipFill>
          <a:blip r:embed="rId11"/>
          <a:stretch>
            <a:fillRect/>
          </a:stretch>
        </p:blipFill>
        <p:spPr>
          <a:xfrm rot="21600000">
            <a:off x="4949952" y="3288791"/>
            <a:ext cx="516635" cy="484632"/>
          </a:xfrm>
          <a:prstGeom prst="rect">
            <a:avLst/>
          </a:prstGeom>
        </p:spPr>
      </p:pic>
      <p:pic>
        <p:nvPicPr>
          <p:cNvPr id="408" name="picture 408"/>
          <p:cNvPicPr>
            <a:picLocks noChangeAspect="1"/>
          </p:cNvPicPr>
          <p:nvPr/>
        </p:nvPicPr>
        <p:blipFill>
          <a:blip r:embed="rId12"/>
          <a:stretch>
            <a:fillRect/>
          </a:stretch>
        </p:blipFill>
        <p:spPr>
          <a:xfrm rot="21600000">
            <a:off x="3934777" y="5854217"/>
            <a:ext cx="1503362" cy="145173"/>
          </a:xfrm>
          <a:prstGeom prst="rect">
            <a:avLst/>
          </a:prstGeom>
        </p:spPr>
      </p:pic>
      <p:pic>
        <p:nvPicPr>
          <p:cNvPr id="409" name="picture 409"/>
          <p:cNvPicPr>
            <a:picLocks noChangeAspect="1"/>
          </p:cNvPicPr>
          <p:nvPr/>
        </p:nvPicPr>
        <p:blipFill>
          <a:blip r:embed="rId13"/>
          <a:stretch>
            <a:fillRect/>
          </a:stretch>
        </p:blipFill>
        <p:spPr>
          <a:xfrm rot="21600000">
            <a:off x="6512052" y="6184391"/>
            <a:ext cx="516637" cy="422148"/>
          </a:xfrm>
          <a:prstGeom prst="rect">
            <a:avLst/>
          </a:prstGeom>
        </p:spPr>
      </p:pic>
      <p:pic>
        <p:nvPicPr>
          <p:cNvPr id="410" name="picture 410"/>
          <p:cNvPicPr>
            <a:picLocks noChangeAspect="1"/>
          </p:cNvPicPr>
          <p:nvPr/>
        </p:nvPicPr>
        <p:blipFill>
          <a:blip r:embed="rId14"/>
          <a:stretch>
            <a:fillRect/>
          </a:stretch>
        </p:blipFill>
        <p:spPr>
          <a:xfrm rot="21600000">
            <a:off x="2054351" y="3340608"/>
            <a:ext cx="501396" cy="420623"/>
          </a:xfrm>
          <a:prstGeom prst="rect">
            <a:avLst/>
          </a:prstGeom>
        </p:spPr>
      </p:pic>
      <p:sp>
        <p:nvSpPr>
          <p:cNvPr id="411" name="textbox 411"/>
          <p:cNvSpPr/>
          <p:nvPr/>
        </p:nvSpPr>
        <p:spPr>
          <a:xfrm rot="17340000">
            <a:off x="7422620" y="4722241"/>
            <a:ext cx="476884" cy="202564"/>
          </a:xfrm>
          <a:prstGeom prst="rect">
            <a:avLst/>
          </a:prstGeom>
        </p:spPr>
        <p:txBody>
          <a:bodyPr vert="horz" wrap="square" lIns="0" tIns="0" rIns="0" bIns="0"/>
          <a:lstStyle/>
          <a:p>
            <a:pPr algn="l" rtl="0" eaLnBrk="0">
              <a:lnSpc>
                <a:spcPct val="86484"/>
              </a:lnSpc>
              <a:tabLst/>
            </a:pPr>
            <a:endParaRPr lang="Arial" altLang="Arial" sz="100" dirty="0"/>
          </a:p>
          <a:p>
            <a:pPr marL="12700" algn="l" rtl="0" eaLnBrk="0">
              <a:lnSpc>
                <a:spcPct val="97000"/>
              </a:lnSpc>
              <a:tabLst/>
            </a:pPr>
            <a:r>
              <a:rPr sz="1100" spc="90" dirty="0">
                <a:solidFill>
                  <a:srgbClr val="262626">
                    <a:alpha val="100000"/>
                  </a:srgbClr>
                </a:solidFill>
                <a:latin typeface="Microsoft YaHei"/>
                <a:ea typeface="Microsoft YaHei"/>
                <a:cs typeface="Microsoft YaHei"/>
              </a:rPr>
              <a:t>主运</a:t>
            </a:r>
            <a:r>
              <a:rPr sz="1100" spc="70" dirty="0">
                <a:solidFill>
                  <a:srgbClr val="262626">
                    <a:alpha val="100000"/>
                  </a:srgbClr>
                </a:solidFill>
                <a:latin typeface="Microsoft YaHei"/>
                <a:ea typeface="Microsoft YaHei"/>
                <a:cs typeface="Microsoft YaHei"/>
              </a:rPr>
              <a:t>皮</a:t>
            </a:r>
            <a:endParaRPr lang="Microsoft YaHei" altLang="Microsoft YaHei" sz="1100" dirty="0"/>
          </a:p>
        </p:txBody>
      </p:sp>
      <p:sp>
        <p:nvSpPr>
          <p:cNvPr id="412" name="textbox 412"/>
          <p:cNvSpPr/>
          <p:nvPr/>
        </p:nvSpPr>
        <p:spPr>
          <a:xfrm rot="17340000">
            <a:off x="6843128" y="4316122"/>
            <a:ext cx="440690" cy="204470"/>
          </a:xfrm>
          <a:prstGeom prst="rect">
            <a:avLst/>
          </a:prstGeom>
        </p:spPr>
        <p:txBody>
          <a:bodyPr vert="horz" wrap="square" lIns="0" tIns="0" rIns="0" bIns="0"/>
          <a:lstStyle/>
          <a:p>
            <a:pPr algn="l" rtl="0" eaLnBrk="0">
              <a:lnSpc>
                <a:spcPct val="87291"/>
              </a:lnSpc>
              <a:tabLst/>
            </a:pPr>
            <a:endParaRPr lang="Arial" altLang="Arial" sz="100" dirty="0"/>
          </a:p>
          <a:p>
            <a:pPr marL="12700" algn="l" rtl="0" eaLnBrk="0">
              <a:lnSpc>
                <a:spcPct val="97000"/>
              </a:lnSpc>
              <a:tabLst/>
            </a:pPr>
            <a:r>
              <a:rPr sz="1100" spc="0" dirty="0">
                <a:solidFill>
                  <a:srgbClr val="262626">
                    <a:alpha val="100000"/>
                  </a:srgbClr>
                </a:solidFill>
                <a:latin typeface="Microsoft YaHei"/>
                <a:ea typeface="Microsoft YaHei"/>
                <a:cs typeface="Microsoft YaHei"/>
              </a:rPr>
              <a:t>LED</a:t>
            </a:r>
            <a:r>
              <a:rPr sz="1100" spc="160" dirty="0">
                <a:solidFill>
                  <a:srgbClr val="262626">
                    <a:alpha val="100000"/>
                  </a:srgbClr>
                </a:solidFill>
                <a:latin typeface="Microsoft YaHei"/>
                <a:ea typeface="Microsoft YaHei"/>
                <a:cs typeface="Microsoft YaHei"/>
              </a:rPr>
              <a:t>指</a:t>
            </a:r>
            <a:endParaRPr lang="Microsoft YaHei" altLang="Microsoft YaHei" sz="1100" dirty="0"/>
          </a:p>
        </p:txBody>
      </p:sp>
      <p:sp>
        <p:nvSpPr>
          <p:cNvPr id="413" name="textbox 413"/>
          <p:cNvSpPr/>
          <p:nvPr/>
        </p:nvSpPr>
        <p:spPr>
          <a:xfrm>
            <a:off x="746061" y="3945801"/>
            <a:ext cx="633730" cy="191135"/>
          </a:xfrm>
          <a:prstGeom prst="rect">
            <a:avLst/>
          </a:prstGeom>
        </p:spPr>
        <p:txBody>
          <a:bodyPr vert="horz" wrap="square" lIns="0" tIns="0" rIns="0" bIns="0"/>
          <a:lstStyle/>
          <a:p>
            <a:pPr algn="l" rtl="0" eaLnBrk="0">
              <a:lnSpc>
                <a:spcPct val="78441"/>
              </a:lnSpc>
              <a:tabLst/>
            </a:pPr>
            <a:endParaRPr lang="Arial" altLang="Arial" sz="100" dirty="0"/>
          </a:p>
          <a:p>
            <a:pPr marL="12700" algn="l" rtl="0" eaLnBrk="0">
              <a:lnSpc>
                <a:spcPct val="99000"/>
              </a:lnSpc>
              <a:tabLst/>
            </a:pPr>
            <a:r>
              <a:rPr sz="1100" spc="100" dirty="0">
                <a:solidFill>
                  <a:srgbClr val="262626">
                    <a:alpha val="100000"/>
                  </a:srgbClr>
                </a:solidFill>
                <a:latin typeface="Microsoft YaHei"/>
                <a:ea typeface="Microsoft YaHei"/>
                <a:cs typeface="Microsoft YaHei"/>
              </a:rPr>
              <a:t>广播系</a:t>
            </a:r>
            <a:r>
              <a:rPr sz="1100" spc="80" dirty="0">
                <a:solidFill>
                  <a:srgbClr val="262626">
                    <a:alpha val="100000"/>
                  </a:srgbClr>
                </a:solidFill>
                <a:latin typeface="Microsoft YaHei"/>
                <a:ea typeface="Microsoft YaHei"/>
                <a:cs typeface="Microsoft YaHei"/>
              </a:rPr>
              <a:t>统</a:t>
            </a:r>
            <a:endParaRPr lang="Microsoft YaHei" altLang="Microsoft YaHei" sz="1100" dirty="0"/>
          </a:p>
        </p:txBody>
      </p:sp>
      <p:sp>
        <p:nvSpPr>
          <p:cNvPr id="414" name="textbox 414"/>
          <p:cNvSpPr/>
          <p:nvPr/>
        </p:nvSpPr>
        <p:spPr>
          <a:xfrm>
            <a:off x="1466786" y="6366649"/>
            <a:ext cx="633730" cy="191135"/>
          </a:xfrm>
          <a:prstGeom prst="rect">
            <a:avLst/>
          </a:prstGeom>
        </p:spPr>
        <p:txBody>
          <a:bodyPr vert="horz" wrap="square" lIns="0" tIns="0" rIns="0" bIns="0"/>
          <a:lstStyle/>
          <a:p>
            <a:pPr algn="l" rtl="0" eaLnBrk="0">
              <a:lnSpc>
                <a:spcPct val="78440"/>
              </a:lnSpc>
              <a:tabLst/>
            </a:pPr>
            <a:endParaRPr lang="Arial" altLang="Arial" sz="100" dirty="0"/>
          </a:p>
          <a:p>
            <a:pPr marL="12700" algn="l" rtl="0" eaLnBrk="0">
              <a:lnSpc>
                <a:spcPct val="99000"/>
              </a:lnSpc>
              <a:tabLst/>
            </a:pPr>
            <a:r>
              <a:rPr sz="1100" spc="100" dirty="0">
                <a:solidFill>
                  <a:srgbClr val="262626">
                    <a:alpha val="100000"/>
                  </a:srgbClr>
                </a:solidFill>
                <a:latin typeface="Microsoft YaHei"/>
                <a:ea typeface="Microsoft YaHei"/>
                <a:cs typeface="Microsoft YaHei"/>
              </a:rPr>
              <a:t>广播系</a:t>
            </a:r>
            <a:r>
              <a:rPr sz="1100" spc="80" dirty="0">
                <a:solidFill>
                  <a:srgbClr val="262626">
                    <a:alpha val="100000"/>
                  </a:srgbClr>
                </a:solidFill>
                <a:latin typeface="Microsoft YaHei"/>
                <a:ea typeface="Microsoft YaHei"/>
                <a:cs typeface="Microsoft YaHei"/>
              </a:rPr>
              <a:t>统</a:t>
            </a:r>
            <a:endParaRPr lang="Microsoft YaHei" altLang="Microsoft YaHei" sz="1100" dirty="0"/>
          </a:p>
        </p:txBody>
      </p:sp>
      <p:sp>
        <p:nvSpPr>
          <p:cNvPr id="415" name="textbox 415"/>
          <p:cNvSpPr/>
          <p:nvPr/>
        </p:nvSpPr>
        <p:spPr>
          <a:xfrm>
            <a:off x="4172838" y="6366649"/>
            <a:ext cx="633730" cy="191135"/>
          </a:xfrm>
          <a:prstGeom prst="rect">
            <a:avLst/>
          </a:prstGeom>
        </p:spPr>
        <p:txBody>
          <a:bodyPr vert="horz" wrap="square" lIns="0" tIns="0" rIns="0" bIns="0"/>
          <a:lstStyle/>
          <a:p>
            <a:pPr algn="l" rtl="0" eaLnBrk="0">
              <a:lnSpc>
                <a:spcPct val="78440"/>
              </a:lnSpc>
              <a:tabLst/>
            </a:pPr>
            <a:endParaRPr lang="Arial" altLang="Arial" sz="100" dirty="0"/>
          </a:p>
          <a:p>
            <a:pPr marL="12700" algn="l" rtl="0" eaLnBrk="0">
              <a:lnSpc>
                <a:spcPct val="99000"/>
              </a:lnSpc>
              <a:tabLst/>
            </a:pPr>
            <a:r>
              <a:rPr sz="1100" spc="100" dirty="0">
                <a:solidFill>
                  <a:srgbClr val="262626">
                    <a:alpha val="100000"/>
                  </a:srgbClr>
                </a:solidFill>
                <a:latin typeface="Microsoft YaHei"/>
                <a:ea typeface="Microsoft YaHei"/>
                <a:cs typeface="Microsoft YaHei"/>
              </a:rPr>
              <a:t>广播系</a:t>
            </a:r>
            <a:r>
              <a:rPr sz="1100" spc="80" dirty="0">
                <a:solidFill>
                  <a:srgbClr val="262626">
                    <a:alpha val="100000"/>
                  </a:srgbClr>
                </a:solidFill>
                <a:latin typeface="Microsoft YaHei"/>
                <a:ea typeface="Microsoft YaHei"/>
                <a:cs typeface="Microsoft YaHei"/>
              </a:rPr>
              <a:t>统</a:t>
            </a:r>
            <a:endParaRPr lang="Microsoft YaHei" altLang="Microsoft YaHei" sz="1100" dirty="0"/>
          </a:p>
        </p:txBody>
      </p:sp>
      <p:sp>
        <p:nvSpPr>
          <p:cNvPr id="416" name="textbox 416"/>
          <p:cNvSpPr/>
          <p:nvPr/>
        </p:nvSpPr>
        <p:spPr>
          <a:xfrm>
            <a:off x="3236848" y="3142196"/>
            <a:ext cx="633730" cy="191135"/>
          </a:xfrm>
          <a:prstGeom prst="rect">
            <a:avLst/>
          </a:prstGeom>
        </p:spPr>
        <p:txBody>
          <a:bodyPr vert="horz" wrap="square" lIns="0" tIns="0" rIns="0" bIns="0"/>
          <a:lstStyle/>
          <a:p>
            <a:pPr algn="l" rtl="0" eaLnBrk="0">
              <a:lnSpc>
                <a:spcPct val="78439"/>
              </a:lnSpc>
              <a:tabLst/>
            </a:pPr>
            <a:endParaRPr lang="Arial" altLang="Arial" sz="100" dirty="0"/>
          </a:p>
          <a:p>
            <a:pPr marL="12700" algn="l" rtl="0" eaLnBrk="0">
              <a:lnSpc>
                <a:spcPct val="99000"/>
              </a:lnSpc>
              <a:tabLst/>
            </a:pPr>
            <a:r>
              <a:rPr sz="1100" spc="100" dirty="0">
                <a:solidFill>
                  <a:srgbClr val="262626">
                    <a:alpha val="100000"/>
                  </a:srgbClr>
                </a:solidFill>
                <a:latin typeface="Microsoft YaHei"/>
                <a:ea typeface="Microsoft YaHei"/>
                <a:cs typeface="Microsoft YaHei"/>
              </a:rPr>
              <a:t>广播系</a:t>
            </a:r>
            <a:r>
              <a:rPr sz="1100" spc="80" dirty="0">
                <a:solidFill>
                  <a:srgbClr val="262626">
                    <a:alpha val="100000"/>
                  </a:srgbClr>
                </a:solidFill>
                <a:latin typeface="Microsoft YaHei"/>
                <a:ea typeface="Microsoft YaHei"/>
                <a:cs typeface="Microsoft YaHei"/>
              </a:rPr>
              <a:t>统</a:t>
            </a:r>
            <a:endParaRPr lang="Microsoft YaHei" altLang="Microsoft YaHei" sz="1100" dirty="0"/>
          </a:p>
        </p:txBody>
      </p:sp>
      <p:sp>
        <p:nvSpPr>
          <p:cNvPr id="417" name="textbox 417"/>
          <p:cNvSpPr/>
          <p:nvPr/>
        </p:nvSpPr>
        <p:spPr>
          <a:xfrm>
            <a:off x="1982991" y="3747211"/>
            <a:ext cx="628650" cy="189229"/>
          </a:xfrm>
          <a:prstGeom prst="rect">
            <a:avLst/>
          </a:prstGeom>
        </p:spPr>
        <p:txBody>
          <a:bodyPr vert="horz" wrap="square" lIns="0" tIns="0" rIns="0" bIns="0"/>
          <a:lstStyle/>
          <a:p>
            <a:pPr algn="l" rtl="0" eaLnBrk="0">
              <a:lnSpc>
                <a:spcPct val="77858"/>
              </a:lnSpc>
              <a:tabLst/>
            </a:pPr>
            <a:endParaRPr lang="Arial" altLang="Arial" sz="100" dirty="0"/>
          </a:p>
          <a:p>
            <a:pPr marL="12700" algn="l" rtl="0" eaLnBrk="0">
              <a:lnSpc>
                <a:spcPct val="98000"/>
              </a:lnSpc>
              <a:tabLst/>
            </a:pPr>
            <a:r>
              <a:rPr sz="1100" spc="90" dirty="0">
                <a:solidFill>
                  <a:srgbClr val="FF0000">
                    <a:alpha val="100000"/>
                  </a:srgbClr>
                </a:solidFill>
                <a:ln w="3175" cap="flat" cmpd="sng">
                  <a:solidFill>
                    <a:srgbClr a:val="FF0000">
                      <a:alpha val="100000"/>
                    </a:srgbClr>
                  </a:solidFill>
                  <a:prstDash a:val="solid"/>
                  <a:miter lim="0"/>
                </a:ln>
                <a:latin typeface="Microsoft YaHei"/>
                <a:ea typeface="Microsoft YaHei"/>
                <a:cs typeface="Microsoft YaHei"/>
              </a:rPr>
              <a:t>瓦斯超</a:t>
            </a:r>
            <a:r>
              <a:rPr sz="1100" spc="70" dirty="0">
                <a:solidFill>
                  <a:srgbClr val="FF0000">
                    <a:alpha val="100000"/>
                  </a:srgbClr>
                </a:solidFill>
                <a:ln w="3175" cap="flat" cmpd="sng">
                  <a:solidFill>
                    <a:srgbClr a:val="FF0000">
                      <a:alpha val="100000"/>
                    </a:srgbClr>
                  </a:solidFill>
                  <a:prstDash a:val="solid"/>
                  <a:miter lim="0"/>
                </a:ln>
                <a:latin typeface="Microsoft YaHei"/>
                <a:ea typeface="Microsoft YaHei"/>
                <a:cs typeface="Microsoft YaHei"/>
              </a:rPr>
              <a:t>限</a:t>
            </a:r>
            <a:endParaRPr lang="Microsoft YaHei" altLang="Microsoft YaHei" sz="1100" dirty="0"/>
          </a:p>
        </p:txBody>
      </p:sp>
      <p:pic>
        <p:nvPicPr>
          <p:cNvPr id="418" name="picture 418"/>
          <p:cNvPicPr>
            <a:picLocks noChangeAspect="1"/>
          </p:cNvPicPr>
          <p:nvPr/>
        </p:nvPicPr>
        <p:blipFill>
          <a:blip r:embed="rId15"/>
          <a:stretch>
            <a:fillRect/>
          </a:stretch>
        </p:blipFill>
        <p:spPr>
          <a:xfrm rot="21600000">
            <a:off x="7426329" y="6005563"/>
            <a:ext cx="278544" cy="298805"/>
          </a:xfrm>
          <a:prstGeom prst="rect">
            <a:avLst/>
          </a:prstGeom>
        </p:spPr>
      </p:pic>
      <p:sp>
        <p:nvSpPr>
          <p:cNvPr id="41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20" name="textbox 420"/>
          <p:cNvSpPr/>
          <p:nvPr/>
        </p:nvSpPr>
        <p:spPr>
          <a:xfrm rot="17340000">
            <a:off x="7140395" y="4407679"/>
            <a:ext cx="326390" cy="203834"/>
          </a:xfrm>
          <a:prstGeom prst="rect">
            <a:avLst/>
          </a:prstGeom>
        </p:spPr>
        <p:txBody>
          <a:bodyPr vert="horz" wrap="square" lIns="0" tIns="0" rIns="0" bIns="0"/>
          <a:lstStyle/>
          <a:p>
            <a:pPr algn="l" rtl="0" eaLnBrk="0">
              <a:lnSpc>
                <a:spcPct val="77853"/>
              </a:lnSpc>
              <a:tabLst/>
            </a:pPr>
            <a:endParaRPr lang="Arial" altLang="Arial" sz="100" dirty="0"/>
          </a:p>
          <a:p>
            <a:pPr marL="12700" algn="l" rtl="0" eaLnBrk="0">
              <a:lnSpc>
                <a:spcPct val="98000"/>
              </a:lnSpc>
              <a:tabLst/>
            </a:pPr>
            <a:r>
              <a:rPr sz="1100" spc="90" dirty="0">
                <a:solidFill>
                  <a:srgbClr val="262626">
                    <a:alpha val="100000"/>
                  </a:srgbClr>
                </a:solidFill>
                <a:latin typeface="Microsoft YaHei"/>
                <a:ea typeface="Microsoft YaHei"/>
                <a:cs typeface="Microsoft YaHei"/>
              </a:rPr>
              <a:t>示</a:t>
            </a:r>
            <a:r>
              <a:rPr sz="1100" spc="70" dirty="0">
                <a:solidFill>
                  <a:srgbClr val="262626">
                    <a:alpha val="100000"/>
                  </a:srgbClr>
                </a:solidFill>
                <a:latin typeface="Microsoft YaHei"/>
                <a:ea typeface="Microsoft YaHei"/>
                <a:cs typeface="Microsoft YaHei"/>
              </a:rPr>
              <a:t>牌</a:t>
            </a:r>
            <a:endParaRPr lang="Microsoft YaHei" altLang="Microsoft YaHei" sz="1100" dirty="0"/>
          </a:p>
        </p:txBody>
      </p:sp>
      <p:pic>
        <p:nvPicPr>
          <p:cNvPr id="421" name="picture 421"/>
          <p:cNvPicPr>
            <a:picLocks noChangeAspect="1"/>
          </p:cNvPicPr>
          <p:nvPr/>
        </p:nvPicPr>
        <p:blipFill>
          <a:blip r:embed="rId16"/>
          <a:stretch>
            <a:fillRect/>
          </a:stretch>
        </p:blipFill>
        <p:spPr>
          <a:xfrm rot="21600000">
            <a:off x="1508874" y="3895992"/>
            <a:ext cx="167093" cy="249757"/>
          </a:xfrm>
          <a:prstGeom prst="rect">
            <a:avLst/>
          </a:prstGeom>
        </p:spPr>
      </p:pic>
      <p:sp>
        <p:nvSpPr>
          <p:cNvPr id="422" name="path"/>
          <p:cNvSpPr/>
          <p:nvPr/>
        </p:nvSpPr>
        <p:spPr>
          <a:xfrm>
            <a:off x="1574291" y="3947159"/>
            <a:ext cx="249851" cy="266447"/>
          </a:xfrm>
          <a:custGeom>
            <a:avLst/>
            <a:gdLst/>
            <a:ahLst/>
            <a:cxnLst/>
            <a:rect l="0" t="0" r="0" b="0"/>
            <a:pathLst>
              <a:path w="393" h="419">
                <a:moveTo>
                  <a:pt x="338" y="0"/>
                </a:moveTo>
                <a:cubicBezTo>
                  <a:pt x="394" y="43"/>
                  <a:pt x="401" y="152"/>
                  <a:pt x="350" y="257"/>
                </a:cubicBezTo>
                <a:cubicBezTo>
                  <a:pt x="300" y="361"/>
                  <a:pt x="211" y="423"/>
                  <a:pt x="144" y="408"/>
                </a:cubicBezTo>
                <a:lnTo>
                  <a:pt x="158" y="364"/>
                </a:lnTo>
                <a:cubicBezTo>
                  <a:pt x="206" y="372"/>
                  <a:pt x="271" y="320"/>
                  <a:pt x="310" y="237"/>
                </a:cubicBezTo>
                <a:cubicBezTo>
                  <a:pt x="350" y="155"/>
                  <a:pt x="351" y="71"/>
                  <a:pt x="314" y="38"/>
                </a:cubicBezTo>
                <a:lnTo>
                  <a:pt x="338" y="0"/>
                </a:lnTo>
              </a:path>
              <a:path w="393" h="419">
                <a:moveTo>
                  <a:pt x="100" y="64"/>
                </a:moveTo>
                <a:cubicBezTo>
                  <a:pt x="130" y="87"/>
                  <a:pt x="134" y="144"/>
                  <a:pt x="108" y="197"/>
                </a:cubicBezTo>
                <a:cubicBezTo>
                  <a:pt x="82" y="251"/>
                  <a:pt x="36" y="283"/>
                  <a:pt x="0" y="273"/>
                </a:cubicBezTo>
                <a:lnTo>
                  <a:pt x="9" y="252"/>
                </a:lnTo>
                <a:cubicBezTo>
                  <a:pt x="33" y="257"/>
                  <a:pt x="67" y="230"/>
                  <a:pt x="87" y="187"/>
                </a:cubicBezTo>
                <a:cubicBezTo>
                  <a:pt x="108" y="145"/>
                  <a:pt x="108" y="101"/>
                  <a:pt x="88" y="86"/>
                </a:cubicBezTo>
                <a:lnTo>
                  <a:pt x="100" y="64"/>
                </a:lnTo>
              </a:path>
              <a:path w="393" h="419">
                <a:moveTo>
                  <a:pt x="244" y="19"/>
                </a:moveTo>
                <a:cubicBezTo>
                  <a:pt x="287" y="50"/>
                  <a:pt x="292" y="134"/>
                  <a:pt x="254" y="214"/>
                </a:cubicBezTo>
                <a:cubicBezTo>
                  <a:pt x="216" y="293"/>
                  <a:pt x="148" y="342"/>
                  <a:pt x="95" y="328"/>
                </a:cubicBezTo>
                <a:lnTo>
                  <a:pt x="108" y="297"/>
                </a:lnTo>
                <a:cubicBezTo>
                  <a:pt x="144" y="303"/>
                  <a:pt x="193" y="262"/>
                  <a:pt x="224" y="199"/>
                </a:cubicBezTo>
                <a:cubicBezTo>
                  <a:pt x="254" y="136"/>
                  <a:pt x="255" y="71"/>
                  <a:pt x="228" y="48"/>
                </a:cubicBezTo>
                <a:lnTo>
                  <a:pt x="244" y="19"/>
                </a:lnTo>
              </a:path>
            </a:pathLst>
          </a:custGeom>
          <a:solidFill>
            <a:srgbClr val="FF0000">
              <a:alpha val="100000"/>
            </a:srgbClr>
          </a:solidFill>
          <a:ln cap="flat">
            <a:miter lim="0"/>
            <a:noFill/>
            <a:prstDash val="solid"/>
          </a:ln>
        </p:spPr>
        <p:txBody>
          <a:bodyPr rtlCol="0"/>
          <a:lstStyle/>
          <a:p>
            <a:pPr algn="ctr"/>
            <a:endParaRPr lang="zh-CN" altLang="en-US"/>
          </a:p>
        </p:txBody>
      </p:sp>
      <p:sp>
        <p:nvSpPr>
          <p:cNvPr id="423" name="path"/>
          <p:cNvSpPr/>
          <p:nvPr/>
        </p:nvSpPr>
        <p:spPr>
          <a:xfrm>
            <a:off x="8065789" y="3875914"/>
            <a:ext cx="220198" cy="289177"/>
          </a:xfrm>
          <a:custGeom>
            <a:avLst/>
            <a:gdLst/>
            <a:ahLst/>
            <a:cxnLst/>
            <a:rect l="0" t="0" r="0" b="0"/>
            <a:pathLst>
              <a:path w="346" h="455">
                <a:moveTo>
                  <a:pt x="68" y="455"/>
                </a:moveTo>
                <a:cubicBezTo>
                  <a:pt x="3" y="411"/>
                  <a:pt x="-10" y="293"/>
                  <a:pt x="38" y="179"/>
                </a:cubicBezTo>
                <a:cubicBezTo>
                  <a:pt x="86" y="66"/>
                  <a:pt x="181" y="-4"/>
                  <a:pt x="257" y="11"/>
                </a:cubicBezTo>
                <a:lnTo>
                  <a:pt x="241" y="56"/>
                </a:lnTo>
                <a:cubicBezTo>
                  <a:pt x="189" y="50"/>
                  <a:pt x="121" y="109"/>
                  <a:pt x="83" y="198"/>
                </a:cubicBezTo>
                <a:cubicBezTo>
                  <a:pt x="44" y="288"/>
                  <a:pt x="49" y="378"/>
                  <a:pt x="89" y="412"/>
                </a:cubicBezTo>
                <a:lnTo>
                  <a:pt x="68" y="455"/>
                </a:lnTo>
              </a:path>
              <a:path w="346" h="455">
                <a:moveTo>
                  <a:pt x="253" y="400"/>
                </a:moveTo>
                <a:cubicBezTo>
                  <a:pt x="218" y="378"/>
                  <a:pt x="210" y="319"/>
                  <a:pt x="234" y="263"/>
                </a:cubicBezTo>
                <a:cubicBezTo>
                  <a:pt x="258" y="206"/>
                  <a:pt x="306" y="172"/>
                  <a:pt x="346" y="181"/>
                </a:cubicBezTo>
                <a:lnTo>
                  <a:pt x="337" y="205"/>
                </a:lnTo>
                <a:cubicBezTo>
                  <a:pt x="310" y="200"/>
                  <a:pt x="276" y="229"/>
                  <a:pt x="257" y="273"/>
                </a:cubicBezTo>
                <a:cubicBezTo>
                  <a:pt x="238" y="317"/>
                  <a:pt x="242" y="361"/>
                  <a:pt x="265" y="378"/>
                </a:cubicBezTo>
                <a:lnTo>
                  <a:pt x="253" y="400"/>
                </a:lnTo>
              </a:path>
              <a:path w="346" h="455">
                <a:moveTo>
                  <a:pt x="193" y="440"/>
                </a:moveTo>
                <a:cubicBezTo>
                  <a:pt x="145" y="408"/>
                  <a:pt x="135" y="320"/>
                  <a:pt x="172" y="234"/>
                </a:cubicBezTo>
                <a:cubicBezTo>
                  <a:pt x="208" y="149"/>
                  <a:pt x="279" y="95"/>
                  <a:pt x="334" y="107"/>
                </a:cubicBezTo>
                <a:lnTo>
                  <a:pt x="325" y="140"/>
                </a:lnTo>
                <a:cubicBezTo>
                  <a:pt x="285" y="137"/>
                  <a:pt x="234" y="181"/>
                  <a:pt x="205" y="249"/>
                </a:cubicBezTo>
                <a:cubicBezTo>
                  <a:pt x="176" y="316"/>
                  <a:pt x="179" y="384"/>
                  <a:pt x="209" y="409"/>
                </a:cubicBezTo>
                <a:lnTo>
                  <a:pt x="193" y="440"/>
                </a:lnTo>
              </a:path>
            </a:pathLst>
          </a:custGeom>
          <a:solidFill>
            <a:srgbClr val="FF0000">
              <a:alpha val="100000"/>
            </a:srgbClr>
          </a:solidFill>
          <a:ln cap="flat">
            <a:miter lim="0"/>
            <a:noFill/>
            <a:prstDash val="solid"/>
          </a:ln>
        </p:spPr>
        <p:txBody>
          <a:bodyPr rtlCol="0"/>
          <a:lstStyle/>
          <a:p>
            <a:pPr algn="ctr"/>
            <a:endParaRPr lang="zh-CN" altLang="en-US"/>
          </a:p>
        </p:txBody>
      </p:sp>
      <p:pic>
        <p:nvPicPr>
          <p:cNvPr id="424" name="picture 424"/>
          <p:cNvPicPr>
            <a:picLocks noChangeAspect="1"/>
          </p:cNvPicPr>
          <p:nvPr/>
        </p:nvPicPr>
        <p:blipFill>
          <a:blip r:embed="rId17"/>
          <a:stretch>
            <a:fillRect/>
          </a:stretch>
        </p:blipFill>
        <p:spPr>
          <a:xfrm rot="21600000">
            <a:off x="807478" y="4984495"/>
            <a:ext cx="166547" cy="248640"/>
          </a:xfrm>
          <a:prstGeom prst="rect">
            <a:avLst/>
          </a:prstGeom>
        </p:spPr>
      </p:pic>
      <p:sp>
        <p:nvSpPr>
          <p:cNvPr id="425" name="path"/>
          <p:cNvSpPr/>
          <p:nvPr/>
        </p:nvSpPr>
        <p:spPr>
          <a:xfrm>
            <a:off x="894588" y="5012435"/>
            <a:ext cx="217728" cy="273017"/>
          </a:xfrm>
          <a:custGeom>
            <a:avLst/>
            <a:gdLst/>
            <a:ahLst/>
            <a:cxnLst/>
            <a:rect l="0" t="0" r="0" b="0"/>
            <a:pathLst>
              <a:path w="342" h="429">
                <a:moveTo>
                  <a:pt x="283" y="19"/>
                </a:moveTo>
                <a:cubicBezTo>
                  <a:pt x="342" y="62"/>
                  <a:pt x="351" y="171"/>
                  <a:pt x="302" y="273"/>
                </a:cubicBezTo>
                <a:cubicBezTo>
                  <a:pt x="252" y="375"/>
                  <a:pt x="163" y="435"/>
                  <a:pt x="93" y="417"/>
                </a:cubicBezTo>
                <a:lnTo>
                  <a:pt x="110" y="374"/>
                </a:lnTo>
                <a:cubicBezTo>
                  <a:pt x="158" y="384"/>
                  <a:pt x="222" y="333"/>
                  <a:pt x="261" y="253"/>
                </a:cubicBezTo>
                <a:cubicBezTo>
                  <a:pt x="299" y="173"/>
                  <a:pt x="298" y="90"/>
                  <a:pt x="261" y="60"/>
                </a:cubicBezTo>
                <a:lnTo>
                  <a:pt x="283" y="19"/>
                </a:lnTo>
              </a:path>
              <a:path w="342" h="429">
                <a:moveTo>
                  <a:pt x="88" y="26"/>
                </a:moveTo>
                <a:cubicBezTo>
                  <a:pt x="118" y="48"/>
                  <a:pt x="124" y="100"/>
                  <a:pt x="101" y="148"/>
                </a:cubicBezTo>
                <a:cubicBezTo>
                  <a:pt x="78" y="196"/>
                  <a:pt x="34" y="224"/>
                  <a:pt x="0" y="213"/>
                </a:cubicBezTo>
                <a:lnTo>
                  <a:pt x="7" y="194"/>
                </a:lnTo>
                <a:cubicBezTo>
                  <a:pt x="31" y="198"/>
                  <a:pt x="63" y="175"/>
                  <a:pt x="80" y="138"/>
                </a:cubicBezTo>
                <a:cubicBezTo>
                  <a:pt x="98" y="101"/>
                  <a:pt x="97" y="62"/>
                  <a:pt x="76" y="47"/>
                </a:cubicBezTo>
                <a:lnTo>
                  <a:pt x="88" y="26"/>
                </a:lnTo>
              </a:path>
              <a:path w="342" h="429">
                <a:moveTo>
                  <a:pt x="170" y="0"/>
                </a:moveTo>
                <a:cubicBezTo>
                  <a:pt x="224" y="34"/>
                  <a:pt x="239" y="117"/>
                  <a:pt x="202" y="193"/>
                </a:cubicBezTo>
                <a:cubicBezTo>
                  <a:pt x="166" y="268"/>
                  <a:pt x="92" y="308"/>
                  <a:pt x="31" y="287"/>
                </a:cubicBezTo>
                <a:lnTo>
                  <a:pt x="45" y="252"/>
                </a:lnTo>
                <a:cubicBezTo>
                  <a:pt x="87" y="263"/>
                  <a:pt x="139" y="231"/>
                  <a:pt x="166" y="175"/>
                </a:cubicBezTo>
                <a:cubicBezTo>
                  <a:pt x="194" y="119"/>
                  <a:pt x="186" y="58"/>
                  <a:pt x="151" y="33"/>
                </a:cubicBezTo>
                <a:lnTo>
                  <a:pt x="170" y="0"/>
                </a:lnTo>
              </a:path>
            </a:pathLst>
          </a:custGeom>
          <a:solidFill>
            <a:srgbClr val="FF0000">
              <a:alpha val="100000"/>
            </a:srgbClr>
          </a:solidFill>
          <a:ln cap="flat">
            <a:miter lim="0"/>
            <a:noFill/>
            <a:prstDash val="solid"/>
          </a:ln>
        </p:spPr>
        <p:txBody>
          <a:bodyPr rtlCol="0"/>
          <a:lstStyle/>
          <a:p>
            <a:pPr algn="ctr"/>
            <a:endParaRPr lang="zh-CN" altLang="en-US"/>
          </a:p>
        </p:txBody>
      </p:sp>
      <p:pic>
        <p:nvPicPr>
          <p:cNvPr id="426" name="picture 426"/>
          <p:cNvPicPr>
            <a:picLocks noChangeAspect="1"/>
          </p:cNvPicPr>
          <p:nvPr/>
        </p:nvPicPr>
        <p:blipFill>
          <a:blip r:embed="rId18"/>
          <a:stretch>
            <a:fillRect/>
          </a:stretch>
        </p:blipFill>
        <p:spPr>
          <a:xfrm rot="21600000">
            <a:off x="8313318" y="3978249"/>
            <a:ext cx="139267" cy="253962"/>
          </a:xfrm>
          <a:prstGeom prst="rect">
            <a:avLst/>
          </a:prstGeom>
        </p:spPr>
      </p:pic>
      <p:sp>
        <p:nvSpPr>
          <p:cNvPr id="427" name="textbox 427"/>
          <p:cNvSpPr/>
          <p:nvPr/>
        </p:nvSpPr>
        <p:spPr>
          <a:xfrm rot="17340000">
            <a:off x="7816001" y="4804837"/>
            <a:ext cx="174625" cy="203200"/>
          </a:xfrm>
          <a:prstGeom prst="rect">
            <a:avLst/>
          </a:prstGeom>
        </p:spPr>
        <p:txBody>
          <a:bodyPr vert="horz" wrap="square" lIns="0" tIns="0" rIns="0" bIns="0"/>
          <a:lstStyle/>
          <a:p>
            <a:pPr algn="l" rtl="0" eaLnBrk="0">
              <a:lnSpc>
                <a:spcPct val="82599"/>
              </a:lnSpc>
              <a:tabLst/>
            </a:pPr>
            <a:endParaRPr lang="Arial" altLang="Arial" sz="100" dirty="0"/>
          </a:p>
          <a:p>
            <a:pPr marL="12700" algn="l" rtl="0" eaLnBrk="0">
              <a:lnSpc>
                <a:spcPct val="97000"/>
              </a:lnSpc>
              <a:tabLst/>
            </a:pPr>
            <a:r>
              <a:rPr sz="1100" spc="70" dirty="0">
                <a:solidFill>
                  <a:srgbClr val="262626">
                    <a:alpha val="100000"/>
                  </a:srgbClr>
                </a:solidFill>
                <a:latin typeface="Microsoft YaHei"/>
                <a:ea typeface="Microsoft YaHei"/>
                <a:cs typeface="Microsoft YaHei"/>
              </a:rPr>
              <a:t>带</a:t>
            </a:r>
            <a:endParaRPr lang="Microsoft YaHei" altLang="Microsoft YaHei" sz="1100" dirty="0"/>
          </a:p>
        </p:txBody>
      </p:sp>
      <p:sp>
        <p:nvSpPr>
          <p:cNvPr id="428" name="path"/>
          <p:cNvSpPr/>
          <p:nvPr/>
        </p:nvSpPr>
        <p:spPr>
          <a:xfrm>
            <a:off x="3372611" y="3482340"/>
            <a:ext cx="361188" cy="77342"/>
          </a:xfrm>
          <a:custGeom>
            <a:avLst/>
            <a:gdLst/>
            <a:ahLst/>
            <a:cxnLst/>
            <a:rect l="0" t="0" r="0" b="0"/>
            <a:pathLst>
              <a:path w="568" h="121">
                <a:moveTo>
                  <a:pt x="568" y="2"/>
                </a:moveTo>
                <a:cubicBezTo>
                  <a:pt x="546" y="70"/>
                  <a:pt x="427" y="121"/>
                  <a:pt x="284" y="121"/>
                </a:cubicBezTo>
                <a:cubicBezTo>
                  <a:pt x="141" y="121"/>
                  <a:pt x="22" y="70"/>
                  <a:pt x="0" y="4"/>
                </a:cubicBezTo>
                <a:lnTo>
                  <a:pt x="45" y="0"/>
                </a:lnTo>
                <a:cubicBezTo>
                  <a:pt x="68" y="44"/>
                  <a:pt x="166" y="77"/>
                  <a:pt x="284" y="77"/>
                </a:cubicBezTo>
                <a:cubicBezTo>
                  <a:pt x="402" y="77"/>
                  <a:pt x="501" y="43"/>
                  <a:pt x="523" y="0"/>
                </a:cubicBezTo>
                <a:lnTo>
                  <a:pt x="568" y="2"/>
                </a:lnTo>
              </a:path>
            </a:pathLst>
          </a:custGeom>
          <a:solidFill>
            <a:srgbClr val="FF0000">
              <a:alpha val="100000"/>
            </a:srgbClr>
          </a:solidFill>
          <a:ln cap="flat">
            <a:miter lim="0"/>
            <a:noFill/>
            <a:prstDash val="solid"/>
          </a:ln>
        </p:spPr>
        <p:txBody>
          <a:bodyPr rtlCol="0"/>
          <a:lstStyle/>
          <a:p>
            <a:pPr algn="ctr"/>
            <a:endParaRPr lang="zh-CN" altLang="en-US"/>
          </a:p>
        </p:txBody>
      </p:sp>
      <p:pic>
        <p:nvPicPr>
          <p:cNvPr id="429" name="picture 429"/>
          <p:cNvPicPr>
            <a:picLocks noChangeAspect="1"/>
          </p:cNvPicPr>
          <p:nvPr/>
        </p:nvPicPr>
        <p:blipFill>
          <a:blip r:embed="rId19"/>
          <a:stretch>
            <a:fillRect/>
          </a:stretch>
        </p:blipFill>
        <p:spPr>
          <a:xfrm rot="21600000">
            <a:off x="2853689" y="5854217"/>
            <a:ext cx="182562" cy="145173"/>
          </a:xfrm>
          <a:prstGeom prst="rect">
            <a:avLst/>
          </a:prstGeom>
        </p:spPr>
      </p:pic>
      <p:pic>
        <p:nvPicPr>
          <p:cNvPr id="430" name="picture 430"/>
          <p:cNvPicPr>
            <a:picLocks noChangeAspect="1"/>
          </p:cNvPicPr>
          <p:nvPr/>
        </p:nvPicPr>
        <p:blipFill>
          <a:blip r:embed="rId20"/>
          <a:stretch>
            <a:fillRect/>
          </a:stretch>
        </p:blipFill>
        <p:spPr>
          <a:xfrm rot="21600000">
            <a:off x="6552565" y="5854217"/>
            <a:ext cx="180975" cy="145173"/>
          </a:xfrm>
          <a:prstGeom prst="rect">
            <a:avLst/>
          </a:prstGeom>
        </p:spPr>
      </p:pic>
      <p:pic>
        <p:nvPicPr>
          <p:cNvPr id="431" name="picture 431"/>
          <p:cNvPicPr>
            <a:picLocks noChangeAspect="1"/>
          </p:cNvPicPr>
          <p:nvPr/>
        </p:nvPicPr>
        <p:blipFill>
          <a:blip r:embed="rId21"/>
          <a:stretch>
            <a:fillRect/>
          </a:stretch>
        </p:blipFill>
        <p:spPr>
          <a:xfrm rot="21600000">
            <a:off x="4288535" y="6206553"/>
            <a:ext cx="343154" cy="61645"/>
          </a:xfrm>
          <a:prstGeom prst="rect">
            <a:avLst/>
          </a:prstGeom>
        </p:spPr>
      </p:pic>
      <p:sp>
        <p:nvSpPr>
          <p:cNvPr id="432" name="path"/>
          <p:cNvSpPr/>
          <p:nvPr/>
        </p:nvSpPr>
        <p:spPr>
          <a:xfrm>
            <a:off x="1615439" y="6113030"/>
            <a:ext cx="359664" cy="57644"/>
          </a:xfrm>
          <a:custGeom>
            <a:avLst/>
            <a:gdLst/>
            <a:ahLst/>
            <a:cxnLst/>
            <a:rect l="0" t="0" r="0" b="0"/>
            <a:pathLst>
              <a:path w="566" h="90">
                <a:moveTo>
                  <a:pt x="0" y="88"/>
                </a:moveTo>
                <a:cubicBezTo>
                  <a:pt x="28" y="37"/>
                  <a:pt x="144" y="0"/>
                  <a:pt x="283" y="0"/>
                </a:cubicBezTo>
                <a:cubicBezTo>
                  <a:pt x="422" y="0"/>
                  <a:pt x="537" y="37"/>
                  <a:pt x="566" y="85"/>
                </a:cubicBezTo>
                <a:lnTo>
                  <a:pt x="528" y="90"/>
                </a:lnTo>
                <a:cubicBezTo>
                  <a:pt x="498" y="58"/>
                  <a:pt x="400" y="34"/>
                  <a:pt x="283" y="34"/>
                </a:cubicBezTo>
                <a:cubicBezTo>
                  <a:pt x="166" y="34"/>
                  <a:pt x="67" y="58"/>
                  <a:pt x="38" y="90"/>
                </a:cubicBezTo>
                <a:lnTo>
                  <a:pt x="0" y="88"/>
                </a:lnTo>
              </a:path>
              <a:path w="566" h="90">
                <a:moveTo>
                  <a:pt x="72" y="76"/>
                </a:moveTo>
                <a:cubicBezTo>
                  <a:pt x="93" y="38"/>
                  <a:pt x="182" y="9"/>
                  <a:pt x="288" y="9"/>
                </a:cubicBezTo>
                <a:cubicBezTo>
                  <a:pt x="394" y="9"/>
                  <a:pt x="483" y="37"/>
                  <a:pt x="503" y="76"/>
                </a:cubicBezTo>
                <a:lnTo>
                  <a:pt x="475" y="78"/>
                </a:lnTo>
                <a:cubicBezTo>
                  <a:pt x="453" y="53"/>
                  <a:pt x="377" y="36"/>
                  <a:pt x="288" y="36"/>
                </a:cubicBezTo>
                <a:cubicBezTo>
                  <a:pt x="198" y="36"/>
                  <a:pt x="122" y="54"/>
                  <a:pt x="100" y="78"/>
                </a:cubicBezTo>
                <a:lnTo>
                  <a:pt x="72" y="76"/>
                </a:lnTo>
              </a:path>
            </a:pathLst>
          </a:custGeom>
          <a:solidFill>
            <a:srgbClr val="FF0000">
              <a:alpha val="100000"/>
            </a:srgbClr>
          </a:solidFill>
          <a:ln cap="flat">
            <a:miter lim="0"/>
            <a:noFill/>
            <a:prstDash val="solid"/>
          </a:ln>
        </p:spPr>
        <p:txBody>
          <a:bodyPr rtlCol="0"/>
          <a:lstStyle/>
          <a:p>
            <a:pPr algn="ctr"/>
            <a:endParaRPr lang="zh-CN" altLang="en-US"/>
          </a:p>
        </p:txBody>
      </p:sp>
      <p:sp>
        <p:nvSpPr>
          <p:cNvPr id="433" name="path"/>
          <p:cNvSpPr/>
          <p:nvPr/>
        </p:nvSpPr>
        <p:spPr>
          <a:xfrm>
            <a:off x="4244340" y="6113030"/>
            <a:ext cx="358139" cy="57644"/>
          </a:xfrm>
          <a:custGeom>
            <a:avLst/>
            <a:gdLst/>
            <a:ahLst/>
            <a:cxnLst/>
            <a:rect l="0" t="0" r="0" b="0"/>
            <a:pathLst>
              <a:path w="563" h="90">
                <a:moveTo>
                  <a:pt x="0" y="88"/>
                </a:moveTo>
                <a:cubicBezTo>
                  <a:pt x="27" y="37"/>
                  <a:pt x="143" y="0"/>
                  <a:pt x="282" y="0"/>
                </a:cubicBezTo>
                <a:cubicBezTo>
                  <a:pt x="420" y="0"/>
                  <a:pt x="535" y="37"/>
                  <a:pt x="563" y="85"/>
                </a:cubicBezTo>
                <a:lnTo>
                  <a:pt x="525" y="90"/>
                </a:lnTo>
                <a:cubicBezTo>
                  <a:pt x="496" y="58"/>
                  <a:pt x="398" y="34"/>
                  <a:pt x="282" y="34"/>
                </a:cubicBezTo>
                <a:cubicBezTo>
                  <a:pt x="165" y="34"/>
                  <a:pt x="66" y="58"/>
                  <a:pt x="38" y="90"/>
                </a:cubicBezTo>
                <a:lnTo>
                  <a:pt x="0" y="88"/>
                </a:lnTo>
              </a:path>
              <a:path w="563" h="90">
                <a:moveTo>
                  <a:pt x="71" y="76"/>
                </a:moveTo>
                <a:cubicBezTo>
                  <a:pt x="92" y="38"/>
                  <a:pt x="181" y="9"/>
                  <a:pt x="287" y="9"/>
                </a:cubicBezTo>
                <a:cubicBezTo>
                  <a:pt x="392" y="9"/>
                  <a:pt x="480" y="37"/>
                  <a:pt x="501" y="76"/>
                </a:cubicBezTo>
                <a:lnTo>
                  <a:pt x="472" y="78"/>
                </a:lnTo>
                <a:cubicBezTo>
                  <a:pt x="450" y="53"/>
                  <a:pt x="376" y="36"/>
                  <a:pt x="287" y="36"/>
                </a:cubicBezTo>
                <a:cubicBezTo>
                  <a:pt x="197" y="36"/>
                  <a:pt x="122" y="54"/>
                  <a:pt x="100" y="78"/>
                </a:cubicBezTo>
                <a:lnTo>
                  <a:pt x="71" y="76"/>
                </a:lnTo>
              </a:path>
            </a:pathLst>
          </a:custGeom>
          <a:solidFill>
            <a:srgbClr val="FF0000">
              <a:alpha val="100000"/>
            </a:srgbClr>
          </a:solidFill>
          <a:ln cap="flat">
            <a:miter lim="0"/>
            <a:noFill/>
            <a:prstDash val="solid"/>
          </a:ln>
        </p:spPr>
        <p:txBody>
          <a:bodyPr rtlCol="0"/>
          <a:lstStyle/>
          <a:p>
            <a:pPr algn="ctr"/>
            <a:endParaRPr lang="zh-CN" altLang="en-US"/>
          </a:p>
        </p:txBody>
      </p:sp>
      <p:pic>
        <p:nvPicPr>
          <p:cNvPr id="434" name="picture 434"/>
          <p:cNvPicPr>
            <a:picLocks noChangeAspect="1"/>
          </p:cNvPicPr>
          <p:nvPr/>
        </p:nvPicPr>
        <p:blipFill>
          <a:blip r:embed="rId22"/>
          <a:stretch>
            <a:fillRect/>
          </a:stretch>
        </p:blipFill>
        <p:spPr>
          <a:xfrm rot="21600000">
            <a:off x="1626552" y="6206553"/>
            <a:ext cx="312737" cy="61645"/>
          </a:xfrm>
          <a:prstGeom prst="rect">
            <a:avLst/>
          </a:prstGeom>
        </p:spPr>
      </p:pic>
      <p:pic>
        <p:nvPicPr>
          <p:cNvPr id="435" name="picture 435"/>
          <p:cNvPicPr>
            <a:picLocks noChangeAspect="1"/>
          </p:cNvPicPr>
          <p:nvPr/>
        </p:nvPicPr>
        <p:blipFill>
          <a:blip r:embed="rId23"/>
          <a:stretch>
            <a:fillRect/>
          </a:stretch>
        </p:blipFill>
        <p:spPr>
          <a:xfrm rot="21600000">
            <a:off x="6044564" y="3319538"/>
            <a:ext cx="312737" cy="60401"/>
          </a:xfrm>
          <a:prstGeom prst="rect">
            <a:avLst/>
          </a:prstGeom>
        </p:spPr>
      </p:pic>
      <p:pic>
        <p:nvPicPr>
          <p:cNvPr id="436" name="picture 436"/>
          <p:cNvPicPr>
            <a:picLocks noChangeAspect="1"/>
          </p:cNvPicPr>
          <p:nvPr/>
        </p:nvPicPr>
        <p:blipFill>
          <a:blip r:embed="rId24"/>
          <a:stretch>
            <a:fillRect/>
          </a:stretch>
        </p:blipFill>
        <p:spPr>
          <a:xfrm rot="21600000">
            <a:off x="3407727" y="3319538"/>
            <a:ext cx="312737" cy="60401"/>
          </a:xfrm>
          <a:prstGeom prst="rect">
            <a:avLst/>
          </a:prstGeom>
        </p:spPr>
      </p:pic>
      <p:sp>
        <p:nvSpPr>
          <p:cNvPr id="437" name="path"/>
          <p:cNvSpPr/>
          <p:nvPr/>
        </p:nvSpPr>
        <p:spPr>
          <a:xfrm>
            <a:off x="3412235" y="3430523"/>
            <a:ext cx="275844" cy="44183"/>
          </a:xfrm>
          <a:custGeom>
            <a:avLst/>
            <a:gdLst/>
            <a:ahLst/>
            <a:cxnLst/>
            <a:rect l="0" t="0" r="0" b="0"/>
            <a:pathLst>
              <a:path w="434" h="69">
                <a:moveTo>
                  <a:pt x="434" y="2"/>
                </a:moveTo>
                <a:cubicBezTo>
                  <a:pt x="412" y="40"/>
                  <a:pt x="323" y="69"/>
                  <a:pt x="216" y="69"/>
                </a:cubicBezTo>
                <a:cubicBezTo>
                  <a:pt x="110" y="69"/>
                  <a:pt x="22" y="41"/>
                  <a:pt x="0" y="2"/>
                </a:cubicBezTo>
                <a:lnTo>
                  <a:pt x="28" y="0"/>
                </a:lnTo>
                <a:cubicBezTo>
                  <a:pt x="52" y="25"/>
                  <a:pt x="127" y="42"/>
                  <a:pt x="216" y="42"/>
                </a:cubicBezTo>
                <a:cubicBezTo>
                  <a:pt x="306" y="42"/>
                  <a:pt x="382" y="24"/>
                  <a:pt x="405" y="0"/>
                </a:cubicBezTo>
                <a:lnTo>
                  <a:pt x="434" y="2"/>
                </a:lnTo>
              </a:path>
            </a:pathLst>
          </a:custGeom>
          <a:solidFill>
            <a:srgbClr val="FF0000">
              <a:alpha val="100000"/>
            </a:srgbClr>
          </a:solidFill>
          <a:ln cap="flat">
            <a:miter lim="0"/>
            <a:noFill/>
            <a:prstDash val="solid"/>
          </a:ln>
        </p:spPr>
        <p:txBody>
          <a:bodyPr rtlCol="0"/>
          <a:lstStyle/>
          <a:p>
            <a:pPr algn="ctr"/>
            <a:endParaRPr lang="zh-CN" altLang="en-US"/>
          </a:p>
        </p:txBody>
      </p:sp>
      <p:sp>
        <p:nvSpPr>
          <p:cNvPr id="438" name="path"/>
          <p:cNvSpPr/>
          <p:nvPr/>
        </p:nvSpPr>
        <p:spPr>
          <a:xfrm>
            <a:off x="3465575" y="3395471"/>
            <a:ext cx="172212" cy="27990"/>
          </a:xfrm>
          <a:custGeom>
            <a:avLst/>
            <a:gdLst/>
            <a:ahLst/>
            <a:cxnLst/>
            <a:rect l="0" t="0" r="0" b="0"/>
            <a:pathLst>
              <a:path w="271" h="44">
                <a:moveTo>
                  <a:pt x="271" y="2"/>
                </a:moveTo>
                <a:cubicBezTo>
                  <a:pt x="257" y="25"/>
                  <a:pt x="202" y="44"/>
                  <a:pt x="135" y="44"/>
                </a:cubicBezTo>
                <a:cubicBezTo>
                  <a:pt x="68" y="44"/>
                  <a:pt x="13" y="26"/>
                  <a:pt x="0" y="2"/>
                </a:cubicBezTo>
                <a:lnTo>
                  <a:pt x="16" y="0"/>
                </a:lnTo>
                <a:cubicBezTo>
                  <a:pt x="32" y="16"/>
                  <a:pt x="79" y="27"/>
                  <a:pt x="135" y="27"/>
                </a:cubicBezTo>
                <a:cubicBezTo>
                  <a:pt x="191" y="27"/>
                  <a:pt x="239" y="15"/>
                  <a:pt x="252" y="0"/>
                </a:cubicBezTo>
                <a:lnTo>
                  <a:pt x="271" y="2"/>
                </a:lnTo>
              </a:path>
            </a:pathLst>
          </a:custGeom>
          <a:solidFill>
            <a:srgbClr val="FF0000">
              <a:alpha val="100000"/>
            </a:srgbClr>
          </a:solidFill>
          <a:ln cap="flat">
            <a:miter lim="0"/>
            <a:noFill/>
            <a:prstDash val="solid"/>
          </a:ln>
        </p:spPr>
        <p:txBody>
          <a:bodyPr rtlCol="0"/>
          <a:lstStyle/>
          <a:p>
            <a:pPr algn="ctr"/>
            <a:endParaRPr lang="zh-CN" altLang="en-US"/>
          </a:p>
        </p:txBody>
      </p:sp>
      <p:sp>
        <p:nvSpPr>
          <p:cNvPr id="439" name="rect"/>
          <p:cNvSpPr/>
          <p:nvPr/>
        </p:nvSpPr>
        <p:spPr>
          <a:xfrm>
            <a:off x="6112763" y="3395471"/>
            <a:ext cx="172211" cy="27990"/>
          </a:xfrm>
          <a:prstGeom prst="rect">
            <a:avLst/>
          </a:prstGeom>
          <a:solidFill>
            <a:srgbClr val="FF0000">
              <a:alpha val="100000"/>
            </a:srgbClr>
          </a:solidFill>
          <a:ln cap="flat">
            <a:miter lim="0"/>
            <a:noFill/>
            <a:prstDash val="solid"/>
          </a:ln>
        </p:spPr>
        <p:txBody>
          <a:bodyPr rtlCol="0"/>
          <a:lstStyle/>
          <a:p>
            <a:pPr algn="ctr"/>
            <a:endParaRPr lang="zh-CN"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 name="picture 440"/>
          <p:cNvPicPr>
            <a:picLocks noChangeAspect="1"/>
          </p:cNvPicPr>
          <p:nvPr/>
        </p:nvPicPr>
        <p:blipFill>
          <a:blip r:embed="rId2"/>
          <a:stretch>
            <a:fillRect/>
          </a:stretch>
        </p:blipFill>
        <p:spPr>
          <a:xfrm rot="21600000">
            <a:off x="0" y="0"/>
            <a:ext cx="9144000" cy="6858000"/>
          </a:xfrm>
          <a:prstGeom prst="rect">
            <a:avLst/>
          </a:prstGeom>
        </p:spPr>
      </p:pic>
      <p:sp>
        <p:nvSpPr>
          <p:cNvPr id="441" name="textbox 441"/>
          <p:cNvSpPr/>
          <p:nvPr/>
        </p:nvSpPr>
        <p:spPr>
          <a:xfrm>
            <a:off x="8210980" y="6401236"/>
            <a:ext cx="245109" cy="202564"/>
          </a:xfrm>
          <a:prstGeom prst="rect">
            <a:avLst/>
          </a:prstGeom>
        </p:spPr>
        <p:txBody>
          <a:bodyPr vert="horz" wrap="square" lIns="0" tIns="0" rIns="0" bIns="0"/>
          <a:lstStyle/>
          <a:p>
            <a:pPr algn="l" rtl="0" eaLnBrk="0">
              <a:lnSpc>
                <a:spcPct val="80623"/>
              </a:lnSpc>
              <a:tabLst/>
            </a:pPr>
            <a:endParaRPr lang="Arial" altLang="Arial" sz="100" dirty="0"/>
          </a:p>
          <a:p>
            <a:pPr marL="12700" algn="l" rtl="0" eaLnBrk="0">
              <a:lnSpc>
                <a:spcPct val="83000"/>
              </a:lnSpc>
              <a:tabLst/>
            </a:pPr>
            <a:r>
              <a:rPr sz="1400" spc="-30" dirty="0">
                <a:solidFill>
                  <a:srgbClr val="000000">
                    <a:alpha val="100000"/>
                  </a:srgbClr>
                </a:solidFill>
                <a:latin typeface="Verdana"/>
                <a:ea typeface="Verdana"/>
                <a:cs typeface="Verdana"/>
              </a:rPr>
              <a:t>46</a:t>
            </a:r>
            <a:endParaRPr lang="Verdana" altLang="Verdana" sz="1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44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4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445" name="textbox 445"/>
          <p:cNvSpPr/>
          <p:nvPr/>
        </p:nvSpPr>
        <p:spPr>
          <a:xfrm>
            <a:off x="656744" y="891730"/>
            <a:ext cx="7635240" cy="5405120"/>
          </a:xfrm>
          <a:prstGeom prst="rect">
            <a:avLst/>
          </a:prstGeom>
        </p:spPr>
        <p:txBody>
          <a:bodyPr vert="horz" wrap="square" lIns="0" tIns="0" rIns="0" bIns="0"/>
          <a:lstStyle/>
          <a:p>
            <a:pPr algn="l" rtl="0" eaLnBrk="0">
              <a:lnSpc>
                <a:spcPct val="97157"/>
              </a:lnSpc>
              <a:tabLst/>
            </a:pPr>
            <a:endParaRPr lang="Arial" altLang="Arial" sz="100" dirty="0"/>
          </a:p>
          <a:p>
            <a:pPr marL="12700" indent="4074" algn="l" rtl="0" eaLnBrk="0">
              <a:lnSpc>
                <a:spcPct val="99000"/>
              </a:lnSpc>
              <a:tabLst/>
            </a:pPr>
            <a:r>
              <a:rPr sz="2000" spc="-10" dirty="0">
                <a:solidFill>
                  <a:srgbClr val="000000">
                    <a:alpha val="100000"/>
                  </a:srgbClr>
                </a:solidFill>
                <a:latin typeface="SimSun"/>
                <a:ea typeface="SimSun"/>
                <a:cs typeface="SimSun"/>
              </a:rPr>
              <a:t>5.1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煤矿编制采区设计</a:t>
            </a:r>
            <a:r>
              <a:rPr sz="2000" spc="0" dirty="0">
                <a:solidFill>
                  <a:srgbClr val="000000">
                    <a:alpha val="100000"/>
                  </a:srgbClr>
                </a:solidFill>
                <a:latin typeface="SimSun"/>
                <a:ea typeface="SimSun"/>
                <a:cs typeface="SimSun"/>
              </a:rPr>
              <a:t>、采掘作业规程和安全技术措施时，应对安全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监控设备的种类、数</a:t>
            </a:r>
            <a:r>
              <a:rPr sz="2000" spc="0" dirty="0">
                <a:solidFill>
                  <a:srgbClr val="000000">
                    <a:alpha val="100000"/>
                  </a:srgbClr>
                </a:solidFill>
                <a:latin typeface="SimSun"/>
                <a:ea typeface="SimSun"/>
                <a:cs typeface="SimSun"/>
              </a:rPr>
              <a:t>量和位置，信号线缆和电源电缆的敷设，断电区</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域等作出明确规定，</a:t>
            </a:r>
            <a:r>
              <a:rPr sz="2000" spc="0" dirty="0">
                <a:solidFill>
                  <a:srgbClr val="000000">
                    <a:alpha val="100000"/>
                  </a:srgbClr>
                </a:solidFill>
                <a:latin typeface="SimSun"/>
                <a:ea typeface="SimSun"/>
                <a:cs typeface="SimSun"/>
              </a:rPr>
              <a:t>并绘制布置图和断电控制图。</a:t>
            </a:r>
            <a:r>
              <a:rPr sz="2000" spc="0" dirty="0">
                <a:solidFill>
                  <a:srgbClr val="FF0000">
                    <a:alpha val="100000"/>
                  </a:srgbClr>
                </a:solidFill>
                <a:latin typeface="SimSun"/>
                <a:ea typeface="SimSun"/>
                <a:cs typeface="SimSun"/>
              </a:rPr>
              <a:t>煤矿安全监控系统</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设备布置图应以矿井</a:t>
            </a:r>
            <a:r>
              <a:rPr sz="2000" spc="0" dirty="0">
                <a:solidFill>
                  <a:srgbClr val="FF0000">
                    <a:alpha val="100000"/>
                  </a:srgbClr>
                </a:solidFill>
                <a:latin typeface="SimSun"/>
                <a:ea typeface="SimSun"/>
                <a:cs typeface="SimSun"/>
              </a:rPr>
              <a:t>通风系统图为底图，断电控制图应以矿井供电系</a:t>
            </a:r>
            <a:r>
              <a:rPr sz="2000" spc="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统图为底</a:t>
            </a:r>
            <a:r>
              <a:rPr sz="2000" spc="-10" dirty="0">
                <a:solidFill>
                  <a:srgbClr val="FF0000">
                    <a:alpha val="100000"/>
                  </a:srgbClr>
                </a:solidFill>
                <a:latin typeface="SimSun"/>
                <a:ea typeface="SimSun"/>
                <a:cs typeface="SimSun"/>
              </a:rPr>
              <a:t>图</a:t>
            </a:r>
            <a:r>
              <a:rPr sz="2000" spc="0" dirty="0">
                <a:solidFill>
                  <a:srgbClr val="FF0000">
                    <a:alpha val="100000"/>
                  </a:srgbClr>
                </a:solidFill>
                <a:latin typeface="SimSun"/>
                <a:ea typeface="SimSun"/>
                <a:cs typeface="SimSun"/>
              </a:rPr>
              <a:t>。</a:t>
            </a:r>
            <a:r>
              <a:rPr sz="2000" spc="0" dirty="0">
                <a:solidFill>
                  <a:srgbClr val="FF0000">
                    <a:alpha val="100000"/>
                  </a:srgbClr>
                </a:solidFill>
                <a:latin typeface="SimSun"/>
                <a:ea typeface="SimSun"/>
                <a:cs typeface="SimSun"/>
              </a:rPr>
              <a:t>                                                </a:t>
            </a:r>
            <a:endParaRPr lang="SimSun" altLang="SimSun" sz="2000" dirty="0"/>
          </a:p>
        </p:txBody>
      </p:sp>
      <p:pic>
        <p:nvPicPr>
          <p:cNvPr id="446" name="picture 446"/>
          <p:cNvPicPr>
            <a:picLocks noChangeAspect="1"/>
          </p:cNvPicPr>
          <p:nvPr/>
        </p:nvPicPr>
        <p:blipFill>
          <a:blip r:embed="rId2"/>
          <a:stretch>
            <a:fillRect/>
          </a:stretch>
        </p:blipFill>
        <p:spPr>
          <a:xfrm rot="21600000">
            <a:off x="2565468" y="2171700"/>
            <a:ext cx="5760719" cy="4075175"/>
          </a:xfrm>
          <a:prstGeom prst="rect">
            <a:avLst/>
          </a:prstGeom>
        </p:spPr>
      </p:pic>
      <p:sp>
        <p:nvSpPr>
          <p:cNvPr id="447" name="textbox 447"/>
          <p:cNvSpPr/>
          <p:nvPr/>
        </p:nvSpPr>
        <p:spPr>
          <a:xfrm>
            <a:off x="675612" y="176865"/>
            <a:ext cx="2098675" cy="409575"/>
          </a:xfrm>
          <a:prstGeom prst="rect">
            <a:avLst/>
          </a:prstGeom>
        </p:spPr>
        <p:txBody>
          <a:bodyPr vert="horz" wrap="square" lIns="0" tIns="0" rIns="0" bIns="0"/>
          <a:lstStyle/>
          <a:p>
            <a:pPr algn="l" rtl="0" eaLnBrk="0">
              <a:lnSpc>
                <a:spcPct val="93252"/>
              </a:lnSpc>
              <a:tabLst/>
            </a:pPr>
            <a:endParaRPr lang="Arial" altLang="Arial" sz="100" dirty="0"/>
          </a:p>
          <a:p>
            <a:pPr marL="12700" algn="l" rtl="0" eaLnBrk="0">
              <a:lnSpc>
                <a:spcPct val="93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5</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设计和安</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装</a:t>
            </a:r>
            <a:endParaRPr lang="Microsoft YaHei" altLang="Microsoft YaHei" sz="2700" dirty="0"/>
          </a:p>
        </p:txBody>
      </p:sp>
      <p:sp>
        <p:nvSpPr>
          <p:cNvPr id="44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4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50" name="textbox 450"/>
          <p:cNvSpPr/>
          <p:nvPr/>
        </p:nvSpPr>
        <p:spPr>
          <a:xfrm>
            <a:off x="8210980" y="6403734"/>
            <a:ext cx="245109" cy="200025"/>
          </a:xfrm>
          <a:prstGeom prst="rect">
            <a:avLst/>
          </a:prstGeom>
        </p:spPr>
        <p:txBody>
          <a:bodyPr vert="horz" wrap="square" lIns="0" tIns="0" rIns="0" bIns="0"/>
          <a:lstStyle/>
          <a:p>
            <a:pPr algn="l" rtl="0" eaLnBrk="0">
              <a:lnSpc>
                <a:spcPct val="79498"/>
              </a:lnSpc>
              <a:tabLst/>
            </a:pPr>
            <a:endParaRPr lang="Arial" altLang="Arial" sz="100" dirty="0"/>
          </a:p>
          <a:p>
            <a:pPr marL="12700" algn="l" rtl="0" eaLnBrk="0">
              <a:lnSpc>
                <a:spcPct val="82000"/>
              </a:lnSpc>
              <a:tabLst/>
            </a:pPr>
            <a:r>
              <a:rPr sz="1400" spc="-30" dirty="0">
                <a:solidFill>
                  <a:srgbClr val="000000">
                    <a:alpha val="100000"/>
                  </a:srgbClr>
                </a:solidFill>
                <a:latin typeface="Verdana"/>
                <a:ea typeface="Verdana"/>
                <a:cs typeface="Verdana"/>
              </a:rPr>
              <a:t>47</a:t>
            </a:r>
            <a:endParaRPr lang="Verdana" altLang="Verdana" sz="1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45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5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454" name="picture 454"/>
          <p:cNvPicPr>
            <a:picLocks noChangeAspect="1"/>
          </p:cNvPicPr>
          <p:nvPr/>
        </p:nvPicPr>
        <p:blipFill>
          <a:blip r:embed="rId2"/>
          <a:stretch>
            <a:fillRect/>
          </a:stretch>
        </p:blipFill>
        <p:spPr>
          <a:xfrm rot="21600000">
            <a:off x="4152900" y="2139695"/>
            <a:ext cx="2901695" cy="3046476"/>
          </a:xfrm>
          <a:prstGeom prst="rect">
            <a:avLst/>
          </a:prstGeom>
        </p:spPr>
      </p:pic>
      <p:sp>
        <p:nvSpPr>
          <p:cNvPr id="455" name="textbox 455"/>
          <p:cNvSpPr/>
          <p:nvPr/>
        </p:nvSpPr>
        <p:spPr>
          <a:xfrm>
            <a:off x="655725" y="891730"/>
            <a:ext cx="7649209" cy="924560"/>
          </a:xfrm>
          <a:prstGeom prst="rect">
            <a:avLst/>
          </a:prstGeom>
        </p:spPr>
        <p:txBody>
          <a:bodyPr vert="horz" wrap="square" lIns="0" tIns="0" rIns="0" bIns="0"/>
          <a:lstStyle/>
          <a:p>
            <a:pPr algn="l" rtl="0" eaLnBrk="0">
              <a:lnSpc>
                <a:spcPct val="103000"/>
              </a:lnSpc>
              <a:tabLst/>
            </a:pPr>
            <a:endParaRPr lang="Arial" altLang="Arial" sz="100" dirty="0"/>
          </a:p>
          <a:p>
            <a:pPr marL="12700" indent="5092" algn="l" rtl="0" eaLnBrk="0">
              <a:lnSpc>
                <a:spcPct val="98000"/>
              </a:lnSpc>
              <a:spcBef>
                <a:spcPts val="1"/>
              </a:spcBef>
              <a:tabLst/>
            </a:pPr>
            <a:r>
              <a:rPr sz="2000" spc="-10" dirty="0">
                <a:solidFill>
                  <a:srgbClr val="000000">
                    <a:alpha val="100000"/>
                  </a:srgbClr>
                </a:solidFill>
                <a:latin typeface="SimSun"/>
                <a:ea typeface="SimSun"/>
                <a:cs typeface="SimSun"/>
              </a:rPr>
              <a:t>5.2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煤矿安全监控系统</a:t>
            </a:r>
            <a:r>
              <a:rPr sz="2000" spc="0" dirty="0">
                <a:solidFill>
                  <a:srgbClr val="000000">
                    <a:alpha val="100000"/>
                  </a:srgbClr>
                </a:solidFill>
                <a:latin typeface="SimSun"/>
                <a:ea typeface="SimSun"/>
                <a:cs typeface="SimSun"/>
              </a:rPr>
              <a:t>主干线缆应当分设两条，从不同的井筒或者一</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个井</a:t>
            </a:r>
            <a:r>
              <a:rPr sz="2000" spc="0" dirty="0">
                <a:solidFill>
                  <a:srgbClr val="000000">
                    <a:alpha val="100000"/>
                  </a:srgbClr>
                </a:solidFill>
                <a:latin typeface="SimSun"/>
                <a:ea typeface="SimSun"/>
                <a:cs typeface="SimSun"/>
              </a:rPr>
              <a:t>筒保持一定间距的不同位置进入井下。</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安全监控系统不得与图像</a:t>
            </a:r>
            <a:r>
              <a:rPr sz="2000" spc="0" dirty="0">
                <a:solidFill>
                  <a:srgbClr val="FF0000">
                    <a:alpha val="100000"/>
                  </a:srgbClr>
                </a:solidFill>
                <a:latin typeface="SimSun"/>
                <a:ea typeface="SimSun"/>
                <a:cs typeface="SimSun"/>
              </a:rPr>
              <a:t> </a:t>
            </a:r>
            <a:r>
              <a:rPr sz="2000" spc="10" dirty="0">
                <a:solidFill>
                  <a:srgbClr val="FF0000">
                    <a:alpha val="100000"/>
                  </a:srgbClr>
                </a:solidFill>
                <a:ln w="7277" cap="flat" cmpd="sng">
                  <a:solidFill>
                    <a:srgbClr a:val="FF0000">
                      <a:alpha val="100000"/>
                    </a:srgbClr>
                  </a:solidFill>
                  <a:prstDash a:val="solid"/>
                  <a:bevel/>
                </a:ln>
                <a:latin typeface="SimSun"/>
                <a:ea typeface="SimSun"/>
                <a:cs typeface="SimSun"/>
              </a:rPr>
              <a:t>监视</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系统共用同一芯光纤</a:t>
            </a:r>
            <a:r>
              <a:rPr sz="2000" spc="0" dirty="0">
                <a:solidFill>
                  <a:srgbClr val="000000">
                    <a:alpha val="100000"/>
                  </a:srgbClr>
                </a:solidFill>
                <a:latin typeface="SimSun"/>
                <a:ea typeface="SimSun"/>
                <a:cs typeface="SimSun"/>
              </a:rPr>
              <a:t>。</a:t>
            </a:r>
            <a:endParaRPr lang="SimSun" altLang="SimSun" sz="2000" dirty="0"/>
          </a:p>
        </p:txBody>
      </p:sp>
      <p:pic>
        <p:nvPicPr>
          <p:cNvPr id="456" name="picture 456"/>
          <p:cNvPicPr>
            <a:picLocks noChangeAspect="1"/>
          </p:cNvPicPr>
          <p:nvPr/>
        </p:nvPicPr>
        <p:blipFill>
          <a:blip r:embed="rId3"/>
          <a:stretch>
            <a:fillRect/>
          </a:stretch>
        </p:blipFill>
        <p:spPr>
          <a:xfrm rot="21600000">
            <a:off x="749808" y="2208275"/>
            <a:ext cx="1944624" cy="2979420"/>
          </a:xfrm>
          <a:prstGeom prst="rect">
            <a:avLst/>
          </a:prstGeom>
        </p:spPr>
      </p:pic>
      <p:sp>
        <p:nvSpPr>
          <p:cNvPr id="457" name="textbox 457"/>
          <p:cNvSpPr/>
          <p:nvPr/>
        </p:nvSpPr>
        <p:spPr>
          <a:xfrm>
            <a:off x="675612" y="176865"/>
            <a:ext cx="2098675" cy="409575"/>
          </a:xfrm>
          <a:prstGeom prst="rect">
            <a:avLst/>
          </a:prstGeom>
        </p:spPr>
        <p:txBody>
          <a:bodyPr vert="horz" wrap="square" lIns="0" tIns="0" rIns="0" bIns="0"/>
          <a:lstStyle/>
          <a:p>
            <a:pPr algn="l" rtl="0" eaLnBrk="0">
              <a:lnSpc>
                <a:spcPct val="93252"/>
              </a:lnSpc>
              <a:tabLst/>
            </a:pPr>
            <a:endParaRPr lang="Arial" altLang="Arial" sz="100" dirty="0"/>
          </a:p>
          <a:p>
            <a:pPr marL="12700" algn="l" rtl="0" eaLnBrk="0">
              <a:lnSpc>
                <a:spcPct val="93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5</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设计和安</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装</a:t>
            </a:r>
            <a:endParaRPr lang="Microsoft YaHei" altLang="Microsoft YaHei" sz="2700" dirty="0"/>
          </a:p>
        </p:txBody>
      </p:sp>
      <p:sp>
        <p:nvSpPr>
          <p:cNvPr id="45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5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60" name="textbox 460"/>
          <p:cNvSpPr/>
          <p:nvPr/>
        </p:nvSpPr>
        <p:spPr>
          <a:xfrm>
            <a:off x="8210980" y="6400701"/>
            <a:ext cx="245109"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30" dirty="0">
                <a:solidFill>
                  <a:srgbClr val="000000">
                    <a:alpha val="100000"/>
                  </a:srgbClr>
                </a:solidFill>
                <a:latin typeface="Verdana"/>
                <a:ea typeface="Verdana"/>
                <a:cs typeface="Verdana"/>
              </a:rPr>
              <a:t>48</a:t>
            </a:r>
            <a:endParaRPr lang="Verdana" altLang="Verdana" sz="1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46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6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464" name="textbox 464"/>
          <p:cNvSpPr/>
          <p:nvPr/>
        </p:nvSpPr>
        <p:spPr>
          <a:xfrm>
            <a:off x="513485" y="759650"/>
            <a:ext cx="7833359" cy="3667125"/>
          </a:xfrm>
          <a:prstGeom prst="rect">
            <a:avLst/>
          </a:prstGeom>
        </p:spPr>
        <p:txBody>
          <a:bodyPr vert="horz" wrap="square" lIns="0" tIns="0" rIns="0" bIns="0"/>
          <a:lstStyle/>
          <a:p>
            <a:pPr algn="l" rtl="0" eaLnBrk="0">
              <a:lnSpc>
                <a:spcPct val="83531"/>
              </a:lnSpc>
              <a:tabLst/>
            </a:pPr>
            <a:endParaRPr lang="Arial" altLang="Arial" sz="100" dirty="0"/>
          </a:p>
          <a:p>
            <a:pPr marL="17792" algn="l" rtl="0" eaLnBrk="0">
              <a:lnSpc>
                <a:spcPct val="100000"/>
              </a:lnSpc>
              <a:tabLst/>
            </a:pPr>
            <a:r>
              <a:rPr sz="2000" spc="-10" dirty="0">
                <a:solidFill>
                  <a:srgbClr val="000000">
                    <a:alpha val="100000"/>
                  </a:srgbClr>
                </a:solidFill>
                <a:latin typeface="SimSun"/>
                <a:ea typeface="SimSun"/>
                <a:cs typeface="SimSun"/>
              </a:rPr>
              <a:t>5.2系统应具有防雷电保</a:t>
            </a:r>
            <a:r>
              <a:rPr sz="2000" spc="0" dirty="0">
                <a:solidFill>
                  <a:srgbClr val="000000">
                    <a:alpha val="100000"/>
                  </a:srgbClr>
                </a:solidFill>
                <a:latin typeface="SimSun"/>
                <a:ea typeface="SimSun"/>
                <a:cs typeface="SimSun"/>
              </a:rPr>
              <a:t>护，入井线缆的入井口处和中心站电源输入端</a:t>
            </a:r>
            <a:endParaRPr lang="SimSun" altLang="SimSun" sz="2000" dirty="0"/>
          </a:p>
          <a:p>
            <a:pPr marL="12700" algn="l" rtl="0" eaLnBrk="0">
              <a:lnSpc>
                <a:spcPct val="95000"/>
              </a:lnSpc>
              <a:spcBef>
                <a:spcPts val="8"/>
              </a:spcBef>
              <a:tabLst/>
            </a:pPr>
            <a:r>
              <a:rPr sz="2000" spc="-10" dirty="0">
                <a:solidFill>
                  <a:srgbClr val="000000">
                    <a:alpha val="100000"/>
                  </a:srgbClr>
                </a:solidFill>
                <a:latin typeface="SimSun"/>
                <a:ea typeface="SimSun"/>
                <a:cs typeface="SimSun"/>
              </a:rPr>
              <a:t>应具有防雷措施。</a:t>
            </a:r>
            <a:r>
              <a:rPr sz="2000" spc="0" dirty="0">
                <a:solidFill>
                  <a:srgbClr val="000000">
                    <a:alpha val="100000"/>
                  </a:srgbClr>
                </a:solidFill>
                <a:latin typeface="SimSun"/>
                <a:ea typeface="SimSun"/>
                <a:cs typeface="SimSun"/>
              </a:rPr>
              <a:t>   </a:t>
            </a:r>
            <a:endParaRPr lang="SimSun" altLang="SimSun" sz="2000" dirty="0"/>
          </a:p>
          <a:p>
            <a:pPr algn="l" rtl="0" eaLnBrk="0">
              <a:lnSpc>
                <a:spcPct val="102000"/>
              </a:lnSpc>
              <a:tabLst/>
            </a:pPr>
            <a:endParaRPr lang="Arial" altLang="Arial" sz="1000" dirty="0"/>
          </a:p>
          <a:p>
            <a:pPr algn="l" rtl="0" eaLnBrk="0">
              <a:lnSpc>
                <a:spcPct val="102000"/>
              </a:lnSpc>
              <a:tabLst/>
            </a:pPr>
            <a:endParaRPr lang="Arial" altLang="Arial" sz="1000" dirty="0"/>
          </a:p>
          <a:p>
            <a:pPr algn="l" rtl="0" eaLnBrk="0">
              <a:lnSpc>
                <a:spcPct val="102000"/>
              </a:lnSpc>
              <a:tabLst/>
            </a:pPr>
            <a:endParaRPr lang="Arial" altLang="Arial" sz="1000" dirty="0"/>
          </a:p>
          <a:p>
            <a:pPr algn="l" rtl="0" eaLnBrk="0">
              <a:lnSpc>
                <a:spcPct val="102000"/>
              </a:lnSpc>
              <a:tabLst/>
            </a:pPr>
            <a:endParaRPr lang="Arial" altLang="Arial" sz="1000" dirty="0"/>
          </a:p>
          <a:p>
            <a:pPr algn="l" rtl="0" eaLnBrk="0">
              <a:lnSpc>
                <a:spcPct val="102000"/>
              </a:lnSpc>
              <a:tabLst/>
            </a:pPr>
            <a:endParaRPr lang="Arial" altLang="Arial" sz="1000" dirty="0"/>
          </a:p>
          <a:p>
            <a:pPr algn="l" rtl="0" eaLnBrk="0">
              <a:lnSpc>
                <a:spcPct val="102000"/>
              </a:lnSpc>
              <a:tabLst/>
            </a:pPr>
            <a:endParaRPr lang="Arial" altLang="Arial" sz="1000" dirty="0"/>
          </a:p>
          <a:p>
            <a:pPr algn="l" rtl="0" eaLnBrk="0">
              <a:lnSpc>
                <a:spcPct val="102000"/>
              </a:lnSpc>
              <a:tabLst/>
            </a:pPr>
            <a:endParaRPr lang="Arial" altLang="Arial" sz="1000" dirty="0"/>
          </a:p>
          <a:p>
            <a:pPr algn="l" rtl="0" eaLnBrk="0">
              <a:lnSpc>
                <a:spcPct val="102000"/>
              </a:lnSpc>
              <a:tabLst/>
            </a:pPr>
            <a:endParaRPr lang="Arial" altLang="Arial" sz="1000" dirty="0"/>
          </a:p>
          <a:p>
            <a:pPr algn="l" rtl="0" eaLnBrk="0">
              <a:lnSpc>
                <a:spcPct val="102000"/>
              </a:lnSpc>
              <a:tabLst/>
            </a:pPr>
            <a:endParaRPr lang="Arial" altLang="Arial" sz="1000" dirty="0"/>
          </a:p>
          <a:p>
            <a:pPr algn="l" rtl="0" eaLnBrk="0">
              <a:lnSpc>
                <a:spcPct val="103000"/>
              </a:lnSpc>
              <a:tabLst/>
            </a:pPr>
            <a:endParaRPr lang="Arial" altLang="Arial" sz="1000" dirty="0"/>
          </a:p>
          <a:p>
            <a:pPr algn="l" rtl="0" eaLnBrk="0">
              <a:lnSpc>
                <a:spcPct val="103000"/>
              </a:lnSpc>
              <a:tabLst/>
            </a:pPr>
            <a:endParaRPr lang="Arial" altLang="Arial" sz="1000" dirty="0"/>
          </a:p>
          <a:p>
            <a:pPr algn="l" rtl="0" eaLnBrk="0">
              <a:lnSpc>
                <a:spcPct val="103000"/>
              </a:lnSpc>
              <a:tabLst/>
            </a:pPr>
            <a:endParaRPr lang="Arial" altLang="Arial" sz="1000" dirty="0"/>
          </a:p>
          <a:p>
            <a:pPr algn="l" rtl="0" eaLnBrk="0">
              <a:lnSpc>
                <a:spcPct val="103000"/>
              </a:lnSpc>
              <a:tabLst/>
            </a:pPr>
            <a:endParaRPr lang="Arial" altLang="Arial" sz="1000" dirty="0"/>
          </a:p>
          <a:p>
            <a:pPr algn="l" rtl="0" eaLnBrk="0">
              <a:lnSpc>
                <a:spcPct val="101000"/>
              </a:lnSpc>
              <a:tabLst/>
            </a:pPr>
            <a:endParaRPr lang="Arial" altLang="Arial" sz="500" dirty="0"/>
          </a:p>
          <a:p>
            <a:pPr marL="13718" indent="4074" algn="l" rtl="0" eaLnBrk="0">
              <a:lnSpc>
                <a:spcPct val="103000"/>
              </a:lnSpc>
              <a:spcBef>
                <a:spcPts val="5"/>
              </a:spcBef>
              <a:tabLst/>
            </a:pPr>
            <a:r>
              <a:rPr sz="2000" spc="-10" dirty="0">
                <a:solidFill>
                  <a:srgbClr val="000000">
                    <a:alpha val="100000"/>
                  </a:srgbClr>
                </a:solidFill>
                <a:latin typeface="SimSun"/>
                <a:ea typeface="SimSun"/>
                <a:cs typeface="SimSun"/>
              </a:rPr>
              <a:t>5.3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井下分站应设置在</a:t>
            </a:r>
            <a:r>
              <a:rPr sz="2000" spc="0" dirty="0">
                <a:solidFill>
                  <a:srgbClr val="000000">
                    <a:alpha val="100000"/>
                  </a:srgbClr>
                </a:solidFill>
                <a:latin typeface="SimSun"/>
                <a:ea typeface="SimSun"/>
                <a:cs typeface="SimSun"/>
              </a:rPr>
              <a:t>便于人员观察、调试、检验及支护良好、无滴</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水、无杂物的进风巷道或硐室中，安设时应垫支架</a:t>
            </a:r>
            <a:r>
              <a:rPr sz="2000" spc="0" dirty="0">
                <a:solidFill>
                  <a:srgbClr val="000000">
                    <a:alpha val="100000"/>
                  </a:srgbClr>
                </a:solidFill>
                <a:latin typeface="SimSun"/>
                <a:ea typeface="SimSun"/>
                <a:cs typeface="SimSun"/>
              </a:rPr>
              <a:t>，或吊挂在巷道中，</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使其距巷道底板不小</a:t>
            </a:r>
            <a:r>
              <a:rPr sz="2000" spc="0" dirty="0">
                <a:solidFill>
                  <a:srgbClr val="000000">
                    <a:alpha val="100000"/>
                  </a:srgbClr>
                </a:solidFill>
                <a:latin typeface="SimSun"/>
                <a:ea typeface="SimSun"/>
                <a:cs typeface="SimSun"/>
              </a:rPr>
              <a:t>于300</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mm。</a:t>
            </a:r>
            <a:endParaRPr lang="SimSun" altLang="SimSun" sz="2000" dirty="0"/>
          </a:p>
        </p:txBody>
      </p:sp>
      <p:pic>
        <p:nvPicPr>
          <p:cNvPr id="465" name="picture 465"/>
          <p:cNvPicPr>
            <a:picLocks noChangeAspect="1"/>
          </p:cNvPicPr>
          <p:nvPr/>
        </p:nvPicPr>
        <p:blipFill>
          <a:blip r:embed="rId2"/>
          <a:stretch>
            <a:fillRect/>
          </a:stretch>
        </p:blipFill>
        <p:spPr>
          <a:xfrm rot="21600000">
            <a:off x="2799587" y="1078992"/>
            <a:ext cx="3921251" cy="2350007"/>
          </a:xfrm>
          <a:prstGeom prst="rect">
            <a:avLst/>
          </a:prstGeom>
        </p:spPr>
      </p:pic>
      <p:pic>
        <p:nvPicPr>
          <p:cNvPr id="466" name="picture 466"/>
          <p:cNvPicPr>
            <a:picLocks noChangeAspect="1"/>
          </p:cNvPicPr>
          <p:nvPr/>
        </p:nvPicPr>
        <p:blipFill>
          <a:blip r:embed="rId3"/>
          <a:stretch>
            <a:fillRect/>
          </a:stretch>
        </p:blipFill>
        <p:spPr>
          <a:xfrm rot="21600000">
            <a:off x="2296667" y="4491228"/>
            <a:ext cx="5259323" cy="1929383"/>
          </a:xfrm>
          <a:prstGeom prst="rect">
            <a:avLst/>
          </a:prstGeom>
        </p:spPr>
      </p:pic>
      <p:sp>
        <p:nvSpPr>
          <p:cNvPr id="467" name="textbox 467"/>
          <p:cNvSpPr/>
          <p:nvPr/>
        </p:nvSpPr>
        <p:spPr>
          <a:xfrm>
            <a:off x="675612" y="176865"/>
            <a:ext cx="2098675" cy="409575"/>
          </a:xfrm>
          <a:prstGeom prst="rect">
            <a:avLst/>
          </a:prstGeom>
        </p:spPr>
        <p:txBody>
          <a:bodyPr vert="horz" wrap="square" lIns="0" tIns="0" rIns="0" bIns="0"/>
          <a:lstStyle/>
          <a:p>
            <a:pPr algn="l" rtl="0" eaLnBrk="0">
              <a:lnSpc>
                <a:spcPct val="93252"/>
              </a:lnSpc>
              <a:tabLst/>
            </a:pPr>
            <a:endParaRPr lang="Arial" altLang="Arial" sz="100" dirty="0"/>
          </a:p>
          <a:p>
            <a:pPr marL="12700" algn="l" rtl="0" eaLnBrk="0">
              <a:lnSpc>
                <a:spcPct val="93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5</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设计和安</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装</a:t>
            </a:r>
            <a:endParaRPr lang="Microsoft YaHei" altLang="Microsoft YaHei" sz="2700" dirty="0"/>
          </a:p>
        </p:txBody>
      </p:sp>
      <p:sp>
        <p:nvSpPr>
          <p:cNvPr id="46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6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70" name="textbox 470"/>
          <p:cNvSpPr/>
          <p:nvPr/>
        </p:nvSpPr>
        <p:spPr>
          <a:xfrm>
            <a:off x="8210980" y="6401058"/>
            <a:ext cx="245109"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30" dirty="0">
                <a:solidFill>
                  <a:srgbClr val="000000">
                    <a:alpha val="100000"/>
                  </a:srgbClr>
                </a:solidFill>
                <a:latin typeface="Verdana"/>
                <a:ea typeface="Verdana"/>
                <a:cs typeface="Verdana"/>
              </a:rPr>
              <a:t>49</a:t>
            </a:r>
            <a:endParaRPr lang="Verdana" altLang="Verdana"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21"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2"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23" name="textbox 23"/>
          <p:cNvSpPr/>
          <p:nvPr/>
        </p:nvSpPr>
        <p:spPr>
          <a:xfrm>
            <a:off x="653688" y="821043"/>
            <a:ext cx="7892415" cy="5581650"/>
          </a:xfrm>
          <a:prstGeom prst="rect">
            <a:avLst/>
          </a:prstGeom>
        </p:spPr>
        <p:txBody>
          <a:bodyPr vert="horz" wrap="square" lIns="0" tIns="0" rIns="0" bIns="0"/>
          <a:lstStyle/>
          <a:p>
            <a:pPr algn="l" rtl="0" eaLnBrk="0">
              <a:lnSpc>
                <a:spcPct val="83531"/>
              </a:lnSpc>
              <a:tabLst/>
            </a:pPr>
            <a:endParaRPr lang="Arial" altLang="Arial" sz="100" dirty="0"/>
          </a:p>
          <a:p>
            <a:pPr marL="546660" algn="l" rtl="0" eaLnBrk="0">
              <a:lnSpc>
                <a:spcPct val="100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1、本标准的</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全部技术内容为强制性条款。</a:t>
            </a:r>
            <a:endParaRPr lang="SimSun" altLang="SimSun" sz="2000" dirty="0"/>
          </a:p>
          <a:p>
            <a:pPr marL="525792" algn="l" rtl="0" eaLnBrk="0">
              <a:lnSpc>
                <a:spcPct val="100000"/>
              </a:lnSpc>
              <a:tabLst/>
            </a:pPr>
            <a:r>
              <a:rPr sz="2000" spc="-10" dirty="0">
                <a:solidFill>
                  <a:srgbClr val="000000">
                    <a:alpha val="100000"/>
                  </a:srgbClr>
                </a:solidFill>
                <a:latin typeface="SimSun"/>
                <a:ea typeface="SimSun"/>
                <a:cs typeface="SimSun"/>
              </a:rPr>
              <a:t>2、本标准按照</a:t>
            </a:r>
            <a:r>
              <a:rPr sz="2000" spc="0" dirty="0">
                <a:solidFill>
                  <a:srgbClr val="000000">
                    <a:alpha val="100000"/>
                  </a:srgbClr>
                </a:solidFill>
                <a:latin typeface="SimSun"/>
                <a:ea typeface="SimSun"/>
                <a:cs typeface="SimSun"/>
              </a:rPr>
              <a:t>GB</a:t>
            </a: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T</a:t>
            </a:r>
            <a:r>
              <a:rPr sz="2000" spc="-10" dirty="0">
                <a:solidFill>
                  <a:srgbClr val="000000">
                    <a:alpha val="100000"/>
                  </a:srgbClr>
                </a:solidFill>
                <a:latin typeface="SimSun"/>
                <a:ea typeface="SimSun"/>
                <a:cs typeface="SimSun"/>
              </a:rPr>
              <a:t>1.</a:t>
            </a:r>
            <a:r>
              <a:rPr sz="2000" spc="0" dirty="0">
                <a:solidFill>
                  <a:srgbClr val="000000">
                    <a:alpha val="100000"/>
                  </a:srgbClr>
                </a:solidFill>
                <a:latin typeface="SimSun"/>
                <a:ea typeface="SimSun"/>
                <a:cs typeface="SimSun"/>
              </a:rPr>
              <a:t>1-2009给出的规则起草。</a:t>
            </a:r>
            <a:endParaRPr lang="SimSun" altLang="SimSun" sz="2000" dirty="0"/>
          </a:p>
          <a:p>
            <a:pPr marL="20848" indent="506981" algn="l" rtl="0" eaLnBrk="0">
              <a:lnSpc>
                <a:spcPct val="97000"/>
              </a:lnSpc>
              <a:spcBef>
                <a:spcPts val="24"/>
              </a:spcBef>
              <a:tabLst/>
            </a:pPr>
            <a:r>
              <a:rPr sz="2000" spc="-10" dirty="0">
                <a:solidFill>
                  <a:srgbClr val="000000">
                    <a:alpha val="100000"/>
                  </a:srgbClr>
                </a:solidFill>
                <a:latin typeface="SimSun"/>
                <a:ea typeface="SimSun"/>
                <a:cs typeface="SimSun"/>
              </a:rPr>
              <a:t>3、本标准代替</a:t>
            </a:r>
            <a:r>
              <a:rPr sz="2000" spc="0" dirty="0">
                <a:solidFill>
                  <a:srgbClr val="000000">
                    <a:alpha val="100000"/>
                  </a:srgbClr>
                </a:solidFill>
                <a:latin typeface="SimSun"/>
                <a:ea typeface="SimSun"/>
                <a:cs typeface="SimSun"/>
              </a:rPr>
              <a:t>AQ</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1029</a:t>
            </a:r>
            <a:r>
              <a:rPr sz="2000" spc="0" dirty="0">
                <a:solidFill>
                  <a:srgbClr val="000000">
                    <a:alpha val="100000"/>
                  </a:srgbClr>
                </a:solidFill>
                <a:latin typeface="SimSun"/>
                <a:ea typeface="SimSun"/>
                <a:cs typeface="SimSun"/>
              </a:rPr>
              <a:t>-2007《煤矿安全监控系统及检测仪器使用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管理规范》。与</a:t>
            </a:r>
            <a:r>
              <a:rPr sz="2000" spc="0" dirty="0">
                <a:solidFill>
                  <a:srgbClr val="000000">
                    <a:alpha val="100000"/>
                  </a:srgbClr>
                </a:solidFill>
                <a:latin typeface="SimSun"/>
                <a:ea typeface="SimSun"/>
                <a:cs typeface="SimSun"/>
              </a:rPr>
              <a:t>AQ</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1029-</a:t>
            </a:r>
            <a:r>
              <a:rPr sz="2000" spc="0" dirty="0">
                <a:solidFill>
                  <a:srgbClr val="000000">
                    <a:alpha val="100000"/>
                  </a:srgbClr>
                </a:solidFill>
                <a:latin typeface="SimSun"/>
                <a:ea typeface="SimSun"/>
                <a:cs typeface="SimSun"/>
              </a:rPr>
              <a:t>2007相比主要技术变化如下：</a:t>
            </a:r>
            <a:endParaRPr lang="SimSun" altLang="SimSun" sz="2000" dirty="0"/>
          </a:p>
          <a:p>
            <a:pPr marL="15755" indent="504944" algn="l" rtl="0" eaLnBrk="0">
              <a:lnSpc>
                <a:spcPct val="98000"/>
              </a:lnSpc>
              <a:spcBef>
                <a:spcPts val="96"/>
              </a:spcBef>
              <a:tabLst/>
            </a:pPr>
            <a:r>
              <a:rPr sz="2000" spc="-10" dirty="0">
                <a:solidFill>
                  <a:srgbClr val="000000">
                    <a:alpha val="100000"/>
                  </a:srgbClr>
                </a:solidFill>
                <a:latin typeface="SimSun"/>
                <a:ea typeface="SimSun"/>
                <a:cs typeface="SimSun"/>
              </a:rPr>
              <a:t>——增加了</a:t>
            </a:r>
            <a:r>
              <a:rPr sz="2000" spc="-10" dirty="0">
                <a:solidFill>
                  <a:srgbClr val="FF0000">
                    <a:alpha val="100000"/>
                  </a:srgbClr>
                </a:solidFill>
                <a:latin typeface="SimSun"/>
                <a:ea typeface="SimSun"/>
                <a:cs typeface="SimSun"/>
              </a:rPr>
              <a:t>风</a:t>
            </a:r>
            <a:r>
              <a:rPr sz="2000" spc="0" dirty="0">
                <a:solidFill>
                  <a:srgbClr val="FF0000">
                    <a:alpha val="100000"/>
                  </a:srgbClr>
                </a:solidFill>
                <a:latin typeface="SimSun"/>
                <a:ea typeface="SimSun"/>
                <a:cs typeface="SimSun"/>
              </a:rPr>
              <a:t>向传感器、粉尘传感器、线缆、光学甲烷检测仪、甲</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烷断电仪</a:t>
            </a:r>
            <a:r>
              <a:rPr sz="2000" spc="-10" dirty="0">
                <a:solidFill>
                  <a:srgbClr val="000000">
                    <a:alpha val="100000"/>
                  </a:srgbClr>
                </a:solidFill>
                <a:latin typeface="SimSun"/>
                <a:ea typeface="SimSun"/>
                <a:cs typeface="SimSun"/>
              </a:rPr>
              <a:t>的术语和定</a:t>
            </a:r>
            <a:r>
              <a:rPr sz="2000" spc="0" dirty="0">
                <a:solidFill>
                  <a:srgbClr val="000000">
                    <a:alpha val="100000"/>
                  </a:srgbClr>
                </a:solidFill>
                <a:latin typeface="SimSun"/>
                <a:ea typeface="SimSun"/>
                <a:cs typeface="SimSun"/>
              </a:rPr>
              <a:t>义</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(见3.20、3.21、3.23、3.25、3.26)</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a:p>
            <a:pPr marL="16774" indent="503925" algn="l" rtl="0" eaLnBrk="0">
              <a:lnSpc>
                <a:spcPct val="99000"/>
              </a:lnSpc>
              <a:spcBef>
                <a:spcPts val="97"/>
              </a:spcBef>
              <a:tabLst>
                <a:tab pos="148589" algn="l"/>
              </a:tabLst>
            </a:pPr>
            <a:r>
              <a:rPr sz="2000" spc="10" dirty="0">
                <a:solidFill>
                  <a:srgbClr val="000000">
                    <a:alpha val="100000"/>
                  </a:srgbClr>
                </a:solidFill>
                <a:latin typeface="SimSun"/>
                <a:ea typeface="SimSun"/>
                <a:cs typeface="SimSun"/>
              </a:rPr>
              <a:t>——增加</a:t>
            </a:r>
            <a:r>
              <a:rPr sz="2000" spc="0" dirty="0">
                <a:solidFill>
                  <a:srgbClr val="000000">
                    <a:alpha val="100000"/>
                  </a:srgbClr>
                </a:solidFill>
                <a:latin typeface="SimSun"/>
                <a:ea typeface="SimSun"/>
                <a:cs typeface="SimSun"/>
              </a:rPr>
              <a:t>了</a:t>
            </a:r>
            <a:r>
              <a:rPr sz="2000" spc="0" dirty="0">
                <a:solidFill>
                  <a:srgbClr val="FF0000">
                    <a:alpha val="100000"/>
                  </a:srgbClr>
                </a:solidFill>
                <a:latin typeface="SimSun"/>
                <a:ea typeface="SimSun"/>
                <a:cs typeface="SimSun"/>
              </a:rPr>
              <a:t>支持多网、多系统融合，伪数据标注及异常数据分析</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瓦斯涌出、火灾等的</a:t>
            </a:r>
            <a:r>
              <a:rPr sz="2000" spc="0" dirty="0">
                <a:solidFill>
                  <a:srgbClr val="000000">
                    <a:alpha val="100000"/>
                  </a:srgbClr>
                </a:solidFill>
                <a:latin typeface="SimSun"/>
                <a:ea typeface="SimSun"/>
                <a:cs typeface="SimSun"/>
              </a:rPr>
              <a:t>预测预警，瓦斯超限、断电等需立即撤人的紧急情</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况下，可自动与应急</a:t>
            </a:r>
            <a:r>
              <a:rPr sz="2000" spc="0" dirty="0">
                <a:solidFill>
                  <a:srgbClr val="000000">
                    <a:alpha val="100000"/>
                  </a:srgbClr>
                </a:solidFill>
                <a:latin typeface="SimSun"/>
                <a:ea typeface="SimSun"/>
                <a:cs typeface="SimSun"/>
              </a:rPr>
              <a:t>广播、通信、人员位置监测等系统应急联动的功能</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(见4.6、4.9、4.10</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a:p>
            <a:pPr marL="520700" algn="l" rtl="0" eaLnBrk="0">
              <a:lnSpc>
                <a:spcPct val="95000"/>
              </a:lnSpc>
              <a:spcBef>
                <a:spcPts val="112"/>
              </a:spcBef>
              <a:tabLst/>
            </a:pPr>
            <a:r>
              <a:rPr sz="2000" spc="-10" dirty="0">
                <a:solidFill>
                  <a:srgbClr val="000000">
                    <a:alpha val="100000"/>
                  </a:srgbClr>
                </a:solidFill>
                <a:latin typeface="SimSun"/>
                <a:ea typeface="SimSun"/>
                <a:cs typeface="SimSun"/>
              </a:rPr>
              <a:t>——增加了煤矿</a:t>
            </a:r>
            <a:r>
              <a:rPr sz="2000" spc="0" dirty="0">
                <a:solidFill>
                  <a:srgbClr val="000000">
                    <a:alpha val="100000"/>
                  </a:srgbClr>
                </a:solidFill>
                <a:latin typeface="SimSun"/>
                <a:ea typeface="SimSun"/>
                <a:cs typeface="SimSun"/>
              </a:rPr>
              <a:t>安全监控系统主干线缆应当分设两条</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(见5.2)</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a:p>
            <a:pPr marL="17792" indent="502907" algn="l" rtl="0" eaLnBrk="0">
              <a:lnSpc>
                <a:spcPct val="98000"/>
              </a:lnSpc>
              <a:spcBef>
                <a:spcPts val="104"/>
              </a:spcBef>
              <a:tabLst/>
            </a:pPr>
            <a:r>
              <a:rPr sz="2000" spc="-10" dirty="0">
                <a:solidFill>
                  <a:srgbClr val="FF0000">
                    <a:alpha val="100000"/>
                  </a:srgbClr>
                </a:solidFill>
                <a:latin typeface="SimSun"/>
                <a:ea typeface="SimSun"/>
                <a:cs typeface="SimSun"/>
              </a:rPr>
              <a:t>——删除了有</a:t>
            </a:r>
            <a:r>
              <a:rPr sz="2000" spc="0" dirty="0">
                <a:solidFill>
                  <a:srgbClr val="FF0000">
                    <a:alpha val="100000"/>
                  </a:srgbClr>
                </a:solidFill>
                <a:latin typeface="SimSun"/>
                <a:ea typeface="SimSun"/>
                <a:cs typeface="SimSun"/>
              </a:rPr>
              <a:t>专用排瓦斯巷的采煤工作面甲烷传感器的设置</a:t>
            </a:r>
            <a:r>
              <a:rPr sz="2000" spc="0" dirty="0">
                <a:solidFill>
                  <a:srgbClr val="FF0000">
                    <a:alpha val="100000"/>
                  </a:srgbClr>
                </a:solidFill>
                <a:latin typeface="SimSun"/>
                <a:ea typeface="SimSun"/>
                <a:cs typeface="SimSun"/>
              </a:rPr>
              <a:t> </a:t>
            </a:r>
            <a:r>
              <a:rPr sz="2000" spc="0" dirty="0">
                <a:solidFill>
                  <a:srgbClr val="FF0000">
                    <a:alpha val="100000"/>
                  </a:srgbClr>
                </a:solidFill>
                <a:latin typeface="SimSun"/>
                <a:ea typeface="SimSun"/>
                <a:cs typeface="SimSun"/>
              </a:rPr>
              <a:t>(见</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2007年版的6.3.</a:t>
            </a:r>
            <a:r>
              <a:rPr sz="2000" spc="0" dirty="0">
                <a:solidFill>
                  <a:srgbClr val="FF0000">
                    <a:alpha val="100000"/>
                  </a:srgbClr>
                </a:solidFill>
                <a:latin typeface="SimSun"/>
                <a:ea typeface="SimSun"/>
                <a:cs typeface="SimSun"/>
              </a:rPr>
              <a:t>3)</a:t>
            </a:r>
            <a:r>
              <a:rPr sz="2000" spc="0" dirty="0">
                <a:solidFill>
                  <a:srgbClr val="FF0000">
                    <a:alpha val="100000"/>
                  </a:srgbClr>
                </a:solidFill>
                <a:latin typeface="SimSun"/>
                <a:ea typeface="SimSun"/>
                <a:cs typeface="SimSun"/>
              </a:rPr>
              <a:t> </a:t>
            </a:r>
            <a:r>
              <a:rPr sz="2000" spc="0" dirty="0">
                <a:solidFill>
                  <a:srgbClr val="FF0000">
                    <a:alpha val="100000"/>
                  </a:srgbClr>
                </a:solidFill>
                <a:latin typeface="SimSun"/>
                <a:ea typeface="SimSun"/>
                <a:cs typeface="SimSun"/>
              </a:rPr>
              <a:t>；</a:t>
            </a:r>
            <a:endParaRPr lang="SimSun" altLang="SimSun" sz="2000" dirty="0"/>
          </a:p>
          <a:p>
            <a:pPr marL="12700" indent="508000" algn="l" rtl="0" eaLnBrk="0">
              <a:lnSpc>
                <a:spcPct val="97000"/>
              </a:lnSpc>
              <a:spcBef>
                <a:spcPts val="137"/>
              </a:spcBef>
              <a:tabLst/>
            </a:pPr>
            <a:r>
              <a:rPr sz="2000" spc="-10" dirty="0">
                <a:solidFill>
                  <a:srgbClr val="000000">
                    <a:alpha val="100000"/>
                  </a:srgbClr>
                </a:solidFill>
                <a:latin typeface="SimSun"/>
                <a:ea typeface="SimSun"/>
                <a:cs typeface="SimSun"/>
              </a:rPr>
              <a:t>——增加了掘</a:t>
            </a:r>
            <a:r>
              <a:rPr sz="2000" spc="0" dirty="0">
                <a:solidFill>
                  <a:srgbClr val="000000">
                    <a:alpha val="100000"/>
                  </a:srgbClr>
                </a:solidFill>
                <a:latin typeface="SimSun"/>
                <a:ea typeface="SimSun"/>
                <a:cs typeface="SimSun"/>
              </a:rPr>
              <a:t>锚－体机、连续采煤机、梭车、锚杆钻车、钻机应设</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置机载式甲烷断</a:t>
            </a:r>
            <a:r>
              <a:rPr sz="2000" spc="0" dirty="0">
                <a:solidFill>
                  <a:srgbClr val="000000">
                    <a:alpha val="100000"/>
                  </a:srgbClr>
                </a:solidFill>
                <a:latin typeface="SimSun"/>
                <a:ea typeface="SimSun"/>
                <a:cs typeface="SimSun"/>
              </a:rPr>
              <a:t>电仪或便携式甲烷检测报警仪</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(见6.3.4)</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a:p>
            <a:pPr marL="525780" algn="l" rtl="0" eaLnBrk="0">
              <a:lnSpc>
                <a:spcPct val="95000"/>
              </a:lnSpc>
              <a:spcBef>
                <a:spcPts val="120"/>
              </a:spcBef>
              <a:tabLst/>
            </a:pPr>
            <a:r>
              <a:rPr sz="2000" spc="-10" dirty="0">
                <a:solidFill>
                  <a:srgbClr val="000000">
                    <a:alpha val="100000"/>
                  </a:srgbClr>
                </a:solidFill>
                <a:latin typeface="SimSun"/>
                <a:ea typeface="SimSun"/>
                <a:cs typeface="SimSun"/>
              </a:rPr>
              <a:t>——</a:t>
            </a:r>
            <a:r>
              <a:rPr sz="2000" spc="-10" dirty="0">
                <a:solidFill>
                  <a:srgbClr val="FF0000">
                    <a:alpha val="100000"/>
                  </a:srgbClr>
                </a:solidFill>
                <a:latin typeface="SimSun"/>
                <a:ea typeface="SimSun"/>
                <a:cs typeface="SimSun"/>
              </a:rPr>
              <a:t>删除了设</a:t>
            </a:r>
            <a:r>
              <a:rPr sz="2000" spc="0" dirty="0">
                <a:solidFill>
                  <a:srgbClr val="FF0000">
                    <a:alpha val="100000"/>
                  </a:srgbClr>
                </a:solidFill>
                <a:latin typeface="SimSun"/>
                <a:ea typeface="SimSun"/>
                <a:cs typeface="SimSun"/>
              </a:rPr>
              <a:t>在回风流中的机电硐室进风侧必须设置甲烷传感器</a:t>
            </a:r>
            <a:endParaRPr lang="SimSun" altLang="SimSun" sz="2000" dirty="0"/>
          </a:p>
          <a:p>
            <a:pPr algn="l" rtl="0" eaLnBrk="0">
              <a:lnSpc>
                <a:spcPct val="108000"/>
              </a:lnSpc>
              <a:tabLst/>
            </a:pPr>
            <a:endParaRPr lang="Arial" altLang="Arial" sz="1000" dirty="0"/>
          </a:p>
          <a:p>
            <a:pPr algn="l" rtl="0" eaLnBrk="0">
              <a:lnSpc>
                <a:spcPct val="108000"/>
              </a:lnSpc>
              <a:tabLst/>
            </a:pPr>
            <a:endParaRPr lang="Arial" altLang="Arial" sz="1000" dirty="0"/>
          </a:p>
          <a:p>
            <a:pPr algn="l" rtl="0" eaLnBrk="0">
              <a:lnSpc>
                <a:spcPct val="100000"/>
              </a:lnSpc>
              <a:tabLst/>
            </a:pPr>
            <a:endParaRPr lang="Arial" altLang="Arial" sz="500" dirty="0"/>
          </a:p>
          <a:p>
            <a:pPr marL="3156311" algn="l" rtl="0" eaLnBrk="0">
              <a:lnSpc>
                <a:spcPct val="95000"/>
              </a:lnSpc>
              <a:spcBef>
                <a:spcPts val="3"/>
              </a:spcBef>
              <a:tabLst>
                <a:tab pos="3328670" algn="l"/>
              </a:tabLst>
            </a:pPr>
            <a:r>
              <a:rPr sz="2000" spc="0" dirty="0">
                <a:solidFill>
                  <a:srgbClr val="0066FF">
                    <a:alpha val="100000"/>
                  </a:srgbClr>
                </a:solidFill>
                <a:latin typeface="SimSun"/>
                <a:ea typeface="SimSun"/>
                <a:cs typeface="SimSun"/>
              </a:rPr>
              <a:t>	</a:t>
            </a:r>
            <a:r>
              <a:rPr sz="2000" spc="10" dirty="0">
                <a:solidFill>
                  <a:srgbClr val="0066FF">
                    <a:alpha val="100000"/>
                  </a:srgbClr>
                </a:solidFill>
                <a:latin typeface="SimSun"/>
                <a:ea typeface="SimSun"/>
                <a:cs typeface="SimSun"/>
              </a:rPr>
              <a:t>井下个</a:t>
            </a:r>
            <a:r>
              <a:rPr sz="2000" spc="0" dirty="0">
                <a:solidFill>
                  <a:srgbClr val="0066FF">
                    <a:alpha val="100000"/>
                  </a:srgbClr>
                </a:solidFill>
                <a:latin typeface="SimSun"/>
                <a:ea typeface="SimSun"/>
                <a:cs typeface="SimSun"/>
              </a:rPr>
              <a:t>别机电设备设在回风流中的，必</a:t>
            </a:r>
            <a:endParaRPr lang="SimSun" altLang="SimSun" sz="2000" dirty="0"/>
          </a:p>
        </p:txBody>
      </p:sp>
      <p:sp>
        <p:nvSpPr>
          <p:cNvPr id="24" name="path"/>
          <p:cNvSpPr/>
          <p:nvPr/>
        </p:nvSpPr>
        <p:spPr>
          <a:xfrm>
            <a:off x="3454400" y="5967983"/>
            <a:ext cx="355600" cy="364236"/>
          </a:xfrm>
          <a:custGeom>
            <a:avLst/>
            <a:gdLst/>
            <a:ahLst/>
            <a:cxnLst/>
            <a:rect l="0" t="0" r="0" b="0"/>
            <a:pathLst>
              <a:path w="560" h="573">
                <a:moveTo>
                  <a:pt x="0" y="0"/>
                </a:moveTo>
                <a:cubicBezTo>
                  <a:pt x="0" y="174"/>
                  <a:pt x="178" y="321"/>
                  <a:pt x="420" y="364"/>
                </a:cubicBezTo>
                <a:lnTo>
                  <a:pt x="420" y="292"/>
                </a:lnTo>
                <a:lnTo>
                  <a:pt x="560" y="446"/>
                </a:lnTo>
                <a:lnTo>
                  <a:pt x="420" y="573"/>
                </a:lnTo>
                <a:lnTo>
                  <a:pt x="420" y="504"/>
                </a:lnTo>
                <a:cubicBezTo>
                  <a:pt x="178" y="461"/>
                  <a:pt x="0" y="314"/>
                  <a:pt x="0" y="139"/>
                </a:cubicBezTo>
                <a:lnTo>
                  <a:pt x="0" y="0"/>
                </a:lnTo>
              </a:path>
            </a:pathLst>
          </a:custGeom>
          <a:solidFill>
            <a:srgbClr val="A3B2C1">
              <a:alpha val="100000"/>
            </a:srgbClr>
          </a:solidFill>
          <a:ln cap="flat">
            <a:miter lim="0"/>
            <a:noFill/>
            <a:prstDash val="solid"/>
          </a:ln>
        </p:spPr>
        <p:txBody>
          <a:bodyPr rtlCol="0"/>
          <a:lstStyle/>
          <a:p>
            <a:pPr algn="ctr"/>
            <a:endParaRPr lang="zh-CN" altLang="en-US"/>
          </a:p>
        </p:txBody>
      </p:sp>
      <p:sp>
        <p:nvSpPr>
          <p:cNvPr id="25" name="textbox 25"/>
          <p:cNvSpPr/>
          <p:nvPr/>
        </p:nvSpPr>
        <p:spPr>
          <a:xfrm>
            <a:off x="662918" y="5697842"/>
            <a:ext cx="7593330" cy="652144"/>
          </a:xfrm>
          <a:prstGeom prst="rect">
            <a:avLst/>
          </a:prstGeom>
        </p:spPr>
        <p:txBody>
          <a:bodyPr vert="horz" wrap="square" lIns="0" tIns="0" rIns="0" bIns="0"/>
          <a:lstStyle/>
          <a:p>
            <a:pPr algn="l" rtl="0" eaLnBrk="0">
              <a:lnSpc>
                <a:spcPct val="83341"/>
              </a:lnSpc>
              <a:tabLst/>
            </a:pPr>
            <a:endParaRPr lang="Arial" altLang="Arial" sz="100" dirty="0"/>
          </a:p>
          <a:p>
            <a:pPr marL="139700" algn="l" rtl="0" eaLnBrk="0">
              <a:lnSpc>
                <a:spcPts val="2677"/>
              </a:lnSpc>
              <a:tabLst/>
            </a:pPr>
            <a:r>
              <a:rPr sz="3000" spc="-20" dirty="0" baseline="17445">
                <a:solidFill>
                  <a:srgbClr val="FF0000">
                    <a:alpha val="100000"/>
                  </a:srgbClr>
                </a:solidFill>
                <a:latin typeface="SimSun"/>
                <a:ea typeface="SimSun"/>
                <a:cs typeface="SimSun"/>
              </a:rPr>
              <a:t>(见2007年版的6.6</a:t>
            </a:r>
            <a:r>
              <a:rPr sz="1900" spc="-20" dirty="0">
                <a:solidFill>
                  <a:srgbClr val="FF0000">
                    <a:alpha val="100000"/>
                  </a:srgbClr>
                </a:solidFill>
                <a:latin typeface="SimSun"/>
                <a:ea typeface="SimSun"/>
                <a:cs typeface="SimSun"/>
              </a:rPr>
              <a:t> </a:t>
            </a:r>
            <a:r>
              <a:rPr sz="3000" spc="-20" dirty="0" baseline="17445">
                <a:solidFill>
                  <a:srgbClr val="FF0000">
                    <a:alpha val="100000"/>
                  </a:srgbClr>
                </a:solidFill>
                <a:latin typeface="SimSun"/>
                <a:ea typeface="SimSun"/>
                <a:cs typeface="SimSun"/>
              </a:rPr>
              <a:t>)</a:t>
            </a:r>
            <a:r>
              <a:rPr sz="1900" spc="-20" dirty="0">
                <a:solidFill>
                  <a:srgbClr val="FF0000">
                    <a:alpha val="100000"/>
                  </a:srgbClr>
                </a:solidFill>
                <a:latin typeface="SimSun"/>
                <a:ea typeface="SimSun"/>
                <a:cs typeface="SimSun"/>
              </a:rPr>
              <a:t> </a:t>
            </a:r>
            <a:r>
              <a:rPr sz="3000" spc="-20" dirty="0" baseline="17445">
                <a:solidFill>
                  <a:srgbClr val="FF0000">
                    <a:alpha val="100000"/>
                  </a:srgbClr>
                </a:solidFill>
                <a:latin typeface="SimSun"/>
                <a:ea typeface="SimSun"/>
                <a:cs typeface="SimSun"/>
              </a:rPr>
              <a:t>；</a:t>
            </a:r>
            <a:r>
              <a:rPr sz="1900" spc="-20" dirty="0">
                <a:solidFill>
                  <a:srgbClr val="FF0000">
                    <a:alpha val="100000"/>
                  </a:srgbClr>
                </a:solidFill>
                <a:latin typeface="SimSun"/>
                <a:ea typeface="SimSun"/>
                <a:cs typeface="SimSun"/>
              </a:rPr>
              <a:t>     </a:t>
            </a:r>
            <a:r>
              <a:rPr sz="3000" spc="-20" dirty="0" baseline="-5126">
                <a:solidFill>
                  <a:srgbClr val="0066FF">
                    <a:alpha val="100000"/>
                  </a:srgbClr>
                </a:solidFill>
                <a:latin typeface="SimSun"/>
                <a:ea typeface="SimSun"/>
                <a:cs typeface="SimSun"/>
              </a:rPr>
              <a:t>井下机电设备硐室</a:t>
            </a:r>
            <a:r>
              <a:rPr sz="3000" spc="-20" dirty="0" baseline="-5126">
                <a:solidFill>
                  <a:srgbClr val="FF0000">
                    <a:alpha val="100000"/>
                  </a:srgbClr>
                </a:solidFill>
                <a:ln w="7277" cap="flat" cmpd="sng">
                  <a:solidFill>
                    <a:srgbClr a:val="FF0000">
                      <a:alpha val="100000"/>
                    </a:srgbClr>
                  </a:solidFill>
                  <a:prstDash a:val="solid"/>
                  <a:bevel/>
                </a:ln>
                <a:latin typeface="SimSun"/>
                <a:ea typeface="SimSun"/>
                <a:cs typeface="SimSun"/>
              </a:rPr>
              <a:t>必须设在进风流</a:t>
            </a:r>
            <a:r>
              <a:rPr sz="3000" spc="-20" dirty="0" baseline="-5126">
                <a:solidFill>
                  <a:srgbClr val="0066FF">
                    <a:alpha val="100000"/>
                  </a:srgbClr>
                </a:solidFill>
                <a:latin typeface="SimSun"/>
                <a:ea typeface="SimSun"/>
                <a:cs typeface="SimSun"/>
              </a:rPr>
              <a:t>中</a:t>
            </a:r>
            <a:r>
              <a:rPr sz="3000" spc="0" dirty="0" baseline="-5126">
                <a:solidFill>
                  <a:srgbClr val="0066FF">
                    <a:alpha val="100000"/>
                  </a:srgbClr>
                </a:solidFill>
                <a:latin typeface="SimSun"/>
                <a:ea typeface="SimSun"/>
                <a:cs typeface="SimSun"/>
              </a:rPr>
              <a:t>，</a:t>
            </a:r>
            <a:endParaRPr lang="SimSun" altLang="SimSun" sz="1950" dirty="0"/>
          </a:p>
        </p:txBody>
      </p:sp>
      <p:pic>
        <p:nvPicPr>
          <p:cNvPr id="26" name="picture 26"/>
          <p:cNvPicPr>
            <a:picLocks noChangeAspect="1"/>
          </p:cNvPicPr>
          <p:nvPr/>
        </p:nvPicPr>
        <p:blipFill>
          <a:blip r:embed="rId2"/>
          <a:stretch>
            <a:fillRect/>
          </a:stretch>
        </p:blipFill>
        <p:spPr>
          <a:xfrm rot="21600000">
            <a:off x="3539363" y="5724385"/>
            <a:ext cx="365125" cy="612622"/>
          </a:xfrm>
          <a:prstGeom prst="rect">
            <a:avLst/>
          </a:prstGeom>
        </p:spPr>
      </p:pic>
      <p:sp>
        <p:nvSpPr>
          <p:cNvPr id="27" name="textbox 27"/>
          <p:cNvSpPr/>
          <p:nvPr/>
        </p:nvSpPr>
        <p:spPr>
          <a:xfrm>
            <a:off x="3973864" y="6393066"/>
            <a:ext cx="4482465" cy="314325"/>
          </a:xfrm>
          <a:prstGeom prst="rect">
            <a:avLst/>
          </a:prstGeom>
        </p:spPr>
        <p:txBody>
          <a:bodyPr vert="horz" wrap="square" lIns="0" tIns="0" rIns="0" bIns="0"/>
          <a:lstStyle/>
          <a:p>
            <a:pPr algn="l" rtl="0" eaLnBrk="0">
              <a:lnSpc>
                <a:spcPct val="76864"/>
              </a:lnSpc>
              <a:tabLst/>
            </a:pPr>
            <a:endParaRPr lang="Arial" altLang="Arial" sz="100" dirty="0"/>
          </a:p>
          <a:p>
            <a:pPr marL="12700" algn="l" rtl="0" eaLnBrk="0">
              <a:lnSpc>
                <a:spcPct val="95000"/>
              </a:lnSpc>
              <a:tabLst/>
            </a:pPr>
            <a:r>
              <a:rPr sz="2000" spc="-50" dirty="0">
                <a:solidFill>
                  <a:srgbClr val="0066FF">
                    <a:alpha val="100000"/>
                  </a:srgbClr>
                </a:solidFill>
                <a:latin typeface="SimSun"/>
                <a:ea typeface="SimSun"/>
                <a:cs typeface="SimSun"/>
              </a:rPr>
              <a:t>须安装甲烷传感器并实现甲烷电闭</a:t>
            </a:r>
            <a:r>
              <a:rPr sz="2000" spc="-30" dirty="0">
                <a:solidFill>
                  <a:srgbClr val="0066FF">
                    <a:alpha val="100000"/>
                  </a:srgbClr>
                </a:solidFill>
                <a:latin typeface="SimSun"/>
                <a:ea typeface="SimSun"/>
                <a:cs typeface="SimSun"/>
              </a:rPr>
              <a:t>锁</a:t>
            </a:r>
            <a:r>
              <a:rPr sz="2000" spc="0" dirty="0">
                <a:solidFill>
                  <a:srgbClr val="0066FF">
                    <a:alpha val="100000"/>
                  </a:srgbClr>
                </a:solidFill>
                <a:latin typeface="SimSun"/>
                <a:ea typeface="SimSun"/>
                <a:cs typeface="SimSun"/>
              </a:rPr>
              <a:t>。</a:t>
            </a:r>
            <a:r>
              <a:rPr sz="2000" spc="0" dirty="0">
                <a:solidFill>
                  <a:srgbClr val="0066FF">
                    <a:alpha val="100000"/>
                  </a:srgbClr>
                </a:solidFill>
                <a:latin typeface="SimSun"/>
                <a:ea typeface="SimSun"/>
                <a:cs typeface="SimSun"/>
              </a:rPr>
              <a:t> </a:t>
            </a:r>
            <a:r>
              <a:rPr sz="2100" spc="0" dirty="0" baseline="27284">
                <a:solidFill>
                  <a:srgbClr val="000000">
                    <a:alpha val="100000"/>
                  </a:srgbClr>
                </a:solidFill>
                <a:latin typeface="Verdana"/>
                <a:ea typeface="Verdana"/>
                <a:cs typeface="Verdana"/>
              </a:rPr>
              <a:t>5</a:t>
            </a:r>
            <a:endParaRPr lang="Verdana" altLang="Verdana" sz="1364" dirty="0"/>
          </a:p>
        </p:txBody>
      </p:sp>
      <p:sp>
        <p:nvSpPr>
          <p:cNvPr id="2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29" name="textbox 29"/>
          <p:cNvSpPr/>
          <p:nvPr/>
        </p:nvSpPr>
        <p:spPr>
          <a:xfrm>
            <a:off x="651474" y="175800"/>
            <a:ext cx="730884" cy="410844"/>
          </a:xfrm>
          <a:prstGeom prst="rect">
            <a:avLst/>
          </a:prstGeom>
        </p:spPr>
        <p:txBody>
          <a:bodyPr vert="horz" wrap="square" lIns="0" tIns="0" rIns="0" bIns="0"/>
          <a:lstStyle/>
          <a:p>
            <a:pPr algn="l" rtl="0" eaLnBrk="0">
              <a:lnSpc>
                <a:spcPct val="72712"/>
              </a:lnSpc>
              <a:tabLst/>
            </a:pPr>
            <a:endParaRPr lang="Arial" altLang="Arial" sz="100" dirty="0"/>
          </a:p>
          <a:p>
            <a:pPr marL="12700" algn="l" rtl="0" eaLnBrk="0">
              <a:lnSpc>
                <a:spcPct val="94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前</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言</a:t>
            </a:r>
            <a:endParaRPr lang="Microsoft YaHei" altLang="Microsoft YaHei" sz="2700" dirty="0"/>
          </a:p>
        </p:txBody>
      </p:sp>
      <p:sp>
        <p:nvSpPr>
          <p:cNvPr id="3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47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7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474" name="textbox 474"/>
          <p:cNvSpPr/>
          <p:nvPr/>
        </p:nvSpPr>
        <p:spPr>
          <a:xfrm>
            <a:off x="628331" y="870318"/>
            <a:ext cx="8171815" cy="2520950"/>
          </a:xfrm>
          <a:prstGeom prst="rect">
            <a:avLst/>
          </a:prstGeom>
        </p:spPr>
        <p:txBody>
          <a:bodyPr vert="horz" wrap="square" lIns="0" tIns="0" rIns="0" bIns="0"/>
          <a:lstStyle/>
          <a:p>
            <a:pPr algn="l" rtl="0" eaLnBrk="0">
              <a:lnSpc>
                <a:spcPct val="67298"/>
              </a:lnSpc>
              <a:tabLst/>
            </a:pPr>
            <a:endParaRPr lang="Arial" altLang="Arial" sz="100" dirty="0"/>
          </a:p>
          <a:p>
            <a:pPr marL="70904" indent="-25718" algn="l" rtl="0" eaLnBrk="0">
              <a:lnSpc>
                <a:spcPct val="99000"/>
              </a:lnSpc>
              <a:tabLst/>
            </a:pPr>
            <a:r>
              <a:rPr sz="2000" spc="-10" dirty="0">
                <a:solidFill>
                  <a:srgbClr val="000000">
                    <a:alpha val="100000"/>
                  </a:srgbClr>
                </a:solidFill>
                <a:latin typeface="SimSun"/>
                <a:ea typeface="SimSun"/>
                <a:cs typeface="SimSun"/>
              </a:rPr>
              <a:t>5.4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隔爆兼本质安全型</a:t>
            </a:r>
            <a:r>
              <a:rPr sz="2000" spc="0" dirty="0">
                <a:solidFill>
                  <a:srgbClr val="000000">
                    <a:alpha val="100000"/>
                  </a:srgbClr>
                </a:solidFill>
                <a:latin typeface="SimSun"/>
                <a:ea typeface="SimSun"/>
                <a:cs typeface="SimSun"/>
              </a:rPr>
              <a:t>防爆电源设置在采区变电所，不得设置在断电范围</a:t>
            </a:r>
            <a:r>
              <a:rPr sz="2000" spc="0" dirty="0">
                <a:solidFill>
                  <a:srgbClr val="000000">
                    <a:alpha val="100000"/>
                  </a:srgbClr>
                </a:solidFill>
                <a:latin typeface="SimSun"/>
                <a:ea typeface="SimSun"/>
                <a:cs typeface="SimSun"/>
              </a:rPr>
              <a:t> </a:t>
            </a:r>
            <a:r>
              <a:rPr sz="3000" spc="-140" dirty="0" baseline="-3472">
                <a:solidFill>
                  <a:srgbClr val="000000">
                    <a:alpha val="100000"/>
                  </a:srgbClr>
                </a:solidFill>
                <a:latin typeface="SimSun"/>
                <a:ea typeface="SimSun"/>
                <a:cs typeface="SimSun"/>
              </a:rPr>
              <a:t>内：</a:t>
            </a:r>
            <a:r>
              <a:rPr sz="1900" spc="-140" dirty="0">
                <a:solidFill>
                  <a:srgbClr val="000000">
                    <a:alpha val="100000"/>
                  </a:srgbClr>
                </a:solidFill>
                <a:latin typeface="SimSun"/>
                <a:ea typeface="SimSun"/>
                <a:cs typeface="SimSun"/>
              </a:rPr>
              <a:t>   </a:t>
            </a:r>
            <a:r>
              <a:rPr sz="1700" spc="-140" dirty="0">
                <a:solidFill>
                  <a:srgbClr val="FF0000">
                    <a:alpha val="100000"/>
                  </a:srgbClr>
                </a:solidFill>
                <a:ln w="6540" cap="flat" cmpd="sng">
                  <a:solidFill>
                    <a:srgbClr a:val="FF0000">
                      <a:alpha val="100000"/>
                    </a:srgbClr>
                  </a:solidFill>
                  <a:prstDash a:val="solid"/>
                  <a:bevel/>
                </a:ln>
                <a:latin typeface="SimSun"/>
                <a:ea typeface="SimSun"/>
                <a:cs typeface="SimSun"/>
              </a:rPr>
              <a:t>新鲜风</a:t>
            </a:r>
            <a:r>
              <a:rPr sz="1700" spc="-130" dirty="0">
                <a:solidFill>
                  <a:srgbClr val="FF0000">
                    <a:alpha val="100000"/>
                  </a:srgbClr>
                </a:solidFill>
                <a:ln w="6540" cap="flat" cmpd="sng">
                  <a:solidFill>
                    <a:srgbClr a:val="FF0000">
                      <a:alpha val="100000"/>
                    </a:srgbClr>
                  </a:solidFill>
                  <a:prstDash a:val="solid"/>
                  <a:bevel/>
                </a:ln>
                <a:latin typeface="SimSun"/>
                <a:ea typeface="SimSun"/>
                <a:cs typeface="SimSun"/>
              </a:rPr>
              <a:t>流</a:t>
            </a:r>
            <a:endParaRPr lang="SimSun" altLang="SimSun" sz="1700" dirty="0"/>
          </a:p>
          <a:p>
            <a:pPr marL="41112" algn="l" rtl="0" eaLnBrk="0">
              <a:lnSpc>
                <a:spcPct val="88000"/>
              </a:lnSpc>
              <a:spcBef>
                <a:spcPts val="122"/>
              </a:spcBef>
              <a:tabLst/>
            </a:pPr>
            <a:r>
              <a:rPr sz="1700" spc="0" dirty="0">
                <a:solidFill>
                  <a:srgbClr val="000000">
                    <a:alpha val="100000"/>
                  </a:srgbClr>
                </a:solidFill>
                <a:latin typeface="SimSun"/>
                <a:ea typeface="SimSun"/>
                <a:cs typeface="SimSun"/>
              </a:rPr>
              <a:t>a</a:t>
            </a:r>
            <a:r>
              <a:rPr sz="1700" spc="280" dirty="0">
                <a:solidFill>
                  <a:srgbClr val="000000">
                    <a:alpha val="100000"/>
                  </a:srgbClr>
                </a:solidFill>
                <a:latin typeface="SimSun"/>
                <a:ea typeface="SimSun"/>
                <a:cs typeface="SimSun"/>
              </a:rPr>
              <a:t>)</a:t>
            </a:r>
            <a:r>
              <a:rPr sz="1700" spc="280" dirty="0">
                <a:solidFill>
                  <a:srgbClr val="000000">
                    <a:alpha val="100000"/>
                  </a:srgbClr>
                </a:solidFill>
                <a:latin typeface="SimSun"/>
                <a:ea typeface="SimSun"/>
                <a:cs typeface="SimSun"/>
              </a:rPr>
              <a:t> </a:t>
            </a:r>
            <a:r>
              <a:rPr sz="1700" spc="280" dirty="0">
                <a:solidFill>
                  <a:srgbClr val="000000">
                    <a:alpha val="100000"/>
                  </a:srgbClr>
                </a:solidFill>
                <a:latin typeface="SimSun"/>
                <a:ea typeface="SimSun"/>
                <a:cs typeface="SimSun"/>
              </a:rPr>
              <a:t>低瓦斯和高瓦斯矿井的采煤工作面和回风巷内</a:t>
            </a:r>
            <a:r>
              <a:rPr sz="1700" spc="200" dirty="0">
                <a:solidFill>
                  <a:srgbClr val="000000">
                    <a:alpha val="100000"/>
                  </a:srgbClr>
                </a:solidFill>
                <a:latin typeface="SimSun"/>
                <a:ea typeface="SimSun"/>
                <a:cs typeface="SimSun"/>
              </a:rPr>
              <a:t>；</a:t>
            </a:r>
            <a:endParaRPr lang="SimSun" altLang="SimSun" sz="1700" dirty="0"/>
          </a:p>
          <a:p>
            <a:pPr marL="36019" algn="l" rtl="0" eaLnBrk="0">
              <a:lnSpc>
                <a:spcPts val="2613"/>
              </a:lnSpc>
              <a:tabLst/>
            </a:pPr>
            <a:r>
              <a:rPr sz="2800" spc="0" dirty="0" baseline="1110">
                <a:solidFill>
                  <a:srgbClr val="000000">
                    <a:alpha val="100000"/>
                  </a:srgbClr>
                </a:solidFill>
                <a:latin typeface="SimSun"/>
                <a:ea typeface="SimSun"/>
                <a:cs typeface="SimSun"/>
              </a:rPr>
              <a:t>b</a:t>
            </a:r>
            <a:r>
              <a:rPr sz="2800" spc="120" dirty="0" baseline="1110">
                <a:solidFill>
                  <a:srgbClr val="000000">
                    <a:alpha val="100000"/>
                  </a:srgbClr>
                </a:solidFill>
                <a:latin typeface="SimSun"/>
                <a:ea typeface="SimSun"/>
                <a:cs typeface="SimSun"/>
              </a:rPr>
              <a:t>)</a:t>
            </a:r>
            <a:r>
              <a:rPr sz="1800" spc="120" dirty="0">
                <a:solidFill>
                  <a:srgbClr val="000000">
                    <a:alpha val="100000"/>
                  </a:srgbClr>
                </a:solidFill>
                <a:latin typeface="SimSun"/>
                <a:ea typeface="SimSun"/>
                <a:cs typeface="SimSun"/>
              </a:rPr>
              <a:t> </a:t>
            </a:r>
            <a:r>
              <a:rPr sz="2800" spc="120" dirty="0" baseline="1110">
                <a:solidFill>
                  <a:srgbClr val="000000">
                    <a:alpha val="100000"/>
                  </a:srgbClr>
                </a:solidFill>
                <a:latin typeface="SimSun"/>
                <a:ea typeface="SimSun"/>
                <a:cs typeface="SimSun"/>
              </a:rPr>
              <a:t>煤与瓦斯突出煤层的采煤工作面、进风巷和回风巷；</a:t>
            </a:r>
            <a:r>
              <a:rPr sz="1800" spc="120" dirty="0">
                <a:solidFill>
                  <a:srgbClr val="000000">
                    <a:alpha val="100000"/>
                  </a:srgbClr>
                </a:solidFill>
                <a:latin typeface="SimSun"/>
                <a:ea typeface="SimSun"/>
                <a:cs typeface="SimSun"/>
              </a:rPr>
              <a:t>   </a:t>
            </a:r>
            <a:r>
              <a:rPr sz="2800" spc="120" dirty="0" baseline="27154">
                <a:solidFill>
                  <a:srgbClr val="FF0000">
                    <a:alpha val="100000"/>
                  </a:srgbClr>
                </a:solidFill>
                <a:latin typeface="SimSun"/>
                <a:ea typeface="SimSun"/>
                <a:cs typeface="SimSun"/>
              </a:rPr>
              <a:t>去掉</a:t>
            </a:r>
            <a:r>
              <a:rPr sz="2800" spc="100" dirty="0" baseline="27154">
                <a:solidFill>
                  <a:srgbClr val="FF0000">
                    <a:alpha val="100000"/>
                  </a:srgbClr>
                </a:solidFill>
                <a:latin typeface="SimSun"/>
                <a:ea typeface="SimSun"/>
                <a:cs typeface="SimSun"/>
              </a:rPr>
              <a:t>“</a:t>
            </a:r>
            <a:r>
              <a:rPr sz="2800" spc="0" dirty="0" baseline="27154">
                <a:solidFill>
                  <a:srgbClr val="FF0000">
                    <a:alpha val="100000"/>
                  </a:srgbClr>
                </a:solidFill>
                <a:latin typeface="SimSun"/>
                <a:ea typeface="SimSun"/>
                <a:cs typeface="SimSun"/>
              </a:rPr>
              <a:t>宜”</a:t>
            </a:r>
            <a:endParaRPr lang="SimSun" altLang="SimSun" sz="1819" dirty="0"/>
          </a:p>
          <a:p>
            <a:pPr marL="45186" algn="l" rtl="0" eaLnBrk="0">
              <a:lnSpc>
                <a:spcPct val="95000"/>
              </a:lnSpc>
              <a:spcBef>
                <a:spcPts val="397"/>
              </a:spcBef>
              <a:tabLst/>
            </a:pPr>
            <a:r>
              <a:rPr sz="2000" spc="0" dirty="0">
                <a:solidFill>
                  <a:srgbClr val="000000">
                    <a:alpha val="100000"/>
                  </a:srgbClr>
                </a:solidFill>
                <a:latin typeface="SimSun"/>
                <a:ea typeface="SimSun"/>
                <a:cs typeface="SimSun"/>
              </a:rPr>
              <a:t>c</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掘进工作</a:t>
            </a:r>
            <a:r>
              <a:rPr sz="2000" spc="0" dirty="0">
                <a:solidFill>
                  <a:srgbClr val="000000">
                    <a:alpha val="100000"/>
                  </a:srgbClr>
                </a:solidFill>
                <a:latin typeface="SimSun"/>
                <a:ea typeface="SimSun"/>
                <a:cs typeface="SimSun"/>
              </a:rPr>
              <a:t>面内；</a:t>
            </a:r>
            <a:endParaRPr lang="SimSun" altLang="SimSun" sz="2000" dirty="0"/>
          </a:p>
          <a:p>
            <a:pPr marL="13718" indent="-1018" algn="l" rtl="0" eaLnBrk="0">
              <a:lnSpc>
                <a:spcPct val="97000"/>
              </a:lnSpc>
              <a:spcBef>
                <a:spcPts val="714"/>
              </a:spcBef>
              <a:tabLst/>
            </a:pPr>
            <a:r>
              <a:rPr sz="2000" spc="0" dirty="0">
                <a:solidFill>
                  <a:srgbClr val="000000">
                    <a:alpha val="100000"/>
                  </a:srgbClr>
                </a:solidFill>
                <a:latin typeface="SimSun"/>
                <a:ea typeface="SimSun"/>
                <a:cs typeface="SimSun"/>
              </a:rPr>
              <a:t>d</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采用串联通凤的被串采</a:t>
            </a:r>
            <a:r>
              <a:rPr sz="2000" spc="0" dirty="0">
                <a:solidFill>
                  <a:srgbClr val="000000">
                    <a:alpha val="100000"/>
                  </a:srgbClr>
                </a:solidFill>
                <a:latin typeface="SimSun"/>
                <a:ea typeface="SimSun"/>
                <a:cs typeface="SimSun"/>
              </a:rPr>
              <a:t>煤工作面、进风巷和回风巷；</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e</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采用串联通凤的被串掘进</a:t>
            </a:r>
            <a:r>
              <a:rPr sz="2000" spc="0" dirty="0">
                <a:solidFill>
                  <a:srgbClr val="000000">
                    <a:alpha val="100000"/>
                  </a:srgbClr>
                </a:solidFill>
                <a:latin typeface="SimSun"/>
                <a:ea typeface="SimSun"/>
                <a:cs typeface="SimSun"/>
              </a:rPr>
              <a:t>巷道内。</a:t>
            </a:r>
            <a:endParaRPr lang="SimSun" altLang="SimSun" sz="2000" dirty="0"/>
          </a:p>
          <a:p>
            <a:pPr marL="12700" algn="l" rtl="0" eaLnBrk="0">
              <a:lnSpc>
                <a:spcPct val="95000"/>
              </a:lnSpc>
              <a:spcBef>
                <a:spcPts val="120"/>
              </a:spcBef>
              <a:tabLst/>
            </a:pPr>
            <a:r>
              <a:rPr sz="2000" spc="-10" dirty="0">
                <a:solidFill>
                  <a:srgbClr val="000000">
                    <a:alpha val="100000"/>
                  </a:srgbClr>
                </a:solidFill>
                <a:latin typeface="SimSun"/>
                <a:ea typeface="SimSun"/>
                <a:cs typeface="SimSun"/>
              </a:rPr>
              <a:t>5.5</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安全监控设备的供</a:t>
            </a:r>
            <a:r>
              <a:rPr sz="2000" spc="0" dirty="0">
                <a:solidFill>
                  <a:srgbClr val="000000">
                    <a:alpha val="100000"/>
                  </a:srgbClr>
                </a:solidFill>
                <a:latin typeface="SimSun"/>
                <a:ea typeface="SimSun"/>
                <a:cs typeface="SimSun"/>
              </a:rPr>
              <a:t>电电源不得接在被控开关的负荷侧。</a:t>
            </a:r>
            <a:endParaRPr lang="SimSun" altLang="SimSun" sz="2000" dirty="0"/>
          </a:p>
        </p:txBody>
      </p:sp>
      <p:pic>
        <p:nvPicPr>
          <p:cNvPr id="475" name="picture 475"/>
          <p:cNvPicPr>
            <a:picLocks noChangeAspect="1"/>
          </p:cNvPicPr>
          <p:nvPr/>
        </p:nvPicPr>
        <p:blipFill>
          <a:blip r:embed="rId2"/>
          <a:stretch>
            <a:fillRect/>
          </a:stretch>
        </p:blipFill>
        <p:spPr>
          <a:xfrm rot="21600000">
            <a:off x="435863" y="3878580"/>
            <a:ext cx="4136135" cy="2397251"/>
          </a:xfrm>
          <a:prstGeom prst="rect">
            <a:avLst/>
          </a:prstGeom>
        </p:spPr>
      </p:pic>
      <p:pic>
        <p:nvPicPr>
          <p:cNvPr id="476" name="picture 476"/>
          <p:cNvPicPr>
            <a:picLocks noChangeAspect="1"/>
          </p:cNvPicPr>
          <p:nvPr/>
        </p:nvPicPr>
        <p:blipFill>
          <a:blip r:embed="rId3"/>
          <a:stretch>
            <a:fillRect/>
          </a:stretch>
        </p:blipFill>
        <p:spPr>
          <a:xfrm rot="21600000">
            <a:off x="4835652" y="3878580"/>
            <a:ext cx="3991356" cy="2258567"/>
          </a:xfrm>
          <a:prstGeom prst="rect">
            <a:avLst/>
          </a:prstGeom>
        </p:spPr>
      </p:pic>
      <p:pic>
        <p:nvPicPr>
          <p:cNvPr id="477" name="picture 477"/>
          <p:cNvPicPr>
            <a:picLocks noChangeAspect="1"/>
          </p:cNvPicPr>
          <p:nvPr/>
        </p:nvPicPr>
        <p:blipFill>
          <a:blip r:embed="rId4"/>
          <a:stretch>
            <a:fillRect/>
          </a:stretch>
        </p:blipFill>
        <p:spPr>
          <a:xfrm rot="21600000">
            <a:off x="5693790" y="1194371"/>
            <a:ext cx="2611692" cy="998918"/>
          </a:xfrm>
          <a:prstGeom prst="rect">
            <a:avLst/>
          </a:prstGeom>
        </p:spPr>
      </p:pic>
      <p:sp>
        <p:nvSpPr>
          <p:cNvPr id="478" name="textbox 478"/>
          <p:cNvSpPr/>
          <p:nvPr/>
        </p:nvSpPr>
        <p:spPr>
          <a:xfrm>
            <a:off x="675612" y="176865"/>
            <a:ext cx="2098675" cy="409575"/>
          </a:xfrm>
          <a:prstGeom prst="rect">
            <a:avLst/>
          </a:prstGeom>
        </p:spPr>
        <p:txBody>
          <a:bodyPr vert="horz" wrap="square" lIns="0" tIns="0" rIns="0" bIns="0"/>
          <a:lstStyle/>
          <a:p>
            <a:pPr algn="l" rtl="0" eaLnBrk="0">
              <a:lnSpc>
                <a:spcPct val="93252"/>
              </a:lnSpc>
              <a:tabLst/>
            </a:pPr>
            <a:endParaRPr lang="Arial" altLang="Arial" sz="100" dirty="0"/>
          </a:p>
          <a:p>
            <a:pPr marL="12700" algn="l" rtl="0" eaLnBrk="0">
              <a:lnSpc>
                <a:spcPct val="93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5</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设计和安</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装</a:t>
            </a:r>
            <a:endParaRPr lang="Microsoft YaHei" altLang="Microsoft YaHei" sz="2700" dirty="0"/>
          </a:p>
        </p:txBody>
      </p:sp>
      <p:sp>
        <p:nvSpPr>
          <p:cNvPr id="47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8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81" name="textbox 481"/>
          <p:cNvSpPr/>
          <p:nvPr/>
        </p:nvSpPr>
        <p:spPr>
          <a:xfrm>
            <a:off x="8220437" y="6401058"/>
            <a:ext cx="235584"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0</a:t>
            </a:r>
            <a:endParaRPr lang="Verdana" altLang="Verdana" sz="1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48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8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485" name="picture 485"/>
          <p:cNvPicPr>
            <a:picLocks noChangeAspect="1"/>
          </p:cNvPicPr>
          <p:nvPr/>
        </p:nvPicPr>
        <p:blipFill>
          <a:blip r:embed="rId2"/>
          <a:stretch>
            <a:fillRect/>
          </a:stretch>
        </p:blipFill>
        <p:spPr>
          <a:xfrm rot="21600000">
            <a:off x="4583480" y="1454416"/>
            <a:ext cx="3738257" cy="1049706"/>
          </a:xfrm>
          <a:prstGeom prst="rect">
            <a:avLst/>
          </a:prstGeom>
        </p:spPr>
      </p:pic>
      <p:sp>
        <p:nvSpPr>
          <p:cNvPr id="486" name="textbox 486"/>
          <p:cNvSpPr/>
          <p:nvPr/>
        </p:nvSpPr>
        <p:spPr>
          <a:xfrm>
            <a:off x="655725" y="891730"/>
            <a:ext cx="7833994" cy="4277359"/>
          </a:xfrm>
          <a:prstGeom prst="rect">
            <a:avLst/>
          </a:prstGeom>
        </p:spPr>
        <p:txBody>
          <a:bodyPr vert="horz" wrap="square" lIns="0" tIns="0" rIns="0" bIns="0"/>
          <a:lstStyle/>
          <a:p>
            <a:pPr algn="l" rtl="0" eaLnBrk="0">
              <a:lnSpc>
                <a:spcPct val="70077"/>
              </a:lnSpc>
              <a:tabLst/>
            </a:pPr>
            <a:endParaRPr lang="Arial" altLang="Arial" sz="100" dirty="0"/>
          </a:p>
          <a:p>
            <a:pPr marL="12700" indent="5092" algn="l" rtl="0" eaLnBrk="0">
              <a:lnSpc>
                <a:spcPct val="98000"/>
              </a:lnSpc>
              <a:tabLst/>
            </a:pPr>
            <a:r>
              <a:rPr sz="2000" spc="-10" dirty="0">
                <a:solidFill>
                  <a:srgbClr val="000000">
                    <a:alpha val="100000"/>
                  </a:srgbClr>
                </a:solidFill>
                <a:latin typeface="SimSun"/>
                <a:ea typeface="SimSun"/>
                <a:cs typeface="SimSun"/>
              </a:rPr>
              <a:t>5.6</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安装断电控制时，</a:t>
            </a:r>
            <a:r>
              <a:rPr sz="2000" spc="0" dirty="0">
                <a:solidFill>
                  <a:srgbClr val="000000">
                    <a:alpha val="100000"/>
                  </a:srgbClr>
                </a:solidFill>
                <a:latin typeface="SimSun"/>
                <a:ea typeface="SimSun"/>
                <a:cs typeface="SimSun"/>
              </a:rPr>
              <a:t>应根据断电范围要求，提供断电条件，并接通</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井下电源及控制线</a:t>
            </a:r>
            <a:r>
              <a:rPr sz="2000" spc="0" dirty="0">
                <a:solidFill>
                  <a:srgbClr val="000000">
                    <a:alpha val="100000"/>
                  </a:srgbClr>
                </a:solidFill>
                <a:latin typeface="SimSun"/>
                <a:ea typeface="SimSun"/>
                <a:cs typeface="SimSun"/>
              </a:rPr>
              <a:t>。断电控制器与被控开关之间应正确接线，具体方</a:t>
            </a:r>
            <a:endParaRPr lang="SimSun" altLang="SimSun" sz="2000" dirty="0"/>
          </a:p>
          <a:p>
            <a:pPr marL="13718" algn="l" rtl="0" eaLnBrk="0">
              <a:lnSpc>
                <a:spcPct val="95000"/>
              </a:lnSpc>
              <a:spcBef>
                <a:spcPts val="112"/>
              </a:spcBef>
              <a:tabLst/>
            </a:pPr>
            <a:r>
              <a:rPr sz="2000" spc="-10" dirty="0">
                <a:solidFill>
                  <a:srgbClr val="000000">
                    <a:alpha val="100000"/>
                  </a:srgbClr>
                </a:solidFill>
                <a:latin typeface="SimSun"/>
                <a:ea typeface="SimSun"/>
                <a:cs typeface="SimSun"/>
              </a:rPr>
              <a:t>法由煤矿主要技术负</a:t>
            </a:r>
            <a:r>
              <a:rPr sz="2000" spc="0" dirty="0">
                <a:solidFill>
                  <a:srgbClr val="000000">
                    <a:alpha val="100000"/>
                  </a:srgbClr>
                </a:solidFill>
                <a:latin typeface="SimSun"/>
                <a:ea typeface="SimSun"/>
                <a:cs typeface="SimSun"/>
              </a:rPr>
              <a:t>责人审定。</a:t>
            </a:r>
            <a:endParaRPr lang="SimSun" altLang="SimSun" sz="2000" dirty="0"/>
          </a:p>
          <a:p>
            <a:pPr marL="3932517" algn="l" rtl="0" eaLnBrk="0">
              <a:lnSpc>
                <a:spcPts val="2732"/>
              </a:lnSpc>
              <a:spcBef>
                <a:spcPts val="1225"/>
              </a:spcBef>
              <a:tabLst>
                <a:tab pos="4066540" algn="l"/>
              </a:tabLst>
            </a:pPr>
            <a:r>
              <a:rPr sz="2000" spc="0" dirty="0">
                <a:solidFill>
                  <a:srgbClr val="FF0000">
                    <a:alpha val="100000"/>
                  </a:srgbClr>
                </a:solidFill>
                <a:latin typeface="SimSun"/>
                <a:ea typeface="SimSun"/>
                <a:cs typeface="SimSun"/>
              </a:rPr>
              <a:t>	</a:t>
            </a:r>
            <a:r>
              <a:rPr sz="2000" spc="-30" dirty="0">
                <a:solidFill>
                  <a:srgbClr val="FF0000">
                    <a:alpha val="100000"/>
                  </a:srgbClr>
                </a:solidFill>
                <a:latin typeface="SimSun"/>
                <a:ea typeface="SimSun"/>
                <a:cs typeface="SimSun"/>
              </a:rPr>
              <a:t>去掉了“</a:t>
            </a:r>
            <a:r>
              <a:rPr sz="2000" spc="-30" dirty="0">
                <a:solidFill>
                  <a:srgbClr val="FF0000">
                    <a:alpha val="100000"/>
                  </a:srgbClr>
                </a:solidFill>
                <a:latin typeface="Arial"/>
                <a:ea typeface="Arial"/>
                <a:cs typeface="Arial"/>
              </a:rPr>
              <a:t>(</a:t>
            </a:r>
            <a:r>
              <a:rPr sz="2000" spc="-30" dirty="0">
                <a:solidFill>
                  <a:srgbClr val="FF0000">
                    <a:alpha val="100000"/>
                  </a:srgbClr>
                </a:solidFill>
                <a:latin typeface="SimSun"/>
                <a:ea typeface="SimSun"/>
                <a:cs typeface="SimSun"/>
              </a:rPr>
              <a:t>接线方法参见附录</a:t>
            </a:r>
            <a:r>
              <a:rPr sz="2000" spc="0" dirty="0">
                <a:solidFill>
                  <a:srgbClr val="FF0000">
                    <a:alpha val="100000"/>
                  </a:srgbClr>
                </a:solidFill>
                <a:latin typeface="Arial"/>
                <a:ea typeface="Arial"/>
                <a:cs typeface="Arial"/>
              </a:rPr>
              <a:t>A</a:t>
            </a:r>
            <a:r>
              <a:rPr sz="2000" spc="-10" dirty="0">
                <a:solidFill>
                  <a:srgbClr val="FF0000">
                    <a:alpha val="100000"/>
                  </a:srgbClr>
                </a:solidFill>
                <a:latin typeface="Arial"/>
                <a:ea typeface="Arial"/>
                <a:cs typeface="Arial"/>
              </a:rPr>
              <a:t>)</a:t>
            </a:r>
            <a:r>
              <a:rPr sz="2000" spc="0" dirty="0">
                <a:solidFill>
                  <a:srgbClr val="FF0000">
                    <a:alpha val="100000"/>
                  </a:srgbClr>
                </a:solidFill>
                <a:latin typeface="Arial"/>
                <a:ea typeface="Arial"/>
                <a:cs typeface="Arial"/>
              </a:rPr>
              <a:t> </a:t>
            </a:r>
            <a:r>
              <a:rPr sz="2000" spc="0" dirty="0">
                <a:solidFill>
                  <a:srgbClr val="FF0000">
                    <a:alpha val="100000"/>
                  </a:srgbClr>
                </a:solidFill>
                <a:latin typeface="SimSun"/>
                <a:ea typeface="SimSun"/>
                <a:cs typeface="SimSun"/>
              </a:rPr>
              <a:t>”</a:t>
            </a:r>
            <a:endParaRPr lang="SimSun" altLang="SimSun" sz="2000" dirty="0"/>
          </a:p>
          <a:p>
            <a:pPr algn="l" rtl="0" eaLnBrk="0">
              <a:lnSpc>
                <a:spcPct val="107000"/>
              </a:lnSpc>
              <a:tabLst/>
            </a:pPr>
            <a:endParaRPr lang="Arial" altLang="Arial" sz="1000" dirty="0"/>
          </a:p>
          <a:p>
            <a:pPr algn="l" rtl="0" eaLnBrk="0">
              <a:lnSpc>
                <a:spcPct val="107000"/>
              </a:lnSpc>
              <a:tabLst/>
            </a:pPr>
            <a:endParaRPr lang="Arial" altLang="Arial" sz="1000" dirty="0"/>
          </a:p>
          <a:p>
            <a:pPr algn="l" rtl="0" eaLnBrk="0">
              <a:lnSpc>
                <a:spcPct val="107000"/>
              </a:lnSpc>
              <a:tabLst/>
            </a:pPr>
            <a:endParaRPr lang="Arial" altLang="Arial" sz="1000" dirty="0"/>
          </a:p>
          <a:p>
            <a:pPr algn="l" rtl="0" eaLnBrk="0">
              <a:lnSpc>
                <a:spcPct val="108000"/>
              </a:lnSpc>
              <a:tabLst/>
            </a:pPr>
            <a:endParaRPr lang="Arial" altLang="Arial" sz="1000" dirty="0"/>
          </a:p>
          <a:p>
            <a:pPr marL="13718" indent="4074" algn="l" rtl="0" eaLnBrk="0">
              <a:lnSpc>
                <a:spcPct val="99000"/>
              </a:lnSpc>
              <a:spcBef>
                <a:spcPts val="607"/>
              </a:spcBef>
              <a:tabLst/>
            </a:pPr>
            <a:r>
              <a:rPr sz="2000" spc="-10" dirty="0">
                <a:solidFill>
                  <a:srgbClr val="000000">
                    <a:alpha val="100000"/>
                  </a:srgbClr>
                </a:solidFill>
                <a:latin typeface="SimSun"/>
                <a:ea typeface="SimSun"/>
                <a:cs typeface="SimSun"/>
              </a:rPr>
              <a:t>5.7</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与安全监控设备关</a:t>
            </a:r>
            <a:r>
              <a:rPr sz="2000" spc="0" dirty="0">
                <a:solidFill>
                  <a:srgbClr val="000000">
                    <a:alpha val="100000"/>
                  </a:srgbClr>
                </a:solidFill>
                <a:latin typeface="SimSun"/>
                <a:ea typeface="SimSun"/>
                <a:cs typeface="SimSun"/>
              </a:rPr>
              <a:t>联的电气设备、电源线和控制线在改线或拆除</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时，应与安全监控管</a:t>
            </a:r>
            <a:r>
              <a:rPr sz="2000" spc="0" dirty="0">
                <a:solidFill>
                  <a:srgbClr val="000000">
                    <a:alpha val="100000"/>
                  </a:srgbClr>
                </a:solidFill>
                <a:latin typeface="SimSun"/>
                <a:ea typeface="SimSun"/>
                <a:cs typeface="SimSun"/>
              </a:rPr>
              <a:t>理部门共同处理。检修与安全监控设备关联的电</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气设备，需要监控设</a:t>
            </a:r>
            <a:r>
              <a:rPr sz="2000" spc="0" dirty="0">
                <a:solidFill>
                  <a:srgbClr val="000000">
                    <a:alpha val="100000"/>
                  </a:srgbClr>
                </a:solidFill>
                <a:latin typeface="SimSun"/>
                <a:ea typeface="SimSun"/>
                <a:cs typeface="SimSun"/>
              </a:rPr>
              <a:t>备停止运行时，应经矿主要负责人或主要技术负</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责人同意，并制定安</a:t>
            </a:r>
            <a:r>
              <a:rPr sz="2000" spc="0" dirty="0">
                <a:solidFill>
                  <a:srgbClr val="000000">
                    <a:alpha val="100000"/>
                  </a:srgbClr>
                </a:solidFill>
                <a:latin typeface="SimSun"/>
                <a:ea typeface="SimSun"/>
                <a:cs typeface="SimSun"/>
              </a:rPr>
              <a:t>全措施后方可进行。</a:t>
            </a:r>
            <a:endParaRPr lang="SimSun" altLang="SimSun" sz="2000" dirty="0"/>
          </a:p>
          <a:p>
            <a:pPr marL="13718" indent="4074" algn="l" rtl="0" eaLnBrk="0">
              <a:lnSpc>
                <a:spcPct val="98000"/>
              </a:lnSpc>
              <a:spcBef>
                <a:spcPts val="129"/>
              </a:spcBef>
              <a:tabLst/>
            </a:pPr>
            <a:r>
              <a:rPr sz="2000" spc="-10" dirty="0">
                <a:solidFill>
                  <a:srgbClr val="000000">
                    <a:alpha val="100000"/>
                  </a:srgbClr>
                </a:solidFill>
                <a:latin typeface="SimSun"/>
                <a:ea typeface="SimSun"/>
                <a:cs typeface="SimSun"/>
              </a:rPr>
              <a:t>5.8</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模拟量传感器应设</a:t>
            </a:r>
            <a:r>
              <a:rPr sz="2000" spc="0" dirty="0">
                <a:solidFill>
                  <a:srgbClr val="000000">
                    <a:alpha val="100000"/>
                  </a:srgbClr>
                </a:solidFill>
                <a:latin typeface="SimSun"/>
                <a:ea typeface="SimSun"/>
                <a:cs typeface="SimSun"/>
              </a:rPr>
              <a:t>置在能正确反映被测物理量的位置。开关量传</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感器应设置在能正确</a:t>
            </a:r>
            <a:r>
              <a:rPr sz="2000" spc="0" dirty="0">
                <a:solidFill>
                  <a:srgbClr val="000000">
                    <a:alpha val="100000"/>
                  </a:srgbClr>
                </a:solidFill>
                <a:latin typeface="SimSun"/>
                <a:ea typeface="SimSun"/>
                <a:cs typeface="SimSun"/>
              </a:rPr>
              <a:t>反映被监测状态的位置。声光报警器应设置在经</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常有人工作便于观察</a:t>
            </a:r>
            <a:r>
              <a:rPr sz="2000" spc="0" dirty="0">
                <a:solidFill>
                  <a:srgbClr val="000000">
                    <a:alpha val="100000"/>
                  </a:srgbClr>
                </a:solidFill>
                <a:latin typeface="SimSun"/>
                <a:ea typeface="SimSun"/>
                <a:cs typeface="SimSun"/>
              </a:rPr>
              <a:t>的地点。</a:t>
            </a:r>
            <a:endParaRPr lang="SimSun" altLang="SimSun" sz="2000" dirty="0"/>
          </a:p>
        </p:txBody>
      </p:sp>
      <p:sp>
        <p:nvSpPr>
          <p:cNvPr id="487" name="textbox 487"/>
          <p:cNvSpPr/>
          <p:nvPr/>
        </p:nvSpPr>
        <p:spPr>
          <a:xfrm>
            <a:off x="675612" y="176865"/>
            <a:ext cx="2098675" cy="409575"/>
          </a:xfrm>
          <a:prstGeom prst="rect">
            <a:avLst/>
          </a:prstGeom>
        </p:spPr>
        <p:txBody>
          <a:bodyPr vert="horz" wrap="square" lIns="0" tIns="0" rIns="0" bIns="0"/>
          <a:lstStyle/>
          <a:p>
            <a:pPr algn="l" rtl="0" eaLnBrk="0">
              <a:lnSpc>
                <a:spcPct val="93252"/>
              </a:lnSpc>
              <a:tabLst/>
            </a:pPr>
            <a:endParaRPr lang="Arial" altLang="Arial" sz="100" dirty="0"/>
          </a:p>
          <a:p>
            <a:pPr marL="12700" algn="l" rtl="0" eaLnBrk="0">
              <a:lnSpc>
                <a:spcPct val="93000"/>
              </a:lnSpc>
              <a:tabLst/>
            </a:pP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5</a:t>
            </a:r>
            <a:r>
              <a:rPr sz="2700" spc="70" dirty="0">
                <a:solidFill>
                  <a:srgbClr val="0070C0">
                    <a:alpha val="100000"/>
                  </a:srgbClr>
                </a:solidFill>
                <a:latin typeface="Microsoft YaHei"/>
                <a:ea typeface="Microsoft YaHei"/>
                <a:cs typeface="Microsoft YaHei"/>
              </a:rPr>
              <a:t> </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设计和安</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装</a:t>
            </a:r>
            <a:endParaRPr lang="Microsoft YaHei" altLang="Microsoft YaHei" sz="2700" dirty="0"/>
          </a:p>
        </p:txBody>
      </p:sp>
      <p:sp>
        <p:nvSpPr>
          <p:cNvPr id="48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8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90" name="textbox 490"/>
          <p:cNvSpPr/>
          <p:nvPr/>
        </p:nvSpPr>
        <p:spPr>
          <a:xfrm>
            <a:off x="8220437" y="6403377"/>
            <a:ext cx="235584" cy="200025"/>
          </a:xfrm>
          <a:prstGeom prst="rect">
            <a:avLst/>
          </a:prstGeom>
        </p:spPr>
        <p:txBody>
          <a:bodyPr vert="horz" wrap="square" lIns="0" tIns="0" rIns="0" bIns="0"/>
          <a:lstStyle/>
          <a:p>
            <a:pPr algn="l" rtl="0" eaLnBrk="0">
              <a:lnSpc>
                <a:spcPct val="80572"/>
              </a:lnSpc>
              <a:tabLst/>
            </a:pPr>
            <a:endParaRPr lang="Arial" altLang="Arial" sz="100" dirty="0"/>
          </a:p>
          <a:p>
            <a:pPr marL="12700" algn="l" rtl="0" eaLnBrk="0">
              <a:lnSpc>
                <a:spcPct val="82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1</a:t>
            </a:r>
            <a:endParaRPr lang="Verdana" altLang="Verdana" sz="1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 name="picture 491"/>
          <p:cNvPicPr>
            <a:picLocks noChangeAspect="1"/>
          </p:cNvPicPr>
          <p:nvPr/>
        </p:nvPicPr>
        <p:blipFill>
          <a:blip r:embed="rId2"/>
          <a:stretch>
            <a:fillRect/>
          </a:stretch>
        </p:blipFill>
        <p:spPr>
          <a:xfrm rot="21600000">
            <a:off x="0" y="0"/>
            <a:ext cx="9144000" cy="6858000"/>
          </a:xfrm>
          <a:prstGeom prst="rect">
            <a:avLst/>
          </a:prstGeom>
        </p:spPr>
      </p:pic>
      <p:sp>
        <p:nvSpPr>
          <p:cNvPr id="492" name="textbox 492"/>
          <p:cNvSpPr/>
          <p:nvPr/>
        </p:nvSpPr>
        <p:spPr>
          <a:xfrm>
            <a:off x="8220437" y="6401058"/>
            <a:ext cx="235584"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2</a:t>
            </a:r>
            <a:endParaRPr lang="Verdana" altLang="Verdana" sz="1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49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9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496" name="picture 496"/>
          <p:cNvPicPr>
            <a:picLocks noChangeAspect="1"/>
          </p:cNvPicPr>
          <p:nvPr/>
        </p:nvPicPr>
        <p:blipFill>
          <a:blip r:embed="rId2"/>
          <a:stretch>
            <a:fillRect/>
          </a:stretch>
        </p:blipFill>
        <p:spPr>
          <a:xfrm rot="21600000">
            <a:off x="731519" y="2602991"/>
            <a:ext cx="3677411" cy="3285744"/>
          </a:xfrm>
          <a:prstGeom prst="rect">
            <a:avLst/>
          </a:prstGeom>
        </p:spPr>
      </p:pic>
      <p:sp>
        <p:nvSpPr>
          <p:cNvPr id="497" name="textbox 497"/>
          <p:cNvSpPr/>
          <p:nvPr/>
        </p:nvSpPr>
        <p:spPr>
          <a:xfrm>
            <a:off x="654707" y="891730"/>
            <a:ext cx="7961630" cy="1229360"/>
          </a:xfrm>
          <a:prstGeom prst="rect">
            <a:avLst/>
          </a:prstGeom>
        </p:spPr>
        <p:txBody>
          <a:bodyPr vert="horz" wrap="square" lIns="0" tIns="0" rIns="0" bIns="0"/>
          <a:lstStyle/>
          <a:p>
            <a:pPr algn="l" rtl="0" eaLnBrk="0">
              <a:lnSpc>
                <a:spcPct val="76399"/>
              </a:lnSpc>
              <a:tabLst/>
            </a:pPr>
            <a:endParaRPr lang="Arial" altLang="Arial" sz="100" dirty="0"/>
          </a:p>
          <a:p>
            <a:pPr marL="15755" algn="l" rtl="0" eaLnBrk="0">
              <a:lnSpc>
                <a:spcPct val="96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6.</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1</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通用要求</a:t>
            </a:r>
            <a:endParaRPr lang="SimSun" altLang="SimSun" sz="2000" dirty="0"/>
          </a:p>
          <a:p>
            <a:pPr marL="12700" indent="3055" algn="l" rtl="0" eaLnBrk="0">
              <a:lnSpc>
                <a:spcPct val="98000"/>
              </a:lnSpc>
              <a:spcBef>
                <a:spcPts val="129"/>
              </a:spcBef>
              <a:tabLst/>
            </a:pPr>
            <a:r>
              <a:rPr sz="2000" spc="-20" dirty="0">
                <a:solidFill>
                  <a:srgbClr val="000000">
                    <a:alpha val="100000"/>
                  </a:srgbClr>
                </a:solidFill>
                <a:latin typeface="SimSun"/>
                <a:ea typeface="SimSun"/>
                <a:cs typeface="SimSun"/>
              </a:rPr>
              <a:t>6.1.1</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甲烷传感器应垂直悬挂，距顶板</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顶梁、屋顶)</a:t>
            </a:r>
            <a:r>
              <a:rPr sz="2000" spc="0" dirty="0">
                <a:solidFill>
                  <a:srgbClr val="000000">
                    <a:alpha val="100000"/>
                  </a:srgbClr>
                </a:solidFill>
                <a:latin typeface="SimSun"/>
                <a:ea typeface="SimSun"/>
                <a:cs typeface="SimSun"/>
              </a:rPr>
              <a:t> </a:t>
            </a:r>
            <a:r>
              <a:rPr sz="2000" spc="0" dirty="0">
                <a:solidFill>
                  <a:srgbClr val="FF0000">
                    <a:alpha val="100000"/>
                  </a:srgbClr>
                </a:solidFill>
                <a:latin typeface="SimSun"/>
                <a:ea typeface="SimSun"/>
                <a:cs typeface="SimSun"/>
              </a:rPr>
              <a:t>不得大于300</a:t>
            </a:r>
            <a:r>
              <a:rPr sz="2000" spc="0" dirty="0">
                <a:solidFill>
                  <a:srgbClr val="FF0000">
                    <a:alpha val="100000"/>
                  </a:srgbClr>
                </a:solidFill>
                <a:latin typeface="SimSun"/>
                <a:ea typeface="SimSun"/>
                <a:cs typeface="SimSun"/>
              </a:rPr>
              <a:t> </a:t>
            </a:r>
            <a:r>
              <a:rPr sz="2000" spc="0" dirty="0">
                <a:solidFill>
                  <a:srgbClr val="FF0000">
                    <a:alpha val="100000"/>
                  </a:srgbClr>
                </a:solidFill>
                <a:latin typeface="SimSun"/>
                <a:ea typeface="SimSun"/>
                <a:cs typeface="SimSun"/>
              </a:rPr>
              <a:t>m</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距巷道侧壁〈墙</a:t>
            </a:r>
            <a:r>
              <a:rPr sz="2000" spc="0" dirty="0">
                <a:solidFill>
                  <a:srgbClr val="000000">
                    <a:alpha val="100000"/>
                  </a:srgbClr>
                </a:solidFill>
                <a:latin typeface="SimSun"/>
                <a:ea typeface="SimSun"/>
                <a:cs typeface="SimSun"/>
              </a:rPr>
              <a:t>壁〉</a:t>
            </a:r>
            <a:r>
              <a:rPr sz="2000" spc="0" dirty="0">
                <a:solidFill>
                  <a:srgbClr val="FF0000">
                    <a:alpha val="100000"/>
                  </a:srgbClr>
                </a:solidFill>
                <a:latin typeface="SimSun"/>
                <a:ea typeface="SimSun"/>
                <a:cs typeface="SimSun"/>
              </a:rPr>
              <a:t>不得小于200</a:t>
            </a:r>
            <a:r>
              <a:rPr sz="2000" spc="0" dirty="0">
                <a:solidFill>
                  <a:srgbClr val="FF0000">
                    <a:alpha val="100000"/>
                  </a:srgbClr>
                </a:solidFill>
                <a:latin typeface="SimSun"/>
                <a:ea typeface="SimSun"/>
                <a:cs typeface="SimSun"/>
              </a:rPr>
              <a:t> </a:t>
            </a:r>
            <a:r>
              <a:rPr sz="2000" spc="0" dirty="0">
                <a:solidFill>
                  <a:srgbClr val="FF0000">
                    <a:alpha val="100000"/>
                  </a:srgbClr>
                </a:solidFill>
                <a:latin typeface="SimSun"/>
                <a:ea typeface="SimSun"/>
                <a:cs typeface="SimSun"/>
              </a:rPr>
              <a:t>m</a:t>
            </a:r>
            <a:r>
              <a:rPr sz="2000" spc="0" dirty="0">
                <a:solidFill>
                  <a:srgbClr val="000000">
                    <a:alpha val="100000"/>
                  </a:srgbClr>
                </a:solidFill>
                <a:latin typeface="SimSun"/>
                <a:ea typeface="SimSun"/>
                <a:cs typeface="SimSun"/>
              </a:rPr>
              <a:t>，并应安装维护方便，不影响行人</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和行车</a:t>
            </a:r>
            <a:r>
              <a:rPr sz="2000" spc="-10" dirty="0">
                <a:solidFill>
                  <a:srgbClr val="000000">
                    <a:alpha val="100000"/>
                  </a:srgbClr>
                </a:solidFill>
                <a:latin typeface="SimSun"/>
                <a:ea typeface="SimSun"/>
                <a:cs typeface="SimSun"/>
              </a:rPr>
              <a:t>。</a:t>
            </a:r>
            <a:endParaRPr lang="SimSun" altLang="SimSun" sz="2000" dirty="0"/>
          </a:p>
        </p:txBody>
      </p:sp>
      <p:sp>
        <p:nvSpPr>
          <p:cNvPr id="498" name="textbox 498"/>
          <p:cNvSpPr/>
          <p:nvPr/>
        </p:nvSpPr>
        <p:spPr>
          <a:xfrm>
            <a:off x="4758445" y="3514725"/>
            <a:ext cx="2774314" cy="923925"/>
          </a:xfrm>
          <a:prstGeom prst="rect">
            <a:avLst/>
          </a:prstGeom>
        </p:spPr>
        <p:txBody>
          <a:bodyPr vert="horz" wrap="square" lIns="0" tIns="0" rIns="0" bIns="0"/>
          <a:lstStyle/>
          <a:p>
            <a:pPr algn="l" rtl="0" eaLnBrk="0">
              <a:lnSpc>
                <a:spcPct val="97244"/>
              </a:lnSpc>
              <a:tabLst/>
            </a:pPr>
            <a:endParaRPr lang="Arial" altLang="Arial" sz="100" dirty="0"/>
          </a:p>
          <a:p>
            <a:pPr marL="12700" indent="33866" algn="l" rtl="0" eaLnBrk="0">
              <a:lnSpc>
                <a:spcPct val="98000"/>
              </a:lnSpc>
              <a:tabLst/>
            </a:pPr>
            <a:r>
              <a:rPr sz="2000" spc="-50" dirty="0">
                <a:solidFill>
                  <a:srgbClr val="0000CC">
                    <a:alpha val="100000"/>
                  </a:srgbClr>
                </a:solidFill>
                <a:latin typeface="SimSun"/>
                <a:ea typeface="SimSun"/>
                <a:cs typeface="SimSun"/>
              </a:rPr>
              <a:t>甲烷、一氧化碳、氧气</a:t>
            </a:r>
            <a:r>
              <a:rPr sz="2000" spc="-30" dirty="0">
                <a:solidFill>
                  <a:srgbClr val="0000CC">
                    <a:alpha val="100000"/>
                  </a:srgbClr>
                </a:solidFill>
                <a:latin typeface="SimSun"/>
                <a:ea typeface="SimSun"/>
                <a:cs typeface="SimSun"/>
              </a:rPr>
              <a:t>、</a:t>
            </a:r>
            <a:r>
              <a:rPr sz="2000" spc="0" dirty="0">
                <a:solidFill>
                  <a:srgbClr val="0000CC">
                    <a:alpha val="100000"/>
                  </a:srgbClr>
                </a:solidFill>
                <a:latin typeface="SimSun"/>
                <a:ea typeface="SimSun"/>
                <a:cs typeface="SimSun"/>
              </a:rPr>
              <a:t> </a:t>
            </a:r>
            <a:r>
              <a:rPr sz="2000" spc="-30" dirty="0">
                <a:solidFill>
                  <a:srgbClr val="0000CC">
                    <a:alpha val="100000"/>
                  </a:srgbClr>
                </a:solidFill>
                <a:latin typeface="SimSun"/>
                <a:ea typeface="SimSun"/>
                <a:cs typeface="SimSun"/>
              </a:rPr>
              <a:t>硫化氢等密度比空</a:t>
            </a:r>
            <a:r>
              <a:rPr sz="2000" spc="-20" dirty="0">
                <a:solidFill>
                  <a:srgbClr val="0000CC">
                    <a:alpha val="100000"/>
                  </a:srgbClr>
                </a:solidFill>
                <a:latin typeface="SimSun"/>
                <a:ea typeface="SimSun"/>
                <a:cs typeface="SimSun"/>
              </a:rPr>
              <a:t>气</a:t>
            </a:r>
            <a:r>
              <a:rPr sz="2000" spc="0" dirty="0">
                <a:solidFill>
                  <a:srgbClr val="0000CC">
                    <a:alpha val="100000"/>
                  </a:srgbClr>
                </a:solidFill>
                <a:latin typeface="SimSun"/>
                <a:ea typeface="SimSun"/>
                <a:cs typeface="SimSun"/>
              </a:rPr>
              <a:t>小；</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二氧化碳密度稍</a:t>
            </a:r>
            <a:r>
              <a:rPr sz="2000" spc="0" dirty="0">
                <a:solidFill>
                  <a:srgbClr val="0000CC">
                    <a:alpha val="100000"/>
                  </a:srgbClr>
                </a:solidFill>
                <a:latin typeface="SimSun"/>
                <a:ea typeface="SimSun"/>
                <a:cs typeface="SimSun"/>
              </a:rPr>
              <a:t>大。</a:t>
            </a:r>
            <a:endParaRPr lang="SimSun" altLang="SimSun" sz="2000" dirty="0"/>
          </a:p>
        </p:txBody>
      </p:sp>
      <p:sp>
        <p:nvSpPr>
          <p:cNvPr id="499" name="textbox 499"/>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50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0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02" name="textbox 502"/>
          <p:cNvSpPr/>
          <p:nvPr/>
        </p:nvSpPr>
        <p:spPr>
          <a:xfrm>
            <a:off x="8220437" y="6401058"/>
            <a:ext cx="235584"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3</a:t>
            </a:r>
            <a:endParaRPr lang="Verdana" altLang="Verdana" sz="1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50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0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506" name="picture 506"/>
          <p:cNvPicPr>
            <a:picLocks noChangeAspect="1"/>
          </p:cNvPicPr>
          <p:nvPr/>
        </p:nvPicPr>
        <p:blipFill>
          <a:blip r:embed="rId2"/>
          <a:stretch>
            <a:fillRect/>
          </a:stretch>
        </p:blipFill>
        <p:spPr>
          <a:xfrm rot="21600000">
            <a:off x="585216" y="1572767"/>
            <a:ext cx="7559040" cy="4568952"/>
          </a:xfrm>
          <a:prstGeom prst="rect">
            <a:avLst/>
          </a:prstGeom>
        </p:spPr>
      </p:pic>
      <p:sp>
        <p:nvSpPr>
          <p:cNvPr id="507" name="textbox 507"/>
          <p:cNvSpPr/>
          <p:nvPr/>
        </p:nvSpPr>
        <p:spPr>
          <a:xfrm>
            <a:off x="656744" y="891730"/>
            <a:ext cx="7635240" cy="621030"/>
          </a:xfrm>
          <a:prstGeom prst="rect">
            <a:avLst/>
          </a:prstGeom>
        </p:spPr>
        <p:txBody>
          <a:bodyPr vert="horz" wrap="square" lIns="0" tIns="0" rIns="0" bIns="0"/>
          <a:lstStyle/>
          <a:p>
            <a:pPr algn="l" rtl="0" eaLnBrk="0">
              <a:lnSpc>
                <a:spcPct val="70077"/>
              </a:lnSpc>
              <a:tabLst/>
            </a:pPr>
            <a:endParaRPr lang="Arial" altLang="Arial" sz="100" dirty="0"/>
          </a:p>
          <a:p>
            <a:pPr marL="12700" indent="1018" algn="l" rtl="0" eaLnBrk="0">
              <a:lnSpc>
                <a:spcPct val="98000"/>
              </a:lnSpc>
              <a:tabLst/>
            </a:pPr>
            <a:r>
              <a:rPr sz="2000" spc="-10" dirty="0">
                <a:solidFill>
                  <a:srgbClr val="000000">
                    <a:alpha val="100000"/>
                  </a:srgbClr>
                </a:solidFill>
                <a:latin typeface="SimSun"/>
                <a:ea typeface="SimSun"/>
                <a:cs typeface="SimSun"/>
              </a:rPr>
              <a:t>6.1.2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甲烷传</a:t>
            </a:r>
            <a:r>
              <a:rPr sz="2000" spc="0" dirty="0">
                <a:solidFill>
                  <a:srgbClr val="000000">
                    <a:alpha val="100000"/>
                  </a:srgbClr>
                </a:solidFill>
                <a:latin typeface="SimSun"/>
                <a:ea typeface="SimSun"/>
                <a:cs typeface="SimSun"/>
              </a:rPr>
              <a:t>感器的报警浓度、断电浓度、复电浓度和断电范围应符</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合表1的</a:t>
            </a:r>
            <a:r>
              <a:rPr sz="2000" spc="-10" dirty="0">
                <a:solidFill>
                  <a:srgbClr val="000000">
                    <a:alpha val="100000"/>
                  </a:srgbClr>
                </a:solidFill>
                <a:latin typeface="SimSun"/>
                <a:ea typeface="SimSun"/>
                <a:cs typeface="SimSun"/>
              </a:rPr>
              <a:t>规</a:t>
            </a:r>
            <a:r>
              <a:rPr sz="2000" spc="0" dirty="0">
                <a:solidFill>
                  <a:srgbClr val="000000">
                    <a:alpha val="100000"/>
                  </a:srgbClr>
                </a:solidFill>
                <a:latin typeface="SimSun"/>
                <a:ea typeface="SimSun"/>
                <a:cs typeface="SimSun"/>
              </a:rPr>
              <a:t>定。</a:t>
            </a:r>
            <a:endParaRPr lang="SimSun" altLang="SimSun" sz="2000" dirty="0"/>
          </a:p>
        </p:txBody>
      </p:sp>
      <p:sp>
        <p:nvSpPr>
          <p:cNvPr id="508" name="textbox 508"/>
          <p:cNvSpPr/>
          <p:nvPr/>
        </p:nvSpPr>
        <p:spPr>
          <a:xfrm>
            <a:off x="2626255" y="3128341"/>
            <a:ext cx="3319145" cy="619759"/>
          </a:xfrm>
          <a:prstGeom prst="rect">
            <a:avLst/>
          </a:prstGeom>
        </p:spPr>
        <p:txBody>
          <a:bodyPr vert="horz" wrap="square" lIns="0" tIns="0" rIns="0" bIns="0"/>
          <a:lstStyle/>
          <a:p>
            <a:pPr algn="l" rtl="0" eaLnBrk="0">
              <a:lnSpc>
                <a:spcPct val="63564"/>
              </a:lnSpc>
              <a:tabLst/>
            </a:pPr>
            <a:endParaRPr lang="Arial" altLang="Arial" sz="100" dirty="0"/>
          </a:p>
          <a:p>
            <a:pPr marL="46566" indent="-33866" algn="l" rtl="0" eaLnBrk="0">
              <a:lnSpc>
                <a:spcPct val="98000"/>
              </a:lnSpc>
              <a:tabLst/>
            </a:pPr>
            <a:r>
              <a:rPr sz="2000" spc="-10" dirty="0">
                <a:solidFill>
                  <a:srgbClr val="FF0000">
                    <a:alpha val="100000"/>
                  </a:srgbClr>
                </a:solidFill>
                <a:latin typeface="SimSun"/>
                <a:ea typeface="SimSun"/>
                <a:cs typeface="SimSun"/>
              </a:rPr>
              <a:t>删除了报警仪，</a:t>
            </a:r>
            <a:r>
              <a:rPr sz="2000" spc="0" dirty="0">
                <a:solidFill>
                  <a:srgbClr val="FF0000">
                    <a:alpha val="100000"/>
                  </a:srgbClr>
                </a:solidFill>
                <a:latin typeface="SimSun"/>
                <a:ea typeface="SimSun"/>
                <a:cs typeface="SimSun"/>
              </a:rPr>
              <a:t>删除了便携式</a:t>
            </a:r>
            <a:r>
              <a:rPr sz="2000" spc="0" dirty="0">
                <a:solidFill>
                  <a:srgbClr val="FF0000">
                    <a:alpha val="100000"/>
                  </a:srgbClr>
                </a:solidFill>
                <a:latin typeface="SimSun"/>
                <a:ea typeface="SimSun"/>
                <a:cs typeface="SimSun"/>
              </a:rPr>
              <a:t> </a:t>
            </a:r>
            <a:r>
              <a:rPr sz="2000" spc="-30" dirty="0">
                <a:solidFill>
                  <a:srgbClr val="FF0000">
                    <a:alpha val="100000"/>
                  </a:srgbClr>
                </a:solidFill>
                <a:latin typeface="SimSun"/>
                <a:ea typeface="SimSun"/>
                <a:cs typeface="SimSun"/>
              </a:rPr>
              <a:t>甲烷监测报警仪的报警浓</a:t>
            </a:r>
            <a:r>
              <a:rPr sz="2000" spc="-10" dirty="0">
                <a:solidFill>
                  <a:srgbClr val="FF0000">
                    <a:alpha val="100000"/>
                  </a:srgbClr>
                </a:solidFill>
                <a:latin typeface="SimSun"/>
                <a:ea typeface="SimSun"/>
                <a:cs typeface="SimSun"/>
              </a:rPr>
              <a:t>度</a:t>
            </a:r>
            <a:endParaRPr lang="SimSun" altLang="SimSun" sz="2000" dirty="0"/>
          </a:p>
        </p:txBody>
      </p:sp>
      <p:sp>
        <p:nvSpPr>
          <p:cNvPr id="509" name="textbox 509"/>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51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1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12" name="textbox 512"/>
          <p:cNvSpPr/>
          <p:nvPr/>
        </p:nvSpPr>
        <p:spPr>
          <a:xfrm>
            <a:off x="8220437" y="6403734"/>
            <a:ext cx="235584" cy="200025"/>
          </a:xfrm>
          <a:prstGeom prst="rect">
            <a:avLst/>
          </a:prstGeom>
        </p:spPr>
        <p:txBody>
          <a:bodyPr vert="horz" wrap="square" lIns="0" tIns="0" rIns="0" bIns="0"/>
          <a:lstStyle/>
          <a:p>
            <a:pPr algn="l" rtl="0" eaLnBrk="0">
              <a:lnSpc>
                <a:spcPct val="78230"/>
              </a:lnSpc>
              <a:tabLst/>
            </a:pPr>
            <a:endParaRPr lang="Arial" altLang="Arial" sz="100" dirty="0"/>
          </a:p>
          <a:p>
            <a:pPr marL="12700" algn="l" rtl="0" eaLnBrk="0">
              <a:lnSpc>
                <a:spcPct val="82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4</a:t>
            </a:r>
            <a:endParaRPr lang="Verdana" altLang="Verdana" sz="1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51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1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516" name="picture 516"/>
          <p:cNvPicPr>
            <a:picLocks noChangeAspect="1"/>
          </p:cNvPicPr>
          <p:nvPr/>
        </p:nvPicPr>
        <p:blipFill>
          <a:blip r:embed="rId2"/>
          <a:stretch>
            <a:fillRect/>
          </a:stretch>
        </p:blipFill>
        <p:spPr>
          <a:xfrm rot="21600000">
            <a:off x="891539" y="850392"/>
            <a:ext cx="7202423" cy="5187695"/>
          </a:xfrm>
          <a:prstGeom prst="rect">
            <a:avLst/>
          </a:prstGeom>
        </p:spPr>
      </p:pic>
      <p:grpSp>
        <p:nvGrpSpPr>
          <p:cNvPr id="10" name="group 10"/>
          <p:cNvGrpSpPr/>
          <p:nvPr/>
        </p:nvGrpSpPr>
        <p:grpSpPr>
          <a:xfrm rot="21600000">
            <a:off x="3057207" y="4686300"/>
            <a:ext cx="5043170" cy="688022"/>
            <a:chOff x="0" y="0"/>
            <a:chExt cx="5043170" cy="688022"/>
          </a:xfrm>
        </p:grpSpPr>
        <p:pic>
          <p:nvPicPr>
            <p:cNvPr id="517" name="picture 517"/>
            <p:cNvPicPr>
              <a:picLocks noChangeAspect="1"/>
            </p:cNvPicPr>
            <p:nvPr/>
          </p:nvPicPr>
          <p:blipFill>
            <a:blip r:embed="rId3"/>
            <a:stretch>
              <a:fillRect/>
            </a:stretch>
          </p:blipFill>
          <p:spPr>
            <a:xfrm rot="21600000">
              <a:off x="0" y="0"/>
              <a:ext cx="5043170" cy="688022"/>
            </a:xfrm>
            <a:prstGeom prst="rect">
              <a:avLst/>
            </a:prstGeom>
          </p:spPr>
        </p:pic>
        <p:sp>
          <p:nvSpPr>
            <p:cNvPr id="518" name="textbox 518"/>
            <p:cNvSpPr/>
            <p:nvPr/>
          </p:nvSpPr>
          <p:spPr>
            <a:xfrm>
              <a:off x="-12700" y="-12700"/>
              <a:ext cx="5069204" cy="738505"/>
            </a:xfrm>
            <a:prstGeom prst="rect">
              <a:avLst/>
            </a:prstGeom>
          </p:spPr>
          <p:txBody>
            <a:bodyPr vert="horz" wrap="square" lIns="0" tIns="0" rIns="0" bIns="0"/>
            <a:lstStyle/>
            <a:p>
              <a:pPr algn="l" rtl="0" eaLnBrk="0">
                <a:lnSpc>
                  <a:spcPct val="111000"/>
                </a:lnSpc>
                <a:tabLst/>
              </a:pPr>
              <a:endParaRPr lang="Arial" altLang="Arial" sz="1000" dirty="0"/>
            </a:p>
            <a:p>
              <a:pPr algn="l" rtl="0" eaLnBrk="0">
                <a:lnSpc>
                  <a:spcPct val="112000"/>
                </a:lnSpc>
                <a:tabLst/>
              </a:pPr>
              <a:endParaRPr lang="Arial" altLang="Arial" sz="1000" dirty="0"/>
            </a:p>
            <a:p>
              <a:pPr algn="l" rtl="0" eaLnBrk="0">
                <a:lnSpc>
                  <a:spcPct val="9600"/>
                </a:lnSpc>
                <a:tabLst/>
              </a:pPr>
              <a:endParaRPr lang="Arial" altLang="Arial" sz="100" dirty="0"/>
            </a:p>
            <a:p>
              <a:pPr marL="141517" algn="l" rtl="0" eaLnBrk="0">
                <a:lnSpc>
                  <a:spcPct val="92000"/>
                </a:lnSpc>
                <a:tabLst/>
              </a:pPr>
              <a:r>
                <a:rPr sz="2000" spc="-10" dirty="0">
                  <a:solidFill>
                    <a:srgbClr val="FF0000">
                      <a:alpha val="100000"/>
                    </a:srgbClr>
                  </a:solidFill>
                  <a:latin typeface="SimSun"/>
                  <a:ea typeface="SimSun"/>
                  <a:cs typeface="SimSun"/>
                </a:rPr>
                <a:t>新增条目</a:t>
              </a:r>
              <a:r>
                <a:rPr sz="2000" spc="-10" dirty="0">
                  <a:solidFill>
                    <a:srgbClr val="FF0000">
                      <a:alpha val="100000"/>
                    </a:srgbClr>
                  </a:solidFill>
                  <a:latin typeface="Arial"/>
                  <a:ea typeface="Arial"/>
                  <a:cs typeface="Arial"/>
                </a:rPr>
                <a:t>,</a:t>
              </a:r>
              <a:r>
                <a:rPr sz="2000" spc="-10" dirty="0">
                  <a:solidFill>
                    <a:srgbClr val="FF0000">
                      <a:alpha val="100000"/>
                    </a:srgbClr>
                  </a:solidFill>
                  <a:latin typeface="SimSun"/>
                  <a:ea typeface="SimSun"/>
                  <a:cs typeface="SimSun"/>
                </a:rPr>
                <a:t>与</a:t>
              </a:r>
              <a:r>
                <a:rPr sz="2000" spc="0" dirty="0">
                  <a:solidFill>
                    <a:srgbClr val="FF0000">
                      <a:alpha val="100000"/>
                    </a:srgbClr>
                  </a:solidFill>
                  <a:latin typeface="Arial"/>
                  <a:ea typeface="Arial"/>
                  <a:cs typeface="Arial"/>
                </a:rPr>
                <a:t>AQ</a:t>
              </a:r>
              <a:r>
                <a:rPr sz="2000" spc="-10" dirty="0">
                  <a:solidFill>
                    <a:srgbClr val="FF0000">
                      <a:alpha val="100000"/>
                    </a:srgbClr>
                  </a:solidFill>
                  <a:latin typeface="Arial"/>
                  <a:ea typeface="Arial"/>
                  <a:cs typeface="Arial"/>
                </a:rPr>
                <a:t>6201</a:t>
              </a:r>
              <a:r>
                <a:rPr sz="2000" spc="0" dirty="0">
                  <a:solidFill>
                    <a:srgbClr val="FF0000">
                      <a:alpha val="100000"/>
                    </a:srgbClr>
                  </a:solidFill>
                  <a:latin typeface="SimSun"/>
                  <a:ea typeface="SimSun"/>
                  <a:cs typeface="SimSun"/>
                </a:rPr>
                <a:t>煤与突出报警对应</a:t>
              </a:r>
              <a:endParaRPr lang="SimSun" altLang="SimSun" sz="2000" dirty="0"/>
            </a:p>
          </p:txBody>
        </p:sp>
      </p:grpSp>
      <p:sp>
        <p:nvSpPr>
          <p:cNvPr id="519" name="textbox 519"/>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52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2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22" name="textbox 522"/>
          <p:cNvSpPr/>
          <p:nvPr/>
        </p:nvSpPr>
        <p:spPr>
          <a:xfrm>
            <a:off x="8220437" y="6403734"/>
            <a:ext cx="235584" cy="200025"/>
          </a:xfrm>
          <a:prstGeom prst="rect">
            <a:avLst/>
          </a:prstGeom>
        </p:spPr>
        <p:txBody>
          <a:bodyPr vert="horz" wrap="square" lIns="0" tIns="0" rIns="0" bIns="0"/>
          <a:lstStyle/>
          <a:p>
            <a:pPr algn="l" rtl="0" eaLnBrk="0">
              <a:lnSpc>
                <a:spcPct val="78230"/>
              </a:lnSpc>
              <a:tabLst/>
            </a:pPr>
            <a:endParaRPr lang="Arial" altLang="Arial" sz="100" dirty="0"/>
          </a:p>
          <a:p>
            <a:pPr marL="12700" algn="l" rtl="0" eaLnBrk="0">
              <a:lnSpc>
                <a:spcPct val="82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5</a:t>
            </a:r>
            <a:endParaRPr lang="Verdana" altLang="Verdana" sz="1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52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2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526" name="picture 526"/>
          <p:cNvPicPr>
            <a:picLocks noChangeAspect="1"/>
          </p:cNvPicPr>
          <p:nvPr/>
        </p:nvPicPr>
        <p:blipFill>
          <a:blip r:embed="rId2"/>
          <a:stretch>
            <a:fillRect/>
          </a:stretch>
        </p:blipFill>
        <p:spPr>
          <a:xfrm rot="21600000">
            <a:off x="944880" y="914400"/>
            <a:ext cx="7155015" cy="5013959"/>
          </a:xfrm>
          <a:prstGeom prst="rect">
            <a:avLst/>
          </a:prstGeom>
        </p:spPr>
      </p:pic>
      <p:grpSp>
        <p:nvGrpSpPr>
          <p:cNvPr id="12" name="group 12"/>
          <p:cNvGrpSpPr/>
          <p:nvPr/>
        </p:nvGrpSpPr>
        <p:grpSpPr>
          <a:xfrm rot="21600000">
            <a:off x="2894647" y="1245908"/>
            <a:ext cx="2472689" cy="1056919"/>
            <a:chOff x="0" y="0"/>
            <a:chExt cx="2472689" cy="1056919"/>
          </a:xfrm>
        </p:grpSpPr>
        <p:pic>
          <p:nvPicPr>
            <p:cNvPr id="527" name="picture 527"/>
            <p:cNvPicPr>
              <a:picLocks noChangeAspect="1"/>
            </p:cNvPicPr>
            <p:nvPr/>
          </p:nvPicPr>
          <p:blipFill>
            <a:blip r:embed="rId3"/>
            <a:stretch>
              <a:fillRect/>
            </a:stretch>
          </p:blipFill>
          <p:spPr>
            <a:xfrm rot="21600000">
              <a:off x="0" y="0"/>
              <a:ext cx="2472689" cy="1056919"/>
            </a:xfrm>
            <a:prstGeom prst="rect">
              <a:avLst/>
            </a:prstGeom>
          </p:spPr>
        </p:pic>
        <p:sp>
          <p:nvSpPr>
            <p:cNvPr id="528" name="textbox 528"/>
            <p:cNvSpPr/>
            <p:nvPr/>
          </p:nvSpPr>
          <p:spPr>
            <a:xfrm>
              <a:off x="-12700" y="-12700"/>
              <a:ext cx="2498089" cy="1117600"/>
            </a:xfrm>
            <a:prstGeom prst="rect">
              <a:avLst/>
            </a:prstGeom>
          </p:spPr>
          <p:txBody>
            <a:bodyPr vert="horz" wrap="square" lIns="0" tIns="0" rIns="0" bIns="0"/>
            <a:lstStyle/>
            <a:p>
              <a:pPr algn="l" rtl="0" eaLnBrk="0">
                <a:lnSpc>
                  <a:spcPct val="105000"/>
                </a:lnSpc>
                <a:tabLst/>
              </a:pPr>
              <a:endParaRPr lang="Arial" altLang="Arial" sz="1000" dirty="0"/>
            </a:p>
            <a:p>
              <a:pPr algn="l" rtl="0" eaLnBrk="0">
                <a:lnSpc>
                  <a:spcPct val="105000"/>
                </a:lnSpc>
                <a:tabLst/>
              </a:pPr>
              <a:endParaRPr lang="Arial" altLang="Arial" sz="1000" dirty="0"/>
            </a:p>
            <a:p>
              <a:pPr algn="l" rtl="0" eaLnBrk="0">
                <a:lnSpc>
                  <a:spcPct val="106000"/>
                </a:lnSpc>
                <a:tabLst/>
              </a:pPr>
              <a:endParaRPr lang="Arial" altLang="Arial" sz="1000" dirty="0"/>
            </a:p>
            <a:p>
              <a:pPr marL="410346" algn="l" rtl="0" eaLnBrk="0">
                <a:lnSpc>
                  <a:spcPct val="83000"/>
                </a:lnSpc>
                <a:tabLst/>
              </a:pPr>
              <a:r>
                <a:rPr sz="2000" spc="-30" dirty="0">
                  <a:solidFill>
                    <a:srgbClr val="FF0000">
                      <a:alpha val="100000"/>
                    </a:srgbClr>
                  </a:solidFill>
                  <a:latin typeface="SimSun"/>
                  <a:ea typeface="SimSun"/>
                  <a:cs typeface="SimSun"/>
                </a:rPr>
                <a:t>警及断</a:t>
              </a:r>
              <a:r>
                <a:rPr sz="2000" spc="-20" dirty="0">
                  <a:solidFill>
                    <a:srgbClr val="FF0000">
                      <a:alpha val="100000"/>
                    </a:srgbClr>
                  </a:solidFill>
                  <a:latin typeface="SimSun"/>
                  <a:ea typeface="SimSun"/>
                  <a:cs typeface="SimSun"/>
                </a:rPr>
                <a:t>电</a:t>
              </a:r>
              <a:r>
                <a:rPr sz="2000" spc="0" dirty="0">
                  <a:solidFill>
                    <a:srgbClr val="FF0000">
                      <a:alpha val="100000"/>
                    </a:srgbClr>
                  </a:solidFill>
                  <a:latin typeface="SimSun"/>
                  <a:ea typeface="SimSun"/>
                  <a:cs typeface="SimSun"/>
                </a:rPr>
                <a:t>值</a:t>
              </a:r>
              <a:endParaRPr lang="SimSun" altLang="SimSun" sz="2000" dirty="0"/>
            </a:p>
            <a:p>
              <a:pPr marL="560483" algn="l" rtl="0" eaLnBrk="0">
                <a:lnSpc>
                  <a:spcPts val="2686"/>
                </a:lnSpc>
                <a:tabLst/>
              </a:pPr>
              <a:r>
                <a:rPr sz="2000" spc="-40" dirty="0">
                  <a:solidFill>
                    <a:srgbClr val="FF0000">
                      <a:alpha val="100000"/>
                    </a:srgbClr>
                  </a:solidFill>
                  <a:latin typeface="Arial"/>
                  <a:ea typeface="Arial"/>
                  <a:cs typeface="Arial"/>
                </a:rPr>
                <a:t>.5</a:t>
              </a:r>
              <a:r>
                <a:rPr sz="2000" spc="-40" dirty="0">
                  <a:solidFill>
                    <a:srgbClr val="FF0000">
                      <a:alpha val="100000"/>
                    </a:srgbClr>
                  </a:solidFill>
                  <a:latin typeface="SimSun"/>
                  <a:ea typeface="SimSun"/>
                  <a:cs typeface="SimSun"/>
                </a:rPr>
                <a:t>”改</a:t>
              </a:r>
              <a:r>
                <a:rPr sz="2000" spc="-30" dirty="0">
                  <a:solidFill>
                    <a:srgbClr val="FF0000">
                      <a:alpha val="100000"/>
                    </a:srgbClr>
                  </a:solidFill>
                  <a:latin typeface="SimSun"/>
                  <a:ea typeface="SimSun"/>
                  <a:cs typeface="SimSun"/>
                </a:rPr>
                <a:t>为</a:t>
              </a:r>
              <a:endParaRPr lang="SimSun" altLang="SimSun" sz="2000" dirty="0"/>
            </a:p>
          </p:txBody>
        </p:sp>
      </p:grpSp>
      <p:grpSp>
        <p:nvGrpSpPr>
          <p:cNvPr id="14" name="group 14"/>
          <p:cNvGrpSpPr/>
          <p:nvPr/>
        </p:nvGrpSpPr>
        <p:grpSpPr>
          <a:xfrm rot="21600000">
            <a:off x="2071649" y="2289657"/>
            <a:ext cx="1656029" cy="1209738"/>
            <a:chOff x="0" y="0"/>
            <a:chExt cx="1656029" cy="1209738"/>
          </a:xfrm>
        </p:grpSpPr>
        <p:pic>
          <p:nvPicPr>
            <p:cNvPr id="529" name="picture 529"/>
            <p:cNvPicPr>
              <a:picLocks noChangeAspect="1"/>
            </p:cNvPicPr>
            <p:nvPr/>
          </p:nvPicPr>
          <p:blipFill>
            <a:blip r:embed="rId4"/>
            <a:stretch>
              <a:fillRect/>
            </a:stretch>
          </p:blipFill>
          <p:spPr>
            <a:xfrm rot="21600000">
              <a:off x="0" y="0"/>
              <a:ext cx="1656029" cy="1209738"/>
            </a:xfrm>
            <a:prstGeom prst="rect">
              <a:avLst/>
            </a:prstGeom>
          </p:spPr>
        </p:pic>
        <p:sp>
          <p:nvSpPr>
            <p:cNvPr id="530" name="textbox 530"/>
            <p:cNvSpPr/>
            <p:nvPr/>
          </p:nvSpPr>
          <p:spPr>
            <a:xfrm>
              <a:off x="-12700" y="-12700"/>
              <a:ext cx="1681479" cy="1270635"/>
            </a:xfrm>
            <a:prstGeom prst="rect">
              <a:avLst/>
            </a:prstGeom>
          </p:spPr>
          <p:txBody>
            <a:bodyPr vert="horz" wrap="square" lIns="0" tIns="0" rIns="0" bIns="0"/>
            <a:lstStyle/>
            <a:p>
              <a:pPr algn="l" rtl="0" eaLnBrk="0">
                <a:lnSpc>
                  <a:spcPct val="117000"/>
                </a:lnSpc>
                <a:tabLst/>
              </a:pPr>
              <a:endParaRPr lang="Arial" altLang="Arial" sz="1000" dirty="0"/>
            </a:p>
            <a:p>
              <a:pPr algn="l" rtl="0" eaLnBrk="0">
                <a:lnSpc>
                  <a:spcPct val="117000"/>
                </a:lnSpc>
                <a:tabLst/>
              </a:pPr>
              <a:endParaRPr lang="Arial" altLang="Arial" sz="1000" dirty="0"/>
            </a:p>
            <a:p>
              <a:pPr algn="l" rtl="0" eaLnBrk="0">
                <a:lnSpc>
                  <a:spcPct val="118000"/>
                </a:lnSpc>
                <a:tabLst/>
              </a:pPr>
              <a:endParaRPr lang="Arial" altLang="Arial" sz="1000" dirty="0"/>
            </a:p>
            <a:p>
              <a:pPr algn="l" rtl="0" eaLnBrk="0">
                <a:lnSpc>
                  <a:spcPct val="9624"/>
                </a:lnSpc>
                <a:tabLst/>
              </a:pPr>
              <a:endParaRPr lang="Arial" altLang="Arial" sz="100" dirty="0"/>
            </a:p>
            <a:p>
              <a:pPr marL="158167" algn="l" rtl="0" eaLnBrk="0">
                <a:lnSpc>
                  <a:spcPct val="95000"/>
                </a:lnSpc>
                <a:tabLst/>
              </a:pPr>
              <a:r>
                <a:rPr sz="2000" spc="-30" dirty="0">
                  <a:solidFill>
                    <a:srgbClr val="FF0000">
                      <a:alpha val="100000"/>
                    </a:srgbClr>
                  </a:solidFill>
                  <a:latin typeface="SimSun"/>
                  <a:ea typeface="SimSun"/>
                  <a:cs typeface="SimSun"/>
                </a:rPr>
                <a:t>新增条</a:t>
              </a:r>
              <a:r>
                <a:rPr sz="2000" spc="0" dirty="0">
                  <a:solidFill>
                    <a:srgbClr val="FF0000">
                      <a:alpha val="100000"/>
                    </a:srgbClr>
                  </a:solidFill>
                  <a:latin typeface="SimSun"/>
                  <a:ea typeface="SimSun"/>
                  <a:cs typeface="SimSun"/>
                </a:rPr>
                <a:t>目</a:t>
              </a:r>
              <a:endParaRPr lang="SimSun" altLang="SimSun" sz="2000" dirty="0"/>
            </a:p>
          </p:txBody>
        </p:sp>
      </p:grpSp>
      <p:sp>
        <p:nvSpPr>
          <p:cNvPr id="531" name="textbox 531"/>
          <p:cNvSpPr/>
          <p:nvPr/>
        </p:nvSpPr>
        <p:spPr>
          <a:xfrm>
            <a:off x="6272643" y="1917180"/>
            <a:ext cx="1540510" cy="1228725"/>
          </a:xfrm>
          <a:prstGeom prst="rect">
            <a:avLst/>
          </a:prstGeom>
        </p:spPr>
        <p:txBody>
          <a:bodyPr vert="horz" wrap="square" lIns="0" tIns="0" rIns="0" bIns="0"/>
          <a:lstStyle/>
          <a:p>
            <a:pPr algn="l" rtl="0" eaLnBrk="0">
              <a:lnSpc>
                <a:spcPct val="57434"/>
              </a:lnSpc>
              <a:tabLst/>
            </a:pPr>
            <a:endParaRPr lang="Arial" altLang="Arial" sz="100" dirty="0"/>
          </a:p>
          <a:p>
            <a:pPr marL="12700" indent="6111" algn="l" rtl="0" eaLnBrk="0">
              <a:lnSpc>
                <a:spcPct val="99000"/>
              </a:lnSpc>
              <a:tabLst/>
            </a:pPr>
            <a:r>
              <a:rPr sz="2000" spc="-30" dirty="0">
                <a:solidFill>
                  <a:srgbClr val="FF0000">
                    <a:alpha val="100000"/>
                  </a:srgbClr>
                </a:solidFill>
                <a:latin typeface="SimSun"/>
                <a:ea typeface="SimSun"/>
                <a:cs typeface="SimSun"/>
              </a:rPr>
              <a:t>原：包括</a:t>
            </a:r>
            <a:r>
              <a:rPr sz="2000" spc="-10" dirty="0">
                <a:solidFill>
                  <a:srgbClr val="FF0000">
                    <a:alpha val="100000"/>
                  </a:srgbClr>
                </a:solidFill>
                <a:latin typeface="SimSun"/>
                <a:ea typeface="SimSun"/>
                <a:cs typeface="SimSun"/>
              </a:rPr>
              <a:t>局</a:t>
            </a:r>
            <a:r>
              <a:rPr sz="2000" spc="0" dirty="0">
                <a:solidFill>
                  <a:srgbClr val="FF0000">
                    <a:alpha val="100000"/>
                  </a:srgbClr>
                </a:solidFill>
                <a:latin typeface="SimSun"/>
                <a:ea typeface="SimSun"/>
                <a:cs typeface="SimSun"/>
              </a:rPr>
              <a:t>部</a:t>
            </a:r>
            <a:r>
              <a:rPr sz="2000" spc="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通风机在</a:t>
            </a:r>
            <a:r>
              <a:rPr sz="2000" spc="0" dirty="0">
                <a:solidFill>
                  <a:srgbClr val="FF0000">
                    <a:alpha val="100000"/>
                  </a:srgbClr>
                </a:solidFill>
                <a:latin typeface="SimSun"/>
                <a:ea typeface="SimSun"/>
                <a:cs typeface="SimSun"/>
              </a:rPr>
              <a:t>内的</a:t>
            </a:r>
            <a:r>
              <a:rPr sz="2000" spc="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巷道内全</a:t>
            </a:r>
            <a:r>
              <a:rPr sz="2000" spc="0" dirty="0">
                <a:solidFill>
                  <a:srgbClr val="FF0000">
                    <a:alpha val="100000"/>
                  </a:srgbClr>
                </a:solidFill>
                <a:latin typeface="SimSun"/>
                <a:ea typeface="SimSun"/>
                <a:cs typeface="SimSun"/>
              </a:rPr>
              <a:t>部非</a:t>
            </a:r>
            <a:r>
              <a:rPr sz="2000" spc="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本安电源</a:t>
            </a:r>
            <a:endParaRPr lang="SimSun" altLang="SimSun" sz="2000" dirty="0"/>
          </a:p>
        </p:txBody>
      </p:sp>
      <p:sp>
        <p:nvSpPr>
          <p:cNvPr id="532" name="textbox 532"/>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533" name="textbox 533"/>
          <p:cNvSpPr/>
          <p:nvPr/>
        </p:nvSpPr>
        <p:spPr>
          <a:xfrm>
            <a:off x="4372436" y="1700657"/>
            <a:ext cx="1021080" cy="608330"/>
          </a:xfrm>
          <a:prstGeom prst="rect">
            <a:avLst/>
          </a:prstGeom>
        </p:spPr>
        <p:txBody>
          <a:bodyPr vert="horz" wrap="square" lIns="0" tIns="0" rIns="0" bIns="0"/>
          <a:lstStyle/>
          <a:p>
            <a:pPr algn="l" rtl="0" eaLnBrk="0">
              <a:lnSpc>
                <a:spcPct val="89627"/>
              </a:lnSpc>
              <a:tabLst/>
            </a:pPr>
            <a:endParaRPr lang="Arial" altLang="Arial" sz="100" dirty="0"/>
          </a:p>
          <a:p>
            <a:pPr marL="139700" indent="76893" algn="l" rtl="0" eaLnBrk="0">
              <a:lnSpc>
                <a:spcPct val="106000"/>
              </a:lnSpc>
              <a:tabLst/>
            </a:pPr>
            <a:r>
              <a:rPr sz="1800" spc="-120" dirty="0">
                <a:solidFill>
                  <a:srgbClr val="FF0000">
                    <a:alpha val="100000"/>
                  </a:srgbClr>
                </a:solidFill>
                <a:latin typeface="SimSun"/>
                <a:ea typeface="SimSun"/>
                <a:cs typeface="SimSun"/>
              </a:rPr>
              <a:t>由</a:t>
            </a:r>
            <a:r>
              <a:rPr sz="1800" spc="0" dirty="0">
                <a:solidFill>
                  <a:srgbClr val="FF0000">
                    <a:alpha val="100000"/>
                  </a:srgbClr>
                </a:solidFill>
                <a:latin typeface="SimSun"/>
                <a:ea typeface="SimSun"/>
                <a:cs typeface="SimSun"/>
              </a:rPr>
              <a:t>     </a:t>
            </a:r>
            <a:r>
              <a:rPr sz="1800" spc="-60" dirty="0">
                <a:solidFill>
                  <a:srgbClr val="FF0000">
                    <a:alpha val="100000"/>
                  </a:srgbClr>
                </a:solidFill>
                <a:latin typeface="SimSun"/>
                <a:ea typeface="SimSun"/>
                <a:cs typeface="SimSun"/>
              </a:rPr>
              <a:t>“</a:t>
            </a:r>
            <a:r>
              <a:rPr sz="1800" spc="-60" dirty="0">
                <a:solidFill>
                  <a:srgbClr val="FF0000">
                    <a:alpha val="100000"/>
                  </a:srgbClr>
                </a:solidFill>
                <a:latin typeface="Arial"/>
                <a:ea typeface="Arial"/>
                <a:cs typeface="Arial"/>
              </a:rPr>
              <a:t>1.0</a:t>
            </a:r>
            <a:r>
              <a:rPr sz="1800" spc="-30" dirty="0">
                <a:solidFill>
                  <a:srgbClr val="FF0000">
                    <a:alpha val="100000"/>
                  </a:srgbClr>
                </a:solidFill>
                <a:latin typeface="SimSun"/>
                <a:ea typeface="SimSun"/>
                <a:cs typeface="SimSun"/>
              </a:rPr>
              <a:t>”</a:t>
            </a:r>
            <a:endParaRPr lang="SimSun" altLang="SimSun" sz="1800" dirty="0"/>
          </a:p>
        </p:txBody>
      </p:sp>
      <p:sp>
        <p:nvSpPr>
          <p:cNvPr id="534"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35" name="textbox 535"/>
          <p:cNvSpPr/>
          <p:nvPr/>
        </p:nvSpPr>
        <p:spPr>
          <a:xfrm>
            <a:off x="3004013" y="1700657"/>
            <a:ext cx="428625" cy="596265"/>
          </a:xfrm>
          <a:prstGeom prst="rect">
            <a:avLst/>
          </a:prstGeom>
        </p:spPr>
        <p:txBody>
          <a:bodyPr vert="horz" wrap="square" lIns="0" tIns="0" rIns="0" bIns="0"/>
          <a:lstStyle/>
          <a:p>
            <a:pPr algn="l" rtl="0" eaLnBrk="0">
              <a:lnSpc>
                <a:spcPct val="82246"/>
              </a:lnSpc>
              <a:tabLst/>
            </a:pPr>
            <a:endParaRPr lang="Arial" altLang="Arial" sz="100" dirty="0"/>
          </a:p>
          <a:p>
            <a:pPr marL="139700" indent="-111530" algn="l" rtl="0" eaLnBrk="0">
              <a:lnSpc>
                <a:spcPct val="107000"/>
              </a:lnSpc>
              <a:tabLst/>
            </a:pPr>
            <a:r>
              <a:rPr sz="2000" spc="-60" dirty="0">
                <a:solidFill>
                  <a:srgbClr val="FF0000">
                    <a:alpha val="100000"/>
                  </a:srgbClr>
                </a:solidFill>
                <a:latin typeface="SimSun"/>
                <a:ea typeface="SimSun"/>
                <a:cs typeface="SimSun"/>
              </a:rPr>
              <a:t>报</a:t>
            </a:r>
            <a:r>
              <a:rPr sz="2000" spc="0" dirty="0">
                <a:solidFill>
                  <a:srgbClr val="FF0000">
                    <a:alpha val="100000"/>
                  </a:srgbClr>
                </a:solidFill>
                <a:latin typeface="SimSun"/>
                <a:ea typeface="SimSun"/>
                <a:cs typeface="SimSun"/>
              </a:rPr>
              <a:t> </a:t>
            </a:r>
            <a:r>
              <a:rPr sz="1500" spc="-80" dirty="0">
                <a:solidFill>
                  <a:srgbClr val="FF0000">
                    <a:alpha val="100000"/>
                  </a:srgbClr>
                </a:solidFill>
                <a:latin typeface="SimSun"/>
                <a:ea typeface="SimSun"/>
                <a:cs typeface="SimSun"/>
              </a:rPr>
              <a:t>“</a:t>
            </a:r>
            <a:r>
              <a:rPr sz="1500" spc="-80" dirty="0">
                <a:solidFill>
                  <a:srgbClr val="FF0000">
                    <a:alpha val="100000"/>
                  </a:srgbClr>
                </a:solidFill>
                <a:latin typeface="Arial"/>
                <a:ea typeface="Arial"/>
                <a:cs typeface="Arial"/>
              </a:rPr>
              <a:t>1</a:t>
            </a:r>
            <a:endParaRPr lang="Arial" altLang="Arial" sz="1500" dirty="0"/>
          </a:p>
        </p:txBody>
      </p:sp>
      <p:sp>
        <p:nvSpPr>
          <p:cNvPr id="536"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37" name="textbox 537"/>
          <p:cNvSpPr/>
          <p:nvPr/>
        </p:nvSpPr>
        <p:spPr>
          <a:xfrm>
            <a:off x="8220437" y="6401236"/>
            <a:ext cx="235584" cy="202564"/>
          </a:xfrm>
          <a:prstGeom prst="rect">
            <a:avLst/>
          </a:prstGeom>
        </p:spPr>
        <p:txBody>
          <a:bodyPr vert="horz" wrap="square" lIns="0" tIns="0" rIns="0" bIns="0"/>
          <a:lstStyle/>
          <a:p>
            <a:pPr algn="l" rtl="0" eaLnBrk="0">
              <a:lnSpc>
                <a:spcPct val="80623"/>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6</a:t>
            </a:r>
            <a:endParaRPr lang="Verdana" altLang="Verdana" sz="1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539"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40"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541" name="picture 541"/>
          <p:cNvPicPr>
            <a:picLocks noChangeAspect="1"/>
          </p:cNvPicPr>
          <p:nvPr/>
        </p:nvPicPr>
        <p:blipFill>
          <a:blip r:embed="rId2"/>
          <a:stretch>
            <a:fillRect/>
          </a:stretch>
        </p:blipFill>
        <p:spPr>
          <a:xfrm rot="21600000">
            <a:off x="952500" y="856488"/>
            <a:ext cx="7048500" cy="4620767"/>
          </a:xfrm>
          <a:prstGeom prst="rect">
            <a:avLst/>
          </a:prstGeom>
        </p:spPr>
      </p:pic>
      <p:grpSp>
        <p:nvGrpSpPr>
          <p:cNvPr id="16" name="group 16"/>
          <p:cNvGrpSpPr/>
          <p:nvPr/>
        </p:nvGrpSpPr>
        <p:grpSpPr>
          <a:xfrm rot="21600000">
            <a:off x="2885097" y="2501519"/>
            <a:ext cx="2969996" cy="1702384"/>
            <a:chOff x="0" y="0"/>
            <a:chExt cx="2969996" cy="1702384"/>
          </a:xfrm>
        </p:grpSpPr>
        <p:pic>
          <p:nvPicPr>
            <p:cNvPr id="542" name="picture 542"/>
            <p:cNvPicPr>
              <a:picLocks noChangeAspect="1"/>
            </p:cNvPicPr>
            <p:nvPr/>
          </p:nvPicPr>
          <p:blipFill>
            <a:blip r:embed="rId3"/>
            <a:stretch>
              <a:fillRect/>
            </a:stretch>
          </p:blipFill>
          <p:spPr>
            <a:xfrm rot="21600000">
              <a:off x="0" y="0"/>
              <a:ext cx="2969996" cy="1702384"/>
            </a:xfrm>
            <a:prstGeom prst="rect">
              <a:avLst/>
            </a:prstGeom>
          </p:spPr>
        </p:pic>
        <p:sp>
          <p:nvSpPr>
            <p:cNvPr id="543" name="textbox 543"/>
            <p:cNvSpPr/>
            <p:nvPr/>
          </p:nvSpPr>
          <p:spPr>
            <a:xfrm>
              <a:off x="-12700" y="-12700"/>
              <a:ext cx="2995929" cy="1763395"/>
            </a:xfrm>
            <a:prstGeom prst="rect">
              <a:avLst/>
            </a:prstGeom>
          </p:spPr>
          <p:txBody>
            <a:bodyPr vert="horz" wrap="square" lIns="0" tIns="0" rIns="0" bIns="0"/>
            <a:lstStyle/>
            <a:p>
              <a:pPr algn="l" rtl="0" eaLnBrk="0">
                <a:lnSpc>
                  <a:spcPct val="111000"/>
                </a:lnSpc>
                <a:tabLst/>
              </a:pPr>
              <a:endParaRPr lang="Arial" altLang="Arial" sz="1000" dirty="0"/>
            </a:p>
            <a:p>
              <a:pPr algn="l" rtl="0" eaLnBrk="0">
                <a:lnSpc>
                  <a:spcPct val="112000"/>
                </a:lnSpc>
                <a:tabLst/>
              </a:pPr>
              <a:endParaRPr lang="Arial" altLang="Arial" sz="1000" dirty="0"/>
            </a:p>
            <a:p>
              <a:pPr algn="l" rtl="0" eaLnBrk="0">
                <a:lnSpc>
                  <a:spcPct val="112000"/>
                </a:lnSpc>
                <a:tabLst/>
              </a:pPr>
              <a:endParaRPr lang="Arial" altLang="Arial" sz="1000" dirty="0"/>
            </a:p>
            <a:p>
              <a:pPr algn="l" rtl="0" eaLnBrk="0">
                <a:lnSpc>
                  <a:spcPct val="112000"/>
                </a:lnSpc>
                <a:tabLst/>
              </a:pPr>
              <a:endParaRPr lang="Arial" altLang="Arial" sz="1000" dirty="0"/>
            </a:p>
            <a:p>
              <a:pPr marL="173915" indent="-1018" algn="l" rtl="0" eaLnBrk="0">
                <a:lnSpc>
                  <a:spcPct val="103000"/>
                </a:lnSpc>
                <a:spcBef>
                  <a:spcPts val="2"/>
                </a:spcBef>
                <a:tabLst/>
              </a:pPr>
              <a:r>
                <a:rPr sz="2000" spc="-10" dirty="0">
                  <a:solidFill>
                    <a:srgbClr val="FF0000">
                      <a:alpha val="100000"/>
                    </a:srgbClr>
                  </a:solidFill>
                  <a:latin typeface="SimSun"/>
                  <a:ea typeface="SimSun"/>
                  <a:cs typeface="SimSun"/>
                </a:rPr>
                <a:t>拆分为</a:t>
              </a:r>
              <a:r>
                <a:rPr sz="2000" spc="-10" dirty="0">
                  <a:solidFill>
                    <a:srgbClr val="FF0000">
                      <a:alpha val="100000"/>
                    </a:srgbClr>
                  </a:solidFill>
                  <a:latin typeface="Arial"/>
                  <a:ea typeface="Arial"/>
                  <a:cs typeface="Arial"/>
                </a:rPr>
                <a:t>2</a:t>
              </a:r>
              <a:r>
                <a:rPr sz="2000" spc="-10" dirty="0">
                  <a:solidFill>
                    <a:srgbClr val="FF0000">
                      <a:alpha val="100000"/>
                    </a:srgbClr>
                  </a:solidFill>
                  <a:latin typeface="SimSun"/>
                  <a:ea typeface="SimSun"/>
                  <a:cs typeface="SimSun"/>
                </a:rPr>
                <a:t>条，采区</a:t>
              </a:r>
              <a:r>
                <a:rPr sz="2000" spc="0" dirty="0">
                  <a:solidFill>
                    <a:srgbClr val="FF0000">
                      <a:alpha val="100000"/>
                    </a:srgbClr>
                  </a:solidFill>
                  <a:latin typeface="SimSun"/>
                  <a:ea typeface="SimSun"/>
                  <a:cs typeface="SimSun"/>
                </a:rPr>
                <a:t>回风</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巷与一翼回风巷、总</a:t>
              </a:r>
              <a:r>
                <a:rPr sz="2000" spc="0" dirty="0">
                  <a:solidFill>
                    <a:srgbClr val="FF0000">
                      <a:alpha val="100000"/>
                    </a:srgbClr>
                  </a:solidFill>
                  <a:latin typeface="SimSun"/>
                  <a:ea typeface="SimSun"/>
                  <a:cs typeface="SimSun"/>
                </a:rPr>
                <a:t>回</a:t>
              </a:r>
              <a:r>
                <a:rPr sz="2000" spc="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风巷报警</a:t>
              </a:r>
              <a:r>
                <a:rPr sz="2000" spc="-10" dirty="0">
                  <a:solidFill>
                    <a:srgbClr val="FF0000">
                      <a:alpha val="100000"/>
                    </a:srgbClr>
                  </a:solidFill>
                  <a:latin typeface="SimSun"/>
                  <a:ea typeface="SimSun"/>
                  <a:cs typeface="SimSun"/>
                </a:rPr>
                <a:t>浓</a:t>
              </a:r>
              <a:r>
                <a:rPr sz="2000" spc="0" dirty="0">
                  <a:solidFill>
                    <a:srgbClr val="FF0000">
                      <a:alpha val="100000"/>
                    </a:srgbClr>
                  </a:solidFill>
                  <a:latin typeface="SimSun"/>
                  <a:ea typeface="SimSun"/>
                  <a:cs typeface="SimSun"/>
                </a:rPr>
                <a:t>度不同</a:t>
              </a:r>
              <a:endParaRPr lang="SimSun" altLang="SimSun" sz="2000" dirty="0"/>
            </a:p>
          </p:txBody>
        </p:sp>
      </p:grpSp>
      <p:sp>
        <p:nvSpPr>
          <p:cNvPr id="544" name="textbox 544"/>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grpSp>
        <p:nvGrpSpPr>
          <p:cNvPr id="18" name="group 18"/>
          <p:cNvGrpSpPr/>
          <p:nvPr/>
        </p:nvGrpSpPr>
        <p:grpSpPr>
          <a:xfrm rot="21600000">
            <a:off x="2976537" y="1128877"/>
            <a:ext cx="1305585" cy="688175"/>
            <a:chOff x="0" y="0"/>
            <a:chExt cx="1305585" cy="688175"/>
          </a:xfrm>
        </p:grpSpPr>
        <p:pic>
          <p:nvPicPr>
            <p:cNvPr id="545" name="picture 545"/>
            <p:cNvPicPr>
              <a:picLocks noChangeAspect="1"/>
            </p:cNvPicPr>
            <p:nvPr/>
          </p:nvPicPr>
          <p:blipFill>
            <a:blip r:embed="rId4"/>
            <a:stretch>
              <a:fillRect/>
            </a:stretch>
          </p:blipFill>
          <p:spPr>
            <a:xfrm rot="21600000">
              <a:off x="0" y="0"/>
              <a:ext cx="1305585" cy="688175"/>
            </a:xfrm>
            <a:prstGeom prst="rect">
              <a:avLst/>
            </a:prstGeom>
          </p:spPr>
        </p:pic>
        <p:sp>
          <p:nvSpPr>
            <p:cNvPr id="546" name="textbox 546"/>
            <p:cNvSpPr/>
            <p:nvPr/>
          </p:nvSpPr>
          <p:spPr>
            <a:xfrm>
              <a:off x="-12700" y="-12700"/>
              <a:ext cx="1331594" cy="749300"/>
            </a:xfrm>
            <a:prstGeom prst="rect">
              <a:avLst/>
            </a:prstGeom>
          </p:spPr>
          <p:txBody>
            <a:bodyPr vert="horz" wrap="square" lIns="0" tIns="0" rIns="0" bIns="0"/>
            <a:lstStyle/>
            <a:p>
              <a:pPr algn="l" rtl="0" eaLnBrk="0">
                <a:lnSpc>
                  <a:spcPct val="111000"/>
                </a:lnSpc>
                <a:tabLst/>
              </a:pPr>
              <a:endParaRPr lang="Arial" altLang="Arial" sz="1000" dirty="0"/>
            </a:p>
            <a:p>
              <a:pPr algn="l" rtl="0" eaLnBrk="0">
                <a:lnSpc>
                  <a:spcPct val="112000"/>
                </a:lnSpc>
                <a:tabLst/>
              </a:pPr>
              <a:endParaRPr lang="Arial" altLang="Arial" sz="1000" dirty="0"/>
            </a:p>
            <a:p>
              <a:pPr algn="l" rtl="0" eaLnBrk="0">
                <a:lnSpc>
                  <a:spcPct val="6749"/>
                </a:lnSpc>
                <a:tabLst/>
              </a:pPr>
              <a:endParaRPr lang="Arial" altLang="Arial" sz="100" dirty="0"/>
            </a:p>
            <a:p>
              <a:pPr marL="141530" algn="l" rtl="0" eaLnBrk="0">
                <a:lnSpc>
                  <a:spcPct val="95000"/>
                </a:lnSpc>
                <a:tabLst/>
              </a:pPr>
              <a:r>
                <a:rPr sz="2000" spc="-30" dirty="0">
                  <a:solidFill>
                    <a:srgbClr val="FF0000">
                      <a:alpha val="100000"/>
                    </a:srgbClr>
                  </a:solidFill>
                  <a:latin typeface="SimSun"/>
                  <a:ea typeface="SimSun"/>
                  <a:cs typeface="SimSun"/>
                </a:rPr>
                <a:t>新增条</a:t>
              </a:r>
              <a:r>
                <a:rPr sz="2000" spc="0" dirty="0">
                  <a:solidFill>
                    <a:srgbClr val="FF0000">
                      <a:alpha val="100000"/>
                    </a:srgbClr>
                  </a:solidFill>
                  <a:latin typeface="SimSun"/>
                  <a:ea typeface="SimSun"/>
                  <a:cs typeface="SimSun"/>
                </a:rPr>
                <a:t>目</a:t>
              </a:r>
              <a:endParaRPr lang="SimSun" altLang="SimSun" sz="2000" dirty="0"/>
            </a:p>
          </p:txBody>
        </p:sp>
      </p:grpSp>
      <p:sp>
        <p:nvSpPr>
          <p:cNvPr id="547"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pic>
        <p:nvPicPr>
          <p:cNvPr id="548" name="picture 548"/>
          <p:cNvPicPr>
            <a:picLocks noChangeAspect="1"/>
          </p:cNvPicPr>
          <p:nvPr/>
        </p:nvPicPr>
        <p:blipFill>
          <a:blip r:embed="rId5"/>
          <a:stretch>
            <a:fillRect/>
          </a:stretch>
        </p:blipFill>
        <p:spPr>
          <a:xfrm rot="21600000">
            <a:off x="735012" y="2253297"/>
            <a:ext cx="320039" cy="517525"/>
          </a:xfrm>
          <a:prstGeom prst="rect">
            <a:avLst/>
          </a:prstGeom>
        </p:spPr>
      </p:pic>
      <p:sp>
        <p:nvSpPr>
          <p:cNvPr id="54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50" name="textbox 550"/>
          <p:cNvSpPr/>
          <p:nvPr/>
        </p:nvSpPr>
        <p:spPr>
          <a:xfrm>
            <a:off x="8220437" y="6403734"/>
            <a:ext cx="235584" cy="200025"/>
          </a:xfrm>
          <a:prstGeom prst="rect">
            <a:avLst/>
          </a:prstGeom>
        </p:spPr>
        <p:txBody>
          <a:bodyPr vert="horz" wrap="square" lIns="0" tIns="0" rIns="0" bIns="0"/>
          <a:lstStyle/>
          <a:p>
            <a:pPr algn="l" rtl="0" eaLnBrk="0">
              <a:lnSpc>
                <a:spcPct val="78230"/>
              </a:lnSpc>
              <a:tabLst/>
            </a:pPr>
            <a:endParaRPr lang="Arial" altLang="Arial" sz="100" dirty="0"/>
          </a:p>
          <a:p>
            <a:pPr marL="12700" algn="l" rtl="0" eaLnBrk="0">
              <a:lnSpc>
                <a:spcPct val="82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7</a:t>
            </a:r>
            <a:endParaRPr lang="Verdana" altLang="Verdana" sz="1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pic>
        <p:nvPicPr>
          <p:cNvPr id="552" name="picture 552"/>
          <p:cNvPicPr>
            <a:picLocks noChangeAspect="1"/>
          </p:cNvPicPr>
          <p:nvPr/>
        </p:nvPicPr>
        <p:blipFill>
          <a:blip r:embed="rId2"/>
          <a:stretch>
            <a:fillRect/>
          </a:stretch>
        </p:blipFill>
        <p:spPr>
          <a:xfrm rot="21600000">
            <a:off x="609600" y="6168390"/>
            <a:ext cx="7924800" cy="7620"/>
          </a:xfrm>
          <a:prstGeom prst="rect">
            <a:avLst/>
          </a:prstGeom>
        </p:spPr>
      </p:pic>
      <p:sp>
        <p:nvSpPr>
          <p:cNvPr id="553" name="rect"/>
          <p:cNvSpPr/>
          <p:nvPr/>
        </p:nvSpPr>
        <p:spPr>
          <a:xfrm>
            <a:off x="0" y="647700"/>
            <a:ext cx="9144000" cy="5524500"/>
          </a:xfrm>
          <a:prstGeom prst="rect">
            <a:avLst/>
          </a:prstGeom>
          <a:solidFill>
            <a:srgbClr val="FFFFFF">
              <a:alpha val="100000"/>
            </a:srgbClr>
          </a:solidFill>
          <a:ln cap="flat">
            <a:miter lim="0"/>
            <a:noFill/>
            <a:prstDash val="solid"/>
          </a:ln>
        </p:spPr>
        <p:txBody>
          <a:bodyPr rtlCol="0"/>
          <a:lstStyle/>
          <a:p>
            <a:pPr algn="ctr"/>
            <a:endParaRPr lang="zh-CN" altLang="en-US"/>
          </a:p>
        </p:txBody>
      </p:sp>
      <p:sp>
        <p:nvSpPr>
          <p:cNvPr id="554" name="textbox 554"/>
          <p:cNvSpPr/>
          <p:nvPr/>
        </p:nvSpPr>
        <p:spPr>
          <a:xfrm>
            <a:off x="652670" y="891730"/>
            <a:ext cx="7983219" cy="2143125"/>
          </a:xfrm>
          <a:prstGeom prst="rect">
            <a:avLst/>
          </a:prstGeom>
        </p:spPr>
        <p:txBody>
          <a:bodyPr vert="horz" wrap="square" lIns="0" tIns="0" rIns="0" bIns="0"/>
          <a:lstStyle/>
          <a:p>
            <a:pPr algn="l" rtl="0" eaLnBrk="0">
              <a:lnSpc>
                <a:spcPct val="76866"/>
              </a:lnSpc>
              <a:tabLst/>
            </a:pPr>
            <a:endParaRPr lang="Arial" altLang="Arial" sz="100" dirty="0"/>
          </a:p>
          <a:p>
            <a:pPr marL="17792"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6.2</a:t>
            </a:r>
            <a:r>
              <a:rPr sz="2000" spc="10" dirty="0">
                <a:solidFill>
                  <a:srgbClr val="000000">
                    <a:alpha val="100000"/>
                  </a:srgbClr>
                </a:solidFill>
                <a:latin typeface="SimSun"/>
                <a:ea typeface="SimSun"/>
                <a:cs typeface="SimSun"/>
              </a:rPr>
              <a:t> </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采煤工</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作面甲烷传感器的设置</a:t>
            </a:r>
            <a:endParaRPr lang="SimSun" altLang="SimSun" sz="2000" dirty="0"/>
          </a:p>
          <a:p>
            <a:pPr marL="12700" indent="5092" algn="l" rtl="0" eaLnBrk="0">
              <a:lnSpc>
                <a:spcPct val="99000"/>
              </a:lnSpc>
              <a:spcBef>
                <a:spcPts val="145"/>
              </a:spcBef>
              <a:tabLst/>
            </a:pPr>
            <a:r>
              <a:rPr sz="2000" spc="-10" dirty="0">
                <a:solidFill>
                  <a:srgbClr val="000000">
                    <a:alpha val="100000"/>
                  </a:srgbClr>
                </a:solidFill>
                <a:latin typeface="SimSun"/>
                <a:ea typeface="SimSun"/>
                <a:cs typeface="SimSun"/>
              </a:rPr>
              <a:t>6.2.1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长壁采</a:t>
            </a:r>
            <a:r>
              <a:rPr sz="2000" spc="0" dirty="0">
                <a:solidFill>
                  <a:srgbClr val="000000">
                    <a:alpha val="100000"/>
                  </a:srgbClr>
                </a:solidFill>
                <a:latin typeface="SimSun"/>
                <a:ea typeface="SimSun"/>
                <a:cs typeface="SimSun"/>
              </a:rPr>
              <a:t>煤工作面甲烷传感器应按图1设置。U形通凤方式在回风</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隅角设置甲烷传感器</a:t>
            </a:r>
            <a:r>
              <a:rPr sz="2000" spc="0" dirty="0">
                <a:solidFill>
                  <a:srgbClr val="000000">
                    <a:alpha val="100000"/>
                  </a:srgbClr>
                </a:solidFill>
                <a:latin typeface="SimSun"/>
                <a:ea typeface="SimSun"/>
                <a:cs typeface="SimSun"/>
              </a:rPr>
              <a:t>T</a:t>
            </a:r>
            <a:r>
              <a:rPr sz="1500" spc="20" dirty="0">
                <a:solidFill>
                  <a:srgbClr val="000000">
                    <a:alpha val="100000"/>
                  </a:srgbClr>
                </a:solidFill>
                <a:latin typeface="SimSun"/>
                <a:ea typeface="SimSun"/>
                <a:cs typeface="SimSun"/>
              </a:rPr>
              <a:t>0</a:t>
            </a:r>
            <a:r>
              <a:rPr sz="15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(距切顶线≤1</a:t>
            </a:r>
            <a:r>
              <a:rPr sz="2000" spc="0" dirty="0">
                <a:solidFill>
                  <a:srgbClr val="000000">
                    <a:alpha val="100000"/>
                  </a:srgbClr>
                </a:solidFill>
                <a:latin typeface="SimSun"/>
                <a:ea typeface="SimSun"/>
                <a:cs typeface="SimSun"/>
              </a:rPr>
              <a:t>m</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，工作面设置</a:t>
            </a:r>
            <a:r>
              <a:rPr sz="2000" spc="10" dirty="0">
                <a:solidFill>
                  <a:srgbClr val="000000">
                    <a:alpha val="100000"/>
                  </a:srgbClr>
                </a:solidFill>
                <a:latin typeface="SimSun"/>
                <a:ea typeface="SimSun"/>
                <a:cs typeface="SimSun"/>
              </a:rPr>
              <a:t>甲</a:t>
            </a:r>
            <a:r>
              <a:rPr sz="2000" spc="0" dirty="0">
                <a:solidFill>
                  <a:srgbClr val="000000">
                    <a:alpha val="100000"/>
                  </a:srgbClr>
                </a:solidFill>
                <a:latin typeface="SimSun"/>
                <a:ea typeface="SimSun"/>
                <a:cs typeface="SimSun"/>
              </a:rPr>
              <a:t>烷传感器T</a:t>
            </a:r>
            <a:r>
              <a:rPr sz="1500" spc="0" dirty="0">
                <a:solidFill>
                  <a:srgbClr val="000000">
                    <a:alpha val="100000"/>
                  </a:srgbClr>
                </a:solidFill>
                <a:latin typeface="SimSun"/>
                <a:ea typeface="SimSun"/>
                <a:cs typeface="SimSun"/>
              </a:rPr>
              <a:t>1</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工作面回风巷设置甲烷传感器T</a:t>
            </a:r>
            <a:r>
              <a:rPr sz="1500" spc="0" dirty="0">
                <a:solidFill>
                  <a:srgbClr val="000000">
                    <a:alpha val="100000"/>
                  </a:srgbClr>
                </a:solidFill>
                <a:latin typeface="SimSun"/>
                <a:ea typeface="SimSun"/>
                <a:cs typeface="SimSun"/>
              </a:rPr>
              <a:t>2</a:t>
            </a:r>
            <a:r>
              <a:rPr sz="2000" spc="0" dirty="0">
                <a:solidFill>
                  <a:srgbClr val="000000">
                    <a:alpha val="100000"/>
                  </a:srgbClr>
                </a:solidFill>
                <a:latin typeface="SimSun"/>
                <a:ea typeface="SimSun"/>
                <a:cs typeface="SimSun"/>
              </a:rPr>
              <a:t>；煤与瓦斯突出矿井在进风巷设置甲烷</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传感器</a:t>
            </a:r>
            <a:r>
              <a:rPr sz="2000" spc="0" dirty="0">
                <a:solidFill>
                  <a:srgbClr val="000000">
                    <a:alpha val="100000"/>
                  </a:srgbClr>
                </a:solidFill>
                <a:latin typeface="SimSun"/>
                <a:ea typeface="SimSun"/>
                <a:cs typeface="SimSun"/>
              </a:rPr>
              <a:t>T</a:t>
            </a:r>
            <a:r>
              <a:rPr sz="1500" spc="10" dirty="0">
                <a:solidFill>
                  <a:srgbClr val="000000">
                    <a:alpha val="100000"/>
                  </a:srgbClr>
                </a:solidFill>
                <a:latin typeface="SimSun"/>
                <a:ea typeface="SimSun"/>
                <a:cs typeface="SimSun"/>
              </a:rPr>
              <a:t>3</a:t>
            </a:r>
            <a:r>
              <a:rPr sz="2000" spc="10" dirty="0">
                <a:solidFill>
                  <a:srgbClr val="000000">
                    <a:alpha val="100000"/>
                  </a:srgbClr>
                </a:solidFill>
                <a:latin typeface="SimSun"/>
                <a:ea typeface="SimSun"/>
                <a:cs typeface="SimSun"/>
              </a:rPr>
              <a:t>和</a:t>
            </a:r>
            <a:r>
              <a:rPr sz="2000" spc="0" dirty="0">
                <a:solidFill>
                  <a:srgbClr val="000000">
                    <a:alpha val="100000"/>
                  </a:srgbClr>
                </a:solidFill>
                <a:latin typeface="SimSun"/>
                <a:ea typeface="SimSun"/>
                <a:cs typeface="SimSun"/>
              </a:rPr>
              <a:t>T</a:t>
            </a:r>
            <a:r>
              <a:rPr sz="1500" spc="0" dirty="0">
                <a:solidFill>
                  <a:srgbClr val="000000">
                    <a:alpha val="100000"/>
                  </a:srgbClr>
                </a:solidFill>
                <a:latin typeface="SimSun"/>
                <a:ea typeface="SimSun"/>
                <a:cs typeface="SimSun"/>
              </a:rPr>
              <a:t>4</a:t>
            </a:r>
            <a:r>
              <a:rPr sz="2000" spc="0" dirty="0">
                <a:solidFill>
                  <a:srgbClr val="000000">
                    <a:alpha val="100000"/>
                  </a:srgbClr>
                </a:solidFill>
                <a:latin typeface="SimSun"/>
                <a:ea typeface="SimSun"/>
                <a:cs typeface="SimSun"/>
              </a:rPr>
              <a:t>；采用串联通风时，被串工作面的进风巷设置甲烷传感器</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T</a:t>
            </a:r>
            <a:r>
              <a:rPr sz="1500" spc="0" dirty="0">
                <a:solidFill>
                  <a:srgbClr val="000000">
                    <a:alpha val="100000"/>
                  </a:srgbClr>
                </a:solidFill>
                <a:latin typeface="SimSun"/>
                <a:ea typeface="SimSun"/>
                <a:cs typeface="SimSun"/>
              </a:rPr>
              <a:t>4</a:t>
            </a:r>
            <a:r>
              <a:rPr sz="2000" spc="0" dirty="0">
                <a:solidFill>
                  <a:srgbClr val="000000">
                    <a:alpha val="100000"/>
                  </a:srgbClr>
                </a:solidFill>
                <a:latin typeface="SimSun"/>
                <a:ea typeface="SimSun"/>
                <a:cs typeface="SimSun"/>
              </a:rPr>
              <a:t>，如图1中分图a)</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所示。Z形、Y形、H形和W形通风方式的采煤工作面</a:t>
            </a:r>
            <a:r>
              <a:rPr sz="2000" spc="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甲烷传感器的设置参照上述规定执行，如图1中分图</a:t>
            </a:r>
            <a:r>
              <a:rPr sz="2000" spc="0" dirty="0">
                <a:solidFill>
                  <a:srgbClr val="000000">
                    <a:alpha val="100000"/>
                  </a:srgbClr>
                </a:solidFill>
                <a:latin typeface="SimSun"/>
                <a:ea typeface="SimSun"/>
                <a:cs typeface="SimSun"/>
              </a:rPr>
              <a:t>b</a:t>
            </a:r>
            <a:r>
              <a:rPr sz="2000" spc="-40" dirty="0">
                <a:solidFill>
                  <a:srgbClr val="000000">
                    <a:alpha val="100000"/>
                  </a:srgbClr>
                </a:solidFill>
                <a:latin typeface="SimSun"/>
                <a:ea typeface="SimSun"/>
                <a:cs typeface="SimSun"/>
              </a:rPr>
              <a:t>)</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至分图</a:t>
            </a:r>
            <a:r>
              <a:rPr sz="2000" spc="0" dirty="0">
                <a:solidFill>
                  <a:srgbClr val="000000">
                    <a:alpha val="100000"/>
                  </a:srgbClr>
                </a:solidFill>
                <a:latin typeface="SimSun"/>
                <a:ea typeface="SimSun"/>
                <a:cs typeface="SimSun"/>
              </a:rPr>
              <a:t>e</a:t>
            </a:r>
            <a:r>
              <a:rPr sz="2000" spc="-40" dirty="0">
                <a:solidFill>
                  <a:srgbClr val="000000">
                    <a:alpha val="100000"/>
                  </a:srgbClr>
                </a:solidFill>
                <a:latin typeface="SimSun"/>
                <a:ea typeface="SimSun"/>
                <a:cs typeface="SimSun"/>
              </a:rPr>
              <a:t>)</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所</a:t>
            </a:r>
            <a:r>
              <a:rPr sz="2000" spc="-10" dirty="0">
                <a:solidFill>
                  <a:srgbClr val="000000">
                    <a:alpha val="100000"/>
                  </a:srgbClr>
                </a:solidFill>
                <a:latin typeface="SimSun"/>
                <a:ea typeface="SimSun"/>
                <a:cs typeface="SimSun"/>
              </a:rPr>
              <a:t>示</a:t>
            </a:r>
            <a:r>
              <a:rPr sz="2000" spc="0" dirty="0">
                <a:solidFill>
                  <a:srgbClr val="000000">
                    <a:alpha val="100000"/>
                  </a:srgbClr>
                </a:solidFill>
                <a:latin typeface="SimSun"/>
                <a:ea typeface="SimSun"/>
                <a:cs typeface="SimSun"/>
              </a:rPr>
              <a:t>。</a:t>
            </a:r>
            <a:endParaRPr lang="SimSun" altLang="SimSun" sz="2000" dirty="0"/>
          </a:p>
        </p:txBody>
      </p:sp>
      <p:pic>
        <p:nvPicPr>
          <p:cNvPr id="555" name="picture 555"/>
          <p:cNvPicPr>
            <a:picLocks noChangeAspect="1"/>
          </p:cNvPicPr>
          <p:nvPr/>
        </p:nvPicPr>
        <p:blipFill>
          <a:blip r:embed="rId3"/>
          <a:stretch>
            <a:fillRect/>
          </a:stretch>
        </p:blipFill>
        <p:spPr>
          <a:xfrm rot="21600000">
            <a:off x="83819" y="3715511"/>
            <a:ext cx="3272866" cy="2936747"/>
          </a:xfrm>
          <a:prstGeom prst="rect">
            <a:avLst/>
          </a:prstGeom>
        </p:spPr>
      </p:pic>
      <p:pic>
        <p:nvPicPr>
          <p:cNvPr id="556" name="picture 556"/>
          <p:cNvPicPr>
            <a:picLocks noChangeAspect="1"/>
          </p:cNvPicPr>
          <p:nvPr/>
        </p:nvPicPr>
        <p:blipFill>
          <a:blip r:embed="rId4"/>
          <a:stretch>
            <a:fillRect/>
          </a:stretch>
        </p:blipFill>
        <p:spPr>
          <a:xfrm rot="21600000">
            <a:off x="83819" y="3841864"/>
            <a:ext cx="4488180" cy="2409418"/>
          </a:xfrm>
          <a:prstGeom prst="rect">
            <a:avLst/>
          </a:prstGeom>
        </p:spPr>
      </p:pic>
      <p:sp>
        <p:nvSpPr>
          <p:cNvPr id="557" name="textbox 557"/>
          <p:cNvSpPr/>
          <p:nvPr/>
        </p:nvSpPr>
        <p:spPr>
          <a:xfrm>
            <a:off x="5017007" y="3867747"/>
            <a:ext cx="3922395" cy="1694814"/>
          </a:xfrm>
          <a:prstGeom prst="rect">
            <a:avLst/>
          </a:prstGeom>
        </p:spPr>
        <p:txBody>
          <a:bodyPr vert="horz" wrap="square" lIns="0" tIns="0" rIns="0" bIns="0"/>
          <a:lstStyle/>
          <a:p>
            <a:pPr algn="l" rtl="0" eaLnBrk="0">
              <a:lnSpc>
                <a:spcPct val="83341"/>
              </a:lnSpc>
              <a:tabLst/>
            </a:pPr>
            <a:endParaRPr lang="Arial" altLang="Arial" sz="100" dirty="0"/>
          </a:p>
          <a:p>
            <a:pPr marL="30073" algn="l" rtl="0" eaLnBrk="0">
              <a:lnSpc>
                <a:spcPts val="2306"/>
              </a:lnSpc>
              <a:tabLst/>
            </a:pPr>
            <a:r>
              <a:rPr sz="1600" spc="80" dirty="0">
                <a:solidFill>
                  <a:srgbClr val="000000">
                    <a:alpha val="100000"/>
                  </a:srgbClr>
                </a:solidFill>
                <a:latin typeface="SimSun"/>
                <a:ea typeface="SimSun"/>
                <a:cs typeface="SimSun"/>
              </a:rPr>
              <a:t>报警浓度</a:t>
            </a:r>
            <a:r>
              <a:rPr sz="1600" spc="80" dirty="0">
                <a:solidFill>
                  <a:srgbClr val="000000">
                    <a:alpha val="100000"/>
                  </a:srgbClr>
                </a:solidFill>
                <a:latin typeface="Arial"/>
                <a:ea typeface="Arial"/>
                <a:cs typeface="Arial"/>
              </a:rPr>
              <a:t>:</a:t>
            </a:r>
            <a:r>
              <a:rPr sz="1600" spc="0" dirty="0">
                <a:solidFill>
                  <a:srgbClr val="000000">
                    <a:alpha val="100000"/>
                  </a:srgbClr>
                </a:solidFill>
                <a:latin typeface="Arial"/>
                <a:ea typeface="Arial"/>
                <a:cs typeface="Arial"/>
              </a:rPr>
              <a:t>T</a:t>
            </a:r>
            <a:r>
              <a:rPr sz="1600" spc="80" dirty="0" baseline="-10032">
                <a:solidFill>
                  <a:srgbClr val="000000">
                    <a:alpha val="100000"/>
                  </a:srgbClr>
                </a:solidFill>
                <a:latin typeface="Arial"/>
                <a:ea typeface="Arial"/>
                <a:cs typeface="Arial"/>
              </a:rPr>
              <a:t>0</a:t>
            </a:r>
            <a:r>
              <a:rPr sz="1000" spc="80" dirty="0">
                <a:solidFill>
                  <a:srgbClr val="000000">
                    <a:alpha val="100000"/>
                  </a:srgbClr>
                </a:solidFill>
                <a:latin typeface="Arial"/>
                <a:ea typeface="Arial"/>
                <a:cs typeface="Arial"/>
              </a:rPr>
              <a:t> </a:t>
            </a:r>
            <a:r>
              <a:rPr sz="1600" spc="80" dirty="0">
                <a:solidFill>
                  <a:srgbClr val="000000">
                    <a:alpha val="100000"/>
                  </a:srgbClr>
                </a:solidFill>
                <a:latin typeface="Arial"/>
                <a:ea typeface="Arial"/>
                <a:cs typeface="Arial"/>
              </a:rPr>
              <a:t>,</a:t>
            </a:r>
            <a:r>
              <a:rPr sz="1600" spc="0" dirty="0">
                <a:solidFill>
                  <a:srgbClr val="000000">
                    <a:alpha val="100000"/>
                  </a:srgbClr>
                </a:solidFill>
                <a:latin typeface="Arial"/>
                <a:ea typeface="Arial"/>
                <a:cs typeface="Arial"/>
              </a:rPr>
              <a:t>T</a:t>
            </a:r>
            <a:r>
              <a:rPr sz="1600" spc="80" dirty="0" baseline="-10032">
                <a:solidFill>
                  <a:srgbClr val="000000">
                    <a:alpha val="100000"/>
                  </a:srgbClr>
                </a:solidFill>
                <a:latin typeface="Arial"/>
                <a:ea typeface="Arial"/>
                <a:cs typeface="Arial"/>
              </a:rPr>
              <a:t>1</a:t>
            </a:r>
            <a:r>
              <a:rPr sz="1000" spc="80" dirty="0">
                <a:solidFill>
                  <a:srgbClr val="000000">
                    <a:alpha val="100000"/>
                  </a:srgbClr>
                </a:solidFill>
                <a:latin typeface="Arial"/>
                <a:ea typeface="Arial"/>
                <a:cs typeface="Arial"/>
              </a:rPr>
              <a:t> </a:t>
            </a:r>
            <a:r>
              <a:rPr sz="1600" spc="80" dirty="0">
                <a:solidFill>
                  <a:srgbClr val="000000">
                    <a:alpha val="100000"/>
                  </a:srgbClr>
                </a:solidFill>
                <a:latin typeface="Arial"/>
                <a:ea typeface="Arial"/>
                <a:cs typeface="Arial"/>
              </a:rPr>
              <a:t>,</a:t>
            </a:r>
            <a:r>
              <a:rPr sz="1600" spc="0" dirty="0">
                <a:solidFill>
                  <a:srgbClr val="000000">
                    <a:alpha val="100000"/>
                  </a:srgbClr>
                </a:solidFill>
                <a:latin typeface="Arial"/>
                <a:ea typeface="Arial"/>
                <a:cs typeface="Arial"/>
              </a:rPr>
              <a:t>T</a:t>
            </a:r>
            <a:r>
              <a:rPr sz="1600" spc="80" dirty="0" baseline="-10032">
                <a:solidFill>
                  <a:srgbClr val="000000">
                    <a:alpha val="100000"/>
                  </a:srgbClr>
                </a:solidFill>
                <a:latin typeface="Arial"/>
                <a:ea typeface="Arial"/>
                <a:cs typeface="Arial"/>
              </a:rPr>
              <a:t>2</a:t>
            </a:r>
            <a:r>
              <a:rPr sz="1600" spc="80" dirty="0">
                <a:solidFill>
                  <a:srgbClr val="000000">
                    <a:alpha val="100000"/>
                  </a:srgbClr>
                </a:solidFill>
                <a:latin typeface="Arial"/>
                <a:ea typeface="Arial"/>
                <a:cs typeface="Arial"/>
              </a:rPr>
              <a:t>≥</a:t>
            </a:r>
            <a:r>
              <a:rPr sz="1600" spc="80" dirty="0">
                <a:solidFill>
                  <a:srgbClr val="000000">
                    <a:alpha val="100000"/>
                  </a:srgbClr>
                </a:solidFill>
                <a:latin typeface="Arial"/>
                <a:ea typeface="Arial"/>
                <a:cs typeface="Arial"/>
              </a:rPr>
              <a:t> </a:t>
            </a:r>
            <a:r>
              <a:rPr sz="1600" spc="80" dirty="0">
                <a:solidFill>
                  <a:srgbClr val="000000">
                    <a:alpha val="100000"/>
                  </a:srgbClr>
                </a:solidFill>
                <a:latin typeface="Arial"/>
                <a:ea typeface="Arial"/>
                <a:cs typeface="Arial"/>
              </a:rPr>
              <a:t>1.0</a:t>
            </a:r>
            <a:r>
              <a:rPr sz="1600" spc="60" dirty="0">
                <a:solidFill>
                  <a:srgbClr val="000000">
                    <a:alpha val="100000"/>
                  </a:srgbClr>
                </a:solidFill>
                <a:latin typeface="Arial"/>
                <a:ea typeface="Arial"/>
                <a:cs typeface="Arial"/>
              </a:rPr>
              <a:t>%</a:t>
            </a:r>
            <a:r>
              <a:rPr sz="1600" spc="0" dirty="0">
                <a:solidFill>
                  <a:srgbClr val="000000">
                    <a:alpha val="100000"/>
                  </a:srgbClr>
                </a:solidFill>
                <a:latin typeface="Arial"/>
                <a:ea typeface="Arial"/>
                <a:cs typeface="Arial"/>
              </a:rPr>
              <a:t>CH</a:t>
            </a:r>
            <a:r>
              <a:rPr sz="1600" spc="0" dirty="0" baseline="-10032">
                <a:solidFill>
                  <a:srgbClr val="000000">
                    <a:alpha val="100000"/>
                  </a:srgbClr>
                </a:solidFill>
                <a:latin typeface="Arial"/>
                <a:ea typeface="Arial"/>
                <a:cs typeface="Arial"/>
              </a:rPr>
              <a:t>4</a:t>
            </a:r>
            <a:endParaRPr lang="Arial" altLang="Arial" sz="1039" dirty="0"/>
          </a:p>
          <a:p>
            <a:pPr marL="40817" algn="l" rtl="0" eaLnBrk="0">
              <a:lnSpc>
                <a:spcPts val="2390"/>
              </a:lnSpc>
              <a:tabLst/>
            </a:pPr>
            <a:r>
              <a:rPr sz="1700" spc="30" dirty="0">
                <a:solidFill>
                  <a:srgbClr val="000000">
                    <a:alpha val="100000"/>
                  </a:srgbClr>
                </a:solidFill>
                <a:latin typeface="SimSun"/>
                <a:ea typeface="SimSun"/>
                <a:cs typeface="SimSun"/>
              </a:rPr>
              <a:t>断电浓度</a:t>
            </a:r>
            <a:r>
              <a:rPr sz="1700" spc="30" dirty="0">
                <a:solidFill>
                  <a:srgbClr val="000000">
                    <a:alpha val="100000"/>
                  </a:srgbClr>
                </a:solidFill>
                <a:latin typeface="Arial"/>
                <a:ea typeface="Arial"/>
                <a:cs typeface="Arial"/>
              </a:rPr>
              <a:t>:</a:t>
            </a:r>
            <a:r>
              <a:rPr sz="1700" spc="0" dirty="0">
                <a:solidFill>
                  <a:srgbClr val="000000">
                    <a:alpha val="100000"/>
                  </a:srgbClr>
                </a:solidFill>
                <a:latin typeface="Arial"/>
                <a:ea typeface="Arial"/>
                <a:cs typeface="Arial"/>
              </a:rPr>
              <a:t>T</a:t>
            </a:r>
            <a:r>
              <a:rPr sz="1700" spc="30" dirty="0" baseline="-9997">
                <a:solidFill>
                  <a:srgbClr val="000000">
                    <a:alpha val="100000"/>
                  </a:srgbClr>
                </a:solidFill>
                <a:latin typeface="Arial"/>
                <a:ea typeface="Arial"/>
                <a:cs typeface="Arial"/>
              </a:rPr>
              <a:t>0</a:t>
            </a:r>
            <a:r>
              <a:rPr sz="1100" spc="30" dirty="0">
                <a:solidFill>
                  <a:srgbClr val="000000">
                    <a:alpha val="100000"/>
                  </a:srgbClr>
                </a:solidFill>
                <a:latin typeface="Arial"/>
                <a:ea typeface="Arial"/>
                <a:cs typeface="Arial"/>
              </a:rPr>
              <a:t> </a:t>
            </a:r>
            <a:r>
              <a:rPr sz="1700" spc="30" dirty="0">
                <a:solidFill>
                  <a:srgbClr val="000000">
                    <a:alpha val="100000"/>
                  </a:srgbClr>
                </a:solidFill>
                <a:latin typeface="Arial"/>
                <a:ea typeface="Arial"/>
                <a:cs typeface="Arial"/>
              </a:rPr>
              <a:t>,</a:t>
            </a:r>
            <a:r>
              <a:rPr sz="1700" spc="0" dirty="0">
                <a:solidFill>
                  <a:srgbClr val="000000">
                    <a:alpha val="100000"/>
                  </a:srgbClr>
                </a:solidFill>
                <a:latin typeface="Arial"/>
                <a:ea typeface="Arial"/>
                <a:cs typeface="Arial"/>
              </a:rPr>
              <a:t>T</a:t>
            </a:r>
            <a:r>
              <a:rPr sz="1700" spc="30" dirty="0" baseline="-9997">
                <a:solidFill>
                  <a:srgbClr val="000000">
                    <a:alpha val="100000"/>
                  </a:srgbClr>
                </a:solidFill>
                <a:latin typeface="Arial"/>
                <a:ea typeface="Arial"/>
                <a:cs typeface="Arial"/>
              </a:rPr>
              <a:t>1</a:t>
            </a:r>
            <a:r>
              <a:rPr sz="1700" spc="30" dirty="0">
                <a:solidFill>
                  <a:srgbClr val="000000">
                    <a:alpha val="100000"/>
                  </a:srgbClr>
                </a:solidFill>
                <a:latin typeface="Arial"/>
                <a:ea typeface="Arial"/>
                <a:cs typeface="Arial"/>
              </a:rPr>
              <a:t>≥</a:t>
            </a:r>
            <a:r>
              <a:rPr sz="1700" spc="30" dirty="0">
                <a:solidFill>
                  <a:srgbClr val="000000">
                    <a:alpha val="100000"/>
                  </a:srgbClr>
                </a:solidFill>
                <a:latin typeface="Arial"/>
                <a:ea typeface="Arial"/>
                <a:cs typeface="Arial"/>
              </a:rPr>
              <a:t> </a:t>
            </a:r>
            <a:r>
              <a:rPr sz="1700" spc="30" dirty="0">
                <a:solidFill>
                  <a:srgbClr val="000000">
                    <a:alpha val="100000"/>
                  </a:srgbClr>
                </a:solidFill>
                <a:latin typeface="Arial"/>
                <a:ea typeface="Arial"/>
                <a:cs typeface="Arial"/>
              </a:rPr>
              <a:t>1</a:t>
            </a:r>
            <a:r>
              <a:rPr sz="1700" spc="0" dirty="0">
                <a:solidFill>
                  <a:srgbClr val="000000">
                    <a:alpha val="100000"/>
                  </a:srgbClr>
                </a:solidFill>
                <a:latin typeface="Arial"/>
                <a:ea typeface="Arial"/>
                <a:cs typeface="Arial"/>
              </a:rPr>
              <a:t>.5%CH4,</a:t>
            </a:r>
            <a:endParaRPr lang="Arial" altLang="Arial" sz="1700" dirty="0"/>
          </a:p>
          <a:p>
            <a:pPr marL="12700" algn="l" rtl="0" eaLnBrk="0">
              <a:lnSpc>
                <a:spcPct val="99000"/>
              </a:lnSpc>
              <a:spcBef>
                <a:spcPts val="135"/>
              </a:spcBef>
              <a:tabLst/>
            </a:pPr>
            <a:r>
              <a:rPr sz="1700" spc="0" dirty="0">
                <a:solidFill>
                  <a:srgbClr val="000000">
                    <a:alpha val="100000"/>
                  </a:srgbClr>
                </a:solidFill>
                <a:latin typeface="Arial"/>
                <a:ea typeface="Arial"/>
                <a:cs typeface="Arial"/>
              </a:rPr>
              <a:t>jiaT</a:t>
            </a:r>
            <a:r>
              <a:rPr sz="1700" spc="40" dirty="0" baseline="-18384">
                <a:solidFill>
                  <a:srgbClr val="000000">
                    <a:alpha val="100000"/>
                  </a:srgbClr>
                </a:solidFill>
                <a:latin typeface="Arial"/>
                <a:ea typeface="Arial"/>
                <a:cs typeface="Arial"/>
              </a:rPr>
              <a:t>2</a:t>
            </a:r>
            <a:r>
              <a:rPr sz="1700" spc="40" dirty="0">
                <a:solidFill>
                  <a:srgbClr val="000000">
                    <a:alpha val="100000"/>
                  </a:srgbClr>
                </a:solidFill>
                <a:latin typeface="Arial"/>
                <a:ea typeface="Arial"/>
                <a:cs typeface="Arial"/>
              </a:rPr>
              <a:t>≥</a:t>
            </a:r>
            <a:r>
              <a:rPr sz="1700" spc="40" dirty="0">
                <a:solidFill>
                  <a:srgbClr val="000000">
                    <a:alpha val="100000"/>
                  </a:srgbClr>
                </a:solidFill>
                <a:latin typeface="Arial"/>
                <a:ea typeface="Arial"/>
                <a:cs typeface="Arial"/>
              </a:rPr>
              <a:t> </a:t>
            </a:r>
            <a:r>
              <a:rPr sz="1700" spc="40" dirty="0">
                <a:solidFill>
                  <a:srgbClr val="000000">
                    <a:alpha val="100000"/>
                  </a:srgbClr>
                </a:solidFill>
                <a:latin typeface="Arial"/>
                <a:ea typeface="Arial"/>
                <a:cs typeface="Arial"/>
              </a:rPr>
              <a:t>1.0</a:t>
            </a:r>
            <a:r>
              <a:rPr sz="1700" spc="30" dirty="0">
                <a:solidFill>
                  <a:srgbClr val="000000">
                    <a:alpha val="100000"/>
                  </a:srgbClr>
                </a:solidFill>
                <a:latin typeface="Arial"/>
                <a:ea typeface="Arial"/>
                <a:cs typeface="Arial"/>
              </a:rPr>
              <a:t>%</a:t>
            </a:r>
            <a:r>
              <a:rPr sz="1700" spc="0" dirty="0">
                <a:solidFill>
                  <a:srgbClr val="000000">
                    <a:alpha val="100000"/>
                  </a:srgbClr>
                </a:solidFill>
                <a:latin typeface="Arial"/>
                <a:ea typeface="Arial"/>
                <a:cs typeface="Arial"/>
              </a:rPr>
              <a:t>CH</a:t>
            </a:r>
            <a:r>
              <a:rPr sz="1700" spc="0" dirty="0" baseline="-18384">
                <a:solidFill>
                  <a:srgbClr val="000000">
                    <a:alpha val="100000"/>
                  </a:srgbClr>
                </a:solidFill>
                <a:latin typeface="Arial"/>
                <a:ea typeface="Arial"/>
                <a:cs typeface="Arial"/>
              </a:rPr>
              <a:t>4</a:t>
            </a:r>
            <a:endParaRPr lang="Arial" altLang="Arial" sz="1104" dirty="0"/>
          </a:p>
          <a:p>
            <a:pPr marL="38074" algn="l" rtl="0" eaLnBrk="0">
              <a:lnSpc>
                <a:spcPts val="2078"/>
              </a:lnSpc>
              <a:spcBef>
                <a:spcPts val="54"/>
              </a:spcBef>
              <a:tabLst/>
            </a:pPr>
            <a:r>
              <a:rPr sz="1700" spc="30" dirty="0">
                <a:solidFill>
                  <a:srgbClr val="000000">
                    <a:alpha val="100000"/>
                  </a:srgbClr>
                </a:solidFill>
                <a:latin typeface="SimSun"/>
                <a:ea typeface="SimSun"/>
                <a:cs typeface="SimSun"/>
              </a:rPr>
              <a:t>复电浓度</a:t>
            </a:r>
            <a:r>
              <a:rPr sz="1700" spc="0" dirty="0">
                <a:solidFill>
                  <a:srgbClr val="000000">
                    <a:alpha val="100000"/>
                  </a:srgbClr>
                </a:solidFill>
                <a:latin typeface="Arial"/>
                <a:ea typeface="Arial"/>
                <a:cs typeface="Arial"/>
              </a:rPr>
              <a:t>T</a:t>
            </a:r>
            <a:r>
              <a:rPr sz="1700" spc="30" dirty="0" baseline="-15731">
                <a:solidFill>
                  <a:srgbClr val="000000">
                    <a:alpha val="100000"/>
                  </a:srgbClr>
                </a:solidFill>
                <a:latin typeface="Arial"/>
                <a:ea typeface="Arial"/>
                <a:cs typeface="Arial"/>
              </a:rPr>
              <a:t>0</a:t>
            </a:r>
            <a:r>
              <a:rPr sz="1100" spc="30" dirty="0">
                <a:solidFill>
                  <a:srgbClr val="000000">
                    <a:alpha val="100000"/>
                  </a:srgbClr>
                </a:solidFill>
                <a:latin typeface="Arial"/>
                <a:ea typeface="Arial"/>
                <a:cs typeface="Arial"/>
              </a:rPr>
              <a:t> </a:t>
            </a:r>
            <a:r>
              <a:rPr sz="1700" spc="30" dirty="0">
                <a:solidFill>
                  <a:srgbClr val="000000">
                    <a:alpha val="100000"/>
                  </a:srgbClr>
                </a:solidFill>
                <a:latin typeface="Arial"/>
                <a:ea typeface="Arial"/>
                <a:cs typeface="Arial"/>
              </a:rPr>
              <a:t>,</a:t>
            </a:r>
            <a:r>
              <a:rPr sz="1700" spc="0" dirty="0">
                <a:solidFill>
                  <a:srgbClr val="000000">
                    <a:alpha val="100000"/>
                  </a:srgbClr>
                </a:solidFill>
                <a:latin typeface="Arial"/>
                <a:ea typeface="Arial"/>
                <a:cs typeface="Arial"/>
              </a:rPr>
              <a:t>T</a:t>
            </a:r>
            <a:r>
              <a:rPr sz="1700" spc="30" dirty="0" baseline="-15731">
                <a:solidFill>
                  <a:srgbClr val="000000">
                    <a:alpha val="100000"/>
                  </a:srgbClr>
                </a:solidFill>
                <a:latin typeface="Arial"/>
                <a:ea typeface="Arial"/>
                <a:cs typeface="Arial"/>
              </a:rPr>
              <a:t>1</a:t>
            </a:r>
            <a:r>
              <a:rPr sz="1100" spc="30" dirty="0">
                <a:solidFill>
                  <a:srgbClr val="000000">
                    <a:alpha val="100000"/>
                  </a:srgbClr>
                </a:solidFill>
                <a:latin typeface="Arial"/>
                <a:ea typeface="Arial"/>
                <a:cs typeface="Arial"/>
              </a:rPr>
              <a:t> </a:t>
            </a:r>
            <a:r>
              <a:rPr sz="1700" spc="30" dirty="0">
                <a:solidFill>
                  <a:srgbClr val="000000">
                    <a:alpha val="100000"/>
                  </a:srgbClr>
                </a:solidFill>
                <a:latin typeface="Arial"/>
                <a:ea typeface="Arial"/>
                <a:cs typeface="Arial"/>
              </a:rPr>
              <a:t>,</a:t>
            </a:r>
            <a:r>
              <a:rPr sz="1700" spc="0" dirty="0">
                <a:solidFill>
                  <a:srgbClr val="000000">
                    <a:alpha val="100000"/>
                  </a:srgbClr>
                </a:solidFill>
                <a:latin typeface="Arial"/>
                <a:ea typeface="Arial"/>
                <a:cs typeface="Arial"/>
              </a:rPr>
              <a:t>T</a:t>
            </a:r>
            <a:r>
              <a:rPr sz="1700" spc="30" dirty="0" baseline="-15731">
                <a:solidFill>
                  <a:srgbClr val="000000">
                    <a:alpha val="100000"/>
                  </a:srgbClr>
                </a:solidFill>
                <a:latin typeface="Arial"/>
                <a:ea typeface="Arial"/>
                <a:cs typeface="Arial"/>
              </a:rPr>
              <a:t>2</a:t>
            </a:r>
            <a:r>
              <a:rPr sz="1100" spc="30" dirty="0">
                <a:solidFill>
                  <a:srgbClr val="000000">
                    <a:alpha val="100000"/>
                  </a:srgbClr>
                </a:solidFill>
                <a:latin typeface="Arial"/>
                <a:ea typeface="Arial"/>
                <a:cs typeface="Arial"/>
              </a:rPr>
              <a:t>   </a:t>
            </a:r>
            <a:r>
              <a:rPr sz="1700" spc="30" dirty="0">
                <a:solidFill>
                  <a:srgbClr val="000000">
                    <a:alpha val="100000"/>
                  </a:srgbClr>
                </a:solidFill>
                <a:latin typeface="Arial"/>
                <a:ea typeface="Arial"/>
                <a:cs typeface="Arial"/>
              </a:rPr>
              <a:t>1.</a:t>
            </a:r>
            <a:r>
              <a:rPr sz="1700" spc="10" dirty="0">
                <a:solidFill>
                  <a:srgbClr val="000000">
                    <a:alpha val="100000"/>
                  </a:srgbClr>
                </a:solidFill>
                <a:latin typeface="Arial"/>
                <a:ea typeface="Arial"/>
                <a:cs typeface="Arial"/>
              </a:rPr>
              <a:t>0</a:t>
            </a:r>
            <a:r>
              <a:rPr sz="1700" spc="0" dirty="0">
                <a:solidFill>
                  <a:srgbClr val="000000">
                    <a:alpha val="100000"/>
                  </a:srgbClr>
                </a:solidFill>
                <a:latin typeface="Arial"/>
                <a:ea typeface="Arial"/>
                <a:cs typeface="Arial"/>
              </a:rPr>
              <a:t>%CH</a:t>
            </a:r>
            <a:r>
              <a:rPr sz="1700" spc="0" dirty="0" baseline="-15731">
                <a:solidFill>
                  <a:srgbClr val="000000">
                    <a:alpha val="100000"/>
                  </a:srgbClr>
                </a:solidFill>
                <a:latin typeface="Arial"/>
                <a:ea typeface="Arial"/>
                <a:cs typeface="Arial"/>
              </a:rPr>
              <a:t>4</a:t>
            </a:r>
            <a:endParaRPr lang="Arial" altLang="Arial" sz="1104" dirty="0"/>
          </a:p>
          <a:p>
            <a:pPr marL="32816" indent="8001" algn="l" rtl="0" eaLnBrk="0">
              <a:lnSpc>
                <a:spcPct val="101000"/>
              </a:lnSpc>
              <a:spcBef>
                <a:spcPts val="37"/>
              </a:spcBef>
              <a:tabLst/>
            </a:pPr>
            <a:r>
              <a:rPr sz="1700" spc="100" dirty="0">
                <a:solidFill>
                  <a:srgbClr val="000000">
                    <a:alpha val="100000"/>
                  </a:srgbClr>
                </a:solidFill>
                <a:latin typeface="SimSun"/>
                <a:ea typeface="SimSun"/>
                <a:cs typeface="SimSun"/>
              </a:rPr>
              <a:t>断电范围：工作面及其回风巷内全</a:t>
            </a:r>
            <a:r>
              <a:rPr sz="1700" spc="50" dirty="0">
                <a:solidFill>
                  <a:srgbClr val="000000">
                    <a:alpha val="100000"/>
                  </a:srgbClr>
                </a:solidFill>
                <a:latin typeface="SimSun"/>
                <a:ea typeface="SimSun"/>
                <a:cs typeface="SimSun"/>
              </a:rPr>
              <a:t>部</a:t>
            </a:r>
            <a:r>
              <a:rPr sz="1700" spc="0" dirty="0">
                <a:solidFill>
                  <a:srgbClr val="000000">
                    <a:alpha val="100000"/>
                  </a:srgbClr>
                </a:solidFill>
                <a:latin typeface="SimSun"/>
                <a:ea typeface="SimSun"/>
                <a:cs typeface="SimSun"/>
              </a:rPr>
              <a:t>非</a:t>
            </a:r>
            <a:r>
              <a:rPr sz="1700" spc="0" dirty="0">
                <a:solidFill>
                  <a:srgbClr val="000000">
                    <a:alpha val="100000"/>
                  </a:srgbClr>
                </a:solidFill>
                <a:latin typeface="SimSun"/>
                <a:ea typeface="SimSun"/>
                <a:cs typeface="SimSun"/>
              </a:rPr>
              <a:t> </a:t>
            </a:r>
            <a:r>
              <a:rPr sz="1700" spc="100" dirty="0">
                <a:solidFill>
                  <a:srgbClr val="000000">
                    <a:alpha val="100000"/>
                  </a:srgbClr>
                </a:solidFill>
                <a:latin typeface="SimSun"/>
                <a:ea typeface="SimSun"/>
                <a:cs typeface="SimSun"/>
              </a:rPr>
              <a:t>本质安全型电气设</a:t>
            </a:r>
            <a:r>
              <a:rPr sz="1700" spc="20" dirty="0">
                <a:solidFill>
                  <a:srgbClr val="000000">
                    <a:alpha val="100000"/>
                  </a:srgbClr>
                </a:solidFill>
                <a:latin typeface="SimSun"/>
                <a:ea typeface="SimSun"/>
                <a:cs typeface="SimSun"/>
              </a:rPr>
              <a:t>备</a:t>
            </a:r>
            <a:endParaRPr lang="SimSun" altLang="SimSun" sz="1700" dirty="0"/>
          </a:p>
        </p:txBody>
      </p:sp>
      <p:pic>
        <p:nvPicPr>
          <p:cNvPr id="558" name="picture 558"/>
          <p:cNvPicPr>
            <a:picLocks noChangeAspect="1"/>
          </p:cNvPicPr>
          <p:nvPr/>
        </p:nvPicPr>
        <p:blipFill>
          <a:blip r:embed="rId5"/>
          <a:stretch>
            <a:fillRect/>
          </a:stretch>
        </p:blipFill>
        <p:spPr>
          <a:xfrm rot="21600000">
            <a:off x="6754772" y="4725387"/>
            <a:ext cx="112471" cy="272604"/>
          </a:xfrm>
          <a:prstGeom prst="rect">
            <a:avLst/>
          </a:prstGeom>
        </p:spPr>
      </p:pic>
      <p:graphicFrame>
        <p:nvGraphicFramePr>
          <p:cNvPr id="559" name="table 559"/>
          <p:cNvGraphicFramePr>
            <a:graphicFrameLocks noGrp="1"/>
          </p:cNvGraphicFramePr>
          <p:nvPr/>
        </p:nvGraphicFramePr>
        <p:xfrm>
          <a:off x="4996497" y="3034982"/>
          <a:ext cx="3536950" cy="796925"/>
        </p:xfrm>
        <a:graphic>
          <a:graphicData uri="http://schemas.openxmlformats.org/drawingml/2006/table">
            <a:tbl>
              <a:tblPr/>
              <a:tblGrid>
                <a:gridCol w="3536950"/>
              </a:tblGrid>
              <a:tr h="784225">
                <a:tc>
                  <a:txBody>
                    <a:bodyPr/>
                    <a:lstStyle/>
                    <a:p>
                      <a:pPr algn="l" rtl="0" eaLnBrk="0">
                        <a:lnSpc>
                          <a:spcPct val="117000"/>
                        </a:lnSpc>
                        <a:tabLst/>
                      </a:pPr>
                      <a:endParaRPr lang="Arial" altLang="Arial" sz="200" dirty="0"/>
                    </a:p>
                    <a:p>
                      <a:pPr marL="118123" indent="-13944" algn="l" rtl="0" eaLnBrk="0">
                        <a:lnSpc>
                          <a:spcPct val="110000"/>
                        </a:lnSpc>
                        <a:spcBef>
                          <a:spcPts val="1"/>
                        </a:spcBef>
                        <a:tabLst/>
                      </a:pPr>
                      <a:r>
                        <a:rPr sz="1700" b="1" spc="0" dirty="0">
                          <a:solidFill>
                            <a:srgbClr val="0070C0">
                              <a:alpha val="100000"/>
                            </a:srgbClr>
                          </a:solidFill>
                          <a:latin typeface="Arial"/>
                          <a:ea typeface="Arial"/>
                          <a:cs typeface="Arial"/>
                        </a:rPr>
                        <a:t>T</a:t>
                      </a:r>
                      <a:r>
                        <a:rPr sz="1700" b="1" spc="110" dirty="0">
                          <a:solidFill>
                            <a:srgbClr val="0070C0">
                              <a:alpha val="100000"/>
                            </a:srgbClr>
                          </a:solidFill>
                          <a:latin typeface="Arial"/>
                          <a:ea typeface="Arial"/>
                          <a:cs typeface="Arial"/>
                        </a:rPr>
                        <a:t>0</a:t>
                      </a:r>
                      <a:r>
                        <a:rPr sz="1700" spc="110" dirty="0">
                          <a:solidFill>
                            <a:srgbClr val="0070C0">
                              <a:alpha val="100000"/>
                            </a:srgbClr>
                          </a:solidFill>
                          <a:ln w="6540" cap="flat" cmpd="sng">
                            <a:solidFill>
                              <a:srgbClr a:val="0070C0">
                                <a:alpha val="100000"/>
                              </a:srgbClr>
                            </a:solidFill>
                            <a:prstDash a:val="solid"/>
                            <a:bevel/>
                          </a:ln>
                          <a:latin typeface="SimSun"/>
                          <a:ea typeface="SimSun"/>
                          <a:cs typeface="SimSun"/>
                        </a:rPr>
                        <a:t>不允许用便携瓦斯检测报警</a:t>
                      </a:r>
                      <a:r>
                        <a:rPr sz="1700" spc="60" dirty="0">
                          <a:solidFill>
                            <a:srgbClr val="0070C0">
                              <a:alpha val="100000"/>
                            </a:srgbClr>
                          </a:solidFill>
                          <a:ln w="6540" cap="flat" cmpd="sng">
                            <a:solidFill>
                              <a:srgbClr a:val="0070C0">
                                <a:alpha val="100000"/>
                              </a:srgbClr>
                            </a:solidFill>
                            <a:prstDash a:val="solid"/>
                            <a:bevel/>
                          </a:ln>
                          <a:latin typeface="SimSun"/>
                          <a:ea typeface="SimSun"/>
                          <a:cs typeface="SimSun"/>
                        </a:rPr>
                        <a:t>仪</a:t>
                      </a:r>
                      <a:r>
                        <a:rPr sz="1700" spc="0" dirty="0">
                          <a:solidFill>
                            <a:srgbClr val="0070C0">
                              <a:alpha val="100000"/>
                            </a:srgbClr>
                          </a:solidFill>
                          <a:latin typeface="SimSun"/>
                          <a:ea typeface="SimSun"/>
                          <a:cs typeface="SimSun"/>
                        </a:rPr>
                        <a:t> </a:t>
                      </a:r>
                      <a:r>
                        <a:rPr sz="1700" spc="30" dirty="0">
                          <a:solidFill>
                            <a:srgbClr val="0070C0">
                              <a:alpha val="100000"/>
                            </a:srgbClr>
                          </a:solidFill>
                          <a:ln w="6540" cap="flat" cmpd="sng">
                            <a:solidFill>
                              <a:srgbClr a:val="0070C0">
                                <a:alpha val="100000"/>
                              </a:srgbClr>
                            </a:solidFill>
                            <a:prstDash a:val="solid"/>
                            <a:bevel/>
                          </a:ln>
                          <a:latin typeface="SimSun"/>
                          <a:ea typeface="SimSun"/>
                          <a:cs typeface="SimSun"/>
                        </a:rPr>
                        <a:t>替代</a:t>
                      </a:r>
                      <a:r>
                        <a:rPr sz="1700" spc="0" dirty="0">
                          <a:solidFill>
                            <a:srgbClr val="0070C0">
                              <a:alpha val="100000"/>
                            </a:srgbClr>
                          </a:solidFill>
                          <a:ln w="6540" cap="flat" cmpd="sng">
                            <a:solidFill>
                              <a:srgbClr a:val="0070C0">
                                <a:alpha val="100000"/>
                              </a:srgbClr>
                            </a:solidFill>
                            <a:prstDash a:val="solid"/>
                            <a:bevel/>
                          </a:ln>
                          <a:latin typeface="SimSun"/>
                          <a:ea typeface="SimSun"/>
                          <a:cs typeface="SimSun"/>
                        </a:rPr>
                        <a:t>；</a:t>
                      </a:r>
                      <a:endParaRPr lang="SimSun" altLang="SimSun" sz="1700" dirty="0"/>
                    </a:p>
                  </a:txBody>
                  <a:tcPr marL="0" marR="0" marT="0" marB="0" vert="horz">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tcPr>
                </a:tc>
              </a:tr>
            </a:tbl>
          </a:graphicData>
        </a:graphic>
      </p:graphicFrame>
      <p:pic>
        <p:nvPicPr>
          <p:cNvPr id="560" name="picture 560"/>
          <p:cNvPicPr>
            <a:picLocks noChangeAspect="1"/>
          </p:cNvPicPr>
          <p:nvPr/>
        </p:nvPicPr>
        <p:blipFill>
          <a:blip r:embed="rId6"/>
          <a:stretch>
            <a:fillRect/>
          </a:stretch>
        </p:blipFill>
        <p:spPr>
          <a:xfrm rot="21600000">
            <a:off x="3851148" y="3851389"/>
            <a:ext cx="725613" cy="2416822"/>
          </a:xfrm>
          <a:prstGeom prst="rect">
            <a:avLst/>
          </a:prstGeom>
        </p:spPr>
      </p:pic>
      <p:pic>
        <p:nvPicPr>
          <p:cNvPr id="561" name="picture 561"/>
          <p:cNvPicPr>
            <a:picLocks noChangeAspect="1"/>
          </p:cNvPicPr>
          <p:nvPr/>
        </p:nvPicPr>
        <p:blipFill>
          <a:blip r:embed="rId7"/>
          <a:stretch>
            <a:fillRect/>
          </a:stretch>
        </p:blipFill>
        <p:spPr>
          <a:xfrm rot="21600000">
            <a:off x="626287" y="3614445"/>
            <a:ext cx="338708" cy="3037712"/>
          </a:xfrm>
          <a:prstGeom prst="rect">
            <a:avLst/>
          </a:prstGeom>
        </p:spPr>
      </p:pic>
      <p:pic>
        <p:nvPicPr>
          <p:cNvPr id="562" name="picture 562"/>
          <p:cNvPicPr>
            <a:picLocks noChangeAspect="1"/>
          </p:cNvPicPr>
          <p:nvPr/>
        </p:nvPicPr>
        <p:blipFill>
          <a:blip r:embed="rId8"/>
          <a:stretch>
            <a:fillRect/>
          </a:stretch>
        </p:blipFill>
        <p:spPr>
          <a:xfrm rot="21600000">
            <a:off x="950709" y="3669118"/>
            <a:ext cx="2324354" cy="563803"/>
          </a:xfrm>
          <a:prstGeom prst="rect">
            <a:avLst/>
          </a:prstGeom>
        </p:spPr>
      </p:pic>
      <p:pic>
        <p:nvPicPr>
          <p:cNvPr id="563" name="picture 563"/>
          <p:cNvPicPr>
            <a:picLocks noChangeAspect="1"/>
          </p:cNvPicPr>
          <p:nvPr/>
        </p:nvPicPr>
        <p:blipFill>
          <a:blip r:embed="rId9"/>
          <a:stretch>
            <a:fillRect/>
          </a:stretch>
        </p:blipFill>
        <p:spPr>
          <a:xfrm rot="21600000">
            <a:off x="2629700" y="3943705"/>
            <a:ext cx="203365" cy="242925"/>
          </a:xfrm>
          <a:prstGeom prst="rect">
            <a:avLst/>
          </a:prstGeom>
        </p:spPr>
      </p:pic>
      <p:grpSp>
        <p:nvGrpSpPr>
          <p:cNvPr id="20" name="group 20"/>
          <p:cNvGrpSpPr/>
          <p:nvPr/>
        </p:nvGrpSpPr>
        <p:grpSpPr>
          <a:xfrm rot="21600000">
            <a:off x="2420492" y="3079419"/>
            <a:ext cx="1443532" cy="918844"/>
            <a:chOff x="0" y="0"/>
            <a:chExt cx="1443532" cy="918844"/>
          </a:xfrm>
        </p:grpSpPr>
        <p:pic>
          <p:nvPicPr>
            <p:cNvPr id="564" name="picture 564"/>
            <p:cNvPicPr>
              <a:picLocks noChangeAspect="1"/>
            </p:cNvPicPr>
            <p:nvPr/>
          </p:nvPicPr>
          <p:blipFill>
            <a:blip r:embed="rId10"/>
            <a:stretch>
              <a:fillRect/>
            </a:stretch>
          </p:blipFill>
          <p:spPr>
            <a:xfrm rot="21600000">
              <a:off x="0" y="0"/>
              <a:ext cx="1443532" cy="918844"/>
            </a:xfrm>
            <a:prstGeom prst="rect">
              <a:avLst/>
            </a:prstGeom>
          </p:spPr>
        </p:pic>
        <p:sp>
          <p:nvSpPr>
            <p:cNvPr id="565" name="textbox 565"/>
            <p:cNvSpPr/>
            <p:nvPr/>
          </p:nvSpPr>
          <p:spPr>
            <a:xfrm>
              <a:off x="-12700" y="-12700"/>
              <a:ext cx="1469389" cy="978535"/>
            </a:xfrm>
            <a:prstGeom prst="rect">
              <a:avLst/>
            </a:prstGeom>
          </p:spPr>
          <p:txBody>
            <a:bodyPr vert="horz" wrap="square" lIns="0" tIns="0" rIns="0" bIns="0"/>
            <a:lstStyle/>
            <a:p>
              <a:pPr algn="l" rtl="0" eaLnBrk="0">
                <a:lnSpc>
                  <a:spcPct val="118000"/>
                </a:lnSpc>
                <a:tabLst/>
              </a:pPr>
              <a:endParaRPr lang="Arial" altLang="Arial" sz="1000" dirty="0"/>
            </a:p>
            <a:p>
              <a:pPr marL="258544" algn="l" rtl="0" eaLnBrk="0">
                <a:lnSpc>
                  <a:spcPct val="95000"/>
                </a:lnSpc>
                <a:spcBef>
                  <a:spcPts val="5"/>
                </a:spcBef>
                <a:tabLst/>
              </a:pPr>
              <a:r>
                <a:rPr sz="2000" spc="-60" dirty="0">
                  <a:solidFill>
                    <a:srgbClr val="CC0000">
                      <a:alpha val="100000"/>
                    </a:srgbClr>
                  </a:solidFill>
                  <a:ln w="7277" cap="flat" cmpd="sng">
                    <a:solidFill>
                      <a:srgbClr a:val="CC0000">
                        <a:alpha val="100000"/>
                      </a:srgbClr>
                    </a:solidFill>
                    <a:prstDash a:val="solid"/>
                    <a:bevel/>
                  </a:ln>
                  <a:latin typeface="SimSun"/>
                  <a:ea typeface="SimSun"/>
                  <a:cs typeface="SimSun"/>
                </a:rPr>
                <a:t>回风隅角</a:t>
              </a:r>
              <a:endParaRPr lang="SimSun" altLang="SimSun" sz="2000" dirty="0"/>
            </a:p>
          </p:txBody>
        </p:sp>
      </p:grpSp>
      <p:sp>
        <p:nvSpPr>
          <p:cNvPr id="566" name="textbox 566"/>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pic>
        <p:nvPicPr>
          <p:cNvPr id="567" name="picture 567"/>
          <p:cNvPicPr>
            <a:picLocks noChangeAspect="1"/>
          </p:cNvPicPr>
          <p:nvPr/>
        </p:nvPicPr>
        <p:blipFill>
          <a:blip r:embed="rId11"/>
          <a:stretch>
            <a:fillRect/>
          </a:stretch>
        </p:blipFill>
        <p:spPr>
          <a:xfrm rot="21600000">
            <a:off x="1411363" y="3943705"/>
            <a:ext cx="203415" cy="242925"/>
          </a:xfrm>
          <a:prstGeom prst="rect">
            <a:avLst/>
          </a:prstGeom>
        </p:spPr>
      </p:pic>
      <p:sp>
        <p:nvSpPr>
          <p:cNvPr id="568" name="textbox 568"/>
          <p:cNvSpPr/>
          <p:nvPr/>
        </p:nvSpPr>
        <p:spPr>
          <a:xfrm>
            <a:off x="895045" y="3535642"/>
            <a:ext cx="841375" cy="780415"/>
          </a:xfrm>
          <a:prstGeom prst="rect">
            <a:avLst/>
          </a:prstGeom>
        </p:spPr>
        <p:txBody>
          <a:bodyPr vert="horz" wrap="square" lIns="0" tIns="0" rIns="0" bIns="0"/>
          <a:lstStyle/>
          <a:p>
            <a:pPr algn="l" rtl="0" eaLnBrk="0">
              <a:lnSpc>
                <a:spcPct val="75336"/>
              </a:lnSpc>
              <a:tabLst/>
            </a:pPr>
            <a:endParaRPr lang="Arial" altLang="Arial" sz="100" dirty="0"/>
          </a:p>
          <a:p>
            <a:pPr marL="12700" algn="l" rtl="0" eaLnBrk="0">
              <a:lnSpc>
                <a:spcPct val="81000"/>
              </a:lnSpc>
              <a:tabLst/>
            </a:pPr>
            <a:r>
              <a:rPr sz="1700" spc="-50" dirty="0">
                <a:solidFill>
                  <a:srgbClr val="000000">
                    <a:alpha val="100000"/>
                  </a:srgbClr>
                </a:solidFill>
                <a:latin typeface="Times New Roman"/>
                <a:ea typeface="Times New Roman"/>
                <a:cs typeface="Times New Roman"/>
              </a:rPr>
              <a:t>10~</a:t>
            </a:r>
            <a:r>
              <a:rPr sz="1700" spc="-50" dirty="0">
                <a:solidFill>
                  <a:srgbClr val="000000">
                    <a:alpha val="100000"/>
                  </a:srgbClr>
                </a:solidFill>
                <a:latin typeface="Times New Roman"/>
                <a:ea typeface="Times New Roman"/>
                <a:cs typeface="Times New Roman"/>
              </a:rPr>
              <a:t> </a:t>
            </a:r>
            <a:r>
              <a:rPr sz="1700" spc="-50" dirty="0">
                <a:solidFill>
                  <a:srgbClr val="000000">
                    <a:alpha val="100000"/>
                  </a:srgbClr>
                </a:solidFill>
                <a:latin typeface="Times New Roman"/>
                <a:ea typeface="Times New Roman"/>
                <a:cs typeface="Times New Roman"/>
              </a:rPr>
              <a:t>15</a:t>
            </a:r>
            <a:r>
              <a:rPr sz="1700" spc="-10" dirty="0">
                <a:solidFill>
                  <a:srgbClr val="000000">
                    <a:alpha val="100000"/>
                  </a:srgbClr>
                </a:solidFill>
                <a:latin typeface="Times New Roman"/>
                <a:ea typeface="Times New Roman"/>
                <a:cs typeface="Times New Roman"/>
              </a:rPr>
              <a:t>m</a:t>
            </a:r>
            <a:endParaRPr lang="Times New Roman" altLang="Times New Roman" sz="1700" dirty="0"/>
          </a:p>
          <a:p>
            <a:pPr algn="l" rtl="0" eaLnBrk="0">
              <a:lnSpc>
                <a:spcPct val="168000"/>
              </a:lnSpc>
              <a:tabLst/>
            </a:pPr>
            <a:endParaRPr lang="Arial" altLang="Arial" sz="1000" dirty="0"/>
          </a:p>
          <a:p>
            <a:pPr algn="l" rtl="0" eaLnBrk="0">
              <a:lnSpc>
                <a:spcPct val="106000"/>
              </a:lnSpc>
              <a:tabLst/>
            </a:pPr>
            <a:endParaRPr lang="Arial" altLang="Arial" sz="400" dirty="0"/>
          </a:p>
          <a:p>
            <a:pPr marL="621017" algn="l" rtl="0" eaLnBrk="0">
              <a:lnSpc>
                <a:spcPct val="87000"/>
              </a:lnSpc>
              <a:spcBef>
                <a:spcPts val="2"/>
              </a:spcBef>
              <a:tabLst/>
            </a:pPr>
            <a:r>
              <a:rPr sz="1700" spc="0" dirty="0">
                <a:solidFill>
                  <a:srgbClr val="000000">
                    <a:alpha val="100000"/>
                  </a:srgbClr>
                </a:solidFill>
                <a:latin typeface="Times New Roman"/>
                <a:ea typeface="Times New Roman"/>
                <a:cs typeface="Times New Roman"/>
              </a:rPr>
              <a:t>T</a:t>
            </a:r>
            <a:r>
              <a:rPr sz="1800" spc="10" dirty="0" baseline="-5787">
                <a:solidFill>
                  <a:srgbClr val="000000">
                    <a:alpha val="100000"/>
                  </a:srgbClr>
                </a:solidFill>
                <a:latin typeface="Times New Roman"/>
                <a:ea typeface="Times New Roman"/>
                <a:cs typeface="Times New Roman"/>
              </a:rPr>
              <a:t>2</a:t>
            </a:r>
            <a:endParaRPr lang="Times New Roman" altLang="Times New Roman" sz="1169" dirty="0"/>
          </a:p>
        </p:txBody>
      </p:sp>
      <p:sp>
        <p:nvSpPr>
          <p:cNvPr id="56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pic>
        <p:nvPicPr>
          <p:cNvPr id="570" name="picture 570"/>
          <p:cNvPicPr>
            <a:picLocks noChangeAspect="1"/>
          </p:cNvPicPr>
          <p:nvPr/>
        </p:nvPicPr>
        <p:blipFill>
          <a:blip r:embed="rId12"/>
          <a:stretch>
            <a:fillRect/>
          </a:stretch>
        </p:blipFill>
        <p:spPr>
          <a:xfrm rot="21600000">
            <a:off x="2921292" y="4815154"/>
            <a:ext cx="358546" cy="411454"/>
          </a:xfrm>
          <a:prstGeom prst="rect">
            <a:avLst/>
          </a:prstGeom>
        </p:spPr>
      </p:pic>
      <p:sp>
        <p:nvSpPr>
          <p:cNvPr id="571" name="textbox 571"/>
          <p:cNvSpPr/>
          <p:nvPr/>
        </p:nvSpPr>
        <p:spPr>
          <a:xfrm>
            <a:off x="2728887" y="4064799"/>
            <a:ext cx="464819" cy="913130"/>
          </a:xfrm>
          <a:prstGeom prst="rect">
            <a:avLst/>
          </a:prstGeom>
        </p:spPr>
        <p:txBody>
          <a:bodyPr vert="horz" wrap="square" lIns="0" tIns="0" rIns="0" bIns="0"/>
          <a:lstStyle/>
          <a:p>
            <a:pPr algn="l" rtl="0" eaLnBrk="0">
              <a:lnSpc>
                <a:spcPct val="85784"/>
              </a:lnSpc>
              <a:tabLst/>
            </a:pPr>
            <a:endParaRPr lang="Arial" altLang="Arial" sz="100" dirty="0"/>
          </a:p>
          <a:p>
            <a:pPr marL="12700" algn="l" rtl="0" eaLnBrk="0">
              <a:lnSpc>
                <a:spcPct val="87000"/>
              </a:lnSpc>
              <a:tabLst/>
            </a:pPr>
            <a:r>
              <a:rPr sz="1700" spc="0" dirty="0">
                <a:solidFill>
                  <a:srgbClr val="000000">
                    <a:alpha val="100000"/>
                  </a:srgbClr>
                </a:solidFill>
                <a:latin typeface="Times New Roman"/>
                <a:ea typeface="Times New Roman"/>
                <a:cs typeface="Times New Roman"/>
              </a:rPr>
              <a:t>T</a:t>
            </a:r>
            <a:r>
              <a:rPr sz="1800" spc="140" dirty="0" baseline="-5787">
                <a:solidFill>
                  <a:srgbClr val="000000">
                    <a:alpha val="100000"/>
                  </a:srgbClr>
                </a:solidFill>
                <a:latin typeface="Times New Roman"/>
                <a:ea typeface="Times New Roman"/>
                <a:cs typeface="Times New Roman"/>
              </a:rPr>
              <a:t>1</a:t>
            </a:r>
            <a:endParaRPr lang="Times New Roman" altLang="Times New Roman" sz="1169" dirty="0"/>
          </a:p>
          <a:p>
            <a:pPr marL="100508" algn="l" rtl="0" eaLnBrk="0">
              <a:lnSpc>
                <a:spcPts val="2420"/>
              </a:lnSpc>
              <a:spcBef>
                <a:spcPts val="129"/>
              </a:spcBef>
              <a:tabLst/>
            </a:pPr>
            <a:r>
              <a:rPr sz="1700" spc="-80" dirty="0">
                <a:solidFill>
                  <a:srgbClr val="FFFF00">
                    <a:alpha val="100000"/>
                  </a:srgbClr>
                </a:solidFill>
                <a:latin typeface="Times New Roman"/>
                <a:ea typeface="Times New Roman"/>
                <a:cs typeface="Times New Roman"/>
              </a:rPr>
              <a:t>≤</a:t>
            </a:r>
            <a:r>
              <a:rPr sz="1700" spc="-80" dirty="0">
                <a:solidFill>
                  <a:srgbClr val="FFFF00">
                    <a:alpha val="100000"/>
                  </a:srgbClr>
                </a:solidFill>
                <a:latin typeface="Times New Roman"/>
                <a:ea typeface="Times New Roman"/>
                <a:cs typeface="Times New Roman"/>
              </a:rPr>
              <a:t> </a:t>
            </a:r>
            <a:r>
              <a:rPr sz="1700" spc="-80" dirty="0">
                <a:solidFill>
                  <a:srgbClr val="FFFF00">
                    <a:alpha val="100000"/>
                  </a:srgbClr>
                </a:solidFill>
                <a:latin typeface="Times New Roman"/>
                <a:ea typeface="Times New Roman"/>
                <a:cs typeface="Times New Roman"/>
              </a:rPr>
              <a:t>1</a:t>
            </a:r>
            <a:r>
              <a:rPr sz="1700" spc="-50" dirty="0">
                <a:solidFill>
                  <a:srgbClr val="FFFF00">
                    <a:alpha val="100000"/>
                  </a:srgbClr>
                </a:solidFill>
                <a:latin typeface="Times New Roman"/>
                <a:ea typeface="Times New Roman"/>
                <a:cs typeface="Times New Roman"/>
              </a:rPr>
              <a:t>0</a:t>
            </a:r>
            <a:endParaRPr lang="Times New Roman" altLang="Times New Roman" sz="1700" dirty="0"/>
          </a:p>
          <a:p>
            <a:pPr algn="l" rtl="0" eaLnBrk="0">
              <a:lnSpc>
                <a:spcPct val="107000"/>
              </a:lnSpc>
              <a:tabLst/>
            </a:pPr>
            <a:endParaRPr lang="Arial" altLang="Arial" sz="1100" dirty="0"/>
          </a:p>
          <a:p>
            <a:pPr marL="187858" algn="l" rtl="0" eaLnBrk="0">
              <a:lnSpc>
                <a:spcPts val="1248"/>
              </a:lnSpc>
              <a:spcBef>
                <a:spcPts val="1"/>
              </a:spcBef>
              <a:tabLst/>
            </a:pPr>
            <a:r>
              <a:rPr sz="1700" spc="60" dirty="0">
                <a:solidFill>
                  <a:srgbClr val="FFFF00">
                    <a:alpha val="100000"/>
                  </a:srgbClr>
                </a:solidFill>
                <a:latin typeface="Times New Roman"/>
                <a:ea typeface="Times New Roman"/>
                <a:cs typeface="Times New Roman"/>
              </a:rPr>
              <a:t>m</a:t>
            </a:r>
            <a:endParaRPr lang="Times New Roman" altLang="Times New Roman" sz="1700" dirty="0"/>
          </a:p>
        </p:txBody>
      </p:sp>
      <p:sp>
        <p:nvSpPr>
          <p:cNvPr id="57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pic>
        <p:nvPicPr>
          <p:cNvPr id="573" name="picture 573"/>
          <p:cNvPicPr>
            <a:picLocks noChangeAspect="1"/>
          </p:cNvPicPr>
          <p:nvPr/>
        </p:nvPicPr>
        <p:blipFill>
          <a:blip r:embed="rId13"/>
          <a:stretch>
            <a:fillRect/>
          </a:stretch>
        </p:blipFill>
        <p:spPr>
          <a:xfrm rot="21600000">
            <a:off x="2756979" y="4461230"/>
            <a:ext cx="518096" cy="139763"/>
          </a:xfrm>
          <a:prstGeom prst="rect">
            <a:avLst/>
          </a:prstGeom>
        </p:spPr>
      </p:pic>
      <p:pic>
        <p:nvPicPr>
          <p:cNvPr id="574" name="picture 574"/>
          <p:cNvPicPr>
            <a:picLocks noChangeAspect="1"/>
          </p:cNvPicPr>
          <p:nvPr/>
        </p:nvPicPr>
        <p:blipFill>
          <a:blip r:embed="rId14"/>
          <a:stretch>
            <a:fillRect/>
          </a:stretch>
        </p:blipFill>
        <p:spPr>
          <a:xfrm rot="21600000">
            <a:off x="2074468" y="4494212"/>
            <a:ext cx="116128" cy="432879"/>
          </a:xfrm>
          <a:prstGeom prst="rect">
            <a:avLst/>
          </a:prstGeom>
        </p:spPr>
      </p:pic>
      <p:sp>
        <p:nvSpPr>
          <p:cNvPr id="575" name="rect"/>
          <p:cNvSpPr/>
          <p:nvPr/>
        </p:nvSpPr>
        <p:spPr>
          <a:xfrm>
            <a:off x="1493519" y="6045708"/>
            <a:ext cx="774191" cy="47244"/>
          </a:xfrm>
          <a:prstGeom prst="rect">
            <a:avLst/>
          </a:prstGeom>
          <a:solidFill>
            <a:srgbClr val="000000">
              <a:alpha val="100000"/>
            </a:srgbClr>
          </a:solidFill>
          <a:ln cap="flat">
            <a:miter lim="0"/>
            <a:noFill/>
            <a:prstDash val="solid"/>
          </a:ln>
        </p:spPr>
        <p:txBody>
          <a:bodyPr rtlCol="0"/>
          <a:lstStyle/>
          <a:p>
            <a:pPr algn="ctr"/>
            <a:endParaRPr lang="zh-CN" altLang="en-US"/>
          </a:p>
        </p:txBody>
      </p:sp>
      <p:pic>
        <p:nvPicPr>
          <p:cNvPr id="576" name="picture 576"/>
          <p:cNvPicPr>
            <a:picLocks noChangeAspect="1"/>
          </p:cNvPicPr>
          <p:nvPr/>
        </p:nvPicPr>
        <p:blipFill>
          <a:blip r:embed="rId15"/>
          <a:stretch>
            <a:fillRect/>
          </a:stretch>
        </p:blipFill>
        <p:spPr>
          <a:xfrm rot="21600000">
            <a:off x="3668813" y="4007307"/>
            <a:ext cx="195212" cy="182308"/>
          </a:xfrm>
          <a:prstGeom prst="rect">
            <a:avLst/>
          </a:prstGeom>
        </p:spPr>
      </p:pic>
      <p:sp>
        <p:nvSpPr>
          <p:cNvPr id="577" name="textbox 577"/>
          <p:cNvSpPr/>
          <p:nvPr/>
        </p:nvSpPr>
        <p:spPr>
          <a:xfrm>
            <a:off x="3805085" y="4020159"/>
            <a:ext cx="233045" cy="251459"/>
          </a:xfrm>
          <a:prstGeom prst="rect">
            <a:avLst/>
          </a:prstGeom>
        </p:spPr>
        <p:txBody>
          <a:bodyPr vert="horz" wrap="square" lIns="0" tIns="0" rIns="0" bIns="0"/>
          <a:lstStyle/>
          <a:p>
            <a:pPr algn="l" rtl="0" eaLnBrk="0">
              <a:lnSpc>
                <a:spcPct val="85130"/>
              </a:lnSpc>
              <a:tabLst/>
            </a:pPr>
            <a:endParaRPr lang="Arial" altLang="Arial" sz="100" dirty="0"/>
          </a:p>
          <a:p>
            <a:pPr marL="12700" algn="l" rtl="0" eaLnBrk="0">
              <a:lnSpc>
                <a:spcPct val="87000"/>
              </a:lnSpc>
              <a:tabLst/>
            </a:pPr>
            <a:r>
              <a:rPr sz="1700" spc="0" dirty="0">
                <a:solidFill>
                  <a:srgbClr val="000000">
                    <a:alpha val="100000"/>
                  </a:srgbClr>
                </a:solidFill>
                <a:latin typeface="Times New Roman"/>
                <a:ea typeface="Times New Roman"/>
                <a:cs typeface="Times New Roman"/>
              </a:rPr>
              <a:t>T</a:t>
            </a:r>
            <a:r>
              <a:rPr sz="1800" spc="10" dirty="0" baseline="-5787">
                <a:solidFill>
                  <a:srgbClr val="000000">
                    <a:alpha val="100000"/>
                  </a:srgbClr>
                </a:solidFill>
                <a:latin typeface="Times New Roman"/>
                <a:ea typeface="Times New Roman"/>
                <a:cs typeface="Times New Roman"/>
              </a:rPr>
              <a:t>0</a:t>
            </a:r>
            <a:endParaRPr lang="Times New Roman" altLang="Times New Roman" sz="1169" dirty="0"/>
          </a:p>
        </p:txBody>
      </p:sp>
      <p:sp>
        <p:nvSpPr>
          <p:cNvPr id="578" name="rect"/>
          <p:cNvSpPr/>
          <p:nvPr/>
        </p:nvSpPr>
        <p:spPr>
          <a:xfrm>
            <a:off x="3584448" y="4555235"/>
            <a:ext cx="39623" cy="885444"/>
          </a:xfrm>
          <a:prstGeom prst="rect">
            <a:avLst/>
          </a:prstGeom>
          <a:solidFill>
            <a:srgbClr val="000000">
              <a:alpha val="100000"/>
            </a:srgbClr>
          </a:solidFill>
          <a:ln cap="flat">
            <a:miter lim="0"/>
            <a:noFill/>
            <a:prstDash val="solid"/>
          </a:ln>
        </p:spPr>
        <p:txBody>
          <a:bodyPr rtlCol="0"/>
          <a:lstStyle/>
          <a:p>
            <a:pPr algn="ctr"/>
            <a:endParaRPr lang="zh-CN" altLang="en-US"/>
          </a:p>
        </p:txBody>
      </p:sp>
      <p:sp>
        <p:nvSpPr>
          <p:cNvPr id="579" name="rect"/>
          <p:cNvSpPr/>
          <p:nvPr/>
        </p:nvSpPr>
        <p:spPr>
          <a:xfrm>
            <a:off x="1609343" y="3995928"/>
            <a:ext cx="736092" cy="45720"/>
          </a:xfrm>
          <a:prstGeom prst="rect">
            <a:avLst/>
          </a:prstGeom>
          <a:solidFill>
            <a:srgbClr val="000000">
              <a:alpha val="100000"/>
            </a:srgbClr>
          </a:solidFill>
          <a:ln cap="flat">
            <a:miter lim="0"/>
            <a:noFill/>
            <a:prstDash val="solid"/>
          </a:ln>
        </p:spPr>
        <p:txBody>
          <a:bodyPr rtlCol="0"/>
          <a:lstStyle/>
          <a:p>
            <a:pPr algn="ctr"/>
            <a:endParaRPr lang="zh-CN" altLang="en-US"/>
          </a:p>
        </p:txBody>
      </p:sp>
      <p:sp>
        <p:nvSpPr>
          <p:cNvPr id="580" name="textbox 580"/>
          <p:cNvSpPr/>
          <p:nvPr/>
        </p:nvSpPr>
        <p:spPr>
          <a:xfrm>
            <a:off x="8220437" y="6400701"/>
            <a:ext cx="235584"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8</a:t>
            </a:r>
            <a:endParaRPr lang="Verdana" altLang="Verdana" sz="1400" dirty="0"/>
          </a:p>
        </p:txBody>
      </p:sp>
      <p:sp>
        <p:nvSpPr>
          <p:cNvPr id="581" name="path"/>
          <p:cNvSpPr/>
          <p:nvPr/>
        </p:nvSpPr>
        <p:spPr>
          <a:xfrm>
            <a:off x="950976" y="3715511"/>
            <a:ext cx="580643" cy="47244"/>
          </a:xfrm>
          <a:custGeom>
            <a:avLst/>
            <a:gdLst/>
            <a:ahLst/>
            <a:cxnLst/>
            <a:rect l="0" t="0" r="0" b="0"/>
            <a:pathLst>
              <a:path w="914" h="74">
                <a:moveTo>
                  <a:pt x="0" y="35"/>
                </a:moveTo>
                <a:lnTo>
                  <a:pt x="220" y="0"/>
                </a:lnTo>
                <a:lnTo>
                  <a:pt x="220" y="19"/>
                </a:lnTo>
                <a:lnTo>
                  <a:pt x="693" y="19"/>
                </a:lnTo>
                <a:lnTo>
                  <a:pt x="693" y="0"/>
                </a:lnTo>
                <a:lnTo>
                  <a:pt x="914" y="35"/>
                </a:lnTo>
                <a:lnTo>
                  <a:pt x="693" y="74"/>
                </a:lnTo>
                <a:lnTo>
                  <a:pt x="693" y="55"/>
                </a:lnTo>
                <a:lnTo>
                  <a:pt x="220" y="55"/>
                </a:lnTo>
                <a:lnTo>
                  <a:pt x="220" y="74"/>
                </a:lnTo>
                <a:lnTo>
                  <a:pt x="0" y="35"/>
                </a:lnTo>
              </a:path>
            </a:pathLst>
          </a:custGeom>
          <a:solidFill>
            <a:srgbClr val="000000">
              <a:alpha val="100000"/>
            </a:srgbClr>
          </a:solidFill>
          <a:ln cap="flat">
            <a:miter lim="0"/>
            <a:noFill/>
            <a:prstDash val="solid"/>
          </a:ln>
        </p:spPr>
        <p:txBody>
          <a:bodyPr rtlCol="0"/>
          <a:lstStyle/>
          <a:p>
            <a:pPr algn="ctr"/>
            <a:endParaRPr lang="zh-CN" altLang="en-US"/>
          </a:p>
        </p:txBody>
      </p:sp>
      <p:pic>
        <p:nvPicPr>
          <p:cNvPr id="582" name="picture 582"/>
          <p:cNvPicPr>
            <a:picLocks noChangeAspect="1"/>
          </p:cNvPicPr>
          <p:nvPr/>
        </p:nvPicPr>
        <p:blipFill>
          <a:blip r:embed="rId16"/>
          <a:stretch>
            <a:fillRect/>
          </a:stretch>
        </p:blipFill>
        <p:spPr>
          <a:xfrm rot="21600000">
            <a:off x="2340229" y="3943883"/>
            <a:ext cx="125653" cy="14927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58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8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586" name="picture 586"/>
          <p:cNvPicPr>
            <a:picLocks noChangeAspect="1"/>
          </p:cNvPicPr>
          <p:nvPr/>
        </p:nvPicPr>
        <p:blipFill>
          <a:blip r:embed="rId2"/>
          <a:stretch>
            <a:fillRect/>
          </a:stretch>
        </p:blipFill>
        <p:spPr>
          <a:xfrm rot="21600000">
            <a:off x="717804" y="1863852"/>
            <a:ext cx="7708392" cy="3934967"/>
          </a:xfrm>
          <a:prstGeom prst="rect">
            <a:avLst/>
          </a:prstGeom>
        </p:spPr>
      </p:pic>
      <p:pic>
        <p:nvPicPr>
          <p:cNvPr id="587" name="picture 587"/>
          <p:cNvPicPr>
            <a:picLocks noChangeAspect="1"/>
          </p:cNvPicPr>
          <p:nvPr/>
        </p:nvPicPr>
        <p:blipFill>
          <a:blip r:embed="rId3"/>
          <a:stretch>
            <a:fillRect/>
          </a:stretch>
        </p:blipFill>
        <p:spPr>
          <a:xfrm rot="21600000">
            <a:off x="4738052" y="1160462"/>
            <a:ext cx="3815080" cy="796925"/>
          </a:xfrm>
          <a:prstGeom prst="rect">
            <a:avLst/>
          </a:prstGeom>
        </p:spPr>
      </p:pic>
      <p:sp>
        <p:nvSpPr>
          <p:cNvPr id="588" name="textbox 588"/>
          <p:cNvSpPr/>
          <p:nvPr/>
        </p:nvSpPr>
        <p:spPr>
          <a:xfrm>
            <a:off x="307604" y="890296"/>
            <a:ext cx="8277225" cy="314959"/>
          </a:xfrm>
          <a:prstGeom prst="rect">
            <a:avLst/>
          </a:prstGeom>
        </p:spPr>
        <p:txBody>
          <a:bodyPr vert="horz" wrap="square" lIns="0" tIns="0" rIns="0" bIns="0"/>
          <a:lstStyle/>
          <a:p>
            <a:pPr algn="l" rtl="0" eaLnBrk="0">
              <a:lnSpc>
                <a:spcPct val="83377"/>
              </a:lnSpc>
              <a:tabLst/>
            </a:pPr>
            <a:endParaRPr lang="Arial" altLang="Arial" sz="100" dirty="0"/>
          </a:p>
          <a:p>
            <a:pPr marL="12700" algn="l" rtl="0" eaLnBrk="0">
              <a:lnSpc>
                <a:spcPct val="95000"/>
              </a:lnSpc>
              <a:tabLst/>
            </a:pPr>
            <a:r>
              <a:rPr sz="2000" spc="0" dirty="0">
                <a:solidFill>
                  <a:srgbClr val="000000">
                    <a:alpha val="100000"/>
                  </a:srgbClr>
                </a:solidFill>
                <a:latin typeface="SimSun"/>
                <a:ea typeface="SimSun"/>
                <a:cs typeface="SimSun"/>
              </a:rPr>
              <a:t>U</a:t>
            </a:r>
            <a:r>
              <a:rPr sz="2000" spc="-10" dirty="0">
                <a:solidFill>
                  <a:srgbClr val="000000">
                    <a:alpha val="100000"/>
                  </a:srgbClr>
                </a:solidFill>
                <a:latin typeface="SimSun"/>
                <a:ea typeface="SimSun"/>
                <a:cs typeface="SimSun"/>
              </a:rPr>
              <a:t>型煤与</a:t>
            </a:r>
            <a:r>
              <a:rPr sz="2000" spc="0" dirty="0">
                <a:solidFill>
                  <a:srgbClr val="000000">
                    <a:alpha val="100000"/>
                  </a:srgbClr>
                </a:solidFill>
                <a:latin typeface="SimSun"/>
                <a:ea typeface="SimSun"/>
                <a:cs typeface="SimSun"/>
              </a:rPr>
              <a:t>瓦斯突出矿井应在进风巷设置T3和T4；采用串联通风时，被串工作</a:t>
            </a:r>
            <a:endParaRPr lang="SimSun" altLang="SimSun" sz="2000" dirty="0"/>
          </a:p>
        </p:txBody>
      </p:sp>
      <p:sp>
        <p:nvSpPr>
          <p:cNvPr id="589" name="textbox 589"/>
          <p:cNvSpPr/>
          <p:nvPr/>
        </p:nvSpPr>
        <p:spPr>
          <a:xfrm>
            <a:off x="4839131" y="1222222"/>
            <a:ext cx="3496309" cy="557530"/>
          </a:xfrm>
          <a:prstGeom prst="rect">
            <a:avLst/>
          </a:prstGeom>
        </p:spPr>
        <p:txBody>
          <a:bodyPr vert="horz" wrap="square" lIns="0" tIns="0" rIns="0" bIns="0"/>
          <a:lstStyle/>
          <a:p>
            <a:pPr algn="l" rtl="0" eaLnBrk="0">
              <a:lnSpc>
                <a:spcPct val="70723"/>
              </a:lnSpc>
              <a:tabLst/>
            </a:pPr>
            <a:endParaRPr lang="Arial" altLang="Arial" sz="100" dirty="0"/>
          </a:p>
          <a:p>
            <a:pPr marL="34874" indent="-22174" algn="l" rtl="0" eaLnBrk="0">
              <a:lnSpc>
                <a:spcPct val="103000"/>
              </a:lnSpc>
              <a:tabLst/>
            </a:pPr>
            <a:r>
              <a:rPr sz="1700" spc="110" dirty="0">
                <a:solidFill>
                  <a:srgbClr val="0070C0">
                    <a:alpha val="100000"/>
                  </a:srgbClr>
                </a:solidFill>
                <a:ln w="6540" cap="flat" cmpd="sng">
                  <a:solidFill>
                    <a:srgbClr a:val="0070C0">
                      <a:alpha val="100000"/>
                    </a:srgbClr>
                  </a:solidFill>
                  <a:prstDash a:val="solid"/>
                  <a:bevel/>
                </a:ln>
                <a:latin typeface="SimSun"/>
                <a:ea typeface="SimSun"/>
                <a:cs typeface="SimSun"/>
              </a:rPr>
              <a:t>原：</a:t>
            </a:r>
            <a:r>
              <a:rPr sz="1700" b="1" spc="0" dirty="0">
                <a:solidFill>
                  <a:srgbClr val="0070C0">
                    <a:alpha val="100000"/>
                  </a:srgbClr>
                </a:solidFill>
                <a:latin typeface="Arial"/>
                <a:ea typeface="Arial"/>
                <a:cs typeface="Arial"/>
              </a:rPr>
              <a:t>T</a:t>
            </a:r>
            <a:r>
              <a:rPr sz="1700" b="1" spc="110" dirty="0">
                <a:solidFill>
                  <a:srgbClr val="0070C0">
                    <a:alpha val="100000"/>
                  </a:srgbClr>
                </a:solidFill>
                <a:latin typeface="Arial"/>
                <a:ea typeface="Arial"/>
                <a:cs typeface="Arial"/>
              </a:rPr>
              <a:t>1</a:t>
            </a:r>
            <a:r>
              <a:rPr sz="1700" spc="110" dirty="0">
                <a:solidFill>
                  <a:srgbClr val="0070C0">
                    <a:alpha val="100000"/>
                  </a:srgbClr>
                </a:solidFill>
                <a:ln w="6540" cap="flat" cmpd="sng">
                  <a:solidFill>
                    <a:srgbClr a:val="0070C0">
                      <a:alpha val="100000"/>
                    </a:srgbClr>
                  </a:solidFill>
                  <a:prstDash a:val="solid"/>
                  <a:bevel/>
                </a:ln>
                <a:latin typeface="SimSun"/>
                <a:ea typeface="SimSun"/>
                <a:cs typeface="SimSun"/>
              </a:rPr>
              <a:t>不能控制采煤工作面进</a:t>
            </a:r>
            <a:r>
              <a:rPr sz="1700" spc="100" dirty="0">
                <a:solidFill>
                  <a:srgbClr val="0070C0">
                    <a:alpha val="100000"/>
                  </a:srgbClr>
                </a:solidFill>
                <a:ln w="6540" cap="flat" cmpd="sng">
                  <a:solidFill>
                    <a:srgbClr a:val="0070C0">
                      <a:alpha val="100000"/>
                    </a:srgbClr>
                  </a:solidFill>
                  <a:prstDash a:val="solid"/>
                  <a:bevel/>
                </a:ln>
                <a:latin typeface="SimSun"/>
                <a:ea typeface="SimSun"/>
                <a:cs typeface="SimSun"/>
              </a:rPr>
              <a:t>风</a:t>
            </a:r>
            <a:r>
              <a:rPr sz="1700" spc="0" dirty="0">
                <a:solidFill>
                  <a:srgbClr val="0070C0">
                    <a:alpha val="100000"/>
                  </a:srgbClr>
                </a:solidFill>
                <a:ln w="6540" cap="flat" cmpd="sng">
                  <a:solidFill>
                    <a:srgbClr a:val="0070C0">
                      <a:alpha val="100000"/>
                    </a:srgbClr>
                  </a:solidFill>
                  <a:prstDash a:val="solid"/>
                  <a:bevel/>
                </a:ln>
                <a:latin typeface="SimSun"/>
                <a:ea typeface="SimSun"/>
                <a:cs typeface="SimSun"/>
              </a:rPr>
              <a:t>巷</a:t>
            </a:r>
            <a:r>
              <a:rPr sz="1700" spc="0" dirty="0">
                <a:solidFill>
                  <a:srgbClr val="0070C0">
                    <a:alpha val="100000"/>
                  </a:srgbClr>
                </a:solidFill>
                <a:latin typeface="SimSun"/>
                <a:ea typeface="SimSun"/>
                <a:cs typeface="SimSun"/>
              </a:rPr>
              <a:t> </a:t>
            </a:r>
            <a:r>
              <a:rPr sz="1700" spc="100" dirty="0">
                <a:solidFill>
                  <a:srgbClr val="0070C0">
                    <a:alpha val="100000"/>
                  </a:srgbClr>
                </a:solidFill>
                <a:ln w="6540" cap="flat" cmpd="sng">
                  <a:solidFill>
                    <a:srgbClr a:val="0070C0">
                      <a:alpha val="100000"/>
                    </a:srgbClr>
                  </a:solidFill>
                  <a:prstDash a:val="solid"/>
                  <a:bevel/>
                </a:ln>
                <a:latin typeface="SimSun"/>
                <a:ea typeface="SimSun"/>
                <a:cs typeface="SimSun"/>
              </a:rPr>
              <a:t>内全部非本安设备，在进风巷</a:t>
            </a:r>
            <a:r>
              <a:rPr sz="1700" spc="60" dirty="0">
                <a:solidFill>
                  <a:srgbClr val="0070C0">
                    <a:alpha val="100000"/>
                  </a:srgbClr>
                </a:solidFill>
                <a:ln w="6540" cap="flat" cmpd="sng">
                  <a:solidFill>
                    <a:srgbClr a:val="0070C0">
                      <a:alpha val="100000"/>
                    </a:srgbClr>
                  </a:solidFill>
                  <a:prstDash a:val="solid"/>
                  <a:bevel/>
                </a:ln>
                <a:latin typeface="SimSun"/>
                <a:ea typeface="SimSun"/>
                <a:cs typeface="SimSun"/>
              </a:rPr>
              <a:t>设</a:t>
            </a:r>
            <a:r>
              <a:rPr sz="1700" b="1" spc="0" dirty="0">
                <a:solidFill>
                  <a:srgbClr val="0070C0">
                    <a:alpha val="100000"/>
                  </a:srgbClr>
                </a:solidFill>
                <a:latin typeface="Arial"/>
                <a:ea typeface="Arial"/>
                <a:cs typeface="Arial"/>
              </a:rPr>
              <a:t>T3</a:t>
            </a:r>
            <a:endParaRPr lang="Arial" altLang="Arial" sz="1700" dirty="0"/>
          </a:p>
        </p:txBody>
      </p:sp>
      <p:sp>
        <p:nvSpPr>
          <p:cNvPr id="590" name="textbox 590"/>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591" name="textbox 591"/>
          <p:cNvSpPr/>
          <p:nvPr/>
        </p:nvSpPr>
        <p:spPr>
          <a:xfrm>
            <a:off x="2764737" y="5853138"/>
            <a:ext cx="3959225" cy="314325"/>
          </a:xfrm>
          <a:prstGeom prst="rect">
            <a:avLst/>
          </a:prstGeom>
        </p:spPr>
        <p:txBody>
          <a:bodyPr vert="horz" wrap="square" lIns="0" tIns="0" rIns="0" bIns="0"/>
          <a:lstStyle/>
          <a:p>
            <a:pPr algn="l" rtl="0" eaLnBrk="0">
              <a:lnSpc>
                <a:spcPct val="76864"/>
              </a:lnSpc>
              <a:tabLst/>
            </a:pPr>
            <a:endParaRPr lang="Arial" altLang="Arial" sz="100" dirty="0"/>
          </a:p>
          <a:p>
            <a:pPr marL="12700" algn="l" rtl="0" eaLnBrk="0">
              <a:lnSpc>
                <a:spcPct val="95000"/>
              </a:lnSpc>
              <a:tabLst/>
            </a:pPr>
            <a:r>
              <a:rPr sz="2000" spc="0" dirty="0">
                <a:solidFill>
                  <a:srgbClr val="000000">
                    <a:alpha val="100000"/>
                  </a:srgbClr>
                </a:solidFill>
                <a:latin typeface="SimSun"/>
                <a:ea typeface="SimSun"/>
                <a:cs typeface="SimSun"/>
              </a:rPr>
              <a:t>U</a:t>
            </a:r>
            <a:r>
              <a:rPr sz="2000" spc="-10" dirty="0">
                <a:solidFill>
                  <a:srgbClr val="000000">
                    <a:alpha val="100000"/>
                  </a:srgbClr>
                </a:solidFill>
                <a:latin typeface="SimSun"/>
                <a:ea typeface="SimSun"/>
                <a:cs typeface="SimSun"/>
              </a:rPr>
              <a:t>型通风</a:t>
            </a:r>
            <a:r>
              <a:rPr sz="2000" spc="0" dirty="0">
                <a:solidFill>
                  <a:srgbClr val="000000">
                    <a:alpha val="100000"/>
                  </a:srgbClr>
                </a:solidFill>
                <a:latin typeface="SimSun"/>
                <a:ea typeface="SimSun"/>
                <a:cs typeface="SimSun"/>
              </a:rPr>
              <a:t>突出矿井工作面传感器设置</a:t>
            </a:r>
            <a:endParaRPr lang="SimSun" altLang="SimSun" sz="2000" dirty="0"/>
          </a:p>
        </p:txBody>
      </p:sp>
      <p:sp>
        <p:nvSpPr>
          <p:cNvPr id="592"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93" name="textbox 593"/>
          <p:cNvSpPr/>
          <p:nvPr/>
        </p:nvSpPr>
        <p:spPr>
          <a:xfrm>
            <a:off x="314479" y="1195096"/>
            <a:ext cx="2010410" cy="316229"/>
          </a:xfrm>
          <a:prstGeom prst="rect">
            <a:avLst/>
          </a:prstGeom>
        </p:spPr>
        <p:txBody>
          <a:bodyPr vert="horz" wrap="square" lIns="0" tIns="0" rIns="0" bIns="0"/>
          <a:lstStyle/>
          <a:p>
            <a:pPr algn="l" rtl="0" eaLnBrk="0">
              <a:lnSpc>
                <a:spcPct val="89888"/>
              </a:lnSpc>
              <a:tabLst/>
            </a:pPr>
            <a:endParaRPr lang="Arial" altLang="Arial" sz="100" dirty="0"/>
          </a:p>
          <a:p>
            <a:pPr marL="12700" algn="l" rtl="0" eaLnBrk="0">
              <a:lnSpc>
                <a:spcPct val="95000"/>
              </a:lnSpc>
              <a:tabLst/>
            </a:pPr>
            <a:r>
              <a:rPr sz="2000" spc="-160" dirty="0">
                <a:solidFill>
                  <a:srgbClr val="000000">
                    <a:alpha val="100000"/>
                  </a:srgbClr>
                </a:solidFill>
                <a:latin typeface="SimSun"/>
                <a:ea typeface="SimSun"/>
                <a:cs typeface="SimSun"/>
              </a:rPr>
              <a:t>面进风巷增设</a:t>
            </a:r>
            <a:r>
              <a:rPr sz="2000" spc="-100" dirty="0">
                <a:solidFill>
                  <a:srgbClr val="000000">
                    <a:alpha val="100000"/>
                  </a:srgbClr>
                </a:solidFill>
                <a:latin typeface="SimSun"/>
                <a:ea typeface="SimSun"/>
                <a:cs typeface="SimSun"/>
              </a:rPr>
              <a:t>T</a:t>
            </a:r>
            <a:r>
              <a:rPr sz="2000" spc="-160" dirty="0">
                <a:solidFill>
                  <a:srgbClr val="000000">
                    <a:alpha val="100000"/>
                  </a:srgbClr>
                </a:solidFill>
                <a:latin typeface="SimSun"/>
                <a:ea typeface="SimSun"/>
                <a:cs typeface="SimSun"/>
              </a:rPr>
              <a:t>4。</a:t>
            </a:r>
            <a:endParaRPr lang="SimSun" altLang="SimSun" sz="2000" dirty="0"/>
          </a:p>
        </p:txBody>
      </p:sp>
      <p:sp>
        <p:nvSpPr>
          <p:cNvPr id="594"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95" name="textbox 595"/>
          <p:cNvSpPr/>
          <p:nvPr/>
        </p:nvSpPr>
        <p:spPr>
          <a:xfrm>
            <a:off x="8220437" y="6401058"/>
            <a:ext cx="235584"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70" dirty="0">
                <a:solidFill>
                  <a:srgbClr val="000000">
                    <a:alpha val="100000"/>
                  </a:srgbClr>
                </a:solidFill>
                <a:latin typeface="Verdana"/>
                <a:ea typeface="Verdana"/>
                <a:cs typeface="Verdana"/>
              </a:rPr>
              <a:t>5</a:t>
            </a:r>
            <a:r>
              <a:rPr sz="1400" spc="-60" dirty="0">
                <a:solidFill>
                  <a:srgbClr val="000000">
                    <a:alpha val="100000"/>
                  </a:srgbClr>
                </a:solidFill>
                <a:latin typeface="Verdana"/>
                <a:ea typeface="Verdana"/>
                <a:cs typeface="Verdana"/>
              </a:rPr>
              <a:t>9</a:t>
            </a:r>
            <a:endParaRPr lang="Verdana" altLang="Verdana"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3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34" name="textbox 34"/>
          <p:cNvSpPr/>
          <p:nvPr/>
        </p:nvSpPr>
        <p:spPr>
          <a:xfrm>
            <a:off x="385413" y="753936"/>
            <a:ext cx="8141334" cy="5495925"/>
          </a:xfrm>
          <a:prstGeom prst="rect">
            <a:avLst/>
          </a:prstGeom>
        </p:spPr>
        <p:txBody>
          <a:bodyPr vert="horz" wrap="square" lIns="0" tIns="0" rIns="0" bIns="0"/>
          <a:lstStyle/>
          <a:p>
            <a:pPr algn="l" rtl="0" eaLnBrk="0">
              <a:lnSpc>
                <a:spcPct val="76866"/>
              </a:lnSpc>
              <a:tabLst/>
            </a:pPr>
            <a:endParaRPr lang="Arial" altLang="Arial" sz="100" dirty="0"/>
          </a:p>
          <a:p>
            <a:pPr marL="515607" algn="l" rtl="0" eaLnBrk="0">
              <a:lnSpc>
                <a:spcPct val="95000"/>
              </a:lnSpc>
              <a:tabLst/>
            </a:pP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增加了</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风向传感器</a:t>
            </a:r>
            <a:r>
              <a:rPr sz="2000" spc="0" dirty="0">
                <a:solidFill>
                  <a:srgbClr val="000000">
                    <a:alpha val="100000"/>
                  </a:srgbClr>
                </a:solidFill>
                <a:latin typeface="SimSun"/>
                <a:ea typeface="SimSun"/>
                <a:cs typeface="SimSun"/>
              </a:rPr>
              <a:t>的设置</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(见7.4)</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a:p>
            <a:pPr marL="515607" algn="l" rtl="0" eaLnBrk="0">
              <a:lnSpc>
                <a:spcPct val="95000"/>
              </a:lnSpc>
              <a:spcBef>
                <a:spcPts val="120"/>
              </a:spcBef>
              <a:tabLst/>
            </a:pPr>
            <a:r>
              <a:rPr sz="2000" spc="-10" dirty="0">
                <a:solidFill>
                  <a:srgbClr val="000000">
                    <a:alpha val="100000"/>
                  </a:srgbClr>
                </a:solidFill>
                <a:latin typeface="SimSun"/>
                <a:ea typeface="SimSun"/>
                <a:cs typeface="SimSun"/>
              </a:rPr>
              <a:t>——增加了压风</a:t>
            </a:r>
            <a:r>
              <a:rPr sz="2000" spc="0" dirty="0">
                <a:solidFill>
                  <a:srgbClr val="000000">
                    <a:alpha val="100000"/>
                  </a:srgbClr>
                </a:solidFill>
                <a:latin typeface="SimSun"/>
                <a:ea typeface="SimSun"/>
                <a:cs typeface="SimSun"/>
              </a:rPr>
              <a:t>机应设置温度传感器</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见7.7.4</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a:p>
            <a:pPr marL="515607" algn="l" rtl="0" eaLnBrk="0">
              <a:lnSpc>
                <a:spcPct val="95000"/>
              </a:lnSpc>
              <a:spcBef>
                <a:spcPts val="120"/>
              </a:spcBef>
              <a:tabLst/>
            </a:pPr>
            <a:r>
              <a:rPr sz="2000" spc="-10" dirty="0">
                <a:solidFill>
                  <a:srgbClr val="000000">
                    <a:alpha val="100000"/>
                  </a:srgbClr>
                </a:solidFill>
                <a:latin typeface="SimSun"/>
                <a:ea typeface="SimSun"/>
                <a:cs typeface="SimSun"/>
              </a:rPr>
              <a:t>——增加了煤矿</a:t>
            </a:r>
            <a:r>
              <a:rPr sz="2000" spc="0" dirty="0">
                <a:solidFill>
                  <a:srgbClr val="000000">
                    <a:alpha val="100000"/>
                  </a:srgbClr>
                </a:solidFill>
                <a:latin typeface="SimSun"/>
                <a:ea typeface="SimSun"/>
                <a:cs typeface="SimSun"/>
              </a:rPr>
              <a:t>粉尘传感器的设置</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(见7.8)</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a:p>
            <a:pPr marL="13718" indent="501888" algn="l" rtl="0" eaLnBrk="0">
              <a:lnSpc>
                <a:spcPct val="98000"/>
              </a:lnSpc>
              <a:spcBef>
                <a:spcPts val="104"/>
              </a:spcBef>
              <a:tabLst/>
            </a:pPr>
            <a:r>
              <a:rPr sz="2000" spc="-10" dirty="0">
                <a:solidFill>
                  <a:srgbClr val="000000">
                    <a:alpha val="100000"/>
                  </a:srgbClr>
                </a:solidFill>
                <a:latin typeface="SimSun"/>
                <a:ea typeface="SimSun"/>
                <a:cs typeface="SimSun"/>
              </a:rPr>
              <a:t>——删除了“</a:t>
            </a:r>
            <a:r>
              <a:rPr sz="2000" spc="0" dirty="0">
                <a:solidFill>
                  <a:srgbClr val="000000">
                    <a:alpha val="100000"/>
                  </a:srgbClr>
                </a:solidFill>
                <a:latin typeface="SimSun"/>
                <a:ea typeface="SimSun"/>
                <a:cs typeface="SimSun"/>
              </a:rPr>
              <a:t>煤矿安全监控系统的分站、传感器等装置在井下连续运</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行6个月~12个月，必须升井检修”的规定</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(见2007年版</a:t>
            </a:r>
            <a:r>
              <a:rPr sz="2000" spc="20" dirty="0">
                <a:solidFill>
                  <a:srgbClr val="000000">
                    <a:alpha val="100000"/>
                  </a:srgbClr>
                </a:solidFill>
                <a:latin typeface="SimSun"/>
                <a:ea typeface="SimSun"/>
                <a:cs typeface="SimSun"/>
              </a:rPr>
              <a:t>的</a:t>
            </a:r>
            <a:r>
              <a:rPr sz="2000" spc="0" dirty="0">
                <a:solidFill>
                  <a:srgbClr val="000000">
                    <a:alpha val="100000"/>
                  </a:srgbClr>
                </a:solidFill>
                <a:latin typeface="SimSun"/>
                <a:ea typeface="SimSun"/>
                <a:cs typeface="SimSun"/>
              </a:rPr>
              <a:t>8.3.7)</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a:p>
            <a:pPr marL="515607" algn="l" rtl="0" eaLnBrk="0">
              <a:lnSpc>
                <a:spcPct val="95000"/>
              </a:lnSpc>
              <a:spcBef>
                <a:spcPts val="112"/>
              </a:spcBef>
              <a:tabLst/>
            </a:pPr>
            <a:r>
              <a:rPr sz="2000" spc="-10" dirty="0">
                <a:solidFill>
                  <a:srgbClr val="000000">
                    <a:alpha val="100000"/>
                  </a:srgbClr>
                </a:solidFill>
                <a:latin typeface="SimSun"/>
                <a:ea typeface="SimSun"/>
                <a:cs typeface="SimSun"/>
              </a:rPr>
              <a:t>——删除了2</a:t>
            </a:r>
            <a:r>
              <a:rPr sz="2000" spc="0" dirty="0">
                <a:solidFill>
                  <a:srgbClr val="000000">
                    <a:alpha val="100000"/>
                  </a:srgbClr>
                </a:solidFill>
                <a:latin typeface="SimSun"/>
                <a:ea typeface="SimSun"/>
                <a:cs typeface="SimSun"/>
              </a:rPr>
              <a:t>007年版的附录A。</a:t>
            </a:r>
            <a:endParaRPr lang="SimSun" altLang="SimSun" sz="2000" dirty="0"/>
          </a:p>
          <a:p>
            <a:pPr marL="518662" algn="l" rtl="0" eaLnBrk="0">
              <a:lnSpc>
                <a:spcPct val="95000"/>
              </a:lnSpc>
              <a:spcBef>
                <a:spcPts val="120"/>
              </a:spcBef>
              <a:tabLst/>
            </a:pPr>
            <a:r>
              <a:rPr sz="2000" spc="-10" dirty="0">
                <a:solidFill>
                  <a:srgbClr val="000000">
                    <a:alpha val="100000"/>
                  </a:srgbClr>
                </a:solidFill>
                <a:latin typeface="SimSun"/>
                <a:ea typeface="SimSun"/>
                <a:cs typeface="SimSun"/>
              </a:rPr>
              <a:t>本标准的附录</a:t>
            </a: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为规范</a:t>
            </a:r>
            <a:r>
              <a:rPr sz="2000" spc="0" dirty="0">
                <a:solidFill>
                  <a:srgbClr val="000000">
                    <a:alpha val="100000"/>
                  </a:srgbClr>
                </a:solidFill>
                <a:latin typeface="SimSun"/>
                <a:ea typeface="SimSun"/>
                <a:cs typeface="SimSun"/>
              </a:rPr>
              <a:t>性附录。</a:t>
            </a:r>
            <a:endParaRPr lang="SimSun" altLang="SimSun" sz="2000" dirty="0"/>
          </a:p>
          <a:p>
            <a:pPr marL="12700" indent="502907" algn="l" rtl="0" eaLnBrk="0">
              <a:lnSpc>
                <a:spcPct val="98000"/>
              </a:lnSpc>
              <a:spcBef>
                <a:spcPts val="104"/>
              </a:spcBef>
              <a:tabLst/>
            </a:pPr>
            <a:r>
              <a:rPr sz="2000" spc="-10" dirty="0">
                <a:solidFill>
                  <a:srgbClr val="000000">
                    <a:alpha val="100000"/>
                  </a:srgbClr>
                </a:solidFill>
                <a:latin typeface="SimSun"/>
                <a:ea typeface="SimSun"/>
                <a:cs typeface="SimSun"/>
              </a:rPr>
              <a:t>请注意本文件</a:t>
            </a:r>
            <a:r>
              <a:rPr sz="2000" spc="0" dirty="0">
                <a:solidFill>
                  <a:srgbClr val="000000">
                    <a:alpha val="100000"/>
                  </a:srgbClr>
                </a:solidFill>
                <a:latin typeface="SimSun"/>
                <a:ea typeface="SimSun"/>
                <a:cs typeface="SimSun"/>
              </a:rPr>
              <a:t>的某些内容可能涉及专利，本文件的发布机构不承担识</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别这些专利</a:t>
            </a:r>
            <a:r>
              <a:rPr sz="2000" spc="0" dirty="0">
                <a:solidFill>
                  <a:srgbClr val="000000">
                    <a:alpha val="100000"/>
                  </a:srgbClr>
                </a:solidFill>
                <a:latin typeface="SimSun"/>
                <a:ea typeface="SimSun"/>
                <a:cs typeface="SimSun"/>
              </a:rPr>
              <a:t>的责任。</a:t>
            </a:r>
            <a:endParaRPr lang="SimSun" altLang="SimSun" sz="2000" dirty="0"/>
          </a:p>
          <a:p>
            <a:pPr marL="518662" algn="l" rtl="0" eaLnBrk="0">
              <a:lnSpc>
                <a:spcPct val="95000"/>
              </a:lnSpc>
              <a:spcBef>
                <a:spcPts val="112"/>
              </a:spcBef>
              <a:tabLst/>
            </a:pPr>
            <a:r>
              <a:rPr sz="2000" spc="-10" dirty="0">
                <a:solidFill>
                  <a:srgbClr val="000000">
                    <a:alpha val="100000"/>
                  </a:srgbClr>
                </a:solidFill>
                <a:latin typeface="SimSun"/>
                <a:ea typeface="SimSun"/>
                <a:cs typeface="SimSun"/>
              </a:rPr>
              <a:t>本标准由中华人民共</a:t>
            </a:r>
            <a:r>
              <a:rPr sz="2000" spc="0" dirty="0">
                <a:solidFill>
                  <a:srgbClr val="000000">
                    <a:alpha val="100000"/>
                  </a:srgbClr>
                </a:solidFill>
                <a:latin typeface="SimSun"/>
                <a:ea typeface="SimSun"/>
                <a:cs typeface="SimSun"/>
              </a:rPr>
              <a:t>和国应急管理部提出。</a:t>
            </a:r>
            <a:endParaRPr lang="SimSun" altLang="SimSun" sz="2000" dirty="0"/>
          </a:p>
          <a:p>
            <a:pPr marL="143837" indent="374825" algn="l" rtl="0" eaLnBrk="0">
              <a:lnSpc>
                <a:spcPct val="98000"/>
              </a:lnSpc>
              <a:spcBef>
                <a:spcPts val="104"/>
              </a:spcBef>
              <a:tabLst/>
            </a:pPr>
            <a:r>
              <a:rPr sz="2000" spc="-10" dirty="0">
                <a:solidFill>
                  <a:srgbClr val="000000">
                    <a:alpha val="100000"/>
                  </a:srgbClr>
                </a:solidFill>
                <a:latin typeface="SimSun"/>
                <a:ea typeface="SimSun"/>
                <a:cs typeface="SimSun"/>
              </a:rPr>
              <a:t>本标准由全国安全生</a:t>
            </a:r>
            <a:r>
              <a:rPr sz="2000" spc="0" dirty="0">
                <a:solidFill>
                  <a:srgbClr val="000000">
                    <a:alpha val="100000"/>
                  </a:srgbClr>
                </a:solidFill>
                <a:latin typeface="SimSun"/>
                <a:ea typeface="SimSun"/>
                <a:cs typeface="SimSun"/>
              </a:rPr>
              <a:t>产标准化技术委员会煤矿安全分技术委员会</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SAC</a:t>
            </a: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TC</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288/</a:t>
            </a:r>
            <a:r>
              <a:rPr sz="2000" spc="0" dirty="0">
                <a:solidFill>
                  <a:srgbClr val="000000">
                    <a:alpha val="100000"/>
                  </a:srgbClr>
                </a:solidFill>
                <a:latin typeface="SimSun"/>
                <a:ea typeface="SimSun"/>
                <a:cs typeface="SimSun"/>
              </a:rPr>
              <a:t>SC</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归口</a:t>
            </a:r>
            <a:r>
              <a:rPr sz="2000" spc="0" dirty="0">
                <a:solidFill>
                  <a:srgbClr val="000000">
                    <a:alpha val="100000"/>
                  </a:srgbClr>
                </a:solidFill>
                <a:latin typeface="SimSun"/>
                <a:ea typeface="SimSun"/>
                <a:cs typeface="SimSun"/>
              </a:rPr>
              <a:t>。</a:t>
            </a:r>
            <a:endParaRPr lang="SimSun" altLang="SimSun" sz="2000" dirty="0"/>
          </a:p>
          <a:p>
            <a:pPr marL="13718" indent="504944" algn="l" rtl="0" eaLnBrk="0">
              <a:lnSpc>
                <a:spcPct val="98000"/>
              </a:lnSpc>
              <a:spcBef>
                <a:spcPts val="145"/>
              </a:spcBef>
              <a:tabLst/>
            </a:pPr>
            <a:r>
              <a:rPr sz="2000" spc="-10" dirty="0">
                <a:solidFill>
                  <a:srgbClr val="000000">
                    <a:alpha val="100000"/>
                  </a:srgbClr>
                </a:solidFill>
                <a:latin typeface="SimSun"/>
                <a:ea typeface="SimSun"/>
                <a:cs typeface="SimSun"/>
              </a:rPr>
              <a:t>本标准起草单位：中</a:t>
            </a:r>
            <a:r>
              <a:rPr sz="2000" spc="0" dirty="0">
                <a:solidFill>
                  <a:srgbClr val="000000">
                    <a:alpha val="100000"/>
                  </a:srgbClr>
                </a:solidFill>
                <a:latin typeface="SimSun"/>
                <a:ea typeface="SimSun"/>
                <a:cs typeface="SimSun"/>
              </a:rPr>
              <a:t>国矿业大学</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(北京)</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、江苏三恒科技股份有限公</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司、中国煤炭科工集团常</a:t>
            </a:r>
            <a:r>
              <a:rPr sz="2000" spc="0" dirty="0">
                <a:solidFill>
                  <a:srgbClr val="000000">
                    <a:alpha val="100000"/>
                  </a:srgbClr>
                </a:solidFill>
                <a:latin typeface="SimSun"/>
                <a:ea typeface="SimSun"/>
                <a:cs typeface="SimSun"/>
              </a:rPr>
              <a:t>州研究院有限公司、兖矿集团有限公司、山西煤</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炭运销集团信息工程有限</a:t>
            </a:r>
            <a:r>
              <a:rPr sz="2000" spc="0" dirty="0">
                <a:solidFill>
                  <a:srgbClr val="000000">
                    <a:alpha val="100000"/>
                  </a:srgbClr>
                </a:solidFill>
                <a:latin typeface="SimSun"/>
                <a:ea typeface="SimSun"/>
                <a:cs typeface="SimSun"/>
              </a:rPr>
              <a:t>公司。</a:t>
            </a:r>
            <a:endParaRPr lang="SimSun" altLang="SimSun" sz="2000" dirty="0"/>
          </a:p>
          <a:p>
            <a:pPr marL="12700" indent="505962" algn="l" rtl="0" eaLnBrk="0">
              <a:lnSpc>
                <a:spcPct val="98000"/>
              </a:lnSpc>
              <a:spcBef>
                <a:spcPts val="104"/>
              </a:spcBef>
              <a:tabLst/>
            </a:pPr>
            <a:r>
              <a:rPr sz="2000" spc="-10" dirty="0">
                <a:solidFill>
                  <a:srgbClr val="000000">
                    <a:alpha val="100000"/>
                  </a:srgbClr>
                </a:solidFill>
                <a:latin typeface="SimSun"/>
                <a:ea typeface="SimSun"/>
                <a:cs typeface="SimSun"/>
              </a:rPr>
              <a:t>本标准主要起草人：</a:t>
            </a:r>
            <a:r>
              <a:rPr sz="2000" spc="0" dirty="0">
                <a:solidFill>
                  <a:srgbClr val="000000">
                    <a:alpha val="100000"/>
                  </a:srgbClr>
                </a:solidFill>
                <a:latin typeface="SimSun"/>
                <a:ea typeface="SimSun"/>
                <a:cs typeface="SimSun"/>
              </a:rPr>
              <a:t>孙继平、张元刚、胡穗延、钱晓红、赵旭宏、刘</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毅、田子建、陶德保。</a:t>
            </a:r>
            <a:endParaRPr lang="SimSun" altLang="SimSun" sz="2000" dirty="0"/>
          </a:p>
          <a:p>
            <a:pPr marL="518662" algn="l" rtl="0" eaLnBrk="0">
              <a:lnSpc>
                <a:spcPct val="95000"/>
              </a:lnSpc>
              <a:spcBef>
                <a:spcPts val="105"/>
              </a:spcBef>
              <a:tabLst/>
            </a:pPr>
            <a:r>
              <a:rPr sz="2000" spc="-10" dirty="0">
                <a:solidFill>
                  <a:srgbClr val="000000">
                    <a:alpha val="100000"/>
                  </a:srgbClr>
                </a:solidFill>
                <a:latin typeface="SimSun"/>
                <a:ea typeface="SimSun"/>
                <a:cs typeface="SimSun"/>
              </a:rPr>
              <a:t>本标准所代替标准的</a:t>
            </a:r>
            <a:r>
              <a:rPr sz="2000" spc="0" dirty="0">
                <a:solidFill>
                  <a:srgbClr val="000000">
                    <a:alpha val="100000"/>
                  </a:srgbClr>
                </a:solidFill>
                <a:latin typeface="SimSun"/>
                <a:ea typeface="SimSun"/>
                <a:cs typeface="SimSun"/>
              </a:rPr>
              <a:t>历次版本发布情况为：AQ</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1029-2007。</a:t>
            </a:r>
            <a:endParaRPr lang="SimSun" altLang="SimSun" sz="2000" dirty="0"/>
          </a:p>
        </p:txBody>
      </p:sp>
      <p:sp>
        <p:nvSpPr>
          <p:cNvPr id="35" name="textbox 35"/>
          <p:cNvSpPr/>
          <p:nvPr/>
        </p:nvSpPr>
        <p:spPr>
          <a:xfrm>
            <a:off x="888321" y="6401236"/>
            <a:ext cx="7567930" cy="440055"/>
          </a:xfrm>
          <a:prstGeom prst="rect">
            <a:avLst/>
          </a:prstGeom>
        </p:spPr>
        <p:txBody>
          <a:bodyPr vert="horz" wrap="square" lIns="0" tIns="0" rIns="0" bIns="0"/>
          <a:lstStyle/>
          <a:p>
            <a:pPr algn="l" rtl="0" eaLnBrk="0">
              <a:lnSpc>
                <a:spcPct val="80623"/>
              </a:lnSpc>
              <a:tabLst/>
            </a:pPr>
            <a:endParaRPr lang="Arial" altLang="Arial" sz="100" dirty="0"/>
          </a:p>
          <a:p>
            <a:pPr algn="r" rtl="0" eaLnBrk="0">
              <a:lnSpc>
                <a:spcPct val="83000"/>
              </a:lnSpc>
              <a:tabLst/>
            </a:pPr>
            <a:r>
              <a:rPr sz="1400" spc="0" dirty="0">
                <a:solidFill>
                  <a:srgbClr val="000000">
                    <a:alpha val="100000"/>
                  </a:srgbClr>
                </a:solidFill>
                <a:latin typeface="Verdana"/>
                <a:ea typeface="Verdana"/>
                <a:cs typeface="Verdana"/>
              </a:rPr>
              <a:t>6</a:t>
            </a:r>
            <a:endParaRPr lang="Verdana" altLang="Verdana" sz="1400" dirty="0"/>
          </a:p>
          <a:p>
            <a:pPr algn="l" rtl="0" eaLnBrk="0">
              <a:lnSpc>
                <a:spcPct val="114000"/>
              </a:lnSpc>
              <a:tabLst/>
            </a:pPr>
            <a:endParaRPr lang="Arial" altLang="Arial" sz="500" dirty="0"/>
          </a:p>
          <a:p>
            <a:pPr marL="12700" algn="l" rtl="0" eaLnBrk="0">
              <a:lnSpc>
                <a:spcPts val="1186"/>
              </a:lnSpc>
              <a:spcBef>
                <a:spcPts val="2"/>
              </a:spcBef>
              <a:tabLst/>
            </a:pPr>
            <a:r>
              <a:rPr sz="700" spc="1280" dirty="0">
                <a:solidFill>
                  <a:srgbClr val="000000">
                    <a:alpha val="100000"/>
                  </a:srgbClr>
                </a:solidFill>
                <a:latin typeface="SimSun"/>
                <a:ea typeface="SimSun"/>
                <a:cs typeface="SimSun"/>
              </a:rPr>
              <a:t>—</a:t>
            </a:r>
            <a:r>
              <a:rPr sz="700" spc="1260" dirty="0">
                <a:solidFill>
                  <a:srgbClr val="000000">
                    <a:alpha val="100000"/>
                  </a:srgbClr>
                </a:solidFill>
                <a:latin typeface="SimSun"/>
                <a:ea typeface="SimSun"/>
                <a:cs typeface="SimSun"/>
              </a:rPr>
              <a:t>—</a:t>
            </a:r>
            <a:endParaRPr lang="SimSun" altLang="SimSun" sz="700" dirty="0"/>
          </a:p>
        </p:txBody>
      </p:sp>
      <p:sp>
        <p:nvSpPr>
          <p:cNvPr id="3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37" name="textbox 37"/>
          <p:cNvSpPr/>
          <p:nvPr/>
        </p:nvSpPr>
        <p:spPr>
          <a:xfrm>
            <a:off x="651474" y="175800"/>
            <a:ext cx="730884" cy="410844"/>
          </a:xfrm>
          <a:prstGeom prst="rect">
            <a:avLst/>
          </a:prstGeom>
        </p:spPr>
        <p:txBody>
          <a:bodyPr vert="horz" wrap="square" lIns="0" tIns="0" rIns="0" bIns="0"/>
          <a:lstStyle/>
          <a:p>
            <a:pPr algn="l" rtl="0" eaLnBrk="0">
              <a:lnSpc>
                <a:spcPct val="72712"/>
              </a:lnSpc>
              <a:tabLst/>
            </a:pPr>
            <a:endParaRPr lang="Arial" altLang="Arial" sz="100" dirty="0"/>
          </a:p>
          <a:p>
            <a:pPr marL="12700" algn="l" rtl="0" eaLnBrk="0">
              <a:lnSpc>
                <a:spcPct val="94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前</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言</a:t>
            </a:r>
            <a:endParaRPr lang="Microsoft YaHei" altLang="Microsoft YaHei" sz="2700" dirty="0"/>
          </a:p>
        </p:txBody>
      </p:sp>
      <p:sp>
        <p:nvSpPr>
          <p:cNvPr id="38"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597"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598"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599" name="picture 599"/>
          <p:cNvPicPr>
            <a:picLocks noChangeAspect="1"/>
          </p:cNvPicPr>
          <p:nvPr/>
        </p:nvPicPr>
        <p:blipFill>
          <a:blip r:embed="rId2"/>
          <a:stretch>
            <a:fillRect/>
          </a:stretch>
        </p:blipFill>
        <p:spPr>
          <a:xfrm rot="21600000">
            <a:off x="842772" y="1475231"/>
            <a:ext cx="7458456" cy="3393948"/>
          </a:xfrm>
          <a:prstGeom prst="rect">
            <a:avLst/>
          </a:prstGeom>
        </p:spPr>
      </p:pic>
      <p:sp>
        <p:nvSpPr>
          <p:cNvPr id="600" name="textbox 600"/>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01" name="textbox 601"/>
          <p:cNvSpPr/>
          <p:nvPr/>
        </p:nvSpPr>
        <p:spPr>
          <a:xfrm>
            <a:off x="2826407" y="5499443"/>
            <a:ext cx="3954145" cy="314325"/>
          </a:xfrm>
          <a:prstGeom prst="rect">
            <a:avLst/>
          </a:prstGeom>
        </p:spPr>
        <p:txBody>
          <a:bodyPr vert="horz" wrap="square" lIns="0" tIns="0" rIns="0" bIns="0"/>
          <a:lstStyle/>
          <a:p>
            <a:pPr algn="l" rtl="0" eaLnBrk="0">
              <a:lnSpc>
                <a:spcPct val="76864"/>
              </a:lnSpc>
              <a:tabLst/>
            </a:pPr>
            <a:endParaRPr lang="Arial" altLang="Arial" sz="100" dirty="0"/>
          </a:p>
          <a:p>
            <a:pPr marL="12700" algn="l" rtl="0" eaLnBrk="0">
              <a:lnSpc>
                <a:spcPct val="95000"/>
              </a:lnSpc>
              <a:tabLst/>
            </a:pPr>
            <a:r>
              <a:rPr sz="2000" spc="-10" dirty="0">
                <a:solidFill>
                  <a:srgbClr val="000000">
                    <a:alpha val="100000"/>
                  </a:srgbClr>
                </a:solidFill>
                <a:latin typeface="SimSun"/>
                <a:ea typeface="SimSun"/>
                <a:cs typeface="SimSun"/>
              </a:rPr>
              <a:t>采煤工作面“</a:t>
            </a:r>
            <a:r>
              <a:rPr sz="2000" spc="0" dirty="0">
                <a:solidFill>
                  <a:srgbClr val="000000">
                    <a:alpha val="100000"/>
                  </a:srgbClr>
                </a:solidFill>
                <a:latin typeface="SimSun"/>
                <a:ea typeface="SimSun"/>
                <a:cs typeface="SimSun"/>
              </a:rPr>
              <a:t>H</a:t>
            </a:r>
            <a:r>
              <a:rPr sz="2000" spc="-10" dirty="0">
                <a:solidFill>
                  <a:srgbClr val="000000">
                    <a:alpha val="100000"/>
                  </a:srgbClr>
                </a:solidFill>
                <a:latin typeface="SimSun"/>
                <a:ea typeface="SimSun"/>
                <a:cs typeface="SimSun"/>
              </a:rPr>
              <a:t>型</a:t>
            </a:r>
            <a:r>
              <a:rPr sz="2000" spc="0" dirty="0">
                <a:solidFill>
                  <a:srgbClr val="000000">
                    <a:alpha val="100000"/>
                  </a:srgbClr>
                </a:solidFill>
                <a:latin typeface="SimSun"/>
                <a:ea typeface="SimSun"/>
                <a:cs typeface="SimSun"/>
              </a:rPr>
              <a:t>”通风传感器设置</a:t>
            </a:r>
            <a:endParaRPr lang="SimSun" altLang="SimSun" sz="2000" dirty="0"/>
          </a:p>
        </p:txBody>
      </p:sp>
      <p:sp>
        <p:nvSpPr>
          <p:cNvPr id="602"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03"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04" name="textbox 604"/>
          <p:cNvSpPr/>
          <p:nvPr/>
        </p:nvSpPr>
        <p:spPr>
          <a:xfrm>
            <a:off x="8216155" y="6401058"/>
            <a:ext cx="240029"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60</a:t>
            </a:r>
            <a:endParaRPr lang="Verdana" altLang="Verdana" sz="1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06"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07"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608" name="picture 608"/>
          <p:cNvPicPr>
            <a:picLocks noChangeAspect="1"/>
          </p:cNvPicPr>
          <p:nvPr/>
        </p:nvPicPr>
        <p:blipFill>
          <a:blip r:embed="rId2"/>
          <a:stretch>
            <a:fillRect/>
          </a:stretch>
        </p:blipFill>
        <p:spPr>
          <a:xfrm rot="21600000">
            <a:off x="632459" y="1341120"/>
            <a:ext cx="7642859" cy="4116323"/>
          </a:xfrm>
          <a:prstGeom prst="rect">
            <a:avLst/>
          </a:prstGeom>
        </p:spPr>
      </p:pic>
      <p:sp>
        <p:nvSpPr>
          <p:cNvPr id="609" name="textbox 609"/>
          <p:cNvSpPr/>
          <p:nvPr/>
        </p:nvSpPr>
        <p:spPr>
          <a:xfrm>
            <a:off x="2079012" y="5824880"/>
            <a:ext cx="5478145" cy="314325"/>
          </a:xfrm>
          <a:prstGeom prst="rect">
            <a:avLst/>
          </a:prstGeom>
        </p:spPr>
        <p:txBody>
          <a:bodyPr vert="horz" wrap="square" lIns="0" tIns="0" rIns="0" bIns="0"/>
          <a:lstStyle/>
          <a:p>
            <a:pPr algn="l" rtl="0" eaLnBrk="0">
              <a:lnSpc>
                <a:spcPct val="76864"/>
              </a:lnSpc>
              <a:tabLst/>
            </a:pPr>
            <a:endParaRPr lang="Arial" altLang="Arial" sz="100" dirty="0"/>
          </a:p>
          <a:p>
            <a:pPr marL="12700" algn="l" rtl="0" eaLnBrk="0">
              <a:lnSpc>
                <a:spcPct val="95000"/>
              </a:lnSpc>
              <a:tabLst/>
            </a:pPr>
            <a:r>
              <a:rPr sz="2000" spc="-10" dirty="0">
                <a:solidFill>
                  <a:srgbClr val="000000">
                    <a:alpha val="100000"/>
                  </a:srgbClr>
                </a:solidFill>
                <a:latin typeface="SimSun"/>
                <a:ea typeface="SimSun"/>
                <a:cs typeface="SimSun"/>
              </a:rPr>
              <a:t>采煤工作面“</a:t>
            </a:r>
            <a:r>
              <a:rPr sz="2000" spc="0" dirty="0">
                <a:solidFill>
                  <a:srgbClr val="000000">
                    <a:alpha val="100000"/>
                  </a:srgbClr>
                </a:solidFill>
                <a:latin typeface="SimSun"/>
                <a:ea typeface="SimSun"/>
                <a:cs typeface="SimSun"/>
              </a:rPr>
              <a:t>Y</a:t>
            </a:r>
            <a:r>
              <a:rPr sz="2000" spc="-10" dirty="0">
                <a:solidFill>
                  <a:srgbClr val="000000">
                    <a:alpha val="100000"/>
                  </a:srgbClr>
                </a:solidFill>
                <a:latin typeface="SimSun"/>
                <a:ea typeface="SimSun"/>
                <a:cs typeface="SimSun"/>
              </a:rPr>
              <a:t>型</a:t>
            </a:r>
            <a:r>
              <a:rPr sz="2000" spc="0" dirty="0">
                <a:solidFill>
                  <a:srgbClr val="000000">
                    <a:alpha val="100000"/>
                  </a:srgbClr>
                </a:solidFill>
                <a:latin typeface="SimSun"/>
                <a:ea typeface="SimSun"/>
                <a:cs typeface="SimSun"/>
              </a:rPr>
              <a:t>”----“两进一回”传感器设置</a:t>
            </a:r>
            <a:endParaRPr lang="SimSun" altLang="SimSun" sz="2000" dirty="0"/>
          </a:p>
        </p:txBody>
      </p:sp>
      <p:sp>
        <p:nvSpPr>
          <p:cNvPr id="610" name="textbox 610"/>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11"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1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13" name="textbox 613"/>
          <p:cNvSpPr/>
          <p:nvPr/>
        </p:nvSpPr>
        <p:spPr>
          <a:xfrm>
            <a:off x="8216155" y="6401236"/>
            <a:ext cx="240029" cy="202564"/>
          </a:xfrm>
          <a:prstGeom prst="rect">
            <a:avLst/>
          </a:prstGeom>
        </p:spPr>
        <p:txBody>
          <a:bodyPr vert="horz" wrap="square" lIns="0" tIns="0" rIns="0" bIns="0"/>
          <a:lstStyle/>
          <a:p>
            <a:pPr algn="l" rtl="0" eaLnBrk="0">
              <a:lnSpc>
                <a:spcPct val="80623"/>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61</a:t>
            </a:r>
            <a:endParaRPr lang="Verdana" altLang="Verdana" sz="1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15"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16"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617" name="picture 617"/>
          <p:cNvPicPr>
            <a:picLocks noChangeAspect="1"/>
          </p:cNvPicPr>
          <p:nvPr/>
        </p:nvPicPr>
        <p:blipFill>
          <a:blip r:embed="rId2"/>
          <a:stretch>
            <a:fillRect/>
          </a:stretch>
        </p:blipFill>
        <p:spPr>
          <a:xfrm rot="21600000">
            <a:off x="1295400" y="1376172"/>
            <a:ext cx="6810756" cy="3916679"/>
          </a:xfrm>
          <a:prstGeom prst="rect">
            <a:avLst/>
          </a:prstGeom>
        </p:spPr>
      </p:pic>
      <p:sp>
        <p:nvSpPr>
          <p:cNvPr id="618" name="textbox 618"/>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19" name="textbox 619"/>
          <p:cNvSpPr/>
          <p:nvPr/>
        </p:nvSpPr>
        <p:spPr>
          <a:xfrm>
            <a:off x="2718834" y="5588343"/>
            <a:ext cx="2701289" cy="314325"/>
          </a:xfrm>
          <a:prstGeom prst="rect">
            <a:avLst/>
          </a:prstGeom>
        </p:spPr>
        <p:txBody>
          <a:bodyPr vert="horz" wrap="square" lIns="0" tIns="0" rIns="0" bIns="0"/>
          <a:lstStyle/>
          <a:p>
            <a:pPr algn="l" rtl="0" eaLnBrk="0">
              <a:lnSpc>
                <a:spcPct val="76864"/>
              </a:lnSpc>
              <a:tabLst/>
            </a:pPr>
            <a:endParaRPr lang="Arial" altLang="Arial" sz="100" dirty="0"/>
          </a:p>
          <a:p>
            <a:pPr marL="12700" algn="l" rtl="0" eaLnBrk="0">
              <a:lnSpc>
                <a:spcPct val="95000"/>
              </a:lnSpc>
              <a:tabLst/>
            </a:pPr>
            <a:r>
              <a:rPr sz="2000" spc="0" dirty="0">
                <a:solidFill>
                  <a:srgbClr val="000000">
                    <a:alpha val="100000"/>
                  </a:srgbClr>
                </a:solidFill>
                <a:latin typeface="Tahoma"/>
                <a:ea typeface="Tahoma"/>
                <a:cs typeface="Tahoma"/>
              </a:rPr>
              <a:t>Z</a:t>
            </a:r>
            <a:r>
              <a:rPr sz="2000" spc="-10" dirty="0">
                <a:solidFill>
                  <a:srgbClr val="000000">
                    <a:alpha val="100000"/>
                  </a:srgbClr>
                </a:solidFill>
                <a:latin typeface="SimSun"/>
                <a:ea typeface="SimSun"/>
                <a:cs typeface="SimSun"/>
              </a:rPr>
              <a:t>型通风甲烷传</a:t>
            </a:r>
            <a:r>
              <a:rPr sz="2000" spc="0" dirty="0">
                <a:solidFill>
                  <a:srgbClr val="000000">
                    <a:alpha val="100000"/>
                  </a:srgbClr>
                </a:solidFill>
                <a:latin typeface="SimSun"/>
                <a:ea typeface="SimSun"/>
                <a:cs typeface="SimSun"/>
              </a:rPr>
              <a:t>感器设置</a:t>
            </a:r>
            <a:endParaRPr lang="SimSun" altLang="SimSun" sz="2000" dirty="0"/>
          </a:p>
        </p:txBody>
      </p:sp>
      <p:sp>
        <p:nvSpPr>
          <p:cNvPr id="62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2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22" name="textbox 622"/>
          <p:cNvSpPr/>
          <p:nvPr/>
        </p:nvSpPr>
        <p:spPr>
          <a:xfrm>
            <a:off x="8216155" y="6401058"/>
            <a:ext cx="240029"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62</a:t>
            </a:r>
            <a:endParaRPr lang="Verdana" altLang="Verdana" sz="14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2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2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626" name="picture 626"/>
          <p:cNvPicPr>
            <a:picLocks noChangeAspect="1"/>
          </p:cNvPicPr>
          <p:nvPr/>
        </p:nvPicPr>
        <p:blipFill>
          <a:blip r:embed="rId2"/>
          <a:stretch>
            <a:fillRect/>
          </a:stretch>
        </p:blipFill>
        <p:spPr>
          <a:xfrm rot="21600000">
            <a:off x="1144524" y="1292351"/>
            <a:ext cx="6486144" cy="4009644"/>
          </a:xfrm>
          <a:prstGeom prst="rect">
            <a:avLst/>
          </a:prstGeom>
        </p:spPr>
      </p:pic>
      <p:sp>
        <p:nvSpPr>
          <p:cNvPr id="627" name="textbox 627"/>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28" name="textbox 628"/>
          <p:cNvSpPr/>
          <p:nvPr/>
        </p:nvSpPr>
        <p:spPr>
          <a:xfrm>
            <a:off x="2722399" y="5588343"/>
            <a:ext cx="4054475" cy="314325"/>
          </a:xfrm>
          <a:prstGeom prst="rect">
            <a:avLst/>
          </a:prstGeom>
        </p:spPr>
        <p:txBody>
          <a:bodyPr vert="horz" wrap="square" lIns="0" tIns="0" rIns="0" bIns="0"/>
          <a:lstStyle/>
          <a:p>
            <a:pPr algn="l" rtl="0" eaLnBrk="0">
              <a:lnSpc>
                <a:spcPct val="76864"/>
              </a:lnSpc>
              <a:tabLst/>
            </a:pPr>
            <a:endParaRPr lang="Arial" altLang="Arial" sz="100" dirty="0"/>
          </a:p>
          <a:p>
            <a:pPr marL="12700" algn="l" rtl="0" eaLnBrk="0">
              <a:lnSpc>
                <a:spcPct val="95000"/>
              </a:lnSpc>
              <a:tabLst/>
            </a:pPr>
            <a:r>
              <a:rPr sz="2000" spc="-10" dirty="0">
                <a:solidFill>
                  <a:srgbClr val="000000">
                    <a:alpha val="100000"/>
                  </a:srgbClr>
                </a:solidFill>
                <a:latin typeface="SimSun"/>
                <a:ea typeface="SimSun"/>
                <a:cs typeface="SimSun"/>
              </a:rPr>
              <a:t>两进一回，</a:t>
            </a:r>
            <a:r>
              <a:rPr sz="2000" spc="0" dirty="0">
                <a:solidFill>
                  <a:srgbClr val="000000">
                    <a:alpha val="100000"/>
                  </a:srgbClr>
                </a:solidFill>
                <a:latin typeface="Tahoma"/>
                <a:ea typeface="Tahoma"/>
                <a:cs typeface="Tahoma"/>
              </a:rPr>
              <a:t>W</a:t>
            </a:r>
            <a:r>
              <a:rPr sz="2000" spc="-10" dirty="0">
                <a:solidFill>
                  <a:srgbClr val="000000">
                    <a:alpha val="100000"/>
                  </a:srgbClr>
                </a:solidFill>
                <a:latin typeface="SimSun"/>
                <a:ea typeface="SimSun"/>
                <a:cs typeface="SimSun"/>
              </a:rPr>
              <a:t>型通风</a:t>
            </a:r>
            <a:r>
              <a:rPr sz="2000" spc="0" dirty="0">
                <a:solidFill>
                  <a:srgbClr val="000000">
                    <a:alpha val="100000"/>
                  </a:srgbClr>
                </a:solidFill>
                <a:latin typeface="SimSun"/>
                <a:ea typeface="SimSun"/>
                <a:cs typeface="SimSun"/>
              </a:rPr>
              <a:t>甲烷传感器设置</a:t>
            </a:r>
            <a:endParaRPr lang="SimSun" altLang="SimSun" sz="2000" dirty="0"/>
          </a:p>
        </p:txBody>
      </p:sp>
      <p:sp>
        <p:nvSpPr>
          <p:cNvPr id="62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3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31" name="textbox 631"/>
          <p:cNvSpPr/>
          <p:nvPr/>
        </p:nvSpPr>
        <p:spPr>
          <a:xfrm>
            <a:off x="8216155" y="6401058"/>
            <a:ext cx="240029"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63</a:t>
            </a:r>
            <a:endParaRPr lang="Verdana" altLang="Verdana" sz="1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3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3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635" name="picture 635"/>
          <p:cNvPicPr>
            <a:picLocks noChangeAspect="1"/>
          </p:cNvPicPr>
          <p:nvPr/>
        </p:nvPicPr>
        <p:blipFill>
          <a:blip r:embed="rId2"/>
          <a:stretch>
            <a:fillRect/>
          </a:stretch>
        </p:blipFill>
        <p:spPr>
          <a:xfrm rot="21600000">
            <a:off x="2374391" y="2141220"/>
            <a:ext cx="4783836" cy="2849879"/>
          </a:xfrm>
          <a:prstGeom prst="rect">
            <a:avLst/>
          </a:prstGeom>
        </p:spPr>
      </p:pic>
      <p:sp>
        <p:nvSpPr>
          <p:cNvPr id="636" name="textbox 636"/>
          <p:cNvSpPr/>
          <p:nvPr/>
        </p:nvSpPr>
        <p:spPr>
          <a:xfrm>
            <a:off x="653688" y="891730"/>
            <a:ext cx="7803515" cy="1244600"/>
          </a:xfrm>
          <a:prstGeom prst="rect">
            <a:avLst/>
          </a:prstGeom>
        </p:spPr>
        <p:txBody>
          <a:bodyPr vert="horz" wrap="square" lIns="0" tIns="0" rIns="0" bIns="0"/>
          <a:lstStyle/>
          <a:p>
            <a:pPr algn="l" rtl="0" eaLnBrk="0">
              <a:lnSpc>
                <a:spcPct val="83371"/>
              </a:lnSpc>
              <a:tabLst/>
            </a:pPr>
            <a:endParaRPr lang="Arial" altLang="Arial" sz="100" dirty="0"/>
          </a:p>
          <a:p>
            <a:pPr marL="12700" indent="4074" algn="l" rtl="0" eaLnBrk="0">
              <a:lnSpc>
                <a:spcPct val="100000"/>
              </a:lnSpc>
              <a:tabLst/>
            </a:pPr>
            <a:r>
              <a:rPr sz="2000" spc="-10" dirty="0">
                <a:solidFill>
                  <a:srgbClr val="000000">
                    <a:alpha val="100000"/>
                  </a:srgbClr>
                </a:solidFill>
                <a:latin typeface="SimSun"/>
                <a:ea typeface="SimSun"/>
                <a:cs typeface="SimSun"/>
              </a:rPr>
              <a:t>6.2.2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采用两</a:t>
            </a:r>
            <a:r>
              <a:rPr sz="2000" spc="0" dirty="0">
                <a:solidFill>
                  <a:srgbClr val="000000">
                    <a:alpha val="100000"/>
                  </a:srgbClr>
                </a:solidFill>
                <a:latin typeface="SimSun"/>
                <a:ea typeface="SimSun"/>
                <a:cs typeface="SimSun"/>
              </a:rPr>
              <a:t>条巷道回风的采煤工作面甲烷传感器应按照图2设置。甲</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烷传感器</a:t>
            </a:r>
            <a:r>
              <a:rPr sz="2000" spc="0" dirty="0">
                <a:solidFill>
                  <a:srgbClr val="000000">
                    <a:alpha val="100000"/>
                  </a:srgbClr>
                </a:solidFill>
                <a:latin typeface="SimSun"/>
                <a:ea typeface="SimSun"/>
                <a:cs typeface="SimSun"/>
              </a:rPr>
              <a:t>T</a:t>
            </a:r>
            <a:r>
              <a:rPr sz="1900" spc="-20" dirty="0" baseline="-19190">
                <a:solidFill>
                  <a:srgbClr val="000000">
                    <a:alpha val="100000"/>
                  </a:srgbClr>
                </a:solidFill>
                <a:latin typeface="SimSun"/>
                <a:ea typeface="SimSun"/>
                <a:cs typeface="SimSun"/>
              </a:rPr>
              <a:t>0</a:t>
            </a:r>
            <a:r>
              <a:rPr sz="2000" spc="-2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T</a:t>
            </a:r>
            <a:r>
              <a:rPr sz="1900" spc="-20" dirty="0" baseline="-19190">
                <a:solidFill>
                  <a:srgbClr val="000000">
                    <a:alpha val="100000"/>
                  </a:srgbClr>
                </a:solidFill>
                <a:latin typeface="SimSun"/>
                <a:ea typeface="SimSun"/>
                <a:cs typeface="SimSun"/>
              </a:rPr>
              <a:t>1</a:t>
            </a:r>
            <a:r>
              <a:rPr sz="2000" spc="-2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T</a:t>
            </a:r>
            <a:r>
              <a:rPr sz="1900" spc="-20" dirty="0" baseline="-19190">
                <a:solidFill>
                  <a:srgbClr val="000000">
                    <a:alpha val="100000"/>
                  </a:srgbClr>
                </a:solidFill>
                <a:latin typeface="SimSun"/>
                <a:ea typeface="SimSun"/>
                <a:cs typeface="SimSun"/>
              </a:rPr>
              <a:t>2</a:t>
            </a:r>
            <a:r>
              <a:rPr sz="12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的设置同图1中分图</a:t>
            </a:r>
            <a:r>
              <a:rPr sz="2000" spc="0" dirty="0">
                <a:solidFill>
                  <a:srgbClr val="000000">
                    <a:alpha val="100000"/>
                  </a:srgbClr>
                </a:solidFill>
                <a:latin typeface="SimSun"/>
                <a:ea typeface="SimSun"/>
                <a:cs typeface="SimSun"/>
              </a:rPr>
              <a:t>a</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；在第二条回风</a:t>
            </a:r>
            <a:r>
              <a:rPr sz="2000" spc="0" dirty="0">
                <a:solidFill>
                  <a:srgbClr val="000000">
                    <a:alpha val="100000"/>
                  </a:srgbClr>
                </a:solidFill>
                <a:latin typeface="SimSun"/>
                <a:ea typeface="SimSun"/>
                <a:cs typeface="SimSun"/>
              </a:rPr>
              <a:t>巷设置甲烷</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传感器</a:t>
            </a:r>
            <a:r>
              <a:rPr sz="2000" spc="0" dirty="0">
                <a:solidFill>
                  <a:srgbClr val="000000">
                    <a:alpha val="100000"/>
                  </a:srgbClr>
                </a:solidFill>
                <a:latin typeface="SimSun"/>
                <a:ea typeface="SimSun"/>
                <a:cs typeface="SimSun"/>
              </a:rPr>
              <a:t>T</a:t>
            </a:r>
            <a:r>
              <a:rPr sz="1900" spc="-20" dirty="0" baseline="-19190">
                <a:solidFill>
                  <a:srgbClr val="000000">
                    <a:alpha val="100000"/>
                  </a:srgbClr>
                </a:solidFill>
                <a:latin typeface="SimSun"/>
                <a:ea typeface="SimSun"/>
                <a:cs typeface="SimSun"/>
              </a:rPr>
              <a:t>5</a:t>
            </a:r>
            <a:r>
              <a:rPr sz="2000" spc="-2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T</a:t>
            </a:r>
            <a:r>
              <a:rPr sz="1900" spc="-20" dirty="0" baseline="-19190">
                <a:solidFill>
                  <a:srgbClr val="000000">
                    <a:alpha val="100000"/>
                  </a:srgbClr>
                </a:solidFill>
                <a:latin typeface="SimSun"/>
                <a:ea typeface="SimSun"/>
                <a:cs typeface="SimSun"/>
              </a:rPr>
              <a:t>6</a:t>
            </a:r>
            <a:r>
              <a:rPr sz="12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。采用三条巷道回风的采煤工作面，第三条回风巷甲</a:t>
            </a:r>
            <a:r>
              <a:rPr sz="2000" spc="0" dirty="0">
                <a:solidFill>
                  <a:srgbClr val="000000">
                    <a:alpha val="100000"/>
                  </a:srgbClr>
                </a:solidFill>
                <a:latin typeface="SimSun"/>
                <a:ea typeface="SimSun"/>
                <a:cs typeface="SimSun"/>
              </a:rPr>
              <a:t>烷传</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感器的设置与第二条回风巷甲烷触感器</a:t>
            </a:r>
            <a:r>
              <a:rPr sz="2000" spc="0" dirty="0">
                <a:solidFill>
                  <a:srgbClr val="000000">
                    <a:alpha val="100000"/>
                  </a:srgbClr>
                </a:solidFill>
                <a:latin typeface="SimSun"/>
                <a:ea typeface="SimSun"/>
                <a:cs typeface="SimSun"/>
              </a:rPr>
              <a:t>T</a:t>
            </a:r>
            <a:r>
              <a:rPr sz="1900" spc="-30" dirty="0" baseline="-19190">
                <a:solidFill>
                  <a:srgbClr val="000000">
                    <a:alpha val="100000"/>
                  </a:srgbClr>
                </a:solidFill>
                <a:latin typeface="SimSun"/>
                <a:ea typeface="SimSun"/>
                <a:cs typeface="SimSun"/>
              </a:rPr>
              <a:t>5</a:t>
            </a:r>
            <a:r>
              <a:rPr sz="2000" spc="-3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T</a:t>
            </a:r>
            <a:r>
              <a:rPr sz="1900" spc="-30" dirty="0" baseline="-19190">
                <a:solidFill>
                  <a:srgbClr val="000000">
                    <a:alpha val="100000"/>
                  </a:srgbClr>
                </a:solidFill>
                <a:latin typeface="SimSun"/>
                <a:ea typeface="SimSun"/>
                <a:cs typeface="SimSun"/>
              </a:rPr>
              <a:t>6</a:t>
            </a:r>
            <a:r>
              <a:rPr sz="12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的设置相同。</a:t>
            </a:r>
            <a:endParaRPr lang="SimSun" altLang="SimSun" sz="2000" dirty="0"/>
          </a:p>
        </p:txBody>
      </p:sp>
      <p:sp>
        <p:nvSpPr>
          <p:cNvPr id="637" name="textbox 637"/>
          <p:cNvSpPr/>
          <p:nvPr/>
        </p:nvSpPr>
        <p:spPr>
          <a:xfrm>
            <a:off x="580694" y="5150879"/>
            <a:ext cx="8341359" cy="923925"/>
          </a:xfrm>
          <a:prstGeom prst="rect">
            <a:avLst/>
          </a:prstGeom>
        </p:spPr>
        <p:txBody>
          <a:bodyPr vert="horz" wrap="square" lIns="0" tIns="0" rIns="0" bIns="0"/>
          <a:lstStyle/>
          <a:p>
            <a:pPr algn="l" rtl="0" eaLnBrk="0">
              <a:lnSpc>
                <a:spcPct val="97054"/>
              </a:lnSpc>
              <a:tabLst/>
            </a:pPr>
            <a:endParaRPr lang="Arial" altLang="Arial" sz="100" dirty="0"/>
          </a:p>
          <a:p>
            <a:pPr marL="12700" indent="2037" algn="l" rtl="0" eaLnBrk="0">
              <a:lnSpc>
                <a:spcPct val="97000"/>
              </a:lnSpc>
              <a:tabLst/>
            </a:pPr>
            <a:r>
              <a:rPr sz="2000" spc="-20" dirty="0">
                <a:solidFill>
                  <a:srgbClr val="000000">
                    <a:alpha val="100000"/>
                  </a:srgbClr>
                </a:solidFill>
                <a:latin typeface="SimSun"/>
                <a:ea typeface="SimSun"/>
                <a:cs typeface="SimSun"/>
              </a:rPr>
              <a:t>6.2.3</a:t>
            </a:r>
            <a:r>
              <a:rPr sz="2000" spc="-20" dirty="0">
                <a:solidFill>
                  <a:srgbClr val="000000">
                    <a:alpha val="100000"/>
                  </a:srgbClr>
                </a:solidFill>
                <a:latin typeface="SimSun"/>
                <a:ea typeface="SimSun"/>
                <a:cs typeface="SimSun"/>
              </a:rPr>
              <a:t> </a:t>
            </a:r>
            <a:r>
              <a:rPr sz="2000" spc="-20" dirty="0">
                <a:solidFill>
                  <a:srgbClr val="FF0000">
                    <a:alpha val="100000"/>
                  </a:srgbClr>
                </a:solidFill>
                <a:latin typeface="SimSun"/>
                <a:ea typeface="SimSun"/>
                <a:cs typeface="SimSun"/>
              </a:rPr>
              <a:t>高瓦斯和煤与瓦斯突出</a:t>
            </a:r>
            <a:r>
              <a:rPr sz="2000" spc="-20" dirty="0">
                <a:solidFill>
                  <a:srgbClr val="000000">
                    <a:alpha val="100000"/>
                  </a:srgbClr>
                </a:solidFill>
                <a:latin typeface="SimSun"/>
                <a:ea typeface="SimSun"/>
                <a:cs typeface="SimSun"/>
              </a:rPr>
              <a:t>矿井采煤工作</a:t>
            </a:r>
            <a:r>
              <a:rPr sz="2000" spc="0" dirty="0">
                <a:solidFill>
                  <a:srgbClr val="000000">
                    <a:alpha val="100000"/>
                  </a:srgbClr>
                </a:solidFill>
                <a:latin typeface="SimSun"/>
                <a:ea typeface="SimSun"/>
                <a:cs typeface="SimSun"/>
              </a:rPr>
              <a:t>面的回风巷</a:t>
            </a:r>
            <a:r>
              <a:rPr sz="2000" spc="0" dirty="0">
                <a:solidFill>
                  <a:srgbClr val="FF0000">
                    <a:alpha val="100000"/>
                  </a:srgbClr>
                </a:solidFill>
                <a:latin typeface="SimSun"/>
                <a:ea typeface="SimSun"/>
                <a:cs typeface="SimSun"/>
              </a:rPr>
              <a:t>长度大于1000</a:t>
            </a:r>
            <a:r>
              <a:rPr sz="2000" spc="0" dirty="0">
                <a:solidFill>
                  <a:srgbClr val="FF0000">
                    <a:alpha val="100000"/>
                  </a:srgbClr>
                </a:solidFill>
                <a:latin typeface="SimSun"/>
                <a:ea typeface="SimSun"/>
                <a:cs typeface="SimSun"/>
              </a:rPr>
              <a:t> </a:t>
            </a:r>
            <a:r>
              <a:rPr sz="2000" spc="0" dirty="0">
                <a:solidFill>
                  <a:srgbClr val="FF0000">
                    <a:alpha val="100000"/>
                  </a:srgbClr>
                </a:solidFill>
                <a:latin typeface="SimSun"/>
                <a:ea typeface="SimSun"/>
                <a:cs typeface="SimSun"/>
              </a:rPr>
              <a:t>m</a:t>
            </a:r>
            <a:r>
              <a:rPr sz="2000" spc="0" dirty="0">
                <a:solidFill>
                  <a:srgbClr val="000000">
                    <a:alpha val="100000"/>
                  </a:srgbClr>
                </a:solidFill>
                <a:latin typeface="SimSun"/>
                <a:ea typeface="SimSun"/>
                <a:cs typeface="SimSun"/>
              </a:rPr>
              <a:t>时，</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应在回风巷中部增</a:t>
            </a:r>
            <a:r>
              <a:rPr sz="2000" spc="0" dirty="0">
                <a:solidFill>
                  <a:srgbClr val="000000">
                    <a:alpha val="100000"/>
                  </a:srgbClr>
                </a:solidFill>
                <a:latin typeface="SimSun"/>
                <a:ea typeface="SimSun"/>
                <a:cs typeface="SimSun"/>
              </a:rPr>
              <a:t>设甲烷传感器。</a:t>
            </a:r>
            <a:endParaRPr lang="SimSun" altLang="SimSun" sz="2000" dirty="0"/>
          </a:p>
          <a:p>
            <a:pPr marL="14737" algn="l" rtl="0" eaLnBrk="0">
              <a:lnSpc>
                <a:spcPct val="95000"/>
              </a:lnSpc>
              <a:spcBef>
                <a:spcPts val="120"/>
              </a:spcBef>
              <a:tabLst/>
            </a:pPr>
            <a:r>
              <a:rPr sz="2000" spc="-10" dirty="0">
                <a:solidFill>
                  <a:srgbClr val="000000">
                    <a:alpha val="100000"/>
                  </a:srgbClr>
                </a:solidFill>
                <a:latin typeface="SimSun"/>
                <a:ea typeface="SimSun"/>
                <a:cs typeface="SimSun"/>
              </a:rPr>
              <a:t>6.2.4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采煤机</a:t>
            </a:r>
            <a:r>
              <a:rPr sz="2000" spc="0" dirty="0">
                <a:solidFill>
                  <a:srgbClr val="000000">
                    <a:alpha val="100000"/>
                  </a:srgbClr>
                </a:solidFill>
                <a:latin typeface="SimSun"/>
                <a:ea typeface="SimSun"/>
                <a:cs typeface="SimSun"/>
              </a:rPr>
              <a:t>应设置机载式甲烷断电仪或便携式甲烷检测报警仪。</a:t>
            </a:r>
            <a:endParaRPr lang="SimSun" altLang="SimSun" sz="2000" dirty="0"/>
          </a:p>
        </p:txBody>
      </p:sp>
      <p:sp>
        <p:nvSpPr>
          <p:cNvPr id="638" name="textbox 638"/>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3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4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41" name="textbox 641"/>
          <p:cNvSpPr/>
          <p:nvPr/>
        </p:nvSpPr>
        <p:spPr>
          <a:xfrm>
            <a:off x="8216155" y="6401236"/>
            <a:ext cx="240029" cy="202564"/>
          </a:xfrm>
          <a:prstGeom prst="rect">
            <a:avLst/>
          </a:prstGeom>
        </p:spPr>
        <p:txBody>
          <a:bodyPr vert="horz" wrap="square" lIns="0" tIns="0" rIns="0" bIns="0"/>
          <a:lstStyle/>
          <a:p>
            <a:pPr algn="l" rtl="0" eaLnBrk="0">
              <a:lnSpc>
                <a:spcPct val="80623"/>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64</a:t>
            </a:r>
            <a:endParaRPr lang="Verdana" altLang="Verdana" sz="1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4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4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645" name="textbox 645"/>
          <p:cNvSpPr/>
          <p:nvPr/>
        </p:nvSpPr>
        <p:spPr>
          <a:xfrm>
            <a:off x="654707" y="891730"/>
            <a:ext cx="7846694" cy="1960879"/>
          </a:xfrm>
          <a:prstGeom prst="rect">
            <a:avLst/>
          </a:prstGeom>
        </p:spPr>
        <p:txBody>
          <a:bodyPr vert="horz" wrap="square" lIns="0" tIns="0" rIns="0" bIns="0"/>
          <a:lstStyle/>
          <a:p>
            <a:pPr algn="l" rtl="0" eaLnBrk="0">
              <a:lnSpc>
                <a:spcPct val="82822"/>
              </a:lnSpc>
              <a:tabLst/>
            </a:pPr>
            <a:endParaRPr lang="Arial" altLang="Arial" sz="100" dirty="0"/>
          </a:p>
          <a:p>
            <a:pPr marL="12700" indent="3055" algn="l" rtl="0" eaLnBrk="0">
              <a:lnSpc>
                <a:spcPct val="99000"/>
              </a:lnSpc>
              <a:tabLst/>
            </a:pPr>
            <a:r>
              <a:rPr sz="2000" spc="-10" dirty="0">
                <a:solidFill>
                  <a:srgbClr val="000000">
                    <a:alpha val="100000"/>
                  </a:srgbClr>
                </a:solidFill>
                <a:latin typeface="SimSun"/>
                <a:ea typeface="SimSun"/>
                <a:cs typeface="SimSun"/>
              </a:rPr>
              <a:t>6.2.5</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非长壁</a:t>
            </a:r>
            <a:r>
              <a:rPr sz="2000" spc="0" dirty="0">
                <a:solidFill>
                  <a:srgbClr val="000000">
                    <a:alpha val="100000"/>
                  </a:srgbClr>
                </a:solidFill>
                <a:latin typeface="SimSun"/>
                <a:ea typeface="SimSun"/>
                <a:cs typeface="SimSun"/>
              </a:rPr>
              <a:t>式采煤工作面甲烷传感器的设置参照上述规定执行，即</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在回风隅角设置甲烷传感器</a:t>
            </a:r>
            <a:r>
              <a:rPr sz="2000" spc="0" dirty="0">
                <a:solidFill>
                  <a:srgbClr val="000000">
                    <a:alpha val="100000"/>
                  </a:srgbClr>
                </a:solidFill>
                <a:latin typeface="SimSun"/>
                <a:ea typeface="SimSun"/>
                <a:cs typeface="SimSun"/>
              </a:rPr>
              <a:t>T</a:t>
            </a:r>
            <a:r>
              <a:rPr sz="1900" spc="-20" dirty="0" baseline="-19190">
                <a:solidFill>
                  <a:srgbClr val="000000">
                    <a:alpha val="100000"/>
                  </a:srgbClr>
                </a:solidFill>
                <a:latin typeface="SimSun"/>
                <a:ea typeface="SimSun"/>
                <a:cs typeface="SimSun"/>
              </a:rPr>
              <a:t>0</a:t>
            </a:r>
            <a:r>
              <a:rPr sz="12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，在工作面及其回风巷各设置一个甲烷传</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感器</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a:t>
            </a:r>
            <a:endParaRPr lang="SimSun" altLang="SimSun" sz="2000" dirty="0"/>
          </a:p>
          <a:p>
            <a:pPr marL="15755" algn="l" rtl="0" eaLnBrk="0">
              <a:lnSpc>
                <a:spcPct val="95000"/>
              </a:lnSpc>
              <a:spcBef>
                <a:spcPts val="76"/>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6.3</a:t>
            </a:r>
            <a:r>
              <a:rPr sz="2000" spc="10" dirty="0">
                <a:solidFill>
                  <a:srgbClr val="000000">
                    <a:alpha val="100000"/>
                  </a:srgbClr>
                </a:solidFill>
                <a:latin typeface="SimSun"/>
                <a:ea typeface="SimSun"/>
                <a:cs typeface="SimSun"/>
              </a:rPr>
              <a:t> </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采煤工</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作面甲烷传感器的设置</a:t>
            </a:r>
            <a:endParaRPr lang="SimSun" altLang="SimSun" sz="2000" dirty="0"/>
          </a:p>
          <a:p>
            <a:pPr algn="l" rtl="0" eaLnBrk="0">
              <a:lnSpc>
                <a:spcPct val="102000"/>
              </a:lnSpc>
              <a:tabLst/>
            </a:pPr>
            <a:endParaRPr lang="Arial" altLang="Arial" sz="700" dirty="0"/>
          </a:p>
          <a:p>
            <a:pPr marL="15755" indent="-1223" algn="l" rtl="0" eaLnBrk="0">
              <a:lnSpc>
                <a:spcPct val="102000"/>
              </a:lnSpc>
              <a:spcBef>
                <a:spcPts val="6"/>
              </a:spcBef>
              <a:tabLst/>
            </a:pPr>
            <a:r>
              <a:rPr sz="1700" spc="30" dirty="0">
                <a:solidFill>
                  <a:srgbClr val="000000">
                    <a:alpha val="100000"/>
                  </a:srgbClr>
                </a:solidFill>
                <a:latin typeface="SimSun"/>
                <a:ea typeface="SimSun"/>
                <a:cs typeface="SimSun"/>
              </a:rPr>
              <a:t>6.3.1</a:t>
            </a:r>
            <a:r>
              <a:rPr sz="17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煤巷、半煤岩巷和有瓦斯涌出岩巷的掘进</a:t>
            </a:r>
            <a:r>
              <a:rPr sz="2000" spc="0" dirty="0">
                <a:solidFill>
                  <a:srgbClr val="000000">
                    <a:alpha val="100000"/>
                  </a:srgbClr>
                </a:solidFill>
                <a:latin typeface="SimSun"/>
                <a:ea typeface="SimSun"/>
                <a:cs typeface="SimSun"/>
              </a:rPr>
              <a:t>工作面甲烷传感器应</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按图3设置，</a:t>
            </a:r>
            <a:r>
              <a:rPr sz="2000" spc="-10" dirty="0">
                <a:solidFill>
                  <a:srgbClr val="FF0000">
                    <a:alpha val="100000"/>
                  </a:srgbClr>
                </a:solidFill>
                <a:latin typeface="SimSun"/>
                <a:ea typeface="SimSun"/>
                <a:cs typeface="SimSun"/>
              </a:rPr>
              <a:t>并实现</a:t>
            </a:r>
            <a:r>
              <a:rPr sz="2000" spc="0" dirty="0">
                <a:solidFill>
                  <a:srgbClr val="FF0000">
                    <a:alpha val="100000"/>
                  </a:srgbClr>
                </a:solidFill>
                <a:latin typeface="SimSun"/>
                <a:ea typeface="SimSun"/>
                <a:cs typeface="SimSun"/>
              </a:rPr>
              <a:t>瓦斯风电闭锁</a:t>
            </a:r>
            <a:r>
              <a:rPr sz="2000" spc="0" dirty="0">
                <a:solidFill>
                  <a:srgbClr val="000000">
                    <a:alpha val="100000"/>
                  </a:srgbClr>
                </a:solidFill>
                <a:latin typeface="SimSun"/>
                <a:ea typeface="SimSun"/>
                <a:cs typeface="SimSun"/>
              </a:rPr>
              <a:t>。</a:t>
            </a:r>
            <a:endParaRPr lang="SimSun" altLang="SimSun" sz="2000" dirty="0"/>
          </a:p>
        </p:txBody>
      </p:sp>
      <p:pic>
        <p:nvPicPr>
          <p:cNvPr id="646" name="picture 646"/>
          <p:cNvPicPr>
            <a:picLocks noChangeAspect="1"/>
          </p:cNvPicPr>
          <p:nvPr/>
        </p:nvPicPr>
        <p:blipFill>
          <a:blip r:embed="rId2"/>
          <a:stretch>
            <a:fillRect/>
          </a:stretch>
        </p:blipFill>
        <p:spPr>
          <a:xfrm rot="21600000">
            <a:off x="737616" y="2900172"/>
            <a:ext cx="3997452" cy="3218687"/>
          </a:xfrm>
          <a:prstGeom prst="rect">
            <a:avLst/>
          </a:prstGeom>
        </p:spPr>
      </p:pic>
      <p:sp>
        <p:nvSpPr>
          <p:cNvPr id="647" name="textbox 647"/>
          <p:cNvSpPr/>
          <p:nvPr/>
        </p:nvSpPr>
        <p:spPr>
          <a:xfrm>
            <a:off x="5203715" y="3315766"/>
            <a:ext cx="3042285" cy="2447925"/>
          </a:xfrm>
          <a:prstGeom prst="rect">
            <a:avLst/>
          </a:prstGeom>
        </p:spPr>
        <p:txBody>
          <a:bodyPr vert="horz" wrap="square" lIns="0" tIns="0" rIns="0" bIns="0"/>
          <a:lstStyle/>
          <a:p>
            <a:pPr algn="l" rtl="0" eaLnBrk="0">
              <a:lnSpc>
                <a:spcPct val="97245"/>
              </a:lnSpc>
              <a:tabLst/>
            </a:pPr>
            <a:endParaRPr lang="Arial" altLang="Arial" sz="100" dirty="0"/>
          </a:p>
          <a:p>
            <a:pPr marL="16774" indent="-4074" algn="l" rtl="0" eaLnBrk="0">
              <a:lnSpc>
                <a:spcPct val="98000"/>
              </a:lnSpc>
              <a:tabLst/>
            </a:pPr>
            <a:r>
              <a:rPr sz="2000" spc="0" dirty="0">
                <a:solidFill>
                  <a:srgbClr val="0000CC">
                    <a:alpha val="100000"/>
                  </a:srgbClr>
                </a:solidFill>
                <a:latin typeface="SimSun"/>
                <a:ea typeface="SimSun"/>
                <a:cs typeface="SimSun"/>
              </a:rPr>
              <a:t>T</a:t>
            </a:r>
            <a:r>
              <a:rPr sz="1500" spc="0" dirty="0">
                <a:solidFill>
                  <a:srgbClr val="0000CC">
                    <a:alpha val="100000"/>
                  </a:srgbClr>
                </a:solidFill>
                <a:latin typeface="SimSun"/>
                <a:ea typeface="SimSun"/>
                <a:cs typeface="SimSun"/>
              </a:rPr>
              <a:t>4</a:t>
            </a:r>
            <a:r>
              <a:rPr sz="2000" spc="0" dirty="0">
                <a:solidFill>
                  <a:srgbClr val="0000CC">
                    <a:alpha val="100000"/>
                  </a:srgbClr>
                </a:solidFill>
                <a:latin typeface="SimSun"/>
                <a:ea typeface="SimSun"/>
                <a:cs typeface="SimSun"/>
              </a:rPr>
              <a:t>：报警、断电、复电浓度</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0.5%，掘进巷道</a:t>
            </a:r>
            <a:r>
              <a:rPr sz="2000" spc="0" dirty="0">
                <a:solidFill>
                  <a:srgbClr val="0000CC">
                    <a:alpha val="100000"/>
                  </a:srgbClr>
                </a:solidFill>
                <a:latin typeface="SimSun"/>
                <a:ea typeface="SimSun"/>
                <a:cs typeface="SimSun"/>
              </a:rPr>
              <a:t>内全部非</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本质安全型电气设备</a:t>
            </a:r>
            <a:r>
              <a:rPr sz="2000" spc="0" dirty="0">
                <a:solidFill>
                  <a:srgbClr val="0000CC">
                    <a:alpha val="100000"/>
                  </a:srgbClr>
                </a:solidFill>
                <a:latin typeface="SimSun"/>
                <a:ea typeface="SimSun"/>
                <a:cs typeface="SimSun"/>
              </a:rPr>
              <a:t>。</a:t>
            </a:r>
            <a:endParaRPr lang="SimSun" altLang="SimSun" sz="2000" dirty="0"/>
          </a:p>
          <a:p>
            <a:pPr marL="14737" indent="-2037" algn="l" rtl="0" eaLnBrk="0">
              <a:lnSpc>
                <a:spcPct val="99000"/>
              </a:lnSpc>
              <a:spcBef>
                <a:spcPts val="121"/>
              </a:spcBef>
              <a:tabLst/>
            </a:pPr>
            <a:r>
              <a:rPr sz="2000" spc="0" dirty="0">
                <a:solidFill>
                  <a:srgbClr val="0000CC">
                    <a:alpha val="100000"/>
                  </a:srgbClr>
                </a:solidFill>
                <a:latin typeface="SimSun"/>
                <a:ea typeface="SimSun"/>
                <a:cs typeface="SimSun"/>
              </a:rPr>
              <a:t>T</a:t>
            </a:r>
            <a:r>
              <a:rPr sz="1500" spc="0" dirty="0">
                <a:solidFill>
                  <a:srgbClr val="0000CC">
                    <a:alpha val="100000"/>
                  </a:srgbClr>
                </a:solidFill>
                <a:latin typeface="SimSun"/>
                <a:ea typeface="SimSun"/>
                <a:cs typeface="SimSun"/>
              </a:rPr>
              <a:t>3</a:t>
            </a:r>
            <a:r>
              <a:rPr sz="2000" spc="0" dirty="0">
                <a:solidFill>
                  <a:srgbClr val="0000CC">
                    <a:alpha val="100000"/>
                  </a:srgbClr>
                </a:solidFill>
                <a:latin typeface="SimSun"/>
                <a:ea typeface="SimSun"/>
                <a:cs typeface="SimSun"/>
              </a:rPr>
              <a:t>：报警、断电、复电浓度</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达到0.5%时</a:t>
            </a:r>
            <a:r>
              <a:rPr sz="2000" spc="0" dirty="0">
                <a:solidFill>
                  <a:srgbClr val="0000CC">
                    <a:alpha val="100000"/>
                  </a:srgbClr>
                </a:solidFill>
                <a:latin typeface="SimSun"/>
                <a:ea typeface="SimSun"/>
                <a:cs typeface="SimSun"/>
              </a:rPr>
              <a:t>，掘进巷道内</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全部非本质安全</a:t>
            </a:r>
            <a:r>
              <a:rPr sz="2000" spc="0" dirty="0">
                <a:solidFill>
                  <a:srgbClr val="0000CC">
                    <a:alpha val="100000"/>
                  </a:srgbClr>
                </a:solidFill>
                <a:latin typeface="SimSun"/>
                <a:ea typeface="SimSun"/>
                <a:cs typeface="SimSun"/>
              </a:rPr>
              <a:t>型电气设</a:t>
            </a:r>
            <a:r>
              <a:rPr sz="2000" spc="0" dirty="0">
                <a:solidFill>
                  <a:srgbClr val="0000CC">
                    <a:alpha val="100000"/>
                  </a:srgbClr>
                </a:solidFill>
                <a:latin typeface="SimSun"/>
                <a:ea typeface="SimSun"/>
                <a:cs typeface="SimSun"/>
              </a:rPr>
              <a:t>  </a:t>
            </a:r>
            <a:r>
              <a:rPr sz="2000" spc="20" dirty="0">
                <a:solidFill>
                  <a:srgbClr val="0000CC">
                    <a:alpha val="100000"/>
                  </a:srgbClr>
                </a:solidFill>
                <a:latin typeface="SimSun"/>
                <a:ea typeface="SimSun"/>
                <a:cs typeface="SimSun"/>
              </a:rPr>
              <a:t>备；当甲烷值达到</a:t>
            </a:r>
            <a:r>
              <a:rPr sz="2000" spc="10" dirty="0">
                <a:solidFill>
                  <a:srgbClr val="0000CC">
                    <a:alpha val="100000"/>
                  </a:srgbClr>
                </a:solidFill>
                <a:latin typeface="SimSun"/>
                <a:ea typeface="SimSun"/>
                <a:cs typeface="SimSun"/>
              </a:rPr>
              <a:t>1</a:t>
            </a:r>
            <a:r>
              <a:rPr sz="2000" spc="0" dirty="0">
                <a:solidFill>
                  <a:srgbClr val="0000CC">
                    <a:alpha val="100000"/>
                  </a:srgbClr>
                </a:solidFill>
                <a:latin typeface="SimSun"/>
                <a:ea typeface="SimSun"/>
                <a:cs typeface="SimSun"/>
              </a:rPr>
              <a:t>.5%，</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断电范围包括通</a:t>
            </a:r>
            <a:r>
              <a:rPr sz="2000" spc="0" dirty="0">
                <a:solidFill>
                  <a:srgbClr val="0000CC">
                    <a:alpha val="100000"/>
                  </a:srgbClr>
                </a:solidFill>
                <a:latin typeface="SimSun"/>
                <a:ea typeface="SimSun"/>
                <a:cs typeface="SimSun"/>
              </a:rPr>
              <a:t>风机。</a:t>
            </a:r>
            <a:endParaRPr lang="SimSun" altLang="SimSun" sz="2000" dirty="0"/>
          </a:p>
        </p:txBody>
      </p:sp>
      <p:sp>
        <p:nvSpPr>
          <p:cNvPr id="648" name="textbox 648"/>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4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5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51" name="textbox 651"/>
          <p:cNvSpPr/>
          <p:nvPr/>
        </p:nvSpPr>
        <p:spPr>
          <a:xfrm>
            <a:off x="8216155" y="6401236"/>
            <a:ext cx="240029" cy="202564"/>
          </a:xfrm>
          <a:prstGeom prst="rect">
            <a:avLst/>
          </a:prstGeom>
        </p:spPr>
        <p:txBody>
          <a:bodyPr vert="horz" wrap="square" lIns="0" tIns="0" rIns="0" bIns="0"/>
          <a:lstStyle/>
          <a:p>
            <a:pPr algn="l" rtl="0" eaLnBrk="0">
              <a:lnSpc>
                <a:spcPct val="80623"/>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65</a:t>
            </a:r>
            <a:endParaRPr lang="Verdana" altLang="Verdana" sz="1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5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5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655" name="picture 655"/>
          <p:cNvPicPr>
            <a:picLocks noChangeAspect="1"/>
          </p:cNvPicPr>
          <p:nvPr/>
        </p:nvPicPr>
        <p:blipFill>
          <a:blip r:embed="rId2"/>
          <a:stretch>
            <a:fillRect/>
          </a:stretch>
        </p:blipFill>
        <p:spPr>
          <a:xfrm rot="21600000">
            <a:off x="1251204" y="2798064"/>
            <a:ext cx="3496055" cy="3307079"/>
          </a:xfrm>
          <a:prstGeom prst="rect">
            <a:avLst/>
          </a:prstGeom>
        </p:spPr>
      </p:pic>
      <p:sp>
        <p:nvSpPr>
          <p:cNvPr id="656" name="textbox 656"/>
          <p:cNvSpPr/>
          <p:nvPr/>
        </p:nvSpPr>
        <p:spPr>
          <a:xfrm>
            <a:off x="4232297" y="2415730"/>
            <a:ext cx="4265295" cy="3565525"/>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10" dirty="0">
                <a:solidFill>
                  <a:srgbClr val="000000">
                    <a:alpha val="100000"/>
                  </a:srgbClr>
                </a:solidFill>
                <a:latin typeface="SimSun"/>
                <a:ea typeface="SimSun"/>
                <a:cs typeface="SimSun"/>
              </a:rPr>
              <a:t>在工作面混合回</a:t>
            </a:r>
            <a:r>
              <a:rPr sz="2000" spc="0" dirty="0">
                <a:solidFill>
                  <a:srgbClr val="000000">
                    <a:alpha val="100000"/>
                  </a:srgbClr>
                </a:solidFill>
                <a:latin typeface="SimSun"/>
                <a:ea typeface="SimSun"/>
                <a:cs typeface="SimSun"/>
              </a:rPr>
              <a:t>风流处设置甲烷传感</a:t>
            </a:r>
            <a:endParaRPr lang="SimSun" altLang="SimSun" sz="2000" dirty="0"/>
          </a:p>
          <a:p>
            <a:pPr marL="452569" indent="-4074" algn="l" rtl="0" eaLnBrk="0">
              <a:lnSpc>
                <a:spcPct val="103000"/>
              </a:lnSpc>
              <a:spcBef>
                <a:spcPts val="1364"/>
              </a:spcBef>
              <a:tabLst/>
            </a:pPr>
            <a:r>
              <a:rPr sz="2000" spc="0" dirty="0">
                <a:solidFill>
                  <a:srgbClr val="0000CC">
                    <a:alpha val="100000"/>
                  </a:srgbClr>
                </a:solidFill>
                <a:latin typeface="SimSun"/>
                <a:ea typeface="SimSun"/>
                <a:cs typeface="SimSun"/>
              </a:rPr>
              <a:t>T</a:t>
            </a:r>
            <a:r>
              <a:rPr sz="1500" spc="0" dirty="0">
                <a:solidFill>
                  <a:srgbClr val="0000CC">
                    <a:alpha val="100000"/>
                  </a:srgbClr>
                </a:solidFill>
                <a:latin typeface="SimSun"/>
                <a:ea typeface="SimSun"/>
                <a:cs typeface="SimSun"/>
              </a:rPr>
              <a:t>1</a:t>
            </a:r>
            <a:r>
              <a:rPr sz="2000" spc="0" dirty="0">
                <a:solidFill>
                  <a:srgbClr val="0000CC">
                    <a:alpha val="100000"/>
                  </a:srgbClr>
                </a:solidFill>
                <a:latin typeface="SimSun"/>
                <a:ea typeface="SimSun"/>
                <a:cs typeface="SimSun"/>
              </a:rPr>
              <a:t>：报警≥1.0%，断电≥1.5%，复</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电浓度&lt;1.0%，</a:t>
            </a:r>
            <a:r>
              <a:rPr sz="2000" spc="0" dirty="0">
                <a:solidFill>
                  <a:srgbClr val="0000CC">
                    <a:alpha val="100000"/>
                  </a:srgbClr>
                </a:solidFill>
                <a:latin typeface="SimSun"/>
                <a:ea typeface="SimSun"/>
                <a:cs typeface="SimSun"/>
              </a:rPr>
              <a:t>掘进巷道内全部非</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本质安全型电气设备</a:t>
            </a:r>
            <a:r>
              <a:rPr sz="2000" spc="0" dirty="0">
                <a:solidFill>
                  <a:srgbClr val="0000CC">
                    <a:alpha val="100000"/>
                  </a:srgbClr>
                </a:solidFill>
                <a:latin typeface="SimSun"/>
                <a:ea typeface="SimSun"/>
                <a:cs typeface="SimSun"/>
              </a:rPr>
              <a:t>。</a:t>
            </a:r>
            <a:endParaRPr lang="SimSun" altLang="SimSun" sz="2000" dirty="0"/>
          </a:p>
          <a:p>
            <a:pPr marL="452569" indent="-4074" algn="l" rtl="0" eaLnBrk="0">
              <a:lnSpc>
                <a:spcPct val="98000"/>
              </a:lnSpc>
              <a:spcBef>
                <a:spcPts val="145"/>
              </a:spcBef>
              <a:tabLst/>
            </a:pPr>
            <a:r>
              <a:rPr sz="2000" spc="0" dirty="0">
                <a:solidFill>
                  <a:srgbClr val="0000CC">
                    <a:alpha val="100000"/>
                  </a:srgbClr>
                </a:solidFill>
                <a:latin typeface="SimSun"/>
                <a:ea typeface="SimSun"/>
                <a:cs typeface="SimSun"/>
              </a:rPr>
              <a:t>T</a:t>
            </a:r>
            <a:r>
              <a:rPr sz="1500" spc="0" dirty="0">
                <a:solidFill>
                  <a:srgbClr val="0000CC">
                    <a:alpha val="100000"/>
                  </a:srgbClr>
                </a:solidFill>
                <a:latin typeface="SimSun"/>
                <a:ea typeface="SimSun"/>
                <a:cs typeface="SimSun"/>
              </a:rPr>
              <a:t>2</a:t>
            </a:r>
            <a:r>
              <a:rPr sz="2000" spc="0" dirty="0">
                <a:solidFill>
                  <a:srgbClr val="0000CC">
                    <a:alpha val="100000"/>
                  </a:srgbClr>
                </a:solidFill>
                <a:latin typeface="SimSun"/>
                <a:ea typeface="SimSun"/>
                <a:cs typeface="SimSun"/>
              </a:rPr>
              <a:t>：报警≥1.0%，断电≥1.0%，复</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电浓度&lt;1.0%，</a:t>
            </a:r>
            <a:r>
              <a:rPr sz="2000" spc="0" dirty="0">
                <a:solidFill>
                  <a:srgbClr val="0000CC">
                    <a:alpha val="100000"/>
                  </a:srgbClr>
                </a:solidFill>
                <a:latin typeface="SimSun"/>
                <a:ea typeface="SimSun"/>
                <a:cs typeface="SimSun"/>
              </a:rPr>
              <a:t>掘进巷道内全部非</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本质安全型电气设备</a:t>
            </a:r>
            <a:r>
              <a:rPr sz="2000" spc="0" dirty="0">
                <a:solidFill>
                  <a:srgbClr val="0000CC">
                    <a:alpha val="100000"/>
                  </a:srgbClr>
                </a:solidFill>
                <a:latin typeface="SimSun"/>
                <a:ea typeface="SimSun"/>
                <a:cs typeface="SimSun"/>
              </a:rPr>
              <a:t>。</a:t>
            </a:r>
            <a:endParaRPr lang="SimSun" altLang="SimSun" sz="2000" dirty="0"/>
          </a:p>
          <a:p>
            <a:pPr marL="451550" indent="-3055" algn="l" rtl="0" eaLnBrk="0">
              <a:lnSpc>
                <a:spcPct val="99000"/>
              </a:lnSpc>
              <a:spcBef>
                <a:spcPts val="120"/>
              </a:spcBef>
              <a:tabLst/>
            </a:pPr>
            <a:r>
              <a:rPr sz="2000" spc="0" dirty="0">
                <a:solidFill>
                  <a:srgbClr val="0000CC">
                    <a:alpha val="100000"/>
                  </a:srgbClr>
                </a:solidFill>
                <a:latin typeface="SimSun"/>
                <a:ea typeface="SimSun"/>
                <a:cs typeface="SimSun"/>
              </a:rPr>
              <a:t>T</a:t>
            </a:r>
            <a:r>
              <a:rPr sz="1500" spc="0" dirty="0">
                <a:solidFill>
                  <a:srgbClr val="0000CC">
                    <a:alpha val="100000"/>
                  </a:srgbClr>
                </a:solidFill>
                <a:latin typeface="SimSun"/>
                <a:ea typeface="SimSun"/>
                <a:cs typeface="SimSun"/>
              </a:rPr>
              <a:t>3</a:t>
            </a:r>
            <a:r>
              <a:rPr sz="2000" spc="0" dirty="0">
                <a:solidFill>
                  <a:srgbClr val="0000CC">
                    <a:alpha val="100000"/>
                  </a:srgbClr>
                </a:solidFill>
                <a:latin typeface="SimSun"/>
                <a:ea typeface="SimSun"/>
                <a:cs typeface="SimSun"/>
              </a:rPr>
              <a:t>：报警≥1.0%，断电≥1.0%，复</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电浓度&lt;1.0%</a:t>
            </a:r>
            <a:r>
              <a:rPr sz="2000" spc="0" dirty="0">
                <a:solidFill>
                  <a:srgbClr val="0000CC">
                    <a:alpha val="100000"/>
                  </a:srgbClr>
                </a:solidFill>
                <a:latin typeface="SimSun"/>
                <a:ea typeface="SimSun"/>
                <a:cs typeface="SimSun"/>
              </a:rPr>
              <a:t>，除全风压供风的进</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风巷外，掘进巷道</a:t>
            </a:r>
            <a:r>
              <a:rPr sz="2000" spc="0" dirty="0">
                <a:solidFill>
                  <a:srgbClr val="0000CC">
                    <a:alpha val="100000"/>
                  </a:srgbClr>
                </a:solidFill>
                <a:latin typeface="SimSun"/>
                <a:ea typeface="SimSun"/>
                <a:cs typeface="SimSun"/>
              </a:rPr>
              <a:t>内全部非本质安</a:t>
            </a:r>
            <a:r>
              <a:rPr sz="2000" spc="0" dirty="0">
                <a:solidFill>
                  <a:srgbClr val="0000CC">
                    <a:alpha val="100000"/>
                  </a:srgbClr>
                </a:solidFill>
                <a:latin typeface="SimSun"/>
                <a:ea typeface="SimSun"/>
                <a:cs typeface="SimSun"/>
              </a:rPr>
              <a:t> </a:t>
            </a:r>
            <a:r>
              <a:rPr sz="2000" spc="-20" dirty="0">
                <a:solidFill>
                  <a:srgbClr val="0000CC">
                    <a:alpha val="100000"/>
                  </a:srgbClr>
                </a:solidFill>
                <a:latin typeface="SimSun"/>
                <a:ea typeface="SimSun"/>
                <a:cs typeface="SimSun"/>
              </a:rPr>
              <a:t>全型电气</a:t>
            </a:r>
            <a:r>
              <a:rPr sz="2000" spc="0" dirty="0">
                <a:solidFill>
                  <a:srgbClr val="0000CC">
                    <a:alpha val="100000"/>
                  </a:srgbClr>
                </a:solidFill>
                <a:latin typeface="SimSun"/>
                <a:ea typeface="SimSun"/>
                <a:cs typeface="SimSun"/>
              </a:rPr>
              <a:t>设备。</a:t>
            </a:r>
            <a:endParaRPr lang="SimSun" altLang="SimSun" sz="2000" dirty="0"/>
          </a:p>
        </p:txBody>
      </p:sp>
      <p:sp>
        <p:nvSpPr>
          <p:cNvPr id="657" name="textbox 657"/>
          <p:cNvSpPr/>
          <p:nvPr/>
        </p:nvSpPr>
        <p:spPr>
          <a:xfrm>
            <a:off x="653688" y="891730"/>
            <a:ext cx="7839709" cy="1533525"/>
          </a:xfrm>
          <a:prstGeom prst="rect">
            <a:avLst/>
          </a:prstGeom>
        </p:spPr>
        <p:txBody>
          <a:bodyPr vert="horz" wrap="square" lIns="0" tIns="0" rIns="0" bIns="0"/>
          <a:lstStyle/>
          <a:p>
            <a:pPr algn="l" rtl="0" eaLnBrk="0">
              <a:lnSpc>
                <a:spcPct val="76860"/>
              </a:lnSpc>
              <a:tabLst/>
            </a:pPr>
            <a:endParaRPr lang="Arial" altLang="Arial" sz="100" dirty="0"/>
          </a:p>
          <a:p>
            <a:pPr marL="12700" indent="1018" algn="l" rtl="0" eaLnBrk="0">
              <a:lnSpc>
                <a:spcPct val="100000"/>
              </a:lnSpc>
              <a:tabLst/>
            </a:pPr>
            <a:r>
              <a:rPr sz="2000" spc="-20" dirty="0">
                <a:solidFill>
                  <a:srgbClr val="000000">
                    <a:alpha val="100000"/>
                  </a:srgbClr>
                </a:solidFill>
                <a:latin typeface="SimSun"/>
                <a:ea typeface="SimSun"/>
                <a:cs typeface="SimSun"/>
              </a:rPr>
              <a:t>在工作面混合风流处设置甲烷传感器</a:t>
            </a:r>
            <a:r>
              <a:rPr sz="2000" spc="0" dirty="0">
                <a:solidFill>
                  <a:srgbClr val="000000">
                    <a:alpha val="100000"/>
                  </a:srgbClr>
                </a:solidFill>
                <a:latin typeface="SimSun"/>
                <a:ea typeface="SimSun"/>
                <a:cs typeface="SimSun"/>
              </a:rPr>
              <a:t>T</a:t>
            </a:r>
            <a:r>
              <a:rPr sz="1800" spc="-20" dirty="0" baseline="-20256">
                <a:solidFill>
                  <a:srgbClr val="000000">
                    <a:alpha val="100000"/>
                  </a:srgbClr>
                </a:solidFill>
                <a:latin typeface="SimSun"/>
                <a:ea typeface="SimSun"/>
                <a:cs typeface="SimSun"/>
              </a:rPr>
              <a:t>1</a:t>
            </a:r>
            <a:r>
              <a:rPr sz="11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，在工作面回风流中设置甲烷</a:t>
            </a:r>
            <a:r>
              <a:rPr sz="2000" spc="0" dirty="0">
                <a:solidFill>
                  <a:srgbClr val="000000">
                    <a:alpha val="100000"/>
                  </a:srgbClr>
                </a:solidFill>
                <a:latin typeface="SimSun"/>
                <a:ea typeface="SimSun"/>
                <a:cs typeface="SimSun"/>
              </a:rPr>
              <a:t>传</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感器</a:t>
            </a:r>
            <a:r>
              <a:rPr sz="2000" spc="0" dirty="0">
                <a:solidFill>
                  <a:srgbClr val="000000">
                    <a:alpha val="100000"/>
                  </a:srgbClr>
                </a:solidFill>
                <a:latin typeface="SimSun"/>
                <a:ea typeface="SimSun"/>
                <a:cs typeface="SimSun"/>
              </a:rPr>
              <a:t>T</a:t>
            </a:r>
            <a:r>
              <a:rPr sz="1800" spc="-20" dirty="0" baseline="-20256">
                <a:solidFill>
                  <a:srgbClr val="000000">
                    <a:alpha val="100000"/>
                  </a:srgbClr>
                </a:solidFill>
                <a:latin typeface="SimSun"/>
                <a:ea typeface="SimSun"/>
                <a:cs typeface="SimSun"/>
              </a:rPr>
              <a:t>2</a:t>
            </a:r>
            <a:r>
              <a:rPr sz="11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；采用串联通风的掘进工作面，应在被串工作面局部通风机</a:t>
            </a:r>
            <a:r>
              <a:rPr sz="2000" spc="-10" dirty="0">
                <a:solidFill>
                  <a:srgbClr val="000000">
                    <a:alpha val="100000"/>
                  </a:srgbClr>
                </a:solidFill>
                <a:latin typeface="SimSun"/>
                <a:ea typeface="SimSun"/>
                <a:cs typeface="SimSun"/>
              </a:rPr>
              <a:t>前</a:t>
            </a:r>
            <a:r>
              <a:rPr sz="2000" spc="0" dirty="0">
                <a:solidFill>
                  <a:srgbClr val="000000">
                    <a:alpha val="100000"/>
                  </a:srgbClr>
                </a:solidFill>
                <a:latin typeface="SimSun"/>
                <a:ea typeface="SimSun"/>
                <a:cs typeface="SimSun"/>
              </a:rPr>
              <a:t>设</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置掘进工作面进风流甲烷传感器</a:t>
            </a:r>
            <a:r>
              <a:rPr sz="2000" spc="0" dirty="0">
                <a:solidFill>
                  <a:srgbClr val="000000">
                    <a:alpha val="100000"/>
                  </a:srgbClr>
                </a:solidFill>
                <a:latin typeface="SimSun"/>
                <a:ea typeface="SimSun"/>
                <a:cs typeface="SimSun"/>
              </a:rPr>
              <a:t>T</a:t>
            </a:r>
            <a:r>
              <a:rPr sz="1800" spc="-20" dirty="0" baseline="-20256">
                <a:solidFill>
                  <a:srgbClr val="000000">
                    <a:alpha val="100000"/>
                  </a:srgbClr>
                </a:solidFill>
                <a:latin typeface="SimSun"/>
                <a:ea typeface="SimSun"/>
                <a:cs typeface="SimSun"/>
              </a:rPr>
              <a:t>3</a:t>
            </a:r>
            <a:r>
              <a:rPr sz="11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a:t>
            </a:r>
            <a:r>
              <a:rPr sz="2000" spc="-20" dirty="0">
                <a:solidFill>
                  <a:srgbClr val="FF0000">
                    <a:alpha val="100000"/>
                  </a:srgbClr>
                </a:solidFill>
                <a:latin typeface="SimSun"/>
                <a:ea typeface="SimSun"/>
                <a:cs typeface="SimSun"/>
              </a:rPr>
              <a:t>煤与瓦斯突出矿井掘进工作面</a:t>
            </a:r>
            <a:r>
              <a:rPr sz="2000" spc="-10" dirty="0">
                <a:solidFill>
                  <a:srgbClr val="FF0000">
                    <a:alpha val="100000"/>
                  </a:srgbClr>
                </a:solidFill>
                <a:latin typeface="SimSun"/>
                <a:ea typeface="SimSun"/>
                <a:cs typeface="SimSun"/>
              </a:rPr>
              <a:t>的</a:t>
            </a:r>
            <a:r>
              <a:rPr sz="2000" spc="0" dirty="0">
                <a:solidFill>
                  <a:srgbClr val="FF0000">
                    <a:alpha val="100000"/>
                  </a:srgbClr>
                </a:solidFill>
                <a:latin typeface="SimSun"/>
                <a:ea typeface="SimSun"/>
                <a:cs typeface="SimSun"/>
              </a:rPr>
              <a:t>进</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风分风口</a:t>
            </a:r>
            <a:r>
              <a:rPr sz="2000" spc="0" dirty="0">
                <a:solidFill>
                  <a:srgbClr val="FF0000">
                    <a:alpha val="100000"/>
                  </a:srgbClr>
                </a:solidFill>
                <a:latin typeface="SimSun"/>
                <a:ea typeface="SimSun"/>
                <a:cs typeface="SimSun"/>
              </a:rPr>
              <a:t>处设置甲烷传感器T</a:t>
            </a:r>
            <a:r>
              <a:rPr sz="1900" spc="0" dirty="0" baseline="-19190">
                <a:solidFill>
                  <a:srgbClr val="FF0000">
                    <a:alpha val="100000"/>
                  </a:srgbClr>
                </a:solidFill>
                <a:latin typeface="SimSun"/>
                <a:ea typeface="SimSun"/>
                <a:cs typeface="SimSun"/>
              </a:rPr>
              <a:t>4</a:t>
            </a:r>
            <a:r>
              <a:rPr sz="2000" spc="0" dirty="0">
                <a:solidFill>
                  <a:srgbClr val="000000">
                    <a:alpha val="100000"/>
                  </a:srgbClr>
                </a:solidFill>
                <a:latin typeface="SimSun"/>
                <a:ea typeface="SimSun"/>
                <a:cs typeface="SimSun"/>
              </a:rPr>
              <a:t>。</a:t>
            </a:r>
            <a:endParaRPr lang="SimSun" altLang="SimSun" sz="2000" dirty="0"/>
          </a:p>
          <a:p>
            <a:pPr marL="16774" algn="l" rtl="0" eaLnBrk="0">
              <a:lnSpc>
                <a:spcPct val="95000"/>
              </a:lnSpc>
              <a:spcBef>
                <a:spcPts val="1"/>
              </a:spcBef>
              <a:tabLst/>
            </a:pPr>
            <a:r>
              <a:rPr sz="2000" spc="-10" dirty="0">
                <a:solidFill>
                  <a:srgbClr val="000000">
                    <a:alpha val="100000"/>
                  </a:srgbClr>
                </a:solidFill>
                <a:latin typeface="SimSun"/>
                <a:ea typeface="SimSun"/>
                <a:cs typeface="SimSun"/>
              </a:rPr>
              <a:t>6.3.2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高瓦斯</a:t>
            </a:r>
            <a:r>
              <a:rPr sz="2000" spc="0" dirty="0">
                <a:solidFill>
                  <a:srgbClr val="000000">
                    <a:alpha val="100000"/>
                  </a:srgbClr>
                </a:solidFill>
                <a:latin typeface="SimSun"/>
                <a:ea typeface="SimSun"/>
                <a:cs typeface="SimSun"/>
              </a:rPr>
              <a:t>和煤与瓦斯突出矿井双巷掘进甲烷传感器应按图4设置。</a:t>
            </a:r>
            <a:endParaRPr lang="SimSun" altLang="SimSun" sz="2000" dirty="0"/>
          </a:p>
        </p:txBody>
      </p:sp>
      <p:sp>
        <p:nvSpPr>
          <p:cNvPr id="658" name="textbox 658"/>
          <p:cNvSpPr/>
          <p:nvPr/>
        </p:nvSpPr>
        <p:spPr>
          <a:xfrm>
            <a:off x="655725" y="2415730"/>
            <a:ext cx="3534409" cy="636905"/>
          </a:xfrm>
          <a:prstGeom prst="rect">
            <a:avLst/>
          </a:prstGeom>
        </p:spPr>
        <p:txBody>
          <a:bodyPr vert="horz" wrap="square" lIns="0" tIns="0" rIns="0" bIns="0"/>
          <a:lstStyle/>
          <a:p>
            <a:pPr algn="l" rtl="0" eaLnBrk="0">
              <a:lnSpc>
                <a:spcPct val="95233"/>
              </a:lnSpc>
              <a:tabLst/>
            </a:pPr>
            <a:endParaRPr lang="Arial" altLang="Arial" sz="100" dirty="0"/>
          </a:p>
          <a:p>
            <a:pPr marL="12700" indent="32847" algn="l" rtl="0" eaLnBrk="0">
              <a:lnSpc>
                <a:spcPct val="100000"/>
              </a:lnSpc>
              <a:tabLst/>
            </a:pPr>
            <a:r>
              <a:rPr sz="2000" spc="-70" dirty="0">
                <a:solidFill>
                  <a:srgbClr val="000000">
                    <a:alpha val="100000"/>
                  </a:srgbClr>
                </a:solidFill>
                <a:latin typeface="SimSun"/>
                <a:ea typeface="SimSun"/>
                <a:cs typeface="SimSun"/>
              </a:rPr>
              <a:t>甲烷传感器T</a:t>
            </a:r>
            <a:r>
              <a:rPr sz="1800" spc="-70" dirty="0" baseline="-20256">
                <a:solidFill>
                  <a:srgbClr val="000000">
                    <a:alpha val="100000"/>
                  </a:srgbClr>
                </a:solidFill>
                <a:latin typeface="SimSun"/>
                <a:ea typeface="SimSun"/>
                <a:cs typeface="SimSun"/>
              </a:rPr>
              <a:t>1</a:t>
            </a:r>
            <a:r>
              <a:rPr sz="2000" spc="-70" dirty="0">
                <a:solidFill>
                  <a:srgbClr val="000000">
                    <a:alpha val="100000"/>
                  </a:srgbClr>
                </a:solidFill>
                <a:latin typeface="SimSun"/>
                <a:ea typeface="SimSun"/>
                <a:cs typeface="SimSun"/>
              </a:rPr>
              <a:t>和T</a:t>
            </a:r>
            <a:r>
              <a:rPr sz="1800" spc="-70" dirty="0" baseline="-20256">
                <a:solidFill>
                  <a:srgbClr val="000000">
                    <a:alpha val="100000"/>
                  </a:srgbClr>
                </a:solidFill>
                <a:latin typeface="SimSun"/>
                <a:ea typeface="SimSun"/>
                <a:cs typeface="SimSun"/>
              </a:rPr>
              <a:t>2</a:t>
            </a:r>
            <a:r>
              <a:rPr sz="1100" spc="-70" dirty="0">
                <a:solidFill>
                  <a:srgbClr val="000000">
                    <a:alpha val="100000"/>
                  </a:srgbClr>
                </a:solidFill>
                <a:latin typeface="SimSun"/>
                <a:ea typeface="SimSun"/>
                <a:cs typeface="SimSun"/>
              </a:rPr>
              <a:t> </a:t>
            </a:r>
            <a:r>
              <a:rPr sz="2000" spc="-70" dirty="0">
                <a:solidFill>
                  <a:srgbClr val="000000">
                    <a:alpha val="100000"/>
                  </a:srgbClr>
                </a:solidFill>
                <a:latin typeface="SimSun"/>
                <a:ea typeface="SimSun"/>
                <a:cs typeface="SimSun"/>
              </a:rPr>
              <a:t>的设置同图3；</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器T</a:t>
            </a:r>
            <a:r>
              <a:rPr sz="1800" spc="-20" dirty="0" baseline="-17362">
                <a:solidFill>
                  <a:srgbClr val="000000">
                    <a:alpha val="100000"/>
                  </a:srgbClr>
                </a:solidFill>
                <a:latin typeface="SimSun"/>
                <a:ea typeface="SimSun"/>
                <a:cs typeface="SimSun"/>
              </a:rPr>
              <a:t>3</a:t>
            </a:r>
            <a:r>
              <a:rPr sz="2000" spc="-20" dirty="0">
                <a:solidFill>
                  <a:srgbClr val="000000">
                    <a:alpha val="100000"/>
                  </a:srgbClr>
                </a:solidFill>
                <a:latin typeface="SimSun"/>
                <a:ea typeface="SimSun"/>
                <a:cs typeface="SimSun"/>
              </a:rPr>
              <a:t>。</a:t>
            </a:r>
            <a:endParaRPr lang="SimSun" altLang="SimSun" sz="2000" dirty="0"/>
          </a:p>
        </p:txBody>
      </p:sp>
      <p:sp>
        <p:nvSpPr>
          <p:cNvPr id="659" name="textbox 659"/>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6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6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62" name="textbox 662"/>
          <p:cNvSpPr/>
          <p:nvPr/>
        </p:nvSpPr>
        <p:spPr>
          <a:xfrm>
            <a:off x="8216155" y="6401236"/>
            <a:ext cx="240029" cy="202564"/>
          </a:xfrm>
          <a:prstGeom prst="rect">
            <a:avLst/>
          </a:prstGeom>
        </p:spPr>
        <p:txBody>
          <a:bodyPr vert="horz" wrap="square" lIns="0" tIns="0" rIns="0" bIns="0"/>
          <a:lstStyle/>
          <a:p>
            <a:pPr algn="l" rtl="0" eaLnBrk="0">
              <a:lnSpc>
                <a:spcPct val="80623"/>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66</a:t>
            </a:r>
            <a:endParaRPr lang="Verdana" altLang="Verdana" sz="1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6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6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666" name="textbox 666"/>
          <p:cNvSpPr/>
          <p:nvPr/>
        </p:nvSpPr>
        <p:spPr>
          <a:xfrm>
            <a:off x="655725" y="891730"/>
            <a:ext cx="7763509" cy="1229994"/>
          </a:xfrm>
          <a:prstGeom prst="rect">
            <a:avLst/>
          </a:prstGeom>
        </p:spPr>
        <p:txBody>
          <a:bodyPr vert="horz" wrap="square" lIns="0" tIns="0" rIns="0" bIns="0"/>
          <a:lstStyle/>
          <a:p>
            <a:pPr algn="l" rtl="0" eaLnBrk="0">
              <a:lnSpc>
                <a:spcPct val="65390"/>
              </a:lnSpc>
              <a:tabLst/>
            </a:pPr>
            <a:endParaRPr lang="Arial" altLang="Arial" sz="100" dirty="0"/>
          </a:p>
          <a:p>
            <a:pPr marL="12700" indent="2037" algn="l" rtl="0" eaLnBrk="0">
              <a:lnSpc>
                <a:spcPct val="98000"/>
              </a:lnSpc>
              <a:tabLst/>
            </a:pPr>
            <a:r>
              <a:rPr sz="2000" spc="-10" dirty="0">
                <a:solidFill>
                  <a:srgbClr val="000000">
                    <a:alpha val="100000"/>
                  </a:srgbClr>
                </a:solidFill>
                <a:latin typeface="SimSun"/>
                <a:ea typeface="SimSun"/>
                <a:cs typeface="SimSun"/>
              </a:rPr>
              <a:t>6.3.3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高瓦斯</a:t>
            </a:r>
            <a:r>
              <a:rPr sz="2000" spc="0" dirty="0">
                <a:solidFill>
                  <a:srgbClr val="000000">
                    <a:alpha val="100000"/>
                  </a:srgbClr>
                </a:solidFill>
                <a:latin typeface="SimSun"/>
                <a:ea typeface="SimSun"/>
                <a:cs typeface="SimSun"/>
              </a:rPr>
              <a:t>和煤与瓦斯突出矿井的掘进工作面长度大于1000</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m时，</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应在掘进巷道中部</a:t>
            </a:r>
            <a:r>
              <a:rPr sz="2000" spc="0" dirty="0">
                <a:solidFill>
                  <a:srgbClr val="000000">
                    <a:alpha val="100000"/>
                  </a:srgbClr>
                </a:solidFill>
                <a:latin typeface="SimSun"/>
                <a:ea typeface="SimSun"/>
                <a:cs typeface="SimSun"/>
              </a:rPr>
              <a:t>增设甲烷传感器。</a:t>
            </a:r>
            <a:endParaRPr lang="SimSun" altLang="SimSun" sz="2000" dirty="0"/>
          </a:p>
          <a:p>
            <a:pPr marL="16774" indent="-2037" algn="l" rtl="0" eaLnBrk="0">
              <a:lnSpc>
                <a:spcPct val="97000"/>
              </a:lnSpc>
              <a:spcBef>
                <a:spcPts val="144"/>
              </a:spcBef>
              <a:tabLst/>
            </a:pPr>
            <a:r>
              <a:rPr sz="2000" spc="-10" dirty="0">
                <a:solidFill>
                  <a:srgbClr val="000000">
                    <a:alpha val="100000"/>
                  </a:srgbClr>
                </a:solidFill>
                <a:latin typeface="SimSun"/>
                <a:ea typeface="SimSun"/>
                <a:cs typeface="SimSun"/>
              </a:rPr>
              <a:t>6.3.4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掘进</a:t>
            </a:r>
            <a:r>
              <a:rPr sz="2000" spc="0" dirty="0">
                <a:solidFill>
                  <a:srgbClr val="000000">
                    <a:alpha val="100000"/>
                  </a:srgbClr>
                </a:solidFill>
                <a:latin typeface="SimSun"/>
                <a:ea typeface="SimSun"/>
                <a:cs typeface="SimSun"/>
              </a:rPr>
              <a:t>机、掘锚一体机、连续采煤机、梭车、锚杆钻车、钻机应</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设置机载式甲烷断电仪或</a:t>
            </a:r>
            <a:r>
              <a:rPr sz="2000" spc="0" dirty="0">
                <a:solidFill>
                  <a:srgbClr val="000000">
                    <a:alpha val="100000"/>
                  </a:srgbClr>
                </a:solidFill>
                <a:latin typeface="SimSun"/>
                <a:ea typeface="SimSun"/>
                <a:cs typeface="SimSun"/>
              </a:rPr>
              <a:t>便携式甲烷检测报警仪。</a:t>
            </a:r>
            <a:endParaRPr lang="SimSun" altLang="SimSun" sz="2000" dirty="0"/>
          </a:p>
        </p:txBody>
      </p:sp>
      <p:pic>
        <p:nvPicPr>
          <p:cNvPr id="667" name="picture 667"/>
          <p:cNvPicPr>
            <a:picLocks noChangeAspect="1"/>
          </p:cNvPicPr>
          <p:nvPr/>
        </p:nvPicPr>
        <p:blipFill>
          <a:blip r:embed="rId2"/>
          <a:stretch>
            <a:fillRect/>
          </a:stretch>
        </p:blipFill>
        <p:spPr>
          <a:xfrm rot="21600000">
            <a:off x="804672" y="2820923"/>
            <a:ext cx="3291840" cy="2330196"/>
          </a:xfrm>
          <a:prstGeom prst="rect">
            <a:avLst/>
          </a:prstGeom>
        </p:spPr>
      </p:pic>
      <p:pic>
        <p:nvPicPr>
          <p:cNvPr id="668" name="picture 668"/>
          <p:cNvPicPr>
            <a:picLocks noChangeAspect="1"/>
          </p:cNvPicPr>
          <p:nvPr/>
        </p:nvPicPr>
        <p:blipFill>
          <a:blip r:embed="rId3"/>
          <a:stretch>
            <a:fillRect/>
          </a:stretch>
        </p:blipFill>
        <p:spPr>
          <a:xfrm rot="21600000">
            <a:off x="5036820" y="2685288"/>
            <a:ext cx="2599944" cy="2599944"/>
          </a:xfrm>
          <a:prstGeom prst="rect">
            <a:avLst/>
          </a:prstGeom>
        </p:spPr>
      </p:pic>
      <p:sp>
        <p:nvSpPr>
          <p:cNvPr id="669" name="textbox 669"/>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7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7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72" name="textbox 672"/>
          <p:cNvSpPr/>
          <p:nvPr/>
        </p:nvSpPr>
        <p:spPr>
          <a:xfrm>
            <a:off x="8216155" y="6401236"/>
            <a:ext cx="240029" cy="202564"/>
          </a:xfrm>
          <a:prstGeom prst="rect">
            <a:avLst/>
          </a:prstGeom>
        </p:spPr>
        <p:txBody>
          <a:bodyPr vert="horz" wrap="square" lIns="0" tIns="0" rIns="0" bIns="0"/>
          <a:lstStyle/>
          <a:p>
            <a:pPr algn="l" rtl="0" eaLnBrk="0">
              <a:lnSpc>
                <a:spcPct val="80623"/>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67</a:t>
            </a:r>
            <a:endParaRPr lang="Verdana" altLang="Verdana" sz="14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7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7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676" name="picture 676"/>
          <p:cNvPicPr>
            <a:picLocks noChangeAspect="1"/>
          </p:cNvPicPr>
          <p:nvPr/>
        </p:nvPicPr>
        <p:blipFill>
          <a:blip r:embed="rId2"/>
          <a:stretch>
            <a:fillRect/>
          </a:stretch>
        </p:blipFill>
        <p:spPr>
          <a:xfrm rot="21600000">
            <a:off x="1917191" y="2275332"/>
            <a:ext cx="4850891" cy="2901695"/>
          </a:xfrm>
          <a:prstGeom prst="rect">
            <a:avLst/>
          </a:prstGeom>
        </p:spPr>
      </p:pic>
      <p:sp>
        <p:nvSpPr>
          <p:cNvPr id="677" name="textbox 677"/>
          <p:cNvSpPr/>
          <p:nvPr/>
        </p:nvSpPr>
        <p:spPr>
          <a:xfrm>
            <a:off x="655725" y="891730"/>
            <a:ext cx="7853044" cy="1236344"/>
          </a:xfrm>
          <a:prstGeom prst="rect">
            <a:avLst/>
          </a:prstGeom>
        </p:spPr>
        <p:txBody>
          <a:bodyPr vert="horz" wrap="square" lIns="0" tIns="0" rIns="0" bIns="0"/>
          <a:lstStyle/>
          <a:p>
            <a:pPr algn="l" rtl="0" eaLnBrk="0">
              <a:lnSpc>
                <a:spcPct val="76866"/>
              </a:lnSpc>
              <a:tabLst/>
            </a:pPr>
            <a:endParaRPr lang="Arial" altLang="Arial" sz="100" dirty="0"/>
          </a:p>
          <a:p>
            <a:pPr marL="14737"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6.4</a:t>
            </a:r>
            <a:r>
              <a:rPr sz="2000" spc="10" dirty="0">
                <a:solidFill>
                  <a:srgbClr val="000000">
                    <a:alpha val="100000"/>
                  </a:srgbClr>
                </a:solidFill>
                <a:latin typeface="SimSun"/>
                <a:ea typeface="SimSun"/>
                <a:cs typeface="SimSun"/>
              </a:rPr>
              <a:t>  </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其他</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地点甲烷传感器的设置</a:t>
            </a:r>
            <a:endParaRPr lang="SimSun" altLang="SimSun" sz="2000" dirty="0"/>
          </a:p>
          <a:p>
            <a:pPr marL="12700" indent="2037" algn="l" rtl="0" eaLnBrk="0">
              <a:lnSpc>
                <a:spcPct val="99000"/>
              </a:lnSpc>
              <a:spcBef>
                <a:spcPts val="135"/>
              </a:spcBef>
              <a:tabLst/>
            </a:pPr>
            <a:r>
              <a:rPr sz="2000" spc="-10" dirty="0">
                <a:solidFill>
                  <a:srgbClr val="000000">
                    <a:alpha val="100000"/>
                  </a:srgbClr>
                </a:solidFill>
                <a:latin typeface="SimSun"/>
                <a:ea typeface="SimSun"/>
                <a:cs typeface="SimSun"/>
              </a:rPr>
              <a:t>6.4.1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采区回风巷、一翼回风巷、总回风巷测风站应设置甲</a:t>
            </a:r>
            <a:r>
              <a:rPr sz="2000" spc="0" dirty="0">
                <a:solidFill>
                  <a:srgbClr val="000000">
                    <a:alpha val="100000"/>
                  </a:srgbClr>
                </a:solidFill>
                <a:latin typeface="SimSun"/>
                <a:ea typeface="SimSun"/>
                <a:cs typeface="SimSun"/>
              </a:rPr>
              <a:t>烷传感器。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6.4.2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使用</a:t>
            </a:r>
            <a:r>
              <a:rPr sz="2000" spc="0" dirty="0">
                <a:solidFill>
                  <a:srgbClr val="000000">
                    <a:alpha val="100000"/>
                  </a:srgbClr>
                </a:solidFill>
                <a:latin typeface="SimSun"/>
                <a:ea typeface="SimSun"/>
                <a:cs typeface="SimSun"/>
              </a:rPr>
              <a:t>架线电机车的主要运输巷道内，装煤点处应设置甲烷传感</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器，如图5所示。</a:t>
            </a:r>
            <a:endParaRPr lang="SimSun" altLang="SimSun" sz="2000" dirty="0"/>
          </a:p>
        </p:txBody>
      </p:sp>
      <p:sp>
        <p:nvSpPr>
          <p:cNvPr id="678" name="textbox 678"/>
          <p:cNvSpPr/>
          <p:nvPr/>
        </p:nvSpPr>
        <p:spPr>
          <a:xfrm>
            <a:off x="760035" y="5370525"/>
            <a:ext cx="7512050" cy="619125"/>
          </a:xfrm>
          <a:prstGeom prst="rect">
            <a:avLst/>
          </a:prstGeom>
        </p:spPr>
        <p:txBody>
          <a:bodyPr vert="horz" wrap="square" lIns="0" tIns="0" rIns="0" bIns="0"/>
          <a:lstStyle/>
          <a:p>
            <a:pPr algn="l" rtl="0" eaLnBrk="0">
              <a:lnSpc>
                <a:spcPct val="97053"/>
              </a:lnSpc>
              <a:tabLst/>
            </a:pPr>
            <a:endParaRPr lang="Arial" altLang="Arial" sz="100" dirty="0"/>
          </a:p>
          <a:p>
            <a:pPr marL="15755" indent="-3055" algn="l" rtl="0" eaLnBrk="0">
              <a:lnSpc>
                <a:spcPct val="97000"/>
              </a:lnSpc>
              <a:tabLst/>
            </a:pPr>
            <a:r>
              <a:rPr sz="2000" spc="0" dirty="0">
                <a:solidFill>
                  <a:srgbClr val="0000CC">
                    <a:alpha val="100000"/>
                  </a:srgbClr>
                </a:solidFill>
                <a:latin typeface="SimSun"/>
                <a:ea typeface="SimSun"/>
                <a:cs typeface="SimSun"/>
              </a:rPr>
              <a:t>T</a:t>
            </a:r>
            <a:r>
              <a:rPr sz="2000" spc="-10" dirty="0">
                <a:solidFill>
                  <a:srgbClr val="0000CC">
                    <a:alpha val="100000"/>
                  </a:srgbClr>
                </a:solidFill>
                <a:latin typeface="SimSun"/>
                <a:ea typeface="SimSun"/>
                <a:cs typeface="SimSun"/>
              </a:rPr>
              <a:t>：报警≥0.</a:t>
            </a:r>
            <a:r>
              <a:rPr sz="2000" spc="0" dirty="0">
                <a:solidFill>
                  <a:srgbClr val="0000CC">
                    <a:alpha val="100000"/>
                  </a:srgbClr>
                </a:solidFill>
                <a:latin typeface="SimSun"/>
                <a:ea typeface="SimSun"/>
                <a:cs typeface="SimSun"/>
              </a:rPr>
              <a:t>5%，断电≥0.5%，复电浓度&lt;0.5%，装煤点处上风流100</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米内及其下风流的</a:t>
            </a:r>
            <a:r>
              <a:rPr sz="2000" spc="0" dirty="0">
                <a:solidFill>
                  <a:srgbClr val="0000CC">
                    <a:alpha val="100000"/>
                  </a:srgbClr>
                </a:solidFill>
                <a:latin typeface="SimSun"/>
                <a:ea typeface="SimSun"/>
                <a:cs typeface="SimSun"/>
              </a:rPr>
              <a:t>架空线电源和全部非本质安全型电气设备。</a:t>
            </a:r>
            <a:endParaRPr lang="SimSun" altLang="SimSun" sz="2000" dirty="0"/>
          </a:p>
        </p:txBody>
      </p:sp>
      <p:sp>
        <p:nvSpPr>
          <p:cNvPr id="679" name="textbox 679"/>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68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8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82" name="textbox 682"/>
          <p:cNvSpPr/>
          <p:nvPr/>
        </p:nvSpPr>
        <p:spPr>
          <a:xfrm>
            <a:off x="8216155" y="6400701"/>
            <a:ext cx="240029"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68</a:t>
            </a:r>
            <a:endParaRPr lang="Verdana" altLang="Verdana" sz="14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8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8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686" name="picture 686"/>
          <p:cNvPicPr>
            <a:picLocks noChangeAspect="1"/>
          </p:cNvPicPr>
          <p:nvPr/>
        </p:nvPicPr>
        <p:blipFill>
          <a:blip r:embed="rId2"/>
          <a:stretch>
            <a:fillRect/>
          </a:stretch>
        </p:blipFill>
        <p:spPr>
          <a:xfrm rot="21600000">
            <a:off x="1987295" y="1964435"/>
            <a:ext cx="5201411" cy="2915412"/>
          </a:xfrm>
          <a:prstGeom prst="rect">
            <a:avLst/>
          </a:prstGeom>
        </p:spPr>
      </p:pic>
      <p:sp>
        <p:nvSpPr>
          <p:cNvPr id="687" name="textbox 687"/>
          <p:cNvSpPr/>
          <p:nvPr/>
        </p:nvSpPr>
        <p:spPr>
          <a:xfrm>
            <a:off x="657762" y="891730"/>
            <a:ext cx="7634605" cy="620394"/>
          </a:xfrm>
          <a:prstGeom prst="rect">
            <a:avLst/>
          </a:prstGeom>
        </p:spPr>
        <p:txBody>
          <a:bodyPr vert="horz" wrap="square" lIns="0" tIns="0" rIns="0" bIns="0"/>
          <a:lstStyle/>
          <a:p>
            <a:pPr algn="l" rtl="0" eaLnBrk="0">
              <a:lnSpc>
                <a:spcPct val="65390"/>
              </a:lnSpc>
              <a:tabLst/>
            </a:pPr>
            <a:endParaRPr lang="Arial" altLang="Arial" sz="100" dirty="0"/>
          </a:p>
          <a:p>
            <a:pPr marL="32561" indent="-19861" algn="l" rtl="0" eaLnBrk="0">
              <a:lnSpc>
                <a:spcPct val="98000"/>
              </a:lnSpc>
              <a:tabLst/>
            </a:pPr>
            <a:r>
              <a:rPr sz="2000" spc="-10" dirty="0">
                <a:solidFill>
                  <a:srgbClr val="000000">
                    <a:alpha val="100000"/>
                  </a:srgbClr>
                </a:solidFill>
                <a:latin typeface="SimSun"/>
                <a:ea typeface="SimSun"/>
                <a:cs typeface="SimSun"/>
              </a:rPr>
              <a:t>6.4.3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高瓦斯</a:t>
            </a:r>
            <a:r>
              <a:rPr sz="2000" spc="0" dirty="0">
                <a:solidFill>
                  <a:srgbClr val="000000">
                    <a:alpha val="100000"/>
                  </a:srgbClr>
                </a:solidFill>
                <a:latin typeface="SimSun"/>
                <a:ea typeface="SimSun"/>
                <a:cs typeface="SimSun"/>
              </a:rPr>
              <a:t>矿井进风的主要运输巷道使用架线电机车时，在瓦斯涌</a:t>
            </a:r>
            <a:r>
              <a:rPr sz="2000" spc="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出巷道的下风流中应设置甲烷传感器，如图6所示。</a:t>
            </a:r>
            <a:r>
              <a:rPr sz="2000" spc="-5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a:t>
            </a:r>
            <a:endParaRPr lang="SimSun" altLang="SimSun" sz="2000" dirty="0"/>
          </a:p>
        </p:txBody>
      </p:sp>
      <p:sp>
        <p:nvSpPr>
          <p:cNvPr id="688" name="textbox 688"/>
          <p:cNvSpPr/>
          <p:nvPr/>
        </p:nvSpPr>
        <p:spPr>
          <a:xfrm>
            <a:off x="760035" y="5234140"/>
            <a:ext cx="7385684" cy="619125"/>
          </a:xfrm>
          <a:prstGeom prst="rect">
            <a:avLst/>
          </a:prstGeom>
        </p:spPr>
        <p:txBody>
          <a:bodyPr vert="horz" wrap="square" lIns="0" tIns="0" rIns="0" bIns="0"/>
          <a:lstStyle/>
          <a:p>
            <a:pPr algn="l" rtl="0" eaLnBrk="0">
              <a:lnSpc>
                <a:spcPct val="97053"/>
              </a:lnSpc>
              <a:tabLst/>
            </a:pPr>
            <a:endParaRPr lang="Arial" altLang="Arial" sz="100" dirty="0"/>
          </a:p>
          <a:p>
            <a:pPr marL="34598" indent="-21898" algn="l" rtl="0" eaLnBrk="0">
              <a:lnSpc>
                <a:spcPct val="97000"/>
              </a:lnSpc>
              <a:tabLst/>
            </a:pPr>
            <a:r>
              <a:rPr sz="2000" spc="0" dirty="0">
                <a:solidFill>
                  <a:srgbClr val="0000CC">
                    <a:alpha val="100000"/>
                  </a:srgbClr>
                </a:solidFill>
                <a:latin typeface="SimSun"/>
                <a:ea typeface="SimSun"/>
                <a:cs typeface="SimSun"/>
              </a:rPr>
              <a:t>T</a:t>
            </a:r>
            <a:r>
              <a:rPr sz="2000" spc="-10" dirty="0">
                <a:solidFill>
                  <a:srgbClr val="0000CC">
                    <a:alpha val="100000"/>
                  </a:srgbClr>
                </a:solidFill>
                <a:latin typeface="SimSun"/>
                <a:ea typeface="SimSun"/>
                <a:cs typeface="SimSun"/>
              </a:rPr>
              <a:t>：报警≥0</a:t>
            </a:r>
            <a:r>
              <a:rPr sz="2000" spc="0" dirty="0">
                <a:solidFill>
                  <a:srgbClr val="0000CC">
                    <a:alpha val="100000"/>
                  </a:srgbClr>
                </a:solidFill>
                <a:latin typeface="SimSun"/>
                <a:ea typeface="SimSun"/>
                <a:cs typeface="SimSun"/>
              </a:rPr>
              <a:t>.5%，断电≥0.5%，复电浓度&lt;0.5%，瓦斯涌出巷上风流</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100米内及其下风流的架空线电源和全部非本质安</a:t>
            </a:r>
            <a:r>
              <a:rPr sz="2000" spc="0" dirty="0">
                <a:solidFill>
                  <a:srgbClr val="0000CC">
                    <a:alpha val="100000"/>
                  </a:srgbClr>
                </a:solidFill>
                <a:latin typeface="SimSun"/>
                <a:ea typeface="SimSun"/>
                <a:cs typeface="SimSun"/>
              </a:rPr>
              <a:t>全型电气设备。</a:t>
            </a:r>
            <a:endParaRPr lang="SimSun" altLang="SimSun" sz="2000" dirty="0"/>
          </a:p>
        </p:txBody>
      </p:sp>
      <p:sp>
        <p:nvSpPr>
          <p:cNvPr id="68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9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91" name="textbox 691"/>
          <p:cNvSpPr/>
          <p:nvPr/>
        </p:nvSpPr>
        <p:spPr>
          <a:xfrm>
            <a:off x="8216155" y="6401058"/>
            <a:ext cx="240029"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69</a:t>
            </a:r>
            <a:endParaRPr lang="Verdana" altLang="Verdana"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9"/>
          <p:cNvPicPr>
            <a:picLocks noChangeAspect="1"/>
          </p:cNvPicPr>
          <p:nvPr/>
        </p:nvPicPr>
        <p:blipFill>
          <a:blip r:embed="rId2"/>
          <a:stretch>
            <a:fillRect/>
          </a:stretch>
        </p:blipFill>
        <p:spPr>
          <a:xfrm rot="21600000">
            <a:off x="0" y="0"/>
            <a:ext cx="9144000" cy="6858000"/>
          </a:xfrm>
          <a:prstGeom prst="rect">
            <a:avLst/>
          </a:prstGeom>
        </p:spPr>
      </p:pic>
      <p:sp>
        <p:nvSpPr>
          <p:cNvPr id="40" name="textbox 40"/>
          <p:cNvSpPr/>
          <p:nvPr/>
        </p:nvSpPr>
        <p:spPr>
          <a:xfrm>
            <a:off x="8330613" y="6403734"/>
            <a:ext cx="125729" cy="196850"/>
          </a:xfrm>
          <a:prstGeom prst="rect">
            <a:avLst/>
          </a:prstGeom>
        </p:spPr>
        <p:txBody>
          <a:bodyPr vert="horz" wrap="square" lIns="0" tIns="0" rIns="0" bIns="0"/>
          <a:lstStyle/>
          <a:p>
            <a:pPr algn="l" rtl="0" eaLnBrk="0">
              <a:lnSpc>
                <a:spcPct val="89498"/>
              </a:lnSpc>
              <a:tabLst/>
            </a:pPr>
            <a:endParaRPr lang="Arial" altLang="Arial" sz="100" dirty="0"/>
          </a:p>
          <a:p>
            <a:pPr marL="12700" algn="l" rtl="0" eaLnBrk="0">
              <a:lnSpc>
                <a:spcPct val="86000"/>
              </a:lnSpc>
              <a:tabLst/>
            </a:pPr>
            <a:r>
              <a:rPr sz="1300" spc="-40" dirty="0">
                <a:solidFill>
                  <a:srgbClr val="000000">
                    <a:alpha val="100000"/>
                  </a:srgbClr>
                </a:solidFill>
                <a:latin typeface="Verdana"/>
                <a:ea typeface="Verdana"/>
                <a:cs typeface="Verdana"/>
              </a:rPr>
              <a:t>7</a:t>
            </a:r>
            <a:endParaRPr lang="Verdana" altLang="Verdana" sz="13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69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69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695" name="textbox 695"/>
          <p:cNvSpPr/>
          <p:nvPr/>
        </p:nvSpPr>
        <p:spPr>
          <a:xfrm>
            <a:off x="653688" y="891730"/>
            <a:ext cx="7638415" cy="924560"/>
          </a:xfrm>
          <a:prstGeom prst="rect">
            <a:avLst/>
          </a:prstGeom>
        </p:spPr>
        <p:txBody>
          <a:bodyPr vert="horz" wrap="square" lIns="0" tIns="0" rIns="0" bIns="0"/>
          <a:lstStyle/>
          <a:p>
            <a:pPr algn="l" rtl="0" eaLnBrk="0">
              <a:lnSpc>
                <a:spcPct val="103000"/>
              </a:lnSpc>
              <a:tabLst/>
            </a:pPr>
            <a:endParaRPr lang="Arial" altLang="Arial" sz="100" dirty="0"/>
          </a:p>
          <a:p>
            <a:pPr marL="12700" indent="4074" algn="l" rtl="0" eaLnBrk="0">
              <a:lnSpc>
                <a:spcPct val="98000"/>
              </a:lnSpc>
              <a:spcBef>
                <a:spcPts val="1"/>
              </a:spcBef>
              <a:tabLst/>
            </a:pPr>
            <a:r>
              <a:rPr sz="2000" spc="-10" dirty="0">
                <a:solidFill>
                  <a:srgbClr val="000000">
                    <a:alpha val="100000"/>
                  </a:srgbClr>
                </a:solidFill>
                <a:latin typeface="SimSun"/>
                <a:ea typeface="SimSun"/>
                <a:cs typeface="SimSun"/>
              </a:rPr>
              <a:t>6.4.4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矿用防</a:t>
            </a:r>
            <a:r>
              <a:rPr sz="2000" spc="0" dirty="0">
                <a:solidFill>
                  <a:srgbClr val="000000">
                    <a:alpha val="100000"/>
                  </a:srgbClr>
                </a:solidFill>
                <a:latin typeface="SimSun"/>
                <a:ea typeface="SimSun"/>
                <a:cs typeface="SimSun"/>
              </a:rPr>
              <a:t>爆型蓄电池电机车应设置车载式甲烷断电仪或便携式甲</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烷检测报警仪</a:t>
            </a:r>
            <a:r>
              <a:rPr sz="2000" spc="0" dirty="0">
                <a:solidFill>
                  <a:srgbClr val="000000">
                    <a:alpha val="100000"/>
                  </a:srgbClr>
                </a:solidFill>
                <a:latin typeface="SimSun"/>
                <a:ea typeface="SimSun"/>
                <a:cs typeface="SimSun"/>
              </a:rPr>
              <a:t>；矿用防爆型柴油机车和胶轮车应设置便携式甲烷检测</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报警仪</a:t>
            </a:r>
            <a:r>
              <a:rPr sz="2000" spc="0" dirty="0">
                <a:solidFill>
                  <a:srgbClr val="000000">
                    <a:alpha val="100000"/>
                  </a:srgbClr>
                </a:solidFill>
                <a:latin typeface="SimSun"/>
                <a:ea typeface="SimSun"/>
                <a:cs typeface="SimSun"/>
              </a:rPr>
              <a:t>。</a:t>
            </a:r>
            <a:endParaRPr lang="SimSun" altLang="SimSun" sz="2000" dirty="0"/>
          </a:p>
        </p:txBody>
      </p:sp>
      <p:grpSp>
        <p:nvGrpSpPr>
          <p:cNvPr id="22" name="group 22"/>
          <p:cNvGrpSpPr/>
          <p:nvPr/>
        </p:nvGrpSpPr>
        <p:grpSpPr>
          <a:xfrm rot="21600000">
            <a:off x="5211127" y="4595367"/>
            <a:ext cx="3246755" cy="1860994"/>
            <a:chOff x="0" y="0"/>
            <a:chExt cx="3246755" cy="1860994"/>
          </a:xfrm>
        </p:grpSpPr>
        <p:pic>
          <p:nvPicPr>
            <p:cNvPr id="696" name="picture 696"/>
            <p:cNvPicPr>
              <a:picLocks noChangeAspect="1"/>
            </p:cNvPicPr>
            <p:nvPr/>
          </p:nvPicPr>
          <p:blipFill>
            <a:blip r:embed="rId2"/>
            <a:stretch>
              <a:fillRect/>
            </a:stretch>
          </p:blipFill>
          <p:spPr>
            <a:xfrm rot="21600000">
              <a:off x="0" y="0"/>
              <a:ext cx="3246755" cy="1860994"/>
            </a:xfrm>
            <a:prstGeom prst="rect">
              <a:avLst/>
            </a:prstGeom>
          </p:spPr>
        </p:pic>
        <p:sp>
          <p:nvSpPr>
            <p:cNvPr id="697" name="textbox 697"/>
            <p:cNvSpPr/>
            <p:nvPr/>
          </p:nvSpPr>
          <p:spPr>
            <a:xfrm>
              <a:off x="-12700" y="-12700"/>
              <a:ext cx="3272790" cy="1922145"/>
            </a:xfrm>
            <a:prstGeom prst="rect">
              <a:avLst/>
            </a:prstGeom>
          </p:spPr>
          <p:txBody>
            <a:bodyPr vert="horz" wrap="square" lIns="0" tIns="0" rIns="0" bIns="0"/>
            <a:lstStyle/>
            <a:p>
              <a:pPr algn="l" rtl="0" eaLnBrk="0">
                <a:lnSpc>
                  <a:spcPct val="101000"/>
                </a:lnSpc>
                <a:tabLst/>
              </a:pPr>
              <a:endParaRPr lang="Arial" altLang="Arial" sz="1000" dirty="0"/>
            </a:p>
            <a:p>
              <a:pPr algn="l" rtl="0" eaLnBrk="0">
                <a:lnSpc>
                  <a:spcPct val="101000"/>
                </a:lnSpc>
                <a:tabLst/>
              </a:pPr>
              <a:endParaRPr lang="Arial" altLang="Arial" sz="1000" dirty="0"/>
            </a:p>
            <a:p>
              <a:pPr algn="l" rtl="0" eaLnBrk="0">
                <a:lnSpc>
                  <a:spcPct val="101000"/>
                </a:lnSpc>
                <a:tabLst/>
              </a:pPr>
              <a:endParaRPr lang="Arial" altLang="Arial" sz="1000" dirty="0"/>
            </a:p>
            <a:p>
              <a:pPr algn="l" rtl="0" eaLnBrk="0">
                <a:lnSpc>
                  <a:spcPct val="101000"/>
                </a:lnSpc>
                <a:tabLst/>
              </a:pPr>
              <a:endParaRPr lang="Arial" altLang="Arial" sz="1000" dirty="0"/>
            </a:p>
            <a:p>
              <a:pPr marL="185173" indent="-3035" algn="l" rtl="0" eaLnBrk="0">
                <a:lnSpc>
                  <a:spcPct val="108000"/>
                </a:lnSpc>
                <a:spcBef>
                  <a:spcPts val="2"/>
                </a:spcBef>
                <a:tabLst/>
              </a:pPr>
              <a:r>
                <a:rPr sz="1900" spc="40" dirty="0">
                  <a:solidFill>
                    <a:srgbClr val="0000CC">
                      <a:alpha val="100000"/>
                    </a:srgbClr>
                  </a:solidFill>
                  <a:latin typeface="SimSun"/>
                  <a:ea typeface="SimSun"/>
                  <a:cs typeface="SimSun"/>
                </a:rPr>
                <a:t>报警≥0.75%，断电≥1.</a:t>
              </a:r>
              <a:r>
                <a:rPr sz="1900" spc="20" dirty="0">
                  <a:solidFill>
                    <a:srgbClr val="0000CC">
                      <a:alpha val="100000"/>
                    </a:srgbClr>
                  </a:solidFill>
                  <a:latin typeface="SimSun"/>
                  <a:ea typeface="SimSun"/>
                  <a:cs typeface="SimSun"/>
                </a:rPr>
                <a:t>0</a:t>
              </a:r>
              <a:r>
                <a:rPr sz="1900" spc="0" dirty="0">
                  <a:solidFill>
                    <a:srgbClr val="0000CC">
                      <a:alpha val="100000"/>
                    </a:srgbClr>
                  </a:solidFill>
                  <a:latin typeface="SimSun"/>
                  <a:ea typeface="SimSun"/>
                  <a:cs typeface="SimSun"/>
                </a:rPr>
                <a:t>%，</a:t>
              </a:r>
              <a:r>
                <a:rPr sz="1900" spc="0" dirty="0">
                  <a:solidFill>
                    <a:srgbClr val="0000CC">
                      <a:alpha val="100000"/>
                    </a:srgbClr>
                  </a:solidFill>
                  <a:latin typeface="SimSun"/>
                  <a:ea typeface="SimSun"/>
                  <a:cs typeface="SimSun"/>
                </a:rPr>
                <a:t> </a:t>
              </a:r>
              <a:r>
                <a:rPr sz="1900" spc="70" dirty="0">
                  <a:solidFill>
                    <a:srgbClr val="0000CC">
                      <a:alpha val="100000"/>
                    </a:srgbClr>
                  </a:solidFill>
                  <a:latin typeface="SimSun"/>
                  <a:ea typeface="SimSun"/>
                  <a:cs typeface="SimSun"/>
                </a:rPr>
                <a:t>复电浓度&lt;1.0%，一翼回</a:t>
              </a:r>
              <a:r>
                <a:rPr sz="1900" spc="0" dirty="0">
                  <a:solidFill>
                    <a:srgbClr val="0000CC">
                      <a:alpha val="100000"/>
                    </a:srgbClr>
                  </a:solidFill>
                  <a:latin typeface="SimSun"/>
                  <a:ea typeface="SimSun"/>
                  <a:cs typeface="SimSun"/>
                </a:rPr>
                <a:t>风</a:t>
              </a:r>
              <a:r>
                <a:rPr sz="1900" spc="0" dirty="0">
                  <a:solidFill>
                    <a:srgbClr val="0000CC">
                      <a:alpha val="100000"/>
                    </a:srgbClr>
                  </a:solidFill>
                  <a:latin typeface="SimSun"/>
                  <a:ea typeface="SimSun"/>
                  <a:cs typeface="SimSun"/>
                </a:rPr>
                <a:t> </a:t>
              </a:r>
              <a:r>
                <a:rPr sz="1900" spc="80" dirty="0">
                  <a:solidFill>
                    <a:srgbClr val="0000CC">
                      <a:alpha val="100000"/>
                    </a:srgbClr>
                  </a:solidFill>
                  <a:latin typeface="SimSun"/>
                  <a:ea typeface="SimSun"/>
                  <a:cs typeface="SimSun"/>
                </a:rPr>
                <a:t>巷及总回风巷全部非本</a:t>
              </a:r>
              <a:r>
                <a:rPr sz="1900" spc="70" dirty="0">
                  <a:solidFill>
                    <a:srgbClr val="0000CC">
                      <a:alpha val="100000"/>
                    </a:srgbClr>
                  </a:solidFill>
                  <a:latin typeface="SimSun"/>
                  <a:ea typeface="SimSun"/>
                  <a:cs typeface="SimSun"/>
                </a:rPr>
                <a:t>质</a:t>
              </a:r>
              <a:r>
                <a:rPr sz="1900" spc="0" dirty="0">
                  <a:solidFill>
                    <a:srgbClr val="0000CC">
                      <a:alpha val="100000"/>
                    </a:srgbClr>
                  </a:solidFill>
                  <a:latin typeface="SimSun"/>
                  <a:ea typeface="SimSun"/>
                  <a:cs typeface="SimSun"/>
                </a:rPr>
                <a:t>  </a:t>
              </a:r>
              <a:r>
                <a:rPr sz="1900" spc="70" dirty="0">
                  <a:solidFill>
                    <a:srgbClr val="0000CC">
                      <a:alpha val="100000"/>
                    </a:srgbClr>
                  </a:solidFill>
                  <a:latin typeface="SimSun"/>
                  <a:ea typeface="SimSun"/>
                  <a:cs typeface="SimSun"/>
                </a:rPr>
                <a:t>安全型电气设备</a:t>
              </a:r>
              <a:r>
                <a:rPr sz="1900" spc="30" dirty="0">
                  <a:solidFill>
                    <a:srgbClr val="0000CC">
                      <a:alpha val="100000"/>
                    </a:srgbClr>
                  </a:solidFill>
                  <a:latin typeface="SimSun"/>
                  <a:ea typeface="SimSun"/>
                  <a:cs typeface="SimSun"/>
                </a:rPr>
                <a:t>。</a:t>
              </a:r>
              <a:endParaRPr lang="SimSun" altLang="SimSun" sz="1900" dirty="0"/>
            </a:p>
          </p:txBody>
        </p:sp>
      </p:grpSp>
      <p:grpSp>
        <p:nvGrpSpPr>
          <p:cNvPr id="24" name="group 24"/>
          <p:cNvGrpSpPr/>
          <p:nvPr/>
        </p:nvGrpSpPr>
        <p:grpSpPr>
          <a:xfrm rot="21600000">
            <a:off x="1082916" y="4842293"/>
            <a:ext cx="3510089" cy="1614068"/>
            <a:chOff x="0" y="0"/>
            <a:chExt cx="3510089" cy="1614068"/>
          </a:xfrm>
        </p:grpSpPr>
        <p:pic>
          <p:nvPicPr>
            <p:cNvPr id="698" name="picture 698"/>
            <p:cNvPicPr>
              <a:picLocks noChangeAspect="1"/>
            </p:cNvPicPr>
            <p:nvPr/>
          </p:nvPicPr>
          <p:blipFill>
            <a:blip r:embed="rId3"/>
            <a:stretch>
              <a:fillRect/>
            </a:stretch>
          </p:blipFill>
          <p:spPr>
            <a:xfrm rot="21600000">
              <a:off x="0" y="0"/>
              <a:ext cx="3510089" cy="1614068"/>
            </a:xfrm>
            <a:prstGeom prst="rect">
              <a:avLst/>
            </a:prstGeom>
          </p:spPr>
        </p:pic>
        <p:sp>
          <p:nvSpPr>
            <p:cNvPr id="699" name="textbox 699"/>
            <p:cNvSpPr/>
            <p:nvPr/>
          </p:nvSpPr>
          <p:spPr>
            <a:xfrm>
              <a:off x="-12700" y="-12700"/>
              <a:ext cx="3535679" cy="1677035"/>
            </a:xfrm>
            <a:prstGeom prst="rect">
              <a:avLst/>
            </a:prstGeom>
          </p:spPr>
          <p:txBody>
            <a:bodyPr vert="horz" wrap="square" lIns="0" tIns="0" rIns="0" bIns="0"/>
            <a:lstStyle/>
            <a:p>
              <a:pPr algn="l" rtl="0" eaLnBrk="0">
                <a:lnSpc>
                  <a:spcPct val="185000"/>
                </a:lnSpc>
                <a:tabLst/>
              </a:pPr>
              <a:endParaRPr lang="Arial" altLang="Arial" sz="1000" dirty="0"/>
            </a:p>
            <a:p>
              <a:pPr marL="633637" indent="-1018" algn="l" rtl="0" eaLnBrk="0">
                <a:lnSpc>
                  <a:spcPct val="103000"/>
                </a:lnSpc>
                <a:spcBef>
                  <a:spcPts val="6"/>
                </a:spcBef>
                <a:tabLst/>
              </a:pPr>
              <a:r>
                <a:rPr sz="2000" spc="-10" dirty="0">
                  <a:solidFill>
                    <a:srgbClr val="0000CC">
                      <a:alpha val="100000"/>
                    </a:srgbClr>
                  </a:solidFill>
                  <a:latin typeface="SimSun"/>
                  <a:ea typeface="SimSun"/>
                  <a:cs typeface="SimSun"/>
                </a:rPr>
                <a:t>报警≥1.0</a:t>
              </a:r>
              <a:r>
                <a:rPr sz="2000" spc="0" dirty="0">
                  <a:solidFill>
                    <a:srgbClr val="0000CC">
                      <a:alpha val="100000"/>
                    </a:srgbClr>
                  </a:solidFill>
                  <a:latin typeface="SimSun"/>
                  <a:ea typeface="SimSun"/>
                  <a:cs typeface="SimSun"/>
                </a:rPr>
                <a:t>%，断电</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≥1.0%，复电浓度&lt;1.0%，</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采区回风巷全部</a:t>
              </a:r>
              <a:r>
                <a:rPr sz="2000" spc="0" dirty="0">
                  <a:solidFill>
                    <a:srgbClr val="0000CC">
                      <a:alpha val="100000"/>
                    </a:srgbClr>
                  </a:solidFill>
                  <a:latin typeface="SimSun"/>
                  <a:ea typeface="SimSun"/>
                  <a:cs typeface="SimSun"/>
                </a:rPr>
                <a:t>非本质</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安全型电气设备</a:t>
              </a:r>
              <a:r>
                <a:rPr sz="2000" spc="0" dirty="0">
                  <a:solidFill>
                    <a:srgbClr val="0000CC">
                      <a:alpha val="100000"/>
                    </a:srgbClr>
                  </a:solidFill>
                  <a:latin typeface="SimSun"/>
                  <a:ea typeface="SimSun"/>
                  <a:cs typeface="SimSun"/>
                </a:rPr>
                <a:t>。</a:t>
              </a:r>
              <a:endParaRPr lang="SimSun" altLang="SimSun" sz="2000" dirty="0"/>
            </a:p>
          </p:txBody>
        </p:sp>
      </p:grpSp>
      <p:grpSp>
        <p:nvGrpSpPr>
          <p:cNvPr id="26" name="group 26"/>
          <p:cNvGrpSpPr/>
          <p:nvPr/>
        </p:nvGrpSpPr>
        <p:grpSpPr>
          <a:xfrm rot="21600000">
            <a:off x="4527600" y="1449413"/>
            <a:ext cx="4255401" cy="1288630"/>
            <a:chOff x="0" y="0"/>
            <a:chExt cx="4255401" cy="1288630"/>
          </a:xfrm>
        </p:grpSpPr>
        <p:pic>
          <p:nvPicPr>
            <p:cNvPr id="700" name="picture 700"/>
            <p:cNvPicPr>
              <a:picLocks noChangeAspect="1"/>
            </p:cNvPicPr>
            <p:nvPr/>
          </p:nvPicPr>
          <p:blipFill>
            <a:blip r:embed="rId4"/>
            <a:stretch>
              <a:fillRect/>
            </a:stretch>
          </p:blipFill>
          <p:spPr>
            <a:xfrm rot="21600000">
              <a:off x="0" y="0"/>
              <a:ext cx="4255401" cy="1288630"/>
            </a:xfrm>
            <a:prstGeom prst="rect">
              <a:avLst/>
            </a:prstGeom>
          </p:spPr>
        </p:pic>
        <p:sp>
          <p:nvSpPr>
            <p:cNvPr id="701" name="textbox 701"/>
            <p:cNvSpPr/>
            <p:nvPr/>
          </p:nvSpPr>
          <p:spPr>
            <a:xfrm>
              <a:off x="-12700" y="-12700"/>
              <a:ext cx="4281170" cy="1349375"/>
            </a:xfrm>
            <a:prstGeom prst="rect">
              <a:avLst/>
            </a:prstGeom>
          </p:spPr>
          <p:txBody>
            <a:bodyPr vert="horz" wrap="square" lIns="0" tIns="0" rIns="0" bIns="0"/>
            <a:lstStyle/>
            <a:p>
              <a:pPr algn="l" rtl="0" eaLnBrk="0">
                <a:lnSpc>
                  <a:spcPct val="157000"/>
                </a:lnSpc>
                <a:tabLst/>
              </a:pPr>
              <a:endParaRPr lang="Arial" altLang="Arial" sz="1000" dirty="0"/>
            </a:p>
            <a:p>
              <a:pPr marL="1061574" indent="-334497" algn="l" rtl="0" eaLnBrk="0">
                <a:lnSpc>
                  <a:spcPct val="103000"/>
                </a:lnSpc>
                <a:spcBef>
                  <a:spcPts val="2"/>
                </a:spcBef>
                <a:tabLst/>
              </a:pPr>
              <a:r>
                <a:rPr sz="2000" spc="-50" dirty="0">
                  <a:solidFill>
                    <a:srgbClr val="0000CC">
                      <a:alpha val="100000"/>
                    </a:srgbClr>
                  </a:solidFill>
                  <a:latin typeface="Wingdings"/>
                  <a:ea typeface="Wingdings"/>
                  <a:cs typeface="Wingdings"/>
                </a:rPr>
                <a:t>Ø</a:t>
              </a:r>
              <a:r>
                <a:rPr sz="2000" spc="-50" dirty="0">
                  <a:solidFill>
                    <a:srgbClr val="0000CC">
                      <a:alpha val="100000"/>
                    </a:srgbClr>
                  </a:solidFill>
                  <a:latin typeface="Wingdings"/>
                  <a:ea typeface="Wingdings"/>
                  <a:cs typeface="Wingdings"/>
                </a:rPr>
                <a:t> </a:t>
              </a:r>
              <a:r>
                <a:rPr sz="2000" spc="-50" dirty="0">
                  <a:solidFill>
                    <a:srgbClr val="0000CC">
                      <a:alpha val="100000"/>
                    </a:srgbClr>
                  </a:solidFill>
                  <a:latin typeface="SimSun"/>
                  <a:ea typeface="SimSun"/>
                  <a:cs typeface="SimSun"/>
                </a:rPr>
                <a:t>报警≥0.5%，断电≥0.5</a:t>
              </a:r>
              <a:r>
                <a:rPr sz="2000" spc="-20" dirty="0">
                  <a:solidFill>
                    <a:srgbClr val="0000CC">
                      <a:alpha val="100000"/>
                    </a:srgbClr>
                  </a:solidFill>
                  <a:latin typeface="SimSun"/>
                  <a:ea typeface="SimSun"/>
                  <a:cs typeface="SimSun"/>
                </a:rPr>
                <a:t>%</a:t>
              </a:r>
              <a:r>
                <a:rPr sz="2000" spc="0" dirty="0">
                  <a:solidFill>
                    <a:srgbClr val="0000CC">
                      <a:alpha val="100000"/>
                    </a:srgbClr>
                  </a:solidFill>
                  <a:latin typeface="SimSun"/>
                  <a:ea typeface="SimSun"/>
                  <a:cs typeface="SimSun"/>
                </a:rPr>
                <a:t>，</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复电浓度&lt;0.5%，</a:t>
              </a:r>
              <a:r>
                <a:rPr sz="2000" spc="0" dirty="0">
                  <a:solidFill>
                    <a:srgbClr val="0000CC">
                      <a:alpha val="100000"/>
                    </a:srgbClr>
                  </a:solidFill>
                  <a:latin typeface="SimSun"/>
                  <a:ea typeface="SimSun"/>
                  <a:cs typeface="SimSun"/>
                </a:rPr>
                <a:t>机车电源</a:t>
              </a:r>
              <a:r>
                <a:rPr sz="2000" spc="0" dirty="0">
                  <a:solidFill>
                    <a:srgbClr val="0000CC">
                      <a:alpha val="100000"/>
                    </a:srgbClr>
                  </a:solidFill>
                  <a:latin typeface="SimSun"/>
                  <a:ea typeface="SimSun"/>
                  <a:cs typeface="SimSun"/>
                </a:rPr>
                <a:t>  </a:t>
              </a:r>
              <a:r>
                <a:rPr sz="2000" spc="-20" dirty="0">
                  <a:solidFill>
                    <a:srgbClr val="0000CC">
                      <a:alpha val="100000"/>
                    </a:srgbClr>
                  </a:solidFill>
                  <a:latin typeface="SimSun"/>
                  <a:ea typeface="SimSun"/>
                  <a:cs typeface="SimSun"/>
                </a:rPr>
                <a:t>或车辆动力</a:t>
              </a:r>
              <a:r>
                <a:rPr sz="2000" spc="0" dirty="0">
                  <a:solidFill>
                    <a:srgbClr val="0000CC">
                      <a:alpha val="100000"/>
                    </a:srgbClr>
                  </a:solidFill>
                  <a:latin typeface="SimSun"/>
                  <a:ea typeface="SimSun"/>
                  <a:cs typeface="SimSun"/>
                </a:rPr>
                <a:t>。</a:t>
              </a:r>
              <a:endParaRPr lang="SimSun" altLang="SimSun" sz="2000" dirty="0"/>
            </a:p>
          </p:txBody>
        </p:sp>
      </p:grpSp>
      <p:grpSp>
        <p:nvGrpSpPr>
          <p:cNvPr id="28" name="group 28"/>
          <p:cNvGrpSpPr/>
          <p:nvPr/>
        </p:nvGrpSpPr>
        <p:grpSpPr>
          <a:xfrm rot="21600000">
            <a:off x="4607623" y="2997530"/>
            <a:ext cx="4185539" cy="1227670"/>
            <a:chOff x="0" y="0"/>
            <a:chExt cx="4185539" cy="1227670"/>
          </a:xfrm>
        </p:grpSpPr>
        <p:pic>
          <p:nvPicPr>
            <p:cNvPr id="702" name="picture 702"/>
            <p:cNvPicPr>
              <a:picLocks noChangeAspect="1"/>
            </p:cNvPicPr>
            <p:nvPr/>
          </p:nvPicPr>
          <p:blipFill>
            <a:blip r:embed="rId5"/>
            <a:stretch>
              <a:fillRect/>
            </a:stretch>
          </p:blipFill>
          <p:spPr>
            <a:xfrm rot="21600000">
              <a:off x="0" y="0"/>
              <a:ext cx="4185539" cy="1227670"/>
            </a:xfrm>
            <a:prstGeom prst="rect">
              <a:avLst/>
            </a:prstGeom>
          </p:spPr>
        </p:pic>
        <p:sp>
          <p:nvSpPr>
            <p:cNvPr id="703" name="textbox 703"/>
            <p:cNvSpPr/>
            <p:nvPr/>
          </p:nvSpPr>
          <p:spPr>
            <a:xfrm>
              <a:off x="-12700" y="-12700"/>
              <a:ext cx="4211320" cy="1287780"/>
            </a:xfrm>
            <a:prstGeom prst="rect">
              <a:avLst/>
            </a:prstGeom>
          </p:spPr>
          <p:txBody>
            <a:bodyPr vert="horz" wrap="square" lIns="0" tIns="0" rIns="0" bIns="0"/>
            <a:lstStyle/>
            <a:p>
              <a:pPr algn="l" rtl="0" eaLnBrk="0">
                <a:lnSpc>
                  <a:spcPct val="116000"/>
                </a:lnSpc>
                <a:tabLst/>
              </a:pPr>
              <a:endParaRPr lang="Arial" altLang="Arial" sz="1000" dirty="0"/>
            </a:p>
            <a:p>
              <a:pPr marL="636615" indent="-3055" algn="l" rtl="0" eaLnBrk="0">
                <a:lnSpc>
                  <a:spcPct val="103000"/>
                </a:lnSpc>
                <a:spcBef>
                  <a:spcPts val="6"/>
                </a:spcBef>
                <a:tabLst/>
              </a:pPr>
              <a:r>
                <a:rPr sz="2000" spc="-10" dirty="0">
                  <a:solidFill>
                    <a:srgbClr val="0000CC">
                      <a:alpha val="100000"/>
                    </a:srgbClr>
                  </a:solidFill>
                  <a:latin typeface="SimSun"/>
                  <a:ea typeface="SimSun"/>
                  <a:cs typeface="SimSun"/>
                </a:rPr>
                <a:t>报警≥0.5</a:t>
              </a:r>
              <a:r>
                <a:rPr sz="2000" spc="0" dirty="0">
                  <a:solidFill>
                    <a:srgbClr val="0000CC">
                      <a:alpha val="100000"/>
                    </a:srgbClr>
                  </a:solidFill>
                  <a:latin typeface="SimSun"/>
                  <a:ea typeface="SimSun"/>
                  <a:cs typeface="SimSun"/>
                </a:rPr>
                <a:t>%，断电≥0.7%，复</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电浓度&lt;0.7%，</a:t>
              </a:r>
              <a:r>
                <a:rPr sz="2000" spc="0" dirty="0">
                  <a:solidFill>
                    <a:srgbClr val="0000CC">
                      <a:alpha val="100000"/>
                    </a:srgbClr>
                  </a:solidFill>
                  <a:latin typeface="SimSun"/>
                  <a:ea typeface="SimSun"/>
                  <a:cs typeface="SimSun"/>
                </a:rPr>
                <a:t>井筒内全部非</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本质安全型电气设备</a:t>
              </a:r>
              <a:r>
                <a:rPr sz="2000" spc="0" dirty="0">
                  <a:solidFill>
                    <a:srgbClr val="0000CC">
                      <a:alpha val="100000"/>
                    </a:srgbClr>
                  </a:solidFill>
                  <a:latin typeface="SimSun"/>
                  <a:ea typeface="SimSun"/>
                  <a:cs typeface="SimSun"/>
                </a:rPr>
                <a:t>。</a:t>
              </a:r>
              <a:endParaRPr lang="SimSun" altLang="SimSun" sz="2000" dirty="0"/>
            </a:p>
          </p:txBody>
        </p:sp>
      </p:grpSp>
      <p:sp>
        <p:nvSpPr>
          <p:cNvPr id="704" name="textbox 704"/>
          <p:cNvSpPr/>
          <p:nvPr/>
        </p:nvSpPr>
        <p:spPr>
          <a:xfrm>
            <a:off x="657762" y="4244530"/>
            <a:ext cx="7634605" cy="314325"/>
          </a:xfrm>
          <a:prstGeom prst="rect">
            <a:avLst/>
          </a:prstGeom>
        </p:spPr>
        <p:txBody>
          <a:bodyPr vert="horz" wrap="square" lIns="0" tIns="0" rIns="0" bIns="0"/>
          <a:lstStyle/>
          <a:p>
            <a:pPr algn="l" rtl="0" eaLnBrk="0">
              <a:lnSpc>
                <a:spcPct val="76864"/>
              </a:lnSpc>
              <a:tabLst/>
            </a:pPr>
            <a:endParaRPr lang="Arial" altLang="Arial" sz="100" dirty="0"/>
          </a:p>
          <a:p>
            <a:pPr marL="12700" algn="l" rtl="0" eaLnBrk="0">
              <a:lnSpc>
                <a:spcPct val="95000"/>
              </a:lnSpc>
              <a:tabLst/>
            </a:pPr>
            <a:r>
              <a:rPr sz="2000" spc="-10" dirty="0">
                <a:solidFill>
                  <a:srgbClr val="000000">
                    <a:alpha val="100000"/>
                  </a:srgbClr>
                </a:solidFill>
                <a:latin typeface="SimSun"/>
                <a:ea typeface="SimSun"/>
                <a:cs typeface="SimSun"/>
              </a:rPr>
              <a:t>6.4.6</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采区回</a:t>
            </a:r>
            <a:r>
              <a:rPr sz="2000" spc="0" dirty="0">
                <a:solidFill>
                  <a:srgbClr val="000000">
                    <a:alpha val="100000"/>
                  </a:srgbClr>
                </a:solidFill>
                <a:latin typeface="SimSun"/>
                <a:ea typeface="SimSun"/>
                <a:cs typeface="SimSun"/>
              </a:rPr>
              <a:t>风巷、一翼回风巷及总回风巷道内临时施工的电气设备</a:t>
            </a:r>
            <a:endParaRPr lang="SimSun" altLang="SimSun" sz="2000" dirty="0"/>
          </a:p>
        </p:txBody>
      </p:sp>
      <p:sp>
        <p:nvSpPr>
          <p:cNvPr id="705" name="textbox 705"/>
          <p:cNvSpPr/>
          <p:nvPr/>
        </p:nvSpPr>
        <p:spPr>
          <a:xfrm>
            <a:off x="657762" y="2720530"/>
            <a:ext cx="7343140" cy="314325"/>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50" dirty="0">
                <a:solidFill>
                  <a:srgbClr val="000000">
                    <a:alpha val="100000"/>
                  </a:srgbClr>
                </a:solidFill>
                <a:latin typeface="SimSun"/>
                <a:ea typeface="SimSun"/>
                <a:cs typeface="SimSun"/>
              </a:rPr>
              <a:t>6.4.5</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兼做回风井的装有带式输送机的井筒内应设置甲</a:t>
            </a:r>
            <a:r>
              <a:rPr sz="2000" spc="-40" dirty="0">
                <a:solidFill>
                  <a:srgbClr val="000000">
                    <a:alpha val="100000"/>
                  </a:srgbClr>
                </a:solidFill>
                <a:latin typeface="SimSun"/>
                <a:ea typeface="SimSun"/>
                <a:cs typeface="SimSun"/>
              </a:rPr>
              <a:t>烷</a:t>
            </a:r>
            <a:r>
              <a:rPr sz="2000" spc="0" dirty="0">
                <a:solidFill>
                  <a:srgbClr val="000000">
                    <a:alpha val="100000"/>
                  </a:srgbClr>
                </a:solidFill>
                <a:latin typeface="SimSun"/>
                <a:ea typeface="SimSun"/>
                <a:cs typeface="SimSun"/>
              </a:rPr>
              <a:t>传感器。</a:t>
            </a:r>
            <a:endParaRPr lang="SimSun" altLang="SimSun" sz="2000" dirty="0"/>
          </a:p>
        </p:txBody>
      </p:sp>
      <p:sp>
        <p:nvSpPr>
          <p:cNvPr id="706" name="textbox 706"/>
          <p:cNvSpPr/>
          <p:nvPr/>
        </p:nvSpPr>
        <p:spPr>
          <a:xfrm>
            <a:off x="657762" y="4549330"/>
            <a:ext cx="4123690" cy="329565"/>
          </a:xfrm>
          <a:prstGeom prst="rect">
            <a:avLst/>
          </a:prstGeom>
        </p:spPr>
        <p:txBody>
          <a:bodyPr vert="horz" wrap="square" lIns="0" tIns="0" rIns="0" bIns="0"/>
          <a:lstStyle/>
          <a:p>
            <a:pPr algn="l" rtl="0" eaLnBrk="0">
              <a:lnSpc>
                <a:spcPct val="76290"/>
              </a:lnSpc>
              <a:tabLst/>
            </a:pPr>
            <a:endParaRPr lang="Arial" altLang="Arial" sz="100" dirty="0"/>
          </a:p>
          <a:p>
            <a:pPr marL="12700" algn="l" rtl="0" eaLnBrk="0">
              <a:lnSpc>
                <a:spcPct val="100000"/>
              </a:lnSpc>
              <a:tabLst/>
            </a:pPr>
            <a:r>
              <a:rPr sz="2000" spc="-70" dirty="0">
                <a:solidFill>
                  <a:srgbClr val="000000">
                    <a:alpha val="100000"/>
                  </a:srgbClr>
                </a:solidFill>
                <a:latin typeface="SimSun"/>
                <a:ea typeface="SimSun"/>
                <a:cs typeface="SimSun"/>
              </a:rPr>
              <a:t>上风侧10m</a:t>
            </a:r>
            <a:r>
              <a:rPr sz="1900" spc="-70" dirty="0" baseline="-19190">
                <a:solidFill>
                  <a:srgbClr val="000000">
                    <a:alpha val="100000"/>
                  </a:srgbClr>
                </a:solidFill>
                <a:latin typeface="SimSun"/>
                <a:ea typeface="SimSun"/>
                <a:cs typeface="SimSun"/>
              </a:rPr>
              <a:t>~</a:t>
            </a:r>
            <a:r>
              <a:rPr sz="2000" spc="-70" dirty="0">
                <a:solidFill>
                  <a:srgbClr val="000000">
                    <a:alpha val="100000"/>
                  </a:srgbClr>
                </a:solidFill>
                <a:latin typeface="SimSun"/>
                <a:ea typeface="SimSun"/>
                <a:cs typeface="SimSun"/>
              </a:rPr>
              <a:t>15</a:t>
            </a:r>
            <a:r>
              <a:rPr sz="2000" spc="-20" dirty="0">
                <a:solidFill>
                  <a:srgbClr val="000000">
                    <a:alpha val="100000"/>
                  </a:srgbClr>
                </a:solidFill>
                <a:latin typeface="SimSun"/>
                <a:ea typeface="SimSun"/>
                <a:cs typeface="SimSun"/>
              </a:rPr>
              <a:t>m</a:t>
            </a:r>
            <a:r>
              <a:rPr sz="2000" spc="-70" dirty="0">
                <a:solidFill>
                  <a:srgbClr val="000000">
                    <a:alpha val="100000"/>
                  </a:srgbClr>
                </a:solidFill>
                <a:latin typeface="SimSun"/>
                <a:ea typeface="SimSun"/>
                <a:cs typeface="SimSun"/>
              </a:rPr>
              <a:t>处应设置甲烷传感器。</a:t>
            </a:r>
            <a:endParaRPr lang="SimSun" altLang="SimSun" sz="2000" dirty="0"/>
          </a:p>
        </p:txBody>
      </p:sp>
      <p:sp>
        <p:nvSpPr>
          <p:cNvPr id="707" name="textbox 707"/>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0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0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10" name="textbox 710"/>
          <p:cNvSpPr/>
          <p:nvPr/>
        </p:nvSpPr>
        <p:spPr>
          <a:xfrm>
            <a:off x="8217582" y="6401058"/>
            <a:ext cx="238759"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0</a:t>
            </a:r>
            <a:endParaRPr lang="Verdana" altLang="Verdana" sz="1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1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1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grpSp>
        <p:nvGrpSpPr>
          <p:cNvPr id="30" name="group 30"/>
          <p:cNvGrpSpPr/>
          <p:nvPr/>
        </p:nvGrpSpPr>
        <p:grpSpPr>
          <a:xfrm rot="21600000">
            <a:off x="2934030" y="1225613"/>
            <a:ext cx="5219052" cy="1288669"/>
            <a:chOff x="0" y="0"/>
            <a:chExt cx="5219052" cy="1288669"/>
          </a:xfrm>
        </p:grpSpPr>
        <p:pic>
          <p:nvPicPr>
            <p:cNvPr id="714" name="picture 714"/>
            <p:cNvPicPr>
              <a:picLocks noChangeAspect="1"/>
            </p:cNvPicPr>
            <p:nvPr/>
          </p:nvPicPr>
          <p:blipFill>
            <a:blip r:embed="rId2"/>
            <a:stretch>
              <a:fillRect/>
            </a:stretch>
          </p:blipFill>
          <p:spPr>
            <a:xfrm rot="21600000">
              <a:off x="0" y="0"/>
              <a:ext cx="5219052" cy="1288669"/>
            </a:xfrm>
            <a:prstGeom prst="rect">
              <a:avLst/>
            </a:prstGeom>
          </p:spPr>
        </p:pic>
        <p:sp>
          <p:nvSpPr>
            <p:cNvPr id="715" name="textbox 715"/>
            <p:cNvSpPr/>
            <p:nvPr/>
          </p:nvSpPr>
          <p:spPr>
            <a:xfrm>
              <a:off x="-12700" y="-12700"/>
              <a:ext cx="5244465" cy="1348739"/>
            </a:xfrm>
            <a:prstGeom prst="rect">
              <a:avLst/>
            </a:prstGeom>
          </p:spPr>
          <p:txBody>
            <a:bodyPr vert="horz" wrap="square" lIns="0" tIns="0" rIns="0" bIns="0"/>
            <a:lstStyle/>
            <a:p>
              <a:pPr algn="l" rtl="0" eaLnBrk="0">
                <a:lnSpc>
                  <a:spcPct val="156000"/>
                </a:lnSpc>
                <a:tabLst/>
              </a:pPr>
              <a:endParaRPr lang="Arial" altLang="Arial" sz="1000" dirty="0"/>
            </a:p>
            <a:p>
              <a:pPr marL="838440" indent="-2037" algn="l" rtl="0" eaLnBrk="0">
                <a:lnSpc>
                  <a:spcPct val="103000"/>
                </a:lnSpc>
                <a:spcBef>
                  <a:spcPts val="6"/>
                </a:spcBef>
                <a:tabLst/>
              </a:pPr>
              <a:r>
                <a:rPr sz="2000" spc="-10" dirty="0">
                  <a:solidFill>
                    <a:srgbClr val="0000CC">
                      <a:alpha val="100000"/>
                    </a:srgbClr>
                  </a:solidFill>
                  <a:latin typeface="SimSun"/>
                  <a:ea typeface="SimSun"/>
                  <a:cs typeface="SimSun"/>
                </a:rPr>
                <a:t>报警≥1.5</a:t>
              </a:r>
              <a:r>
                <a:rPr sz="2000" spc="0" dirty="0">
                  <a:solidFill>
                    <a:srgbClr val="0000CC">
                      <a:alpha val="100000"/>
                    </a:srgbClr>
                  </a:solidFill>
                  <a:latin typeface="SimSun"/>
                  <a:ea typeface="SimSun"/>
                  <a:cs typeface="SimSun"/>
                </a:rPr>
                <a:t>%，断电≥1.5%，复电浓度</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&lt;1.5%，煤仓</a:t>
              </a:r>
              <a:r>
                <a:rPr sz="2000" spc="0" dirty="0">
                  <a:solidFill>
                    <a:srgbClr val="0000CC">
                      <a:alpha val="100000"/>
                    </a:srgbClr>
                  </a:solidFill>
                  <a:latin typeface="SimSun"/>
                  <a:ea typeface="SimSun"/>
                  <a:cs typeface="SimSun"/>
                </a:rPr>
                <a:t>附近的各类运输设备及其</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他全部非本质安全</a:t>
              </a:r>
              <a:r>
                <a:rPr sz="2000" spc="0" dirty="0">
                  <a:solidFill>
                    <a:srgbClr val="0000CC">
                      <a:alpha val="100000"/>
                    </a:srgbClr>
                  </a:solidFill>
                  <a:latin typeface="SimSun"/>
                  <a:ea typeface="SimSun"/>
                  <a:cs typeface="SimSun"/>
                </a:rPr>
                <a:t>型电气设备。</a:t>
              </a:r>
              <a:endParaRPr lang="SimSun" altLang="SimSun" sz="2000" dirty="0"/>
            </a:p>
          </p:txBody>
        </p:sp>
      </p:grpSp>
      <p:grpSp>
        <p:nvGrpSpPr>
          <p:cNvPr id="32" name="group 32"/>
          <p:cNvGrpSpPr/>
          <p:nvPr/>
        </p:nvGrpSpPr>
        <p:grpSpPr>
          <a:xfrm rot="21600000">
            <a:off x="3095688" y="4593361"/>
            <a:ext cx="5057394" cy="1306690"/>
            <a:chOff x="0" y="0"/>
            <a:chExt cx="5057394" cy="1306690"/>
          </a:xfrm>
        </p:grpSpPr>
        <p:pic>
          <p:nvPicPr>
            <p:cNvPr id="716" name="picture 716"/>
            <p:cNvPicPr>
              <a:picLocks noChangeAspect="1"/>
            </p:cNvPicPr>
            <p:nvPr/>
          </p:nvPicPr>
          <p:blipFill>
            <a:blip r:embed="rId3"/>
            <a:stretch>
              <a:fillRect/>
            </a:stretch>
          </p:blipFill>
          <p:spPr>
            <a:xfrm rot="21600000">
              <a:off x="0" y="0"/>
              <a:ext cx="5057394" cy="1306690"/>
            </a:xfrm>
            <a:prstGeom prst="rect">
              <a:avLst/>
            </a:prstGeom>
          </p:spPr>
        </p:pic>
        <p:sp>
          <p:nvSpPr>
            <p:cNvPr id="717" name="textbox 717"/>
            <p:cNvSpPr/>
            <p:nvPr/>
          </p:nvSpPr>
          <p:spPr>
            <a:xfrm>
              <a:off x="-12700" y="-12700"/>
              <a:ext cx="5083175" cy="1368425"/>
            </a:xfrm>
            <a:prstGeom prst="rect">
              <a:avLst/>
            </a:prstGeom>
          </p:spPr>
          <p:txBody>
            <a:bodyPr vert="horz" wrap="square" lIns="0" tIns="0" rIns="0" bIns="0"/>
            <a:lstStyle/>
            <a:p>
              <a:pPr algn="l" rtl="0" eaLnBrk="0">
                <a:lnSpc>
                  <a:spcPct val="159000"/>
                </a:lnSpc>
                <a:tabLst/>
              </a:pPr>
              <a:endParaRPr lang="Arial" altLang="Arial" sz="1000" dirty="0"/>
            </a:p>
            <a:p>
              <a:pPr algn="l" rtl="0" eaLnBrk="0">
                <a:lnSpc>
                  <a:spcPct val="6272"/>
                </a:lnSpc>
                <a:tabLst/>
              </a:pPr>
              <a:endParaRPr lang="Arial" altLang="Arial" sz="100" dirty="0"/>
            </a:p>
            <a:p>
              <a:pPr marL="819647" indent="-3055" algn="l" rtl="0" eaLnBrk="0">
                <a:lnSpc>
                  <a:spcPct val="103000"/>
                </a:lnSpc>
                <a:tabLst/>
              </a:pPr>
              <a:r>
                <a:rPr sz="2000" spc="-10" dirty="0">
                  <a:solidFill>
                    <a:srgbClr val="0000CC">
                      <a:alpha val="100000"/>
                    </a:srgbClr>
                  </a:solidFill>
                  <a:latin typeface="SimSun"/>
                  <a:ea typeface="SimSun"/>
                  <a:cs typeface="SimSun"/>
                </a:rPr>
                <a:t>报警≥1.5</a:t>
              </a:r>
              <a:r>
                <a:rPr sz="2000" spc="0" dirty="0">
                  <a:solidFill>
                    <a:srgbClr val="0000CC">
                      <a:alpha val="100000"/>
                    </a:srgbClr>
                  </a:solidFill>
                  <a:latin typeface="SimSun"/>
                  <a:ea typeface="SimSun"/>
                  <a:cs typeface="SimSun"/>
                </a:rPr>
                <a:t>%，断电≥1.5%，复电浓度</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&lt;1.5%，带式输</a:t>
              </a:r>
              <a:r>
                <a:rPr sz="2000" spc="0" dirty="0">
                  <a:solidFill>
                    <a:srgbClr val="0000CC">
                      <a:alpha val="100000"/>
                    </a:srgbClr>
                  </a:solidFill>
                  <a:latin typeface="SimSun"/>
                  <a:ea typeface="SimSun"/>
                  <a:cs typeface="SimSun"/>
                </a:rPr>
                <a:t>送机走廊内全部非本</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质安全型电气设备。</a:t>
              </a:r>
              <a:endParaRPr lang="SimSun" altLang="SimSun" sz="2000" dirty="0"/>
            </a:p>
          </p:txBody>
        </p:sp>
      </p:grpSp>
      <p:grpSp>
        <p:nvGrpSpPr>
          <p:cNvPr id="34" name="group 34"/>
          <p:cNvGrpSpPr/>
          <p:nvPr/>
        </p:nvGrpSpPr>
        <p:grpSpPr>
          <a:xfrm rot="21600000">
            <a:off x="2934055" y="3034474"/>
            <a:ext cx="5219027" cy="1152131"/>
            <a:chOff x="0" y="0"/>
            <a:chExt cx="5219027" cy="1152131"/>
          </a:xfrm>
        </p:grpSpPr>
        <p:pic>
          <p:nvPicPr>
            <p:cNvPr id="718" name="picture 718"/>
            <p:cNvPicPr>
              <a:picLocks noChangeAspect="1"/>
            </p:cNvPicPr>
            <p:nvPr/>
          </p:nvPicPr>
          <p:blipFill>
            <a:blip r:embed="rId4"/>
            <a:stretch>
              <a:fillRect/>
            </a:stretch>
          </p:blipFill>
          <p:spPr>
            <a:xfrm rot="21600000">
              <a:off x="0" y="0"/>
              <a:ext cx="5219027" cy="1152131"/>
            </a:xfrm>
            <a:prstGeom prst="rect">
              <a:avLst/>
            </a:prstGeom>
          </p:spPr>
        </p:pic>
        <p:sp>
          <p:nvSpPr>
            <p:cNvPr id="719" name="textbox 719"/>
            <p:cNvSpPr/>
            <p:nvPr/>
          </p:nvSpPr>
          <p:spPr>
            <a:xfrm>
              <a:off x="-12700" y="-12700"/>
              <a:ext cx="5244465" cy="1214755"/>
            </a:xfrm>
            <a:prstGeom prst="rect">
              <a:avLst/>
            </a:prstGeom>
          </p:spPr>
          <p:txBody>
            <a:bodyPr vert="horz" wrap="square" lIns="0" tIns="0" rIns="0" bIns="0"/>
            <a:lstStyle/>
            <a:p>
              <a:pPr algn="l" rtl="0" eaLnBrk="0">
                <a:lnSpc>
                  <a:spcPct val="106000"/>
                </a:lnSpc>
                <a:tabLst/>
              </a:pPr>
              <a:endParaRPr lang="Arial" altLang="Arial" sz="1000" dirty="0"/>
            </a:p>
            <a:p>
              <a:pPr marL="930086" indent="-8148" algn="l" rtl="0" eaLnBrk="0">
                <a:lnSpc>
                  <a:spcPct val="104000"/>
                </a:lnSpc>
                <a:spcBef>
                  <a:spcPts val="1"/>
                </a:spcBef>
                <a:tabLst/>
              </a:pPr>
              <a:r>
                <a:rPr sz="2000" spc="-10" dirty="0">
                  <a:solidFill>
                    <a:srgbClr val="0000CC">
                      <a:alpha val="100000"/>
                    </a:srgbClr>
                  </a:solidFill>
                  <a:latin typeface="SimSun"/>
                  <a:ea typeface="SimSun"/>
                  <a:cs typeface="SimSun"/>
                </a:rPr>
                <a:t>报警≥1.5</a:t>
              </a:r>
              <a:r>
                <a:rPr sz="2000" spc="0" dirty="0">
                  <a:solidFill>
                    <a:srgbClr val="0000CC">
                      <a:alpha val="100000"/>
                    </a:srgbClr>
                  </a:solidFill>
                  <a:latin typeface="SimSun"/>
                  <a:ea typeface="SimSun"/>
                  <a:cs typeface="SimSun"/>
                </a:rPr>
                <a:t>%，断电≥1.5%，复电浓度</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&lt;1.5%，选煤厂车间内全</a:t>
              </a:r>
              <a:r>
                <a:rPr sz="2000" spc="0" dirty="0">
                  <a:solidFill>
                    <a:srgbClr val="0000CC">
                      <a:alpha val="100000"/>
                    </a:srgbClr>
                  </a:solidFill>
                  <a:latin typeface="SimSun"/>
                  <a:ea typeface="SimSun"/>
                  <a:cs typeface="SimSun"/>
                </a:rPr>
                <a:t>部非本质安全</a:t>
              </a:r>
              <a:r>
                <a:rPr sz="2000" spc="0" dirty="0">
                  <a:solidFill>
                    <a:srgbClr val="0000CC">
                      <a:alpha val="100000"/>
                    </a:srgbClr>
                  </a:solidFill>
                  <a:latin typeface="SimSun"/>
                  <a:ea typeface="SimSun"/>
                  <a:cs typeface="SimSun"/>
                </a:rPr>
                <a:t> </a:t>
              </a:r>
              <a:r>
                <a:rPr sz="2000" spc="-30" dirty="0">
                  <a:solidFill>
                    <a:srgbClr val="0000CC">
                      <a:alpha val="100000"/>
                    </a:srgbClr>
                  </a:solidFill>
                  <a:latin typeface="SimSun"/>
                  <a:ea typeface="SimSun"/>
                  <a:cs typeface="SimSun"/>
                </a:rPr>
                <a:t>型电气设</a:t>
              </a:r>
              <a:r>
                <a:rPr sz="2000" spc="-10" dirty="0">
                  <a:solidFill>
                    <a:srgbClr val="0000CC">
                      <a:alpha val="100000"/>
                    </a:srgbClr>
                  </a:solidFill>
                  <a:latin typeface="SimSun"/>
                  <a:ea typeface="SimSun"/>
                  <a:cs typeface="SimSun"/>
                </a:rPr>
                <a:t>备</a:t>
              </a:r>
              <a:r>
                <a:rPr sz="2000" spc="0" dirty="0">
                  <a:solidFill>
                    <a:srgbClr val="0000CC">
                      <a:alpha val="100000"/>
                    </a:srgbClr>
                  </a:solidFill>
                  <a:latin typeface="SimSun"/>
                  <a:ea typeface="SimSun"/>
                  <a:cs typeface="SimSun"/>
                </a:rPr>
                <a:t>。</a:t>
              </a:r>
              <a:endParaRPr lang="SimSun" altLang="SimSun" sz="2000" dirty="0"/>
            </a:p>
          </p:txBody>
        </p:sp>
      </p:grpSp>
      <p:sp>
        <p:nvSpPr>
          <p:cNvPr id="720" name="textbox 720"/>
          <p:cNvSpPr/>
          <p:nvPr/>
        </p:nvSpPr>
        <p:spPr>
          <a:xfrm>
            <a:off x="657762" y="891730"/>
            <a:ext cx="6581140" cy="316229"/>
          </a:xfrm>
          <a:prstGeom prst="rect">
            <a:avLst/>
          </a:prstGeom>
        </p:spPr>
        <p:txBody>
          <a:bodyPr vert="horz" wrap="square" lIns="0" tIns="0" rIns="0" bIns="0"/>
          <a:lstStyle/>
          <a:p>
            <a:pPr algn="l" rtl="0" eaLnBrk="0">
              <a:lnSpc>
                <a:spcPct val="89888"/>
              </a:lnSpc>
              <a:tabLst/>
            </a:pPr>
            <a:endParaRPr lang="Arial" altLang="Arial" sz="100" dirty="0"/>
          </a:p>
          <a:p>
            <a:pPr marL="12700" algn="l" rtl="0" eaLnBrk="0">
              <a:lnSpc>
                <a:spcPct val="95000"/>
              </a:lnSpc>
              <a:tabLst/>
            </a:pPr>
            <a:r>
              <a:rPr sz="2000" spc="-50" dirty="0">
                <a:solidFill>
                  <a:srgbClr val="000000">
                    <a:alpha val="100000"/>
                  </a:srgbClr>
                </a:solidFill>
                <a:latin typeface="SimSun"/>
                <a:ea typeface="SimSun"/>
                <a:cs typeface="SimSun"/>
              </a:rPr>
              <a:t>6.4.7</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井下煤仓、地面选煤厂煤仓上方应设置甲烷传感</a:t>
            </a:r>
            <a:r>
              <a:rPr sz="2000" spc="-40" dirty="0">
                <a:solidFill>
                  <a:srgbClr val="000000">
                    <a:alpha val="100000"/>
                  </a:srgbClr>
                </a:solidFill>
                <a:latin typeface="SimSun"/>
                <a:ea typeface="SimSun"/>
                <a:cs typeface="SimSun"/>
              </a:rPr>
              <a:t>器</a:t>
            </a:r>
            <a:r>
              <a:rPr sz="2000" spc="0" dirty="0">
                <a:solidFill>
                  <a:srgbClr val="000000">
                    <a:alpha val="100000"/>
                  </a:srgbClr>
                </a:solidFill>
                <a:latin typeface="SimSun"/>
                <a:ea typeface="SimSun"/>
                <a:cs typeface="SimSun"/>
              </a:rPr>
              <a:t>。</a:t>
            </a:r>
            <a:endParaRPr lang="SimSun" altLang="SimSun" sz="2000" dirty="0"/>
          </a:p>
        </p:txBody>
      </p:sp>
      <p:sp>
        <p:nvSpPr>
          <p:cNvPr id="721" name="textbox 721"/>
          <p:cNvSpPr/>
          <p:nvPr/>
        </p:nvSpPr>
        <p:spPr>
          <a:xfrm>
            <a:off x="657762" y="4244530"/>
            <a:ext cx="6581140" cy="314325"/>
          </a:xfrm>
          <a:prstGeom prst="rect">
            <a:avLst/>
          </a:prstGeom>
        </p:spPr>
        <p:txBody>
          <a:bodyPr vert="horz" wrap="square" lIns="0" tIns="0" rIns="0" bIns="0"/>
          <a:lstStyle/>
          <a:p>
            <a:pPr algn="l" rtl="0" eaLnBrk="0">
              <a:lnSpc>
                <a:spcPct val="76864"/>
              </a:lnSpc>
              <a:tabLst/>
            </a:pPr>
            <a:endParaRPr lang="Arial" altLang="Arial" sz="100" dirty="0"/>
          </a:p>
          <a:p>
            <a:pPr marL="12700" algn="l" rtl="0" eaLnBrk="0">
              <a:lnSpc>
                <a:spcPct val="95000"/>
              </a:lnSpc>
              <a:tabLst/>
            </a:pPr>
            <a:r>
              <a:rPr sz="2000" spc="-50" dirty="0">
                <a:solidFill>
                  <a:srgbClr val="000000">
                    <a:alpha val="100000"/>
                  </a:srgbClr>
                </a:solidFill>
                <a:latin typeface="SimSun"/>
                <a:ea typeface="SimSun"/>
                <a:cs typeface="SimSun"/>
              </a:rPr>
              <a:t>6.4.9</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封闭的带式输送机地面走廊上方应设置甲烷传感</a:t>
            </a:r>
            <a:r>
              <a:rPr sz="2000" spc="-40" dirty="0">
                <a:solidFill>
                  <a:srgbClr val="000000">
                    <a:alpha val="100000"/>
                  </a:srgbClr>
                </a:solidFill>
                <a:latin typeface="SimSun"/>
                <a:ea typeface="SimSun"/>
                <a:cs typeface="SimSun"/>
              </a:rPr>
              <a:t>器</a:t>
            </a:r>
            <a:r>
              <a:rPr sz="2000" spc="0" dirty="0">
                <a:solidFill>
                  <a:srgbClr val="000000">
                    <a:alpha val="100000"/>
                  </a:srgbClr>
                </a:solidFill>
                <a:latin typeface="SimSun"/>
                <a:ea typeface="SimSun"/>
                <a:cs typeface="SimSun"/>
              </a:rPr>
              <a:t>。</a:t>
            </a:r>
            <a:endParaRPr lang="SimSun" altLang="SimSun" sz="2000" dirty="0"/>
          </a:p>
        </p:txBody>
      </p:sp>
      <p:sp>
        <p:nvSpPr>
          <p:cNvPr id="722" name="textbox 722"/>
          <p:cNvSpPr/>
          <p:nvPr/>
        </p:nvSpPr>
        <p:spPr>
          <a:xfrm>
            <a:off x="657762" y="2720530"/>
            <a:ext cx="6327140" cy="314325"/>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50" dirty="0">
                <a:solidFill>
                  <a:srgbClr val="000000">
                    <a:alpha val="100000"/>
                  </a:srgbClr>
                </a:solidFill>
                <a:latin typeface="SimSun"/>
                <a:ea typeface="SimSun"/>
                <a:cs typeface="SimSun"/>
              </a:rPr>
              <a:t>6.4.8</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封闭的地面选煤厂车间内上方应设置甲烷传感器</a:t>
            </a:r>
            <a:r>
              <a:rPr sz="2000" spc="-40" dirty="0">
                <a:solidFill>
                  <a:srgbClr val="000000">
                    <a:alpha val="100000"/>
                  </a:srgbClr>
                </a:solidFill>
                <a:latin typeface="SimSun"/>
                <a:ea typeface="SimSun"/>
                <a:cs typeface="SimSun"/>
              </a:rPr>
              <a:t>。</a:t>
            </a:r>
            <a:endParaRPr lang="SimSun" altLang="SimSun" sz="2000" dirty="0"/>
          </a:p>
        </p:txBody>
      </p:sp>
      <p:sp>
        <p:nvSpPr>
          <p:cNvPr id="723" name="textbox 723"/>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24"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25"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26" name="textbox 726"/>
          <p:cNvSpPr/>
          <p:nvPr/>
        </p:nvSpPr>
        <p:spPr>
          <a:xfrm>
            <a:off x="8217582" y="6403377"/>
            <a:ext cx="238759" cy="200660"/>
          </a:xfrm>
          <a:prstGeom prst="rect">
            <a:avLst/>
          </a:prstGeom>
        </p:spPr>
        <p:txBody>
          <a:bodyPr vert="horz" wrap="square" lIns="0" tIns="0" rIns="0" bIns="0"/>
          <a:lstStyle/>
          <a:p>
            <a:pPr algn="l" rtl="0" eaLnBrk="0">
              <a:lnSpc>
                <a:spcPct val="81840"/>
              </a:lnSpc>
              <a:tabLst/>
            </a:pPr>
            <a:endParaRPr lang="Arial" altLang="Arial" sz="100" dirty="0"/>
          </a:p>
          <a:p>
            <a:pPr marL="12700" algn="l" rtl="0" eaLnBrk="0">
              <a:lnSpc>
                <a:spcPct val="82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1</a:t>
            </a:r>
            <a:endParaRPr lang="Verdana" altLang="Verdana" sz="1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28"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29"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730" name="textbox 730"/>
          <p:cNvSpPr/>
          <p:nvPr/>
        </p:nvSpPr>
        <p:spPr>
          <a:xfrm>
            <a:off x="657762" y="893000"/>
            <a:ext cx="7761605" cy="2141854"/>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10" dirty="0">
                <a:solidFill>
                  <a:srgbClr val="000000">
                    <a:alpha val="100000"/>
                  </a:srgbClr>
                </a:solidFill>
                <a:latin typeface="SimSun"/>
                <a:ea typeface="SimSun"/>
                <a:cs typeface="SimSun"/>
              </a:rPr>
              <a:t>6.4.10</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瓦斯</a:t>
            </a:r>
            <a:r>
              <a:rPr sz="2000" spc="0" dirty="0">
                <a:solidFill>
                  <a:srgbClr val="000000">
                    <a:alpha val="100000"/>
                  </a:srgbClr>
                </a:solidFill>
                <a:latin typeface="SimSun"/>
                <a:ea typeface="SimSun"/>
                <a:cs typeface="SimSun"/>
              </a:rPr>
              <a:t>抽放泵站甲烷传感器的设置：</a:t>
            </a:r>
            <a:endParaRPr lang="SimSun" altLang="SimSun" sz="2000" dirty="0"/>
          </a:p>
          <a:p>
            <a:pPr marL="514588" indent="5092" algn="l" rtl="0" eaLnBrk="0">
              <a:lnSpc>
                <a:spcPct val="97000"/>
              </a:lnSpc>
              <a:spcBef>
                <a:spcPts val="144"/>
              </a:spcBef>
              <a:tabLst/>
            </a:pPr>
            <a:r>
              <a:rPr sz="2000" spc="0" dirty="0">
                <a:solidFill>
                  <a:srgbClr val="000000">
                    <a:alpha val="100000"/>
                  </a:srgbClr>
                </a:solidFill>
                <a:latin typeface="SimSun"/>
                <a:ea typeface="SimSun"/>
                <a:cs typeface="SimSun"/>
              </a:rPr>
              <a:t>a</a:t>
            </a:r>
            <a:r>
              <a:rPr sz="2000" spc="-40" dirty="0">
                <a:solidFill>
                  <a:srgbClr val="000000">
                    <a:alpha val="100000"/>
                  </a:srgbClr>
                </a:solidFill>
                <a:latin typeface="SimSun"/>
                <a:ea typeface="SimSun"/>
                <a:cs typeface="SimSun"/>
              </a:rPr>
              <a:t>)</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地面瓦斯抽放泵站内应设置甲烷传感器。</a:t>
            </a:r>
            <a:r>
              <a:rPr sz="2000" spc="-40" dirty="0">
                <a:solidFill>
                  <a:srgbClr val="000000">
                    <a:alpha val="100000"/>
                  </a:srgbClr>
                </a:solidFill>
                <a:latin typeface="SimSun"/>
                <a:ea typeface="SimSun"/>
                <a:cs typeface="SimSun"/>
              </a:rPr>
              <a:t>  </a:t>
            </a:r>
            <a:r>
              <a:rPr sz="2000" spc="-40" dirty="0">
                <a:solidFill>
                  <a:srgbClr val="0000CC">
                    <a:alpha val="100000"/>
                  </a:srgbClr>
                </a:solidFill>
                <a:latin typeface="SimSun"/>
                <a:ea typeface="SimSun"/>
                <a:cs typeface="SimSun"/>
              </a:rPr>
              <a:t>(报警≥0.5%</a:t>
            </a:r>
            <a:r>
              <a:rPr sz="2000" spc="-20" dirty="0">
                <a:solidFill>
                  <a:srgbClr val="0000CC">
                    <a:alpha val="100000"/>
                  </a:srgbClr>
                </a:solidFill>
                <a:latin typeface="SimSun"/>
                <a:ea typeface="SimSun"/>
                <a:cs typeface="SimSun"/>
              </a:rPr>
              <a:t>)</a:t>
            </a:r>
            <a:r>
              <a:rPr sz="2000" spc="0" dirty="0">
                <a:solidFill>
                  <a:srgbClr val="0000CC">
                    <a:alpha val="100000"/>
                  </a:srgbClr>
                </a:solidFill>
                <a:latin typeface="SimSun"/>
                <a:ea typeface="SimSun"/>
                <a:cs typeface="SimSun"/>
              </a:rPr>
              <a:t>     </a:t>
            </a:r>
            <a:r>
              <a:rPr sz="2000" spc="0" dirty="0">
                <a:solidFill>
                  <a:srgbClr val="000000">
                    <a:alpha val="100000"/>
                  </a:srgbClr>
                </a:solidFill>
                <a:latin typeface="SimSun"/>
                <a:ea typeface="SimSun"/>
                <a:cs typeface="SimSun"/>
              </a:rPr>
              <a:t>b</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井下临时瓦斯抽放泵站下风侧栅栏外应设置甲烷</a:t>
            </a:r>
            <a:r>
              <a:rPr sz="2000" spc="-30" dirty="0">
                <a:solidFill>
                  <a:srgbClr val="000000">
                    <a:alpha val="100000"/>
                  </a:srgbClr>
                </a:solidFill>
                <a:latin typeface="SimSun"/>
                <a:ea typeface="SimSun"/>
                <a:cs typeface="SimSun"/>
              </a:rPr>
              <a:t>传</a:t>
            </a:r>
            <a:r>
              <a:rPr sz="2000" spc="0" dirty="0">
                <a:solidFill>
                  <a:srgbClr val="000000">
                    <a:alpha val="100000"/>
                  </a:srgbClr>
                </a:solidFill>
                <a:latin typeface="SimSun"/>
                <a:ea typeface="SimSun"/>
                <a:cs typeface="SimSun"/>
              </a:rPr>
              <a:t>感器。</a:t>
            </a:r>
            <a:endParaRPr lang="SimSun" altLang="SimSun" sz="2000" dirty="0"/>
          </a:p>
          <a:p>
            <a:pPr marL="144855" algn="l" rtl="0" eaLnBrk="0">
              <a:lnSpc>
                <a:spcPct val="95000"/>
              </a:lnSpc>
              <a:spcBef>
                <a:spcPts val="118"/>
              </a:spcBef>
              <a:tabLst/>
            </a:pPr>
            <a:r>
              <a:rPr sz="2000" spc="-10" dirty="0">
                <a:solidFill>
                  <a:srgbClr val="0000CC">
                    <a:alpha val="100000"/>
                  </a:srgbClr>
                </a:solidFill>
                <a:latin typeface="SimSun"/>
                <a:ea typeface="SimSun"/>
                <a:cs typeface="SimSun"/>
              </a:rPr>
              <a:t>(报警≥0.5%，断电≥1</a:t>
            </a:r>
            <a:r>
              <a:rPr sz="2000" spc="0" dirty="0">
                <a:solidFill>
                  <a:srgbClr val="0000CC">
                    <a:alpha val="100000"/>
                  </a:srgbClr>
                </a:solidFill>
                <a:latin typeface="SimSun"/>
                <a:ea typeface="SimSun"/>
                <a:cs typeface="SimSun"/>
              </a:rPr>
              <a:t>.0%，复电浓度&lt;0.5%，瓦斯抽采泵站电源)</a:t>
            </a:r>
            <a:endParaRPr lang="SimSun" altLang="SimSun" sz="2000" dirty="0"/>
          </a:p>
          <a:p>
            <a:pPr marL="16774" indent="506981" algn="l" rtl="0" eaLnBrk="0">
              <a:lnSpc>
                <a:spcPct val="98000"/>
              </a:lnSpc>
              <a:spcBef>
                <a:spcPts val="137"/>
              </a:spcBef>
              <a:tabLst/>
            </a:pPr>
            <a:r>
              <a:rPr sz="2000" spc="0" dirty="0">
                <a:solidFill>
                  <a:srgbClr val="000000">
                    <a:alpha val="100000"/>
                  </a:srgbClr>
                </a:solidFill>
                <a:latin typeface="SimSun"/>
                <a:ea typeface="SimSun"/>
                <a:cs typeface="SimSun"/>
              </a:rPr>
              <a:t>c</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抽采泵输入管路中应设</a:t>
            </a:r>
            <a:r>
              <a:rPr sz="2000" spc="0" dirty="0">
                <a:solidFill>
                  <a:srgbClr val="000000">
                    <a:alpha val="100000"/>
                  </a:srgbClr>
                </a:solidFill>
                <a:latin typeface="SimSun"/>
                <a:ea typeface="SimSun"/>
                <a:cs typeface="SimSun"/>
              </a:rPr>
              <a:t>置甲烷传感器。利用瓦斯时，应在输出</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管路中设置甲烷传感器；不利</a:t>
            </a:r>
            <a:r>
              <a:rPr sz="2000" spc="0" dirty="0">
                <a:solidFill>
                  <a:srgbClr val="000000">
                    <a:alpha val="100000"/>
                  </a:srgbClr>
                </a:solidFill>
                <a:latin typeface="SimSun"/>
                <a:ea typeface="SimSun"/>
                <a:cs typeface="SimSun"/>
              </a:rPr>
              <a:t>用瓦斯、采用干式抽放瓦斯设备时，输</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出管路中也应设置甲烷传感器</a:t>
            </a:r>
            <a:r>
              <a:rPr sz="2000" spc="0" dirty="0">
                <a:solidFill>
                  <a:srgbClr val="000000">
                    <a:alpha val="100000"/>
                  </a:srgbClr>
                </a:solidFill>
                <a:latin typeface="SimSun"/>
                <a:ea typeface="SimSun"/>
                <a:cs typeface="SimSun"/>
              </a:rPr>
              <a:t>。</a:t>
            </a:r>
            <a:endParaRPr lang="SimSun" altLang="SimSun" sz="2000" dirty="0"/>
          </a:p>
        </p:txBody>
      </p:sp>
      <p:sp>
        <p:nvSpPr>
          <p:cNvPr id="731" name="textbox 731"/>
          <p:cNvSpPr/>
          <p:nvPr/>
        </p:nvSpPr>
        <p:spPr>
          <a:xfrm>
            <a:off x="664963" y="176510"/>
            <a:ext cx="317563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6</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甲烷传感器的设</a:t>
            </a:r>
            <a:r>
              <a:rPr sz="2700" spc="1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32"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33"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34" name="textbox 734"/>
          <p:cNvSpPr/>
          <p:nvPr/>
        </p:nvSpPr>
        <p:spPr>
          <a:xfrm>
            <a:off x="8217582" y="6401058"/>
            <a:ext cx="238759" cy="202564"/>
          </a:xfrm>
          <a:prstGeom prst="rect">
            <a:avLst/>
          </a:prstGeom>
        </p:spPr>
        <p:txBody>
          <a:bodyPr vert="horz" wrap="square" lIns="0" tIns="0" rIns="0" bIns="0"/>
          <a:lstStyle/>
          <a:p>
            <a:pPr algn="l" rtl="0" eaLnBrk="0">
              <a:lnSpc>
                <a:spcPct val="83062"/>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2</a:t>
            </a:r>
            <a:endParaRPr lang="Verdana" altLang="Verdana" sz="14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5" name="picture 735"/>
          <p:cNvPicPr>
            <a:picLocks noChangeAspect="1"/>
          </p:cNvPicPr>
          <p:nvPr/>
        </p:nvPicPr>
        <p:blipFill>
          <a:blip r:embed="rId2"/>
          <a:stretch>
            <a:fillRect/>
          </a:stretch>
        </p:blipFill>
        <p:spPr>
          <a:xfrm rot="21600000">
            <a:off x="0" y="0"/>
            <a:ext cx="9144000" cy="6858000"/>
          </a:xfrm>
          <a:prstGeom prst="rect">
            <a:avLst/>
          </a:prstGeom>
        </p:spPr>
      </p:pic>
      <p:sp>
        <p:nvSpPr>
          <p:cNvPr id="736" name="textbox 736"/>
          <p:cNvSpPr/>
          <p:nvPr/>
        </p:nvSpPr>
        <p:spPr>
          <a:xfrm>
            <a:off x="8217582" y="6401058"/>
            <a:ext cx="238759"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3</a:t>
            </a:r>
            <a:endParaRPr lang="Verdana" altLang="Verdana" sz="14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38"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39"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740" name="picture 740"/>
          <p:cNvPicPr>
            <a:picLocks noChangeAspect="1"/>
          </p:cNvPicPr>
          <p:nvPr/>
        </p:nvPicPr>
        <p:blipFill>
          <a:blip r:embed="rId2"/>
          <a:stretch>
            <a:fillRect/>
          </a:stretch>
        </p:blipFill>
        <p:spPr>
          <a:xfrm rot="21600000">
            <a:off x="697992" y="2927603"/>
            <a:ext cx="4530852" cy="3144012"/>
          </a:xfrm>
          <a:prstGeom prst="rect">
            <a:avLst/>
          </a:prstGeom>
        </p:spPr>
      </p:pic>
      <p:sp>
        <p:nvSpPr>
          <p:cNvPr id="741" name="textbox 741"/>
          <p:cNvSpPr/>
          <p:nvPr/>
        </p:nvSpPr>
        <p:spPr>
          <a:xfrm>
            <a:off x="654707" y="891730"/>
            <a:ext cx="7637144" cy="1840229"/>
          </a:xfrm>
          <a:prstGeom prst="rect">
            <a:avLst/>
          </a:prstGeom>
        </p:spPr>
        <p:txBody>
          <a:bodyPr vert="horz" wrap="square" lIns="0" tIns="0" rIns="0" bIns="0"/>
          <a:lstStyle/>
          <a:p>
            <a:pPr algn="l" rtl="0" eaLnBrk="0">
              <a:lnSpc>
                <a:spcPct val="83531"/>
              </a:lnSpc>
              <a:tabLst/>
            </a:pPr>
            <a:endParaRPr lang="Arial" altLang="Arial" sz="100" dirty="0"/>
          </a:p>
          <a:p>
            <a:pPr marL="19829" algn="l" rtl="0" eaLnBrk="0">
              <a:lnSpc>
                <a:spcPct val="100000"/>
              </a:lnSpc>
              <a:tabLst/>
            </a:pP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7.1</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一氧化碳传感器的设置</a:t>
            </a:r>
            <a:endParaRPr lang="SimSun" altLang="SimSun" sz="2000" dirty="0"/>
          </a:p>
          <a:p>
            <a:pPr marL="12700" indent="7129" algn="l" rtl="0" eaLnBrk="0">
              <a:lnSpc>
                <a:spcPct val="99000"/>
              </a:lnSpc>
              <a:spcBef>
                <a:spcPts val="9"/>
              </a:spcBef>
              <a:tabLst/>
            </a:pPr>
            <a:r>
              <a:rPr sz="2000" spc="-10" dirty="0">
                <a:solidFill>
                  <a:srgbClr val="000000">
                    <a:alpha val="100000"/>
                  </a:srgbClr>
                </a:solidFill>
                <a:latin typeface="SimSun"/>
                <a:ea typeface="SimSun"/>
                <a:cs typeface="SimSun"/>
              </a:rPr>
              <a:t>7.1</a:t>
            </a:r>
            <a:r>
              <a:rPr sz="2000" spc="0" dirty="0">
                <a:solidFill>
                  <a:srgbClr val="000000">
                    <a:alpha val="100000"/>
                  </a:srgbClr>
                </a:solidFill>
                <a:latin typeface="SimSun"/>
                <a:ea typeface="SimSun"/>
                <a:cs typeface="SimSun"/>
              </a:rPr>
              <a:t>.1</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一氧化碳传感器应垂直悬挂，距顶板(顶梁)不得大于300</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mm，</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距巷壁不得小于200</a:t>
            </a:r>
            <a:r>
              <a:rPr sz="2000" spc="1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mm</a:t>
            </a:r>
            <a:r>
              <a:rPr sz="2000" spc="10" dirty="0">
                <a:solidFill>
                  <a:srgbClr val="000000">
                    <a:alpha val="100000"/>
                  </a:srgbClr>
                </a:solidFill>
                <a:latin typeface="SimSun"/>
                <a:ea typeface="SimSun"/>
                <a:cs typeface="SimSun"/>
              </a:rPr>
              <a:t>，并应安装维护方便</a:t>
            </a:r>
            <a:r>
              <a:rPr sz="2000" spc="0" dirty="0">
                <a:solidFill>
                  <a:srgbClr val="000000">
                    <a:alpha val="100000"/>
                  </a:srgbClr>
                </a:solidFill>
                <a:latin typeface="SimSun"/>
                <a:ea typeface="SimSun"/>
                <a:cs typeface="SimSun"/>
              </a:rPr>
              <a:t>，不影响行人和行车。</a:t>
            </a:r>
            <a:r>
              <a:rPr sz="2000" spc="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7.1.2</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开采容易自燃、</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自燃煤层的采煤工作面必须</a:t>
            </a:r>
            <a:r>
              <a:rPr sz="2000" spc="-30" dirty="0">
                <a:solidFill>
                  <a:srgbClr val="000000">
                    <a:alpha val="100000"/>
                  </a:srgbClr>
                </a:solidFill>
                <a:latin typeface="SimSun"/>
                <a:ea typeface="SimSun"/>
                <a:cs typeface="SimSun"/>
              </a:rPr>
              <a:t>至</a:t>
            </a:r>
            <a:r>
              <a:rPr sz="2000" spc="0" dirty="0">
                <a:solidFill>
                  <a:srgbClr val="000000">
                    <a:alpha val="100000"/>
                  </a:srgbClr>
                </a:solidFill>
                <a:latin typeface="SimSun"/>
                <a:ea typeface="SimSun"/>
                <a:cs typeface="SimSun"/>
              </a:rPr>
              <a:t>少设置一个一氧</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化碳传感器，地点可设置在回风隅角</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(距切顶线0~1</a:t>
            </a:r>
            <a:r>
              <a:rPr sz="2000" spc="3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、工作</a:t>
            </a:r>
            <a:r>
              <a:rPr sz="2000" spc="0" dirty="0">
                <a:solidFill>
                  <a:srgbClr val="000000">
                    <a:alpha val="100000"/>
                  </a:srgbClr>
                </a:solidFill>
                <a:latin typeface="SimSun"/>
                <a:ea typeface="SimSun"/>
                <a:cs typeface="SimSun"/>
              </a:rPr>
              <a:t>面或</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工作面回风巷，</a:t>
            </a:r>
            <a:r>
              <a:rPr sz="2000" spc="0" dirty="0">
                <a:solidFill>
                  <a:srgbClr val="000000">
                    <a:alpha val="100000"/>
                  </a:srgbClr>
                </a:solidFill>
                <a:latin typeface="SimSun"/>
                <a:ea typeface="SimSun"/>
                <a:cs typeface="SimSun"/>
              </a:rPr>
              <a:t>报警浓度为≥0.0024%CO，如图7所示。</a:t>
            </a:r>
            <a:endParaRPr lang="SimSun" altLang="SimSun" sz="2000" dirty="0"/>
          </a:p>
        </p:txBody>
      </p:sp>
      <p:sp>
        <p:nvSpPr>
          <p:cNvPr id="742" name="textbox 742"/>
          <p:cNvSpPr/>
          <p:nvPr/>
        </p:nvSpPr>
        <p:spPr>
          <a:xfrm>
            <a:off x="5617921" y="3607714"/>
            <a:ext cx="2533014" cy="1929129"/>
          </a:xfrm>
          <a:prstGeom prst="rect">
            <a:avLst/>
          </a:prstGeom>
        </p:spPr>
        <p:txBody>
          <a:bodyPr vert="horz" wrap="square" lIns="0" tIns="0" rIns="0" bIns="0"/>
          <a:lstStyle/>
          <a:p>
            <a:pPr algn="l" rtl="0" eaLnBrk="0">
              <a:lnSpc>
                <a:spcPct val="85984"/>
              </a:lnSpc>
              <a:tabLst/>
            </a:pPr>
            <a:endParaRPr lang="Arial" altLang="Arial" sz="100" dirty="0"/>
          </a:p>
          <a:p>
            <a:pPr marL="14528" algn="l" rtl="0" eaLnBrk="0">
              <a:lnSpc>
                <a:spcPct val="88000"/>
              </a:lnSpc>
              <a:tabLst/>
            </a:pPr>
            <a:r>
              <a:rPr sz="1700" spc="100" dirty="0">
                <a:solidFill>
                  <a:srgbClr val="FF0000">
                    <a:alpha val="100000"/>
                  </a:srgbClr>
                </a:solidFill>
                <a:latin typeface="SimSun"/>
                <a:ea typeface="SimSun"/>
                <a:cs typeface="SimSun"/>
              </a:rPr>
              <a:t>第五百零三条</a:t>
            </a:r>
            <a:r>
              <a:rPr sz="1700" spc="100" dirty="0">
                <a:solidFill>
                  <a:srgbClr val="0000CC">
                    <a:alpha val="100000"/>
                  </a:srgbClr>
                </a:solidFill>
                <a:latin typeface="SimSun"/>
                <a:ea typeface="SimSun"/>
                <a:cs typeface="SimSun"/>
              </a:rPr>
              <a:t>：使用防</a:t>
            </a:r>
            <a:r>
              <a:rPr sz="1700" spc="20" dirty="0">
                <a:solidFill>
                  <a:srgbClr val="0000CC">
                    <a:alpha val="100000"/>
                  </a:srgbClr>
                </a:solidFill>
                <a:latin typeface="SimSun"/>
                <a:ea typeface="SimSun"/>
                <a:cs typeface="SimSun"/>
              </a:rPr>
              <a:t>爆</a:t>
            </a:r>
            <a:endParaRPr lang="SimSun" altLang="SimSun" sz="1700" dirty="0"/>
          </a:p>
          <a:p>
            <a:pPr marL="12700" indent="1828" algn="l" rtl="0" eaLnBrk="0">
              <a:lnSpc>
                <a:spcPct val="161000"/>
              </a:lnSpc>
              <a:spcBef>
                <a:spcPts val="52"/>
              </a:spcBef>
              <a:tabLst/>
            </a:pPr>
            <a:r>
              <a:rPr sz="1700" spc="100" dirty="0">
                <a:solidFill>
                  <a:srgbClr val="0000CC">
                    <a:alpha val="100000"/>
                  </a:srgbClr>
                </a:solidFill>
                <a:latin typeface="SimSun"/>
                <a:ea typeface="SimSun"/>
                <a:cs typeface="SimSun"/>
              </a:rPr>
              <a:t>柴油动力装置的矿井及</a:t>
            </a:r>
            <a:r>
              <a:rPr sz="1700" spc="20" dirty="0">
                <a:solidFill>
                  <a:srgbClr val="0000CC">
                    <a:alpha val="100000"/>
                  </a:srgbClr>
                </a:solidFill>
                <a:latin typeface="SimSun"/>
                <a:ea typeface="SimSun"/>
                <a:cs typeface="SimSun"/>
              </a:rPr>
              <a:t>开</a:t>
            </a:r>
            <a:r>
              <a:rPr sz="1700" spc="0" dirty="0">
                <a:solidFill>
                  <a:srgbClr val="0000CC">
                    <a:alpha val="100000"/>
                  </a:srgbClr>
                </a:solidFill>
                <a:latin typeface="SimSun"/>
                <a:ea typeface="SimSun"/>
                <a:cs typeface="SimSun"/>
              </a:rPr>
              <a:t> </a:t>
            </a:r>
            <a:r>
              <a:rPr sz="1700" spc="20" dirty="0">
                <a:solidFill>
                  <a:srgbClr val="0000CC">
                    <a:alpha val="100000"/>
                  </a:srgbClr>
                </a:solidFill>
                <a:latin typeface="SimSun"/>
                <a:ea typeface="SimSun"/>
                <a:cs typeface="SimSun"/>
              </a:rPr>
              <a:t>采容易自燃、</a:t>
            </a:r>
            <a:r>
              <a:rPr sz="1700" spc="20" dirty="0">
                <a:solidFill>
                  <a:srgbClr val="0000CC">
                    <a:alpha val="100000"/>
                  </a:srgbClr>
                </a:solidFill>
                <a:latin typeface="SimSun"/>
                <a:ea typeface="SimSun"/>
                <a:cs typeface="SimSun"/>
              </a:rPr>
              <a:t> </a:t>
            </a:r>
            <a:r>
              <a:rPr sz="1700" spc="20" dirty="0">
                <a:solidFill>
                  <a:srgbClr val="0000CC">
                    <a:alpha val="100000"/>
                  </a:srgbClr>
                </a:solidFill>
                <a:latin typeface="SimSun"/>
                <a:ea typeface="SimSun"/>
                <a:cs typeface="SimSun"/>
              </a:rPr>
              <a:t>自燃</a:t>
            </a:r>
            <a:r>
              <a:rPr sz="1700" spc="10" dirty="0">
                <a:solidFill>
                  <a:srgbClr val="0000CC">
                    <a:alpha val="100000"/>
                  </a:srgbClr>
                </a:solidFill>
                <a:latin typeface="SimSun"/>
                <a:ea typeface="SimSun"/>
                <a:cs typeface="SimSun"/>
              </a:rPr>
              <a:t>煤</a:t>
            </a:r>
            <a:r>
              <a:rPr sz="1700" spc="0" dirty="0">
                <a:solidFill>
                  <a:srgbClr val="0000CC">
                    <a:alpha val="100000"/>
                  </a:srgbClr>
                </a:solidFill>
                <a:latin typeface="SimSun"/>
                <a:ea typeface="SimSun"/>
                <a:cs typeface="SimSun"/>
              </a:rPr>
              <a:t>层的</a:t>
            </a:r>
            <a:r>
              <a:rPr sz="1700" spc="0" dirty="0">
                <a:solidFill>
                  <a:srgbClr val="0000CC">
                    <a:alpha val="100000"/>
                  </a:srgbClr>
                </a:solidFill>
                <a:latin typeface="SimSun"/>
                <a:ea typeface="SimSun"/>
                <a:cs typeface="SimSun"/>
              </a:rPr>
              <a:t> </a:t>
            </a:r>
            <a:r>
              <a:rPr sz="1700" spc="100" dirty="0">
                <a:solidFill>
                  <a:srgbClr val="0000CC">
                    <a:alpha val="100000"/>
                  </a:srgbClr>
                </a:solidFill>
                <a:latin typeface="SimSun"/>
                <a:ea typeface="SimSun"/>
                <a:cs typeface="SimSun"/>
              </a:rPr>
              <a:t>矿井，应当设置</a:t>
            </a:r>
            <a:r>
              <a:rPr sz="1700" spc="100" dirty="0">
                <a:solidFill>
                  <a:srgbClr val="FF0000">
                    <a:alpha val="100000"/>
                  </a:srgbClr>
                </a:solidFill>
                <a:latin typeface="SimSun"/>
                <a:ea typeface="SimSun"/>
                <a:cs typeface="SimSun"/>
              </a:rPr>
              <a:t>一氧化</a:t>
            </a:r>
            <a:r>
              <a:rPr sz="1700" spc="40" dirty="0">
                <a:solidFill>
                  <a:srgbClr val="FF0000">
                    <a:alpha val="100000"/>
                  </a:srgbClr>
                </a:solidFill>
                <a:latin typeface="SimSun"/>
                <a:ea typeface="SimSun"/>
                <a:cs typeface="SimSun"/>
              </a:rPr>
              <a:t>碳</a:t>
            </a:r>
            <a:r>
              <a:rPr sz="1700" spc="0" dirty="0">
                <a:solidFill>
                  <a:srgbClr val="FF0000">
                    <a:alpha val="100000"/>
                  </a:srgbClr>
                </a:solidFill>
                <a:latin typeface="SimSun"/>
                <a:ea typeface="SimSun"/>
                <a:cs typeface="SimSun"/>
              </a:rPr>
              <a:t> </a:t>
            </a:r>
            <a:r>
              <a:rPr sz="1700" spc="90" dirty="0">
                <a:solidFill>
                  <a:srgbClr val="FF0000">
                    <a:alpha val="100000"/>
                  </a:srgbClr>
                </a:solidFill>
                <a:latin typeface="SimSun"/>
                <a:ea typeface="SimSun"/>
                <a:cs typeface="SimSun"/>
              </a:rPr>
              <a:t>传感器和温度传感器</a:t>
            </a:r>
            <a:r>
              <a:rPr sz="1700" spc="30" dirty="0">
                <a:solidFill>
                  <a:srgbClr val="0000CC">
                    <a:alpha val="100000"/>
                  </a:srgbClr>
                </a:solidFill>
                <a:latin typeface="SimSun"/>
                <a:ea typeface="SimSun"/>
                <a:cs typeface="SimSun"/>
              </a:rPr>
              <a:t>。</a:t>
            </a:r>
            <a:endParaRPr lang="SimSun" altLang="SimSun" sz="1700" dirty="0"/>
          </a:p>
        </p:txBody>
      </p:sp>
      <p:sp>
        <p:nvSpPr>
          <p:cNvPr id="743" name="textbox 743"/>
          <p:cNvSpPr/>
          <p:nvPr/>
        </p:nvSpPr>
        <p:spPr>
          <a:xfrm>
            <a:off x="662478" y="176510"/>
            <a:ext cx="317817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7</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其他传感器的设</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44"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45"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46" name="textbox 746"/>
          <p:cNvSpPr/>
          <p:nvPr/>
        </p:nvSpPr>
        <p:spPr>
          <a:xfrm>
            <a:off x="8217582" y="6403734"/>
            <a:ext cx="238759" cy="200025"/>
          </a:xfrm>
          <a:prstGeom prst="rect">
            <a:avLst/>
          </a:prstGeom>
        </p:spPr>
        <p:txBody>
          <a:bodyPr vert="horz" wrap="square" lIns="0" tIns="0" rIns="0" bIns="0"/>
          <a:lstStyle/>
          <a:p>
            <a:pPr algn="l" rtl="0" eaLnBrk="0">
              <a:lnSpc>
                <a:spcPct val="79498"/>
              </a:lnSpc>
              <a:tabLst/>
            </a:pPr>
            <a:endParaRPr lang="Arial" altLang="Arial" sz="100" dirty="0"/>
          </a:p>
          <a:p>
            <a:pPr marL="12700" algn="l" rtl="0" eaLnBrk="0">
              <a:lnSpc>
                <a:spcPct val="82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4</a:t>
            </a:r>
            <a:endParaRPr lang="Verdana" altLang="Verdana" sz="14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48"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49"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750" name="textbox 750"/>
          <p:cNvSpPr/>
          <p:nvPr/>
        </p:nvSpPr>
        <p:spPr>
          <a:xfrm>
            <a:off x="653688" y="893000"/>
            <a:ext cx="7722234" cy="1838960"/>
          </a:xfrm>
          <a:prstGeom prst="rect">
            <a:avLst/>
          </a:prstGeom>
        </p:spPr>
        <p:txBody>
          <a:bodyPr vert="horz" wrap="square" lIns="0" tIns="0" rIns="0" bIns="0"/>
          <a:lstStyle/>
          <a:p>
            <a:pPr algn="l" rtl="0" eaLnBrk="0">
              <a:lnSpc>
                <a:spcPct val="95232"/>
              </a:lnSpc>
              <a:tabLst/>
            </a:pPr>
            <a:endParaRPr lang="Arial" altLang="Arial" sz="100" dirty="0"/>
          </a:p>
          <a:p>
            <a:pPr marL="12700" indent="8148" algn="l" rtl="0" eaLnBrk="0">
              <a:lnSpc>
                <a:spcPct val="97000"/>
              </a:lnSpc>
              <a:tabLst/>
            </a:pPr>
            <a:r>
              <a:rPr sz="2000" spc="-10" dirty="0">
                <a:solidFill>
                  <a:srgbClr val="000000">
                    <a:alpha val="100000"/>
                  </a:srgbClr>
                </a:solidFill>
                <a:latin typeface="SimSun"/>
                <a:ea typeface="SimSun"/>
                <a:cs typeface="SimSun"/>
              </a:rPr>
              <a:t>7.1.3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带式输送机滚筒下风侧10</a:t>
            </a:r>
            <a:r>
              <a:rPr sz="2000" spc="-1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15</a:t>
            </a:r>
            <a:r>
              <a:rPr sz="2000" spc="-1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a:t>
            </a:r>
            <a:r>
              <a:rPr sz="2000" spc="-10" dirty="0">
                <a:solidFill>
                  <a:srgbClr val="000000">
                    <a:alpha val="100000"/>
                  </a:srgbClr>
                </a:solidFill>
                <a:latin typeface="SimSun"/>
                <a:ea typeface="SimSun"/>
                <a:cs typeface="SimSun"/>
              </a:rPr>
              <a:t>处宜设置一氧化碳传感器，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报警浓度为0</a:t>
            </a:r>
            <a:r>
              <a:rPr sz="2000" spc="0" dirty="0">
                <a:solidFill>
                  <a:srgbClr val="000000">
                    <a:alpha val="100000"/>
                  </a:srgbClr>
                </a:solidFill>
                <a:latin typeface="SimSun"/>
                <a:ea typeface="SimSun"/>
                <a:cs typeface="SimSun"/>
              </a:rPr>
              <a:t>.0024%CO。</a:t>
            </a:r>
            <a:endParaRPr lang="SimSun" altLang="SimSun" sz="2000" dirty="0"/>
          </a:p>
          <a:p>
            <a:pPr marL="14737" indent="6111" algn="l" rtl="0" eaLnBrk="0">
              <a:lnSpc>
                <a:spcPct val="99000"/>
              </a:lnSpc>
              <a:spcBef>
                <a:spcPts val="113"/>
              </a:spcBef>
              <a:tabLst/>
            </a:pPr>
            <a:r>
              <a:rPr sz="2000" spc="-10" dirty="0">
                <a:solidFill>
                  <a:srgbClr val="000000">
                    <a:alpha val="100000"/>
                  </a:srgbClr>
                </a:solidFill>
                <a:latin typeface="SimSun"/>
                <a:ea typeface="SimSun"/>
                <a:cs typeface="SimSun"/>
              </a:rPr>
              <a:t>7.1.4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自然发火观测点</a:t>
            </a:r>
            <a:r>
              <a:rPr sz="2000" spc="0" dirty="0">
                <a:solidFill>
                  <a:srgbClr val="000000">
                    <a:alpha val="100000"/>
                  </a:srgbClr>
                </a:solidFill>
                <a:latin typeface="SimSun"/>
                <a:ea typeface="SimSun"/>
                <a:cs typeface="SimSun"/>
              </a:rPr>
              <a:t>、封闭火区防火墙栅栏外宜设置一氧化碳传感</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器，报警浓度为0</a:t>
            </a:r>
            <a:r>
              <a:rPr sz="2000" spc="0" dirty="0">
                <a:solidFill>
                  <a:srgbClr val="000000">
                    <a:alpha val="100000"/>
                  </a:srgbClr>
                </a:solidFill>
                <a:latin typeface="SimSun"/>
                <a:ea typeface="SimSun"/>
                <a:cs typeface="SimSun"/>
              </a:rPr>
              <a:t>.0024%CO。</a:t>
            </a:r>
            <a:endParaRPr lang="SimSun" altLang="SimSun" sz="2000" dirty="0"/>
          </a:p>
          <a:p>
            <a:pPr marL="21612" indent="-763" algn="l" rtl="0" eaLnBrk="0">
              <a:lnSpc>
                <a:spcPct val="98000"/>
              </a:lnSpc>
              <a:spcBef>
                <a:spcPts val="40"/>
              </a:spcBef>
              <a:tabLst/>
            </a:pPr>
            <a:r>
              <a:rPr sz="2000" spc="-40" dirty="0">
                <a:solidFill>
                  <a:srgbClr val="000000">
                    <a:alpha val="100000"/>
                  </a:srgbClr>
                </a:solidFill>
                <a:latin typeface="SimSun"/>
                <a:ea typeface="SimSun"/>
                <a:cs typeface="SimSun"/>
              </a:rPr>
              <a:t>7.1.5</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开采容易自燃、</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自燃煤层的矿井，采区回风巷、</a:t>
            </a:r>
            <a:r>
              <a:rPr sz="2000" spc="-10" dirty="0">
                <a:solidFill>
                  <a:srgbClr val="000000">
                    <a:alpha val="100000"/>
                  </a:srgbClr>
                </a:solidFill>
                <a:latin typeface="SimSun"/>
                <a:ea typeface="SimSun"/>
                <a:cs typeface="SimSun"/>
              </a:rPr>
              <a:t>一</a:t>
            </a:r>
            <a:r>
              <a:rPr sz="2000" spc="0" dirty="0">
                <a:solidFill>
                  <a:srgbClr val="000000">
                    <a:alpha val="100000"/>
                  </a:srgbClr>
                </a:solidFill>
                <a:latin typeface="SimSun"/>
                <a:ea typeface="SimSun"/>
                <a:cs typeface="SimSun"/>
              </a:rPr>
              <a:t>翼回风巷、</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总回风巷应设置一氧化碳传感</a:t>
            </a:r>
            <a:r>
              <a:rPr sz="2000" spc="0" dirty="0">
                <a:solidFill>
                  <a:srgbClr val="000000">
                    <a:alpha val="100000"/>
                  </a:srgbClr>
                </a:solidFill>
                <a:latin typeface="SimSun"/>
                <a:ea typeface="SimSun"/>
                <a:cs typeface="SimSun"/>
              </a:rPr>
              <a:t>器，报警浓度为0.0024%CO。</a:t>
            </a:r>
            <a:endParaRPr lang="SimSun" altLang="SimSun" sz="2000" dirty="0"/>
          </a:p>
        </p:txBody>
      </p:sp>
      <p:sp>
        <p:nvSpPr>
          <p:cNvPr id="751" name="textbox 751"/>
          <p:cNvSpPr/>
          <p:nvPr/>
        </p:nvSpPr>
        <p:spPr>
          <a:xfrm>
            <a:off x="662478" y="176510"/>
            <a:ext cx="317817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7</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其他传感器的设</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52"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53"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54" name="textbox 754"/>
          <p:cNvSpPr/>
          <p:nvPr/>
        </p:nvSpPr>
        <p:spPr>
          <a:xfrm>
            <a:off x="8217582" y="6403734"/>
            <a:ext cx="238759" cy="200025"/>
          </a:xfrm>
          <a:prstGeom prst="rect">
            <a:avLst/>
          </a:prstGeom>
        </p:spPr>
        <p:txBody>
          <a:bodyPr vert="horz" wrap="square" lIns="0" tIns="0" rIns="0" bIns="0"/>
          <a:lstStyle/>
          <a:p>
            <a:pPr algn="l" rtl="0" eaLnBrk="0">
              <a:lnSpc>
                <a:spcPct val="78230"/>
              </a:lnSpc>
              <a:tabLst/>
            </a:pPr>
            <a:endParaRPr lang="Arial" altLang="Arial" sz="100" dirty="0"/>
          </a:p>
          <a:p>
            <a:pPr marL="12700" algn="l" rtl="0" eaLnBrk="0">
              <a:lnSpc>
                <a:spcPct val="82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5</a:t>
            </a:r>
            <a:endParaRPr lang="Verdana" altLang="Verdana" sz="14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56"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57"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758" name="textbox 758"/>
          <p:cNvSpPr/>
          <p:nvPr/>
        </p:nvSpPr>
        <p:spPr>
          <a:xfrm>
            <a:off x="651532" y="893000"/>
            <a:ext cx="7857490" cy="4580254"/>
          </a:xfrm>
          <a:prstGeom prst="rect">
            <a:avLst/>
          </a:prstGeom>
        </p:spPr>
        <p:txBody>
          <a:bodyPr vert="horz" wrap="square" lIns="0" tIns="0" rIns="0" bIns="0"/>
          <a:lstStyle/>
          <a:p>
            <a:pPr algn="l" rtl="0" eaLnBrk="0">
              <a:lnSpc>
                <a:spcPct val="76866"/>
              </a:lnSpc>
              <a:tabLst/>
            </a:pPr>
            <a:endParaRPr lang="Arial" altLang="Arial" sz="100" dirty="0"/>
          </a:p>
          <a:p>
            <a:pPr marL="19829"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7.2</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风速传感器的设置</a:t>
            </a:r>
            <a:endParaRPr lang="SimSun" altLang="SimSun" sz="2000" dirty="0"/>
          </a:p>
          <a:p>
            <a:pPr marL="523875" algn="l" rtl="0" eaLnBrk="0">
              <a:lnSpc>
                <a:spcPct val="95000"/>
              </a:lnSpc>
              <a:spcBef>
                <a:spcPts val="110"/>
              </a:spcBef>
              <a:tabLst/>
            </a:pPr>
            <a:r>
              <a:rPr sz="2000" spc="-50" dirty="0">
                <a:solidFill>
                  <a:srgbClr val="000000">
                    <a:alpha val="100000"/>
                  </a:srgbClr>
                </a:solidFill>
                <a:latin typeface="SimSun"/>
                <a:ea typeface="SimSun"/>
                <a:cs typeface="SimSun"/>
              </a:rPr>
              <a:t>采区回风巷、一翼回风巷、总回风巷的测风站应设置风速传感</a:t>
            </a:r>
            <a:r>
              <a:rPr sz="2000" spc="-10" dirty="0">
                <a:solidFill>
                  <a:srgbClr val="000000">
                    <a:alpha val="100000"/>
                  </a:srgbClr>
                </a:solidFill>
                <a:latin typeface="SimSun"/>
                <a:ea typeface="SimSun"/>
                <a:cs typeface="SimSun"/>
              </a:rPr>
              <a:t>器</a:t>
            </a:r>
            <a:r>
              <a:rPr sz="2000" spc="0" dirty="0">
                <a:solidFill>
                  <a:srgbClr val="000000">
                    <a:alpha val="100000"/>
                  </a:srgbClr>
                </a:solidFill>
                <a:latin typeface="SimSun"/>
                <a:ea typeface="SimSun"/>
                <a:cs typeface="SimSun"/>
              </a:rPr>
              <a:t>。</a:t>
            </a:r>
            <a:endParaRPr lang="SimSun" altLang="SimSun" sz="2000" dirty="0"/>
          </a:p>
          <a:p>
            <a:pPr marL="22630" algn="l" rtl="0" eaLnBrk="0">
              <a:lnSpc>
                <a:spcPct val="95000"/>
              </a:lnSpc>
              <a:spcBef>
                <a:spcPts val="120"/>
              </a:spcBef>
              <a:tabLst/>
            </a:pPr>
            <a:r>
              <a:rPr sz="2000" spc="-10" dirty="0">
                <a:solidFill>
                  <a:srgbClr val="FF0000">
                    <a:alpha val="100000"/>
                  </a:srgbClr>
                </a:solidFill>
                <a:latin typeface="SimSun"/>
                <a:ea typeface="SimSun"/>
                <a:cs typeface="SimSun"/>
              </a:rPr>
              <a:t>突出煤层采煤工作面回风巷和掘进</a:t>
            </a:r>
            <a:r>
              <a:rPr sz="2000" spc="0" dirty="0">
                <a:solidFill>
                  <a:srgbClr val="FF0000">
                    <a:alpha val="100000"/>
                  </a:srgbClr>
                </a:solidFill>
                <a:latin typeface="SimSun"/>
                <a:ea typeface="SimSun"/>
                <a:cs typeface="SimSun"/>
              </a:rPr>
              <a:t>巷道回风流中应设置风速传感器。</a:t>
            </a:r>
            <a:endParaRPr lang="SimSun" altLang="SimSun" sz="2000" dirty="0"/>
          </a:p>
          <a:p>
            <a:pPr marL="12700" indent="2037" algn="l" rtl="0" eaLnBrk="0">
              <a:lnSpc>
                <a:spcPct val="98000"/>
              </a:lnSpc>
              <a:spcBef>
                <a:spcPts val="160"/>
              </a:spcBef>
              <a:tabLst/>
            </a:pPr>
            <a:r>
              <a:rPr sz="2000" spc="-10" dirty="0">
                <a:solidFill>
                  <a:srgbClr val="000000">
                    <a:alpha val="100000"/>
                  </a:srgbClr>
                </a:solidFill>
                <a:latin typeface="SimSun"/>
                <a:ea typeface="SimSun"/>
                <a:cs typeface="SimSun"/>
              </a:rPr>
              <a:t>风速传感器应设置在</a:t>
            </a:r>
            <a:r>
              <a:rPr sz="2000" spc="0" dirty="0">
                <a:solidFill>
                  <a:srgbClr val="000000">
                    <a:alpha val="100000"/>
                  </a:srgbClr>
                </a:solidFill>
                <a:latin typeface="SimSun"/>
                <a:ea typeface="SimSun"/>
                <a:cs typeface="SimSun"/>
              </a:rPr>
              <a:t>巷道前后10m内无分支风流、无拐弯、无障碍、断</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面无变化、能准</a:t>
            </a:r>
            <a:r>
              <a:rPr sz="2000" spc="0" dirty="0">
                <a:solidFill>
                  <a:srgbClr val="000000">
                    <a:alpha val="100000"/>
                  </a:srgbClr>
                </a:solidFill>
                <a:latin typeface="SimSun"/>
                <a:ea typeface="SimSun"/>
                <a:cs typeface="SimSun"/>
              </a:rPr>
              <a:t>确计算风量的地点。当风速低于或超过《煤矿安全规</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程》的规定值时</a:t>
            </a:r>
            <a:r>
              <a:rPr sz="2000" spc="0" dirty="0">
                <a:solidFill>
                  <a:srgbClr val="000000">
                    <a:alpha val="100000"/>
                  </a:srgbClr>
                </a:solidFill>
                <a:latin typeface="SimSun"/>
                <a:ea typeface="SimSun"/>
                <a:cs typeface="SimSun"/>
              </a:rPr>
              <a:t>，应发出声、光报警信号。</a:t>
            </a:r>
            <a:endParaRPr lang="SimSun" altLang="SimSun" sz="2000" dirty="0"/>
          </a:p>
          <a:p>
            <a:pPr algn="l" rtl="0" eaLnBrk="0">
              <a:lnSpc>
                <a:spcPct val="128000"/>
              </a:lnSpc>
              <a:tabLst/>
            </a:pPr>
            <a:endParaRPr lang="Arial" altLang="Arial" sz="1000" dirty="0"/>
          </a:p>
          <a:p>
            <a:pPr marL="14737" indent="-2037" algn="l" rtl="0" eaLnBrk="0">
              <a:lnSpc>
                <a:spcPct val="105000"/>
              </a:lnSpc>
              <a:spcBef>
                <a:spcPts val="609"/>
              </a:spcBef>
              <a:tabLst/>
            </a:pPr>
            <a:r>
              <a:rPr sz="2000" spc="-10" dirty="0">
                <a:solidFill>
                  <a:srgbClr val="0000CC">
                    <a:alpha val="100000"/>
                  </a:srgbClr>
                </a:solidFill>
                <a:latin typeface="SimSun"/>
                <a:ea typeface="SimSun"/>
                <a:cs typeface="SimSun"/>
              </a:rPr>
              <a:t>解析：为及时发</a:t>
            </a:r>
            <a:r>
              <a:rPr sz="2000" spc="0" dirty="0">
                <a:solidFill>
                  <a:srgbClr val="0000CC">
                    <a:alpha val="100000"/>
                  </a:srgbClr>
                </a:solidFill>
                <a:latin typeface="SimSun"/>
                <a:ea typeface="SimSun"/>
                <a:cs typeface="SimSun"/>
              </a:rPr>
              <a:t>现采煤工作面煤与瓦斯突出，突出煤层采煤工作面回</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风巷和掘进巷道回风</a:t>
            </a:r>
            <a:r>
              <a:rPr sz="2000" spc="0" dirty="0">
                <a:solidFill>
                  <a:srgbClr val="0000CC">
                    <a:alpha val="100000"/>
                  </a:srgbClr>
                </a:solidFill>
                <a:latin typeface="SimSun"/>
                <a:ea typeface="SimSun"/>
                <a:cs typeface="SimSun"/>
              </a:rPr>
              <a:t>流中必须设置风速传感器。</a:t>
            </a:r>
            <a:endParaRPr lang="SimSun" altLang="SimSun" sz="2000" dirty="0"/>
          </a:p>
          <a:p>
            <a:pPr marL="537760" algn="l" rtl="0" eaLnBrk="0">
              <a:lnSpc>
                <a:spcPct val="95000"/>
              </a:lnSpc>
              <a:spcBef>
                <a:spcPts val="136"/>
              </a:spcBef>
              <a:tabLst/>
            </a:pPr>
            <a:r>
              <a:rPr sz="2000" spc="-10" dirty="0">
                <a:solidFill>
                  <a:srgbClr val="0000CC">
                    <a:alpha val="100000"/>
                  </a:srgbClr>
                </a:solidFill>
                <a:latin typeface="SimSun"/>
                <a:ea typeface="SimSun"/>
                <a:cs typeface="SimSun"/>
              </a:rPr>
              <a:t>当风速正常，采煤工作面回</a:t>
            </a:r>
            <a:r>
              <a:rPr sz="2000" spc="0" dirty="0">
                <a:solidFill>
                  <a:srgbClr val="0000CC">
                    <a:alpha val="100000"/>
                  </a:srgbClr>
                </a:solidFill>
                <a:latin typeface="SimSun"/>
                <a:ea typeface="SimSun"/>
                <a:cs typeface="SimSun"/>
              </a:rPr>
              <a:t>风巷甲烷浓度达到报警浓度或迅速</a:t>
            </a:r>
            <a:r>
              <a:rPr sz="2000" spc="0" dirty="0">
                <a:solidFill>
                  <a:srgbClr val="0000CC">
                    <a:alpha val="100000"/>
                  </a:srgbClr>
                </a:solidFill>
                <a:latin typeface="SimSun"/>
                <a:ea typeface="SimSun"/>
                <a:cs typeface="SimSun"/>
              </a:rPr>
              <a:t> </a:t>
            </a:r>
            <a:r>
              <a:rPr sz="2000" spc="0" dirty="0">
                <a:solidFill>
                  <a:srgbClr val="0000CC">
                    <a:alpha val="100000"/>
                  </a:srgbClr>
                </a:solidFill>
                <a:latin typeface="SimSun"/>
                <a:ea typeface="SimSun"/>
                <a:cs typeface="SimSun"/>
              </a:rPr>
              <a:t>增</a:t>
            </a:r>
            <a:endParaRPr lang="SimSun" altLang="SimSun" sz="2000" dirty="0"/>
          </a:p>
          <a:p>
            <a:pPr marL="14737" indent="5856" algn="l" rtl="0" eaLnBrk="0">
              <a:lnSpc>
                <a:spcPct val="98000"/>
              </a:lnSpc>
              <a:spcBef>
                <a:spcPts val="96"/>
              </a:spcBef>
              <a:tabLst/>
            </a:pPr>
            <a:r>
              <a:rPr sz="2000" spc="-10" dirty="0">
                <a:solidFill>
                  <a:srgbClr val="0000CC">
                    <a:alpha val="100000"/>
                  </a:srgbClr>
                </a:solidFill>
                <a:latin typeface="SimSun"/>
                <a:ea typeface="SimSun"/>
                <a:cs typeface="SimSun"/>
              </a:rPr>
              <a:t>高，结合采煤工作面回风隅角</a:t>
            </a:r>
            <a:r>
              <a:rPr sz="2000" spc="0" dirty="0">
                <a:solidFill>
                  <a:srgbClr val="0000CC">
                    <a:alpha val="100000"/>
                  </a:srgbClr>
                </a:solidFill>
                <a:latin typeface="SimSun"/>
                <a:ea typeface="SimSun"/>
                <a:cs typeface="SimSun"/>
              </a:rPr>
              <a:t>、工作面、进风巷甲烷浓度、风向和传</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感器损坏情况，发出</a:t>
            </a:r>
            <a:r>
              <a:rPr sz="2000" spc="0" dirty="0">
                <a:solidFill>
                  <a:srgbClr val="0000CC">
                    <a:alpha val="100000"/>
                  </a:srgbClr>
                </a:solidFill>
                <a:latin typeface="SimSun"/>
                <a:ea typeface="SimSun"/>
                <a:cs typeface="SimSun"/>
              </a:rPr>
              <a:t>煤与瓦斯突出报警信号。</a:t>
            </a:r>
            <a:endParaRPr lang="SimSun" altLang="SimSun" sz="2000" dirty="0"/>
          </a:p>
          <a:p>
            <a:pPr marL="14737" indent="510037" algn="l" rtl="0" eaLnBrk="0">
              <a:lnSpc>
                <a:spcPct val="98000"/>
              </a:lnSpc>
              <a:spcBef>
                <a:spcPts val="129"/>
              </a:spcBef>
              <a:tabLst/>
            </a:pPr>
            <a:r>
              <a:rPr sz="2000" spc="-10" dirty="0">
                <a:solidFill>
                  <a:srgbClr val="0000CC">
                    <a:alpha val="100000"/>
                  </a:srgbClr>
                </a:solidFill>
                <a:latin typeface="SimSun"/>
                <a:ea typeface="SimSun"/>
                <a:cs typeface="SimSun"/>
              </a:rPr>
              <a:t>为及时发现掘进工作面</a:t>
            </a:r>
            <a:r>
              <a:rPr sz="2000" spc="0" dirty="0">
                <a:solidFill>
                  <a:srgbClr val="0000CC">
                    <a:alpha val="100000"/>
                  </a:srgbClr>
                </a:solidFill>
                <a:latin typeface="SimSun"/>
                <a:ea typeface="SimSun"/>
                <a:cs typeface="SimSun"/>
              </a:rPr>
              <a:t>煤与瓦斯突出，当风速正常，掘进巷道回</a:t>
            </a:r>
            <a:r>
              <a:rPr sz="2000" spc="0" dirty="0">
                <a:solidFill>
                  <a:srgbClr val="0000CC">
                    <a:alpha val="100000"/>
                  </a:srgbClr>
                </a:solidFill>
                <a:latin typeface="SimSun"/>
                <a:ea typeface="SimSun"/>
                <a:cs typeface="SimSun"/>
              </a:rPr>
              <a:t> </a:t>
            </a:r>
            <a:r>
              <a:rPr sz="2000" spc="-10" dirty="0">
                <a:solidFill>
                  <a:srgbClr val="0000CC">
                    <a:alpha val="100000"/>
                  </a:srgbClr>
                </a:solidFill>
                <a:latin typeface="SimSun"/>
                <a:ea typeface="SimSun"/>
                <a:cs typeface="SimSun"/>
              </a:rPr>
              <a:t>风流中甲烷浓度达到</a:t>
            </a:r>
            <a:r>
              <a:rPr sz="2000" spc="0" dirty="0">
                <a:solidFill>
                  <a:srgbClr val="0000CC">
                    <a:alpha val="100000"/>
                  </a:srgbClr>
                </a:solidFill>
                <a:latin typeface="SimSun"/>
                <a:ea typeface="SimSun"/>
                <a:cs typeface="SimSun"/>
              </a:rPr>
              <a:t>报警浓度或迅速增高，结合掘进工作面甲烷浓度</a:t>
            </a:r>
            <a:r>
              <a:rPr sz="2000" spc="0" dirty="0">
                <a:solidFill>
                  <a:srgbClr val="0000CC">
                    <a:alpha val="100000"/>
                  </a:srgbClr>
                </a:solidFill>
                <a:latin typeface="SimSun"/>
                <a:ea typeface="SimSun"/>
                <a:cs typeface="SimSun"/>
              </a:rPr>
              <a:t> </a:t>
            </a:r>
            <a:r>
              <a:rPr sz="2000" spc="-50" dirty="0">
                <a:solidFill>
                  <a:srgbClr val="0000CC">
                    <a:alpha val="100000"/>
                  </a:srgbClr>
                </a:solidFill>
                <a:latin typeface="SimSun"/>
                <a:ea typeface="SimSun"/>
                <a:cs typeface="SimSun"/>
              </a:rPr>
              <a:t>和传感器损坏情况、进风分风口风向等，发出煤与瓦斯突出报</a:t>
            </a:r>
            <a:r>
              <a:rPr sz="2000" spc="-30" dirty="0">
                <a:solidFill>
                  <a:srgbClr val="0000CC">
                    <a:alpha val="100000"/>
                  </a:srgbClr>
                </a:solidFill>
                <a:latin typeface="SimSun"/>
                <a:ea typeface="SimSun"/>
                <a:cs typeface="SimSun"/>
              </a:rPr>
              <a:t>警</a:t>
            </a:r>
            <a:r>
              <a:rPr sz="2000" spc="0" dirty="0">
                <a:solidFill>
                  <a:srgbClr val="0000CC">
                    <a:alpha val="100000"/>
                  </a:srgbClr>
                </a:solidFill>
                <a:latin typeface="SimSun"/>
                <a:ea typeface="SimSun"/>
                <a:cs typeface="SimSun"/>
              </a:rPr>
              <a:t>信号。</a:t>
            </a:r>
            <a:endParaRPr lang="SimSun" altLang="SimSun" sz="2000" dirty="0"/>
          </a:p>
        </p:txBody>
      </p:sp>
      <p:sp>
        <p:nvSpPr>
          <p:cNvPr id="759" name="textbox 759"/>
          <p:cNvSpPr/>
          <p:nvPr/>
        </p:nvSpPr>
        <p:spPr>
          <a:xfrm>
            <a:off x="662478" y="176510"/>
            <a:ext cx="317817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7</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其他传感器的设</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6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6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62" name="textbox 762"/>
          <p:cNvSpPr/>
          <p:nvPr/>
        </p:nvSpPr>
        <p:spPr>
          <a:xfrm>
            <a:off x="8217582" y="6401236"/>
            <a:ext cx="238759" cy="202564"/>
          </a:xfrm>
          <a:prstGeom prst="rect">
            <a:avLst/>
          </a:prstGeom>
        </p:spPr>
        <p:txBody>
          <a:bodyPr vert="horz" wrap="square" lIns="0" tIns="0" rIns="0" bIns="0"/>
          <a:lstStyle/>
          <a:p>
            <a:pPr algn="l" rtl="0" eaLnBrk="0">
              <a:lnSpc>
                <a:spcPct val="80623"/>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6</a:t>
            </a:r>
            <a:endParaRPr lang="Verdana" altLang="Verdana" sz="14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6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6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766" name="picture 766"/>
          <p:cNvPicPr>
            <a:picLocks noChangeAspect="1"/>
          </p:cNvPicPr>
          <p:nvPr/>
        </p:nvPicPr>
        <p:blipFill>
          <a:blip r:embed="rId2"/>
          <a:stretch>
            <a:fillRect/>
          </a:stretch>
        </p:blipFill>
        <p:spPr>
          <a:xfrm rot="21600000">
            <a:off x="720852" y="2907791"/>
            <a:ext cx="7700771" cy="2787396"/>
          </a:xfrm>
          <a:prstGeom prst="rect">
            <a:avLst/>
          </a:prstGeom>
        </p:spPr>
      </p:pic>
      <p:sp>
        <p:nvSpPr>
          <p:cNvPr id="767" name="textbox 767"/>
          <p:cNvSpPr/>
          <p:nvPr/>
        </p:nvSpPr>
        <p:spPr>
          <a:xfrm>
            <a:off x="637445" y="832041"/>
            <a:ext cx="7765415" cy="1532255"/>
          </a:xfrm>
          <a:prstGeom prst="rect">
            <a:avLst/>
          </a:prstGeom>
        </p:spPr>
        <p:txBody>
          <a:bodyPr vert="horz" wrap="square" lIns="0" tIns="0" rIns="0" bIns="0"/>
          <a:lstStyle/>
          <a:p>
            <a:pPr algn="l" rtl="0" eaLnBrk="0">
              <a:lnSpc>
                <a:spcPct val="76866"/>
              </a:lnSpc>
              <a:tabLst/>
            </a:pPr>
            <a:endParaRPr lang="Arial" altLang="Arial" sz="100" dirty="0"/>
          </a:p>
          <a:p>
            <a:pPr marL="20848"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7.3</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风压传感器的设置</a:t>
            </a:r>
            <a:endParaRPr lang="SimSun" altLang="SimSun" sz="2000" dirty="0"/>
          </a:p>
          <a:p>
            <a:pPr marL="397774" algn="l" rtl="0" eaLnBrk="0">
              <a:lnSpc>
                <a:spcPct val="95000"/>
              </a:lnSpc>
              <a:spcBef>
                <a:spcPts val="120"/>
              </a:spcBef>
              <a:tabLst/>
            </a:pPr>
            <a:r>
              <a:rPr sz="2000" spc="-10" dirty="0">
                <a:solidFill>
                  <a:srgbClr val="000000">
                    <a:alpha val="100000"/>
                  </a:srgbClr>
                </a:solidFill>
                <a:latin typeface="SimSun"/>
                <a:ea typeface="SimSun"/>
                <a:cs typeface="SimSun"/>
              </a:rPr>
              <a:t>主要通风机的风硐内</a:t>
            </a:r>
            <a:r>
              <a:rPr sz="2000" spc="0" dirty="0">
                <a:solidFill>
                  <a:srgbClr val="000000">
                    <a:alpha val="100000"/>
                  </a:srgbClr>
                </a:solidFill>
                <a:latin typeface="SimSun"/>
                <a:ea typeface="SimSun"/>
                <a:cs typeface="SimSun"/>
              </a:rPr>
              <a:t>应设置风压传感器。</a:t>
            </a:r>
            <a:endParaRPr lang="SimSun" altLang="SimSun" sz="2000" dirty="0"/>
          </a:p>
          <a:p>
            <a:pPr marL="20848" algn="l" rtl="0" eaLnBrk="0">
              <a:lnSpc>
                <a:spcPct val="95000"/>
              </a:lnSpc>
              <a:spcBef>
                <a:spcPts val="120"/>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7.4</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风向传感器的设置</a:t>
            </a:r>
            <a:endParaRPr lang="SimSun" altLang="SimSun" sz="2000" dirty="0"/>
          </a:p>
          <a:p>
            <a:pPr marL="12700" indent="391949" algn="l" rtl="0" eaLnBrk="0">
              <a:lnSpc>
                <a:spcPct val="97000"/>
              </a:lnSpc>
              <a:spcBef>
                <a:spcPts val="134"/>
              </a:spcBef>
              <a:tabLst/>
            </a:pPr>
            <a:r>
              <a:rPr sz="2000" spc="-10" dirty="0">
                <a:solidFill>
                  <a:srgbClr val="000000">
                    <a:alpha val="100000"/>
                  </a:srgbClr>
                </a:solidFill>
                <a:latin typeface="SimSun"/>
                <a:ea typeface="SimSun"/>
                <a:cs typeface="SimSun"/>
              </a:rPr>
              <a:t>突出煤层采煤工作面进风巷。掘进</a:t>
            </a:r>
            <a:r>
              <a:rPr sz="2000" spc="0" dirty="0">
                <a:solidFill>
                  <a:srgbClr val="000000">
                    <a:alpha val="100000"/>
                  </a:srgbClr>
                </a:solidFill>
                <a:latin typeface="SimSun"/>
                <a:ea typeface="SimSun"/>
                <a:cs typeface="SimSun"/>
              </a:rPr>
              <a:t>工作面进风的分风口应设置风向</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传感器。当发</a:t>
            </a:r>
            <a:r>
              <a:rPr sz="2000" spc="0" dirty="0">
                <a:solidFill>
                  <a:srgbClr val="000000">
                    <a:alpha val="100000"/>
                  </a:srgbClr>
                </a:solidFill>
                <a:latin typeface="SimSun"/>
                <a:ea typeface="SimSun"/>
                <a:cs typeface="SimSun"/>
              </a:rPr>
              <a:t>生风流逆转时，发出声光报警信号。</a:t>
            </a:r>
            <a:endParaRPr lang="SimSun" altLang="SimSun" sz="2000" dirty="0"/>
          </a:p>
        </p:txBody>
      </p:sp>
      <p:sp>
        <p:nvSpPr>
          <p:cNvPr id="768" name="textbox 768"/>
          <p:cNvSpPr/>
          <p:nvPr/>
        </p:nvSpPr>
        <p:spPr>
          <a:xfrm>
            <a:off x="662478" y="176510"/>
            <a:ext cx="317817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7</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其他传感器的设</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6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7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71" name="textbox 771"/>
          <p:cNvSpPr/>
          <p:nvPr/>
        </p:nvSpPr>
        <p:spPr>
          <a:xfrm>
            <a:off x="8217582" y="6403734"/>
            <a:ext cx="238759" cy="200025"/>
          </a:xfrm>
          <a:prstGeom prst="rect">
            <a:avLst/>
          </a:prstGeom>
        </p:spPr>
        <p:txBody>
          <a:bodyPr vert="horz" wrap="square" lIns="0" tIns="0" rIns="0" bIns="0"/>
          <a:lstStyle/>
          <a:p>
            <a:pPr algn="l" rtl="0" eaLnBrk="0">
              <a:lnSpc>
                <a:spcPct val="79498"/>
              </a:lnSpc>
              <a:tabLst/>
            </a:pPr>
            <a:endParaRPr lang="Arial" altLang="Arial" sz="100" dirty="0"/>
          </a:p>
          <a:p>
            <a:pPr marL="12700" algn="l" rtl="0" eaLnBrk="0">
              <a:lnSpc>
                <a:spcPct val="82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7</a:t>
            </a:r>
            <a:endParaRPr lang="Verdana" altLang="Verdana" sz="14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7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7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775" name="picture 775"/>
          <p:cNvPicPr>
            <a:picLocks noChangeAspect="1"/>
          </p:cNvPicPr>
          <p:nvPr/>
        </p:nvPicPr>
        <p:blipFill>
          <a:blip r:embed="rId2"/>
          <a:stretch>
            <a:fillRect/>
          </a:stretch>
        </p:blipFill>
        <p:spPr>
          <a:xfrm rot="21600000">
            <a:off x="1315212" y="2564892"/>
            <a:ext cx="6228588" cy="2616707"/>
          </a:xfrm>
          <a:prstGeom prst="rect">
            <a:avLst/>
          </a:prstGeom>
        </p:spPr>
      </p:pic>
      <p:sp>
        <p:nvSpPr>
          <p:cNvPr id="776" name="textbox 776"/>
          <p:cNvSpPr/>
          <p:nvPr/>
        </p:nvSpPr>
        <p:spPr>
          <a:xfrm>
            <a:off x="653688" y="872680"/>
            <a:ext cx="7765415" cy="1227455"/>
          </a:xfrm>
          <a:prstGeom prst="rect">
            <a:avLst/>
          </a:prstGeom>
        </p:spPr>
        <p:txBody>
          <a:bodyPr vert="horz" wrap="square" lIns="0" tIns="0" rIns="0" bIns="0"/>
          <a:lstStyle/>
          <a:p>
            <a:pPr algn="l" rtl="0" eaLnBrk="0">
              <a:lnSpc>
                <a:spcPct val="76866"/>
              </a:lnSpc>
              <a:tabLst/>
            </a:pPr>
            <a:endParaRPr lang="Arial" altLang="Arial" sz="100" dirty="0"/>
          </a:p>
          <a:p>
            <a:pPr marL="20848"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7.5</a:t>
            </a:r>
            <a:r>
              <a:rPr sz="2000" spc="1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瓦斯抽放管路中其他传感器的设置</a:t>
            </a:r>
            <a:endParaRPr lang="SimSun" altLang="SimSun" sz="2000" dirty="0"/>
          </a:p>
          <a:p>
            <a:pPr marL="12700" indent="391949" algn="l" rtl="0" eaLnBrk="0">
              <a:lnSpc>
                <a:spcPct val="98000"/>
              </a:lnSpc>
              <a:spcBef>
                <a:spcPts val="135"/>
              </a:spcBef>
              <a:tabLst/>
            </a:pPr>
            <a:r>
              <a:rPr sz="2000" spc="-10" dirty="0">
                <a:solidFill>
                  <a:srgbClr val="000000">
                    <a:alpha val="100000"/>
                  </a:srgbClr>
                </a:solidFill>
                <a:latin typeface="SimSun"/>
                <a:ea typeface="SimSun"/>
                <a:cs typeface="SimSun"/>
              </a:rPr>
              <a:t>瓦斯抽放泵站的抽放泵输入管路中</a:t>
            </a:r>
            <a:r>
              <a:rPr sz="2000" spc="0" dirty="0">
                <a:solidFill>
                  <a:srgbClr val="000000">
                    <a:alpha val="100000"/>
                  </a:srgbClr>
                </a:solidFill>
                <a:latin typeface="SimSun"/>
                <a:ea typeface="SimSun"/>
                <a:cs typeface="SimSun"/>
              </a:rPr>
              <a:t>宜设置流量传感器、温度传感器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和压力传感器</a:t>
            </a:r>
            <a:r>
              <a:rPr sz="2000" spc="0" dirty="0">
                <a:solidFill>
                  <a:srgbClr val="000000">
                    <a:alpha val="100000"/>
                  </a:srgbClr>
                </a:solidFill>
                <a:latin typeface="SimSun"/>
                <a:ea typeface="SimSun"/>
                <a:cs typeface="SimSun"/>
              </a:rPr>
              <a:t>；利用瓦斯时，应在输出管路中设置流量传感器、温度</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传感器和压力</a:t>
            </a:r>
            <a:r>
              <a:rPr sz="2000" spc="0" dirty="0">
                <a:solidFill>
                  <a:srgbClr val="000000">
                    <a:alpha val="100000"/>
                  </a:srgbClr>
                </a:solidFill>
                <a:latin typeface="SimSun"/>
                <a:ea typeface="SimSun"/>
                <a:cs typeface="SimSun"/>
              </a:rPr>
              <a:t>传感器。防回火安全装置上宜设置压差传感器。</a:t>
            </a:r>
            <a:endParaRPr lang="SimSun" altLang="SimSun" sz="2000" dirty="0"/>
          </a:p>
        </p:txBody>
      </p:sp>
      <p:sp>
        <p:nvSpPr>
          <p:cNvPr id="777" name="textbox 777"/>
          <p:cNvSpPr/>
          <p:nvPr/>
        </p:nvSpPr>
        <p:spPr>
          <a:xfrm>
            <a:off x="662478" y="176510"/>
            <a:ext cx="317817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7</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其他传感器的设</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7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7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80" name="textbox 780"/>
          <p:cNvSpPr/>
          <p:nvPr/>
        </p:nvSpPr>
        <p:spPr>
          <a:xfrm>
            <a:off x="8217582" y="6400701"/>
            <a:ext cx="238759"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8</a:t>
            </a:r>
            <a:endParaRPr lang="Verdana" altLang="Verdana" sz="14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8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8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784" name="textbox 784"/>
          <p:cNvSpPr/>
          <p:nvPr/>
        </p:nvSpPr>
        <p:spPr>
          <a:xfrm>
            <a:off x="638463" y="810057"/>
            <a:ext cx="7653655" cy="2110739"/>
          </a:xfrm>
          <a:prstGeom prst="rect">
            <a:avLst/>
          </a:prstGeom>
        </p:spPr>
        <p:txBody>
          <a:bodyPr vert="horz" wrap="square" lIns="0" tIns="0" rIns="0" bIns="0"/>
          <a:lstStyle/>
          <a:p>
            <a:pPr algn="l" rtl="0" eaLnBrk="0">
              <a:lnSpc>
                <a:spcPct val="76866"/>
              </a:lnSpc>
              <a:tabLst/>
            </a:pPr>
            <a:endParaRPr lang="Arial" altLang="Arial" sz="100" dirty="0"/>
          </a:p>
          <a:p>
            <a:pPr marL="36073" algn="l" rtl="0" eaLnBrk="0">
              <a:lnSpc>
                <a:spcPct val="95000"/>
              </a:lnSpc>
              <a:tabLst/>
            </a:pPr>
            <a:r>
              <a:rPr sz="2000" spc="-20" dirty="0">
                <a:solidFill>
                  <a:srgbClr val="000000">
                    <a:alpha val="100000"/>
                  </a:srgbClr>
                </a:solidFill>
                <a:latin typeface="SimSun"/>
                <a:ea typeface="SimSun"/>
                <a:cs typeface="SimSun"/>
              </a:rPr>
              <a:t>7.6</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烟雾</a:t>
            </a:r>
            <a:r>
              <a:rPr sz="2000" spc="-10" dirty="0">
                <a:solidFill>
                  <a:srgbClr val="000000">
                    <a:alpha val="100000"/>
                  </a:srgbClr>
                </a:solidFill>
                <a:latin typeface="SimSun"/>
                <a:ea typeface="SimSun"/>
                <a:cs typeface="SimSun"/>
              </a:rPr>
              <a:t>传</a:t>
            </a:r>
            <a:r>
              <a:rPr sz="2000" spc="0" dirty="0">
                <a:solidFill>
                  <a:srgbClr val="000000">
                    <a:alpha val="100000"/>
                  </a:srgbClr>
                </a:solidFill>
                <a:latin typeface="SimSun"/>
                <a:ea typeface="SimSun"/>
                <a:cs typeface="SimSun"/>
              </a:rPr>
              <a:t>感器的设置</a:t>
            </a:r>
            <a:endParaRPr lang="SimSun" altLang="SimSun" sz="2000" dirty="0"/>
          </a:p>
          <a:p>
            <a:pPr marL="417837" algn="l" rtl="0" eaLnBrk="0">
              <a:lnSpc>
                <a:spcPct val="95000"/>
              </a:lnSpc>
              <a:spcBef>
                <a:spcPts val="120"/>
              </a:spcBef>
              <a:tabLst/>
            </a:pPr>
            <a:r>
              <a:rPr sz="2000" spc="40" dirty="0">
                <a:solidFill>
                  <a:srgbClr val="000000">
                    <a:alpha val="100000"/>
                  </a:srgbClr>
                </a:solidFill>
                <a:latin typeface="SimSun"/>
                <a:ea typeface="SimSun"/>
                <a:cs typeface="SimSun"/>
              </a:rPr>
              <a:t>带式输送机滚筒下风侧10</a:t>
            </a:r>
            <a:r>
              <a:rPr sz="2000" spc="4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15</a:t>
            </a:r>
            <a:r>
              <a:rPr sz="2000" spc="4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a:t>
            </a:r>
            <a:r>
              <a:rPr sz="2000" spc="40" dirty="0">
                <a:solidFill>
                  <a:srgbClr val="000000">
                    <a:alpha val="100000"/>
                  </a:srgbClr>
                </a:solidFill>
                <a:latin typeface="SimSun"/>
                <a:ea typeface="SimSun"/>
                <a:cs typeface="SimSun"/>
              </a:rPr>
              <a:t>处应</a:t>
            </a:r>
            <a:r>
              <a:rPr sz="2000" spc="30" dirty="0">
                <a:solidFill>
                  <a:srgbClr val="000000">
                    <a:alpha val="100000"/>
                  </a:srgbClr>
                </a:solidFill>
                <a:latin typeface="SimSun"/>
                <a:ea typeface="SimSun"/>
                <a:cs typeface="SimSun"/>
              </a:rPr>
              <a:t>设</a:t>
            </a:r>
            <a:r>
              <a:rPr sz="2000" spc="0" dirty="0">
                <a:solidFill>
                  <a:srgbClr val="000000">
                    <a:alpha val="100000"/>
                  </a:srgbClr>
                </a:solidFill>
                <a:latin typeface="SimSun"/>
                <a:ea typeface="SimSun"/>
                <a:cs typeface="SimSun"/>
              </a:rPr>
              <a:t>置烟雾传感器。</a:t>
            </a:r>
            <a:endParaRPr lang="SimSun" altLang="SimSun" sz="2000" dirty="0"/>
          </a:p>
          <a:p>
            <a:pPr marL="36073" algn="l" rtl="0" eaLnBrk="0">
              <a:lnSpc>
                <a:spcPct val="95000"/>
              </a:lnSpc>
              <a:spcBef>
                <a:spcPts val="120"/>
              </a:spcBef>
              <a:tabLst/>
            </a:pPr>
            <a:r>
              <a:rPr sz="2000" spc="-20" dirty="0">
                <a:solidFill>
                  <a:srgbClr val="000000">
                    <a:alpha val="100000"/>
                  </a:srgbClr>
                </a:solidFill>
                <a:latin typeface="SimSun"/>
                <a:ea typeface="SimSun"/>
                <a:cs typeface="SimSun"/>
              </a:rPr>
              <a:t>7.7</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温度</a:t>
            </a:r>
            <a:r>
              <a:rPr sz="2000" spc="-10" dirty="0">
                <a:solidFill>
                  <a:srgbClr val="000000">
                    <a:alpha val="100000"/>
                  </a:srgbClr>
                </a:solidFill>
                <a:latin typeface="SimSun"/>
                <a:ea typeface="SimSun"/>
                <a:cs typeface="SimSun"/>
              </a:rPr>
              <a:t>传</a:t>
            </a:r>
            <a:r>
              <a:rPr sz="2000" spc="0" dirty="0">
                <a:solidFill>
                  <a:srgbClr val="000000">
                    <a:alpha val="100000"/>
                  </a:srgbClr>
                </a:solidFill>
                <a:latin typeface="SimSun"/>
                <a:ea typeface="SimSun"/>
                <a:cs typeface="SimSun"/>
              </a:rPr>
              <a:t>感器的设置</a:t>
            </a:r>
            <a:endParaRPr lang="SimSun" altLang="SimSun" sz="2000" dirty="0"/>
          </a:p>
          <a:p>
            <a:pPr marL="29961" indent="6111" algn="l" rtl="0" eaLnBrk="0">
              <a:lnSpc>
                <a:spcPct val="95000"/>
              </a:lnSpc>
              <a:spcBef>
                <a:spcPts val="124"/>
              </a:spcBef>
              <a:tabLst/>
            </a:pPr>
            <a:r>
              <a:rPr sz="2000" spc="-10" dirty="0">
                <a:solidFill>
                  <a:srgbClr val="000000">
                    <a:alpha val="100000"/>
                  </a:srgbClr>
                </a:solidFill>
                <a:latin typeface="SimSun"/>
                <a:ea typeface="SimSun"/>
                <a:cs typeface="SimSun"/>
              </a:rPr>
              <a:t>7.7.1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温度传感器应垂</a:t>
            </a:r>
            <a:r>
              <a:rPr sz="2000" spc="0" dirty="0">
                <a:solidFill>
                  <a:srgbClr val="000000">
                    <a:alpha val="100000"/>
                  </a:srgbClr>
                </a:solidFill>
                <a:latin typeface="SimSun"/>
                <a:ea typeface="SimSun"/>
                <a:cs typeface="SimSun"/>
              </a:rPr>
              <a:t>直悬挂，距顶板(顶梁)不得大于300</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mm，距巷</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壁不得小于200</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mm，并应安装维护方便，不影响行人和行车。</a:t>
            </a:r>
            <a:endParaRPr lang="SimSun" altLang="SimSun" sz="2000" dirty="0"/>
          </a:p>
          <a:p>
            <a:pPr marL="12700" indent="7129" algn="l" rtl="0" eaLnBrk="0">
              <a:lnSpc>
                <a:spcPct val="97000"/>
              </a:lnSpc>
              <a:spcBef>
                <a:spcPts val="6"/>
              </a:spcBef>
              <a:tabLst/>
            </a:pPr>
            <a:r>
              <a:rPr sz="2000" spc="-40" dirty="0">
                <a:solidFill>
                  <a:srgbClr val="000000">
                    <a:alpha val="100000"/>
                  </a:srgbClr>
                </a:solidFill>
                <a:latin typeface="SimSun"/>
                <a:ea typeface="SimSun"/>
                <a:cs typeface="SimSun"/>
              </a:rPr>
              <a:t>7.7.2</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开采容易自燃，</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自燃煤层及地温高的矿井采煤工</a:t>
            </a:r>
            <a:r>
              <a:rPr sz="2000" spc="-10" dirty="0">
                <a:solidFill>
                  <a:srgbClr val="000000">
                    <a:alpha val="100000"/>
                  </a:srgbClr>
                </a:solidFill>
                <a:latin typeface="SimSun"/>
                <a:ea typeface="SimSun"/>
                <a:cs typeface="SimSun"/>
              </a:rPr>
              <a:t>作</a:t>
            </a:r>
            <a:r>
              <a:rPr sz="2000" spc="0" dirty="0">
                <a:solidFill>
                  <a:srgbClr val="000000">
                    <a:alpha val="100000"/>
                  </a:srgbClr>
                </a:solidFill>
                <a:latin typeface="SimSun"/>
                <a:ea typeface="SimSun"/>
                <a:cs typeface="SimSun"/>
              </a:rPr>
              <a:t>面应设置温</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度传感器，如图</a:t>
            </a:r>
            <a:r>
              <a:rPr sz="2000" spc="0" dirty="0">
                <a:solidFill>
                  <a:srgbClr val="000000">
                    <a:alpha val="100000"/>
                  </a:srgbClr>
                </a:solidFill>
                <a:latin typeface="SimSun"/>
                <a:ea typeface="SimSun"/>
                <a:cs typeface="SimSun"/>
              </a:rPr>
              <a:t>8所示。温度传感器的报警值为30℃。</a:t>
            </a:r>
            <a:endParaRPr lang="SimSun" altLang="SimSun" sz="2000" dirty="0"/>
          </a:p>
        </p:txBody>
      </p:sp>
      <p:sp>
        <p:nvSpPr>
          <p:cNvPr id="785" name="textbox 785"/>
          <p:cNvSpPr/>
          <p:nvPr/>
        </p:nvSpPr>
        <p:spPr>
          <a:xfrm>
            <a:off x="656744" y="5178972"/>
            <a:ext cx="7635240" cy="922655"/>
          </a:xfrm>
          <a:prstGeom prst="rect">
            <a:avLst/>
          </a:prstGeom>
        </p:spPr>
        <p:txBody>
          <a:bodyPr vert="horz" wrap="square" lIns="0" tIns="0" rIns="0" bIns="0"/>
          <a:lstStyle/>
          <a:p>
            <a:pPr algn="l" rtl="0" eaLnBrk="0">
              <a:lnSpc>
                <a:spcPct val="76864"/>
              </a:lnSpc>
              <a:tabLst/>
            </a:pPr>
            <a:endParaRPr lang="Arial" altLang="Arial" sz="100" dirty="0"/>
          </a:p>
          <a:p>
            <a:pPr marL="17792" algn="l" rtl="0" eaLnBrk="0">
              <a:lnSpc>
                <a:spcPct val="95000"/>
              </a:lnSpc>
              <a:tabLst/>
            </a:pPr>
            <a:r>
              <a:rPr sz="2000" spc="-10" dirty="0">
                <a:solidFill>
                  <a:srgbClr val="000000">
                    <a:alpha val="100000"/>
                  </a:srgbClr>
                </a:solidFill>
                <a:latin typeface="SimSun"/>
                <a:ea typeface="SimSun"/>
                <a:cs typeface="SimSun"/>
              </a:rPr>
              <a:t>7.7.3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机电硐室内应设</a:t>
            </a:r>
            <a:r>
              <a:rPr sz="2000" spc="0" dirty="0">
                <a:solidFill>
                  <a:srgbClr val="000000">
                    <a:alpha val="100000"/>
                  </a:srgbClr>
                </a:solidFill>
                <a:latin typeface="SimSun"/>
                <a:ea typeface="SimSun"/>
                <a:cs typeface="SimSun"/>
              </a:rPr>
              <a:t>置温度传感器，报警值为34℃。</a:t>
            </a:r>
            <a:endParaRPr lang="SimSun" altLang="SimSun" sz="2000" dirty="0"/>
          </a:p>
          <a:p>
            <a:pPr marL="12700" indent="5092" algn="l" rtl="0" eaLnBrk="0">
              <a:lnSpc>
                <a:spcPct val="97000"/>
              </a:lnSpc>
              <a:spcBef>
                <a:spcPts val="134"/>
              </a:spcBef>
              <a:tabLst/>
            </a:pPr>
            <a:r>
              <a:rPr sz="2000" spc="-10" dirty="0">
                <a:solidFill>
                  <a:srgbClr val="000000">
                    <a:alpha val="100000"/>
                  </a:srgbClr>
                </a:solidFill>
                <a:latin typeface="SimSun"/>
                <a:ea typeface="SimSun"/>
                <a:cs typeface="SimSun"/>
              </a:rPr>
              <a:t>7.7.4</a:t>
            </a:r>
            <a:r>
              <a:rPr sz="2000" spc="-10" dirty="0">
                <a:solidFill>
                  <a:srgbClr val="000000">
                    <a:alpha val="100000"/>
                  </a:srgbClr>
                </a:solidFill>
                <a:latin typeface="SimSun"/>
                <a:ea typeface="SimSun"/>
                <a:cs typeface="SimSun"/>
              </a:rPr>
              <a:t> </a:t>
            </a:r>
            <a:r>
              <a:rPr sz="2000" spc="-10" dirty="0">
                <a:solidFill>
                  <a:srgbClr val="FF0000">
                    <a:alpha val="100000"/>
                  </a:srgbClr>
                </a:solidFill>
                <a:latin typeface="SimSun"/>
                <a:ea typeface="SimSun"/>
                <a:cs typeface="SimSun"/>
              </a:rPr>
              <a:t>压风机应设置温</a:t>
            </a:r>
            <a:r>
              <a:rPr sz="2000" spc="0" dirty="0">
                <a:solidFill>
                  <a:srgbClr val="FF0000">
                    <a:alpha val="100000"/>
                  </a:srgbClr>
                </a:solidFill>
                <a:latin typeface="SimSun"/>
                <a:ea typeface="SimSun"/>
                <a:cs typeface="SimSun"/>
              </a:rPr>
              <a:t>度传感器，温度超限时，声光报警，并切断压</a:t>
            </a:r>
            <a:r>
              <a:rPr sz="2000" spc="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风机电源</a:t>
            </a:r>
            <a:r>
              <a:rPr sz="2000" spc="-10" dirty="0">
                <a:solidFill>
                  <a:srgbClr val="FF0000">
                    <a:alpha val="100000"/>
                  </a:srgbClr>
                </a:solidFill>
                <a:latin typeface="SimSun"/>
                <a:ea typeface="SimSun"/>
                <a:cs typeface="SimSun"/>
              </a:rPr>
              <a:t>。</a:t>
            </a:r>
            <a:endParaRPr lang="SimSun" altLang="SimSun" sz="2000" dirty="0"/>
          </a:p>
        </p:txBody>
      </p:sp>
      <p:pic>
        <p:nvPicPr>
          <p:cNvPr id="786" name="picture 786"/>
          <p:cNvPicPr>
            <a:picLocks noChangeAspect="1"/>
          </p:cNvPicPr>
          <p:nvPr/>
        </p:nvPicPr>
        <p:blipFill>
          <a:blip r:embed="rId2"/>
          <a:stretch>
            <a:fillRect/>
          </a:stretch>
        </p:blipFill>
        <p:spPr>
          <a:xfrm rot="21600000">
            <a:off x="2590800" y="2955035"/>
            <a:ext cx="3483863" cy="2272284"/>
          </a:xfrm>
          <a:prstGeom prst="rect">
            <a:avLst/>
          </a:prstGeom>
        </p:spPr>
      </p:pic>
      <p:sp>
        <p:nvSpPr>
          <p:cNvPr id="787" name="textbox 787"/>
          <p:cNvSpPr/>
          <p:nvPr/>
        </p:nvSpPr>
        <p:spPr>
          <a:xfrm>
            <a:off x="662478" y="176510"/>
            <a:ext cx="317817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7</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其他传感器的设</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8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8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90" name="textbox 790"/>
          <p:cNvSpPr/>
          <p:nvPr/>
        </p:nvSpPr>
        <p:spPr>
          <a:xfrm>
            <a:off x="8217582" y="6401058"/>
            <a:ext cx="238759"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60" dirty="0">
                <a:solidFill>
                  <a:srgbClr val="000000">
                    <a:alpha val="100000"/>
                  </a:srgbClr>
                </a:solidFill>
                <a:latin typeface="Verdana"/>
                <a:ea typeface="Verdana"/>
                <a:cs typeface="Verdana"/>
              </a:rPr>
              <a:t>7</a:t>
            </a:r>
            <a:r>
              <a:rPr sz="1400" spc="-50" dirty="0">
                <a:solidFill>
                  <a:srgbClr val="000000">
                    <a:alpha val="100000"/>
                  </a:srgbClr>
                </a:solidFill>
                <a:latin typeface="Verdana"/>
                <a:ea typeface="Verdana"/>
                <a:cs typeface="Verdana"/>
              </a:rPr>
              <a:t>9</a:t>
            </a:r>
            <a:endParaRPr lang="Verdana" altLang="Verdana"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4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44" name="textbox 44"/>
          <p:cNvSpPr/>
          <p:nvPr/>
        </p:nvSpPr>
        <p:spPr>
          <a:xfrm>
            <a:off x="644798" y="875563"/>
            <a:ext cx="7849234" cy="1228725"/>
          </a:xfrm>
          <a:prstGeom prst="rect">
            <a:avLst/>
          </a:prstGeom>
        </p:spPr>
        <p:txBody>
          <a:bodyPr vert="horz" wrap="square" lIns="0" tIns="0" rIns="0" bIns="0"/>
          <a:lstStyle/>
          <a:p>
            <a:pPr algn="l" rtl="0" eaLnBrk="0">
              <a:lnSpc>
                <a:spcPct val="95426"/>
              </a:lnSpc>
              <a:tabLst/>
            </a:pPr>
            <a:endParaRPr lang="Arial" altLang="Arial" sz="100" dirty="0"/>
          </a:p>
          <a:p>
            <a:pPr marL="12700" indent="505340" algn="l" rtl="0" eaLnBrk="0">
              <a:lnSpc>
                <a:spcPct val="98000"/>
              </a:lnSpc>
              <a:tabLst/>
            </a:pPr>
            <a:r>
              <a:rPr sz="2000" spc="-10" dirty="0">
                <a:solidFill>
                  <a:srgbClr val="000000">
                    <a:alpha val="100000"/>
                  </a:srgbClr>
                </a:solidFill>
                <a:latin typeface="SimSun"/>
                <a:ea typeface="SimSun"/>
                <a:cs typeface="SimSun"/>
              </a:rPr>
              <a:t>本标准规定了煤矿安全监控系统及检测仪器的装备、设计和安装</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传感器设置、</a:t>
            </a:r>
            <a:r>
              <a:rPr sz="2000" spc="0" dirty="0">
                <a:solidFill>
                  <a:srgbClr val="000000">
                    <a:alpha val="100000"/>
                  </a:srgbClr>
                </a:solidFill>
                <a:latin typeface="SimSun"/>
                <a:ea typeface="SimSun"/>
                <a:cs typeface="SimSun"/>
              </a:rPr>
              <a:t>使用与维护、系统及联网信息处理、管理制度与技术资</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料等要</a:t>
            </a:r>
            <a:r>
              <a:rPr sz="2000" spc="0" dirty="0">
                <a:solidFill>
                  <a:srgbClr val="000000">
                    <a:alpha val="100000"/>
                  </a:srgbClr>
                </a:solidFill>
                <a:latin typeface="SimSun"/>
                <a:ea typeface="SimSun"/>
                <a:cs typeface="SimSun"/>
              </a:rPr>
              <a:t>求。</a:t>
            </a:r>
            <a:endParaRPr lang="SimSun" altLang="SimSun" sz="2000" dirty="0"/>
          </a:p>
          <a:p>
            <a:pPr marL="509150" algn="l" rtl="0" eaLnBrk="0">
              <a:lnSpc>
                <a:spcPct val="95000"/>
              </a:lnSpc>
              <a:spcBef>
                <a:spcPts val="122"/>
              </a:spcBef>
              <a:tabLst/>
            </a:pPr>
            <a:r>
              <a:rPr sz="2000" spc="-10" dirty="0">
                <a:solidFill>
                  <a:srgbClr val="000000">
                    <a:alpha val="100000"/>
                  </a:srgbClr>
                </a:solidFill>
                <a:latin typeface="SimSun"/>
                <a:ea typeface="SimSun"/>
                <a:cs typeface="SimSun"/>
              </a:rPr>
              <a:t>本标准适用于全国井</a:t>
            </a:r>
            <a:r>
              <a:rPr sz="2000" spc="0" dirty="0">
                <a:solidFill>
                  <a:srgbClr val="000000">
                    <a:alpha val="100000"/>
                  </a:srgbClr>
                </a:solidFill>
                <a:latin typeface="SimSun"/>
                <a:ea typeface="SimSun"/>
                <a:cs typeface="SimSun"/>
              </a:rPr>
              <a:t>工煤矿，包括</a:t>
            </a:r>
            <a:r>
              <a:rPr sz="2000" spc="0" dirty="0">
                <a:solidFill>
                  <a:srgbClr val="FF0000">
                    <a:alpha val="100000"/>
                  </a:srgbClr>
                </a:solidFill>
                <a:latin typeface="SimSun"/>
                <a:ea typeface="SimSun"/>
                <a:cs typeface="SimSun"/>
              </a:rPr>
              <a:t>生产、</a:t>
            </a:r>
            <a:r>
              <a:rPr sz="2000" spc="0" dirty="0">
                <a:solidFill>
                  <a:srgbClr val="000000">
                    <a:alpha val="100000"/>
                  </a:srgbClr>
                </a:solidFill>
                <a:latin typeface="SimSun"/>
                <a:ea typeface="SimSun"/>
                <a:cs typeface="SimSun"/>
              </a:rPr>
              <a:t>新建和改、扩建矿井。</a:t>
            </a:r>
            <a:endParaRPr lang="SimSun" altLang="SimSun" sz="2000" dirty="0"/>
          </a:p>
        </p:txBody>
      </p:sp>
      <p:sp>
        <p:nvSpPr>
          <p:cNvPr id="45"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6" name="textbox 46"/>
          <p:cNvSpPr/>
          <p:nvPr/>
        </p:nvSpPr>
        <p:spPr>
          <a:xfrm>
            <a:off x="678451" y="178285"/>
            <a:ext cx="1028700" cy="410844"/>
          </a:xfrm>
          <a:prstGeom prst="rect">
            <a:avLst/>
          </a:prstGeom>
        </p:spPr>
        <p:txBody>
          <a:bodyPr vert="horz" wrap="square" lIns="0" tIns="0" rIns="0" bIns="0"/>
          <a:lstStyle/>
          <a:p>
            <a:pPr algn="l" rtl="0" eaLnBrk="0">
              <a:lnSpc>
                <a:spcPct val="72580"/>
              </a:lnSpc>
              <a:tabLst/>
            </a:pPr>
            <a:endParaRPr lang="Arial" altLang="Arial" sz="100" dirty="0"/>
          </a:p>
          <a:p>
            <a:pPr marL="12700" algn="l" rtl="0" eaLnBrk="0">
              <a:lnSpc>
                <a:spcPct val="94000"/>
              </a:lnSpc>
              <a:tabLst/>
            </a:pP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1</a:t>
            </a:r>
            <a:r>
              <a:rPr sz="2700" spc="30" dirty="0">
                <a:solidFill>
                  <a:srgbClr val="0070C0">
                    <a:alpha val="100000"/>
                  </a:srgbClr>
                </a:solidFill>
                <a:latin typeface="Microsoft YaHei"/>
                <a:ea typeface="Microsoft YaHei"/>
                <a:cs typeface="Microsoft YaHei"/>
              </a:rPr>
              <a:t> </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范</a:t>
            </a:r>
            <a:r>
              <a:rPr sz="2700" spc="2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围</a:t>
            </a:r>
            <a:endParaRPr lang="Microsoft YaHei" altLang="Microsoft YaHei" sz="2700" dirty="0"/>
          </a:p>
        </p:txBody>
      </p:sp>
      <p:sp>
        <p:nvSpPr>
          <p:cNvPr id="4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48" name="textbox 48"/>
          <p:cNvSpPr/>
          <p:nvPr/>
        </p:nvSpPr>
        <p:spPr>
          <a:xfrm>
            <a:off x="8327936" y="6400701"/>
            <a:ext cx="12827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0" dirty="0">
                <a:solidFill>
                  <a:srgbClr val="000000">
                    <a:alpha val="100000"/>
                  </a:srgbClr>
                </a:solidFill>
                <a:latin typeface="Verdana"/>
                <a:ea typeface="Verdana"/>
                <a:cs typeface="Verdana"/>
              </a:rPr>
              <a:t>8</a:t>
            </a:r>
            <a:endParaRPr lang="Verdana" altLang="Verdana" sz="14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79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9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794" name="textbox 794"/>
          <p:cNvSpPr/>
          <p:nvPr/>
        </p:nvSpPr>
        <p:spPr>
          <a:xfrm>
            <a:off x="654587" y="891730"/>
            <a:ext cx="7854315" cy="3667125"/>
          </a:xfrm>
          <a:prstGeom prst="rect">
            <a:avLst/>
          </a:prstGeom>
        </p:spPr>
        <p:txBody>
          <a:bodyPr vert="horz" wrap="square" lIns="0" tIns="0" rIns="0" bIns="0"/>
          <a:lstStyle/>
          <a:p>
            <a:pPr algn="l" rtl="0" eaLnBrk="0">
              <a:lnSpc>
                <a:spcPct val="76866"/>
              </a:lnSpc>
              <a:tabLst/>
            </a:pPr>
            <a:endParaRPr lang="Arial" altLang="Arial" sz="100" dirty="0"/>
          </a:p>
          <a:p>
            <a:pPr marL="16774"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7.</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8</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粉尘传感器的设置</a:t>
            </a:r>
            <a:endParaRPr lang="SimSun" altLang="SimSun" sz="2000" dirty="0"/>
          </a:p>
          <a:p>
            <a:pPr marL="12700" indent="504944" algn="l" rtl="0" eaLnBrk="0">
              <a:lnSpc>
                <a:spcPct val="97000"/>
              </a:lnSpc>
              <a:spcBef>
                <a:spcPts val="144"/>
              </a:spcBef>
              <a:tabLst/>
            </a:pPr>
            <a:r>
              <a:rPr sz="2000" spc="-10" dirty="0">
                <a:solidFill>
                  <a:srgbClr val="000000">
                    <a:alpha val="100000"/>
                  </a:srgbClr>
                </a:solidFill>
                <a:latin typeface="SimSun"/>
                <a:ea typeface="SimSun"/>
                <a:cs typeface="SimSun"/>
              </a:rPr>
              <a:t>采煤机、掘进机</a:t>
            </a:r>
            <a:r>
              <a:rPr sz="2000" spc="0" dirty="0">
                <a:solidFill>
                  <a:srgbClr val="000000">
                    <a:alpha val="100000"/>
                  </a:srgbClr>
                </a:solidFill>
                <a:latin typeface="SimSun"/>
                <a:ea typeface="SimSun"/>
                <a:cs typeface="SimSun"/>
              </a:rPr>
              <a:t>、转载点、破碎处、装煤口等产尘地点宜设置粉</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尘传感器</a:t>
            </a:r>
            <a:r>
              <a:rPr sz="2000" spc="-10" dirty="0">
                <a:solidFill>
                  <a:srgbClr val="000000">
                    <a:alpha val="100000"/>
                  </a:srgbClr>
                </a:solidFill>
                <a:latin typeface="SimSun"/>
                <a:ea typeface="SimSun"/>
                <a:cs typeface="SimSun"/>
              </a:rPr>
              <a:t>。</a:t>
            </a:r>
            <a:endParaRPr lang="SimSun" altLang="SimSun" sz="2000" dirty="0"/>
          </a:p>
          <a:p>
            <a:pPr marL="16774" algn="l" rtl="0" eaLnBrk="0">
              <a:lnSpc>
                <a:spcPct val="95000"/>
              </a:lnSpc>
              <a:spcBef>
                <a:spcPts val="120"/>
              </a:spcBef>
              <a:tabLst/>
            </a:pP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7.9</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设备开停传感器的设置</a:t>
            </a:r>
            <a:endParaRPr lang="SimSun" altLang="SimSun" sz="2000" dirty="0"/>
          </a:p>
          <a:p>
            <a:pPr marL="520700" algn="l" rtl="0" eaLnBrk="0">
              <a:lnSpc>
                <a:spcPct val="95000"/>
              </a:lnSpc>
              <a:spcBef>
                <a:spcPts val="120"/>
              </a:spcBef>
              <a:tabLst/>
            </a:pPr>
            <a:r>
              <a:rPr sz="2000" spc="-10" dirty="0">
                <a:solidFill>
                  <a:srgbClr val="000000">
                    <a:alpha val="100000"/>
                  </a:srgbClr>
                </a:solidFill>
                <a:latin typeface="SimSun"/>
                <a:ea typeface="SimSun"/>
                <a:cs typeface="SimSun"/>
              </a:rPr>
              <a:t>主要通风机、局部通</a:t>
            </a:r>
            <a:r>
              <a:rPr sz="2000" spc="0" dirty="0">
                <a:solidFill>
                  <a:srgbClr val="000000">
                    <a:alpha val="100000"/>
                  </a:srgbClr>
                </a:solidFill>
                <a:latin typeface="SimSun"/>
                <a:ea typeface="SimSun"/>
                <a:cs typeface="SimSun"/>
              </a:rPr>
              <a:t>风机应设置设备开停传感器。</a:t>
            </a:r>
            <a:endParaRPr lang="SimSun" altLang="SimSun" sz="2000" dirty="0"/>
          </a:p>
          <a:p>
            <a:pPr marL="16774" algn="l" rtl="0" eaLnBrk="0">
              <a:lnSpc>
                <a:spcPct val="95000"/>
              </a:lnSpc>
              <a:spcBef>
                <a:spcPts val="120"/>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7</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.10</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风门开关传感器的设置</a:t>
            </a:r>
            <a:endParaRPr lang="SimSun" altLang="SimSun" sz="2000" dirty="0"/>
          </a:p>
          <a:p>
            <a:pPr marL="26704" indent="494114" algn="l" rtl="0" eaLnBrk="0">
              <a:lnSpc>
                <a:spcPct val="98000"/>
              </a:lnSpc>
              <a:spcBef>
                <a:spcPts val="112"/>
              </a:spcBef>
              <a:tabLst/>
            </a:pPr>
            <a:r>
              <a:rPr sz="2000" spc="-10" dirty="0">
                <a:solidFill>
                  <a:srgbClr val="000000">
                    <a:alpha val="100000"/>
                  </a:srgbClr>
                </a:solidFill>
                <a:latin typeface="SimSun"/>
                <a:ea typeface="SimSun"/>
                <a:cs typeface="SimSun"/>
              </a:rPr>
              <a:t>矿井和采区主要进回风巷道中的主要风门应设置风门开关传</a:t>
            </a:r>
            <a:r>
              <a:rPr sz="2000" spc="0" dirty="0">
                <a:solidFill>
                  <a:srgbClr val="000000">
                    <a:alpha val="100000"/>
                  </a:srgbClr>
                </a:solidFill>
                <a:latin typeface="SimSun"/>
                <a:ea typeface="SimSun"/>
                <a:cs typeface="SimSun"/>
              </a:rPr>
              <a:t>感器。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当两道风门同时打开时，发出声光报警信号。</a:t>
            </a:r>
            <a:endParaRPr lang="SimSun" altLang="SimSun" sz="2000" dirty="0"/>
          </a:p>
          <a:p>
            <a:pPr marL="16774" algn="l" rtl="0" eaLnBrk="0">
              <a:lnSpc>
                <a:spcPct val="95000"/>
              </a:lnSpc>
              <a:spcBef>
                <a:spcPts val="105"/>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7</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.11</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风筒传感器的设置</a:t>
            </a:r>
            <a:endParaRPr lang="SimSun" altLang="SimSun" sz="2000" dirty="0"/>
          </a:p>
          <a:p>
            <a:pPr marL="517644" algn="l" rtl="0" eaLnBrk="0">
              <a:lnSpc>
                <a:spcPct val="95000"/>
              </a:lnSpc>
              <a:spcBef>
                <a:spcPts val="120"/>
              </a:spcBef>
              <a:tabLst/>
            </a:pPr>
            <a:r>
              <a:rPr sz="2000" spc="-10" dirty="0">
                <a:solidFill>
                  <a:srgbClr val="000000">
                    <a:alpha val="100000"/>
                  </a:srgbClr>
                </a:solidFill>
                <a:latin typeface="SimSun"/>
                <a:ea typeface="SimSun"/>
                <a:cs typeface="SimSun"/>
              </a:rPr>
              <a:t>掘进工作面局</a:t>
            </a:r>
            <a:r>
              <a:rPr sz="2000" spc="0" dirty="0">
                <a:solidFill>
                  <a:srgbClr val="000000">
                    <a:alpha val="100000"/>
                  </a:srgbClr>
                </a:solidFill>
                <a:latin typeface="SimSun"/>
                <a:ea typeface="SimSun"/>
                <a:cs typeface="SimSun"/>
              </a:rPr>
              <a:t>部通风机风筒末端</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应</a:t>
            </a:r>
            <a:r>
              <a:rPr sz="2000" spc="0" dirty="0">
                <a:solidFill>
                  <a:srgbClr val="000000">
                    <a:alpha val="100000"/>
                  </a:srgbClr>
                </a:solidFill>
                <a:latin typeface="SimSun"/>
                <a:ea typeface="SimSun"/>
                <a:cs typeface="SimSun"/>
              </a:rPr>
              <a:t>设置风筒传感器。</a:t>
            </a:r>
            <a:endParaRPr lang="SimSun" altLang="SimSun" sz="2000" dirty="0"/>
          </a:p>
          <a:p>
            <a:pPr marL="16774" algn="l" rtl="0" eaLnBrk="0">
              <a:lnSpc>
                <a:spcPct val="95000"/>
              </a:lnSpc>
              <a:spcBef>
                <a:spcPts val="120"/>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7</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.12</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馈电传感器的设置</a:t>
            </a:r>
            <a:endParaRPr lang="SimSun" altLang="SimSun" sz="2000" dirty="0"/>
          </a:p>
          <a:p>
            <a:pPr marL="518662" algn="l" rtl="0" eaLnBrk="0">
              <a:lnSpc>
                <a:spcPct val="95000"/>
              </a:lnSpc>
              <a:spcBef>
                <a:spcPts val="120"/>
              </a:spcBef>
              <a:tabLst/>
            </a:pPr>
            <a:r>
              <a:rPr sz="2000" spc="-10" dirty="0">
                <a:solidFill>
                  <a:srgbClr val="000000">
                    <a:alpha val="100000"/>
                  </a:srgbClr>
                </a:solidFill>
                <a:latin typeface="SimSun"/>
                <a:ea typeface="SimSun"/>
                <a:cs typeface="SimSun"/>
              </a:rPr>
              <a:t>被控开关的负荷侧</a:t>
            </a:r>
            <a:r>
              <a:rPr sz="2000" spc="0" dirty="0">
                <a:solidFill>
                  <a:srgbClr val="000000">
                    <a:alpha val="100000"/>
                  </a:srgbClr>
                </a:solidFill>
                <a:latin typeface="SimSun"/>
                <a:ea typeface="SimSun"/>
                <a:cs typeface="SimSun"/>
              </a:rPr>
              <a:t>应设置馈电传感器或接点。</a:t>
            </a:r>
            <a:endParaRPr lang="SimSun" altLang="SimSun" sz="2000" dirty="0"/>
          </a:p>
        </p:txBody>
      </p:sp>
      <p:sp>
        <p:nvSpPr>
          <p:cNvPr id="795" name="textbox 795"/>
          <p:cNvSpPr/>
          <p:nvPr/>
        </p:nvSpPr>
        <p:spPr>
          <a:xfrm>
            <a:off x="662478" y="176510"/>
            <a:ext cx="3178175" cy="411480"/>
          </a:xfrm>
          <a:prstGeom prst="rect">
            <a:avLst/>
          </a:prstGeom>
        </p:spPr>
        <p:txBody>
          <a:bodyPr vert="horz" wrap="square" lIns="0" tIns="0" rIns="0" bIns="0"/>
          <a:lstStyle/>
          <a:p>
            <a:pPr algn="l" rtl="0" eaLnBrk="0">
              <a:lnSpc>
                <a:spcPct val="77898"/>
              </a:lnSpc>
              <a:tabLst/>
            </a:pPr>
            <a:endParaRPr lang="Arial" altLang="Arial" sz="100" dirty="0"/>
          </a:p>
          <a:p>
            <a:pPr marL="12700" algn="l" rtl="0" eaLnBrk="0">
              <a:lnSpc>
                <a:spcPct val="94000"/>
              </a:lnSpc>
              <a:tabLst/>
            </a:pP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7</a:t>
            </a:r>
            <a:r>
              <a:rPr sz="2700" spc="90" dirty="0">
                <a:solidFill>
                  <a:srgbClr val="0070C0">
                    <a:alpha val="100000"/>
                  </a:srgbClr>
                </a:solidFill>
                <a:latin typeface="Microsoft YaHei"/>
                <a:ea typeface="Microsoft YaHei"/>
                <a:cs typeface="Microsoft YaHei"/>
              </a:rPr>
              <a:t> </a:t>
            </a:r>
            <a:r>
              <a:rPr sz="2700" spc="9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其他传感器的设</a:t>
            </a:r>
            <a:r>
              <a:rPr sz="2700" spc="3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置</a:t>
            </a:r>
            <a:endParaRPr lang="Microsoft YaHei" altLang="Microsoft YaHei" sz="2700" dirty="0"/>
          </a:p>
        </p:txBody>
      </p:sp>
      <p:sp>
        <p:nvSpPr>
          <p:cNvPr id="79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9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798" name="textbox 798"/>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0</a:t>
            </a:r>
            <a:endParaRPr lang="Verdana" altLang="Verdana" sz="14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9" name="picture 799"/>
          <p:cNvPicPr>
            <a:picLocks noChangeAspect="1"/>
          </p:cNvPicPr>
          <p:nvPr/>
        </p:nvPicPr>
        <p:blipFill>
          <a:blip r:embed="rId2"/>
          <a:stretch>
            <a:fillRect/>
          </a:stretch>
        </p:blipFill>
        <p:spPr>
          <a:xfrm rot="21600000">
            <a:off x="0" y="0"/>
            <a:ext cx="9144000" cy="6858000"/>
          </a:xfrm>
          <a:prstGeom prst="rect">
            <a:avLst/>
          </a:prstGeom>
        </p:spPr>
      </p:pic>
      <p:sp>
        <p:nvSpPr>
          <p:cNvPr id="800" name="textbox 800"/>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1</a:t>
            </a:r>
            <a:endParaRPr lang="Verdana" altLang="Verdana" sz="14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0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0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804" name="textbox 804"/>
          <p:cNvSpPr/>
          <p:nvPr/>
        </p:nvSpPr>
        <p:spPr>
          <a:xfrm>
            <a:off x="654707" y="891730"/>
            <a:ext cx="8108315" cy="5193029"/>
          </a:xfrm>
          <a:prstGeom prst="rect">
            <a:avLst/>
          </a:prstGeom>
        </p:spPr>
        <p:txBody>
          <a:bodyPr vert="horz" wrap="square" lIns="0" tIns="0" rIns="0" bIns="0"/>
          <a:lstStyle/>
          <a:p>
            <a:pPr algn="l" rtl="0" eaLnBrk="0">
              <a:lnSpc>
                <a:spcPct val="76866"/>
              </a:lnSpc>
              <a:tabLst/>
            </a:pPr>
            <a:endParaRPr lang="Arial" altLang="Arial" sz="100" dirty="0"/>
          </a:p>
          <a:p>
            <a:pPr marL="14737"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8.</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1</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检修机构</a:t>
            </a:r>
            <a:endParaRPr lang="SimSun" altLang="SimSun" sz="2000" dirty="0"/>
          </a:p>
          <a:p>
            <a:pPr marL="13718" indent="1018" algn="l" rtl="0" eaLnBrk="0">
              <a:lnSpc>
                <a:spcPct val="98000"/>
              </a:lnSpc>
              <a:spcBef>
                <a:spcPts val="152"/>
              </a:spcBef>
              <a:tabLst/>
            </a:pPr>
            <a:r>
              <a:rPr sz="2000" spc="-10" dirty="0">
                <a:solidFill>
                  <a:srgbClr val="000000">
                    <a:alpha val="100000"/>
                  </a:srgbClr>
                </a:solidFill>
                <a:latin typeface="SimSun"/>
                <a:ea typeface="SimSun"/>
                <a:cs typeface="SimSun"/>
              </a:rPr>
              <a:t>8.1.1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煤矿应建立安全监控设备检修室，负责本矿安全监</a:t>
            </a:r>
            <a:r>
              <a:rPr sz="2000" spc="0" dirty="0">
                <a:solidFill>
                  <a:srgbClr val="000000">
                    <a:alpha val="100000"/>
                  </a:srgbClr>
                </a:solidFill>
                <a:latin typeface="SimSun"/>
                <a:ea typeface="SimSun"/>
                <a:cs typeface="SimSun"/>
              </a:rPr>
              <a:t>控设备的安装、</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调校、维护和简单</a:t>
            </a:r>
            <a:r>
              <a:rPr sz="2000" spc="0" dirty="0">
                <a:solidFill>
                  <a:srgbClr val="000000">
                    <a:alpha val="100000"/>
                  </a:srgbClr>
                </a:solidFill>
                <a:latin typeface="SimSun"/>
                <a:ea typeface="SimSun"/>
                <a:cs typeface="SimSun"/>
              </a:rPr>
              <a:t>维修工作。未建立检修室的小型煤矿应将安全监控仪</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器送到检修中心进</a:t>
            </a:r>
            <a:r>
              <a:rPr sz="2000" spc="0" dirty="0">
                <a:solidFill>
                  <a:srgbClr val="000000">
                    <a:alpha val="100000"/>
                  </a:srgbClr>
                </a:solidFill>
                <a:latin typeface="SimSun"/>
                <a:ea typeface="SimSun"/>
                <a:cs typeface="SimSun"/>
              </a:rPr>
              <a:t>行调校和维修。</a:t>
            </a:r>
            <a:endParaRPr lang="SimSun" altLang="SimSun" sz="2000" dirty="0"/>
          </a:p>
          <a:p>
            <a:pPr marL="13718" indent="1018" algn="l" rtl="0" eaLnBrk="0">
              <a:lnSpc>
                <a:spcPct val="98000"/>
              </a:lnSpc>
              <a:spcBef>
                <a:spcPts val="152"/>
              </a:spcBef>
              <a:tabLst/>
            </a:pPr>
            <a:r>
              <a:rPr sz="2000" spc="-10" dirty="0">
                <a:solidFill>
                  <a:srgbClr val="000000">
                    <a:alpha val="100000"/>
                  </a:srgbClr>
                </a:solidFill>
                <a:latin typeface="SimSun"/>
                <a:ea typeface="SimSun"/>
                <a:cs typeface="SimSun"/>
              </a:rPr>
              <a:t>8.1.2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国有重</a:t>
            </a:r>
            <a:r>
              <a:rPr sz="2000" spc="0" dirty="0">
                <a:solidFill>
                  <a:srgbClr val="000000">
                    <a:alpha val="100000"/>
                  </a:srgbClr>
                </a:solidFill>
                <a:latin typeface="SimSun"/>
                <a:ea typeface="SimSun"/>
                <a:cs typeface="SimSun"/>
              </a:rPr>
              <a:t>点煤矿的矿务局(公司)、产煤县(市)应建立安全监控设备</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检修中心，负责安</a:t>
            </a:r>
            <a:r>
              <a:rPr sz="2000" spc="0" dirty="0">
                <a:solidFill>
                  <a:srgbClr val="000000">
                    <a:alpha val="100000"/>
                  </a:srgbClr>
                </a:solidFill>
                <a:latin typeface="SimSun"/>
                <a:ea typeface="SimSun"/>
                <a:cs typeface="SimSun"/>
              </a:rPr>
              <a:t>全监控设备的调校、维修、报废鉴定等工作，有条件</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的可配制甲烷校准</a:t>
            </a:r>
            <a:r>
              <a:rPr sz="2000" spc="0" dirty="0">
                <a:solidFill>
                  <a:srgbClr val="000000">
                    <a:alpha val="100000"/>
                  </a:srgbClr>
                </a:solidFill>
                <a:latin typeface="SimSun"/>
                <a:ea typeface="SimSun"/>
                <a:cs typeface="SimSun"/>
              </a:rPr>
              <a:t>气体，并对煤矿进行技术指导。</a:t>
            </a:r>
            <a:endParaRPr lang="SimSun" altLang="SimSun" sz="2000" dirty="0"/>
          </a:p>
          <a:p>
            <a:pPr marL="14737" algn="l" rtl="0" eaLnBrk="0">
              <a:lnSpc>
                <a:spcPct val="99000"/>
              </a:lnSpc>
              <a:spcBef>
                <a:spcPts val="113"/>
              </a:spcBef>
              <a:tabLst/>
            </a:pPr>
            <a:r>
              <a:rPr sz="2000" spc="-10" dirty="0">
                <a:solidFill>
                  <a:srgbClr val="000000">
                    <a:alpha val="100000"/>
                  </a:srgbClr>
                </a:solidFill>
                <a:latin typeface="SimSun"/>
                <a:ea typeface="SimSun"/>
                <a:cs typeface="SimSun"/>
              </a:rPr>
              <a:t>8.1.3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安全监</a:t>
            </a:r>
            <a:r>
              <a:rPr sz="2000" spc="0" dirty="0">
                <a:solidFill>
                  <a:srgbClr val="000000">
                    <a:alpha val="100000"/>
                  </a:srgbClr>
                </a:solidFill>
                <a:latin typeface="SimSun"/>
                <a:ea typeface="SimSun"/>
                <a:cs typeface="SimSun"/>
              </a:rPr>
              <a:t>控设备检修室</a:t>
            </a:r>
            <a:r>
              <a:rPr sz="2000" spc="0" dirty="0">
                <a:solidFill>
                  <a:srgbClr val="FF0000">
                    <a:alpha val="100000"/>
                  </a:srgbClr>
                </a:solidFill>
                <a:latin typeface="SimSun"/>
                <a:ea typeface="SimSun"/>
                <a:cs typeface="SimSun"/>
              </a:rPr>
              <a:t>宜配备</a:t>
            </a:r>
            <a:r>
              <a:rPr sz="2000" spc="0" dirty="0">
                <a:solidFill>
                  <a:srgbClr val="000000">
                    <a:alpha val="100000"/>
                  </a:srgbClr>
                </a:solidFill>
                <a:latin typeface="SimSun"/>
                <a:ea typeface="SimSun"/>
                <a:cs typeface="SimSun"/>
              </a:rPr>
              <a:t>甲烷传感器和测定器校验装置、稳压</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电源、示波器、频率</a:t>
            </a:r>
            <a:r>
              <a:rPr sz="2000" spc="0" dirty="0">
                <a:solidFill>
                  <a:srgbClr val="000000">
                    <a:alpha val="100000"/>
                  </a:srgbClr>
                </a:solidFill>
                <a:latin typeface="SimSun"/>
                <a:ea typeface="SimSun"/>
                <a:cs typeface="SimSun"/>
              </a:rPr>
              <a:t>计、信号发生器、万用表、流量计、声级计、甲烷</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校准气体、标准气体</a:t>
            </a:r>
            <a:r>
              <a:rPr sz="2000" spc="0" dirty="0">
                <a:solidFill>
                  <a:srgbClr val="000000">
                    <a:alpha val="100000"/>
                  </a:srgbClr>
                </a:solidFill>
                <a:latin typeface="SimSun"/>
                <a:ea typeface="SimSun"/>
                <a:cs typeface="SimSun"/>
              </a:rPr>
              <a:t>等仪器装备；安全监控设备检修中心除应配备上述</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仪器装备外，</a:t>
            </a:r>
            <a:r>
              <a:rPr sz="2000" spc="-10" dirty="0">
                <a:solidFill>
                  <a:srgbClr val="FF0000">
                    <a:alpha val="100000"/>
                  </a:srgbClr>
                </a:solidFill>
                <a:latin typeface="SimSun"/>
                <a:ea typeface="SimSun"/>
                <a:cs typeface="SimSun"/>
              </a:rPr>
              <a:t>具备条</a:t>
            </a:r>
            <a:r>
              <a:rPr sz="2000" spc="0" dirty="0">
                <a:solidFill>
                  <a:srgbClr val="FF0000">
                    <a:alpha val="100000"/>
                  </a:srgbClr>
                </a:solidFill>
                <a:latin typeface="SimSun"/>
                <a:ea typeface="SimSun"/>
                <a:cs typeface="SimSun"/>
              </a:rPr>
              <a:t>件的宜配备</a:t>
            </a:r>
            <a:r>
              <a:rPr sz="2000" spc="0" dirty="0">
                <a:solidFill>
                  <a:srgbClr val="000000">
                    <a:alpha val="100000"/>
                  </a:srgbClr>
                </a:solidFill>
                <a:latin typeface="SimSun"/>
                <a:ea typeface="SimSun"/>
                <a:cs typeface="SimSun"/>
              </a:rPr>
              <a:t>甲烷校准气体配气装置、气相色谱仪或</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红外线分</a:t>
            </a:r>
            <a:r>
              <a:rPr sz="2000" spc="-10" dirty="0">
                <a:solidFill>
                  <a:srgbClr val="000000">
                    <a:alpha val="100000"/>
                  </a:srgbClr>
                </a:solidFill>
                <a:latin typeface="SimSun"/>
                <a:ea typeface="SimSun"/>
                <a:cs typeface="SimSun"/>
              </a:rPr>
              <a:t>析</a:t>
            </a:r>
            <a:r>
              <a:rPr sz="2000" spc="0" dirty="0">
                <a:solidFill>
                  <a:srgbClr val="000000">
                    <a:alpha val="100000"/>
                  </a:srgbClr>
                </a:solidFill>
                <a:latin typeface="SimSun"/>
                <a:ea typeface="SimSun"/>
                <a:cs typeface="SimSun"/>
              </a:rPr>
              <a:t>仪等。</a:t>
            </a:r>
            <a:endParaRPr lang="SimSun" altLang="SimSun" sz="2000" dirty="0"/>
          </a:p>
          <a:p>
            <a:pPr marL="14737" algn="l" rtl="0" eaLnBrk="0">
              <a:lnSpc>
                <a:spcPct val="95000"/>
              </a:lnSpc>
              <a:spcBef>
                <a:spcPts val="128"/>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8.</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2</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校准气体</a:t>
            </a:r>
            <a:endParaRPr lang="SimSun" altLang="SimSun" sz="2000" dirty="0"/>
          </a:p>
          <a:p>
            <a:pPr marL="12700" indent="2037" algn="l" rtl="0" eaLnBrk="0">
              <a:lnSpc>
                <a:spcPct val="99000"/>
              </a:lnSpc>
              <a:spcBef>
                <a:spcPts val="97"/>
              </a:spcBef>
              <a:tabLst/>
            </a:pPr>
            <a:r>
              <a:rPr sz="2000" spc="-10" dirty="0">
                <a:solidFill>
                  <a:srgbClr val="000000">
                    <a:alpha val="100000"/>
                  </a:srgbClr>
                </a:solidFill>
                <a:latin typeface="SimSun"/>
                <a:ea typeface="SimSun"/>
                <a:cs typeface="SimSun"/>
              </a:rPr>
              <a:t>8.2.1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配制甲</a:t>
            </a:r>
            <a:r>
              <a:rPr sz="2000" spc="0" dirty="0">
                <a:solidFill>
                  <a:srgbClr val="000000">
                    <a:alpha val="100000"/>
                  </a:srgbClr>
                </a:solidFill>
                <a:latin typeface="SimSun"/>
                <a:ea typeface="SimSun"/>
                <a:cs typeface="SimSun"/>
              </a:rPr>
              <a:t>烷校准气样的装备和方法必须符合MT/T423的规定，选用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纯度不低于99</a:t>
            </a:r>
            <a:r>
              <a:rPr sz="2000" spc="0" dirty="0">
                <a:solidFill>
                  <a:srgbClr val="000000">
                    <a:alpha val="100000"/>
                  </a:srgbClr>
                </a:solidFill>
                <a:latin typeface="SimSun"/>
                <a:ea typeface="SimSun"/>
                <a:cs typeface="SimSun"/>
              </a:rPr>
              <a:t>.9%的甲烷标准气体作原料气。配制好的甲烷校准气体应</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以标准气体为标</a:t>
            </a:r>
            <a:r>
              <a:rPr sz="2000" spc="0" dirty="0">
                <a:solidFill>
                  <a:srgbClr val="000000">
                    <a:alpha val="100000"/>
                  </a:srgbClr>
                </a:solidFill>
                <a:latin typeface="SimSun"/>
                <a:ea typeface="SimSun"/>
                <a:cs typeface="SimSun"/>
              </a:rPr>
              <a:t>准，用气相色谱仪或红外线分析仪分析定值，其不确定</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度应小</a:t>
            </a:r>
            <a:r>
              <a:rPr sz="2000" spc="-10" dirty="0">
                <a:solidFill>
                  <a:srgbClr val="000000">
                    <a:alpha val="100000"/>
                  </a:srgbClr>
                </a:solidFill>
                <a:latin typeface="SimSun"/>
                <a:ea typeface="SimSun"/>
                <a:cs typeface="SimSun"/>
              </a:rPr>
              <a:t>于</a:t>
            </a:r>
            <a:r>
              <a:rPr sz="2000" spc="0" dirty="0">
                <a:solidFill>
                  <a:srgbClr val="000000">
                    <a:alpha val="100000"/>
                  </a:srgbClr>
                </a:solidFill>
                <a:latin typeface="SimSun"/>
                <a:ea typeface="SimSun"/>
                <a:cs typeface="SimSun"/>
              </a:rPr>
              <a:t>5%</a:t>
            </a:r>
            <a:endParaRPr lang="SimSun" altLang="SimSun" sz="2000" dirty="0"/>
          </a:p>
        </p:txBody>
      </p:sp>
      <p:sp>
        <p:nvSpPr>
          <p:cNvPr id="805" name="textbox 805"/>
          <p:cNvSpPr/>
          <p:nvPr/>
        </p:nvSpPr>
        <p:spPr>
          <a:xfrm>
            <a:off x="660703" y="176155"/>
            <a:ext cx="2113279" cy="409575"/>
          </a:xfrm>
          <a:prstGeom prst="rect">
            <a:avLst/>
          </a:prstGeom>
        </p:spPr>
        <p:txBody>
          <a:bodyPr vert="horz" wrap="square" lIns="0" tIns="0" rIns="0" bIns="0"/>
          <a:lstStyle/>
          <a:p>
            <a:pPr algn="l" rtl="0" eaLnBrk="0">
              <a:lnSpc>
                <a:spcPct val="91584"/>
              </a:lnSpc>
              <a:tabLst/>
            </a:pPr>
            <a:endParaRPr lang="Arial" altLang="Arial" sz="100" dirty="0"/>
          </a:p>
          <a:p>
            <a:pPr marL="12700" algn="l" rtl="0" eaLnBrk="0">
              <a:lnSpc>
                <a:spcPct val="93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8</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使用与维</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护</a:t>
            </a:r>
            <a:endParaRPr lang="Microsoft YaHei" altLang="Microsoft YaHei" sz="2700" dirty="0"/>
          </a:p>
        </p:txBody>
      </p:sp>
      <p:sp>
        <p:nvSpPr>
          <p:cNvPr id="80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0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08" name="textbox 808"/>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2</a:t>
            </a:r>
            <a:endParaRPr lang="Verdana" altLang="Verdana" sz="14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10"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11"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812" name="textbox 812"/>
          <p:cNvSpPr/>
          <p:nvPr/>
        </p:nvSpPr>
        <p:spPr>
          <a:xfrm>
            <a:off x="655725" y="893000"/>
            <a:ext cx="7636509" cy="2753360"/>
          </a:xfrm>
          <a:prstGeom prst="rect">
            <a:avLst/>
          </a:prstGeom>
        </p:spPr>
        <p:txBody>
          <a:bodyPr vert="horz" wrap="square" lIns="0" tIns="0" rIns="0" bIns="0"/>
          <a:lstStyle/>
          <a:p>
            <a:pPr algn="l" rtl="0" eaLnBrk="0">
              <a:lnSpc>
                <a:spcPct val="82399"/>
              </a:lnSpc>
              <a:tabLst/>
            </a:pPr>
            <a:endParaRPr lang="Arial" altLang="Arial" sz="100" dirty="0"/>
          </a:p>
          <a:p>
            <a:pPr marL="12700" indent="1018" algn="l" rtl="0" eaLnBrk="0">
              <a:lnSpc>
                <a:spcPct val="98000"/>
              </a:lnSpc>
              <a:tabLst/>
            </a:pPr>
            <a:r>
              <a:rPr sz="2000" spc="10" dirty="0">
                <a:solidFill>
                  <a:srgbClr val="000000">
                    <a:alpha val="100000"/>
                  </a:srgbClr>
                </a:solidFill>
                <a:latin typeface="SimSun"/>
                <a:ea typeface="SimSun"/>
                <a:cs typeface="SimSun"/>
              </a:rPr>
              <a:t>8</a:t>
            </a:r>
            <a:r>
              <a:rPr sz="2000" spc="0" dirty="0">
                <a:solidFill>
                  <a:srgbClr val="000000">
                    <a:alpha val="100000"/>
                  </a:srgbClr>
                </a:solidFill>
                <a:latin typeface="SimSun"/>
                <a:ea typeface="SimSun"/>
                <a:cs typeface="SimSun"/>
              </a:rPr>
              <a:t>.2.2</a:t>
            </a:r>
            <a:r>
              <a:rPr sz="2000" spc="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甲烷校准气体配气装置应放在通风良好，符合国家有关防火、</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防爆、压力容器安</a:t>
            </a:r>
            <a:r>
              <a:rPr sz="2000" spc="0" dirty="0">
                <a:solidFill>
                  <a:srgbClr val="000000">
                    <a:alpha val="100000"/>
                  </a:srgbClr>
                </a:solidFill>
                <a:latin typeface="SimSun"/>
                <a:ea typeface="SimSun"/>
                <a:cs typeface="SimSun"/>
              </a:rPr>
              <a:t>全规定的独立建筑内。配气气瓶应分室存放，室内</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应使用隔爆型的照</a:t>
            </a:r>
            <a:r>
              <a:rPr sz="2000" spc="0" dirty="0">
                <a:solidFill>
                  <a:srgbClr val="000000">
                    <a:alpha val="100000"/>
                  </a:srgbClr>
                </a:solidFill>
                <a:latin typeface="SimSun"/>
                <a:ea typeface="SimSun"/>
                <a:cs typeface="SimSun"/>
              </a:rPr>
              <a:t>明灯具及电器设备。</a:t>
            </a:r>
            <a:endParaRPr lang="SimSun" altLang="SimSun" sz="2000" dirty="0"/>
          </a:p>
          <a:p>
            <a:pPr marL="13718" algn="l" rtl="0" eaLnBrk="0">
              <a:lnSpc>
                <a:spcPct val="95000"/>
              </a:lnSpc>
              <a:spcBef>
                <a:spcPts val="146"/>
              </a:spcBef>
              <a:tabLst/>
            </a:pPr>
            <a:r>
              <a:rPr sz="2000" spc="-10" dirty="0">
                <a:solidFill>
                  <a:srgbClr val="000000">
                    <a:alpha val="100000"/>
                  </a:srgbClr>
                </a:solidFill>
                <a:latin typeface="SimSun"/>
                <a:ea typeface="SimSun"/>
                <a:cs typeface="SimSun"/>
              </a:rPr>
              <a:t>8.2.3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高压气</a:t>
            </a:r>
            <a:r>
              <a:rPr sz="2000" spc="0" dirty="0">
                <a:solidFill>
                  <a:srgbClr val="000000">
                    <a:alpha val="100000"/>
                  </a:srgbClr>
                </a:solidFill>
                <a:latin typeface="SimSun"/>
                <a:ea typeface="SimSun"/>
                <a:cs typeface="SimSun"/>
              </a:rPr>
              <a:t>瓶的使用管理应符合国家有关气瓶安全管理的规定。</a:t>
            </a:r>
            <a:endParaRPr lang="SimSun" altLang="SimSun" sz="2000" dirty="0"/>
          </a:p>
          <a:p>
            <a:pPr marL="140718" algn="l" rtl="0" eaLnBrk="0">
              <a:lnSpc>
                <a:spcPct val="95000"/>
              </a:lnSpc>
              <a:spcBef>
                <a:spcPts val="128"/>
              </a:spcBef>
              <a:tabLst/>
            </a:pPr>
            <a:r>
              <a:rPr sz="2000" spc="-20" dirty="0">
                <a:solidFill>
                  <a:srgbClr val="000000">
                    <a:alpha val="100000"/>
                  </a:srgbClr>
                </a:solidFill>
                <a:latin typeface="SimSun"/>
                <a:ea typeface="SimSun"/>
                <a:cs typeface="SimSun"/>
              </a:rPr>
              <a:t>8.3</a:t>
            </a:r>
            <a:r>
              <a:rPr sz="2000" spc="-2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调</a:t>
            </a:r>
            <a:r>
              <a:rPr sz="2000" spc="0" dirty="0">
                <a:solidFill>
                  <a:srgbClr val="000000">
                    <a:alpha val="100000"/>
                  </a:srgbClr>
                </a:solidFill>
                <a:latin typeface="SimSun"/>
                <a:ea typeface="SimSun"/>
                <a:cs typeface="SimSun"/>
              </a:rPr>
              <a:t>校</a:t>
            </a:r>
            <a:endParaRPr lang="SimSun" altLang="SimSun" sz="2000" dirty="0"/>
          </a:p>
          <a:p>
            <a:pPr marL="18811" indent="-5092" algn="l" rtl="0" eaLnBrk="0">
              <a:lnSpc>
                <a:spcPct val="98000"/>
              </a:lnSpc>
              <a:spcBef>
                <a:spcPts val="79"/>
              </a:spcBef>
              <a:tabLst/>
            </a:pPr>
            <a:r>
              <a:rPr sz="2000" spc="-10" dirty="0">
                <a:solidFill>
                  <a:srgbClr val="000000">
                    <a:alpha val="100000"/>
                  </a:srgbClr>
                </a:solidFill>
                <a:latin typeface="SimSun"/>
                <a:ea typeface="SimSun"/>
                <a:cs typeface="SimSun"/>
              </a:rPr>
              <a:t>8.3.1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安全监</a:t>
            </a:r>
            <a:r>
              <a:rPr sz="2000" spc="0" dirty="0">
                <a:solidFill>
                  <a:srgbClr val="000000">
                    <a:alpha val="100000"/>
                  </a:srgbClr>
                </a:solidFill>
                <a:latin typeface="SimSun"/>
                <a:ea typeface="SimSun"/>
                <a:cs typeface="SimSun"/>
              </a:rPr>
              <a:t>控设备应按产品使用说明书的要求定期调校、测试，每</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月至少1</a:t>
            </a:r>
            <a:r>
              <a:rPr sz="2000" spc="-10" dirty="0">
                <a:solidFill>
                  <a:srgbClr val="000000">
                    <a:alpha val="100000"/>
                  </a:srgbClr>
                </a:solidFill>
                <a:latin typeface="SimSun"/>
                <a:ea typeface="SimSun"/>
                <a:cs typeface="SimSun"/>
              </a:rPr>
              <a:t>次</a:t>
            </a:r>
            <a:r>
              <a:rPr sz="2000" spc="0" dirty="0">
                <a:solidFill>
                  <a:srgbClr val="000000">
                    <a:alpha val="100000"/>
                  </a:srgbClr>
                </a:solidFill>
                <a:latin typeface="SimSun"/>
                <a:ea typeface="SimSun"/>
                <a:cs typeface="SimSun"/>
              </a:rPr>
              <a:t>。</a:t>
            </a:r>
            <a:endParaRPr lang="SimSun" altLang="SimSun" sz="2000" dirty="0"/>
          </a:p>
          <a:p>
            <a:pPr marL="12700" indent="1018" algn="l" rtl="0" eaLnBrk="0">
              <a:lnSpc>
                <a:spcPct val="98000"/>
              </a:lnSpc>
              <a:spcBef>
                <a:spcPts val="104"/>
              </a:spcBef>
              <a:tabLst/>
            </a:pPr>
            <a:r>
              <a:rPr sz="2000" spc="-10" dirty="0">
                <a:solidFill>
                  <a:srgbClr val="000000">
                    <a:alpha val="100000"/>
                  </a:srgbClr>
                </a:solidFill>
                <a:latin typeface="SimSun"/>
                <a:ea typeface="SimSun"/>
                <a:cs typeface="SimSun"/>
              </a:rPr>
              <a:t>8.3.2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安全监</a:t>
            </a:r>
            <a:r>
              <a:rPr sz="2000" spc="0" dirty="0">
                <a:solidFill>
                  <a:srgbClr val="000000">
                    <a:alpha val="100000"/>
                  </a:srgbClr>
                </a:solidFill>
                <a:latin typeface="SimSun"/>
                <a:ea typeface="SimSun"/>
                <a:cs typeface="SimSun"/>
              </a:rPr>
              <a:t>控设备</a:t>
            </a:r>
            <a:r>
              <a:rPr sz="2000" spc="0" dirty="0">
                <a:solidFill>
                  <a:srgbClr val="FF0000">
                    <a:alpha val="100000"/>
                  </a:srgbClr>
                </a:solidFill>
                <a:latin typeface="SimSun"/>
                <a:ea typeface="SimSun"/>
                <a:cs typeface="SimSun"/>
              </a:rPr>
              <a:t>使用前和大修后</a:t>
            </a:r>
            <a:r>
              <a:rPr sz="2000" spc="0" dirty="0">
                <a:solidFill>
                  <a:srgbClr val="000000">
                    <a:alpha val="100000"/>
                  </a:srgbClr>
                </a:solidFill>
                <a:latin typeface="SimSun"/>
                <a:ea typeface="SimSun"/>
                <a:cs typeface="SimSun"/>
              </a:rPr>
              <a:t>，应按产品使用说明书的要求测</a:t>
            </a:r>
            <a:r>
              <a:rPr sz="2000" spc="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试、调校合格，并在</a:t>
            </a:r>
            <a:r>
              <a:rPr sz="2000" spc="40" dirty="0">
                <a:solidFill>
                  <a:srgbClr val="FF0000">
                    <a:alpha val="100000"/>
                  </a:srgbClr>
                </a:solidFill>
                <a:latin typeface="SimSun"/>
                <a:ea typeface="SimSun"/>
                <a:cs typeface="SimSun"/>
              </a:rPr>
              <a:t>地面试运行24</a:t>
            </a:r>
            <a:r>
              <a:rPr sz="2000" spc="0" dirty="0">
                <a:solidFill>
                  <a:srgbClr val="FF0000">
                    <a:alpha val="100000"/>
                  </a:srgbClr>
                </a:solidFill>
                <a:latin typeface="SimSun"/>
                <a:ea typeface="SimSun"/>
                <a:cs typeface="SimSun"/>
              </a:rPr>
              <a:t>h</a:t>
            </a:r>
            <a:r>
              <a:rPr sz="2000" spc="40" dirty="0">
                <a:solidFill>
                  <a:srgbClr val="FF0000">
                    <a:alpha val="100000"/>
                  </a:srgbClr>
                </a:solidFill>
                <a:latin typeface="SimSun"/>
                <a:ea typeface="SimSun"/>
                <a:cs typeface="SimSun"/>
              </a:rPr>
              <a:t>~48</a:t>
            </a:r>
            <a:r>
              <a:rPr sz="2000" spc="0" dirty="0">
                <a:solidFill>
                  <a:srgbClr val="FF0000">
                    <a:alpha val="100000"/>
                  </a:srgbClr>
                </a:solidFill>
                <a:latin typeface="SimSun"/>
                <a:ea typeface="SimSun"/>
                <a:cs typeface="SimSun"/>
              </a:rPr>
              <a:t>h</a:t>
            </a:r>
            <a:r>
              <a:rPr sz="2000" spc="40" dirty="0">
                <a:solidFill>
                  <a:srgbClr val="FF0000">
                    <a:alpha val="100000"/>
                  </a:srgbClr>
                </a:solidFill>
                <a:latin typeface="SimSun"/>
                <a:ea typeface="SimSun"/>
                <a:cs typeface="SimSun"/>
              </a:rPr>
              <a:t>方能下井</a:t>
            </a:r>
            <a:r>
              <a:rPr sz="2000" spc="0" dirty="0">
                <a:solidFill>
                  <a:srgbClr val="000000">
                    <a:alpha val="100000"/>
                  </a:srgbClr>
                </a:solidFill>
                <a:latin typeface="SimSun"/>
                <a:ea typeface="SimSun"/>
                <a:cs typeface="SimSun"/>
              </a:rPr>
              <a:t>。</a:t>
            </a:r>
            <a:endParaRPr lang="SimSun" altLang="SimSun" sz="2000" dirty="0"/>
          </a:p>
        </p:txBody>
      </p:sp>
      <p:sp>
        <p:nvSpPr>
          <p:cNvPr id="813" name="textbox 813"/>
          <p:cNvSpPr/>
          <p:nvPr/>
        </p:nvSpPr>
        <p:spPr>
          <a:xfrm>
            <a:off x="660703" y="176155"/>
            <a:ext cx="2113279" cy="409575"/>
          </a:xfrm>
          <a:prstGeom prst="rect">
            <a:avLst/>
          </a:prstGeom>
        </p:spPr>
        <p:txBody>
          <a:bodyPr vert="horz" wrap="square" lIns="0" tIns="0" rIns="0" bIns="0"/>
          <a:lstStyle/>
          <a:p>
            <a:pPr algn="l" rtl="0" eaLnBrk="0">
              <a:lnSpc>
                <a:spcPct val="91584"/>
              </a:lnSpc>
              <a:tabLst/>
            </a:pPr>
            <a:endParaRPr lang="Arial" altLang="Arial" sz="100" dirty="0"/>
          </a:p>
          <a:p>
            <a:pPr marL="12700" algn="l" rtl="0" eaLnBrk="0">
              <a:lnSpc>
                <a:spcPct val="93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8</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使用与维</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护</a:t>
            </a:r>
            <a:endParaRPr lang="Microsoft YaHei" altLang="Microsoft YaHei" sz="2700" dirty="0"/>
          </a:p>
        </p:txBody>
      </p:sp>
      <p:sp>
        <p:nvSpPr>
          <p:cNvPr id="814"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15"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16" name="textbox 816"/>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3</a:t>
            </a:r>
            <a:endParaRPr lang="Verdana" altLang="Verdana" sz="14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7"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18"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19"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820" name="textbox 820"/>
          <p:cNvSpPr/>
          <p:nvPr/>
        </p:nvSpPr>
        <p:spPr>
          <a:xfrm>
            <a:off x="655725" y="891730"/>
            <a:ext cx="7960359" cy="4886325"/>
          </a:xfrm>
          <a:prstGeom prst="rect">
            <a:avLst/>
          </a:prstGeom>
        </p:spPr>
        <p:txBody>
          <a:bodyPr vert="horz" wrap="square" lIns="0" tIns="0" rIns="0" bIns="0"/>
          <a:lstStyle/>
          <a:p>
            <a:pPr algn="l" rtl="0" eaLnBrk="0">
              <a:lnSpc>
                <a:spcPct val="157000"/>
              </a:lnSpc>
              <a:tabLst/>
            </a:pPr>
            <a:endParaRPr lang="Arial" altLang="Arial" sz="100" dirty="0"/>
          </a:p>
          <a:p>
            <a:pPr marL="12700" indent="1018" algn="l" rtl="0" eaLnBrk="0">
              <a:lnSpc>
                <a:spcPct val="99000"/>
              </a:lnSpc>
              <a:spcBef>
                <a:spcPts val="1"/>
              </a:spcBef>
              <a:tabLst/>
            </a:pPr>
            <a:r>
              <a:rPr sz="2000" spc="10" dirty="0">
                <a:solidFill>
                  <a:srgbClr val="000000">
                    <a:alpha val="100000"/>
                  </a:srgbClr>
                </a:solidFill>
                <a:latin typeface="SimSun"/>
                <a:ea typeface="SimSun"/>
                <a:cs typeface="SimSun"/>
              </a:rPr>
              <a:t>8.3.3</a:t>
            </a:r>
            <a:r>
              <a:rPr sz="2000" spc="10" dirty="0">
                <a:solidFill>
                  <a:srgbClr val="000000">
                    <a:alpha val="100000"/>
                  </a:srgbClr>
                </a:solidFill>
                <a:latin typeface="SimSun"/>
                <a:ea typeface="SimSun"/>
                <a:cs typeface="SimSun"/>
              </a:rPr>
              <a:t> </a:t>
            </a:r>
            <a:r>
              <a:rPr sz="2000" spc="10" dirty="0">
                <a:solidFill>
                  <a:srgbClr val="FF0000">
                    <a:alpha val="100000"/>
                  </a:srgbClr>
                </a:solidFill>
                <a:latin typeface="SimSun"/>
                <a:ea typeface="SimSun"/>
                <a:cs typeface="SimSun"/>
              </a:rPr>
              <a:t>甲烷传感器</a:t>
            </a:r>
            <a:r>
              <a:rPr sz="2000" spc="10" dirty="0">
                <a:solidFill>
                  <a:srgbClr val="000000">
                    <a:alpha val="100000"/>
                  </a:srgbClr>
                </a:solidFill>
                <a:latin typeface="SimSun"/>
                <a:ea typeface="SimSun"/>
                <a:cs typeface="SimSun"/>
              </a:rPr>
              <a:t>应使用</a:t>
            </a:r>
            <a:r>
              <a:rPr sz="2000" spc="10" dirty="0">
                <a:solidFill>
                  <a:srgbClr val="FF0000">
                    <a:alpha val="100000"/>
                  </a:srgbClr>
                </a:solidFill>
                <a:latin typeface="SimSun"/>
                <a:ea typeface="SimSun"/>
                <a:cs typeface="SimSun"/>
              </a:rPr>
              <a:t>校准气样和空气</a:t>
            </a:r>
            <a:r>
              <a:rPr sz="2000" spc="0" dirty="0">
                <a:solidFill>
                  <a:srgbClr val="FF0000">
                    <a:alpha val="100000"/>
                  </a:srgbClr>
                </a:solidFill>
                <a:latin typeface="SimSun"/>
                <a:ea typeface="SimSun"/>
                <a:cs typeface="SimSun"/>
              </a:rPr>
              <a:t>气样</a:t>
            </a:r>
            <a:r>
              <a:rPr sz="2000" spc="0" dirty="0">
                <a:solidFill>
                  <a:srgbClr val="000000">
                    <a:alpha val="100000"/>
                  </a:srgbClr>
                </a:solidFill>
                <a:latin typeface="SimSun"/>
                <a:ea typeface="SimSun"/>
                <a:cs typeface="SimSun"/>
              </a:rPr>
              <a:t>在</a:t>
            </a:r>
            <a:r>
              <a:rPr sz="2000" spc="0" dirty="0">
                <a:solidFill>
                  <a:srgbClr val="FF0000">
                    <a:alpha val="100000"/>
                  </a:srgbClr>
                </a:solidFill>
                <a:ln w="7277" cap="flat" cmpd="sng">
                  <a:solidFill>
                    <a:srgbClr a:val="FF0000">
                      <a:alpha val="100000"/>
                    </a:srgbClr>
                  </a:solidFill>
                  <a:prstDash a:val="solid"/>
                  <a:bevel/>
                </a:ln>
                <a:latin typeface="SimSun"/>
                <a:ea typeface="SimSun"/>
                <a:cs typeface="SimSun"/>
              </a:rPr>
              <a:t>设备设置地点</a:t>
            </a:r>
            <a:r>
              <a:rPr sz="2000" spc="0" dirty="0">
                <a:solidFill>
                  <a:srgbClr val="000000">
                    <a:alpha val="100000"/>
                  </a:srgbClr>
                </a:solidFill>
                <a:latin typeface="SimSun"/>
                <a:ea typeface="SimSun"/>
                <a:cs typeface="SimSun"/>
              </a:rPr>
              <a:t>调校，</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便携式甲烷检测报</a:t>
            </a:r>
            <a:r>
              <a:rPr sz="2000" spc="0" dirty="0">
                <a:solidFill>
                  <a:srgbClr val="000000">
                    <a:alpha val="100000"/>
                  </a:srgbClr>
                </a:solidFill>
                <a:latin typeface="SimSun"/>
                <a:ea typeface="SimSun"/>
                <a:cs typeface="SimSun"/>
              </a:rPr>
              <a:t>警仪和甲烷检测报警矿灯等在仪器维修室调校。采</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用载体催化原理的</a:t>
            </a:r>
            <a:r>
              <a:rPr sz="2000" spc="0" dirty="0">
                <a:solidFill>
                  <a:srgbClr val="000000">
                    <a:alpha val="100000"/>
                  </a:srgbClr>
                </a:solidFill>
                <a:latin typeface="SimSun"/>
                <a:ea typeface="SimSun"/>
                <a:cs typeface="SimSun"/>
              </a:rPr>
              <a:t>甲烷传感器、便携式甲烷检测报警仪、甲烷检测报</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警矿灯等，</a:t>
            </a:r>
            <a:r>
              <a:rPr sz="2000" spc="-10" dirty="0">
                <a:solidFill>
                  <a:srgbClr val="FF0000">
                    <a:alpha val="100000"/>
                  </a:srgbClr>
                </a:solidFill>
                <a:latin typeface="SimSun"/>
                <a:ea typeface="SimSun"/>
                <a:cs typeface="SimSun"/>
              </a:rPr>
              <a:t>每隔1</a:t>
            </a:r>
            <a:r>
              <a:rPr sz="2000" spc="0" dirty="0">
                <a:solidFill>
                  <a:srgbClr val="FF0000">
                    <a:alpha val="100000"/>
                  </a:srgbClr>
                </a:solidFill>
                <a:latin typeface="SimSun"/>
                <a:ea typeface="SimSun"/>
                <a:cs typeface="SimSun"/>
              </a:rPr>
              <a:t>5d至少调校1次</a:t>
            </a:r>
            <a:r>
              <a:rPr sz="2000" spc="0" dirty="0">
                <a:solidFill>
                  <a:srgbClr val="000000">
                    <a:alpha val="100000"/>
                  </a:srgbClr>
                </a:solidFill>
                <a:latin typeface="SimSun"/>
                <a:ea typeface="SimSun"/>
                <a:cs typeface="SimSun"/>
              </a:rPr>
              <a:t>。采用激光原理的甲烷传感器等，</a:t>
            </a:r>
            <a:r>
              <a:rPr sz="2000" spc="0" dirty="0">
                <a:solidFill>
                  <a:srgbClr val="FF0000">
                    <a:alpha val="100000"/>
                  </a:srgbClr>
                </a:solidFill>
                <a:latin typeface="SimSun"/>
                <a:ea typeface="SimSun"/>
                <a:cs typeface="SimSun"/>
              </a:rPr>
              <a:t>每6</a:t>
            </a:r>
            <a:r>
              <a:rPr sz="2000" spc="0" dirty="0">
                <a:solidFill>
                  <a:srgbClr val="FF0000">
                    <a:alpha val="100000"/>
                  </a:srgbClr>
                </a:solidFill>
                <a:latin typeface="SimSun"/>
                <a:ea typeface="SimSun"/>
                <a:cs typeface="SimSun"/>
              </a:rPr>
              <a:t> </a:t>
            </a:r>
            <a:r>
              <a:rPr sz="2000" spc="-20" dirty="0">
                <a:solidFill>
                  <a:srgbClr val="FF0000">
                    <a:alpha val="100000"/>
                  </a:srgbClr>
                </a:solidFill>
                <a:latin typeface="SimSun"/>
                <a:ea typeface="SimSun"/>
                <a:cs typeface="SimSun"/>
              </a:rPr>
              <a:t>个月至少调校1次</a:t>
            </a:r>
            <a:r>
              <a:rPr sz="2000" spc="-20" dirty="0">
                <a:solidFill>
                  <a:srgbClr val="000000">
                    <a:alpha val="100000"/>
                  </a:srgbClr>
                </a:solidFill>
                <a:latin typeface="SimSun"/>
                <a:ea typeface="SimSun"/>
                <a:cs typeface="SimSun"/>
              </a:rPr>
              <a:t>。调校时，应先在新鲜空气中</a:t>
            </a:r>
            <a:r>
              <a:rPr sz="2000" spc="-10" dirty="0">
                <a:solidFill>
                  <a:srgbClr val="000000">
                    <a:alpha val="100000"/>
                  </a:srgbClr>
                </a:solidFill>
                <a:latin typeface="SimSun"/>
                <a:ea typeface="SimSun"/>
                <a:cs typeface="SimSun"/>
              </a:rPr>
              <a:t>或</a:t>
            </a:r>
            <a:r>
              <a:rPr sz="2000" spc="0" dirty="0">
                <a:solidFill>
                  <a:srgbClr val="000000">
                    <a:alpha val="100000"/>
                  </a:srgbClr>
                </a:solidFill>
                <a:latin typeface="SimSun"/>
                <a:ea typeface="SimSun"/>
                <a:cs typeface="SimSun"/>
              </a:rPr>
              <a:t>使用空气样调校零点，</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使仪器显示值为零</a:t>
            </a:r>
            <a:r>
              <a:rPr sz="2000" spc="0" dirty="0">
                <a:solidFill>
                  <a:srgbClr val="000000">
                    <a:alpha val="100000"/>
                  </a:srgbClr>
                </a:solidFill>
                <a:latin typeface="SimSun"/>
                <a:ea typeface="SimSun"/>
                <a:cs typeface="SimSun"/>
              </a:rPr>
              <a:t>，再通入浓度为1%~2%CH4的甲烷校准气体，调整仪</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器的显示值与校准</a:t>
            </a:r>
            <a:r>
              <a:rPr sz="2000" spc="0" dirty="0">
                <a:solidFill>
                  <a:srgbClr val="000000">
                    <a:alpha val="100000"/>
                  </a:srgbClr>
                </a:solidFill>
                <a:latin typeface="SimSun"/>
                <a:ea typeface="SimSun"/>
                <a:cs typeface="SimSun"/>
              </a:rPr>
              <a:t>气体浓度一致，气样流量应符合产品使用说明书的</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要求。低浓度载体</a:t>
            </a:r>
            <a:r>
              <a:rPr sz="2000" spc="0" dirty="0">
                <a:solidFill>
                  <a:srgbClr val="000000">
                    <a:alpha val="100000"/>
                  </a:srgbClr>
                </a:solidFill>
                <a:latin typeface="SimSun"/>
                <a:ea typeface="SimSun"/>
                <a:cs typeface="SimSun"/>
              </a:rPr>
              <a:t>催化式甲烷传感器调校方法见附录A。</a:t>
            </a:r>
            <a:endParaRPr lang="SimSun" altLang="SimSun" sz="2000" dirty="0"/>
          </a:p>
          <a:p>
            <a:pPr marL="13718" algn="l" rtl="0" eaLnBrk="0">
              <a:lnSpc>
                <a:spcPct val="99000"/>
              </a:lnSpc>
              <a:spcBef>
                <a:spcPts val="83"/>
              </a:spcBef>
              <a:tabLst/>
            </a:pPr>
            <a:r>
              <a:rPr sz="2000" spc="-10" dirty="0">
                <a:solidFill>
                  <a:srgbClr val="000000">
                    <a:alpha val="100000"/>
                  </a:srgbClr>
                </a:solidFill>
                <a:latin typeface="SimSun"/>
                <a:ea typeface="SimSun"/>
                <a:cs typeface="SimSun"/>
              </a:rPr>
              <a:t>8.3.4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除甲烷</a:t>
            </a:r>
            <a:r>
              <a:rPr sz="2000" spc="0" dirty="0">
                <a:solidFill>
                  <a:srgbClr val="000000">
                    <a:alpha val="100000"/>
                  </a:srgbClr>
                </a:solidFill>
                <a:latin typeface="SimSun"/>
                <a:ea typeface="SimSun"/>
                <a:cs typeface="SimSun"/>
              </a:rPr>
              <a:t>以外的其他气体监控设备应采用空气样和标准气样按产</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品说明书进行调校。</a:t>
            </a:r>
            <a:r>
              <a:rPr sz="2000" spc="0" dirty="0">
                <a:solidFill>
                  <a:srgbClr val="000000">
                    <a:alpha val="100000"/>
                  </a:srgbClr>
                </a:solidFill>
                <a:latin typeface="SimSun"/>
                <a:ea typeface="SimSun"/>
                <a:cs typeface="SimSun"/>
              </a:rPr>
              <a:t>风速传感器选用经过标定的风速计调校。温度传</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感器选用经过标定的</a:t>
            </a:r>
            <a:r>
              <a:rPr sz="2000" spc="0" dirty="0">
                <a:solidFill>
                  <a:srgbClr val="000000">
                    <a:alpha val="100000"/>
                  </a:srgbClr>
                </a:solidFill>
                <a:latin typeface="SimSun"/>
                <a:ea typeface="SimSun"/>
                <a:cs typeface="SimSun"/>
              </a:rPr>
              <a:t>温度计调校。其他传感器和便携式检测仪器也应</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按使用说明书要求定</a:t>
            </a:r>
            <a:r>
              <a:rPr sz="2000" spc="0" dirty="0">
                <a:solidFill>
                  <a:srgbClr val="000000">
                    <a:alpha val="100000"/>
                  </a:srgbClr>
                </a:solidFill>
                <a:latin typeface="SimSun"/>
                <a:ea typeface="SimSun"/>
                <a:cs typeface="SimSun"/>
              </a:rPr>
              <a:t>期调校。</a:t>
            </a:r>
            <a:endParaRPr lang="SimSun" altLang="SimSun" sz="2000" dirty="0"/>
          </a:p>
          <a:p>
            <a:pPr marL="42492" indent="-28773" algn="l" rtl="0" eaLnBrk="0">
              <a:lnSpc>
                <a:spcPct val="98000"/>
              </a:lnSpc>
              <a:spcBef>
                <a:spcPts val="141"/>
              </a:spcBef>
              <a:tabLst/>
            </a:pPr>
            <a:r>
              <a:rPr sz="2000" spc="-10" dirty="0">
                <a:solidFill>
                  <a:srgbClr val="000000">
                    <a:alpha val="100000"/>
                  </a:srgbClr>
                </a:solidFill>
                <a:latin typeface="SimSun"/>
                <a:ea typeface="SimSun"/>
                <a:cs typeface="SimSun"/>
              </a:rPr>
              <a:t>8.3.5</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安全监</a:t>
            </a:r>
            <a:r>
              <a:rPr sz="2000" spc="0" dirty="0">
                <a:solidFill>
                  <a:srgbClr val="000000">
                    <a:alpha val="100000"/>
                  </a:srgbClr>
                </a:solidFill>
                <a:latin typeface="SimSun"/>
                <a:ea typeface="SimSun"/>
                <a:cs typeface="SimSun"/>
              </a:rPr>
              <a:t>控设备的</a:t>
            </a:r>
            <a:r>
              <a:rPr sz="2000" spc="0" dirty="0">
                <a:solidFill>
                  <a:srgbClr val="FF0000">
                    <a:alpha val="100000"/>
                  </a:srgbClr>
                </a:solidFill>
                <a:latin typeface="SimSun"/>
                <a:ea typeface="SimSun"/>
                <a:cs typeface="SimSun"/>
              </a:rPr>
              <a:t>调校包括零点、显示值、报警点、断电点、复</a:t>
            </a:r>
            <a:r>
              <a:rPr sz="2000" spc="0" dirty="0">
                <a:solidFill>
                  <a:srgbClr val="FF0000">
                    <a:alpha val="100000"/>
                  </a:srgbClr>
                </a:solidFill>
                <a:latin typeface="SimSun"/>
                <a:ea typeface="SimSun"/>
                <a:cs typeface="SimSun"/>
              </a:rPr>
              <a:t>  </a:t>
            </a:r>
            <a:r>
              <a:rPr sz="2000" spc="-40" dirty="0">
                <a:solidFill>
                  <a:srgbClr val="FF0000">
                    <a:alpha val="100000"/>
                  </a:srgbClr>
                </a:solidFill>
                <a:latin typeface="SimSun"/>
                <a:ea typeface="SimSun"/>
                <a:cs typeface="SimSun"/>
              </a:rPr>
              <a:t>电点、控制逻辑</a:t>
            </a:r>
            <a:r>
              <a:rPr sz="2000" spc="-30" dirty="0">
                <a:solidFill>
                  <a:srgbClr val="FF0000">
                    <a:alpha val="100000"/>
                  </a:srgbClr>
                </a:solidFill>
                <a:latin typeface="SimSun"/>
                <a:ea typeface="SimSun"/>
                <a:cs typeface="SimSun"/>
              </a:rPr>
              <a:t>等</a:t>
            </a:r>
            <a:r>
              <a:rPr sz="2000" spc="0" dirty="0">
                <a:solidFill>
                  <a:srgbClr val="000000">
                    <a:alpha val="100000"/>
                  </a:srgbClr>
                </a:solidFill>
                <a:latin typeface="SimSun"/>
                <a:ea typeface="SimSun"/>
                <a:cs typeface="SimSun"/>
              </a:rPr>
              <a:t>。</a:t>
            </a:r>
            <a:endParaRPr lang="SimSun" altLang="SimSun" sz="2000" dirty="0"/>
          </a:p>
          <a:p>
            <a:pPr marL="12700" indent="1018" algn="l" rtl="0" eaLnBrk="0">
              <a:lnSpc>
                <a:spcPct val="97000"/>
              </a:lnSpc>
              <a:spcBef>
                <a:spcPts val="90"/>
              </a:spcBef>
              <a:tabLst/>
            </a:pPr>
            <a:r>
              <a:rPr sz="2000" spc="-10" dirty="0">
                <a:solidFill>
                  <a:srgbClr val="000000">
                    <a:alpha val="100000"/>
                  </a:srgbClr>
                </a:solidFill>
                <a:latin typeface="SimSun"/>
                <a:ea typeface="SimSun"/>
                <a:cs typeface="SimSun"/>
              </a:rPr>
              <a:t>8.3.6</a:t>
            </a:r>
            <a:r>
              <a:rPr sz="2000" spc="-10" dirty="0">
                <a:solidFill>
                  <a:srgbClr val="000000">
                    <a:alpha val="100000"/>
                  </a:srgbClr>
                </a:solidFill>
                <a:latin typeface="SimSun"/>
                <a:ea typeface="SimSun"/>
                <a:cs typeface="SimSun"/>
              </a:rPr>
              <a:t> </a:t>
            </a:r>
            <a:r>
              <a:rPr sz="2000" spc="-10" dirty="0">
                <a:solidFill>
                  <a:srgbClr val="FF0000">
                    <a:alpha val="100000"/>
                  </a:srgbClr>
                </a:solidFill>
                <a:latin typeface="SimSun"/>
                <a:ea typeface="SimSun"/>
                <a:cs typeface="SimSun"/>
              </a:rPr>
              <a:t>甲烷电</a:t>
            </a:r>
            <a:r>
              <a:rPr sz="2000" spc="0" dirty="0">
                <a:solidFill>
                  <a:srgbClr val="FF0000">
                    <a:alpha val="100000"/>
                  </a:srgbClr>
                </a:solidFill>
                <a:latin typeface="SimSun"/>
                <a:ea typeface="SimSun"/>
                <a:cs typeface="SimSun"/>
              </a:rPr>
              <a:t>闭锁和风电闭锁功能每15d至少测试1次</a:t>
            </a:r>
            <a:r>
              <a:rPr sz="2000" spc="0" dirty="0">
                <a:solidFill>
                  <a:srgbClr val="000000">
                    <a:alpha val="100000"/>
                  </a:srgbClr>
                </a:solidFill>
                <a:latin typeface="SimSun"/>
                <a:ea typeface="SimSun"/>
                <a:cs typeface="SimSun"/>
              </a:rPr>
              <a:t>；可能造成局部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通风机停电的，每</a:t>
            </a:r>
            <a:r>
              <a:rPr sz="2000" spc="0" dirty="0">
                <a:solidFill>
                  <a:srgbClr val="000000">
                    <a:alpha val="100000"/>
                  </a:srgbClr>
                </a:solidFill>
                <a:latin typeface="SimSun"/>
                <a:ea typeface="SimSun"/>
                <a:cs typeface="SimSun"/>
              </a:rPr>
              <a:t>半年测试1次。</a:t>
            </a:r>
            <a:endParaRPr lang="SimSun" altLang="SimSun" sz="2000" dirty="0"/>
          </a:p>
        </p:txBody>
      </p:sp>
      <p:sp>
        <p:nvSpPr>
          <p:cNvPr id="821" name="textbox 821"/>
          <p:cNvSpPr/>
          <p:nvPr/>
        </p:nvSpPr>
        <p:spPr>
          <a:xfrm>
            <a:off x="660703" y="176155"/>
            <a:ext cx="2113279" cy="409575"/>
          </a:xfrm>
          <a:prstGeom prst="rect">
            <a:avLst/>
          </a:prstGeom>
        </p:spPr>
        <p:txBody>
          <a:bodyPr vert="horz" wrap="square" lIns="0" tIns="0" rIns="0" bIns="0"/>
          <a:lstStyle/>
          <a:p>
            <a:pPr algn="l" rtl="0" eaLnBrk="0">
              <a:lnSpc>
                <a:spcPct val="91584"/>
              </a:lnSpc>
              <a:tabLst/>
            </a:pPr>
            <a:endParaRPr lang="Arial" altLang="Arial" sz="100" dirty="0"/>
          </a:p>
          <a:p>
            <a:pPr marL="12700" algn="l" rtl="0" eaLnBrk="0">
              <a:lnSpc>
                <a:spcPct val="93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8</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使用与维</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护</a:t>
            </a:r>
            <a:endParaRPr lang="Microsoft YaHei" altLang="Microsoft YaHei" sz="2700" dirty="0"/>
          </a:p>
        </p:txBody>
      </p:sp>
      <p:sp>
        <p:nvSpPr>
          <p:cNvPr id="822"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23"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24" name="textbox 824"/>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4</a:t>
            </a:r>
            <a:endParaRPr lang="Verdana" altLang="Verdana" sz="14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26"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27"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828" name="textbox 828"/>
          <p:cNvSpPr/>
          <p:nvPr/>
        </p:nvSpPr>
        <p:spPr>
          <a:xfrm>
            <a:off x="654707" y="891730"/>
            <a:ext cx="8108315" cy="4886959"/>
          </a:xfrm>
          <a:prstGeom prst="rect">
            <a:avLst/>
          </a:prstGeom>
        </p:spPr>
        <p:txBody>
          <a:bodyPr vert="horz" wrap="square" lIns="0" tIns="0" rIns="0" bIns="0"/>
          <a:lstStyle/>
          <a:p>
            <a:pPr algn="l" rtl="0" eaLnBrk="0">
              <a:lnSpc>
                <a:spcPct val="89888"/>
              </a:lnSpc>
              <a:tabLst/>
            </a:pPr>
            <a:endParaRPr lang="Arial" altLang="Arial" sz="100" dirty="0"/>
          </a:p>
          <a:p>
            <a:pPr marL="14737"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8.4</a:t>
            </a:r>
            <a:r>
              <a:rPr sz="2000" spc="-1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维护</a:t>
            </a:r>
            <a:endParaRPr lang="SimSun" altLang="SimSun" sz="2000" dirty="0"/>
          </a:p>
          <a:p>
            <a:pPr marL="15755" indent="-1018" algn="l" rtl="0" eaLnBrk="0">
              <a:lnSpc>
                <a:spcPct val="99000"/>
              </a:lnSpc>
              <a:spcBef>
                <a:spcPts val="113"/>
              </a:spcBef>
              <a:tabLst/>
            </a:pPr>
            <a:r>
              <a:rPr sz="2000" spc="-10" dirty="0">
                <a:solidFill>
                  <a:srgbClr val="000000">
                    <a:alpha val="100000"/>
                  </a:srgbClr>
                </a:solidFill>
                <a:latin typeface="SimSun"/>
                <a:ea typeface="SimSun"/>
                <a:cs typeface="SimSun"/>
              </a:rPr>
              <a:t>8.4.1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井下安</a:t>
            </a:r>
            <a:r>
              <a:rPr sz="2000" spc="0" dirty="0">
                <a:solidFill>
                  <a:srgbClr val="000000">
                    <a:alpha val="100000"/>
                  </a:srgbClr>
                </a:solidFill>
                <a:latin typeface="SimSun"/>
                <a:ea typeface="SimSun"/>
                <a:cs typeface="SimSun"/>
              </a:rPr>
              <a:t>全监测工必须24h值班，每天检查煤矿安全监控系统及线</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缆的运行情况。使用</a:t>
            </a:r>
            <a:r>
              <a:rPr sz="2000" spc="0" dirty="0">
                <a:solidFill>
                  <a:srgbClr val="FF0000">
                    <a:alpha val="100000"/>
                  </a:srgbClr>
                </a:solidFill>
                <a:latin typeface="SimSun"/>
                <a:ea typeface="SimSun"/>
                <a:cs typeface="SimSun"/>
              </a:rPr>
              <a:t>便携式甲烷检测报警仪或便携式光学甲烷检测仪与</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甲烷传感器进行对照</a:t>
            </a:r>
            <a:r>
              <a:rPr sz="2000" spc="0" dirty="0">
                <a:solidFill>
                  <a:srgbClr val="000000">
                    <a:alpha val="100000"/>
                  </a:srgbClr>
                </a:solidFill>
                <a:latin typeface="SimSun"/>
                <a:ea typeface="SimSun"/>
                <a:cs typeface="SimSun"/>
              </a:rPr>
              <a:t>，并将记录和检查结果报地面中心站值班员。</a:t>
            </a:r>
            <a:r>
              <a:rPr sz="2000" spc="0" dirty="0">
                <a:solidFill>
                  <a:srgbClr val="FF0000">
                    <a:alpha val="100000"/>
                  </a:srgbClr>
                </a:solidFill>
                <a:latin typeface="SimSun"/>
                <a:ea typeface="SimSun"/>
                <a:cs typeface="SimSun"/>
              </a:rPr>
              <a:t>当两</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者读数误差大于允许误差时，先</a:t>
            </a:r>
            <a:r>
              <a:rPr sz="2000" spc="0" dirty="0">
                <a:solidFill>
                  <a:srgbClr val="FF0000">
                    <a:alpha val="100000"/>
                  </a:srgbClr>
                </a:solidFill>
                <a:latin typeface="SimSun"/>
                <a:ea typeface="SimSun"/>
                <a:cs typeface="SimSun"/>
              </a:rPr>
              <a:t>以读数较大者为依据，采取安全措施，</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并必须在8</a:t>
            </a:r>
            <a:r>
              <a:rPr sz="2000" spc="0" dirty="0">
                <a:solidFill>
                  <a:srgbClr val="FF0000">
                    <a:alpha val="100000"/>
                  </a:srgbClr>
                </a:solidFill>
                <a:latin typeface="SimSun"/>
                <a:ea typeface="SimSun"/>
                <a:cs typeface="SimSun"/>
              </a:rPr>
              <a:t>h</a:t>
            </a:r>
            <a:r>
              <a:rPr sz="2000" spc="-10" dirty="0">
                <a:solidFill>
                  <a:srgbClr val="FF0000">
                    <a:alpha val="100000"/>
                  </a:srgbClr>
                </a:solidFill>
                <a:latin typeface="SimSun"/>
                <a:ea typeface="SimSun"/>
                <a:cs typeface="SimSun"/>
              </a:rPr>
              <a:t>内将两种</a:t>
            </a:r>
            <a:r>
              <a:rPr sz="2000" spc="0" dirty="0">
                <a:solidFill>
                  <a:srgbClr val="FF0000">
                    <a:alpha val="100000"/>
                  </a:srgbClr>
                </a:solidFill>
                <a:latin typeface="SimSun"/>
                <a:ea typeface="SimSun"/>
                <a:cs typeface="SimSun"/>
              </a:rPr>
              <a:t>仪器调准</a:t>
            </a:r>
            <a:r>
              <a:rPr sz="2000" spc="0" dirty="0">
                <a:solidFill>
                  <a:srgbClr val="000000">
                    <a:alpha val="100000"/>
                  </a:srgbClr>
                </a:solidFill>
                <a:latin typeface="SimSun"/>
                <a:ea typeface="SimSun"/>
                <a:cs typeface="SimSun"/>
              </a:rPr>
              <a:t>。</a:t>
            </a:r>
            <a:endParaRPr lang="SimSun" altLang="SimSun" sz="2000" dirty="0"/>
          </a:p>
          <a:p>
            <a:pPr marL="14737" algn="l" rtl="0" eaLnBrk="0">
              <a:lnSpc>
                <a:spcPct val="98000"/>
              </a:lnSpc>
              <a:spcBef>
                <a:spcPts val="152"/>
              </a:spcBef>
              <a:tabLst/>
            </a:pPr>
            <a:r>
              <a:rPr sz="2000" spc="-10" dirty="0">
                <a:solidFill>
                  <a:srgbClr val="000000">
                    <a:alpha val="100000"/>
                  </a:srgbClr>
                </a:solidFill>
                <a:latin typeface="SimSun"/>
                <a:ea typeface="SimSun"/>
                <a:cs typeface="SimSun"/>
              </a:rPr>
              <a:t>8.4.2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下井管</a:t>
            </a:r>
            <a:r>
              <a:rPr sz="2000" spc="0" dirty="0">
                <a:solidFill>
                  <a:srgbClr val="000000">
                    <a:alpha val="100000"/>
                  </a:srgbClr>
                </a:solidFill>
                <a:latin typeface="SimSun"/>
                <a:ea typeface="SimSun"/>
                <a:cs typeface="SimSun"/>
              </a:rPr>
              <a:t>理人员发现便携式甲烷检测报警仪或便携式光学甲烷检测</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仪与甲烷传感器读数</a:t>
            </a:r>
            <a:r>
              <a:rPr sz="2000" spc="0" dirty="0">
                <a:solidFill>
                  <a:srgbClr val="000000">
                    <a:alpha val="100000"/>
                  </a:srgbClr>
                </a:solidFill>
                <a:latin typeface="SimSun"/>
                <a:ea typeface="SimSun"/>
                <a:cs typeface="SimSun"/>
              </a:rPr>
              <a:t>误差大于允许误差时，应立即通知安全监控部门进</a:t>
            </a:r>
            <a:r>
              <a:rPr sz="2000" spc="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行处理</a:t>
            </a:r>
            <a:r>
              <a:rPr sz="2000" spc="0" dirty="0">
                <a:solidFill>
                  <a:srgbClr val="000000">
                    <a:alpha val="100000"/>
                  </a:srgbClr>
                </a:solidFill>
                <a:latin typeface="SimSun"/>
                <a:ea typeface="SimSun"/>
                <a:cs typeface="SimSun"/>
              </a:rPr>
              <a:t>。</a:t>
            </a:r>
            <a:endParaRPr lang="SimSun" altLang="SimSun" sz="2000" dirty="0"/>
          </a:p>
          <a:p>
            <a:pPr marL="12700" indent="2037" algn="l" rtl="0" eaLnBrk="0">
              <a:lnSpc>
                <a:spcPct val="99000"/>
              </a:lnSpc>
              <a:spcBef>
                <a:spcPts val="89"/>
              </a:spcBef>
              <a:tabLst/>
            </a:pPr>
            <a:r>
              <a:rPr sz="2000" spc="-10" dirty="0">
                <a:solidFill>
                  <a:srgbClr val="000000">
                    <a:alpha val="100000"/>
                  </a:srgbClr>
                </a:solidFill>
                <a:latin typeface="SimSun"/>
                <a:ea typeface="SimSun"/>
                <a:cs typeface="SimSun"/>
              </a:rPr>
              <a:t>8.4.3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安装在</a:t>
            </a:r>
            <a:r>
              <a:rPr sz="2000" spc="0" dirty="0">
                <a:solidFill>
                  <a:srgbClr val="000000">
                    <a:alpha val="100000"/>
                  </a:srgbClr>
                </a:solidFill>
                <a:latin typeface="SimSun"/>
                <a:ea typeface="SimSun"/>
                <a:cs typeface="SimSun"/>
              </a:rPr>
              <a:t>采煤机、掘进机和电机车上的机(车)载断电仪，由司机负</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责监护，并应经</a:t>
            </a:r>
            <a:r>
              <a:rPr sz="2000" spc="0" dirty="0">
                <a:solidFill>
                  <a:srgbClr val="000000">
                    <a:alpha val="100000"/>
                  </a:srgbClr>
                </a:solidFill>
                <a:latin typeface="SimSun"/>
                <a:ea typeface="SimSun"/>
                <a:cs typeface="SimSun"/>
              </a:rPr>
              <a:t>常检查清扫，</a:t>
            </a:r>
            <a:r>
              <a:rPr sz="2000" spc="0" dirty="0">
                <a:solidFill>
                  <a:srgbClr val="FF0000">
                    <a:alpha val="100000"/>
                  </a:srgbClr>
                </a:solidFill>
                <a:latin typeface="SimSun"/>
                <a:ea typeface="SimSun"/>
                <a:cs typeface="SimSun"/>
              </a:rPr>
              <a:t>每天使用便携式甲烷检测报警仪与甲烷传</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感器进行对照</a:t>
            </a: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当两者读数误差大于允许误差时，先以读数最大者为依</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据，采取安全措</a:t>
            </a:r>
            <a:r>
              <a:rPr sz="2000" spc="0" dirty="0">
                <a:solidFill>
                  <a:srgbClr val="000000">
                    <a:alpha val="100000"/>
                  </a:srgbClr>
                </a:solidFill>
                <a:latin typeface="SimSun"/>
                <a:ea typeface="SimSun"/>
                <a:cs typeface="SimSun"/>
              </a:rPr>
              <a:t>施，并立即通知安全监测工，在8h内将两种仪器调准。</a:t>
            </a:r>
            <a:endParaRPr lang="SimSun" altLang="SimSun" sz="2000" dirty="0"/>
          </a:p>
          <a:p>
            <a:pPr marL="15755" indent="-1018" algn="l" rtl="0" eaLnBrk="0">
              <a:lnSpc>
                <a:spcPct val="100000"/>
              </a:lnSpc>
              <a:spcBef>
                <a:spcPts val="1"/>
              </a:spcBef>
              <a:tabLst/>
            </a:pPr>
            <a:r>
              <a:rPr sz="2000" spc="-10" dirty="0">
                <a:solidFill>
                  <a:srgbClr val="000000">
                    <a:alpha val="100000"/>
                  </a:srgbClr>
                </a:solidFill>
                <a:latin typeface="SimSun"/>
                <a:ea typeface="SimSun"/>
                <a:cs typeface="SimSun"/>
              </a:rPr>
              <a:t>8.4.4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炮采工</a:t>
            </a:r>
            <a:r>
              <a:rPr sz="2000" spc="0" dirty="0">
                <a:solidFill>
                  <a:srgbClr val="000000">
                    <a:alpha val="100000"/>
                  </a:srgbClr>
                </a:solidFill>
                <a:latin typeface="SimSun"/>
                <a:ea typeface="SimSun"/>
                <a:cs typeface="SimSun"/>
              </a:rPr>
              <a:t>作面设置的甲烷传感器在爆破前应移动到安全位置，爆破</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后应及时恢复设置到正确位置。对需要经常移动的传感器、声光报</a:t>
            </a:r>
            <a:r>
              <a:rPr sz="2000" spc="0" dirty="0">
                <a:solidFill>
                  <a:srgbClr val="000000">
                    <a:alpha val="100000"/>
                  </a:srgbClr>
                </a:solidFill>
                <a:latin typeface="SimSun"/>
                <a:ea typeface="SimSun"/>
                <a:cs typeface="SimSun"/>
              </a:rPr>
              <a:t>警器、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断电控制器及线缆等</a:t>
            </a:r>
            <a:r>
              <a:rPr sz="2000" spc="0" dirty="0">
                <a:solidFill>
                  <a:srgbClr val="000000">
                    <a:alpha val="100000"/>
                  </a:srgbClr>
                </a:solidFill>
                <a:latin typeface="SimSun"/>
                <a:ea typeface="SimSun"/>
                <a:cs typeface="SimSun"/>
              </a:rPr>
              <a:t>，由采掘班组长负责按规定移动，不得擅自停用。</a:t>
            </a:r>
            <a:endParaRPr lang="SimSun" altLang="SimSun" sz="2000" dirty="0"/>
          </a:p>
        </p:txBody>
      </p:sp>
      <p:sp>
        <p:nvSpPr>
          <p:cNvPr id="829" name="textbox 829"/>
          <p:cNvSpPr/>
          <p:nvPr/>
        </p:nvSpPr>
        <p:spPr>
          <a:xfrm>
            <a:off x="660703" y="176155"/>
            <a:ext cx="2113279" cy="409575"/>
          </a:xfrm>
          <a:prstGeom prst="rect">
            <a:avLst/>
          </a:prstGeom>
        </p:spPr>
        <p:txBody>
          <a:bodyPr vert="horz" wrap="square" lIns="0" tIns="0" rIns="0" bIns="0"/>
          <a:lstStyle/>
          <a:p>
            <a:pPr algn="l" rtl="0" eaLnBrk="0">
              <a:lnSpc>
                <a:spcPct val="91584"/>
              </a:lnSpc>
              <a:tabLst/>
            </a:pPr>
            <a:endParaRPr lang="Arial" altLang="Arial" sz="100" dirty="0"/>
          </a:p>
          <a:p>
            <a:pPr marL="12700" algn="l" rtl="0" eaLnBrk="0">
              <a:lnSpc>
                <a:spcPct val="93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8</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使用与维</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护</a:t>
            </a:r>
            <a:endParaRPr lang="Microsoft YaHei" altLang="Microsoft YaHei" sz="2700" dirty="0"/>
          </a:p>
        </p:txBody>
      </p:sp>
      <p:sp>
        <p:nvSpPr>
          <p:cNvPr id="830"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31"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32" name="textbox 832"/>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5</a:t>
            </a:r>
            <a:endParaRPr lang="Verdana" altLang="Verdana" sz="14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3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3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836" name="textbox 836"/>
          <p:cNvSpPr/>
          <p:nvPr/>
        </p:nvSpPr>
        <p:spPr>
          <a:xfrm>
            <a:off x="653688" y="803568"/>
            <a:ext cx="8108950" cy="4886959"/>
          </a:xfrm>
          <a:prstGeom prst="rect">
            <a:avLst/>
          </a:prstGeom>
        </p:spPr>
        <p:txBody>
          <a:bodyPr vert="horz" wrap="square" lIns="0" tIns="0" rIns="0" bIns="0"/>
          <a:lstStyle/>
          <a:p>
            <a:pPr algn="l" rtl="0" eaLnBrk="0">
              <a:lnSpc>
                <a:spcPct val="70077"/>
              </a:lnSpc>
              <a:tabLst/>
            </a:pPr>
            <a:endParaRPr lang="Arial" altLang="Arial" sz="100" dirty="0"/>
          </a:p>
          <a:p>
            <a:pPr marL="14737" indent="1018" algn="l" rtl="0" eaLnBrk="0">
              <a:lnSpc>
                <a:spcPct val="98000"/>
              </a:lnSpc>
              <a:tabLst/>
            </a:pPr>
            <a:r>
              <a:rPr sz="2000" spc="-10" dirty="0">
                <a:solidFill>
                  <a:srgbClr val="000000">
                    <a:alpha val="100000"/>
                  </a:srgbClr>
                </a:solidFill>
                <a:latin typeface="SimSun"/>
                <a:ea typeface="SimSun"/>
                <a:cs typeface="SimSun"/>
              </a:rPr>
              <a:t>8.4.5</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井下使</a:t>
            </a:r>
            <a:r>
              <a:rPr sz="2000" spc="0" dirty="0">
                <a:solidFill>
                  <a:srgbClr val="000000">
                    <a:alpha val="100000"/>
                  </a:srgbClr>
                </a:solidFill>
                <a:latin typeface="SimSun"/>
                <a:ea typeface="SimSun"/>
                <a:cs typeface="SimSun"/>
              </a:rPr>
              <a:t>用的分站、传感器、声光报警器、断电控制器及线缆等由</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所在区域的区队长</a:t>
            </a:r>
            <a:r>
              <a:rPr sz="2000" spc="0" dirty="0">
                <a:solidFill>
                  <a:srgbClr val="000000">
                    <a:alpha val="100000"/>
                  </a:srgbClr>
                </a:solidFill>
                <a:latin typeface="SimSun"/>
                <a:ea typeface="SimSun"/>
                <a:cs typeface="SimSun"/>
              </a:rPr>
              <a:t>、班组长负责使用和管理。</a:t>
            </a:r>
            <a:endParaRPr lang="SimSun" altLang="SimSun" sz="2000" dirty="0"/>
          </a:p>
          <a:p>
            <a:pPr marL="13718" indent="2037" algn="l" rtl="0" eaLnBrk="0">
              <a:lnSpc>
                <a:spcPct val="98000"/>
              </a:lnSpc>
              <a:spcBef>
                <a:spcPts val="147"/>
              </a:spcBef>
              <a:tabLst/>
            </a:pPr>
            <a:r>
              <a:rPr sz="2000" spc="-10" dirty="0">
                <a:solidFill>
                  <a:srgbClr val="000000">
                    <a:alpha val="100000"/>
                  </a:srgbClr>
                </a:solidFill>
                <a:latin typeface="SimSun"/>
                <a:ea typeface="SimSun"/>
                <a:cs typeface="SimSun"/>
              </a:rPr>
              <a:t>8.4.6</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传感器</a:t>
            </a:r>
            <a:r>
              <a:rPr sz="2000" spc="0" dirty="0">
                <a:solidFill>
                  <a:srgbClr val="000000">
                    <a:alpha val="100000"/>
                  </a:srgbClr>
                </a:solidFill>
                <a:latin typeface="SimSun"/>
                <a:ea typeface="SimSun"/>
                <a:cs typeface="SimSun"/>
              </a:rPr>
              <a:t>经过调校检测误差仍超过规定值时，应立即更换；安全监</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控设备发生故障</a:t>
            </a:r>
            <a:r>
              <a:rPr sz="2000" spc="0" dirty="0">
                <a:solidFill>
                  <a:srgbClr val="000000">
                    <a:alpha val="100000"/>
                  </a:srgbClr>
                </a:solidFill>
                <a:latin typeface="SimSun"/>
                <a:ea typeface="SimSun"/>
                <a:cs typeface="SimSun"/>
              </a:rPr>
              <a:t>时，应及时处理，在更换和故障处理期间应采用人工监</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测等安全措施，</a:t>
            </a:r>
            <a:r>
              <a:rPr sz="2000" spc="0" dirty="0">
                <a:solidFill>
                  <a:srgbClr val="000000">
                    <a:alpha val="100000"/>
                  </a:srgbClr>
                </a:solidFill>
                <a:latin typeface="SimSun"/>
                <a:ea typeface="SimSun"/>
                <a:cs typeface="SimSun"/>
              </a:rPr>
              <a:t>并填写故障记录。</a:t>
            </a:r>
            <a:endParaRPr lang="SimSun" altLang="SimSun" sz="2000" dirty="0"/>
          </a:p>
          <a:p>
            <a:pPr marL="16774" indent="-1018" algn="l" rtl="0" eaLnBrk="0">
              <a:lnSpc>
                <a:spcPct val="98000"/>
              </a:lnSpc>
              <a:spcBef>
                <a:spcPts val="94"/>
              </a:spcBef>
              <a:tabLst/>
            </a:pPr>
            <a:r>
              <a:rPr sz="2000" spc="-10" dirty="0">
                <a:solidFill>
                  <a:srgbClr val="000000">
                    <a:alpha val="100000"/>
                  </a:srgbClr>
                </a:solidFill>
                <a:latin typeface="SimSun"/>
                <a:ea typeface="SimSun"/>
                <a:cs typeface="SimSun"/>
              </a:rPr>
              <a:t>8.4.7</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采用载</a:t>
            </a:r>
            <a:r>
              <a:rPr sz="2000" spc="0" dirty="0">
                <a:solidFill>
                  <a:srgbClr val="000000">
                    <a:alpha val="100000"/>
                  </a:srgbClr>
                </a:solidFill>
                <a:latin typeface="SimSun"/>
                <a:ea typeface="SimSun"/>
                <a:cs typeface="SimSun"/>
              </a:rPr>
              <a:t>体催化原理的低浓度甲烷传感器经</a:t>
            </a:r>
            <a:r>
              <a:rPr sz="2000" spc="0" dirty="0">
                <a:solidFill>
                  <a:srgbClr val="FF0000">
                    <a:alpha val="100000"/>
                  </a:srgbClr>
                </a:solidFill>
                <a:latin typeface="SimSun"/>
                <a:ea typeface="SimSun"/>
                <a:cs typeface="SimSun"/>
              </a:rPr>
              <a:t>大于4%CH4的甲烷冲击</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后，应及时进行调校</a:t>
            </a:r>
            <a:r>
              <a:rPr sz="2000" spc="0" dirty="0">
                <a:solidFill>
                  <a:srgbClr val="FF0000">
                    <a:alpha val="100000"/>
                  </a:srgbClr>
                </a:solidFill>
                <a:latin typeface="SimSun"/>
                <a:ea typeface="SimSun"/>
                <a:cs typeface="SimSun"/>
              </a:rPr>
              <a:t>或更换</a:t>
            </a:r>
            <a:r>
              <a:rPr sz="2000" spc="0" dirty="0">
                <a:solidFill>
                  <a:srgbClr val="000000">
                    <a:alpha val="100000"/>
                  </a:srgbClr>
                </a:solidFill>
                <a:latin typeface="SimSun"/>
                <a:ea typeface="SimSun"/>
                <a:cs typeface="SimSun"/>
              </a:rPr>
              <a:t>。</a:t>
            </a:r>
            <a:endParaRPr lang="SimSun" altLang="SimSun" sz="2000" dirty="0"/>
          </a:p>
          <a:p>
            <a:pPr marL="12700" indent="3055" algn="l" rtl="0" eaLnBrk="0">
              <a:lnSpc>
                <a:spcPct val="99000"/>
              </a:lnSpc>
              <a:spcBef>
                <a:spcPts val="89"/>
              </a:spcBef>
              <a:tabLst/>
            </a:pPr>
            <a:r>
              <a:rPr sz="2000" spc="-10" dirty="0">
                <a:solidFill>
                  <a:srgbClr val="000000">
                    <a:alpha val="100000"/>
                  </a:srgbClr>
                </a:solidFill>
                <a:latin typeface="SimSun"/>
                <a:ea typeface="SimSun"/>
                <a:cs typeface="SimSun"/>
              </a:rPr>
              <a:t>8.4.8</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电网停电后，备用电源不能保证设备</a:t>
            </a:r>
            <a:r>
              <a:rPr sz="2000" spc="-10" dirty="0">
                <a:solidFill>
                  <a:srgbClr val="FF0000">
                    <a:alpha val="100000"/>
                  </a:srgbClr>
                </a:solidFill>
                <a:latin typeface="SimSun"/>
                <a:ea typeface="SimSun"/>
                <a:cs typeface="SimSun"/>
              </a:rPr>
              <a:t>连续工作2</a:t>
            </a:r>
            <a:r>
              <a:rPr sz="2000" spc="0" dirty="0">
                <a:solidFill>
                  <a:srgbClr val="FF0000">
                    <a:alpha val="100000"/>
                  </a:srgbClr>
                </a:solidFill>
                <a:latin typeface="SimSun"/>
                <a:ea typeface="SimSun"/>
                <a:cs typeface="SimSun"/>
              </a:rPr>
              <a:t>h</a:t>
            </a:r>
            <a:r>
              <a:rPr sz="2000" spc="-10" dirty="0">
                <a:solidFill>
                  <a:srgbClr val="FF0000">
                    <a:alpha val="100000"/>
                  </a:srgbClr>
                </a:solidFill>
                <a:latin typeface="SimSun"/>
                <a:ea typeface="SimSun"/>
                <a:cs typeface="SimSun"/>
              </a:rPr>
              <a:t>时</a:t>
            </a:r>
            <a:r>
              <a:rPr sz="2000" spc="0" dirty="0">
                <a:solidFill>
                  <a:srgbClr val="FF0000">
                    <a:alpha val="100000"/>
                  </a:srgbClr>
                </a:solidFill>
                <a:latin typeface="SimSun"/>
                <a:ea typeface="SimSun"/>
                <a:cs typeface="SimSun"/>
              </a:rPr>
              <a:t>，应及时更换</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使用中的传感</a:t>
            </a:r>
            <a:r>
              <a:rPr sz="2000" spc="0" dirty="0">
                <a:solidFill>
                  <a:srgbClr val="000000">
                    <a:alpha val="100000"/>
                  </a:srgbClr>
                </a:solidFill>
                <a:latin typeface="SimSun"/>
                <a:ea typeface="SimSun"/>
                <a:cs typeface="SimSun"/>
              </a:rPr>
              <a:t>器应经常擦拭，清除外表积尘，保持清洁。</a:t>
            </a:r>
            <a:r>
              <a:rPr sz="2000" spc="0" dirty="0">
                <a:solidFill>
                  <a:srgbClr val="FF0000">
                    <a:alpha val="100000"/>
                  </a:srgbClr>
                </a:solidFill>
                <a:latin typeface="SimSun"/>
                <a:ea typeface="SimSun"/>
                <a:cs typeface="SimSun"/>
              </a:rPr>
              <a:t>采掘工作面的</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传感器应每天</a:t>
            </a:r>
            <a:r>
              <a:rPr sz="2000" spc="0" dirty="0">
                <a:solidFill>
                  <a:srgbClr val="FF0000">
                    <a:alpha val="100000"/>
                  </a:srgbClr>
                </a:solidFill>
                <a:latin typeface="SimSun"/>
                <a:ea typeface="SimSun"/>
                <a:cs typeface="SimSun"/>
              </a:rPr>
              <a:t>除尘；传感器应保持干燥，避免洒水淋湿；维护、移动传</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感器应避免摔</a:t>
            </a:r>
            <a:r>
              <a:rPr sz="2000" spc="0" dirty="0">
                <a:solidFill>
                  <a:srgbClr val="FF0000">
                    <a:alpha val="100000"/>
                  </a:srgbClr>
                </a:solidFill>
                <a:latin typeface="SimSun"/>
                <a:ea typeface="SimSun"/>
                <a:cs typeface="SimSun"/>
              </a:rPr>
              <a:t>打碰撞</a:t>
            </a:r>
            <a:r>
              <a:rPr sz="2000" spc="0" dirty="0">
                <a:solidFill>
                  <a:srgbClr val="000000">
                    <a:alpha val="100000"/>
                  </a:srgbClr>
                </a:solidFill>
                <a:latin typeface="SimSun"/>
                <a:ea typeface="SimSun"/>
                <a:cs typeface="SimSun"/>
              </a:rPr>
              <a:t>。</a:t>
            </a:r>
            <a:endParaRPr lang="SimSun" altLang="SimSun" sz="2000" dirty="0"/>
          </a:p>
          <a:p>
            <a:pPr marL="15755" algn="l" rtl="0" eaLnBrk="0">
              <a:lnSpc>
                <a:spcPct val="95000"/>
              </a:lnSpc>
              <a:spcBef>
                <a:spcPts val="130"/>
              </a:spcBef>
              <a:tabLst/>
            </a:pP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8.5</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便携式检测仪器</a:t>
            </a:r>
            <a:endParaRPr lang="SimSun" altLang="SimSun" sz="2000" dirty="0"/>
          </a:p>
          <a:p>
            <a:pPr marL="15755" algn="l" rtl="0" eaLnBrk="0">
              <a:lnSpc>
                <a:spcPct val="99000"/>
              </a:lnSpc>
              <a:spcBef>
                <a:spcPts val="87"/>
              </a:spcBef>
              <a:tabLst/>
            </a:pPr>
            <a:r>
              <a:rPr sz="2000" spc="-10" dirty="0">
                <a:solidFill>
                  <a:srgbClr val="000000">
                    <a:alpha val="100000"/>
                  </a:srgbClr>
                </a:solidFill>
                <a:latin typeface="SimSun"/>
                <a:ea typeface="SimSun"/>
                <a:cs typeface="SimSun"/>
              </a:rPr>
              <a:t>8.5.1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便携式</a:t>
            </a:r>
            <a:r>
              <a:rPr sz="2000" spc="0" dirty="0">
                <a:solidFill>
                  <a:srgbClr val="000000">
                    <a:alpha val="100000"/>
                  </a:srgbClr>
                </a:solidFill>
                <a:latin typeface="SimSun"/>
                <a:ea typeface="SimSun"/>
                <a:cs typeface="SimSun"/>
              </a:rPr>
              <a:t>甲烷检测报警仪和甲烷报警矿灯等检测仪器应设专职人员</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负责充电、收发及维</a:t>
            </a:r>
            <a:r>
              <a:rPr sz="2000" spc="0" dirty="0">
                <a:solidFill>
                  <a:srgbClr val="000000">
                    <a:alpha val="100000"/>
                  </a:srgbClr>
                </a:solidFill>
                <a:latin typeface="SimSun"/>
                <a:ea typeface="SimSun"/>
                <a:cs typeface="SimSun"/>
              </a:rPr>
              <a:t>护。每班要清理隔爆罩上的煤尘，下井前必须检查</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便携式甲烷检测报警</a:t>
            </a:r>
            <a:r>
              <a:rPr sz="2000" spc="0" dirty="0">
                <a:solidFill>
                  <a:srgbClr val="000000">
                    <a:alpha val="100000"/>
                  </a:srgbClr>
                </a:solidFill>
                <a:latin typeface="SimSun"/>
                <a:ea typeface="SimSun"/>
                <a:cs typeface="SimSun"/>
              </a:rPr>
              <a:t>仪和甲烷检测报警矿灯的零点和电压值，不符合要</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求的禁止发放使用。</a:t>
            </a:r>
            <a:endParaRPr lang="SimSun" altLang="SimSun" sz="2000" dirty="0"/>
          </a:p>
        </p:txBody>
      </p:sp>
      <p:sp>
        <p:nvSpPr>
          <p:cNvPr id="837" name="textbox 837"/>
          <p:cNvSpPr/>
          <p:nvPr/>
        </p:nvSpPr>
        <p:spPr>
          <a:xfrm>
            <a:off x="660703" y="176155"/>
            <a:ext cx="2113279" cy="409575"/>
          </a:xfrm>
          <a:prstGeom prst="rect">
            <a:avLst/>
          </a:prstGeom>
        </p:spPr>
        <p:txBody>
          <a:bodyPr vert="horz" wrap="square" lIns="0" tIns="0" rIns="0" bIns="0"/>
          <a:lstStyle/>
          <a:p>
            <a:pPr algn="l" rtl="0" eaLnBrk="0">
              <a:lnSpc>
                <a:spcPct val="91584"/>
              </a:lnSpc>
              <a:tabLst/>
            </a:pPr>
            <a:endParaRPr lang="Arial" altLang="Arial" sz="100" dirty="0"/>
          </a:p>
          <a:p>
            <a:pPr marL="12700" algn="l" rtl="0" eaLnBrk="0">
              <a:lnSpc>
                <a:spcPct val="93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8</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使用与维</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护</a:t>
            </a:r>
            <a:endParaRPr lang="Microsoft YaHei" altLang="Microsoft YaHei" sz="2700" dirty="0"/>
          </a:p>
        </p:txBody>
      </p:sp>
      <p:sp>
        <p:nvSpPr>
          <p:cNvPr id="83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3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40" name="textbox 840"/>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6</a:t>
            </a:r>
            <a:endParaRPr lang="Verdana" altLang="Verdana" sz="14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4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4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844" name="textbox 844"/>
          <p:cNvSpPr/>
          <p:nvPr/>
        </p:nvSpPr>
        <p:spPr>
          <a:xfrm>
            <a:off x="655725" y="827850"/>
            <a:ext cx="7890509" cy="5213984"/>
          </a:xfrm>
          <a:prstGeom prst="rect">
            <a:avLst/>
          </a:prstGeom>
        </p:spPr>
        <p:txBody>
          <a:bodyPr vert="horz" wrap="square" lIns="0" tIns="0" rIns="0" bIns="0"/>
          <a:lstStyle/>
          <a:p>
            <a:pPr algn="l" rtl="0" eaLnBrk="0">
              <a:lnSpc>
                <a:spcPct val="88721"/>
              </a:lnSpc>
              <a:tabLst/>
            </a:pPr>
            <a:endParaRPr lang="Arial" altLang="Arial" sz="100" dirty="0"/>
          </a:p>
          <a:p>
            <a:pPr marL="14737" indent="-1018" algn="l" rtl="0" eaLnBrk="0">
              <a:lnSpc>
                <a:spcPct val="97000"/>
              </a:lnSpc>
              <a:tabLst/>
            </a:pPr>
            <a:r>
              <a:rPr sz="2000" spc="-10" dirty="0">
                <a:solidFill>
                  <a:srgbClr val="000000">
                    <a:alpha val="100000"/>
                  </a:srgbClr>
                </a:solidFill>
                <a:latin typeface="SimSun"/>
                <a:ea typeface="SimSun"/>
                <a:cs typeface="SimSun"/>
              </a:rPr>
              <a:t>8.5.2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使用便</a:t>
            </a:r>
            <a:r>
              <a:rPr sz="2000" spc="0" dirty="0">
                <a:solidFill>
                  <a:srgbClr val="000000">
                    <a:alpha val="100000"/>
                  </a:srgbClr>
                </a:solidFill>
                <a:latin typeface="SimSun"/>
                <a:ea typeface="SimSun"/>
                <a:cs typeface="SimSun"/>
              </a:rPr>
              <a:t>携式甲烷检测报警仪和甲烷报警矿灯等检测仪器时要严格</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按照产品说明书进行</a:t>
            </a:r>
            <a:r>
              <a:rPr sz="2000" spc="0" dirty="0">
                <a:solidFill>
                  <a:srgbClr val="000000">
                    <a:alpha val="100000"/>
                  </a:srgbClr>
                </a:solidFill>
                <a:latin typeface="SimSun"/>
                <a:ea typeface="SimSun"/>
                <a:cs typeface="SimSun"/>
              </a:rPr>
              <a:t>操作，严禁擅自调校和拆开仪器。</a:t>
            </a:r>
            <a:endParaRPr lang="SimSun" altLang="SimSun" sz="2000" dirty="0"/>
          </a:p>
          <a:p>
            <a:pPr marL="13718" algn="l" rtl="0" eaLnBrk="0">
              <a:lnSpc>
                <a:spcPct val="95000"/>
              </a:lnSpc>
              <a:spcBef>
                <a:spcPts val="138"/>
              </a:spcBef>
              <a:tabLst/>
            </a:pPr>
            <a:r>
              <a:rPr sz="2000" spc="-20" dirty="0">
                <a:solidFill>
                  <a:srgbClr val="000000">
                    <a:alpha val="100000"/>
                  </a:srgbClr>
                </a:solidFill>
                <a:latin typeface="SimSun"/>
                <a:ea typeface="SimSun"/>
                <a:cs typeface="SimSun"/>
              </a:rPr>
              <a:t>8.6</a:t>
            </a:r>
            <a:r>
              <a:rPr sz="2000" spc="-2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备</a:t>
            </a:r>
            <a:r>
              <a:rPr sz="2000" spc="0" dirty="0">
                <a:solidFill>
                  <a:srgbClr val="000000">
                    <a:alpha val="100000"/>
                  </a:srgbClr>
                </a:solidFill>
                <a:latin typeface="SimSun"/>
                <a:ea typeface="SimSun"/>
                <a:cs typeface="SimSun"/>
              </a:rPr>
              <a:t>件</a:t>
            </a:r>
            <a:endParaRPr lang="SimSun" altLang="SimSun" sz="2000" dirty="0"/>
          </a:p>
          <a:p>
            <a:pPr marL="12700" indent="506981" algn="l" rtl="0" eaLnBrk="0">
              <a:lnSpc>
                <a:spcPct val="99000"/>
              </a:lnSpc>
              <a:spcBef>
                <a:spcPts val="38"/>
              </a:spcBef>
              <a:tabLst/>
            </a:pPr>
            <a:r>
              <a:rPr sz="2000" spc="-10" dirty="0">
                <a:solidFill>
                  <a:srgbClr val="000000">
                    <a:alpha val="100000"/>
                  </a:srgbClr>
                </a:solidFill>
                <a:latin typeface="SimSun"/>
                <a:ea typeface="SimSun"/>
                <a:cs typeface="SimSun"/>
              </a:rPr>
              <a:t>矿井应配备传感</a:t>
            </a:r>
            <a:r>
              <a:rPr sz="2000" spc="0" dirty="0">
                <a:solidFill>
                  <a:srgbClr val="000000">
                    <a:alpha val="100000"/>
                  </a:srgbClr>
                </a:solidFill>
                <a:latin typeface="SimSun"/>
                <a:ea typeface="SimSun"/>
                <a:cs typeface="SimSun"/>
              </a:rPr>
              <a:t>器、分站等安全监控设备备件，备用数量不少于应</a:t>
            </a:r>
            <a:r>
              <a:rPr sz="2000" spc="0" dirty="0">
                <a:solidFill>
                  <a:srgbClr val="000000">
                    <a:alpha val="100000"/>
                  </a:srgbClr>
                </a:solidFill>
                <a:latin typeface="SimSun"/>
                <a:ea typeface="SimSun"/>
                <a:cs typeface="SimSun"/>
              </a:rPr>
              <a:t> </a:t>
            </a:r>
            <a:r>
              <a:rPr sz="2000" spc="-10" dirty="0">
                <a:solidFill>
                  <a:srgbClr val="FF0000">
                    <a:alpha val="100000"/>
                  </a:srgbClr>
                </a:solidFill>
                <a:latin typeface="SimSun"/>
                <a:ea typeface="SimSun"/>
                <a:cs typeface="SimSun"/>
              </a:rPr>
              <a:t>配备数量的20%</a:t>
            </a:r>
            <a:r>
              <a:rPr sz="2000" spc="0" dirty="0">
                <a:solidFill>
                  <a:srgbClr val="000000">
                    <a:alpha val="100000"/>
                  </a:srgbClr>
                </a:solidFill>
                <a:latin typeface="SimSun"/>
                <a:ea typeface="SimSun"/>
                <a:cs typeface="SimSun"/>
              </a:rPr>
              <a:t>。</a:t>
            </a:r>
            <a:endParaRPr lang="SimSun" altLang="SimSun" sz="2000" dirty="0"/>
          </a:p>
          <a:p>
            <a:pPr marL="13718" algn="l" rtl="0" eaLnBrk="0">
              <a:lnSpc>
                <a:spcPct val="95000"/>
              </a:lnSpc>
              <a:spcBef>
                <a:spcPts val="130"/>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8.7</a:t>
            </a:r>
            <a:r>
              <a:rPr sz="2000" spc="-1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报废</a:t>
            </a:r>
            <a:endParaRPr lang="SimSun" altLang="SimSun" sz="2000" dirty="0"/>
          </a:p>
          <a:p>
            <a:pPr marL="525792" algn="l" rtl="0" eaLnBrk="0">
              <a:lnSpc>
                <a:spcPct val="83000"/>
              </a:lnSpc>
              <a:spcBef>
                <a:spcPts val="121"/>
              </a:spcBef>
              <a:tabLst/>
            </a:pPr>
            <a:r>
              <a:rPr sz="2000" spc="-10" dirty="0">
                <a:solidFill>
                  <a:srgbClr val="000000">
                    <a:alpha val="100000"/>
                  </a:srgbClr>
                </a:solidFill>
                <a:latin typeface="SimSun"/>
                <a:ea typeface="SimSun"/>
                <a:cs typeface="SimSun"/>
              </a:rPr>
              <a:t>安全监控设备符合下列情况</a:t>
            </a:r>
            <a:r>
              <a:rPr sz="2000" spc="0" dirty="0">
                <a:solidFill>
                  <a:srgbClr val="000000">
                    <a:alpha val="100000"/>
                  </a:srgbClr>
                </a:solidFill>
                <a:latin typeface="SimSun"/>
                <a:ea typeface="SimSun"/>
                <a:cs typeface="SimSun"/>
              </a:rPr>
              <a:t>之一者，应当报废：</a:t>
            </a:r>
            <a:endParaRPr lang="SimSun" altLang="SimSun" sz="2000" dirty="0"/>
          </a:p>
          <a:p>
            <a:pPr marL="521718" algn="l" rtl="0" eaLnBrk="0">
              <a:lnSpc>
                <a:spcPts val="2702"/>
              </a:lnSpc>
              <a:tabLst/>
            </a:pPr>
            <a:r>
              <a:rPr sz="2000" spc="0" dirty="0">
                <a:solidFill>
                  <a:srgbClr val="000000">
                    <a:alpha val="100000"/>
                  </a:srgbClr>
                </a:solidFill>
                <a:latin typeface="SimSun"/>
                <a:ea typeface="SimSun"/>
                <a:cs typeface="SimSun"/>
              </a:rPr>
              <a:t>a</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设备老化、技术</a:t>
            </a:r>
            <a:r>
              <a:rPr sz="2000" spc="0" dirty="0">
                <a:solidFill>
                  <a:srgbClr val="000000">
                    <a:alpha val="100000"/>
                  </a:srgbClr>
                </a:solidFill>
                <a:latin typeface="SimSun"/>
                <a:ea typeface="SimSun"/>
                <a:cs typeface="SimSun"/>
              </a:rPr>
              <a:t>落后或超过规定使用年限的；</a:t>
            </a:r>
            <a:endParaRPr lang="SimSun" altLang="SimSun" sz="2000" dirty="0"/>
          </a:p>
          <a:p>
            <a:pPr marL="13718" indent="502907" algn="l" rtl="0" eaLnBrk="0">
              <a:lnSpc>
                <a:spcPct val="97000"/>
              </a:lnSpc>
              <a:spcBef>
                <a:spcPts val="113"/>
              </a:spcBef>
              <a:tabLst/>
            </a:pPr>
            <a:r>
              <a:rPr sz="2000" spc="0" dirty="0">
                <a:solidFill>
                  <a:srgbClr val="000000">
                    <a:alpha val="100000"/>
                  </a:srgbClr>
                </a:solidFill>
                <a:latin typeface="SimSun"/>
                <a:ea typeface="SimSun"/>
                <a:cs typeface="SimSun"/>
              </a:rPr>
              <a:t>b</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通过修</a:t>
            </a:r>
            <a:r>
              <a:rPr sz="2000" spc="0" dirty="0">
                <a:solidFill>
                  <a:srgbClr val="000000">
                    <a:alpha val="100000"/>
                  </a:srgbClr>
                </a:solidFill>
                <a:latin typeface="SimSun"/>
                <a:ea typeface="SimSun"/>
                <a:cs typeface="SimSun"/>
              </a:rPr>
              <a:t>理，虽能恢复性能和技术指标，但一次修理费用超过原</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价80%</a:t>
            </a:r>
            <a:r>
              <a:rPr sz="2000" spc="-10" dirty="0">
                <a:solidFill>
                  <a:srgbClr val="000000">
                    <a:alpha val="100000"/>
                  </a:srgbClr>
                </a:solidFill>
                <a:latin typeface="SimSun"/>
                <a:ea typeface="SimSun"/>
                <a:cs typeface="SimSun"/>
              </a:rPr>
              <a:t>以</a:t>
            </a:r>
            <a:r>
              <a:rPr sz="2000" spc="0" dirty="0">
                <a:solidFill>
                  <a:srgbClr val="000000">
                    <a:alpha val="100000"/>
                  </a:srgbClr>
                </a:solidFill>
                <a:latin typeface="SimSun"/>
                <a:ea typeface="SimSun"/>
                <a:cs typeface="SimSun"/>
              </a:rPr>
              <a:t>上的；</a:t>
            </a:r>
            <a:endParaRPr lang="SimSun" altLang="SimSun" sz="2000" dirty="0"/>
          </a:p>
          <a:p>
            <a:pPr marL="525792" algn="l" rtl="0" eaLnBrk="0">
              <a:lnSpc>
                <a:spcPct val="94000"/>
              </a:lnSpc>
              <a:spcBef>
                <a:spcPts val="144"/>
              </a:spcBef>
              <a:tabLst/>
            </a:pPr>
            <a:r>
              <a:rPr sz="2000" spc="0" dirty="0">
                <a:solidFill>
                  <a:srgbClr val="000000">
                    <a:alpha val="100000"/>
                  </a:srgbClr>
                </a:solidFill>
                <a:latin typeface="SimSun"/>
                <a:ea typeface="SimSun"/>
                <a:cs typeface="SimSun"/>
              </a:rPr>
              <a:t>c</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严重失爆不能修复的；</a:t>
            </a:r>
            <a:endParaRPr lang="SimSun" altLang="SimSun" sz="2000" dirty="0"/>
          </a:p>
          <a:p>
            <a:pPr marL="525792" algn="l" rtl="0" eaLnBrk="0">
              <a:lnSpc>
                <a:spcPct val="83000"/>
              </a:lnSpc>
              <a:spcBef>
                <a:spcPts val="147"/>
              </a:spcBef>
              <a:tabLst/>
            </a:pPr>
            <a:r>
              <a:rPr sz="2000" spc="0" dirty="0">
                <a:solidFill>
                  <a:srgbClr val="000000">
                    <a:alpha val="100000"/>
                  </a:srgbClr>
                </a:solidFill>
                <a:latin typeface="SimSun"/>
                <a:ea typeface="SimSun"/>
                <a:cs typeface="SimSun"/>
              </a:rPr>
              <a:t>d</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遭受意外灾害，损坏严</a:t>
            </a:r>
            <a:r>
              <a:rPr sz="2000" spc="0" dirty="0">
                <a:solidFill>
                  <a:srgbClr val="000000">
                    <a:alpha val="100000"/>
                  </a:srgbClr>
                </a:solidFill>
                <a:latin typeface="SimSun"/>
                <a:ea typeface="SimSun"/>
                <a:cs typeface="SimSun"/>
              </a:rPr>
              <a:t>重，无法修复的；</a:t>
            </a:r>
            <a:endParaRPr lang="SimSun" altLang="SimSun" sz="2000" dirty="0"/>
          </a:p>
          <a:p>
            <a:pPr marL="526811" algn="l" rtl="0" eaLnBrk="0">
              <a:lnSpc>
                <a:spcPts val="2666"/>
              </a:lnSpc>
              <a:tabLst/>
            </a:pPr>
            <a:r>
              <a:rPr sz="2000" spc="0" dirty="0">
                <a:solidFill>
                  <a:srgbClr val="000000">
                    <a:alpha val="100000"/>
                  </a:srgbClr>
                </a:solidFill>
                <a:latin typeface="SimSun"/>
                <a:ea typeface="SimSun"/>
                <a:cs typeface="SimSun"/>
              </a:rPr>
              <a:t>e</a:t>
            </a:r>
            <a:r>
              <a:rPr sz="2000" spc="-10" dirty="0">
                <a:solidFill>
                  <a:srgbClr val="000000">
                    <a:alpha val="100000"/>
                  </a:srgbClr>
                </a:solidFill>
                <a:latin typeface="SimSun"/>
                <a:ea typeface="SimSun"/>
                <a:cs typeface="SimSun"/>
              </a:rPr>
              <a:t>)</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不符合国家规定及行业标</a:t>
            </a:r>
            <a:r>
              <a:rPr sz="2000" spc="0" dirty="0">
                <a:solidFill>
                  <a:srgbClr val="000000">
                    <a:alpha val="100000"/>
                  </a:srgbClr>
                </a:solidFill>
                <a:latin typeface="SimSun"/>
                <a:ea typeface="SimSun"/>
                <a:cs typeface="SimSun"/>
              </a:rPr>
              <a:t>准规定应淘汰的。</a:t>
            </a:r>
            <a:endParaRPr lang="SimSun" altLang="SimSun" sz="2000" dirty="0"/>
          </a:p>
          <a:p>
            <a:pPr algn="l" rtl="0" eaLnBrk="0">
              <a:lnSpc>
                <a:spcPct val="160000"/>
              </a:lnSpc>
              <a:tabLst/>
            </a:pPr>
            <a:endParaRPr lang="Arial" altLang="Arial" sz="1000" dirty="0"/>
          </a:p>
          <a:p>
            <a:pPr marL="12700" algn="l" rtl="0" eaLnBrk="0">
              <a:lnSpc>
                <a:spcPct val="95000"/>
              </a:lnSpc>
              <a:spcBef>
                <a:spcPts val="603"/>
              </a:spcBef>
              <a:tabLst/>
            </a:pPr>
            <a:r>
              <a:rPr sz="2000" spc="-10" dirty="0">
                <a:solidFill>
                  <a:srgbClr val="0000CC">
                    <a:alpha val="100000"/>
                  </a:srgbClr>
                </a:solidFill>
                <a:latin typeface="SimSun"/>
                <a:ea typeface="SimSun"/>
                <a:cs typeface="SimSun"/>
              </a:rPr>
              <a:t>注意：</a:t>
            </a:r>
            <a:r>
              <a:rPr sz="2000" spc="-10" dirty="0">
                <a:solidFill>
                  <a:srgbClr val="0000CC">
                    <a:alpha val="100000"/>
                  </a:srgbClr>
                </a:solidFill>
                <a:latin typeface="Arial"/>
                <a:ea typeface="Arial"/>
                <a:cs typeface="Arial"/>
              </a:rPr>
              <a:t>1</a:t>
            </a:r>
            <a:r>
              <a:rPr sz="2000" spc="-10" dirty="0">
                <a:solidFill>
                  <a:srgbClr val="0000CC">
                    <a:alpha val="100000"/>
                  </a:srgbClr>
                </a:solidFill>
                <a:latin typeface="SimSun"/>
                <a:ea typeface="SimSun"/>
                <a:cs typeface="SimSun"/>
              </a:rPr>
              <a:t>、传感器</a:t>
            </a:r>
            <a:r>
              <a:rPr sz="2000" spc="0" dirty="0">
                <a:solidFill>
                  <a:srgbClr val="0000CC">
                    <a:alpha val="100000"/>
                  </a:srgbClr>
                </a:solidFill>
                <a:latin typeface="SimSun"/>
                <a:ea typeface="SimSun"/>
                <a:cs typeface="SimSun"/>
              </a:rPr>
              <a:t>易耗检测元件的定期更换</a:t>
            </a:r>
            <a:r>
              <a:rPr sz="2000" spc="0" dirty="0">
                <a:solidFill>
                  <a:srgbClr val="0000CC">
                    <a:alpha val="100000"/>
                  </a:srgbClr>
                </a:solidFill>
                <a:latin typeface="SimSun"/>
                <a:ea typeface="SimSun"/>
                <a:cs typeface="SimSun"/>
              </a:rPr>
              <a:t> </a:t>
            </a:r>
            <a:r>
              <a:rPr sz="2000" spc="0" dirty="0">
                <a:solidFill>
                  <a:srgbClr val="0000CC">
                    <a:alpha val="100000"/>
                  </a:srgbClr>
                </a:solidFill>
                <a:latin typeface="SimSun"/>
                <a:ea typeface="SimSun"/>
                <a:cs typeface="SimSun"/>
              </a:rPr>
              <a:t>(根据说明书要求)</a:t>
            </a:r>
            <a:r>
              <a:rPr sz="2000" spc="0" dirty="0">
                <a:solidFill>
                  <a:srgbClr val="0000CC">
                    <a:alpha val="100000"/>
                  </a:srgbClr>
                </a:solidFill>
                <a:latin typeface="SimSun"/>
                <a:ea typeface="SimSun"/>
                <a:cs typeface="SimSun"/>
              </a:rPr>
              <a:t> </a:t>
            </a:r>
            <a:r>
              <a:rPr sz="2000" spc="0" dirty="0">
                <a:solidFill>
                  <a:srgbClr val="0000CC">
                    <a:alpha val="100000"/>
                  </a:srgbClr>
                </a:solidFill>
                <a:latin typeface="SimSun"/>
                <a:ea typeface="SimSun"/>
                <a:cs typeface="SimSun"/>
              </a:rPr>
              <a:t>；</a:t>
            </a:r>
            <a:endParaRPr lang="SimSun" altLang="SimSun" sz="2000" dirty="0"/>
          </a:p>
          <a:p>
            <a:pPr marL="785488" algn="l" rtl="0" eaLnBrk="0">
              <a:lnSpc>
                <a:spcPct val="100000"/>
              </a:lnSpc>
              <a:spcBef>
                <a:spcPts val="128"/>
              </a:spcBef>
              <a:tabLst/>
            </a:pPr>
            <a:r>
              <a:rPr sz="2000" spc="-10" dirty="0">
                <a:solidFill>
                  <a:srgbClr val="0000CC">
                    <a:alpha val="100000"/>
                  </a:srgbClr>
                </a:solidFill>
                <a:latin typeface="Arial"/>
                <a:ea typeface="Arial"/>
                <a:cs typeface="Arial"/>
              </a:rPr>
              <a:t>2</a:t>
            </a:r>
            <a:r>
              <a:rPr sz="2000" spc="-10" dirty="0">
                <a:solidFill>
                  <a:srgbClr val="0000CC">
                    <a:alpha val="100000"/>
                  </a:srgbClr>
                </a:solidFill>
                <a:latin typeface="SimSun"/>
                <a:ea typeface="SimSun"/>
                <a:cs typeface="SimSun"/>
              </a:rPr>
              <a:t>、传感器的</a:t>
            </a:r>
            <a:r>
              <a:rPr sz="2000" spc="0" dirty="0">
                <a:solidFill>
                  <a:srgbClr val="0000CC">
                    <a:alpha val="100000"/>
                  </a:srgbClr>
                </a:solidFill>
                <a:latin typeface="SimSun"/>
                <a:ea typeface="SimSun"/>
                <a:cs typeface="SimSun"/>
              </a:rPr>
              <a:t>气室及通气罩的日常维护；</a:t>
            </a:r>
            <a:endParaRPr lang="SimSun" altLang="SimSun" sz="2000" dirty="0"/>
          </a:p>
          <a:p>
            <a:pPr marL="788798" algn="l" rtl="0" eaLnBrk="0">
              <a:lnSpc>
                <a:spcPts val="2451"/>
              </a:lnSpc>
              <a:tabLst/>
            </a:pPr>
            <a:r>
              <a:rPr sz="2000" spc="-10" dirty="0">
                <a:solidFill>
                  <a:srgbClr val="0000CC">
                    <a:alpha val="100000"/>
                  </a:srgbClr>
                </a:solidFill>
                <a:latin typeface="Arial"/>
                <a:ea typeface="Arial"/>
                <a:cs typeface="Arial"/>
              </a:rPr>
              <a:t>3</a:t>
            </a:r>
            <a:r>
              <a:rPr sz="2000" spc="-10" dirty="0">
                <a:solidFill>
                  <a:srgbClr val="0000CC">
                    <a:alpha val="100000"/>
                  </a:srgbClr>
                </a:solidFill>
                <a:latin typeface="SimSun"/>
                <a:ea typeface="SimSun"/>
                <a:cs typeface="SimSun"/>
              </a:rPr>
              <a:t>、传感器其它部件</a:t>
            </a:r>
            <a:r>
              <a:rPr sz="2000" spc="0" dirty="0">
                <a:solidFill>
                  <a:srgbClr val="0000CC">
                    <a:alpha val="100000"/>
                  </a:srgbClr>
                </a:solidFill>
                <a:latin typeface="SimSun"/>
                <a:ea typeface="SimSun"/>
                <a:cs typeface="SimSun"/>
              </a:rPr>
              <a:t>出现损坏的。</a:t>
            </a:r>
            <a:endParaRPr lang="SimSun" altLang="SimSun" sz="2000" dirty="0"/>
          </a:p>
        </p:txBody>
      </p:sp>
      <p:sp>
        <p:nvSpPr>
          <p:cNvPr id="845" name="textbox 845"/>
          <p:cNvSpPr/>
          <p:nvPr/>
        </p:nvSpPr>
        <p:spPr>
          <a:xfrm>
            <a:off x="660703" y="176155"/>
            <a:ext cx="2113279" cy="409575"/>
          </a:xfrm>
          <a:prstGeom prst="rect">
            <a:avLst/>
          </a:prstGeom>
        </p:spPr>
        <p:txBody>
          <a:bodyPr vert="horz" wrap="square" lIns="0" tIns="0" rIns="0" bIns="0"/>
          <a:lstStyle/>
          <a:p>
            <a:pPr algn="l" rtl="0" eaLnBrk="0">
              <a:lnSpc>
                <a:spcPct val="91584"/>
              </a:lnSpc>
              <a:tabLst/>
            </a:pPr>
            <a:endParaRPr lang="Arial" altLang="Arial" sz="100" dirty="0"/>
          </a:p>
          <a:p>
            <a:pPr marL="12700" algn="l" rtl="0" eaLnBrk="0">
              <a:lnSpc>
                <a:spcPct val="93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8</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使用与维</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护</a:t>
            </a:r>
            <a:endParaRPr lang="Microsoft YaHei" altLang="Microsoft YaHei" sz="2700" dirty="0"/>
          </a:p>
        </p:txBody>
      </p:sp>
      <p:sp>
        <p:nvSpPr>
          <p:cNvPr id="846"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47"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48" name="textbox 848"/>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7</a:t>
            </a:r>
            <a:endParaRPr lang="Verdana" altLang="Verdana" sz="14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 name="picture 849"/>
          <p:cNvPicPr>
            <a:picLocks noChangeAspect="1"/>
          </p:cNvPicPr>
          <p:nvPr/>
        </p:nvPicPr>
        <p:blipFill>
          <a:blip r:embed="rId2"/>
          <a:stretch>
            <a:fillRect/>
          </a:stretch>
        </p:blipFill>
        <p:spPr>
          <a:xfrm rot="21600000">
            <a:off x="0" y="0"/>
            <a:ext cx="9144000" cy="6858000"/>
          </a:xfrm>
          <a:prstGeom prst="rect">
            <a:avLst/>
          </a:prstGeom>
        </p:spPr>
      </p:pic>
      <p:sp>
        <p:nvSpPr>
          <p:cNvPr id="850" name="textbox 850"/>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8</a:t>
            </a:r>
            <a:endParaRPr lang="Verdana" altLang="Verdana" sz="14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5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5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854" name="picture 854"/>
          <p:cNvPicPr>
            <a:picLocks noChangeAspect="1"/>
          </p:cNvPicPr>
          <p:nvPr/>
        </p:nvPicPr>
        <p:blipFill>
          <a:blip r:embed="rId2"/>
          <a:stretch>
            <a:fillRect/>
          </a:stretch>
        </p:blipFill>
        <p:spPr>
          <a:xfrm rot="21600000">
            <a:off x="1228407" y="2554096"/>
            <a:ext cx="6686867" cy="3093415"/>
          </a:xfrm>
          <a:prstGeom prst="rect">
            <a:avLst/>
          </a:prstGeom>
        </p:spPr>
      </p:pic>
      <p:sp>
        <p:nvSpPr>
          <p:cNvPr id="855" name="textbox 855"/>
          <p:cNvSpPr/>
          <p:nvPr/>
        </p:nvSpPr>
        <p:spPr>
          <a:xfrm>
            <a:off x="656744" y="827850"/>
            <a:ext cx="7762240" cy="1227455"/>
          </a:xfrm>
          <a:prstGeom prst="rect">
            <a:avLst/>
          </a:prstGeom>
        </p:spPr>
        <p:txBody>
          <a:bodyPr vert="horz" wrap="square" lIns="0" tIns="0" rIns="0" bIns="0"/>
          <a:lstStyle/>
          <a:p>
            <a:pPr algn="l" rtl="0" eaLnBrk="0">
              <a:lnSpc>
                <a:spcPct val="89888"/>
              </a:lnSpc>
              <a:tabLst/>
            </a:pPr>
            <a:endParaRPr lang="Arial" altLang="Arial" sz="100" dirty="0"/>
          </a:p>
          <a:p>
            <a:pPr marL="12700" algn="l" rtl="0" eaLnBrk="0">
              <a:lnSpc>
                <a:spcPct val="95000"/>
              </a:lnSpc>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9</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.1</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地面中心站的装备</a:t>
            </a:r>
            <a:endParaRPr lang="SimSun" altLang="SimSun" sz="2000" dirty="0"/>
          </a:p>
          <a:p>
            <a:pPr marL="12700" algn="l" rtl="0" eaLnBrk="0">
              <a:lnSpc>
                <a:spcPct val="98000"/>
              </a:lnSpc>
              <a:spcBef>
                <a:spcPts val="119"/>
              </a:spcBef>
              <a:tabLst/>
            </a:pPr>
            <a:r>
              <a:rPr sz="2000" spc="-10" dirty="0">
                <a:solidFill>
                  <a:srgbClr val="000000">
                    <a:alpha val="100000"/>
                  </a:srgbClr>
                </a:solidFill>
                <a:latin typeface="SimSun"/>
                <a:ea typeface="SimSun"/>
                <a:cs typeface="SimSun"/>
              </a:rPr>
              <a:t>9.1.1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a:t>
            </a:r>
            <a:r>
              <a:rPr sz="2000" spc="0" dirty="0">
                <a:solidFill>
                  <a:srgbClr val="000000">
                    <a:alpha val="100000"/>
                  </a:srgbClr>
                </a:solidFill>
                <a:latin typeface="SimSun"/>
                <a:ea typeface="SimSun"/>
                <a:cs typeface="SimSun"/>
              </a:rPr>
              <a:t>全监控系统的</a:t>
            </a:r>
            <a:r>
              <a:rPr sz="2000" spc="0" dirty="0">
                <a:solidFill>
                  <a:srgbClr val="FF0000">
                    <a:alpha val="100000"/>
                  </a:srgbClr>
                </a:solidFill>
                <a:latin typeface="SimSun"/>
                <a:ea typeface="SimSun"/>
                <a:cs typeface="SimSun"/>
              </a:rPr>
              <a:t>主机及系统联网主机</a:t>
            </a:r>
            <a:r>
              <a:rPr sz="2000" spc="0" dirty="0">
                <a:solidFill>
                  <a:srgbClr val="000000">
                    <a:alpha val="100000"/>
                  </a:srgbClr>
                </a:solidFill>
                <a:latin typeface="SimSun"/>
                <a:ea typeface="SimSun"/>
                <a:cs typeface="SimSun"/>
              </a:rPr>
              <a:t>应</a:t>
            </a:r>
            <a:r>
              <a:rPr sz="2000" spc="0" dirty="0">
                <a:solidFill>
                  <a:srgbClr val="FF0000">
                    <a:alpha val="100000"/>
                  </a:srgbClr>
                </a:solidFill>
                <a:latin typeface="SimSun"/>
                <a:ea typeface="SimSun"/>
                <a:cs typeface="SimSun"/>
              </a:rPr>
              <a:t>双机热备份</a:t>
            </a:r>
            <a:r>
              <a:rPr sz="2000" spc="0" dirty="0">
                <a:solidFill>
                  <a:srgbClr val="000000">
                    <a:alpha val="100000"/>
                  </a:srgbClr>
                </a:solidFill>
                <a:latin typeface="SimSun"/>
                <a:ea typeface="SimSun"/>
                <a:cs typeface="SimSun"/>
              </a:rPr>
              <a:t>，24h不</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间断运行。当工作主</a:t>
            </a:r>
            <a:r>
              <a:rPr sz="2000" spc="0" dirty="0">
                <a:solidFill>
                  <a:srgbClr val="000000">
                    <a:alpha val="100000"/>
                  </a:srgbClr>
                </a:solidFill>
                <a:latin typeface="SimSun"/>
                <a:ea typeface="SimSun"/>
                <a:cs typeface="SimSun"/>
              </a:rPr>
              <a:t>机发生故障时，备份主机应在60s内投入工作。</a:t>
            </a:r>
            <a:r>
              <a:rPr sz="2000" spc="0" dirty="0">
                <a:solidFill>
                  <a:srgbClr val="FF0000">
                    <a:alpha val="100000"/>
                  </a:srgbClr>
                </a:solidFill>
                <a:latin typeface="SimSun"/>
                <a:ea typeface="SimSun"/>
                <a:cs typeface="SimSun"/>
              </a:rPr>
              <a:t>不</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得采用虚拟机替代主</a:t>
            </a:r>
            <a:r>
              <a:rPr sz="2000" spc="0" dirty="0">
                <a:solidFill>
                  <a:srgbClr val="FF0000">
                    <a:alpha val="100000"/>
                  </a:srgbClr>
                </a:solidFill>
                <a:latin typeface="SimSun"/>
                <a:ea typeface="SimSun"/>
                <a:cs typeface="SimSun"/>
              </a:rPr>
              <a:t>机</a:t>
            </a:r>
            <a:r>
              <a:rPr sz="2000" spc="0" dirty="0">
                <a:solidFill>
                  <a:srgbClr val="000000">
                    <a:alpha val="100000"/>
                  </a:srgbClr>
                </a:solidFill>
                <a:latin typeface="SimSun"/>
                <a:ea typeface="SimSun"/>
                <a:cs typeface="SimSun"/>
              </a:rPr>
              <a:t>。</a:t>
            </a:r>
            <a:endParaRPr lang="SimSun" altLang="SimSun" sz="2000" dirty="0"/>
          </a:p>
        </p:txBody>
      </p:sp>
      <p:sp>
        <p:nvSpPr>
          <p:cNvPr id="856" name="textbox 856"/>
          <p:cNvSpPr/>
          <p:nvPr/>
        </p:nvSpPr>
        <p:spPr>
          <a:xfrm>
            <a:off x="3615994" y="1954377"/>
            <a:ext cx="4816475" cy="1127760"/>
          </a:xfrm>
          <a:prstGeom prst="rect">
            <a:avLst/>
          </a:prstGeom>
        </p:spPr>
        <p:txBody>
          <a:bodyPr vert="horz" wrap="square" lIns="0" tIns="0" rIns="0" bIns="0"/>
          <a:lstStyle/>
          <a:p>
            <a:pPr algn="l" rtl="0" eaLnBrk="0">
              <a:lnSpc>
                <a:spcPct val="89555"/>
              </a:lnSpc>
              <a:tabLst/>
            </a:pPr>
            <a:endParaRPr lang="Arial" altLang="Arial" sz="100" dirty="0"/>
          </a:p>
          <a:p>
            <a:pPr marL="12700" algn="l" rtl="0" eaLnBrk="0">
              <a:lnSpc>
                <a:spcPct val="99000"/>
              </a:lnSpc>
              <a:tabLst/>
            </a:pPr>
            <a:r>
              <a:rPr sz="1700" spc="100" dirty="0">
                <a:solidFill>
                  <a:srgbClr val="000000">
                    <a:alpha val="100000"/>
                  </a:srgbClr>
                </a:solidFill>
                <a:latin typeface="SimSun"/>
                <a:ea typeface="SimSun"/>
                <a:cs typeface="SimSun"/>
              </a:rPr>
              <a:t>虚拟机指通过软件模拟的具有完整硬件系统功</a:t>
            </a:r>
            <a:r>
              <a:rPr sz="1700" spc="20" dirty="0">
                <a:solidFill>
                  <a:srgbClr val="000000">
                    <a:alpha val="100000"/>
                  </a:srgbClr>
                </a:solidFill>
                <a:latin typeface="SimSun"/>
                <a:ea typeface="SimSun"/>
                <a:cs typeface="SimSun"/>
              </a:rPr>
              <a:t>能</a:t>
            </a:r>
            <a:endParaRPr lang="SimSun" altLang="SimSun" sz="1700" dirty="0"/>
          </a:p>
          <a:p>
            <a:pPr marL="30531" algn="l" rtl="0" eaLnBrk="0">
              <a:lnSpc>
                <a:spcPts val="2060"/>
              </a:lnSpc>
              <a:spcBef>
                <a:spcPts val="1213"/>
              </a:spcBef>
              <a:tabLst/>
            </a:pPr>
            <a:r>
              <a:rPr sz="1700" spc="90" dirty="0">
                <a:solidFill>
                  <a:srgbClr val="000000">
                    <a:alpha val="100000"/>
                  </a:srgbClr>
                </a:solidFill>
                <a:latin typeface="SimSun"/>
                <a:ea typeface="SimSun"/>
                <a:cs typeface="SimSun"/>
              </a:rPr>
              <a:t>的、运行在一个完全隔离环境中的完整计算机</a:t>
            </a:r>
            <a:r>
              <a:rPr sz="1700" spc="80" dirty="0">
                <a:solidFill>
                  <a:srgbClr val="000000">
                    <a:alpha val="100000"/>
                  </a:srgbClr>
                </a:solidFill>
                <a:latin typeface="SimSun"/>
                <a:ea typeface="SimSun"/>
                <a:cs typeface="SimSun"/>
              </a:rPr>
              <a:t>系</a:t>
            </a:r>
            <a:endParaRPr lang="SimSun" altLang="SimSun" sz="1700" dirty="0"/>
          </a:p>
          <a:p>
            <a:pPr algn="l" rtl="0" eaLnBrk="0">
              <a:lnSpc>
                <a:spcPct val="152000"/>
              </a:lnSpc>
              <a:tabLst/>
            </a:pPr>
            <a:endParaRPr lang="Arial" altLang="Arial" sz="1000" dirty="0"/>
          </a:p>
          <a:p>
            <a:pPr algn="l" rtl="0" eaLnBrk="0">
              <a:lnSpc>
                <a:spcPct val="107000"/>
              </a:lnSpc>
              <a:tabLst/>
            </a:pPr>
            <a:endParaRPr lang="Arial" altLang="Arial" sz="400" dirty="0"/>
          </a:p>
          <a:p>
            <a:pPr marL="262788" algn="l" rtl="0" eaLnBrk="0">
              <a:lnSpc>
                <a:spcPts val="791"/>
              </a:lnSpc>
              <a:spcBef>
                <a:spcPts val="4"/>
              </a:spcBef>
              <a:tabLst/>
            </a:pPr>
            <a:r>
              <a:rPr sz="1700" spc="0" dirty="0">
                <a:solidFill>
                  <a:srgbClr val="000000">
                    <a:alpha val="100000"/>
                  </a:srgbClr>
                </a:solidFill>
                <a:latin typeface="SimSun"/>
                <a:ea typeface="SimSun"/>
                <a:cs typeface="SimSun"/>
              </a:rPr>
              <a:t>。</a:t>
            </a:r>
            <a:endParaRPr lang="SimSun" altLang="SimSun" sz="1700" dirty="0"/>
          </a:p>
        </p:txBody>
      </p:sp>
      <p:pic>
        <p:nvPicPr>
          <p:cNvPr id="857" name="picture 857"/>
          <p:cNvPicPr>
            <a:picLocks noChangeAspect="1"/>
          </p:cNvPicPr>
          <p:nvPr/>
        </p:nvPicPr>
        <p:blipFill>
          <a:blip r:embed="rId3"/>
          <a:stretch>
            <a:fillRect/>
          </a:stretch>
        </p:blipFill>
        <p:spPr>
          <a:xfrm rot="21600000">
            <a:off x="2832417" y="1875472"/>
            <a:ext cx="5760084" cy="1203324"/>
          </a:xfrm>
          <a:prstGeom prst="rect">
            <a:avLst/>
          </a:prstGeom>
        </p:spPr>
      </p:pic>
      <p:sp>
        <p:nvSpPr>
          <p:cNvPr id="858" name="textbox 858"/>
          <p:cNvSpPr/>
          <p:nvPr/>
        </p:nvSpPr>
        <p:spPr>
          <a:xfrm>
            <a:off x="660703" y="175445"/>
            <a:ext cx="5669279" cy="413384"/>
          </a:xfrm>
          <a:prstGeom prst="rect">
            <a:avLst/>
          </a:prstGeom>
        </p:spPr>
        <p:txBody>
          <a:bodyPr vert="horz" wrap="square" lIns="0" tIns="0" rIns="0" bIns="0"/>
          <a:lstStyle/>
          <a:p>
            <a:pPr algn="l" rtl="0" eaLnBrk="0">
              <a:lnSpc>
                <a:spcPct val="90206"/>
              </a:lnSpc>
              <a:tabLst/>
            </a:pPr>
            <a:endParaRPr lang="Arial" altLang="Arial" sz="100" dirty="0"/>
          </a:p>
          <a:p>
            <a:pPr marL="12700" algn="l" rtl="0" eaLnBrk="0">
              <a:lnSpc>
                <a:spcPct val="94000"/>
              </a:lnSpc>
              <a:tabLst/>
            </a:pP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9</a:t>
            </a:r>
            <a:r>
              <a:rPr sz="2700" spc="100" dirty="0">
                <a:solidFill>
                  <a:srgbClr val="0070C0">
                    <a:alpha val="100000"/>
                  </a:srgbClr>
                </a:solidFill>
                <a:latin typeface="Microsoft YaHei"/>
                <a:ea typeface="Microsoft YaHei"/>
                <a:cs typeface="Microsoft YaHei"/>
              </a:rPr>
              <a:t> </a:t>
            </a: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煤矿安全监控系统及联网信息</a:t>
            </a:r>
            <a:r>
              <a:rPr sz="2700" spc="5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处</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理</a:t>
            </a:r>
            <a:endParaRPr lang="Microsoft YaHei" altLang="Microsoft YaHei" sz="2700" dirty="0"/>
          </a:p>
        </p:txBody>
      </p:sp>
      <p:sp>
        <p:nvSpPr>
          <p:cNvPr id="85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6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61" name="textbox 861"/>
          <p:cNvSpPr/>
          <p:nvPr/>
        </p:nvSpPr>
        <p:spPr>
          <a:xfrm>
            <a:off x="3620566" y="2777338"/>
            <a:ext cx="240029" cy="285750"/>
          </a:xfrm>
          <a:prstGeom prst="rect">
            <a:avLst/>
          </a:prstGeom>
        </p:spPr>
        <p:txBody>
          <a:bodyPr vert="horz" wrap="square" lIns="0" tIns="0" rIns="0" bIns="0"/>
          <a:lstStyle/>
          <a:p>
            <a:pPr algn="l" rtl="0" eaLnBrk="0">
              <a:lnSpc>
                <a:spcPct val="89158"/>
              </a:lnSpc>
              <a:tabLst/>
            </a:pPr>
            <a:endParaRPr lang="Arial" altLang="Arial" sz="100" dirty="0"/>
          </a:p>
          <a:p>
            <a:pPr marL="12700" algn="l" rtl="0" eaLnBrk="0">
              <a:lnSpc>
                <a:spcPct val="100000"/>
              </a:lnSpc>
              <a:tabLst/>
            </a:pPr>
            <a:r>
              <a:rPr sz="1700" spc="0" dirty="0">
                <a:solidFill>
                  <a:srgbClr val="000000">
                    <a:alpha val="100000"/>
                  </a:srgbClr>
                </a:solidFill>
                <a:latin typeface="SimSun"/>
                <a:ea typeface="SimSun"/>
                <a:cs typeface="SimSun"/>
              </a:rPr>
              <a:t>统</a:t>
            </a:r>
            <a:endParaRPr lang="SimSun" altLang="SimSun" sz="1700" dirty="0"/>
          </a:p>
        </p:txBody>
      </p:sp>
      <p:sp>
        <p:nvSpPr>
          <p:cNvPr id="862" name="textbox 862"/>
          <p:cNvSpPr/>
          <p:nvPr/>
        </p:nvSpPr>
        <p:spPr>
          <a:xfrm>
            <a:off x="8214906" y="6400701"/>
            <a:ext cx="241300"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50" dirty="0">
                <a:solidFill>
                  <a:srgbClr val="000000">
                    <a:alpha val="100000"/>
                  </a:srgbClr>
                </a:solidFill>
                <a:latin typeface="Verdana"/>
                <a:ea typeface="Verdana"/>
                <a:cs typeface="Verdana"/>
              </a:rPr>
              <a:t>8</a:t>
            </a:r>
            <a:r>
              <a:rPr sz="1400" spc="-40" dirty="0">
                <a:solidFill>
                  <a:srgbClr val="000000">
                    <a:alpha val="100000"/>
                  </a:srgbClr>
                </a:solidFill>
                <a:latin typeface="Verdana"/>
                <a:ea typeface="Verdana"/>
                <a:cs typeface="Verdana"/>
              </a:rPr>
              <a:t>9</a:t>
            </a:r>
            <a:endParaRPr lang="Verdana" altLang="Verdana"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9"/>
          <p:cNvPicPr>
            <a:picLocks noChangeAspect="1"/>
          </p:cNvPicPr>
          <p:nvPr/>
        </p:nvPicPr>
        <p:blipFill>
          <a:blip r:embed="rId2"/>
          <a:stretch>
            <a:fillRect/>
          </a:stretch>
        </p:blipFill>
        <p:spPr>
          <a:xfrm rot="21600000">
            <a:off x="0" y="0"/>
            <a:ext cx="9144000" cy="6858000"/>
          </a:xfrm>
          <a:prstGeom prst="rect">
            <a:avLst/>
          </a:prstGeom>
        </p:spPr>
      </p:pic>
      <p:sp>
        <p:nvSpPr>
          <p:cNvPr id="50" name="textbox 50"/>
          <p:cNvSpPr/>
          <p:nvPr/>
        </p:nvSpPr>
        <p:spPr>
          <a:xfrm>
            <a:off x="8327044" y="6401058"/>
            <a:ext cx="128904"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0" dirty="0">
                <a:solidFill>
                  <a:srgbClr val="000000">
                    <a:alpha val="100000"/>
                  </a:srgbClr>
                </a:solidFill>
                <a:latin typeface="Verdana"/>
                <a:ea typeface="Verdana"/>
                <a:cs typeface="Verdana"/>
              </a:rPr>
              <a:t>9</a:t>
            </a:r>
            <a:endParaRPr lang="Verdana" altLang="Verdana" sz="14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3"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64"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65"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866" name="picture 866"/>
          <p:cNvPicPr>
            <a:picLocks noChangeAspect="1"/>
          </p:cNvPicPr>
          <p:nvPr/>
        </p:nvPicPr>
        <p:blipFill>
          <a:blip r:embed="rId2"/>
          <a:stretch>
            <a:fillRect/>
          </a:stretch>
        </p:blipFill>
        <p:spPr>
          <a:xfrm rot="21600000">
            <a:off x="928116" y="1719071"/>
            <a:ext cx="7104888" cy="3418332"/>
          </a:xfrm>
          <a:prstGeom prst="rect">
            <a:avLst/>
          </a:prstGeom>
        </p:spPr>
      </p:pic>
      <p:sp>
        <p:nvSpPr>
          <p:cNvPr id="867" name="textbox 867"/>
          <p:cNvSpPr/>
          <p:nvPr/>
        </p:nvSpPr>
        <p:spPr>
          <a:xfrm>
            <a:off x="660703" y="175445"/>
            <a:ext cx="5669279" cy="413384"/>
          </a:xfrm>
          <a:prstGeom prst="rect">
            <a:avLst/>
          </a:prstGeom>
        </p:spPr>
        <p:txBody>
          <a:bodyPr vert="horz" wrap="square" lIns="0" tIns="0" rIns="0" bIns="0"/>
          <a:lstStyle/>
          <a:p>
            <a:pPr algn="l" rtl="0" eaLnBrk="0">
              <a:lnSpc>
                <a:spcPct val="90206"/>
              </a:lnSpc>
              <a:tabLst/>
            </a:pPr>
            <a:endParaRPr lang="Arial" altLang="Arial" sz="100" dirty="0"/>
          </a:p>
          <a:p>
            <a:pPr marL="12700" algn="l" rtl="0" eaLnBrk="0">
              <a:lnSpc>
                <a:spcPct val="94000"/>
              </a:lnSpc>
              <a:tabLst/>
            </a:pP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9</a:t>
            </a:r>
            <a:r>
              <a:rPr sz="2700" spc="100" dirty="0">
                <a:solidFill>
                  <a:srgbClr val="0070C0">
                    <a:alpha val="100000"/>
                  </a:srgbClr>
                </a:solidFill>
                <a:latin typeface="Microsoft YaHei"/>
                <a:ea typeface="Microsoft YaHei"/>
                <a:cs typeface="Microsoft YaHei"/>
              </a:rPr>
              <a:t> </a:t>
            </a: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煤矿安全监控系统及联网信息</a:t>
            </a:r>
            <a:r>
              <a:rPr sz="2700" spc="5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处</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理</a:t>
            </a:r>
            <a:endParaRPr lang="Microsoft YaHei" altLang="Microsoft YaHei" sz="2700" dirty="0"/>
          </a:p>
        </p:txBody>
      </p:sp>
      <p:sp>
        <p:nvSpPr>
          <p:cNvPr id="868" name="textbox 868"/>
          <p:cNvSpPr/>
          <p:nvPr/>
        </p:nvSpPr>
        <p:spPr>
          <a:xfrm>
            <a:off x="656744" y="827850"/>
            <a:ext cx="7090409" cy="314325"/>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50" dirty="0">
                <a:solidFill>
                  <a:srgbClr val="000000">
                    <a:alpha val="100000"/>
                  </a:srgbClr>
                </a:solidFill>
                <a:latin typeface="SimSun"/>
                <a:ea typeface="SimSun"/>
                <a:cs typeface="SimSun"/>
              </a:rPr>
              <a:t>9.1.2</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中心站应双回路供电并配备不小于2</a:t>
            </a:r>
            <a:r>
              <a:rPr sz="2000" spc="0" dirty="0">
                <a:solidFill>
                  <a:srgbClr val="000000">
                    <a:alpha val="100000"/>
                  </a:srgbClr>
                </a:solidFill>
                <a:latin typeface="SimSun"/>
                <a:ea typeface="SimSun"/>
                <a:cs typeface="SimSun"/>
              </a:rPr>
              <a:t>h</a:t>
            </a:r>
            <a:r>
              <a:rPr sz="2000" spc="-50" dirty="0">
                <a:solidFill>
                  <a:srgbClr val="000000">
                    <a:alpha val="100000"/>
                  </a:srgbClr>
                </a:solidFill>
                <a:latin typeface="SimSun"/>
                <a:ea typeface="SimSun"/>
                <a:cs typeface="SimSun"/>
              </a:rPr>
              <a:t>在线式不间</a:t>
            </a:r>
            <a:r>
              <a:rPr sz="2000" spc="-30" dirty="0">
                <a:solidFill>
                  <a:srgbClr val="000000">
                    <a:alpha val="100000"/>
                  </a:srgbClr>
                </a:solidFill>
                <a:latin typeface="SimSun"/>
                <a:ea typeface="SimSun"/>
                <a:cs typeface="SimSun"/>
              </a:rPr>
              <a:t>断</a:t>
            </a:r>
            <a:r>
              <a:rPr sz="2000" spc="0" dirty="0">
                <a:solidFill>
                  <a:srgbClr val="000000">
                    <a:alpha val="100000"/>
                  </a:srgbClr>
                </a:solidFill>
                <a:latin typeface="SimSun"/>
                <a:ea typeface="SimSun"/>
                <a:cs typeface="SimSun"/>
              </a:rPr>
              <a:t>电源。</a:t>
            </a:r>
            <a:endParaRPr lang="SimSun" altLang="SimSun" sz="2000" dirty="0"/>
          </a:p>
        </p:txBody>
      </p:sp>
      <p:sp>
        <p:nvSpPr>
          <p:cNvPr id="86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7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71" name="textbox 871"/>
          <p:cNvSpPr/>
          <p:nvPr/>
        </p:nvSpPr>
        <p:spPr>
          <a:xfrm>
            <a:off x="8214014" y="6401058"/>
            <a:ext cx="241934"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90</a:t>
            </a:r>
            <a:endParaRPr lang="Verdana" altLang="Verdana" sz="14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7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7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875" name="picture 875"/>
          <p:cNvPicPr>
            <a:picLocks noChangeAspect="1"/>
          </p:cNvPicPr>
          <p:nvPr/>
        </p:nvPicPr>
        <p:blipFill>
          <a:blip r:embed="rId2"/>
          <a:stretch>
            <a:fillRect/>
          </a:stretch>
        </p:blipFill>
        <p:spPr>
          <a:xfrm rot="21600000">
            <a:off x="894588" y="1606295"/>
            <a:ext cx="7121652" cy="4267200"/>
          </a:xfrm>
          <a:prstGeom prst="rect">
            <a:avLst/>
          </a:prstGeom>
        </p:spPr>
      </p:pic>
      <p:sp>
        <p:nvSpPr>
          <p:cNvPr id="876" name="textbox 876"/>
          <p:cNvSpPr/>
          <p:nvPr/>
        </p:nvSpPr>
        <p:spPr>
          <a:xfrm>
            <a:off x="660703" y="175445"/>
            <a:ext cx="5669279" cy="413384"/>
          </a:xfrm>
          <a:prstGeom prst="rect">
            <a:avLst/>
          </a:prstGeom>
        </p:spPr>
        <p:txBody>
          <a:bodyPr vert="horz" wrap="square" lIns="0" tIns="0" rIns="0" bIns="0"/>
          <a:lstStyle/>
          <a:p>
            <a:pPr algn="l" rtl="0" eaLnBrk="0">
              <a:lnSpc>
                <a:spcPct val="90206"/>
              </a:lnSpc>
              <a:tabLst/>
            </a:pPr>
            <a:endParaRPr lang="Arial" altLang="Arial" sz="100" dirty="0"/>
          </a:p>
          <a:p>
            <a:pPr marL="12700" algn="l" rtl="0" eaLnBrk="0">
              <a:lnSpc>
                <a:spcPct val="94000"/>
              </a:lnSpc>
              <a:tabLst/>
            </a:pP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9</a:t>
            </a:r>
            <a:r>
              <a:rPr sz="2700" spc="100" dirty="0">
                <a:solidFill>
                  <a:srgbClr val="0070C0">
                    <a:alpha val="100000"/>
                  </a:srgbClr>
                </a:solidFill>
                <a:latin typeface="Microsoft YaHei"/>
                <a:ea typeface="Microsoft YaHei"/>
                <a:cs typeface="Microsoft YaHei"/>
              </a:rPr>
              <a:t> </a:t>
            </a: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煤矿安全监控系统及联网信息</a:t>
            </a:r>
            <a:r>
              <a:rPr sz="2700" spc="5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处</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理</a:t>
            </a:r>
            <a:endParaRPr lang="Microsoft YaHei" altLang="Microsoft YaHei" sz="2700" dirty="0"/>
          </a:p>
        </p:txBody>
      </p:sp>
      <p:sp>
        <p:nvSpPr>
          <p:cNvPr id="877" name="textbox 877"/>
          <p:cNvSpPr/>
          <p:nvPr/>
        </p:nvSpPr>
        <p:spPr>
          <a:xfrm>
            <a:off x="656744" y="827850"/>
            <a:ext cx="5820409" cy="316229"/>
          </a:xfrm>
          <a:prstGeom prst="rect">
            <a:avLst/>
          </a:prstGeom>
        </p:spPr>
        <p:txBody>
          <a:bodyPr vert="horz" wrap="square" lIns="0" tIns="0" rIns="0" bIns="0"/>
          <a:lstStyle/>
          <a:p>
            <a:pPr algn="l" rtl="0" eaLnBrk="0">
              <a:lnSpc>
                <a:spcPct val="89888"/>
              </a:lnSpc>
              <a:tabLst/>
            </a:pPr>
            <a:endParaRPr lang="Arial" altLang="Arial" sz="100" dirty="0"/>
          </a:p>
          <a:p>
            <a:pPr marL="12700" algn="l" rtl="0" eaLnBrk="0">
              <a:lnSpc>
                <a:spcPct val="95000"/>
              </a:lnSpc>
              <a:tabLst/>
            </a:pPr>
            <a:r>
              <a:rPr sz="2000" spc="-60" dirty="0">
                <a:solidFill>
                  <a:srgbClr val="000000">
                    <a:alpha val="100000"/>
                  </a:srgbClr>
                </a:solidFill>
                <a:latin typeface="SimSun"/>
                <a:ea typeface="SimSun"/>
                <a:cs typeface="SimSun"/>
              </a:rPr>
              <a:t>9.1.3</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中心站设备应有可靠的接地装置和防雷</a:t>
            </a:r>
            <a:r>
              <a:rPr sz="2000" spc="0" dirty="0">
                <a:solidFill>
                  <a:srgbClr val="000000">
                    <a:alpha val="100000"/>
                  </a:srgbClr>
                </a:solidFill>
                <a:latin typeface="SimSun"/>
                <a:ea typeface="SimSun"/>
                <a:cs typeface="SimSun"/>
              </a:rPr>
              <a:t>装置。</a:t>
            </a:r>
            <a:endParaRPr lang="SimSun" altLang="SimSun" sz="2000" dirty="0"/>
          </a:p>
        </p:txBody>
      </p:sp>
      <p:sp>
        <p:nvSpPr>
          <p:cNvPr id="878"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79"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80" name="textbox 880"/>
          <p:cNvSpPr/>
          <p:nvPr/>
        </p:nvSpPr>
        <p:spPr>
          <a:xfrm>
            <a:off x="8214014" y="6401058"/>
            <a:ext cx="241934"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91</a:t>
            </a:r>
            <a:endParaRPr lang="Verdana" altLang="Verdana" sz="14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82"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83"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pic>
        <p:nvPicPr>
          <p:cNvPr id="884" name="picture 884"/>
          <p:cNvPicPr>
            <a:picLocks noChangeAspect="1"/>
          </p:cNvPicPr>
          <p:nvPr/>
        </p:nvPicPr>
        <p:blipFill>
          <a:blip r:embed="rId2"/>
          <a:stretch>
            <a:fillRect/>
          </a:stretch>
        </p:blipFill>
        <p:spPr>
          <a:xfrm rot="21600000">
            <a:off x="1386839" y="1417320"/>
            <a:ext cx="6156959" cy="4355591"/>
          </a:xfrm>
          <a:prstGeom prst="rect">
            <a:avLst/>
          </a:prstGeom>
        </p:spPr>
      </p:pic>
      <p:sp>
        <p:nvSpPr>
          <p:cNvPr id="885" name="textbox 885"/>
          <p:cNvSpPr/>
          <p:nvPr/>
        </p:nvSpPr>
        <p:spPr>
          <a:xfrm>
            <a:off x="660703" y="175445"/>
            <a:ext cx="5669279" cy="413384"/>
          </a:xfrm>
          <a:prstGeom prst="rect">
            <a:avLst/>
          </a:prstGeom>
        </p:spPr>
        <p:txBody>
          <a:bodyPr vert="horz" wrap="square" lIns="0" tIns="0" rIns="0" bIns="0"/>
          <a:lstStyle/>
          <a:p>
            <a:pPr algn="l" rtl="0" eaLnBrk="0">
              <a:lnSpc>
                <a:spcPct val="90206"/>
              </a:lnSpc>
              <a:tabLst/>
            </a:pPr>
            <a:endParaRPr lang="Arial" altLang="Arial" sz="100" dirty="0"/>
          </a:p>
          <a:p>
            <a:pPr marL="12700" algn="l" rtl="0" eaLnBrk="0">
              <a:lnSpc>
                <a:spcPct val="94000"/>
              </a:lnSpc>
              <a:tabLst/>
            </a:pP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9</a:t>
            </a:r>
            <a:r>
              <a:rPr sz="2700" spc="100" dirty="0">
                <a:solidFill>
                  <a:srgbClr val="0070C0">
                    <a:alpha val="100000"/>
                  </a:srgbClr>
                </a:solidFill>
                <a:latin typeface="Microsoft YaHei"/>
                <a:ea typeface="Microsoft YaHei"/>
                <a:cs typeface="Microsoft YaHei"/>
              </a:rPr>
              <a:t> </a:t>
            </a: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煤矿安全监控系统及联网信息</a:t>
            </a:r>
            <a:r>
              <a:rPr sz="2700" spc="5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处</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理</a:t>
            </a:r>
            <a:endParaRPr lang="Microsoft YaHei" altLang="Microsoft YaHei" sz="2700" dirty="0"/>
          </a:p>
        </p:txBody>
      </p:sp>
      <p:sp>
        <p:nvSpPr>
          <p:cNvPr id="886" name="textbox 886"/>
          <p:cNvSpPr/>
          <p:nvPr/>
        </p:nvSpPr>
        <p:spPr>
          <a:xfrm>
            <a:off x="656744" y="827850"/>
            <a:ext cx="5312409" cy="314325"/>
          </a:xfrm>
          <a:prstGeom prst="rect">
            <a:avLst/>
          </a:prstGeom>
        </p:spPr>
        <p:txBody>
          <a:bodyPr vert="horz" wrap="square" lIns="0" tIns="0" rIns="0" bIns="0"/>
          <a:lstStyle/>
          <a:p>
            <a:pPr algn="l" rtl="0" eaLnBrk="0">
              <a:lnSpc>
                <a:spcPct val="76866"/>
              </a:lnSpc>
              <a:tabLst/>
            </a:pPr>
            <a:endParaRPr lang="Arial" altLang="Arial" sz="100" dirty="0"/>
          </a:p>
          <a:p>
            <a:pPr marL="12700" algn="l" rtl="0" eaLnBrk="0">
              <a:lnSpc>
                <a:spcPct val="95000"/>
              </a:lnSpc>
              <a:tabLst/>
            </a:pPr>
            <a:r>
              <a:rPr sz="2000" spc="-60" dirty="0">
                <a:solidFill>
                  <a:srgbClr val="000000">
                    <a:alpha val="100000"/>
                  </a:srgbClr>
                </a:solidFill>
                <a:latin typeface="SimSun"/>
                <a:ea typeface="SimSun"/>
                <a:cs typeface="SimSun"/>
              </a:rPr>
              <a:t>9.1.4</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联网主机应装备防火墙等网络安全设备</a:t>
            </a:r>
            <a:r>
              <a:rPr sz="2000" spc="0" dirty="0">
                <a:solidFill>
                  <a:srgbClr val="000000">
                    <a:alpha val="100000"/>
                  </a:srgbClr>
                </a:solidFill>
                <a:latin typeface="SimSun"/>
                <a:ea typeface="SimSun"/>
                <a:cs typeface="SimSun"/>
              </a:rPr>
              <a:t>。</a:t>
            </a:r>
            <a:endParaRPr lang="SimSun" altLang="SimSun" sz="2000" dirty="0"/>
          </a:p>
        </p:txBody>
      </p:sp>
      <p:sp>
        <p:nvSpPr>
          <p:cNvPr id="887"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88"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89" name="textbox 889"/>
          <p:cNvSpPr/>
          <p:nvPr/>
        </p:nvSpPr>
        <p:spPr>
          <a:xfrm>
            <a:off x="8214014" y="6401058"/>
            <a:ext cx="241934"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92</a:t>
            </a:r>
            <a:endParaRPr lang="Verdana" altLang="Verdana" sz="14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91"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92"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893" name="textbox 893"/>
          <p:cNvSpPr/>
          <p:nvPr/>
        </p:nvSpPr>
        <p:spPr>
          <a:xfrm>
            <a:off x="625880" y="827850"/>
            <a:ext cx="8107044" cy="4763134"/>
          </a:xfrm>
          <a:prstGeom prst="rect">
            <a:avLst/>
          </a:prstGeom>
        </p:spPr>
        <p:txBody>
          <a:bodyPr vert="horz" wrap="square" lIns="0" tIns="0" rIns="0" bIns="0"/>
          <a:lstStyle/>
          <a:p>
            <a:pPr algn="l" rtl="0" eaLnBrk="0">
              <a:lnSpc>
                <a:spcPct val="83377"/>
              </a:lnSpc>
              <a:tabLst/>
            </a:pPr>
            <a:endParaRPr lang="Arial" altLang="Arial" sz="100" dirty="0"/>
          </a:p>
          <a:p>
            <a:pPr marL="43563" algn="l" rtl="0" eaLnBrk="0">
              <a:lnSpc>
                <a:spcPct val="95000"/>
              </a:lnSpc>
              <a:tabLst/>
            </a:pPr>
            <a:r>
              <a:rPr sz="2000" spc="-10" dirty="0">
                <a:solidFill>
                  <a:srgbClr val="000000">
                    <a:alpha val="100000"/>
                  </a:srgbClr>
                </a:solidFill>
                <a:latin typeface="SimSun"/>
                <a:ea typeface="SimSun"/>
                <a:cs typeface="SimSun"/>
              </a:rPr>
              <a:t>9.1.5</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中心站</a:t>
            </a:r>
            <a:r>
              <a:rPr sz="2000" spc="0" dirty="0">
                <a:solidFill>
                  <a:srgbClr val="000000">
                    <a:alpha val="100000"/>
                  </a:srgbClr>
                </a:solidFill>
                <a:latin typeface="SimSun"/>
                <a:ea typeface="SimSun"/>
                <a:cs typeface="SimSun"/>
              </a:rPr>
              <a:t>应使用录音电话。</a:t>
            </a:r>
            <a:endParaRPr lang="SimSun" altLang="SimSun" sz="2000" dirty="0"/>
          </a:p>
          <a:p>
            <a:pPr marL="43563" algn="l" rtl="0" eaLnBrk="0">
              <a:lnSpc>
                <a:spcPct val="95000"/>
              </a:lnSpc>
              <a:spcBef>
                <a:spcPts val="120"/>
              </a:spcBef>
              <a:tabLst/>
            </a:pPr>
            <a:r>
              <a:rPr sz="2000" spc="-10" dirty="0">
                <a:solidFill>
                  <a:srgbClr val="000000">
                    <a:alpha val="100000"/>
                  </a:srgbClr>
                </a:solidFill>
                <a:latin typeface="SimSun"/>
                <a:ea typeface="SimSun"/>
                <a:cs typeface="SimSun"/>
              </a:rPr>
              <a:t>9.1.6</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a:t>
            </a:r>
            <a:r>
              <a:rPr sz="2000" spc="0" dirty="0">
                <a:solidFill>
                  <a:srgbClr val="000000">
                    <a:alpha val="100000"/>
                  </a:srgbClr>
                </a:solidFill>
                <a:latin typeface="SimSun"/>
                <a:ea typeface="SimSun"/>
                <a:cs typeface="SimSun"/>
              </a:rPr>
              <a:t>全监控系统显示和控制终端应设置在矿调度室内。</a:t>
            </a:r>
            <a:endParaRPr lang="SimSun" altLang="SimSun" sz="2000" dirty="0"/>
          </a:p>
          <a:p>
            <a:pPr marL="13718" algn="l" rtl="0" eaLnBrk="0">
              <a:lnSpc>
                <a:spcPct val="95000"/>
              </a:lnSpc>
              <a:spcBef>
                <a:spcPts val="1555"/>
              </a:spcBef>
              <a:tabLst/>
            </a:pP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9.2</a:t>
            </a:r>
            <a:r>
              <a:rPr sz="2000" spc="10" dirty="0">
                <a:solidFill>
                  <a:srgbClr val="000000">
                    <a:alpha val="100000"/>
                  </a:srgbClr>
                </a:solidFill>
                <a:latin typeface="SimSun"/>
                <a:ea typeface="SimSun"/>
                <a:cs typeface="SimSun"/>
              </a:rPr>
              <a:t> </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煤矿安</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全监控系统信息的处理</a:t>
            </a:r>
            <a:endParaRPr lang="SimSun" altLang="SimSun" sz="2000" dirty="0"/>
          </a:p>
          <a:p>
            <a:pPr marL="12700" indent="1018" algn="l" rtl="0" eaLnBrk="0">
              <a:lnSpc>
                <a:spcPct val="99000"/>
              </a:lnSpc>
              <a:spcBef>
                <a:spcPts val="87"/>
              </a:spcBef>
              <a:tabLst/>
            </a:pPr>
            <a:r>
              <a:rPr sz="2000" spc="-10" dirty="0">
                <a:solidFill>
                  <a:srgbClr val="000000">
                    <a:alpha val="100000"/>
                  </a:srgbClr>
                </a:solidFill>
                <a:latin typeface="SimSun"/>
                <a:ea typeface="SimSun"/>
                <a:cs typeface="SimSun"/>
              </a:rPr>
              <a:t>9.2.1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地面中</a:t>
            </a:r>
            <a:r>
              <a:rPr sz="2000" spc="0" dirty="0">
                <a:solidFill>
                  <a:srgbClr val="000000">
                    <a:alpha val="100000"/>
                  </a:srgbClr>
                </a:solidFill>
                <a:latin typeface="SimSun"/>
                <a:ea typeface="SimSun"/>
                <a:cs typeface="SimSun"/>
              </a:rPr>
              <a:t>心站值班应设置在矿调度室内，实行24h值班制度。值班</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人员应认真监视监</a:t>
            </a:r>
            <a:r>
              <a:rPr sz="2000" spc="0" dirty="0">
                <a:solidFill>
                  <a:srgbClr val="000000">
                    <a:alpha val="100000"/>
                  </a:srgbClr>
                </a:solidFill>
                <a:latin typeface="SimSun"/>
                <a:ea typeface="SimSun"/>
                <a:cs typeface="SimSun"/>
              </a:rPr>
              <a:t>视器所显示的各种信息，详细记录系统各部分的运行</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状态，接收上一级网络中心下达的指令并及时进行处理，填写</a:t>
            </a:r>
            <a:r>
              <a:rPr sz="2000" spc="0" dirty="0">
                <a:solidFill>
                  <a:srgbClr val="000000">
                    <a:alpha val="100000"/>
                  </a:srgbClr>
                </a:solidFill>
                <a:latin typeface="SimSun"/>
                <a:ea typeface="SimSun"/>
                <a:cs typeface="SimSun"/>
              </a:rPr>
              <a:t>运行日志，</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打印安全监控日报</a:t>
            </a:r>
            <a:r>
              <a:rPr sz="2000" spc="0" dirty="0">
                <a:solidFill>
                  <a:srgbClr val="000000">
                    <a:alpha val="100000"/>
                  </a:srgbClr>
                </a:solidFill>
                <a:latin typeface="SimSun"/>
                <a:ea typeface="SimSun"/>
                <a:cs typeface="SimSun"/>
              </a:rPr>
              <a:t>表，报矿主要负责人和主要技术负责人审阅。</a:t>
            </a:r>
            <a:endParaRPr lang="SimSun" altLang="SimSun" sz="2000" dirty="0"/>
          </a:p>
          <a:p>
            <a:pPr marL="17792" indent="-4074" algn="l" rtl="0" eaLnBrk="0">
              <a:lnSpc>
                <a:spcPct val="98000"/>
              </a:lnSpc>
              <a:spcBef>
                <a:spcPts val="162"/>
              </a:spcBef>
              <a:tabLst/>
            </a:pPr>
            <a:r>
              <a:rPr sz="2000" spc="-10" dirty="0">
                <a:solidFill>
                  <a:srgbClr val="000000">
                    <a:alpha val="100000"/>
                  </a:srgbClr>
                </a:solidFill>
                <a:latin typeface="SimSun"/>
                <a:ea typeface="SimSun"/>
                <a:cs typeface="SimSun"/>
              </a:rPr>
              <a:t>9.2.2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系统发</a:t>
            </a:r>
            <a:r>
              <a:rPr sz="2000" spc="0" dirty="0">
                <a:solidFill>
                  <a:srgbClr val="000000">
                    <a:alpha val="100000"/>
                  </a:srgbClr>
                </a:solidFill>
                <a:latin typeface="SimSun"/>
                <a:ea typeface="SimSun"/>
                <a:cs typeface="SimSun"/>
              </a:rPr>
              <a:t>出报警、断电、馈电异常信息时，中心站值班人员必须立</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即通知矿井调度部门，查明原因，并按规定程序及时报上一级管理部门</a:t>
            </a:r>
            <a:r>
              <a:rPr sz="2000" spc="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处理结果应记</a:t>
            </a:r>
            <a:r>
              <a:rPr sz="2000" spc="0" dirty="0">
                <a:solidFill>
                  <a:srgbClr val="000000">
                    <a:alpha val="100000"/>
                  </a:srgbClr>
                </a:solidFill>
                <a:latin typeface="SimSun"/>
                <a:ea typeface="SimSun"/>
                <a:cs typeface="SimSun"/>
              </a:rPr>
              <a:t>录备案。</a:t>
            </a:r>
            <a:endParaRPr lang="SimSun" altLang="SimSun" sz="2000" dirty="0"/>
          </a:p>
          <a:p>
            <a:pPr marL="12700" indent="1018" algn="l" rtl="0" eaLnBrk="0">
              <a:lnSpc>
                <a:spcPct val="98000"/>
              </a:lnSpc>
              <a:spcBef>
                <a:spcPts val="135"/>
              </a:spcBef>
              <a:tabLst/>
            </a:pPr>
            <a:r>
              <a:rPr sz="2000" spc="-10" dirty="0">
                <a:solidFill>
                  <a:srgbClr val="000000">
                    <a:alpha val="100000"/>
                  </a:srgbClr>
                </a:solidFill>
                <a:latin typeface="SimSun"/>
                <a:ea typeface="SimSun"/>
                <a:cs typeface="SimSun"/>
              </a:rPr>
              <a:t>9.2.3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调度值</a:t>
            </a:r>
            <a:r>
              <a:rPr sz="2000" spc="0" dirty="0">
                <a:solidFill>
                  <a:srgbClr val="000000">
                    <a:alpha val="100000"/>
                  </a:srgbClr>
                </a:solidFill>
                <a:latin typeface="SimSun"/>
                <a:ea typeface="SimSun"/>
                <a:cs typeface="SimSun"/>
              </a:rPr>
              <a:t>班人员接到报警、断电、馈电异常信息后，应按规定指挥</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现场人员停止工作</a:t>
            </a:r>
            <a:r>
              <a:rPr sz="2000" spc="0" dirty="0">
                <a:solidFill>
                  <a:srgbClr val="000000">
                    <a:alpha val="100000"/>
                  </a:srgbClr>
                </a:solidFill>
                <a:latin typeface="SimSun"/>
                <a:ea typeface="SimSun"/>
                <a:cs typeface="SimSun"/>
              </a:rPr>
              <a:t>，断电时撤出人员，并向矿值班领导汇报。处理过程</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应记录备</a:t>
            </a:r>
            <a:r>
              <a:rPr sz="2000" spc="0" dirty="0">
                <a:solidFill>
                  <a:srgbClr val="000000">
                    <a:alpha val="100000"/>
                  </a:srgbClr>
                </a:solidFill>
                <a:latin typeface="SimSun"/>
                <a:ea typeface="SimSun"/>
                <a:cs typeface="SimSun"/>
              </a:rPr>
              <a:t>案。</a:t>
            </a:r>
            <a:endParaRPr lang="SimSun" altLang="SimSun" sz="2000" dirty="0"/>
          </a:p>
          <a:p>
            <a:pPr marL="14737" indent="-1018" algn="l" rtl="0" eaLnBrk="0">
              <a:lnSpc>
                <a:spcPct val="97000"/>
              </a:lnSpc>
              <a:spcBef>
                <a:spcPts val="137"/>
              </a:spcBef>
              <a:tabLst/>
            </a:pPr>
            <a:r>
              <a:rPr sz="2000" spc="-10" dirty="0">
                <a:solidFill>
                  <a:srgbClr val="000000">
                    <a:alpha val="100000"/>
                  </a:srgbClr>
                </a:solidFill>
                <a:latin typeface="SimSun"/>
                <a:ea typeface="SimSun"/>
                <a:cs typeface="SimSun"/>
              </a:rPr>
              <a:t>9.2.4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当系统</a:t>
            </a:r>
            <a:r>
              <a:rPr sz="2000" spc="0" dirty="0">
                <a:solidFill>
                  <a:srgbClr val="000000">
                    <a:alpha val="100000"/>
                  </a:srgbClr>
                </a:solidFill>
                <a:latin typeface="SimSun"/>
                <a:ea typeface="SimSun"/>
                <a:cs typeface="SimSun"/>
              </a:rPr>
              <a:t>显示井下某一区域瓦斯超限并有可能波及其他区域时，</a:t>
            </a:r>
            <a:r>
              <a:rPr sz="2000" spc="0" dirty="0">
                <a:solidFill>
                  <a:srgbClr val="FF0000">
                    <a:alpha val="100000"/>
                  </a:srgbClr>
                </a:solidFill>
                <a:latin typeface="SimSun"/>
                <a:ea typeface="SimSun"/>
                <a:cs typeface="SimSun"/>
              </a:rPr>
              <a:t>应</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按瓦斯事故应急预案</a:t>
            </a:r>
            <a:r>
              <a:rPr sz="2000" spc="0" dirty="0">
                <a:solidFill>
                  <a:srgbClr val="FF0000">
                    <a:alpha val="100000"/>
                  </a:srgbClr>
                </a:solidFill>
                <a:latin typeface="SimSun"/>
                <a:ea typeface="SimSun"/>
                <a:cs typeface="SimSun"/>
              </a:rPr>
              <a:t>手动遥控切断瓦斯可能波及区域的电源</a:t>
            </a:r>
            <a:r>
              <a:rPr sz="2000" spc="0" dirty="0">
                <a:solidFill>
                  <a:srgbClr val="000000">
                    <a:alpha val="100000"/>
                  </a:srgbClr>
                </a:solidFill>
                <a:latin typeface="SimSun"/>
                <a:ea typeface="SimSun"/>
                <a:cs typeface="SimSun"/>
              </a:rPr>
              <a:t>。</a:t>
            </a:r>
            <a:endParaRPr lang="SimSun" altLang="SimSun" sz="2000" dirty="0"/>
          </a:p>
        </p:txBody>
      </p:sp>
      <p:sp>
        <p:nvSpPr>
          <p:cNvPr id="894" name="textbox 894"/>
          <p:cNvSpPr/>
          <p:nvPr/>
        </p:nvSpPr>
        <p:spPr>
          <a:xfrm>
            <a:off x="660703" y="175445"/>
            <a:ext cx="5669279" cy="413384"/>
          </a:xfrm>
          <a:prstGeom prst="rect">
            <a:avLst/>
          </a:prstGeom>
        </p:spPr>
        <p:txBody>
          <a:bodyPr vert="horz" wrap="square" lIns="0" tIns="0" rIns="0" bIns="0"/>
          <a:lstStyle/>
          <a:p>
            <a:pPr algn="l" rtl="0" eaLnBrk="0">
              <a:lnSpc>
                <a:spcPct val="90206"/>
              </a:lnSpc>
              <a:tabLst/>
            </a:pPr>
            <a:endParaRPr lang="Arial" altLang="Arial" sz="100" dirty="0"/>
          </a:p>
          <a:p>
            <a:pPr marL="12700" algn="l" rtl="0" eaLnBrk="0">
              <a:lnSpc>
                <a:spcPct val="94000"/>
              </a:lnSpc>
              <a:tabLst/>
            </a:pP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9</a:t>
            </a:r>
            <a:r>
              <a:rPr sz="2700" spc="100" dirty="0">
                <a:solidFill>
                  <a:srgbClr val="0070C0">
                    <a:alpha val="100000"/>
                  </a:srgbClr>
                </a:solidFill>
                <a:latin typeface="Microsoft YaHei"/>
                <a:ea typeface="Microsoft YaHei"/>
                <a:cs typeface="Microsoft YaHei"/>
              </a:rPr>
              <a:t> </a:t>
            </a: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煤矿安全监控系统及联网信息</a:t>
            </a:r>
            <a:r>
              <a:rPr sz="2700" spc="5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处</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理</a:t>
            </a:r>
            <a:endParaRPr lang="Microsoft YaHei" altLang="Microsoft YaHei" sz="2700" dirty="0"/>
          </a:p>
        </p:txBody>
      </p:sp>
      <p:sp>
        <p:nvSpPr>
          <p:cNvPr id="895"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96"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897" name="textbox 897"/>
          <p:cNvSpPr/>
          <p:nvPr/>
        </p:nvSpPr>
        <p:spPr>
          <a:xfrm>
            <a:off x="8214014" y="6401058"/>
            <a:ext cx="241934"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93</a:t>
            </a:r>
            <a:endParaRPr lang="Verdana" altLang="Verdana" sz="14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899"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00"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01" name="textbox 901"/>
          <p:cNvSpPr/>
          <p:nvPr/>
        </p:nvSpPr>
        <p:spPr>
          <a:xfrm>
            <a:off x="705352" y="827850"/>
            <a:ext cx="7835265" cy="4582159"/>
          </a:xfrm>
          <a:prstGeom prst="rect">
            <a:avLst/>
          </a:prstGeom>
        </p:spPr>
        <p:txBody>
          <a:bodyPr vert="horz" wrap="square" lIns="0" tIns="0" rIns="0" bIns="0"/>
          <a:lstStyle/>
          <a:p>
            <a:pPr algn="l" rtl="0" eaLnBrk="0">
              <a:lnSpc>
                <a:spcPct val="83377"/>
              </a:lnSpc>
              <a:tabLst/>
            </a:pPr>
            <a:endParaRPr lang="Arial" altLang="Arial" sz="100" dirty="0"/>
          </a:p>
          <a:p>
            <a:pPr marL="15755" algn="l" rtl="0" eaLnBrk="0">
              <a:lnSpc>
                <a:spcPct val="95000"/>
              </a:lnSpc>
              <a:tabLst/>
            </a:pP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9.3</a:t>
            </a:r>
            <a:r>
              <a:rPr sz="2000" spc="0" dirty="0">
                <a:solidFill>
                  <a:srgbClr val="000000">
                    <a:alpha val="100000"/>
                  </a:srgbClr>
                </a:solidFill>
                <a:latin typeface="SimSun"/>
                <a:ea typeface="SimSun"/>
                <a:cs typeface="SimSun"/>
              </a:rPr>
              <a:t> </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联网信息的处理</a:t>
            </a:r>
            <a:endParaRPr lang="SimSun" altLang="SimSun" sz="2000" dirty="0"/>
          </a:p>
          <a:p>
            <a:pPr marL="12700" indent="3055" algn="l" rtl="0" eaLnBrk="0">
              <a:lnSpc>
                <a:spcPct val="98000"/>
              </a:lnSpc>
              <a:spcBef>
                <a:spcPts val="142"/>
              </a:spcBef>
              <a:tabLst/>
            </a:pPr>
            <a:r>
              <a:rPr sz="2000" spc="-10" dirty="0">
                <a:solidFill>
                  <a:srgbClr val="000000">
                    <a:alpha val="100000"/>
                  </a:srgbClr>
                </a:solidFill>
                <a:latin typeface="SimSun"/>
                <a:ea typeface="SimSun"/>
                <a:cs typeface="SimSun"/>
              </a:rPr>
              <a:t>9.3.1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a:t>
            </a:r>
            <a:r>
              <a:rPr sz="2000" spc="0" dirty="0">
                <a:solidFill>
                  <a:srgbClr val="000000">
                    <a:alpha val="100000"/>
                  </a:srgbClr>
                </a:solidFill>
                <a:latin typeface="SimSun"/>
                <a:ea typeface="SimSun"/>
                <a:cs typeface="SimSun"/>
              </a:rPr>
              <a:t>全监控系统联网实行分级管理。煤矿应向</a:t>
            </a:r>
            <a:r>
              <a:rPr sz="2000" spc="0" dirty="0">
                <a:solidFill>
                  <a:srgbClr val="FF0000">
                    <a:alpha val="100000"/>
                  </a:srgbClr>
                </a:solidFill>
                <a:latin typeface="SimSun"/>
                <a:ea typeface="SimSun"/>
                <a:cs typeface="SimSun"/>
              </a:rPr>
              <a:t>上一级安全监</a:t>
            </a:r>
            <a:r>
              <a:rPr sz="2000" spc="0" dirty="0">
                <a:solidFill>
                  <a:srgbClr val="FF0000">
                    <a:alpha val="100000"/>
                  </a:srgbClr>
                </a:solidFill>
                <a:latin typeface="SimSun"/>
                <a:ea typeface="SimSun"/>
                <a:cs typeface="SimSun"/>
              </a:rPr>
              <a:t> </a:t>
            </a:r>
            <a:r>
              <a:rPr sz="2000" spc="-10" dirty="0">
                <a:solidFill>
                  <a:srgbClr val="FF0000">
                    <a:alpha val="100000"/>
                  </a:srgbClr>
                </a:solidFill>
                <a:latin typeface="SimSun"/>
                <a:ea typeface="SimSun"/>
                <a:cs typeface="SimSun"/>
              </a:rPr>
              <a:t>控网络中心</a:t>
            </a:r>
            <a:r>
              <a:rPr sz="2000" spc="-10" dirty="0">
                <a:solidFill>
                  <a:srgbClr val="000000">
                    <a:alpha val="100000"/>
                  </a:srgbClr>
                </a:solidFill>
                <a:latin typeface="SimSun"/>
                <a:ea typeface="SimSun"/>
                <a:cs typeface="SimSun"/>
              </a:rPr>
              <a:t>上</a:t>
            </a:r>
            <a:r>
              <a:rPr sz="2000" spc="0" dirty="0">
                <a:solidFill>
                  <a:srgbClr val="000000">
                    <a:alpha val="100000"/>
                  </a:srgbClr>
                </a:solidFill>
                <a:latin typeface="SimSun"/>
                <a:ea typeface="SimSun"/>
                <a:cs typeface="SimSun"/>
              </a:rPr>
              <a:t>传实时监控数据。网络中心对煤矿安全监控系统的运行</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进行监督和指</a:t>
            </a:r>
            <a:r>
              <a:rPr sz="2000" spc="0" dirty="0">
                <a:solidFill>
                  <a:srgbClr val="000000">
                    <a:alpha val="100000"/>
                  </a:srgbClr>
                </a:solidFill>
                <a:latin typeface="SimSun"/>
                <a:ea typeface="SimSun"/>
                <a:cs typeface="SimSun"/>
              </a:rPr>
              <a:t>导。</a:t>
            </a:r>
            <a:endParaRPr lang="SimSun" altLang="SimSun" sz="2000" dirty="0"/>
          </a:p>
          <a:p>
            <a:pPr marL="12700" indent="3055" algn="l" rtl="0" eaLnBrk="0">
              <a:lnSpc>
                <a:spcPct val="98000"/>
              </a:lnSpc>
              <a:spcBef>
                <a:spcPts val="137"/>
              </a:spcBef>
              <a:tabLst/>
            </a:pPr>
            <a:r>
              <a:rPr sz="2000" spc="10" dirty="0">
                <a:solidFill>
                  <a:srgbClr val="000000">
                    <a:alpha val="100000"/>
                  </a:srgbClr>
                </a:solidFill>
                <a:latin typeface="SimSun"/>
                <a:ea typeface="SimSun"/>
                <a:cs typeface="SimSun"/>
              </a:rPr>
              <a:t>9.3.2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网络中心必须24</a:t>
            </a:r>
            <a:r>
              <a:rPr sz="2000" spc="10" dirty="0">
                <a:solidFill>
                  <a:srgbClr val="000000">
                    <a:alpha val="100000"/>
                  </a:srgbClr>
                </a:solidFill>
                <a:latin typeface="SimSun"/>
                <a:ea typeface="SimSun"/>
                <a:cs typeface="SimSun"/>
              </a:rPr>
              <a:t> </a:t>
            </a:r>
            <a:r>
              <a:rPr sz="2000" spc="0" dirty="0">
                <a:solidFill>
                  <a:srgbClr val="000000">
                    <a:alpha val="100000"/>
                  </a:srgbClr>
                </a:solidFill>
                <a:latin typeface="SimSun"/>
                <a:ea typeface="SimSun"/>
                <a:cs typeface="SimSun"/>
              </a:rPr>
              <a:t>h有人值班。值班人员应认真监视监控数据，</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核对煤矿上传的隐患处理情况，填写运行日志</a:t>
            </a: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打印报警信息日报表，</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报值班领导审</a:t>
            </a:r>
            <a:r>
              <a:rPr sz="2000" spc="0" dirty="0">
                <a:solidFill>
                  <a:srgbClr val="000000">
                    <a:alpha val="100000"/>
                  </a:srgbClr>
                </a:solidFill>
                <a:latin typeface="SimSun"/>
                <a:ea typeface="SimSun"/>
                <a:cs typeface="SimSun"/>
              </a:rPr>
              <a:t>阅。发现异常情况要详细查询，按规定进行处理。</a:t>
            </a:r>
            <a:endParaRPr lang="SimSun" altLang="SimSun" sz="2000" dirty="0"/>
          </a:p>
          <a:p>
            <a:pPr marL="16774" indent="-1018" algn="l" rtl="0" eaLnBrk="0">
              <a:lnSpc>
                <a:spcPct val="97000"/>
              </a:lnSpc>
              <a:spcBef>
                <a:spcPts val="144"/>
              </a:spcBef>
              <a:tabLst/>
            </a:pPr>
            <a:r>
              <a:rPr sz="2000" spc="-10" dirty="0">
                <a:solidFill>
                  <a:srgbClr val="000000">
                    <a:alpha val="100000"/>
                  </a:srgbClr>
                </a:solidFill>
                <a:latin typeface="SimSun"/>
                <a:ea typeface="SimSun"/>
                <a:cs typeface="SimSun"/>
              </a:rPr>
              <a:t>9.3.3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网络中</a:t>
            </a:r>
            <a:r>
              <a:rPr sz="2000" spc="0" dirty="0">
                <a:solidFill>
                  <a:srgbClr val="000000">
                    <a:alpha val="100000"/>
                  </a:srgbClr>
                </a:solidFill>
                <a:latin typeface="SimSun"/>
                <a:ea typeface="SimSun"/>
                <a:cs typeface="SimSun"/>
              </a:rPr>
              <a:t>心值班人员发现煤矿瓦斯超限报警、馈电状态异常情况</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等应立即通知煤矿核</a:t>
            </a:r>
            <a:r>
              <a:rPr sz="2000" spc="0" dirty="0">
                <a:solidFill>
                  <a:srgbClr val="000000">
                    <a:alpha val="100000"/>
                  </a:srgbClr>
                </a:solidFill>
                <a:latin typeface="SimSun"/>
                <a:ea typeface="SimSun"/>
                <a:cs typeface="SimSun"/>
              </a:rPr>
              <a:t>查情况，按应急预案进行处理。</a:t>
            </a:r>
            <a:endParaRPr lang="SimSun" altLang="SimSun" sz="2000" dirty="0"/>
          </a:p>
          <a:p>
            <a:pPr marL="17792" indent="-2037" algn="l" rtl="0" eaLnBrk="0">
              <a:lnSpc>
                <a:spcPct val="97000"/>
              </a:lnSpc>
              <a:spcBef>
                <a:spcPts val="137"/>
              </a:spcBef>
              <a:tabLst/>
            </a:pPr>
            <a:r>
              <a:rPr sz="2000" spc="-10" dirty="0">
                <a:solidFill>
                  <a:srgbClr val="000000">
                    <a:alpha val="100000"/>
                  </a:srgbClr>
                </a:solidFill>
                <a:latin typeface="SimSun"/>
                <a:ea typeface="SimSun"/>
                <a:cs typeface="SimSun"/>
              </a:rPr>
              <a:t>9.3.4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a:t>
            </a:r>
            <a:r>
              <a:rPr sz="2000" spc="0" dirty="0">
                <a:solidFill>
                  <a:srgbClr val="000000">
                    <a:alpha val="100000"/>
                  </a:srgbClr>
                </a:solidFill>
                <a:latin typeface="SimSun"/>
                <a:ea typeface="SimSun"/>
                <a:cs typeface="SimSun"/>
              </a:rPr>
              <a:t>全监控系统中心站值班人员接到网络中心发出的报警处</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理指令后，要立即处理</a:t>
            </a:r>
            <a:r>
              <a:rPr sz="2000" spc="0" dirty="0">
                <a:solidFill>
                  <a:srgbClr val="000000">
                    <a:alpha val="100000"/>
                  </a:srgbClr>
                </a:solidFill>
                <a:latin typeface="SimSun"/>
                <a:ea typeface="SimSun"/>
                <a:cs typeface="SimSun"/>
              </a:rPr>
              <a:t>落实，并将处理结果向网络中心反馈。</a:t>
            </a:r>
            <a:endParaRPr lang="SimSun" altLang="SimSun" sz="2000" dirty="0"/>
          </a:p>
          <a:p>
            <a:pPr marL="15755" algn="l" rtl="0" eaLnBrk="0">
              <a:lnSpc>
                <a:spcPct val="98000"/>
              </a:lnSpc>
              <a:spcBef>
                <a:spcPts val="160"/>
              </a:spcBef>
              <a:tabLst/>
            </a:pPr>
            <a:r>
              <a:rPr sz="2000" spc="-10" dirty="0">
                <a:solidFill>
                  <a:srgbClr val="000000">
                    <a:alpha val="100000"/>
                  </a:srgbClr>
                </a:solidFill>
                <a:latin typeface="SimSun"/>
                <a:ea typeface="SimSun"/>
                <a:cs typeface="SimSun"/>
              </a:rPr>
              <a:t>9.3.5</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网络中</a:t>
            </a:r>
            <a:r>
              <a:rPr sz="2000" spc="0" dirty="0">
                <a:solidFill>
                  <a:srgbClr val="000000">
                    <a:alpha val="100000"/>
                  </a:srgbClr>
                </a:solidFill>
                <a:latin typeface="SimSun"/>
                <a:ea typeface="SimSun"/>
                <a:cs typeface="SimSun"/>
              </a:rPr>
              <a:t>心值班人员发现煤矿安全监控系统通讯中断或出现无记</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录情况，必须查明原</a:t>
            </a:r>
            <a:r>
              <a:rPr sz="2000" spc="0" dirty="0">
                <a:solidFill>
                  <a:srgbClr val="000000">
                    <a:alpha val="100000"/>
                  </a:srgbClr>
                </a:solidFill>
                <a:latin typeface="SimSun"/>
                <a:ea typeface="SimSun"/>
                <a:cs typeface="SimSun"/>
              </a:rPr>
              <a:t>因，并根据具体情况下达处理意见，处理情况记</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录备案，上报值班领</a:t>
            </a:r>
            <a:r>
              <a:rPr sz="2000" spc="0" dirty="0">
                <a:solidFill>
                  <a:srgbClr val="000000">
                    <a:alpha val="100000"/>
                  </a:srgbClr>
                </a:solidFill>
                <a:latin typeface="SimSun"/>
                <a:ea typeface="SimSun"/>
                <a:cs typeface="SimSun"/>
              </a:rPr>
              <a:t>导。</a:t>
            </a:r>
            <a:endParaRPr lang="SimSun" altLang="SimSun" sz="2000" dirty="0"/>
          </a:p>
          <a:p>
            <a:pPr marL="15755" algn="l" rtl="0" eaLnBrk="0">
              <a:lnSpc>
                <a:spcPct val="95000"/>
              </a:lnSpc>
              <a:spcBef>
                <a:spcPts val="122"/>
              </a:spcBef>
              <a:tabLst/>
            </a:pPr>
            <a:r>
              <a:rPr sz="2000" spc="-10" dirty="0">
                <a:solidFill>
                  <a:srgbClr val="000000">
                    <a:alpha val="100000"/>
                  </a:srgbClr>
                </a:solidFill>
                <a:latin typeface="SimSun"/>
                <a:ea typeface="SimSun"/>
                <a:cs typeface="SimSun"/>
              </a:rPr>
              <a:t>9.3.6</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网络中</a:t>
            </a:r>
            <a:r>
              <a:rPr sz="2000" spc="0" dirty="0">
                <a:solidFill>
                  <a:srgbClr val="000000">
                    <a:alpha val="100000"/>
                  </a:srgbClr>
                </a:solidFill>
                <a:latin typeface="SimSun"/>
                <a:ea typeface="SimSun"/>
                <a:cs typeface="SimSun"/>
              </a:rPr>
              <a:t>心每月应对甲烷超限情况进行汇总分析。</a:t>
            </a:r>
            <a:endParaRPr lang="SimSun" altLang="SimSun" sz="2000" dirty="0"/>
          </a:p>
        </p:txBody>
      </p:sp>
      <p:sp>
        <p:nvSpPr>
          <p:cNvPr id="902" name="textbox 902"/>
          <p:cNvSpPr/>
          <p:nvPr/>
        </p:nvSpPr>
        <p:spPr>
          <a:xfrm>
            <a:off x="660703" y="175445"/>
            <a:ext cx="5669279" cy="413384"/>
          </a:xfrm>
          <a:prstGeom prst="rect">
            <a:avLst/>
          </a:prstGeom>
        </p:spPr>
        <p:txBody>
          <a:bodyPr vert="horz" wrap="square" lIns="0" tIns="0" rIns="0" bIns="0"/>
          <a:lstStyle/>
          <a:p>
            <a:pPr algn="l" rtl="0" eaLnBrk="0">
              <a:lnSpc>
                <a:spcPct val="90206"/>
              </a:lnSpc>
              <a:tabLst/>
            </a:pPr>
            <a:endParaRPr lang="Arial" altLang="Arial" sz="100" dirty="0"/>
          </a:p>
          <a:p>
            <a:pPr marL="12700" algn="l" rtl="0" eaLnBrk="0">
              <a:lnSpc>
                <a:spcPct val="94000"/>
              </a:lnSpc>
              <a:tabLst/>
            </a:pP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9</a:t>
            </a:r>
            <a:r>
              <a:rPr sz="2700" spc="100" dirty="0">
                <a:solidFill>
                  <a:srgbClr val="0070C0">
                    <a:alpha val="100000"/>
                  </a:srgbClr>
                </a:solidFill>
                <a:latin typeface="Microsoft YaHei"/>
                <a:ea typeface="Microsoft YaHei"/>
                <a:cs typeface="Microsoft YaHei"/>
              </a:rPr>
              <a:t> </a:t>
            </a:r>
            <a:r>
              <a:rPr sz="2700" spc="10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煤矿安全监控系统及联网信息</a:t>
            </a:r>
            <a:r>
              <a:rPr sz="2700" spc="5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处</a:t>
            </a:r>
            <a:r>
              <a:rPr sz="2700" spc="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理</a:t>
            </a:r>
            <a:endParaRPr lang="Microsoft YaHei" altLang="Microsoft YaHei" sz="2700" dirty="0"/>
          </a:p>
        </p:txBody>
      </p:sp>
      <p:sp>
        <p:nvSpPr>
          <p:cNvPr id="903"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04"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05" name="textbox 905"/>
          <p:cNvSpPr/>
          <p:nvPr/>
        </p:nvSpPr>
        <p:spPr>
          <a:xfrm>
            <a:off x="8214014" y="6401058"/>
            <a:ext cx="241934"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94</a:t>
            </a:r>
            <a:endParaRPr lang="Verdana" altLang="Verdana" sz="14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6" name="picture 906"/>
          <p:cNvPicPr>
            <a:picLocks noChangeAspect="1"/>
          </p:cNvPicPr>
          <p:nvPr/>
        </p:nvPicPr>
        <p:blipFill>
          <a:blip r:embed="rId2"/>
          <a:stretch>
            <a:fillRect/>
          </a:stretch>
        </p:blipFill>
        <p:spPr>
          <a:xfrm rot="21600000">
            <a:off x="0" y="0"/>
            <a:ext cx="9144000" cy="6858000"/>
          </a:xfrm>
          <a:prstGeom prst="rect">
            <a:avLst/>
          </a:prstGeom>
        </p:spPr>
      </p:pic>
      <p:sp>
        <p:nvSpPr>
          <p:cNvPr id="907" name="textbox 907"/>
          <p:cNvSpPr/>
          <p:nvPr/>
        </p:nvSpPr>
        <p:spPr>
          <a:xfrm>
            <a:off x="8214014" y="6401058"/>
            <a:ext cx="241934"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95</a:t>
            </a:r>
            <a:endParaRPr lang="Verdana" altLang="Verdana" sz="14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09"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10"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11" name="textbox 911"/>
          <p:cNvSpPr/>
          <p:nvPr/>
        </p:nvSpPr>
        <p:spPr>
          <a:xfrm>
            <a:off x="656744" y="826580"/>
            <a:ext cx="7889240" cy="2753360"/>
          </a:xfrm>
          <a:prstGeom prst="rect">
            <a:avLst/>
          </a:prstGeom>
        </p:spPr>
        <p:txBody>
          <a:bodyPr vert="horz" wrap="square" lIns="0" tIns="0" rIns="0" bIns="0"/>
          <a:lstStyle/>
          <a:p>
            <a:pPr algn="l" rtl="0" eaLnBrk="0">
              <a:lnSpc>
                <a:spcPct val="83377"/>
              </a:lnSpc>
              <a:tabLst/>
            </a:pPr>
            <a:endParaRPr lang="Arial" altLang="Arial" sz="100" dirty="0"/>
          </a:p>
          <a:p>
            <a:pPr marL="30524" algn="l" rtl="0" eaLnBrk="0">
              <a:lnSpc>
                <a:spcPct val="95000"/>
              </a:lnSpc>
              <a:tabLst/>
            </a:pPr>
            <a:r>
              <a:rPr sz="2000" spc="-20" dirty="0">
                <a:solidFill>
                  <a:srgbClr val="000000">
                    <a:alpha val="100000"/>
                  </a:srgbClr>
                </a:solidFill>
                <a:ln w="7277" cap="flat" cmpd="sng">
                  <a:solidFill>
                    <a:srgbClr a:val="000000">
                      <a:alpha val="100000"/>
                    </a:srgbClr>
                  </a:solidFill>
                  <a:prstDash a:val="solid"/>
                  <a:bevel/>
                </a:ln>
                <a:latin typeface="SimSun"/>
                <a:ea typeface="SimSun"/>
                <a:cs typeface="SimSun"/>
              </a:rPr>
              <a:t>10.1</a:t>
            </a:r>
            <a:r>
              <a:rPr sz="2000" spc="-20" dirty="0">
                <a:solidFill>
                  <a:srgbClr val="000000">
                    <a:alpha val="100000"/>
                  </a:srgbClr>
                </a:solidFill>
                <a:latin typeface="SimSun"/>
                <a:ea typeface="SimSun"/>
                <a:cs typeface="SimSun"/>
              </a:rPr>
              <a:t> </a:t>
            </a:r>
            <a:r>
              <a:rPr sz="2000" spc="-20" dirty="0">
                <a:solidFill>
                  <a:srgbClr val="000000">
                    <a:alpha val="100000"/>
                  </a:srgbClr>
                </a:solidFill>
                <a:ln w="7277" cap="flat" cmpd="sng">
                  <a:solidFill>
                    <a:srgbClr a:val="000000">
                      <a:alpha val="100000"/>
                    </a:srgbClr>
                  </a:solidFill>
                  <a:prstDash a:val="solid"/>
                  <a:bevel/>
                </a:ln>
                <a:latin typeface="SimSun"/>
                <a:ea typeface="SimSun"/>
                <a:cs typeface="SimSun"/>
              </a:rPr>
              <a:t>管理</a:t>
            </a:r>
            <a:r>
              <a:rPr sz="2000" spc="-10" dirty="0">
                <a:solidFill>
                  <a:srgbClr val="000000">
                    <a:alpha val="100000"/>
                  </a:srgbClr>
                </a:solidFill>
                <a:ln w="7277" cap="flat" cmpd="sng">
                  <a:solidFill>
                    <a:srgbClr a:val="000000">
                      <a:alpha val="100000"/>
                    </a:srgbClr>
                  </a:solidFill>
                  <a:prstDash a:val="solid"/>
                  <a:bevel/>
                </a:ln>
                <a:latin typeface="SimSun"/>
                <a:ea typeface="SimSun"/>
                <a:cs typeface="SimSun"/>
              </a:rPr>
              <a:t>制</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度</a:t>
            </a:r>
            <a:endParaRPr lang="SimSun" altLang="SimSun" sz="2000" dirty="0"/>
          </a:p>
          <a:p>
            <a:pPr marL="12700" indent="17824" algn="l" rtl="0" eaLnBrk="0">
              <a:lnSpc>
                <a:spcPct val="97000"/>
              </a:lnSpc>
              <a:spcBef>
                <a:spcPts val="144"/>
              </a:spcBef>
              <a:tabLst/>
            </a:pPr>
            <a:r>
              <a:rPr sz="2000" spc="-10" dirty="0">
                <a:solidFill>
                  <a:srgbClr val="000000">
                    <a:alpha val="100000"/>
                  </a:srgbClr>
                </a:solidFill>
                <a:latin typeface="SimSun"/>
                <a:ea typeface="SimSun"/>
                <a:cs typeface="SimSun"/>
              </a:rPr>
              <a:t>10.1.1</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煤矿应建立安全监控管理机构。安全</a:t>
            </a:r>
            <a:r>
              <a:rPr sz="2000" spc="0" dirty="0">
                <a:solidFill>
                  <a:srgbClr val="000000">
                    <a:alpha val="100000"/>
                  </a:srgbClr>
                </a:solidFill>
                <a:latin typeface="SimSun"/>
                <a:ea typeface="SimSun"/>
                <a:cs typeface="SimSun"/>
              </a:rPr>
              <a:t>监控管理机构由煤矿主要</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技术负责人领导，并</a:t>
            </a:r>
            <a:r>
              <a:rPr sz="2000" spc="0" dirty="0">
                <a:solidFill>
                  <a:srgbClr val="000000">
                    <a:alpha val="100000"/>
                  </a:srgbClr>
                </a:solidFill>
                <a:latin typeface="SimSun"/>
                <a:ea typeface="SimSun"/>
                <a:cs typeface="SimSun"/>
              </a:rPr>
              <a:t>应配备足够的人员</a:t>
            </a:r>
            <a:endParaRPr lang="SimSun" altLang="SimSun" sz="2000" dirty="0"/>
          </a:p>
          <a:p>
            <a:pPr marL="12700" indent="17824" algn="l" rtl="0" eaLnBrk="0">
              <a:lnSpc>
                <a:spcPct val="97000"/>
              </a:lnSpc>
              <a:spcBef>
                <a:spcPts val="152"/>
              </a:spcBef>
              <a:tabLst/>
            </a:pPr>
            <a:r>
              <a:rPr sz="2000" spc="-10" dirty="0">
                <a:solidFill>
                  <a:srgbClr val="000000">
                    <a:alpha val="100000"/>
                  </a:srgbClr>
                </a:solidFill>
                <a:latin typeface="SimSun"/>
                <a:ea typeface="SimSun"/>
                <a:cs typeface="SimSun"/>
              </a:rPr>
              <a:t>10.1.2</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煤矿应制定瓦斯事故应急预案、安全</a:t>
            </a:r>
            <a:r>
              <a:rPr sz="2000" spc="0" dirty="0">
                <a:solidFill>
                  <a:srgbClr val="000000">
                    <a:alpha val="100000"/>
                  </a:srgbClr>
                </a:solidFill>
                <a:latin typeface="SimSun"/>
                <a:ea typeface="SimSun"/>
                <a:cs typeface="SimSun"/>
              </a:rPr>
              <a:t>监控人员岗位责任制、操</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作规程、值班制度等</a:t>
            </a:r>
            <a:r>
              <a:rPr sz="2000" spc="0" dirty="0">
                <a:solidFill>
                  <a:srgbClr val="000000">
                    <a:alpha val="100000"/>
                  </a:srgbClr>
                </a:solidFill>
                <a:latin typeface="SimSun"/>
                <a:ea typeface="SimSun"/>
                <a:cs typeface="SimSun"/>
              </a:rPr>
              <a:t>规章制度。</a:t>
            </a:r>
            <a:endParaRPr lang="SimSun" altLang="SimSun" sz="2000" dirty="0"/>
          </a:p>
          <a:p>
            <a:pPr marL="30524" algn="l" rtl="0" eaLnBrk="0">
              <a:lnSpc>
                <a:spcPct val="95000"/>
              </a:lnSpc>
              <a:spcBef>
                <a:spcPts val="122"/>
              </a:spcBef>
              <a:tabLst/>
            </a:pPr>
            <a:r>
              <a:rPr sz="2000" spc="-10" dirty="0">
                <a:solidFill>
                  <a:srgbClr val="000000">
                    <a:alpha val="100000"/>
                  </a:srgbClr>
                </a:solidFill>
                <a:latin typeface="SimSun"/>
                <a:ea typeface="SimSun"/>
                <a:cs typeface="SimSun"/>
              </a:rPr>
              <a:t>10.1.3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安全监控工及检修、值班人员应经培</a:t>
            </a:r>
            <a:r>
              <a:rPr sz="2000" spc="0" dirty="0">
                <a:solidFill>
                  <a:srgbClr val="000000">
                    <a:alpha val="100000"/>
                  </a:srgbClr>
                </a:solidFill>
                <a:latin typeface="SimSun"/>
                <a:ea typeface="SimSun"/>
                <a:cs typeface="SimSun"/>
              </a:rPr>
              <a:t>训合格，持证上岗。</a:t>
            </a:r>
            <a:endParaRPr lang="SimSun" altLang="SimSun" sz="2000" dirty="0"/>
          </a:p>
          <a:p>
            <a:pPr marL="32561" indent="-2037" algn="l" rtl="0" eaLnBrk="0">
              <a:lnSpc>
                <a:spcPct val="97000"/>
              </a:lnSpc>
              <a:spcBef>
                <a:spcPts val="127"/>
              </a:spcBef>
              <a:tabLst/>
            </a:pPr>
            <a:r>
              <a:rPr sz="2000" spc="-10" dirty="0">
                <a:solidFill>
                  <a:srgbClr val="000000">
                    <a:alpha val="100000"/>
                  </a:srgbClr>
                </a:solidFill>
                <a:latin typeface="SimSun"/>
                <a:ea typeface="SimSun"/>
                <a:cs typeface="SimSun"/>
              </a:rPr>
              <a:t>10.1.4</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煤矿安全监控系统和网络中心应</a:t>
            </a:r>
            <a:r>
              <a:rPr sz="2000" spc="-10" dirty="0">
                <a:solidFill>
                  <a:srgbClr val="FF0000">
                    <a:alpha val="100000"/>
                  </a:srgbClr>
                </a:solidFill>
                <a:latin typeface="SimSun"/>
                <a:ea typeface="SimSun"/>
                <a:cs typeface="SimSun"/>
              </a:rPr>
              <a:t>每3</a:t>
            </a:r>
            <a:r>
              <a:rPr sz="2000" spc="0" dirty="0">
                <a:solidFill>
                  <a:srgbClr val="FF0000">
                    <a:alpha val="100000"/>
                  </a:srgbClr>
                </a:solidFill>
                <a:latin typeface="SimSun"/>
                <a:ea typeface="SimSun"/>
                <a:cs typeface="SimSun"/>
              </a:rPr>
              <a:t>个月</a:t>
            </a:r>
            <a:r>
              <a:rPr sz="2000" spc="0" dirty="0">
                <a:solidFill>
                  <a:srgbClr val="000000">
                    <a:alpha val="100000"/>
                  </a:srgbClr>
                </a:solidFill>
                <a:latin typeface="SimSun"/>
                <a:ea typeface="SimSun"/>
                <a:cs typeface="SimSun"/>
              </a:rPr>
              <a:t>对数据进行备份，备份</a:t>
            </a:r>
            <a:r>
              <a:rPr sz="2000" spc="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的数据介质保存时间应</a:t>
            </a:r>
            <a:r>
              <a:rPr sz="2000" spc="-20" dirty="0">
                <a:solidFill>
                  <a:srgbClr val="FF0000">
                    <a:alpha val="100000"/>
                  </a:srgbClr>
                </a:solidFill>
                <a:latin typeface="SimSun"/>
                <a:ea typeface="SimSun"/>
                <a:cs typeface="SimSun"/>
              </a:rPr>
              <a:t>不少</a:t>
            </a:r>
            <a:r>
              <a:rPr sz="2000" spc="0" dirty="0">
                <a:solidFill>
                  <a:srgbClr val="FF0000">
                    <a:alpha val="100000"/>
                  </a:srgbClr>
                </a:solidFill>
                <a:latin typeface="SimSun"/>
                <a:ea typeface="SimSun"/>
                <a:cs typeface="SimSun"/>
              </a:rPr>
              <a:t>于2年</a:t>
            </a:r>
            <a:r>
              <a:rPr sz="2000" spc="0" dirty="0">
                <a:solidFill>
                  <a:srgbClr val="000000">
                    <a:alpha val="100000"/>
                  </a:srgbClr>
                </a:solidFill>
                <a:latin typeface="SimSun"/>
                <a:ea typeface="SimSun"/>
                <a:cs typeface="SimSun"/>
              </a:rPr>
              <a:t>。</a:t>
            </a:r>
            <a:endParaRPr lang="SimSun" altLang="SimSun" sz="2000" dirty="0"/>
          </a:p>
          <a:p>
            <a:pPr marL="30524" algn="l" rtl="0" eaLnBrk="0">
              <a:lnSpc>
                <a:spcPct val="95000"/>
              </a:lnSpc>
              <a:spcBef>
                <a:spcPts val="128"/>
              </a:spcBef>
              <a:tabLst/>
            </a:pPr>
            <a:r>
              <a:rPr sz="2000" spc="-10" dirty="0">
                <a:solidFill>
                  <a:srgbClr val="000000">
                    <a:alpha val="100000"/>
                  </a:srgbClr>
                </a:solidFill>
                <a:latin typeface="SimSun"/>
                <a:ea typeface="SimSun"/>
                <a:cs typeface="SimSun"/>
              </a:rPr>
              <a:t>10.1.5</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图纸、技术资料的保存时间应</a:t>
            </a:r>
            <a:r>
              <a:rPr sz="2000" spc="-10" dirty="0">
                <a:solidFill>
                  <a:srgbClr val="FF0000">
                    <a:alpha val="100000"/>
                  </a:srgbClr>
                </a:solidFill>
                <a:latin typeface="SimSun"/>
                <a:ea typeface="SimSun"/>
                <a:cs typeface="SimSun"/>
              </a:rPr>
              <a:t>不少于</a:t>
            </a:r>
            <a:r>
              <a:rPr sz="2000" spc="0" dirty="0">
                <a:solidFill>
                  <a:srgbClr val="FF0000">
                    <a:alpha val="100000"/>
                  </a:srgbClr>
                </a:solidFill>
                <a:latin typeface="SimSun"/>
                <a:ea typeface="SimSun"/>
                <a:cs typeface="SimSun"/>
              </a:rPr>
              <a:t>2年</a:t>
            </a:r>
            <a:r>
              <a:rPr sz="2000" spc="0" dirty="0">
                <a:solidFill>
                  <a:srgbClr val="000000">
                    <a:alpha val="100000"/>
                  </a:srgbClr>
                </a:solidFill>
                <a:latin typeface="SimSun"/>
                <a:ea typeface="SimSun"/>
                <a:cs typeface="SimSun"/>
              </a:rPr>
              <a:t>。</a:t>
            </a:r>
            <a:endParaRPr lang="SimSun" altLang="SimSun" sz="2000" dirty="0"/>
          </a:p>
        </p:txBody>
      </p:sp>
      <p:sp>
        <p:nvSpPr>
          <p:cNvPr id="912" name="textbox 912"/>
          <p:cNvSpPr/>
          <p:nvPr/>
        </p:nvSpPr>
        <p:spPr>
          <a:xfrm>
            <a:off x="678451" y="175800"/>
            <a:ext cx="3736975" cy="410844"/>
          </a:xfrm>
          <a:prstGeom prst="rect">
            <a:avLst/>
          </a:prstGeom>
        </p:spPr>
        <p:txBody>
          <a:bodyPr vert="horz" wrap="square" lIns="0" tIns="0" rIns="0" bIns="0"/>
          <a:lstStyle/>
          <a:p>
            <a:pPr algn="l" rtl="0" eaLnBrk="0">
              <a:lnSpc>
                <a:spcPct val="71308"/>
              </a:lnSpc>
              <a:tabLst/>
            </a:pPr>
            <a:endParaRPr lang="Arial" altLang="Arial" sz="100" dirty="0"/>
          </a:p>
          <a:p>
            <a:pPr marL="12700" algn="l" rtl="0" eaLnBrk="0">
              <a:lnSpc>
                <a:spcPct val="94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10</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管理制度与技术资</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料</a:t>
            </a:r>
            <a:endParaRPr lang="Microsoft YaHei" altLang="Microsoft YaHei" sz="2700" dirty="0"/>
          </a:p>
        </p:txBody>
      </p:sp>
      <p:sp>
        <p:nvSpPr>
          <p:cNvPr id="913"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14"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15" name="textbox 915"/>
          <p:cNvSpPr/>
          <p:nvPr/>
        </p:nvSpPr>
        <p:spPr>
          <a:xfrm>
            <a:off x="8214014" y="6401058"/>
            <a:ext cx="241934" cy="202564"/>
          </a:xfrm>
          <a:prstGeom prst="rect">
            <a:avLst/>
          </a:prstGeom>
        </p:spPr>
        <p:txBody>
          <a:bodyPr vert="horz" wrap="square" lIns="0" tIns="0" rIns="0" bIns="0"/>
          <a:lstStyle/>
          <a:p>
            <a:pPr algn="l" rtl="0" eaLnBrk="0">
              <a:lnSpc>
                <a:spcPct val="81794"/>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96</a:t>
            </a:r>
            <a:endParaRPr lang="Verdana" altLang="Verdana" sz="14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17"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18"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19" name="textbox 919"/>
          <p:cNvSpPr/>
          <p:nvPr/>
        </p:nvSpPr>
        <p:spPr>
          <a:xfrm>
            <a:off x="674568" y="826580"/>
            <a:ext cx="6440170" cy="3661409"/>
          </a:xfrm>
          <a:prstGeom prst="rect">
            <a:avLst/>
          </a:prstGeom>
        </p:spPr>
        <p:txBody>
          <a:bodyPr vert="horz" wrap="square" lIns="0" tIns="0" rIns="0" bIns="0"/>
          <a:lstStyle/>
          <a:p>
            <a:pPr algn="l" rtl="0" eaLnBrk="0">
              <a:lnSpc>
                <a:spcPct val="83377"/>
              </a:lnSpc>
              <a:tabLst/>
            </a:pPr>
            <a:endParaRPr lang="Arial" altLang="Arial" sz="100" dirty="0"/>
          </a:p>
          <a:p>
            <a:pPr marL="12700" algn="l" rtl="0" eaLnBrk="0">
              <a:lnSpc>
                <a:spcPct val="95000"/>
              </a:lnSpc>
              <a:tabLst/>
            </a:pPr>
            <a:r>
              <a:rPr sz="2000" spc="-20" dirty="0">
                <a:solidFill>
                  <a:srgbClr val="000000">
                    <a:alpha val="100000"/>
                  </a:srgbClr>
                </a:solidFill>
                <a:ln w="7277" cap="flat" cmpd="sng">
                  <a:solidFill>
                    <a:srgbClr a:val="000000">
                      <a:alpha val="100000"/>
                    </a:srgbClr>
                  </a:solidFill>
                  <a:prstDash a:val="solid"/>
                  <a:bevel/>
                </a:ln>
                <a:latin typeface="SimSun"/>
                <a:ea typeface="SimSun"/>
                <a:cs typeface="SimSun"/>
              </a:rPr>
              <a:t>10.2</a:t>
            </a:r>
            <a:r>
              <a:rPr sz="2000" spc="-20" dirty="0">
                <a:solidFill>
                  <a:srgbClr val="000000">
                    <a:alpha val="100000"/>
                  </a:srgbClr>
                </a:solidFill>
                <a:latin typeface="SimSun"/>
                <a:ea typeface="SimSun"/>
                <a:cs typeface="SimSun"/>
              </a:rPr>
              <a:t> </a:t>
            </a:r>
            <a:r>
              <a:rPr sz="2000" spc="-20" dirty="0">
                <a:solidFill>
                  <a:srgbClr val="000000">
                    <a:alpha val="100000"/>
                  </a:srgbClr>
                </a:solidFill>
                <a:ln w="7277" cap="flat" cmpd="sng">
                  <a:solidFill>
                    <a:srgbClr a:val="000000">
                      <a:alpha val="100000"/>
                    </a:srgbClr>
                  </a:solidFill>
                  <a:prstDash a:val="solid"/>
                  <a:bevel/>
                </a:ln>
                <a:latin typeface="SimSun"/>
                <a:ea typeface="SimSun"/>
                <a:cs typeface="SimSun"/>
              </a:rPr>
              <a:t>账卡</a:t>
            </a:r>
            <a:r>
              <a:rPr sz="2000" spc="0" dirty="0">
                <a:solidFill>
                  <a:srgbClr val="000000">
                    <a:alpha val="100000"/>
                  </a:srgbClr>
                </a:solidFill>
                <a:ln w="7277" cap="flat" cmpd="sng">
                  <a:solidFill>
                    <a:srgbClr a:val="000000">
                      <a:alpha val="100000"/>
                    </a:srgbClr>
                  </a:solidFill>
                  <a:prstDash a:val="solid"/>
                  <a:bevel/>
                </a:ln>
                <a:latin typeface="SimSun"/>
                <a:ea typeface="SimSun"/>
                <a:cs typeface="SimSun"/>
              </a:rPr>
              <a:t>及报表</a:t>
            </a:r>
            <a:endParaRPr lang="SimSun" altLang="SimSun" sz="2000" dirty="0"/>
          </a:p>
          <a:p>
            <a:pPr marL="12700" algn="l" rtl="0" eaLnBrk="0">
              <a:lnSpc>
                <a:spcPct val="95000"/>
              </a:lnSpc>
              <a:spcBef>
                <a:spcPts val="130"/>
              </a:spcBef>
              <a:tabLst/>
            </a:pPr>
            <a:r>
              <a:rPr sz="2000" spc="-20" dirty="0">
                <a:solidFill>
                  <a:srgbClr val="000000">
                    <a:alpha val="100000"/>
                  </a:srgbClr>
                </a:solidFill>
                <a:latin typeface="SimSun"/>
                <a:ea typeface="SimSun"/>
                <a:cs typeface="SimSun"/>
              </a:rPr>
              <a:t>10.2.1</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煤矿应建</a:t>
            </a:r>
            <a:r>
              <a:rPr sz="2000" spc="-10" dirty="0">
                <a:solidFill>
                  <a:srgbClr val="000000">
                    <a:alpha val="100000"/>
                  </a:srgbClr>
                </a:solidFill>
                <a:latin typeface="SimSun"/>
                <a:ea typeface="SimSun"/>
                <a:cs typeface="SimSun"/>
              </a:rPr>
              <a:t>立</a:t>
            </a:r>
            <a:r>
              <a:rPr sz="2000" spc="0" dirty="0">
                <a:solidFill>
                  <a:srgbClr val="000000">
                    <a:alpha val="100000"/>
                  </a:srgbClr>
                </a:solidFill>
                <a:latin typeface="SimSun"/>
                <a:ea typeface="SimSun"/>
                <a:cs typeface="SimSun"/>
              </a:rPr>
              <a:t>以下账卡及报表：</a:t>
            </a:r>
            <a:endParaRPr lang="SimSun" altLang="SimSun" sz="2000" dirty="0"/>
          </a:p>
          <a:p>
            <a:pPr marL="452075" algn="l" rtl="0" eaLnBrk="0">
              <a:lnSpc>
                <a:spcPct val="95000"/>
              </a:lnSpc>
              <a:spcBef>
                <a:spcPts val="118"/>
              </a:spcBef>
              <a:tabLst/>
            </a:pPr>
            <a:r>
              <a:rPr sz="2000" spc="0" dirty="0">
                <a:solidFill>
                  <a:srgbClr val="000000">
                    <a:alpha val="100000"/>
                  </a:srgbClr>
                </a:solidFill>
                <a:latin typeface="SimSun"/>
                <a:ea typeface="SimSun"/>
                <a:cs typeface="SimSun"/>
              </a:rPr>
              <a:t>a</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安全监控设备台账</a:t>
            </a:r>
            <a:r>
              <a:rPr sz="2000" spc="10" dirty="0">
                <a:solidFill>
                  <a:srgbClr val="000000">
                    <a:alpha val="100000"/>
                  </a:srgbClr>
                </a:solidFill>
                <a:latin typeface="SimSun"/>
                <a:ea typeface="SimSun"/>
                <a:cs typeface="SimSun"/>
              </a:rPr>
              <a:t>；</a:t>
            </a:r>
            <a:endParaRPr lang="SimSun" altLang="SimSun" sz="2000" dirty="0"/>
          </a:p>
          <a:p>
            <a:pPr marL="446983" algn="l" rtl="0" eaLnBrk="0">
              <a:lnSpc>
                <a:spcPct val="95000"/>
              </a:lnSpc>
              <a:spcBef>
                <a:spcPts val="112"/>
              </a:spcBef>
              <a:tabLst/>
            </a:pPr>
            <a:r>
              <a:rPr sz="2000" spc="0" dirty="0">
                <a:solidFill>
                  <a:srgbClr val="000000">
                    <a:alpha val="100000"/>
                  </a:srgbClr>
                </a:solidFill>
                <a:latin typeface="SimSun"/>
                <a:ea typeface="SimSun"/>
                <a:cs typeface="SimSun"/>
              </a:rPr>
              <a:t>b</a:t>
            </a:r>
            <a:r>
              <a:rPr sz="2000" spc="40" dirty="0">
                <a:solidFill>
                  <a:srgbClr val="000000">
                    <a:alpha val="100000"/>
                  </a:srgbClr>
                </a:solidFill>
                <a:latin typeface="SimSun"/>
                <a:ea typeface="SimSun"/>
                <a:cs typeface="SimSun"/>
              </a:rPr>
              <a:t>)</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安全监控设备故障登记表</a:t>
            </a:r>
            <a:r>
              <a:rPr sz="2000" spc="30" dirty="0">
                <a:solidFill>
                  <a:srgbClr val="000000">
                    <a:alpha val="100000"/>
                  </a:srgbClr>
                </a:solidFill>
                <a:latin typeface="SimSun"/>
                <a:ea typeface="SimSun"/>
                <a:cs typeface="SimSun"/>
              </a:rPr>
              <a:t>；</a:t>
            </a:r>
            <a:endParaRPr lang="SimSun" altLang="SimSun" sz="2000" dirty="0"/>
          </a:p>
          <a:p>
            <a:pPr marL="456149" algn="l" rtl="0" eaLnBrk="0">
              <a:lnSpc>
                <a:spcPct val="95000"/>
              </a:lnSpc>
              <a:spcBef>
                <a:spcPts val="120"/>
              </a:spcBef>
              <a:tabLst/>
            </a:pPr>
            <a:r>
              <a:rPr sz="2000" spc="0" dirty="0">
                <a:solidFill>
                  <a:srgbClr val="000000">
                    <a:alpha val="100000"/>
                  </a:srgbClr>
                </a:solidFill>
                <a:latin typeface="SimSun"/>
                <a:ea typeface="SimSun"/>
                <a:cs typeface="SimSun"/>
              </a:rPr>
              <a:t>c</a:t>
            </a:r>
            <a:r>
              <a:rPr sz="2000" spc="70" dirty="0">
                <a:solidFill>
                  <a:srgbClr val="000000">
                    <a:alpha val="100000"/>
                  </a:srgbClr>
                </a:solidFill>
                <a:latin typeface="SimSun"/>
                <a:ea typeface="SimSun"/>
                <a:cs typeface="SimSun"/>
              </a:rPr>
              <a:t>)</a:t>
            </a:r>
            <a:r>
              <a:rPr sz="2000" spc="70" dirty="0">
                <a:solidFill>
                  <a:srgbClr val="000000">
                    <a:alpha val="100000"/>
                  </a:srgbClr>
                </a:solidFill>
                <a:latin typeface="SimSun"/>
                <a:ea typeface="SimSun"/>
                <a:cs typeface="SimSun"/>
              </a:rPr>
              <a:t> </a:t>
            </a:r>
            <a:r>
              <a:rPr sz="2000" spc="70" dirty="0">
                <a:solidFill>
                  <a:srgbClr val="000000">
                    <a:alpha val="100000"/>
                  </a:srgbClr>
                </a:solidFill>
                <a:latin typeface="SimSun"/>
                <a:ea typeface="SimSun"/>
                <a:cs typeface="SimSun"/>
              </a:rPr>
              <a:t>检修记录</a:t>
            </a:r>
            <a:r>
              <a:rPr sz="2000" spc="60" dirty="0">
                <a:solidFill>
                  <a:srgbClr val="000000">
                    <a:alpha val="100000"/>
                  </a:srgbClr>
                </a:solidFill>
                <a:latin typeface="SimSun"/>
                <a:ea typeface="SimSun"/>
                <a:cs typeface="SimSun"/>
              </a:rPr>
              <a:t>；</a:t>
            </a:r>
            <a:endParaRPr lang="SimSun" altLang="SimSun" sz="2000" dirty="0"/>
          </a:p>
          <a:p>
            <a:pPr marL="456149" algn="l" rtl="0" eaLnBrk="0">
              <a:lnSpc>
                <a:spcPct val="95000"/>
              </a:lnSpc>
              <a:spcBef>
                <a:spcPts val="120"/>
              </a:spcBef>
              <a:tabLst/>
            </a:pPr>
            <a:r>
              <a:rPr sz="2000" spc="0" dirty="0">
                <a:solidFill>
                  <a:srgbClr val="000000">
                    <a:alpha val="100000"/>
                  </a:srgbClr>
                </a:solidFill>
                <a:latin typeface="SimSun"/>
                <a:ea typeface="SimSun"/>
                <a:cs typeface="SimSun"/>
              </a:rPr>
              <a:t>d</a:t>
            </a:r>
            <a:r>
              <a:rPr sz="2000" spc="70" dirty="0">
                <a:solidFill>
                  <a:srgbClr val="000000">
                    <a:alpha val="100000"/>
                  </a:srgbClr>
                </a:solidFill>
                <a:latin typeface="SimSun"/>
                <a:ea typeface="SimSun"/>
                <a:cs typeface="SimSun"/>
              </a:rPr>
              <a:t>)</a:t>
            </a:r>
            <a:r>
              <a:rPr sz="2000" spc="70" dirty="0">
                <a:solidFill>
                  <a:srgbClr val="000000">
                    <a:alpha val="100000"/>
                  </a:srgbClr>
                </a:solidFill>
                <a:latin typeface="SimSun"/>
                <a:ea typeface="SimSun"/>
                <a:cs typeface="SimSun"/>
              </a:rPr>
              <a:t> </a:t>
            </a:r>
            <a:r>
              <a:rPr sz="2000" spc="70" dirty="0">
                <a:solidFill>
                  <a:srgbClr val="000000">
                    <a:alpha val="100000"/>
                  </a:srgbClr>
                </a:solidFill>
                <a:latin typeface="SimSun"/>
                <a:ea typeface="SimSun"/>
                <a:cs typeface="SimSun"/>
              </a:rPr>
              <a:t>巡检记录</a:t>
            </a:r>
            <a:r>
              <a:rPr sz="2000" spc="60" dirty="0">
                <a:solidFill>
                  <a:srgbClr val="000000">
                    <a:alpha val="100000"/>
                  </a:srgbClr>
                </a:solidFill>
                <a:latin typeface="SimSun"/>
                <a:ea typeface="SimSun"/>
                <a:cs typeface="SimSun"/>
              </a:rPr>
              <a:t>；</a:t>
            </a:r>
            <a:endParaRPr lang="SimSun" altLang="SimSun" sz="2000" dirty="0"/>
          </a:p>
          <a:p>
            <a:pPr marL="457168" algn="l" rtl="0" eaLnBrk="0">
              <a:lnSpc>
                <a:spcPct val="95000"/>
              </a:lnSpc>
              <a:spcBef>
                <a:spcPts val="112"/>
              </a:spcBef>
              <a:tabLst/>
            </a:pPr>
            <a:r>
              <a:rPr sz="2000" spc="0" dirty="0">
                <a:solidFill>
                  <a:srgbClr val="000000">
                    <a:alpha val="100000"/>
                  </a:srgbClr>
                </a:solidFill>
                <a:latin typeface="SimSun"/>
                <a:ea typeface="SimSun"/>
                <a:cs typeface="SimSun"/>
              </a:rPr>
              <a:t>e</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传感器调校记录</a:t>
            </a:r>
            <a:r>
              <a:rPr sz="2000" spc="20" dirty="0">
                <a:solidFill>
                  <a:srgbClr val="000000">
                    <a:alpha val="100000"/>
                  </a:srgbClr>
                </a:solidFill>
                <a:latin typeface="SimSun"/>
                <a:ea typeface="SimSun"/>
                <a:cs typeface="SimSun"/>
              </a:rPr>
              <a:t>；</a:t>
            </a:r>
            <a:endParaRPr lang="SimSun" altLang="SimSun" sz="2000" dirty="0"/>
          </a:p>
          <a:p>
            <a:pPr marL="455131" algn="l" rtl="0" eaLnBrk="0">
              <a:lnSpc>
                <a:spcPct val="95000"/>
              </a:lnSpc>
              <a:spcBef>
                <a:spcPts val="136"/>
              </a:spcBef>
              <a:tabLst/>
            </a:pPr>
            <a:r>
              <a:rPr sz="2000" spc="0" dirty="0">
                <a:solidFill>
                  <a:srgbClr val="000000">
                    <a:alpha val="100000"/>
                  </a:srgbClr>
                </a:solidFill>
                <a:latin typeface="SimSun"/>
                <a:ea typeface="SimSun"/>
                <a:cs typeface="SimSun"/>
              </a:rPr>
              <a:t>f</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中心站运行日志</a:t>
            </a:r>
            <a:r>
              <a:rPr sz="2000" spc="40" dirty="0">
                <a:solidFill>
                  <a:srgbClr val="000000">
                    <a:alpha val="100000"/>
                  </a:srgbClr>
                </a:solidFill>
                <a:latin typeface="SimSun"/>
                <a:ea typeface="SimSun"/>
                <a:cs typeface="SimSun"/>
              </a:rPr>
              <a:t>；</a:t>
            </a:r>
            <a:endParaRPr lang="SimSun" altLang="SimSun" sz="2000" dirty="0"/>
          </a:p>
          <a:p>
            <a:pPr marL="455131" algn="l" rtl="0" eaLnBrk="0">
              <a:lnSpc>
                <a:spcPct val="92000"/>
              </a:lnSpc>
              <a:spcBef>
                <a:spcPts val="122"/>
              </a:spcBef>
              <a:tabLst/>
            </a:pPr>
            <a:r>
              <a:rPr sz="2000" spc="0" dirty="0">
                <a:solidFill>
                  <a:srgbClr val="000000">
                    <a:alpha val="100000"/>
                  </a:srgbClr>
                </a:solidFill>
                <a:latin typeface="SimSun"/>
                <a:ea typeface="SimSun"/>
                <a:cs typeface="SimSun"/>
              </a:rPr>
              <a:t>g</a:t>
            </a:r>
            <a:r>
              <a:rPr sz="2000" spc="60" dirty="0">
                <a:solidFill>
                  <a:srgbClr val="000000">
                    <a:alpha val="100000"/>
                  </a:srgbClr>
                </a:solidFill>
                <a:latin typeface="SimSun"/>
                <a:ea typeface="SimSun"/>
                <a:cs typeface="SimSun"/>
              </a:rPr>
              <a:t>)</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安全监控日报</a:t>
            </a:r>
            <a:r>
              <a:rPr sz="2000" spc="10" dirty="0">
                <a:solidFill>
                  <a:srgbClr val="000000">
                    <a:alpha val="100000"/>
                  </a:srgbClr>
                </a:solidFill>
                <a:latin typeface="SimSun"/>
                <a:ea typeface="SimSun"/>
                <a:cs typeface="SimSun"/>
              </a:rPr>
              <a:t>；</a:t>
            </a:r>
            <a:endParaRPr lang="SimSun" altLang="SimSun" sz="2000" dirty="0"/>
          </a:p>
          <a:p>
            <a:pPr marL="448001" algn="l" rtl="0" eaLnBrk="0">
              <a:lnSpc>
                <a:spcPct val="95000"/>
              </a:lnSpc>
              <a:spcBef>
                <a:spcPts val="183"/>
              </a:spcBef>
              <a:tabLst/>
            </a:pPr>
            <a:r>
              <a:rPr sz="2000" spc="0" dirty="0">
                <a:solidFill>
                  <a:srgbClr val="000000">
                    <a:alpha val="100000"/>
                  </a:srgbClr>
                </a:solidFill>
                <a:latin typeface="SimSun"/>
                <a:ea typeface="SimSun"/>
                <a:cs typeface="SimSun"/>
              </a:rPr>
              <a:t>h</a:t>
            </a:r>
            <a:r>
              <a:rPr sz="2000" spc="60" dirty="0">
                <a:solidFill>
                  <a:srgbClr val="000000">
                    <a:alpha val="100000"/>
                  </a:srgbClr>
                </a:solidFill>
                <a:latin typeface="SimSun"/>
                <a:ea typeface="SimSun"/>
                <a:cs typeface="SimSun"/>
              </a:rPr>
              <a:t>)</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报警断电记录月</a:t>
            </a:r>
            <a:r>
              <a:rPr sz="2000" spc="10" dirty="0">
                <a:solidFill>
                  <a:srgbClr val="000000">
                    <a:alpha val="100000"/>
                  </a:srgbClr>
                </a:solidFill>
                <a:latin typeface="SimSun"/>
                <a:ea typeface="SimSun"/>
                <a:cs typeface="SimSun"/>
              </a:rPr>
              <a:t>报</a:t>
            </a:r>
            <a:r>
              <a:rPr sz="2000" spc="0" dirty="0">
                <a:solidFill>
                  <a:srgbClr val="000000">
                    <a:alpha val="100000"/>
                  </a:srgbClr>
                </a:solidFill>
                <a:latin typeface="SimSun"/>
                <a:ea typeface="SimSun"/>
                <a:cs typeface="SimSun"/>
              </a:rPr>
              <a:t>；</a:t>
            </a:r>
            <a:endParaRPr lang="SimSun" altLang="SimSun" sz="2000" dirty="0"/>
          </a:p>
          <a:p>
            <a:pPr marL="467863" algn="l" rtl="0" eaLnBrk="0">
              <a:lnSpc>
                <a:spcPct val="95000"/>
              </a:lnSpc>
              <a:spcBef>
                <a:spcPts val="120"/>
              </a:spcBef>
              <a:tabLst/>
            </a:pPr>
            <a:r>
              <a:rPr sz="2000" spc="0" dirty="0">
                <a:solidFill>
                  <a:srgbClr val="000000">
                    <a:alpha val="100000"/>
                  </a:srgbClr>
                </a:solidFill>
                <a:latin typeface="SimSun"/>
                <a:ea typeface="SimSun"/>
                <a:cs typeface="SimSun"/>
              </a:rPr>
              <a:t>i</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甲烷超限断电闭锁和甲烷风电闭锁功能测试</a:t>
            </a:r>
            <a:r>
              <a:rPr sz="2000" spc="-30" dirty="0">
                <a:solidFill>
                  <a:srgbClr val="000000">
                    <a:alpha val="100000"/>
                  </a:srgbClr>
                </a:solidFill>
                <a:latin typeface="SimSun"/>
                <a:ea typeface="SimSun"/>
                <a:cs typeface="SimSun"/>
              </a:rPr>
              <a:t>记</a:t>
            </a:r>
            <a:r>
              <a:rPr sz="2000" spc="0" dirty="0">
                <a:solidFill>
                  <a:srgbClr val="000000">
                    <a:alpha val="100000"/>
                  </a:srgbClr>
                </a:solidFill>
                <a:latin typeface="SimSun"/>
                <a:ea typeface="SimSun"/>
                <a:cs typeface="SimSun"/>
              </a:rPr>
              <a:t>录；</a:t>
            </a:r>
            <a:endParaRPr lang="SimSun" altLang="SimSun" sz="2000" dirty="0"/>
          </a:p>
          <a:p>
            <a:pPr marL="460987" algn="l" rtl="0" eaLnBrk="0">
              <a:lnSpc>
                <a:spcPct val="93000"/>
              </a:lnSpc>
              <a:spcBef>
                <a:spcPts val="114"/>
              </a:spcBef>
              <a:tabLst/>
            </a:pPr>
            <a:r>
              <a:rPr sz="2000" spc="0" dirty="0">
                <a:solidFill>
                  <a:srgbClr val="000000">
                    <a:alpha val="100000"/>
                  </a:srgbClr>
                </a:solidFill>
                <a:latin typeface="SimSun"/>
                <a:ea typeface="SimSun"/>
                <a:cs typeface="SimSun"/>
              </a:rPr>
              <a:t>j</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安全监控设备使用情况月报</a:t>
            </a:r>
            <a:r>
              <a:rPr sz="2000" spc="20" dirty="0">
                <a:solidFill>
                  <a:srgbClr val="000000">
                    <a:alpha val="100000"/>
                  </a:srgbClr>
                </a:solidFill>
                <a:latin typeface="SimSun"/>
                <a:ea typeface="SimSun"/>
                <a:cs typeface="SimSun"/>
              </a:rPr>
              <a:t>等</a:t>
            </a:r>
            <a:r>
              <a:rPr sz="2000" spc="0" dirty="0">
                <a:solidFill>
                  <a:srgbClr val="000000">
                    <a:alpha val="100000"/>
                  </a:srgbClr>
                </a:solidFill>
                <a:latin typeface="SimSun"/>
                <a:ea typeface="SimSun"/>
                <a:cs typeface="SimSun"/>
              </a:rPr>
              <a:t>。</a:t>
            </a:r>
            <a:endParaRPr lang="SimSun" altLang="SimSun" sz="2000" dirty="0"/>
          </a:p>
        </p:txBody>
      </p:sp>
      <p:sp>
        <p:nvSpPr>
          <p:cNvPr id="920" name="textbox 920"/>
          <p:cNvSpPr/>
          <p:nvPr/>
        </p:nvSpPr>
        <p:spPr>
          <a:xfrm>
            <a:off x="678451" y="175800"/>
            <a:ext cx="3736975" cy="410844"/>
          </a:xfrm>
          <a:prstGeom prst="rect">
            <a:avLst/>
          </a:prstGeom>
        </p:spPr>
        <p:txBody>
          <a:bodyPr vert="horz" wrap="square" lIns="0" tIns="0" rIns="0" bIns="0"/>
          <a:lstStyle/>
          <a:p>
            <a:pPr algn="l" rtl="0" eaLnBrk="0">
              <a:lnSpc>
                <a:spcPct val="71308"/>
              </a:lnSpc>
              <a:tabLst/>
            </a:pPr>
            <a:endParaRPr lang="Arial" altLang="Arial" sz="100" dirty="0"/>
          </a:p>
          <a:p>
            <a:pPr marL="12700" algn="l" rtl="0" eaLnBrk="0">
              <a:lnSpc>
                <a:spcPct val="94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10</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管理制度与技术资</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料</a:t>
            </a:r>
            <a:endParaRPr lang="Microsoft YaHei" altLang="Microsoft YaHei" sz="2700" dirty="0"/>
          </a:p>
        </p:txBody>
      </p:sp>
      <p:sp>
        <p:nvSpPr>
          <p:cNvPr id="921"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22"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23" name="textbox 923"/>
          <p:cNvSpPr/>
          <p:nvPr/>
        </p:nvSpPr>
        <p:spPr>
          <a:xfrm>
            <a:off x="8214014" y="6401058"/>
            <a:ext cx="241934"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97</a:t>
            </a:r>
            <a:endParaRPr lang="Verdana" altLang="Verdana" sz="14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25"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26"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27" name="textbox 927"/>
          <p:cNvSpPr/>
          <p:nvPr/>
        </p:nvSpPr>
        <p:spPr>
          <a:xfrm>
            <a:off x="674568" y="827850"/>
            <a:ext cx="4383404" cy="3971290"/>
          </a:xfrm>
          <a:prstGeom prst="rect">
            <a:avLst/>
          </a:prstGeom>
        </p:spPr>
        <p:txBody>
          <a:bodyPr vert="horz" wrap="square" lIns="0" tIns="0" rIns="0" bIns="0"/>
          <a:lstStyle/>
          <a:p>
            <a:pPr algn="l" rtl="0" eaLnBrk="0">
              <a:lnSpc>
                <a:spcPct val="83377"/>
              </a:lnSpc>
              <a:tabLst/>
            </a:pPr>
            <a:endParaRPr lang="Arial" altLang="Arial" sz="100" dirty="0"/>
          </a:p>
          <a:p>
            <a:pPr marL="12700" algn="l" rtl="0" eaLnBrk="0">
              <a:lnSpc>
                <a:spcPct val="95000"/>
              </a:lnSpc>
              <a:tabLst/>
            </a:pPr>
            <a:r>
              <a:rPr sz="2000" spc="-90" dirty="0">
                <a:solidFill>
                  <a:srgbClr val="000000">
                    <a:alpha val="100000"/>
                  </a:srgbClr>
                </a:solidFill>
                <a:latin typeface="SimSun"/>
                <a:ea typeface="SimSun"/>
                <a:cs typeface="SimSun"/>
              </a:rPr>
              <a:t>10.2.2</a:t>
            </a:r>
            <a:r>
              <a:rPr sz="2000" spc="-90" dirty="0">
                <a:solidFill>
                  <a:srgbClr val="000000">
                    <a:alpha val="100000"/>
                  </a:srgbClr>
                </a:solidFill>
                <a:latin typeface="SimSun"/>
                <a:ea typeface="SimSun"/>
                <a:cs typeface="SimSun"/>
              </a:rPr>
              <a:t> </a:t>
            </a:r>
            <a:r>
              <a:rPr sz="2000" spc="-90" dirty="0">
                <a:solidFill>
                  <a:srgbClr val="000000">
                    <a:alpha val="100000"/>
                  </a:srgbClr>
                </a:solidFill>
                <a:latin typeface="SimSun"/>
                <a:ea typeface="SimSun"/>
                <a:cs typeface="SimSun"/>
              </a:rPr>
              <a:t>安全监控日报应包括以下</a:t>
            </a:r>
            <a:r>
              <a:rPr sz="2000" spc="-70" dirty="0">
                <a:solidFill>
                  <a:srgbClr val="000000">
                    <a:alpha val="100000"/>
                  </a:srgbClr>
                </a:solidFill>
                <a:latin typeface="SimSun"/>
                <a:ea typeface="SimSun"/>
                <a:cs typeface="SimSun"/>
              </a:rPr>
              <a:t>内</a:t>
            </a:r>
            <a:r>
              <a:rPr sz="2000" spc="0" dirty="0">
                <a:solidFill>
                  <a:srgbClr val="000000">
                    <a:alpha val="100000"/>
                  </a:srgbClr>
                </a:solidFill>
                <a:latin typeface="SimSun"/>
                <a:ea typeface="SimSun"/>
                <a:cs typeface="SimSun"/>
              </a:rPr>
              <a:t>容：</a:t>
            </a:r>
            <a:endParaRPr lang="SimSun" altLang="SimSun" sz="2000" dirty="0"/>
          </a:p>
          <a:p>
            <a:pPr marL="452075" algn="l" rtl="0" eaLnBrk="0">
              <a:lnSpc>
                <a:spcPct val="95000"/>
              </a:lnSpc>
              <a:spcBef>
                <a:spcPts val="110"/>
              </a:spcBef>
              <a:tabLst/>
            </a:pPr>
            <a:r>
              <a:rPr sz="2000" spc="0" dirty="0">
                <a:solidFill>
                  <a:srgbClr val="000000">
                    <a:alpha val="100000"/>
                  </a:srgbClr>
                </a:solidFill>
                <a:latin typeface="SimSun"/>
                <a:ea typeface="SimSun"/>
                <a:cs typeface="SimSun"/>
              </a:rPr>
              <a:t>a</a:t>
            </a:r>
            <a:r>
              <a:rPr sz="2000" spc="110" dirty="0">
                <a:solidFill>
                  <a:srgbClr val="000000">
                    <a:alpha val="100000"/>
                  </a:srgbClr>
                </a:solidFill>
                <a:latin typeface="SimSun"/>
                <a:ea typeface="SimSun"/>
                <a:cs typeface="SimSun"/>
              </a:rPr>
              <a:t>)</a:t>
            </a:r>
            <a:r>
              <a:rPr sz="2000" spc="110" dirty="0">
                <a:solidFill>
                  <a:srgbClr val="000000">
                    <a:alpha val="100000"/>
                  </a:srgbClr>
                </a:solidFill>
                <a:latin typeface="SimSun"/>
                <a:ea typeface="SimSun"/>
                <a:cs typeface="SimSun"/>
              </a:rPr>
              <a:t> </a:t>
            </a:r>
            <a:r>
              <a:rPr sz="2000" spc="110" dirty="0">
                <a:solidFill>
                  <a:srgbClr val="000000">
                    <a:alpha val="100000"/>
                  </a:srgbClr>
                </a:solidFill>
                <a:latin typeface="SimSun"/>
                <a:ea typeface="SimSun"/>
                <a:cs typeface="SimSun"/>
              </a:rPr>
              <a:t>表头</a:t>
            </a:r>
            <a:r>
              <a:rPr sz="2000" spc="70" dirty="0">
                <a:solidFill>
                  <a:srgbClr val="000000">
                    <a:alpha val="100000"/>
                  </a:srgbClr>
                </a:solidFill>
                <a:latin typeface="SimSun"/>
                <a:ea typeface="SimSun"/>
                <a:cs typeface="SimSun"/>
              </a:rPr>
              <a:t>；</a:t>
            </a:r>
            <a:endParaRPr lang="SimSun" altLang="SimSun" sz="2000" dirty="0"/>
          </a:p>
          <a:p>
            <a:pPr marL="446983" algn="l" rtl="0" eaLnBrk="0">
              <a:lnSpc>
                <a:spcPct val="95000"/>
              </a:lnSpc>
              <a:spcBef>
                <a:spcPts val="120"/>
              </a:spcBef>
              <a:tabLst/>
            </a:pPr>
            <a:r>
              <a:rPr sz="2000" spc="0" dirty="0">
                <a:solidFill>
                  <a:srgbClr val="000000">
                    <a:alpha val="100000"/>
                  </a:srgbClr>
                </a:solidFill>
                <a:latin typeface="SimSun"/>
                <a:ea typeface="SimSun"/>
                <a:cs typeface="SimSun"/>
              </a:rPr>
              <a:t>b</a:t>
            </a:r>
            <a:r>
              <a:rPr sz="2000" spc="60" dirty="0">
                <a:solidFill>
                  <a:srgbClr val="000000">
                    <a:alpha val="100000"/>
                  </a:srgbClr>
                </a:solidFill>
                <a:latin typeface="SimSun"/>
                <a:ea typeface="SimSun"/>
                <a:cs typeface="SimSun"/>
              </a:rPr>
              <a:t>)</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打印日期和时间</a:t>
            </a:r>
            <a:r>
              <a:rPr sz="2000" spc="10" dirty="0">
                <a:solidFill>
                  <a:srgbClr val="000000">
                    <a:alpha val="100000"/>
                  </a:srgbClr>
                </a:solidFill>
                <a:latin typeface="SimSun"/>
                <a:ea typeface="SimSun"/>
                <a:cs typeface="SimSun"/>
              </a:rPr>
              <a:t>；</a:t>
            </a:r>
            <a:endParaRPr lang="SimSun" altLang="SimSun" sz="2000" dirty="0"/>
          </a:p>
          <a:p>
            <a:pPr marL="456149" algn="l" rtl="0" eaLnBrk="0">
              <a:lnSpc>
                <a:spcPct val="95000"/>
              </a:lnSpc>
              <a:spcBef>
                <a:spcPts val="112"/>
              </a:spcBef>
              <a:tabLst/>
            </a:pPr>
            <a:r>
              <a:rPr sz="2000" spc="0" dirty="0">
                <a:solidFill>
                  <a:srgbClr val="000000">
                    <a:alpha val="100000"/>
                  </a:srgbClr>
                </a:solidFill>
                <a:latin typeface="SimSun"/>
                <a:ea typeface="SimSun"/>
                <a:cs typeface="SimSun"/>
              </a:rPr>
              <a:t>c</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传感器设置地点</a:t>
            </a:r>
            <a:r>
              <a:rPr sz="2000" spc="30" dirty="0">
                <a:solidFill>
                  <a:srgbClr val="000000">
                    <a:alpha val="100000"/>
                  </a:srgbClr>
                </a:solidFill>
                <a:latin typeface="SimSun"/>
                <a:ea typeface="SimSun"/>
                <a:cs typeface="SimSun"/>
              </a:rPr>
              <a:t>；</a:t>
            </a:r>
            <a:endParaRPr lang="SimSun" altLang="SimSun" sz="2000" dirty="0"/>
          </a:p>
          <a:p>
            <a:pPr marL="456149" algn="l" rtl="0" eaLnBrk="0">
              <a:lnSpc>
                <a:spcPct val="95000"/>
              </a:lnSpc>
              <a:spcBef>
                <a:spcPts val="136"/>
              </a:spcBef>
              <a:tabLst/>
            </a:pPr>
            <a:r>
              <a:rPr sz="2000" spc="0" dirty="0">
                <a:solidFill>
                  <a:srgbClr val="000000">
                    <a:alpha val="100000"/>
                  </a:srgbClr>
                </a:solidFill>
                <a:latin typeface="SimSun"/>
                <a:ea typeface="SimSun"/>
                <a:cs typeface="SimSun"/>
              </a:rPr>
              <a:t>d</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所测物理量名称</a:t>
            </a:r>
            <a:r>
              <a:rPr sz="2000" spc="30" dirty="0">
                <a:solidFill>
                  <a:srgbClr val="000000">
                    <a:alpha val="100000"/>
                  </a:srgbClr>
                </a:solidFill>
                <a:latin typeface="SimSun"/>
                <a:ea typeface="SimSun"/>
                <a:cs typeface="SimSun"/>
              </a:rPr>
              <a:t>；</a:t>
            </a:r>
            <a:endParaRPr lang="SimSun" altLang="SimSun" sz="2000" dirty="0"/>
          </a:p>
          <a:p>
            <a:pPr marL="457168" algn="l" rtl="0" eaLnBrk="0">
              <a:lnSpc>
                <a:spcPct val="95000"/>
              </a:lnSpc>
              <a:spcBef>
                <a:spcPts val="112"/>
              </a:spcBef>
              <a:tabLst/>
            </a:pPr>
            <a:r>
              <a:rPr sz="2000" spc="0" dirty="0">
                <a:solidFill>
                  <a:srgbClr val="000000">
                    <a:alpha val="100000"/>
                  </a:srgbClr>
                </a:solidFill>
                <a:latin typeface="SimSun"/>
                <a:ea typeface="SimSun"/>
                <a:cs typeface="SimSun"/>
              </a:rPr>
              <a:t>e</a:t>
            </a:r>
            <a:r>
              <a:rPr sz="2000" spc="80" dirty="0">
                <a:solidFill>
                  <a:srgbClr val="000000">
                    <a:alpha val="100000"/>
                  </a:srgbClr>
                </a:solidFill>
                <a:latin typeface="SimSun"/>
                <a:ea typeface="SimSun"/>
                <a:cs typeface="SimSun"/>
              </a:rPr>
              <a:t>)</a:t>
            </a:r>
            <a:r>
              <a:rPr sz="2000" spc="80" dirty="0">
                <a:solidFill>
                  <a:srgbClr val="000000">
                    <a:alpha val="100000"/>
                  </a:srgbClr>
                </a:solidFill>
                <a:latin typeface="SimSun"/>
                <a:ea typeface="SimSun"/>
                <a:cs typeface="SimSun"/>
              </a:rPr>
              <a:t> </a:t>
            </a:r>
            <a:r>
              <a:rPr sz="2000" spc="80" dirty="0">
                <a:solidFill>
                  <a:srgbClr val="000000">
                    <a:alpha val="100000"/>
                  </a:srgbClr>
                </a:solidFill>
                <a:latin typeface="SimSun"/>
                <a:ea typeface="SimSun"/>
                <a:cs typeface="SimSun"/>
              </a:rPr>
              <a:t>平均值</a:t>
            </a:r>
            <a:r>
              <a:rPr sz="2000" spc="70" dirty="0">
                <a:solidFill>
                  <a:srgbClr val="000000">
                    <a:alpha val="100000"/>
                  </a:srgbClr>
                </a:solidFill>
                <a:latin typeface="SimSun"/>
                <a:ea typeface="SimSun"/>
                <a:cs typeface="SimSun"/>
              </a:rPr>
              <a:t>；</a:t>
            </a:r>
            <a:endParaRPr lang="SimSun" altLang="SimSun" sz="2000" dirty="0"/>
          </a:p>
          <a:p>
            <a:pPr marL="455131" algn="l" rtl="0" eaLnBrk="0">
              <a:lnSpc>
                <a:spcPct val="95000"/>
              </a:lnSpc>
              <a:spcBef>
                <a:spcPts val="120"/>
              </a:spcBef>
              <a:tabLst/>
            </a:pPr>
            <a:r>
              <a:rPr sz="2000" spc="0" dirty="0">
                <a:solidFill>
                  <a:srgbClr val="000000">
                    <a:alpha val="100000"/>
                  </a:srgbClr>
                </a:solidFill>
                <a:latin typeface="SimSun"/>
                <a:ea typeface="SimSun"/>
                <a:cs typeface="SimSun"/>
              </a:rPr>
              <a:t>f</a:t>
            </a:r>
            <a:r>
              <a:rPr sz="2000" spc="60" dirty="0">
                <a:solidFill>
                  <a:srgbClr val="000000">
                    <a:alpha val="100000"/>
                  </a:srgbClr>
                </a:solidFill>
                <a:latin typeface="SimSun"/>
                <a:ea typeface="SimSun"/>
                <a:cs typeface="SimSun"/>
              </a:rPr>
              <a:t>)</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最大值及时刻</a:t>
            </a:r>
            <a:r>
              <a:rPr sz="2000" spc="10" dirty="0">
                <a:solidFill>
                  <a:srgbClr val="000000">
                    <a:alpha val="100000"/>
                  </a:srgbClr>
                </a:solidFill>
                <a:latin typeface="SimSun"/>
                <a:ea typeface="SimSun"/>
                <a:cs typeface="SimSun"/>
              </a:rPr>
              <a:t>；</a:t>
            </a:r>
            <a:endParaRPr lang="SimSun" altLang="SimSun" sz="2000" dirty="0"/>
          </a:p>
          <a:p>
            <a:pPr marL="455131" algn="l" rtl="0" eaLnBrk="0">
              <a:lnSpc>
                <a:spcPct val="92000"/>
              </a:lnSpc>
              <a:spcBef>
                <a:spcPts val="130"/>
              </a:spcBef>
              <a:tabLst/>
            </a:pPr>
            <a:r>
              <a:rPr sz="2000" spc="0" dirty="0">
                <a:solidFill>
                  <a:srgbClr val="000000">
                    <a:alpha val="100000"/>
                  </a:srgbClr>
                </a:solidFill>
                <a:latin typeface="SimSun"/>
                <a:ea typeface="SimSun"/>
                <a:cs typeface="SimSun"/>
              </a:rPr>
              <a:t>g</a:t>
            </a:r>
            <a:r>
              <a:rPr sz="2000" spc="80" dirty="0">
                <a:solidFill>
                  <a:srgbClr val="000000">
                    <a:alpha val="100000"/>
                  </a:srgbClr>
                </a:solidFill>
                <a:latin typeface="SimSun"/>
                <a:ea typeface="SimSun"/>
                <a:cs typeface="SimSun"/>
              </a:rPr>
              <a:t>)</a:t>
            </a:r>
            <a:r>
              <a:rPr sz="2000" spc="80" dirty="0">
                <a:solidFill>
                  <a:srgbClr val="000000">
                    <a:alpha val="100000"/>
                  </a:srgbClr>
                </a:solidFill>
                <a:latin typeface="SimSun"/>
                <a:ea typeface="SimSun"/>
                <a:cs typeface="SimSun"/>
              </a:rPr>
              <a:t> </a:t>
            </a:r>
            <a:r>
              <a:rPr sz="2000" spc="80" dirty="0">
                <a:solidFill>
                  <a:srgbClr val="000000">
                    <a:alpha val="100000"/>
                  </a:srgbClr>
                </a:solidFill>
                <a:latin typeface="SimSun"/>
                <a:ea typeface="SimSun"/>
                <a:cs typeface="SimSun"/>
              </a:rPr>
              <a:t>报警次数</a:t>
            </a:r>
            <a:r>
              <a:rPr sz="2000" spc="10" dirty="0">
                <a:solidFill>
                  <a:srgbClr val="000000">
                    <a:alpha val="100000"/>
                  </a:srgbClr>
                </a:solidFill>
                <a:latin typeface="SimSun"/>
                <a:ea typeface="SimSun"/>
                <a:cs typeface="SimSun"/>
              </a:rPr>
              <a:t>；</a:t>
            </a:r>
            <a:endParaRPr lang="SimSun" altLang="SimSun" sz="2000" dirty="0"/>
          </a:p>
          <a:p>
            <a:pPr marL="448001" algn="l" rtl="0" eaLnBrk="0">
              <a:lnSpc>
                <a:spcPct val="95000"/>
              </a:lnSpc>
              <a:spcBef>
                <a:spcPts val="183"/>
              </a:spcBef>
              <a:tabLst/>
            </a:pPr>
            <a:r>
              <a:rPr sz="2000" spc="0" dirty="0">
                <a:solidFill>
                  <a:srgbClr val="000000">
                    <a:alpha val="100000"/>
                  </a:srgbClr>
                </a:solidFill>
                <a:latin typeface="SimSun"/>
                <a:ea typeface="SimSun"/>
                <a:cs typeface="SimSun"/>
              </a:rPr>
              <a:t>h</a:t>
            </a:r>
            <a:r>
              <a:rPr sz="2000" spc="70" dirty="0">
                <a:solidFill>
                  <a:srgbClr val="000000">
                    <a:alpha val="100000"/>
                  </a:srgbClr>
                </a:solidFill>
                <a:latin typeface="SimSun"/>
                <a:ea typeface="SimSun"/>
                <a:cs typeface="SimSun"/>
              </a:rPr>
              <a:t>)</a:t>
            </a:r>
            <a:r>
              <a:rPr sz="2000" spc="70" dirty="0">
                <a:solidFill>
                  <a:srgbClr val="000000">
                    <a:alpha val="100000"/>
                  </a:srgbClr>
                </a:solidFill>
                <a:latin typeface="SimSun"/>
                <a:ea typeface="SimSun"/>
                <a:cs typeface="SimSun"/>
              </a:rPr>
              <a:t> </a:t>
            </a:r>
            <a:r>
              <a:rPr sz="2000" spc="70" dirty="0">
                <a:solidFill>
                  <a:srgbClr val="000000">
                    <a:alpha val="100000"/>
                  </a:srgbClr>
                </a:solidFill>
                <a:latin typeface="SimSun"/>
                <a:ea typeface="SimSun"/>
                <a:cs typeface="SimSun"/>
              </a:rPr>
              <a:t>累计报警时</a:t>
            </a:r>
            <a:r>
              <a:rPr sz="2000" spc="60" dirty="0">
                <a:solidFill>
                  <a:srgbClr val="000000">
                    <a:alpha val="100000"/>
                  </a:srgbClr>
                </a:solidFill>
                <a:latin typeface="SimSun"/>
                <a:ea typeface="SimSun"/>
                <a:cs typeface="SimSun"/>
              </a:rPr>
              <a:t>间</a:t>
            </a:r>
            <a:r>
              <a:rPr sz="2000" spc="0" dirty="0">
                <a:solidFill>
                  <a:srgbClr val="000000">
                    <a:alpha val="100000"/>
                  </a:srgbClr>
                </a:solidFill>
                <a:latin typeface="SimSun"/>
                <a:ea typeface="SimSun"/>
                <a:cs typeface="SimSun"/>
              </a:rPr>
              <a:t>；</a:t>
            </a:r>
            <a:endParaRPr lang="SimSun" altLang="SimSun" sz="2000" dirty="0"/>
          </a:p>
          <a:p>
            <a:pPr marL="467863" algn="l" rtl="0" eaLnBrk="0">
              <a:lnSpc>
                <a:spcPct val="95000"/>
              </a:lnSpc>
              <a:spcBef>
                <a:spcPts val="120"/>
              </a:spcBef>
              <a:tabLst/>
            </a:pPr>
            <a:r>
              <a:rPr sz="2000" spc="0" dirty="0">
                <a:solidFill>
                  <a:srgbClr val="000000">
                    <a:alpha val="100000"/>
                  </a:srgbClr>
                </a:solidFill>
                <a:latin typeface="SimSun"/>
                <a:ea typeface="SimSun"/>
                <a:cs typeface="SimSun"/>
              </a:rPr>
              <a:t>i</a:t>
            </a:r>
            <a:r>
              <a:rPr sz="2000" spc="60" dirty="0">
                <a:solidFill>
                  <a:srgbClr val="000000">
                    <a:alpha val="100000"/>
                  </a:srgbClr>
                </a:solidFill>
                <a:latin typeface="SimSun"/>
                <a:ea typeface="SimSun"/>
                <a:cs typeface="SimSun"/>
              </a:rPr>
              <a:t>)</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断电次数</a:t>
            </a:r>
            <a:r>
              <a:rPr sz="2000" spc="30" dirty="0">
                <a:solidFill>
                  <a:srgbClr val="000000">
                    <a:alpha val="100000"/>
                  </a:srgbClr>
                </a:solidFill>
                <a:latin typeface="SimSun"/>
                <a:ea typeface="SimSun"/>
                <a:cs typeface="SimSun"/>
              </a:rPr>
              <a:t>；</a:t>
            </a:r>
            <a:endParaRPr lang="SimSun" altLang="SimSun" sz="2000" dirty="0"/>
          </a:p>
          <a:p>
            <a:pPr marL="460987" algn="l" rtl="0" eaLnBrk="0">
              <a:lnSpc>
                <a:spcPct val="93000"/>
              </a:lnSpc>
              <a:spcBef>
                <a:spcPts val="114"/>
              </a:spcBef>
              <a:tabLst/>
            </a:pPr>
            <a:r>
              <a:rPr sz="2000" spc="0" dirty="0">
                <a:solidFill>
                  <a:srgbClr val="000000">
                    <a:alpha val="100000"/>
                  </a:srgbClr>
                </a:solidFill>
                <a:latin typeface="SimSun"/>
                <a:ea typeface="SimSun"/>
                <a:cs typeface="SimSun"/>
              </a:rPr>
              <a:t>j</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累计断电时间</a:t>
            </a:r>
            <a:r>
              <a:rPr sz="2000" spc="40" dirty="0">
                <a:solidFill>
                  <a:srgbClr val="000000">
                    <a:alpha val="100000"/>
                  </a:srgbClr>
                </a:solidFill>
                <a:latin typeface="SimSun"/>
                <a:ea typeface="SimSun"/>
                <a:cs typeface="SimSun"/>
              </a:rPr>
              <a:t>；</a:t>
            </a:r>
            <a:endParaRPr lang="SimSun" altLang="SimSun" sz="2000" dirty="0"/>
          </a:p>
          <a:p>
            <a:pPr marL="449020" algn="l" rtl="0" eaLnBrk="0">
              <a:lnSpc>
                <a:spcPct val="95000"/>
              </a:lnSpc>
              <a:spcBef>
                <a:spcPts val="175"/>
              </a:spcBef>
              <a:tabLst/>
            </a:pPr>
            <a:r>
              <a:rPr sz="2000" spc="0" dirty="0">
                <a:solidFill>
                  <a:srgbClr val="000000">
                    <a:alpha val="100000"/>
                  </a:srgbClr>
                </a:solidFill>
                <a:latin typeface="SimSun"/>
                <a:ea typeface="SimSun"/>
                <a:cs typeface="SimSun"/>
              </a:rPr>
              <a:t>k</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馈电异常次数及时</a:t>
            </a:r>
            <a:r>
              <a:rPr sz="2000" spc="40" dirty="0">
                <a:solidFill>
                  <a:srgbClr val="000000">
                    <a:alpha val="100000"/>
                  </a:srgbClr>
                </a:solidFill>
                <a:latin typeface="SimSun"/>
                <a:ea typeface="SimSun"/>
                <a:cs typeface="SimSun"/>
              </a:rPr>
              <a:t>刻</a:t>
            </a:r>
            <a:r>
              <a:rPr sz="2000" spc="0" dirty="0">
                <a:solidFill>
                  <a:srgbClr val="000000">
                    <a:alpha val="100000"/>
                  </a:srgbClr>
                </a:solidFill>
                <a:latin typeface="SimSun"/>
                <a:ea typeface="SimSun"/>
                <a:cs typeface="SimSun"/>
              </a:rPr>
              <a:t>；</a:t>
            </a:r>
            <a:endParaRPr lang="SimSun" altLang="SimSun" sz="2000" dirty="0"/>
          </a:p>
          <a:p>
            <a:pPr marL="466080" algn="l" rtl="0" eaLnBrk="0">
              <a:lnSpc>
                <a:spcPct val="95000"/>
              </a:lnSpc>
              <a:spcBef>
                <a:spcPts val="120"/>
              </a:spcBef>
              <a:tabLst/>
            </a:pPr>
            <a:r>
              <a:rPr sz="2000" spc="0" dirty="0">
                <a:solidFill>
                  <a:srgbClr val="000000">
                    <a:alpha val="100000"/>
                  </a:srgbClr>
                </a:solidFill>
                <a:latin typeface="SimSun"/>
                <a:ea typeface="SimSun"/>
                <a:cs typeface="SimSun"/>
              </a:rPr>
              <a:t>l</a:t>
            </a:r>
            <a:r>
              <a:rPr sz="2000" spc="40" dirty="0">
                <a:solidFill>
                  <a:srgbClr val="000000">
                    <a:alpha val="100000"/>
                  </a:srgbClr>
                </a:solidFill>
                <a:latin typeface="SimSun"/>
                <a:ea typeface="SimSun"/>
                <a:cs typeface="SimSun"/>
              </a:rPr>
              <a:t>)</a:t>
            </a:r>
            <a:r>
              <a:rPr sz="2000" spc="40" dirty="0">
                <a:solidFill>
                  <a:srgbClr val="000000">
                    <a:alpha val="100000"/>
                  </a:srgbClr>
                </a:solidFill>
                <a:latin typeface="SimSun"/>
                <a:ea typeface="SimSun"/>
                <a:cs typeface="SimSun"/>
              </a:rPr>
              <a:t> </a:t>
            </a:r>
            <a:r>
              <a:rPr sz="2000" spc="40" dirty="0">
                <a:solidFill>
                  <a:srgbClr val="000000">
                    <a:alpha val="100000"/>
                  </a:srgbClr>
                </a:solidFill>
                <a:latin typeface="SimSun"/>
                <a:ea typeface="SimSun"/>
                <a:cs typeface="SimSun"/>
              </a:rPr>
              <a:t>馈电异常累计时间</a:t>
            </a:r>
            <a:r>
              <a:rPr sz="2000" spc="0" dirty="0">
                <a:solidFill>
                  <a:srgbClr val="000000">
                    <a:alpha val="100000"/>
                  </a:srgbClr>
                </a:solidFill>
                <a:latin typeface="SimSun"/>
                <a:ea typeface="SimSun"/>
                <a:cs typeface="SimSun"/>
              </a:rPr>
              <a:t>等。</a:t>
            </a:r>
            <a:endParaRPr lang="SimSun" altLang="SimSun" sz="2000" dirty="0"/>
          </a:p>
        </p:txBody>
      </p:sp>
      <p:sp>
        <p:nvSpPr>
          <p:cNvPr id="928" name="textbox 928"/>
          <p:cNvSpPr/>
          <p:nvPr/>
        </p:nvSpPr>
        <p:spPr>
          <a:xfrm>
            <a:off x="678451" y="175800"/>
            <a:ext cx="3736975" cy="410844"/>
          </a:xfrm>
          <a:prstGeom prst="rect">
            <a:avLst/>
          </a:prstGeom>
        </p:spPr>
        <p:txBody>
          <a:bodyPr vert="horz" wrap="square" lIns="0" tIns="0" rIns="0" bIns="0"/>
          <a:lstStyle/>
          <a:p>
            <a:pPr algn="l" rtl="0" eaLnBrk="0">
              <a:lnSpc>
                <a:spcPct val="71308"/>
              </a:lnSpc>
              <a:tabLst/>
            </a:pPr>
            <a:endParaRPr lang="Arial" altLang="Arial" sz="100" dirty="0"/>
          </a:p>
          <a:p>
            <a:pPr marL="12700" algn="l" rtl="0" eaLnBrk="0">
              <a:lnSpc>
                <a:spcPct val="94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10</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管理制度与技术资</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料</a:t>
            </a:r>
            <a:endParaRPr lang="Microsoft YaHei" altLang="Microsoft YaHei" sz="2700" dirty="0"/>
          </a:p>
        </p:txBody>
      </p:sp>
      <p:sp>
        <p:nvSpPr>
          <p:cNvPr id="929"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30"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31" name="textbox 931"/>
          <p:cNvSpPr/>
          <p:nvPr/>
        </p:nvSpPr>
        <p:spPr>
          <a:xfrm>
            <a:off x="8214014" y="6400701"/>
            <a:ext cx="241934" cy="203200"/>
          </a:xfrm>
          <a:prstGeom prst="rect">
            <a:avLst/>
          </a:prstGeom>
        </p:spPr>
        <p:txBody>
          <a:bodyPr vert="horz" wrap="square" lIns="0" tIns="0" rIns="0" bIns="0"/>
          <a:lstStyle/>
          <a:p>
            <a:pPr algn="l" rtl="0" eaLnBrk="0">
              <a:lnSpc>
                <a:spcPct val="84769"/>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98</a:t>
            </a:r>
            <a:endParaRPr lang="Verdana" altLang="Verdana" sz="14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 name="rect"/>
          <p:cNvSpPr/>
          <p:nvPr/>
        </p:nvSpPr>
        <p:spPr>
          <a:xfrm>
            <a:off x="0" y="0"/>
            <a:ext cx="9144000" cy="6858000"/>
          </a:xfrm>
          <a:prstGeom prst="rect">
            <a:avLst/>
          </a:prstGeom>
          <a:solidFill>
            <a:srgbClr val="F5F5F5">
              <a:alpha val="100000"/>
            </a:srgbClr>
          </a:solidFill>
          <a:ln cap="flat">
            <a:miter lim="0"/>
            <a:noFill/>
            <a:prstDash val="solid"/>
          </a:ln>
        </p:spPr>
        <p:txBody>
          <a:bodyPr rtlCol="0"/>
          <a:lstStyle/>
          <a:p>
            <a:pPr algn="ctr"/>
            <a:endParaRPr lang="zh-CN" altLang="en-US"/>
          </a:p>
        </p:txBody>
      </p:sp>
      <p:sp>
        <p:nvSpPr>
          <p:cNvPr id="933" name="rect"/>
          <p:cNvSpPr/>
          <p:nvPr/>
        </p:nvSpPr>
        <p:spPr>
          <a:xfrm>
            <a:off x="609600" y="6168390"/>
            <a:ext cx="7924800" cy="7620"/>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34" name="path"/>
          <p:cNvSpPr/>
          <p:nvPr/>
        </p:nvSpPr>
        <p:spPr>
          <a:xfrm>
            <a:off x="0" y="647700"/>
            <a:ext cx="9144000" cy="5524500"/>
          </a:xfrm>
          <a:custGeom>
            <a:avLst/>
            <a:gdLst/>
            <a:ahLst/>
            <a:cxnLst/>
            <a:rect l="0" t="0" r="0" b="0"/>
            <a:pathLst>
              <a:path w="14400" h="8700">
                <a:moveTo>
                  <a:pt x="0" y="0"/>
                </a:moveTo>
                <a:lnTo>
                  <a:pt x="14400" y="0"/>
                </a:lnTo>
                <a:lnTo>
                  <a:pt x="14400" y="8700"/>
                </a:lnTo>
                <a:lnTo>
                  <a:pt x="0" y="8700"/>
                </a:lnTo>
                <a:lnTo>
                  <a:pt x="0" y="0"/>
                </a:lnTo>
                <a:close/>
              </a:path>
            </a:pathLst>
          </a:custGeom>
          <a:solidFill>
            <a:srgbClr val="FFFFFF">
              <a:alpha val="100000"/>
            </a:srgbClr>
          </a:solidFill>
          <a:ln cap="flat">
            <a:miter lim="0"/>
            <a:noFill/>
            <a:prstDash val="solid"/>
          </a:ln>
        </p:spPr>
        <p:txBody>
          <a:bodyPr rtlCol="0"/>
          <a:lstStyle/>
          <a:p>
            <a:pPr algn="ctr"/>
            <a:endParaRPr lang="zh-CN" altLang="en-US"/>
          </a:p>
        </p:txBody>
      </p:sp>
      <p:sp>
        <p:nvSpPr>
          <p:cNvPr id="935" name="textbox 935"/>
          <p:cNvSpPr/>
          <p:nvPr/>
        </p:nvSpPr>
        <p:spPr>
          <a:xfrm>
            <a:off x="674568" y="827850"/>
            <a:ext cx="7769859" cy="3361690"/>
          </a:xfrm>
          <a:prstGeom prst="rect">
            <a:avLst/>
          </a:prstGeom>
        </p:spPr>
        <p:txBody>
          <a:bodyPr vert="horz" wrap="square" lIns="0" tIns="0" rIns="0" bIns="0"/>
          <a:lstStyle/>
          <a:p>
            <a:pPr algn="l" rtl="0" eaLnBrk="0">
              <a:lnSpc>
                <a:spcPct val="83377"/>
              </a:lnSpc>
              <a:tabLst/>
            </a:pPr>
            <a:endParaRPr lang="Arial" altLang="Arial" sz="100" dirty="0"/>
          </a:p>
          <a:p>
            <a:pPr marL="12700" algn="l" rtl="0" eaLnBrk="0">
              <a:lnSpc>
                <a:spcPct val="95000"/>
              </a:lnSpc>
              <a:tabLst/>
            </a:pPr>
            <a:r>
              <a:rPr sz="2000" spc="-10" dirty="0">
                <a:solidFill>
                  <a:srgbClr val="000000">
                    <a:alpha val="100000"/>
                  </a:srgbClr>
                </a:solidFill>
                <a:latin typeface="SimSun"/>
                <a:ea typeface="SimSun"/>
                <a:cs typeface="SimSun"/>
              </a:rPr>
              <a:t>10.2.3</a:t>
            </a:r>
            <a:r>
              <a:rPr sz="2000" spc="-1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报警断电记录月报应包括以下内容</a:t>
            </a:r>
            <a:r>
              <a:rPr sz="2000" spc="0" dirty="0">
                <a:solidFill>
                  <a:srgbClr val="000000">
                    <a:alpha val="100000"/>
                  </a:srgbClr>
                </a:solidFill>
                <a:latin typeface="SimSun"/>
                <a:ea typeface="SimSun"/>
                <a:cs typeface="SimSun"/>
              </a:rPr>
              <a:t>：</a:t>
            </a:r>
            <a:endParaRPr lang="SimSun" altLang="SimSun" sz="2000" dirty="0"/>
          </a:p>
          <a:p>
            <a:pPr marL="452075" algn="l" rtl="0" eaLnBrk="0">
              <a:lnSpc>
                <a:spcPct val="95000"/>
              </a:lnSpc>
              <a:spcBef>
                <a:spcPts val="110"/>
              </a:spcBef>
              <a:tabLst/>
            </a:pPr>
            <a:r>
              <a:rPr sz="2000" spc="0" dirty="0">
                <a:solidFill>
                  <a:srgbClr val="000000">
                    <a:alpha val="100000"/>
                  </a:srgbClr>
                </a:solidFill>
                <a:latin typeface="SimSun"/>
                <a:ea typeface="SimSun"/>
                <a:cs typeface="SimSun"/>
              </a:rPr>
              <a:t>a</a:t>
            </a:r>
            <a:r>
              <a:rPr sz="2000" spc="110" dirty="0">
                <a:solidFill>
                  <a:srgbClr val="000000">
                    <a:alpha val="100000"/>
                  </a:srgbClr>
                </a:solidFill>
                <a:latin typeface="SimSun"/>
                <a:ea typeface="SimSun"/>
                <a:cs typeface="SimSun"/>
              </a:rPr>
              <a:t>)</a:t>
            </a:r>
            <a:r>
              <a:rPr sz="2000" spc="110" dirty="0">
                <a:solidFill>
                  <a:srgbClr val="000000">
                    <a:alpha val="100000"/>
                  </a:srgbClr>
                </a:solidFill>
                <a:latin typeface="SimSun"/>
                <a:ea typeface="SimSun"/>
                <a:cs typeface="SimSun"/>
              </a:rPr>
              <a:t> </a:t>
            </a:r>
            <a:r>
              <a:rPr sz="2000" spc="110" dirty="0">
                <a:solidFill>
                  <a:srgbClr val="000000">
                    <a:alpha val="100000"/>
                  </a:srgbClr>
                </a:solidFill>
                <a:latin typeface="SimSun"/>
                <a:ea typeface="SimSun"/>
                <a:cs typeface="SimSun"/>
              </a:rPr>
              <a:t>表头</a:t>
            </a:r>
            <a:r>
              <a:rPr sz="2000" spc="70" dirty="0">
                <a:solidFill>
                  <a:srgbClr val="000000">
                    <a:alpha val="100000"/>
                  </a:srgbClr>
                </a:solidFill>
                <a:latin typeface="SimSun"/>
                <a:ea typeface="SimSun"/>
                <a:cs typeface="SimSun"/>
              </a:rPr>
              <a:t>；</a:t>
            </a:r>
            <a:endParaRPr lang="SimSun" altLang="SimSun" sz="2000" dirty="0"/>
          </a:p>
          <a:p>
            <a:pPr marL="446983" algn="l" rtl="0" eaLnBrk="0">
              <a:lnSpc>
                <a:spcPct val="95000"/>
              </a:lnSpc>
              <a:spcBef>
                <a:spcPts val="120"/>
              </a:spcBef>
              <a:tabLst/>
            </a:pPr>
            <a:r>
              <a:rPr sz="2000" spc="0" dirty="0">
                <a:solidFill>
                  <a:srgbClr val="000000">
                    <a:alpha val="100000"/>
                  </a:srgbClr>
                </a:solidFill>
                <a:latin typeface="SimSun"/>
                <a:ea typeface="SimSun"/>
                <a:cs typeface="SimSun"/>
              </a:rPr>
              <a:t>b</a:t>
            </a:r>
            <a:r>
              <a:rPr sz="2000" spc="60" dirty="0">
                <a:solidFill>
                  <a:srgbClr val="000000">
                    <a:alpha val="100000"/>
                  </a:srgbClr>
                </a:solidFill>
                <a:latin typeface="SimSun"/>
                <a:ea typeface="SimSun"/>
                <a:cs typeface="SimSun"/>
              </a:rPr>
              <a:t>)</a:t>
            </a:r>
            <a:r>
              <a:rPr sz="2000" spc="60" dirty="0">
                <a:solidFill>
                  <a:srgbClr val="000000">
                    <a:alpha val="100000"/>
                  </a:srgbClr>
                </a:solidFill>
                <a:latin typeface="SimSun"/>
                <a:ea typeface="SimSun"/>
                <a:cs typeface="SimSun"/>
              </a:rPr>
              <a:t> </a:t>
            </a:r>
            <a:r>
              <a:rPr sz="2000" spc="60" dirty="0">
                <a:solidFill>
                  <a:srgbClr val="000000">
                    <a:alpha val="100000"/>
                  </a:srgbClr>
                </a:solidFill>
                <a:latin typeface="SimSun"/>
                <a:ea typeface="SimSun"/>
                <a:cs typeface="SimSun"/>
              </a:rPr>
              <a:t>打印日期和时间</a:t>
            </a:r>
            <a:r>
              <a:rPr sz="2000" spc="10" dirty="0">
                <a:solidFill>
                  <a:srgbClr val="000000">
                    <a:alpha val="100000"/>
                  </a:srgbClr>
                </a:solidFill>
                <a:latin typeface="SimSun"/>
                <a:ea typeface="SimSun"/>
                <a:cs typeface="SimSun"/>
              </a:rPr>
              <a:t>；</a:t>
            </a:r>
            <a:endParaRPr lang="SimSun" altLang="SimSun" sz="2000" dirty="0"/>
          </a:p>
          <a:p>
            <a:pPr marL="456149" algn="l" rtl="0" eaLnBrk="0">
              <a:lnSpc>
                <a:spcPct val="95000"/>
              </a:lnSpc>
              <a:spcBef>
                <a:spcPts val="112"/>
              </a:spcBef>
              <a:tabLst/>
            </a:pPr>
            <a:r>
              <a:rPr sz="2000" spc="0" dirty="0">
                <a:solidFill>
                  <a:srgbClr val="000000">
                    <a:alpha val="100000"/>
                  </a:srgbClr>
                </a:solidFill>
                <a:latin typeface="SimSun"/>
                <a:ea typeface="SimSun"/>
                <a:cs typeface="SimSun"/>
              </a:rPr>
              <a:t>c</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传感器设置地点</a:t>
            </a:r>
            <a:r>
              <a:rPr sz="2000" spc="30" dirty="0">
                <a:solidFill>
                  <a:srgbClr val="000000">
                    <a:alpha val="100000"/>
                  </a:srgbClr>
                </a:solidFill>
                <a:latin typeface="SimSun"/>
                <a:ea typeface="SimSun"/>
                <a:cs typeface="SimSun"/>
              </a:rPr>
              <a:t>；</a:t>
            </a:r>
            <a:endParaRPr lang="SimSun" altLang="SimSun" sz="2000" dirty="0"/>
          </a:p>
          <a:p>
            <a:pPr marL="456149" algn="l" rtl="0" eaLnBrk="0">
              <a:lnSpc>
                <a:spcPct val="95000"/>
              </a:lnSpc>
              <a:spcBef>
                <a:spcPts val="136"/>
              </a:spcBef>
              <a:tabLst/>
            </a:pPr>
            <a:r>
              <a:rPr sz="2000" spc="0" dirty="0">
                <a:solidFill>
                  <a:srgbClr val="000000">
                    <a:alpha val="100000"/>
                  </a:srgbClr>
                </a:solidFill>
                <a:latin typeface="SimSun"/>
                <a:ea typeface="SimSun"/>
                <a:cs typeface="SimSun"/>
              </a:rPr>
              <a:t>d</a:t>
            </a:r>
            <a:r>
              <a:rPr sz="2000" spc="50" dirty="0">
                <a:solidFill>
                  <a:srgbClr val="000000">
                    <a:alpha val="100000"/>
                  </a:srgbClr>
                </a:solidFill>
                <a:latin typeface="SimSun"/>
                <a:ea typeface="SimSun"/>
                <a:cs typeface="SimSun"/>
              </a:rPr>
              <a:t>)</a:t>
            </a:r>
            <a:r>
              <a:rPr sz="2000" spc="50" dirty="0">
                <a:solidFill>
                  <a:srgbClr val="000000">
                    <a:alpha val="100000"/>
                  </a:srgbClr>
                </a:solidFill>
                <a:latin typeface="SimSun"/>
                <a:ea typeface="SimSun"/>
                <a:cs typeface="SimSun"/>
              </a:rPr>
              <a:t> </a:t>
            </a:r>
            <a:r>
              <a:rPr sz="2000" spc="50" dirty="0">
                <a:solidFill>
                  <a:srgbClr val="000000">
                    <a:alpha val="100000"/>
                  </a:srgbClr>
                </a:solidFill>
                <a:latin typeface="SimSun"/>
                <a:ea typeface="SimSun"/>
                <a:cs typeface="SimSun"/>
              </a:rPr>
              <a:t>所测物理量名称</a:t>
            </a:r>
            <a:r>
              <a:rPr sz="2000" spc="30" dirty="0">
                <a:solidFill>
                  <a:srgbClr val="000000">
                    <a:alpha val="100000"/>
                  </a:srgbClr>
                </a:solidFill>
                <a:latin typeface="SimSun"/>
                <a:ea typeface="SimSun"/>
                <a:cs typeface="SimSun"/>
              </a:rPr>
              <a:t>；</a:t>
            </a:r>
            <a:endParaRPr lang="SimSun" altLang="SimSun" sz="2000" dirty="0"/>
          </a:p>
          <a:p>
            <a:pPr marL="457168" algn="l" rtl="0" eaLnBrk="0">
              <a:lnSpc>
                <a:spcPct val="95000"/>
              </a:lnSpc>
              <a:spcBef>
                <a:spcPts val="112"/>
              </a:spcBef>
              <a:tabLst/>
            </a:pPr>
            <a:r>
              <a:rPr sz="2000" spc="0" dirty="0">
                <a:solidFill>
                  <a:srgbClr val="000000">
                    <a:alpha val="100000"/>
                  </a:srgbClr>
                </a:solidFill>
                <a:latin typeface="SimSun"/>
                <a:ea typeface="SimSun"/>
                <a:cs typeface="SimSun"/>
              </a:rPr>
              <a:t>e</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报警次数、对应时间、解除时</a:t>
            </a:r>
            <a:r>
              <a:rPr sz="2000" spc="20" dirty="0">
                <a:solidFill>
                  <a:srgbClr val="000000">
                    <a:alpha val="100000"/>
                  </a:srgbClr>
                </a:solidFill>
                <a:latin typeface="SimSun"/>
                <a:ea typeface="SimSun"/>
                <a:cs typeface="SimSun"/>
              </a:rPr>
              <a:t>间</a:t>
            </a:r>
            <a:r>
              <a:rPr sz="2000" spc="0" dirty="0">
                <a:solidFill>
                  <a:srgbClr val="000000">
                    <a:alpha val="100000"/>
                  </a:srgbClr>
                </a:solidFill>
                <a:latin typeface="SimSun"/>
                <a:ea typeface="SimSun"/>
                <a:cs typeface="SimSun"/>
              </a:rPr>
              <a:t>、累计时间；</a:t>
            </a:r>
            <a:endParaRPr lang="SimSun" altLang="SimSun" sz="2000" dirty="0"/>
          </a:p>
          <a:p>
            <a:pPr marL="455131" algn="l" rtl="0" eaLnBrk="0">
              <a:lnSpc>
                <a:spcPct val="95000"/>
              </a:lnSpc>
              <a:spcBef>
                <a:spcPts val="120"/>
              </a:spcBef>
              <a:tabLst/>
            </a:pPr>
            <a:r>
              <a:rPr sz="2000" spc="0" dirty="0">
                <a:solidFill>
                  <a:srgbClr val="000000">
                    <a:alpha val="100000"/>
                  </a:srgbClr>
                </a:solidFill>
                <a:latin typeface="SimSun"/>
                <a:ea typeface="SimSun"/>
                <a:cs typeface="SimSun"/>
              </a:rPr>
              <a:t>f</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断电次数、对应时间、解除时间</a:t>
            </a:r>
            <a:r>
              <a:rPr sz="2000" spc="10" dirty="0">
                <a:solidFill>
                  <a:srgbClr val="000000">
                    <a:alpha val="100000"/>
                  </a:srgbClr>
                </a:solidFill>
                <a:latin typeface="SimSun"/>
                <a:ea typeface="SimSun"/>
                <a:cs typeface="SimSun"/>
              </a:rPr>
              <a:t>、</a:t>
            </a:r>
            <a:r>
              <a:rPr sz="2000" spc="0" dirty="0">
                <a:solidFill>
                  <a:srgbClr val="000000">
                    <a:alpha val="100000"/>
                  </a:srgbClr>
                </a:solidFill>
                <a:latin typeface="SimSun"/>
                <a:ea typeface="SimSun"/>
                <a:cs typeface="SimSun"/>
              </a:rPr>
              <a:t>累计时间；</a:t>
            </a:r>
            <a:endParaRPr lang="SimSun" altLang="SimSun" sz="2000" dirty="0"/>
          </a:p>
          <a:p>
            <a:pPr marL="455131" algn="l" rtl="0" eaLnBrk="0">
              <a:lnSpc>
                <a:spcPct val="92000"/>
              </a:lnSpc>
              <a:spcBef>
                <a:spcPts val="130"/>
              </a:spcBef>
              <a:tabLst/>
            </a:pPr>
            <a:r>
              <a:rPr sz="2000" spc="0" dirty="0">
                <a:solidFill>
                  <a:srgbClr val="000000">
                    <a:alpha val="100000"/>
                  </a:srgbClr>
                </a:solidFill>
                <a:latin typeface="SimSun"/>
                <a:ea typeface="SimSun"/>
                <a:cs typeface="SimSun"/>
              </a:rPr>
              <a:t>g</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馈电异常次数、对应时间、解除</a:t>
            </a:r>
            <a:r>
              <a:rPr sz="2000" spc="10" dirty="0">
                <a:solidFill>
                  <a:srgbClr val="000000">
                    <a:alpha val="100000"/>
                  </a:srgbClr>
                </a:solidFill>
                <a:latin typeface="SimSun"/>
                <a:ea typeface="SimSun"/>
                <a:cs typeface="SimSun"/>
              </a:rPr>
              <a:t>时</a:t>
            </a:r>
            <a:r>
              <a:rPr sz="2000" spc="0" dirty="0">
                <a:solidFill>
                  <a:srgbClr val="000000">
                    <a:alpha val="100000"/>
                  </a:srgbClr>
                </a:solidFill>
                <a:latin typeface="SimSun"/>
                <a:ea typeface="SimSun"/>
                <a:cs typeface="SimSun"/>
              </a:rPr>
              <a:t>间、累计时间；</a:t>
            </a:r>
            <a:endParaRPr lang="SimSun" altLang="SimSun" sz="2000" dirty="0"/>
          </a:p>
          <a:p>
            <a:pPr marL="448001" algn="l" rtl="0" eaLnBrk="0">
              <a:lnSpc>
                <a:spcPct val="95000"/>
              </a:lnSpc>
              <a:spcBef>
                <a:spcPts val="183"/>
              </a:spcBef>
              <a:tabLst/>
            </a:pPr>
            <a:r>
              <a:rPr sz="2000" spc="0" dirty="0">
                <a:solidFill>
                  <a:srgbClr val="000000">
                    <a:alpha val="100000"/>
                  </a:srgbClr>
                </a:solidFill>
                <a:latin typeface="SimSun"/>
                <a:ea typeface="SimSun"/>
                <a:cs typeface="SimSun"/>
              </a:rPr>
              <a:t>h</a:t>
            </a:r>
            <a:r>
              <a:rPr sz="2000" spc="30" dirty="0">
                <a:solidFill>
                  <a:srgbClr val="000000">
                    <a:alpha val="100000"/>
                  </a:srgbClr>
                </a:solidFill>
                <a:latin typeface="SimSun"/>
                <a:ea typeface="SimSun"/>
                <a:cs typeface="SimSun"/>
              </a:rPr>
              <a:t>)</a:t>
            </a:r>
            <a:r>
              <a:rPr sz="2000" spc="30" dirty="0">
                <a:solidFill>
                  <a:srgbClr val="000000">
                    <a:alpha val="100000"/>
                  </a:srgbClr>
                </a:solidFill>
                <a:latin typeface="SimSun"/>
                <a:ea typeface="SimSun"/>
                <a:cs typeface="SimSun"/>
              </a:rPr>
              <a:t> </a:t>
            </a:r>
            <a:r>
              <a:rPr sz="2000" spc="30" dirty="0">
                <a:solidFill>
                  <a:srgbClr val="000000">
                    <a:alpha val="100000"/>
                  </a:srgbClr>
                </a:solidFill>
                <a:latin typeface="SimSun"/>
                <a:ea typeface="SimSun"/>
                <a:cs typeface="SimSun"/>
              </a:rPr>
              <a:t>每次报警的最大值、对应时刻及平均</a:t>
            </a:r>
            <a:r>
              <a:rPr sz="2000" spc="10" dirty="0">
                <a:solidFill>
                  <a:srgbClr val="000000">
                    <a:alpha val="100000"/>
                  </a:srgbClr>
                </a:solidFill>
                <a:latin typeface="SimSun"/>
                <a:ea typeface="SimSun"/>
                <a:cs typeface="SimSun"/>
              </a:rPr>
              <a:t>值</a:t>
            </a:r>
            <a:r>
              <a:rPr sz="2000" spc="0" dirty="0">
                <a:solidFill>
                  <a:srgbClr val="000000">
                    <a:alpha val="100000"/>
                  </a:srgbClr>
                </a:solidFill>
                <a:latin typeface="SimSun"/>
                <a:ea typeface="SimSun"/>
                <a:cs typeface="SimSun"/>
              </a:rPr>
              <a:t>；</a:t>
            </a:r>
            <a:endParaRPr lang="SimSun" altLang="SimSun" sz="2000" dirty="0"/>
          </a:p>
          <a:p>
            <a:pPr marL="463024" indent="4838" algn="l" rtl="0" eaLnBrk="0">
              <a:lnSpc>
                <a:spcPct val="98000"/>
              </a:lnSpc>
              <a:spcBef>
                <a:spcPts val="96"/>
              </a:spcBef>
              <a:tabLst/>
            </a:pPr>
            <a:r>
              <a:rPr sz="2000" spc="0" dirty="0">
                <a:solidFill>
                  <a:srgbClr val="000000">
                    <a:alpha val="100000"/>
                  </a:srgbClr>
                </a:solidFill>
                <a:latin typeface="SimSun"/>
                <a:ea typeface="SimSun"/>
                <a:cs typeface="SimSun"/>
              </a:rPr>
              <a:t>i</a:t>
            </a:r>
            <a:r>
              <a:rPr sz="2000" spc="20" dirty="0">
                <a:solidFill>
                  <a:srgbClr val="000000">
                    <a:alpha val="100000"/>
                  </a:srgbClr>
                </a:solidFill>
                <a:latin typeface="SimSun"/>
                <a:ea typeface="SimSun"/>
                <a:cs typeface="SimSun"/>
              </a:rPr>
              <a:t>)</a:t>
            </a:r>
            <a:r>
              <a:rPr sz="2000" spc="20" dirty="0">
                <a:solidFill>
                  <a:srgbClr val="000000">
                    <a:alpha val="100000"/>
                  </a:srgbClr>
                </a:solidFill>
                <a:latin typeface="SimSun"/>
                <a:ea typeface="SimSun"/>
                <a:cs typeface="SimSun"/>
              </a:rPr>
              <a:t> </a:t>
            </a:r>
            <a:r>
              <a:rPr sz="2000" spc="20" dirty="0">
                <a:solidFill>
                  <a:srgbClr val="000000">
                    <a:alpha val="100000"/>
                  </a:srgbClr>
                </a:solidFill>
                <a:latin typeface="SimSun"/>
                <a:ea typeface="SimSun"/>
                <a:cs typeface="SimSun"/>
              </a:rPr>
              <a:t>每次断电累计时间、断电时刻及复电时</a:t>
            </a:r>
            <a:r>
              <a:rPr sz="2000" spc="10" dirty="0">
                <a:solidFill>
                  <a:srgbClr val="000000">
                    <a:alpha val="100000"/>
                  </a:srgbClr>
                </a:solidFill>
                <a:latin typeface="SimSun"/>
                <a:ea typeface="SimSun"/>
                <a:cs typeface="SimSun"/>
              </a:rPr>
              <a:t>刻</a:t>
            </a:r>
            <a:r>
              <a:rPr sz="2000" spc="0" dirty="0">
                <a:solidFill>
                  <a:srgbClr val="000000">
                    <a:alpha val="100000"/>
                  </a:srgbClr>
                </a:solidFill>
                <a:latin typeface="SimSun"/>
                <a:ea typeface="SimSun"/>
                <a:cs typeface="SimSun"/>
              </a:rPr>
              <a:t>，平均值，最大值及</a:t>
            </a:r>
            <a:r>
              <a:rPr sz="2000" spc="0" dirty="0">
                <a:solidFill>
                  <a:srgbClr val="000000">
                    <a:alpha val="100000"/>
                  </a:srgbClr>
                </a:solidFill>
                <a:latin typeface="SimSun"/>
                <a:ea typeface="SimSun"/>
                <a:cs typeface="SimSun"/>
              </a:rPr>
              <a:t> </a:t>
            </a:r>
            <a:r>
              <a:rPr sz="2000" spc="-10" dirty="0">
                <a:solidFill>
                  <a:srgbClr val="000000">
                    <a:alpha val="100000"/>
                  </a:srgbClr>
                </a:solidFill>
                <a:latin typeface="SimSun"/>
                <a:ea typeface="SimSun"/>
                <a:cs typeface="SimSun"/>
              </a:rPr>
              <a:t>时刻；每次采取措施时间及采取措施内</a:t>
            </a:r>
            <a:r>
              <a:rPr sz="2000" spc="0" dirty="0">
                <a:solidFill>
                  <a:srgbClr val="000000">
                    <a:alpha val="100000"/>
                  </a:srgbClr>
                </a:solidFill>
                <a:latin typeface="SimSun"/>
                <a:ea typeface="SimSun"/>
                <a:cs typeface="SimSun"/>
              </a:rPr>
              <a:t>容等。</a:t>
            </a:r>
            <a:endParaRPr lang="SimSun" altLang="SimSun" sz="2000" dirty="0"/>
          </a:p>
        </p:txBody>
      </p:sp>
      <p:sp>
        <p:nvSpPr>
          <p:cNvPr id="936" name="textbox 936"/>
          <p:cNvSpPr/>
          <p:nvPr/>
        </p:nvSpPr>
        <p:spPr>
          <a:xfrm>
            <a:off x="678451" y="175800"/>
            <a:ext cx="3736975" cy="410844"/>
          </a:xfrm>
          <a:prstGeom prst="rect">
            <a:avLst/>
          </a:prstGeom>
        </p:spPr>
        <p:txBody>
          <a:bodyPr vert="horz" wrap="square" lIns="0" tIns="0" rIns="0" bIns="0"/>
          <a:lstStyle/>
          <a:p>
            <a:pPr algn="l" rtl="0" eaLnBrk="0">
              <a:lnSpc>
                <a:spcPct val="71308"/>
              </a:lnSpc>
              <a:tabLst/>
            </a:pPr>
            <a:endParaRPr lang="Arial" altLang="Arial" sz="100" dirty="0"/>
          </a:p>
          <a:p>
            <a:pPr marL="12700" algn="l" rtl="0" eaLnBrk="0">
              <a:lnSpc>
                <a:spcPct val="94000"/>
              </a:lnSpc>
              <a:tabLst/>
            </a:pP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10</a:t>
            </a:r>
            <a:r>
              <a:rPr sz="2700" spc="80" dirty="0">
                <a:solidFill>
                  <a:srgbClr val="0070C0">
                    <a:alpha val="100000"/>
                  </a:srgbClr>
                </a:solidFill>
                <a:latin typeface="Microsoft YaHei"/>
                <a:ea typeface="Microsoft YaHei"/>
                <a:cs typeface="Microsoft YaHei"/>
              </a:rPr>
              <a:t> </a:t>
            </a:r>
            <a:r>
              <a:rPr sz="2700" spc="8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管理制度与技术资</a:t>
            </a:r>
            <a:r>
              <a:rPr sz="2700" spc="70" dirty="0">
                <a:solidFill>
                  <a:srgbClr val="0070C0">
                    <a:alpha val="100000"/>
                  </a:srgbClr>
                </a:solidFill>
                <a:ln w="6350" cap="flat" cmpd="sng">
                  <a:solidFill>
                    <a:srgbClr a:val="0070C0">
                      <a:alpha val="100000"/>
                    </a:srgbClr>
                  </a:solidFill>
                  <a:prstDash a:val="solid"/>
                  <a:miter lim="0"/>
                </a:ln>
                <a:latin typeface="Microsoft YaHei"/>
                <a:ea typeface="Microsoft YaHei"/>
                <a:cs typeface="Microsoft YaHei"/>
              </a:rPr>
              <a:t>料</a:t>
            </a:r>
            <a:endParaRPr lang="Microsoft YaHei" altLang="Microsoft YaHei" sz="2700" dirty="0"/>
          </a:p>
        </p:txBody>
      </p:sp>
      <p:sp>
        <p:nvSpPr>
          <p:cNvPr id="937" name="rect"/>
          <p:cNvSpPr/>
          <p:nvPr/>
        </p:nvSpPr>
        <p:spPr>
          <a:xfrm>
            <a:off x="609600" y="650875"/>
            <a:ext cx="4655515" cy="109537"/>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38" name="rect"/>
          <p:cNvSpPr/>
          <p:nvPr/>
        </p:nvSpPr>
        <p:spPr>
          <a:xfrm>
            <a:off x="609600" y="646112"/>
            <a:ext cx="7958137" cy="9525"/>
          </a:xfrm>
          <a:prstGeom prst="rect">
            <a:avLst/>
          </a:prstGeom>
          <a:solidFill>
            <a:srgbClr val="CC0000">
              <a:alpha val="100000"/>
            </a:srgbClr>
          </a:solidFill>
          <a:ln cap="flat">
            <a:miter lim="0"/>
            <a:noFill/>
            <a:prstDash val="solid"/>
          </a:ln>
        </p:spPr>
        <p:txBody>
          <a:bodyPr rtlCol="0"/>
          <a:lstStyle/>
          <a:p>
            <a:pPr algn="ctr"/>
            <a:endParaRPr lang="zh-CN" altLang="en-US"/>
          </a:p>
        </p:txBody>
      </p:sp>
      <p:sp>
        <p:nvSpPr>
          <p:cNvPr id="939" name="textbox 939"/>
          <p:cNvSpPr/>
          <p:nvPr/>
        </p:nvSpPr>
        <p:spPr>
          <a:xfrm>
            <a:off x="8214014" y="6401058"/>
            <a:ext cx="241934" cy="202564"/>
          </a:xfrm>
          <a:prstGeom prst="rect">
            <a:avLst/>
          </a:prstGeom>
        </p:spPr>
        <p:txBody>
          <a:bodyPr vert="horz" wrap="square" lIns="0" tIns="0" rIns="0" bIns="0"/>
          <a:lstStyle/>
          <a:p>
            <a:pPr algn="l" rtl="0" eaLnBrk="0">
              <a:lnSpc>
                <a:spcPct val="81763"/>
              </a:lnSpc>
              <a:tabLst/>
            </a:pPr>
            <a:endParaRPr lang="Arial" altLang="Arial" sz="100" dirty="0"/>
          </a:p>
          <a:p>
            <a:pPr marL="12700" algn="l" rtl="0" eaLnBrk="0">
              <a:lnSpc>
                <a:spcPct val="83000"/>
              </a:lnSpc>
              <a:tabLst/>
            </a:pPr>
            <a:r>
              <a:rPr sz="1400" spc="-40" dirty="0">
                <a:solidFill>
                  <a:srgbClr val="000000">
                    <a:alpha val="100000"/>
                  </a:srgbClr>
                </a:solidFill>
                <a:latin typeface="Verdana"/>
                <a:ea typeface="Verdana"/>
                <a:cs typeface="Verdana"/>
              </a:rPr>
              <a:t>99</a:t>
            </a:r>
            <a:endParaRPr lang="Verdana" altLang="Verdana" sz="1400"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op:Properties xmlns:vt="http://schemas.openxmlformats.org/officeDocument/2006/docPropsVTypes" xmlns:op="http://schemas.openxmlformats.org/officeDocument/2006/custom-properties">
  <op:property fmtid="{E94486CC-9CD1-11EB-B3E1-52540006F7B4}" pid="2" name="CRO">
    <vt:lpwstr>wqlLaW5nc29mdCBQREYgdG8gV1BTIDgw</vt:lpwstr>
  </op:property>
  <op:property fmtid="{E94486CC-9CD1-11EB-B3E1-52540006F7B4}" pid="3" name="Created">
    <vt:filetime>2026-07-18T10:15:23</vt:filetime>
  </op:property>
</op:Properties>
</file>