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showGuides="1">
      <p:cViewPr varScale="1">
        <p:scale>
          <a:sx n="114" d="100"/>
          <a:sy n="114" d="100"/>
        </p:scale>
        <p:origin x="-153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7.xml"/><Relationship Id="rId98" Type="http://schemas.openxmlformats.org/officeDocument/2006/relationships/slide" Target="slides/slide96.xml"/><Relationship Id="rId97" Type="http://schemas.openxmlformats.org/officeDocument/2006/relationships/slide" Target="slides/slide95.xml"/><Relationship Id="rId96" Type="http://schemas.openxmlformats.org/officeDocument/2006/relationships/slide" Target="slides/slide94.xml"/><Relationship Id="rId95" Type="http://schemas.openxmlformats.org/officeDocument/2006/relationships/slide" Target="slides/slide93.xml"/><Relationship Id="rId94" Type="http://schemas.openxmlformats.org/officeDocument/2006/relationships/slide" Target="slides/slide92.xml"/><Relationship Id="rId93" Type="http://schemas.openxmlformats.org/officeDocument/2006/relationships/slide" Target="slides/slide91.xml"/><Relationship Id="rId92" Type="http://schemas.openxmlformats.org/officeDocument/2006/relationships/slide" Target="slides/slide90.xml"/><Relationship Id="rId91" Type="http://schemas.openxmlformats.org/officeDocument/2006/relationships/slide" Target="slides/slide89.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9" Type="http://schemas.openxmlformats.org/officeDocument/2006/relationships/tableStyles" Target="tableStyles.xml"/><Relationship Id="rId108" Type="http://schemas.openxmlformats.org/officeDocument/2006/relationships/viewProps" Target="viewProps.xml"/><Relationship Id="rId107" Type="http://schemas.openxmlformats.org/officeDocument/2006/relationships/presProps" Target="presProps.xml"/><Relationship Id="rId106" Type="http://schemas.openxmlformats.org/officeDocument/2006/relationships/slide" Target="slides/slide104.xml"/><Relationship Id="rId105" Type="http://schemas.openxmlformats.org/officeDocument/2006/relationships/slide" Target="slides/slide103.xml"/><Relationship Id="rId104" Type="http://schemas.openxmlformats.org/officeDocument/2006/relationships/slide" Target="slides/slide102.xml"/><Relationship Id="rId103" Type="http://schemas.openxmlformats.org/officeDocument/2006/relationships/slide" Target="slides/slide101.xml"/><Relationship Id="rId102" Type="http://schemas.openxmlformats.org/officeDocument/2006/relationships/slide" Target="slides/slide100.xml"/><Relationship Id="rId101" Type="http://schemas.openxmlformats.org/officeDocument/2006/relationships/slide" Target="slides/slide99.xml"/><Relationship Id="rId100" Type="http://schemas.openxmlformats.org/officeDocument/2006/relationships/slide" Target="slides/slide98.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png"/><Relationship Id="rId6" Type="http://schemas.openxmlformats.org/officeDocument/2006/relationships/image" Target="../media/image5.png"/><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10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202.png"/></Relationships>
</file>

<file path=ppt/slides/_rels/slide10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204.jpeg"/><Relationship Id="rId1" Type="http://schemas.openxmlformats.org/officeDocument/2006/relationships/image" Target="../media/image203.jpeg"/></Relationships>
</file>

<file path=ppt/slides/_rels/slide10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204.jpeg"/><Relationship Id="rId1" Type="http://schemas.openxmlformats.org/officeDocument/2006/relationships/image" Target="../media/image205.jpeg"/></Relationships>
</file>

<file path=ppt/slides/_rels/slide10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206.jpe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207.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31.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32.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34.jpeg"/><Relationship Id="rId1" Type="http://schemas.openxmlformats.org/officeDocument/2006/relationships/image" Target="../media/image33.jpe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36.jpeg"/><Relationship Id="rId1" Type="http://schemas.openxmlformats.org/officeDocument/2006/relationships/image" Target="../media/image35.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38.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39.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png"/><Relationship Id="rId6" Type="http://schemas.openxmlformats.org/officeDocument/2006/relationships/image" Target="../media/image5.png"/><Relationship Id="rId5" Type="http://schemas.openxmlformats.org/officeDocument/2006/relationships/image" Target="../media/image45.jpeg"/><Relationship Id="rId4" Type="http://schemas.openxmlformats.org/officeDocument/2006/relationships/image" Target="../media/image44.jpeg"/><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image" Target="../media/image41.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46.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47.pn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49.png"/><Relationship Id="rId1" Type="http://schemas.openxmlformats.org/officeDocument/2006/relationships/image" Target="../media/image48.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50.png"/></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54.jpeg"/><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55.png"/></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png"/><Relationship Id="rId7" Type="http://schemas.openxmlformats.org/officeDocument/2006/relationships/image" Target="../media/image61.jpeg"/><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png"/></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image" Target="../media/image62.pn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66.jpe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68.jpeg"/><Relationship Id="rId1" Type="http://schemas.openxmlformats.org/officeDocument/2006/relationships/image" Target="../media/image67.pn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69.jpe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70.jpe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image" Target="../media/image71.jpeg"/></Relationships>
</file>

<file path=ppt/slides/_rels/slide3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75.jpeg"/><Relationship Id="rId1" Type="http://schemas.openxmlformats.org/officeDocument/2006/relationships/image" Target="../media/image74.jpeg"/></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77.jpeg"/><Relationship Id="rId1" Type="http://schemas.openxmlformats.org/officeDocument/2006/relationships/image" Target="../media/image76.jpe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78.jpeg"/></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80.jpeg"/><Relationship Id="rId1" Type="http://schemas.openxmlformats.org/officeDocument/2006/relationships/image" Target="../media/image79.jpeg"/></Relationships>
</file>

<file path=ppt/slides/_rels/slide3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82.jpeg"/><Relationship Id="rId2" Type="http://schemas.openxmlformats.org/officeDocument/2006/relationships/image" Target="../media/image5.png"/><Relationship Id="rId1" Type="http://schemas.openxmlformats.org/officeDocument/2006/relationships/image" Target="../media/image8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83.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85.jpeg"/><Relationship Id="rId1" Type="http://schemas.openxmlformats.org/officeDocument/2006/relationships/image" Target="../media/image84.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86.jpe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87.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5.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88.png"/></Relationships>
</file>

<file path=ppt/slides/_rels/slide4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89.png"/></Relationships>
</file>

<file path=ppt/slides/_rels/slide4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90.jpeg"/></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91.png"/></Relationships>
</file>

<file path=ppt/slides/_rels/slide4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93.jpeg"/><Relationship Id="rId1" Type="http://schemas.openxmlformats.org/officeDocument/2006/relationships/image" Target="../media/image92.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png"/><Relationship Id="rId7" Type="http://schemas.openxmlformats.org/officeDocument/2006/relationships/image" Target="../media/image11.jpe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image" Target="../media/image6.jpeg"/></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image" Target="../media/image94.jpeg"/></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98.png"/><Relationship Id="rId1" Type="http://schemas.openxmlformats.org/officeDocument/2006/relationships/image" Target="../media/image97.png"/></Relationships>
</file>

<file path=ppt/slides/_rels/slide5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99.jpeg"/></Relationships>
</file>

<file path=ppt/slides/_rels/slide53.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02.jpeg"/><Relationship Id="rId3" Type="http://schemas.openxmlformats.org/officeDocument/2006/relationships/image" Target="../media/image5.png"/><Relationship Id="rId2" Type="http://schemas.openxmlformats.org/officeDocument/2006/relationships/image" Target="../media/image101.jpeg"/><Relationship Id="rId1" Type="http://schemas.openxmlformats.org/officeDocument/2006/relationships/image" Target="../media/image100.pn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03.jpeg"/></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04.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5.png"/></Relationships>
</file>

<file path=ppt/slides/_rels/slide57.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106.jpeg"/><Relationship Id="rId1" Type="http://schemas.openxmlformats.org/officeDocument/2006/relationships/image" Target="../media/image105.jpeg"/></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07.jpeg"/></Relationships>
</file>

<file path=ppt/slides/_rels/slide59.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11.jpeg"/><Relationship Id="rId4" Type="http://schemas.openxmlformats.org/officeDocument/2006/relationships/image" Target="../media/image5.png"/><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image" Target="../media/image108.jpe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1.png"/><Relationship Id="rId6" Type="http://schemas.openxmlformats.org/officeDocument/2006/relationships/image" Target="../media/image15.jpeg"/><Relationship Id="rId5" Type="http://schemas.openxmlformats.org/officeDocument/2006/relationships/image" Target="../media/image8.jpeg"/><Relationship Id="rId4" Type="http://schemas.openxmlformats.org/officeDocument/2006/relationships/image" Target="../media/image5.pn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jpeg"/></Relationships>
</file>

<file path=ppt/slides/_rels/slide6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2.png"/></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3.jpeg"/></Relationships>
</file>

<file path=ppt/slides/_rels/slide6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4.jpeg"/></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5.jpeg"/></Relationships>
</file>

<file path=ppt/slides/_rels/slide6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6.png"/></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17.jpeg"/></Relationships>
</file>

<file path=ppt/slides/_rels/slide6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119.jpeg"/><Relationship Id="rId1" Type="http://schemas.openxmlformats.org/officeDocument/2006/relationships/image" Target="../media/image118.jpeg"/></Relationships>
</file>

<file path=ppt/slides/_rels/slide6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20.jpeg"/></Relationships>
</file>

<file path=ppt/slides/_rels/slide6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21.jpeg"/></Relationships>
</file>

<file path=ppt/slides/_rels/slide69.xml.rels><?xml version="1.0" encoding="UTF-8" standalone="yes"?>
<Relationships xmlns="http://schemas.openxmlformats.org/package/2006/relationships"><Relationship Id="rId9" Type="http://schemas.openxmlformats.org/officeDocument/2006/relationships/image" Target="../media/image129.png"/><Relationship Id="rId8" Type="http://schemas.openxmlformats.org/officeDocument/2006/relationships/image" Target="../media/image128.png"/><Relationship Id="rId7" Type="http://schemas.openxmlformats.org/officeDocument/2006/relationships/image" Target="../media/image127.png"/><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 Id="rId3" Type="http://schemas.openxmlformats.org/officeDocument/2006/relationships/image" Target="../media/image5.png"/><Relationship Id="rId20" Type="http://schemas.openxmlformats.org/officeDocument/2006/relationships/slideLayout" Target="../slideLayouts/slideLayout1.xml"/><Relationship Id="rId2" Type="http://schemas.openxmlformats.org/officeDocument/2006/relationships/image" Target="../media/image123.png"/><Relationship Id="rId19" Type="http://schemas.openxmlformats.org/officeDocument/2006/relationships/image" Target="../media/image1.png"/><Relationship Id="rId18" Type="http://schemas.openxmlformats.org/officeDocument/2006/relationships/image" Target="../media/image138.png"/><Relationship Id="rId17" Type="http://schemas.openxmlformats.org/officeDocument/2006/relationships/image" Target="../media/image137.png"/><Relationship Id="rId16" Type="http://schemas.openxmlformats.org/officeDocument/2006/relationships/image" Target="../media/image136.png"/><Relationship Id="rId15" Type="http://schemas.openxmlformats.org/officeDocument/2006/relationships/image" Target="../media/image135.png"/><Relationship Id="rId14" Type="http://schemas.openxmlformats.org/officeDocument/2006/relationships/image" Target="../media/image134.png"/><Relationship Id="rId13" Type="http://schemas.openxmlformats.org/officeDocument/2006/relationships/image" Target="../media/image133.png"/><Relationship Id="rId12" Type="http://schemas.openxmlformats.org/officeDocument/2006/relationships/image" Target="../media/image132.png"/><Relationship Id="rId11" Type="http://schemas.openxmlformats.org/officeDocument/2006/relationships/image" Target="../media/image131.png"/><Relationship Id="rId10" Type="http://schemas.openxmlformats.org/officeDocument/2006/relationships/image" Target="../media/image130.png"/><Relationship Id="rId1" Type="http://schemas.openxmlformats.org/officeDocument/2006/relationships/image" Target="../media/image122.jpe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1.png"/><Relationship Id="rId7" Type="http://schemas.openxmlformats.org/officeDocument/2006/relationships/image" Target="../media/image21.png"/><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5.png"/><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image" Target="../media/image16.jpeg"/></Relationships>
</file>

<file path=ppt/slides/_rels/slide7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39.png"/></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40.jpeg"/></Relationships>
</file>

<file path=ppt/slides/_rels/slide7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41.jpeg"/></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74.xml.rels><?xml version="1.0" encoding="UTF-8" standalone="yes"?>
<Relationships xmlns="http://schemas.openxmlformats.org/package/2006/relationships"><Relationship Id="rId9" Type="http://schemas.openxmlformats.org/officeDocument/2006/relationships/image" Target="../media/image149.png"/><Relationship Id="rId8" Type="http://schemas.openxmlformats.org/officeDocument/2006/relationships/image" Target="../media/image148.png"/><Relationship Id="rId7" Type="http://schemas.openxmlformats.org/officeDocument/2006/relationships/image" Target="../media/image147.png"/><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 Id="rId3" Type="http://schemas.openxmlformats.org/officeDocument/2006/relationships/image" Target="../media/image143.png"/><Relationship Id="rId2" Type="http://schemas.openxmlformats.org/officeDocument/2006/relationships/image" Target="../media/image5.png"/><Relationship Id="rId17" Type="http://schemas.openxmlformats.org/officeDocument/2006/relationships/slideLayout" Target="../slideLayouts/slideLayout1.xml"/><Relationship Id="rId16" Type="http://schemas.openxmlformats.org/officeDocument/2006/relationships/image" Target="../media/image1.png"/><Relationship Id="rId15" Type="http://schemas.openxmlformats.org/officeDocument/2006/relationships/image" Target="../media/image155.png"/><Relationship Id="rId14" Type="http://schemas.openxmlformats.org/officeDocument/2006/relationships/image" Target="../media/image154.png"/><Relationship Id="rId13" Type="http://schemas.openxmlformats.org/officeDocument/2006/relationships/image" Target="../media/image153.png"/><Relationship Id="rId12" Type="http://schemas.openxmlformats.org/officeDocument/2006/relationships/image" Target="../media/image152.png"/><Relationship Id="rId11" Type="http://schemas.openxmlformats.org/officeDocument/2006/relationships/image" Target="../media/image151.png"/><Relationship Id="rId10" Type="http://schemas.openxmlformats.org/officeDocument/2006/relationships/image" Target="../media/image150.png"/><Relationship Id="rId1" Type="http://schemas.openxmlformats.org/officeDocument/2006/relationships/image" Target="../media/image142.png"/></Relationships>
</file>

<file path=ppt/slides/_rels/slide7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56.jpeg"/></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57.jpeg"/></Relationships>
</file>

<file path=ppt/slides/_rels/slide7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58.jpeg"/></Relationships>
</file>

<file path=ppt/slides/_rels/slide7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59.jpeg"/></Relationships>
</file>

<file path=ppt/slides/_rels/slide7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image" Target="../media/image160.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22.jpeg"/></Relationships>
</file>

<file path=ppt/slides/_rels/slide8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164.jpeg"/><Relationship Id="rId1" Type="http://schemas.openxmlformats.org/officeDocument/2006/relationships/image" Target="../media/image163.png"/></Relationships>
</file>

<file path=ppt/slides/_rels/slide8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65.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5.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png"/><Relationship Id="rId1" Type="http://schemas.openxmlformats.org/officeDocument/2006/relationships/image" Target="../media/image5.png"/></Relationships>
</file>

<file path=ppt/slides/_rels/slide84.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167.jpeg"/><Relationship Id="rId1" Type="http://schemas.openxmlformats.org/officeDocument/2006/relationships/image" Target="../media/image166.jpeg"/></Relationships>
</file>

<file path=ppt/slides/_rels/slide85.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71.jpeg"/><Relationship Id="rId4" Type="http://schemas.openxmlformats.org/officeDocument/2006/relationships/image" Target="../media/image5.png"/><Relationship Id="rId3" Type="http://schemas.openxmlformats.org/officeDocument/2006/relationships/image" Target="../media/image170.jpeg"/><Relationship Id="rId2" Type="http://schemas.openxmlformats.org/officeDocument/2006/relationships/image" Target="../media/image169.png"/><Relationship Id="rId1" Type="http://schemas.openxmlformats.org/officeDocument/2006/relationships/image" Target="../media/image168.jpeg"/></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72.png"/></Relationships>
</file>

<file path=ppt/slides/_rels/slide87.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180.jpeg"/><Relationship Id="rId7" Type="http://schemas.openxmlformats.org/officeDocument/2006/relationships/image" Target="../media/image179.jpeg"/><Relationship Id="rId6" Type="http://schemas.openxmlformats.org/officeDocument/2006/relationships/image" Target="../media/image178.jpeg"/><Relationship Id="rId5" Type="http://schemas.openxmlformats.org/officeDocument/2006/relationships/image" Target="../media/image177.jpeg"/><Relationship Id="rId4" Type="http://schemas.openxmlformats.org/officeDocument/2006/relationships/image" Target="../media/image176.jpeg"/><Relationship Id="rId3" Type="http://schemas.openxmlformats.org/officeDocument/2006/relationships/image" Target="../media/image175.png"/><Relationship Id="rId2" Type="http://schemas.openxmlformats.org/officeDocument/2006/relationships/image" Target="../media/image174.png"/><Relationship Id="rId11" Type="http://schemas.openxmlformats.org/officeDocument/2006/relationships/slideLayout" Target="../slideLayouts/slideLayout1.xml"/><Relationship Id="rId10" Type="http://schemas.openxmlformats.org/officeDocument/2006/relationships/image" Target="../media/image1.png"/><Relationship Id="rId1" Type="http://schemas.openxmlformats.org/officeDocument/2006/relationships/image" Target="../media/image173.png"/></Relationships>
</file>

<file path=ppt/slides/_rels/slide88.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73.png"/><Relationship Id="rId4" Type="http://schemas.openxmlformats.org/officeDocument/2006/relationships/image" Target="../media/image5.png"/><Relationship Id="rId3" Type="http://schemas.openxmlformats.org/officeDocument/2006/relationships/image" Target="../media/image183.jpeg"/><Relationship Id="rId2" Type="http://schemas.openxmlformats.org/officeDocument/2006/relationships/image" Target="../media/image182.png"/><Relationship Id="rId1" Type="http://schemas.openxmlformats.org/officeDocument/2006/relationships/image" Target="../media/image181.jpeg"/></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84.jpe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jpeg"/></Relationships>
</file>

<file path=ppt/slides/_rels/slide90.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image" Target="../media/image185.jpeg"/></Relationships>
</file>

<file path=ppt/slides/_rels/slide9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189.jpeg"/><Relationship Id="rId1" Type="http://schemas.openxmlformats.org/officeDocument/2006/relationships/image" Target="../media/image188.jpeg"/></Relationships>
</file>

<file path=ppt/slides/_rels/slide9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90.jpeg"/></Relationships>
</file>

<file path=ppt/slides/_rels/slide9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84.jpeg"/></Relationships>
</file>

<file path=ppt/slides/_rels/slide9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image" Target="../media/image191.jpeg"/></Relationships>
</file>

<file path=ppt/slides/_rels/slide9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96.png"/><Relationship Id="rId3" Type="http://schemas.openxmlformats.org/officeDocument/2006/relationships/image" Target="../media/image5.png"/><Relationship Id="rId2" Type="http://schemas.openxmlformats.org/officeDocument/2006/relationships/image" Target="../media/image195.png"/><Relationship Id="rId1" Type="http://schemas.openxmlformats.org/officeDocument/2006/relationships/image" Target="../media/image194.png"/></Relationships>
</file>

<file path=ppt/slides/_rels/slide9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97.jpeg"/></Relationships>
</file>

<file path=ppt/slides/_rels/slide9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198.png"/></Relationships>
</file>

<file path=ppt/slides/_rels/slide9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png"/><Relationship Id="rId3" Type="http://schemas.openxmlformats.org/officeDocument/2006/relationships/image" Target="../media/image5.png"/><Relationship Id="rId2" Type="http://schemas.openxmlformats.org/officeDocument/2006/relationships/image" Target="../media/image200.jpeg"/><Relationship Id="rId1" Type="http://schemas.openxmlformats.org/officeDocument/2006/relationships/image" Target="../media/image199.png"/></Relationships>
</file>

<file path=ppt/slides/_rels/slide9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image" Target="../media/image20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35051" y="0"/>
            <a:ext cx="9108947" cy="6830568"/>
          </a:xfrm>
          <a:prstGeom prst="rect">
            <a:avLst/>
          </a:prstGeom>
          <a:solidFill>
            <a:srgbClr val="F8F5EE">
              <a:alpha val="100000"/>
            </a:srgbClr>
          </a:solidFill>
          <a:ln w="0" cap="flat">
            <a:noFill/>
            <a:prstDash val="solid"/>
            <a:miter lim="0"/>
          </a:ln>
        </p:spPr>
        <p:txBody>
          <a:bodyPr rtlCol="0"/>
          <a:lstStyle/>
          <a:p>
            <a:pPr algn="ctr"/>
            <a:endParaRPr lang="zh-CN" altLang="en-US"/>
          </a:p>
        </p:txBody>
      </p:sp>
      <p:sp>
        <p:nvSpPr>
          <p:cNvPr id="4" name="textbox 4"/>
          <p:cNvSpPr/>
          <p:nvPr/>
        </p:nvSpPr>
        <p:spPr>
          <a:xfrm>
            <a:off x="4141774" y="3269919"/>
            <a:ext cx="935989" cy="274954"/>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96000"/>
              </a:lnSpc>
            </a:pPr>
            <a:r>
              <a:rPr sz="1700" kern="0" spc="80" dirty="0">
                <a:solidFill>
                  <a:srgbClr val="FFFFFF">
                    <a:alpha val="100000"/>
                  </a:srgbClr>
                </a:solidFill>
                <a:latin typeface="微软雅黑" panose="020B0503020204020204" charset="-122"/>
                <a:ea typeface="微软雅黑" panose="020B0503020204020204" charset="-122"/>
                <a:cs typeface="微软雅黑" panose="020B0503020204020204" charset="-122"/>
              </a:rPr>
              <a:t>量精度高</a:t>
            </a:r>
            <a:endParaRPr sz="1700" dirty="0">
              <a:latin typeface="微软雅黑" panose="020B0503020204020204" charset="-122"/>
              <a:ea typeface="微软雅黑" panose="020B0503020204020204" charset="-122"/>
              <a:cs typeface="微软雅黑" panose="020B0503020204020204" charset="-122"/>
            </a:endParaRPr>
          </a:p>
        </p:txBody>
      </p:sp>
      <p:sp>
        <p:nvSpPr>
          <p:cNvPr id="8" name="textbox 8"/>
          <p:cNvSpPr/>
          <p:nvPr/>
        </p:nvSpPr>
        <p:spPr>
          <a:xfrm>
            <a:off x="1731595" y="4736650"/>
            <a:ext cx="5699125" cy="100330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sz="3200" b="1" kern="0" spc="-10" dirty="0">
                <a:solidFill>
                  <a:srgbClr val="864300">
                    <a:alpha val="100000"/>
                  </a:srgbClr>
                </a:solidFill>
                <a:latin typeface="微软雅黑" panose="020B0503020204020204" charset="-122"/>
                <a:ea typeface="微软雅黑" panose="020B0503020204020204" charset="-122"/>
                <a:cs typeface="微软雅黑" panose="020B0503020204020204" charset="-122"/>
              </a:rPr>
              <a:t>常用传感器安装及日常维护重点</a:t>
            </a:r>
            <a:endParaRPr sz="3200" dirty="0">
              <a:latin typeface="微软雅黑" panose="020B0503020204020204" charset="-122"/>
              <a:ea typeface="微软雅黑" panose="020B0503020204020204" charset="-122"/>
              <a:cs typeface="微软雅黑" panose="020B0503020204020204" charset="-122"/>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00000"/>
              </a:lnSpc>
            </a:pPr>
            <a:endParaRPr sz="500" dirty="0">
              <a:latin typeface="Arial" panose="020B0604020202020204"/>
              <a:ea typeface="Arial" panose="020B0604020202020204"/>
              <a:cs typeface="Arial" panose="020B0604020202020204"/>
            </a:endParaRPr>
          </a:p>
          <a:p>
            <a:pPr marL="1599565" algn="l" rtl="0" eaLnBrk="0">
              <a:lnSpc>
                <a:spcPct val="91000"/>
              </a:lnSpc>
              <a:spcBef>
                <a:spcPts val="0"/>
              </a:spcBef>
            </a:pPr>
            <a:endParaRPr sz="2000" dirty="0">
              <a:latin typeface="微软雅黑" panose="020B0503020204020204" charset="-122"/>
              <a:ea typeface="微软雅黑" panose="020B0503020204020204" charset="-122"/>
              <a:cs typeface="微软雅黑" panose="020B0503020204020204" charset="-122"/>
            </a:endParaRPr>
          </a:p>
        </p:txBody>
      </p:sp>
      <p:sp>
        <p:nvSpPr>
          <p:cNvPr id="10" name="textbox 10"/>
          <p:cNvSpPr/>
          <p:nvPr/>
        </p:nvSpPr>
        <p:spPr>
          <a:xfrm>
            <a:off x="3066975" y="6059328"/>
            <a:ext cx="3815715" cy="607694"/>
          </a:xfrm>
          <a:prstGeom prst="rect">
            <a:avLst/>
          </a:prstGeom>
          <a:noFill/>
          <a:ln w="0" cap="flat">
            <a:noFill/>
            <a:prstDash val="solid"/>
            <a:miter lim="0"/>
          </a:ln>
        </p:spPr>
        <p:txBody>
          <a:bodyPr vert="horz" wrap="square" lIns="0" tIns="0" rIns="0" bIns="0"/>
          <a:lstStyle/>
          <a:p>
            <a:pPr algn="l" rtl="0" eaLnBrk="0">
              <a:lnSpc>
                <a:spcPct val="64000"/>
              </a:lnSpc>
            </a:pPr>
            <a:endParaRPr sz="100" dirty="0">
              <a:latin typeface="Arial" panose="020B0604020202020204"/>
              <a:ea typeface="Arial" panose="020B0604020202020204"/>
              <a:cs typeface="Arial" panose="020B0604020202020204"/>
            </a:endParaRPr>
          </a:p>
          <a:p>
            <a:pPr marL="137160" indent="-124460" algn="l" rtl="0" eaLnBrk="0">
              <a:lnSpc>
                <a:spcPct val="96000"/>
              </a:lnSpc>
            </a:pPr>
            <a:endParaRPr lang="zh-CN" sz="2000" dirty="0">
              <a:gradFill>
                <a:gsLst>
                  <a:gs pos="50000">
                    <a:schemeClr val="accent2"/>
                  </a:gs>
                  <a:gs pos="0">
                    <a:schemeClr val="accent2">
                      <a:lumMod val="25000"/>
                      <a:lumOff val="75000"/>
                    </a:schemeClr>
                  </a:gs>
                  <a:gs pos="100000">
                    <a:schemeClr val="accent2">
                      <a:lumMod val="85000"/>
                    </a:schemeClr>
                  </a:gs>
                </a:gsLst>
                <a:lin ang="5400000" scaled="1"/>
              </a:gradFill>
              <a:latin typeface="微软雅黑" panose="020B0503020204020204" charset="-122"/>
              <a:ea typeface="微软雅黑" panose="020B0503020204020204" charset="-122"/>
              <a:cs typeface="微软雅黑" panose="020B0503020204020204" charset="-122"/>
            </a:endParaRPr>
          </a:p>
        </p:txBody>
      </p:sp>
      <p:sp>
        <p:nvSpPr>
          <p:cNvPr id="12" name="rect 12"/>
          <p:cNvSpPr/>
          <p:nvPr/>
        </p:nvSpPr>
        <p:spPr>
          <a:xfrm>
            <a:off x="0" y="4434840"/>
            <a:ext cx="9144000" cy="181355"/>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1" name="rect 12"/>
          <p:cNvSpPr/>
          <p:nvPr/>
        </p:nvSpPr>
        <p:spPr>
          <a:xfrm>
            <a:off x="0" y="216576"/>
            <a:ext cx="9144000" cy="181355"/>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3" name="图片 12"/>
          <p:cNvPicPr>
            <a:picLocks noChangeAspect="1"/>
          </p:cNvPicPr>
          <p:nvPr/>
        </p:nvPicPr>
        <p:blipFill>
          <a:blip r:embed="rId1"/>
          <a:stretch>
            <a:fillRect/>
          </a:stretch>
        </p:blipFill>
        <p:spPr>
          <a:xfrm>
            <a:off x="8391525" y="6105525"/>
            <a:ext cx="752475" cy="7524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picture 192"/>
          <p:cNvPicPr>
            <a:picLocks noChangeAspect="1"/>
          </p:cNvPicPr>
          <p:nvPr/>
        </p:nvPicPr>
        <p:blipFill>
          <a:blip r:embed="rId1"/>
          <a:stretch>
            <a:fillRect/>
          </a:stretch>
        </p:blipFill>
        <p:spPr>
          <a:xfrm rot="21600000">
            <a:off x="2196083" y="2188464"/>
            <a:ext cx="5280659" cy="1725167"/>
          </a:xfrm>
          <a:prstGeom prst="rect">
            <a:avLst/>
          </a:prstGeom>
        </p:spPr>
      </p:pic>
      <p:sp>
        <p:nvSpPr>
          <p:cNvPr id="194" name="textbox 194"/>
          <p:cNvSpPr/>
          <p:nvPr/>
        </p:nvSpPr>
        <p:spPr>
          <a:xfrm>
            <a:off x="846327" y="824293"/>
            <a:ext cx="6859269" cy="894714"/>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3）</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抗干扰性</a:t>
            </a:r>
            <a:endParaRPr sz="2300" dirty="0">
              <a:latin typeface="黑体" panose="02010609060101010101" charset="-122"/>
              <a:ea typeface="黑体" panose="02010609060101010101" charset="-122"/>
              <a:cs typeface="黑体" panose="02010609060101010101" charset="-122"/>
            </a:endParaRPr>
          </a:p>
          <a:p>
            <a:pPr algn="l" rtl="0" eaLnBrk="0">
              <a:lnSpc>
                <a:spcPct val="136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algn="r" rtl="0" eaLnBrk="0">
              <a:lnSpc>
                <a:spcPct val="96000"/>
              </a:lnSpc>
              <a:spcBef>
                <a:spcPts val="5"/>
              </a:spcBef>
            </a:pP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电磁辐射干扰：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井下无线通信设施</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以及变频、</a:t>
            </a:r>
            <a:r>
              <a:rPr sz="17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配电开关等。</a:t>
            </a:r>
            <a:endParaRPr sz="1700" dirty="0">
              <a:latin typeface="微软雅黑" panose="020B0503020204020204" charset="-122"/>
              <a:ea typeface="微软雅黑" panose="020B0503020204020204" charset="-122"/>
              <a:cs typeface="微软雅黑" panose="020B0503020204020204" charset="-122"/>
            </a:endParaRPr>
          </a:p>
        </p:txBody>
      </p:sp>
      <p:pic>
        <p:nvPicPr>
          <p:cNvPr id="196" name="picture 196"/>
          <p:cNvPicPr>
            <a:picLocks noChangeAspect="1"/>
          </p:cNvPicPr>
          <p:nvPr/>
        </p:nvPicPr>
        <p:blipFill>
          <a:blip r:embed="rId2"/>
          <a:stretch>
            <a:fillRect/>
          </a:stretch>
        </p:blipFill>
        <p:spPr>
          <a:xfrm rot="21600000">
            <a:off x="1260347" y="4437888"/>
            <a:ext cx="1554480" cy="1856232"/>
          </a:xfrm>
          <a:prstGeom prst="rect">
            <a:avLst/>
          </a:prstGeom>
        </p:spPr>
      </p:pic>
      <p:pic>
        <p:nvPicPr>
          <p:cNvPr id="198" name="picture 198"/>
          <p:cNvPicPr>
            <a:picLocks noChangeAspect="1"/>
          </p:cNvPicPr>
          <p:nvPr/>
        </p:nvPicPr>
        <p:blipFill>
          <a:blip r:embed="rId3"/>
          <a:stretch>
            <a:fillRect/>
          </a:stretch>
        </p:blipFill>
        <p:spPr>
          <a:xfrm rot="21600000">
            <a:off x="2985516" y="4437888"/>
            <a:ext cx="1508760" cy="1877567"/>
          </a:xfrm>
          <a:prstGeom prst="rect">
            <a:avLst/>
          </a:prstGeom>
        </p:spPr>
      </p:pic>
      <p:pic>
        <p:nvPicPr>
          <p:cNvPr id="200" name="picture 200"/>
          <p:cNvPicPr>
            <a:picLocks noChangeAspect="1"/>
          </p:cNvPicPr>
          <p:nvPr/>
        </p:nvPicPr>
        <p:blipFill>
          <a:blip r:embed="rId4"/>
          <a:stretch>
            <a:fillRect/>
          </a:stretch>
        </p:blipFill>
        <p:spPr>
          <a:xfrm rot="21600000">
            <a:off x="4869798" y="4624331"/>
            <a:ext cx="1476613" cy="1440672"/>
          </a:xfrm>
          <a:prstGeom prst="rect">
            <a:avLst/>
          </a:prstGeom>
        </p:spPr>
      </p:pic>
      <p:pic>
        <p:nvPicPr>
          <p:cNvPr id="202" name="picture 202"/>
          <p:cNvPicPr>
            <a:picLocks noChangeAspect="1"/>
          </p:cNvPicPr>
          <p:nvPr/>
        </p:nvPicPr>
        <p:blipFill>
          <a:blip r:embed="rId5"/>
          <a:stretch>
            <a:fillRect/>
          </a:stretch>
        </p:blipFill>
        <p:spPr>
          <a:xfrm rot="21600000">
            <a:off x="6501383" y="4548506"/>
            <a:ext cx="1154831" cy="1592322"/>
          </a:xfrm>
          <a:prstGeom prst="rect">
            <a:avLst/>
          </a:prstGeom>
        </p:spPr>
      </p:pic>
      <p:pic>
        <p:nvPicPr>
          <p:cNvPr id="204" name="picture 204"/>
          <p:cNvPicPr>
            <a:picLocks noChangeAspect="1"/>
          </p:cNvPicPr>
          <p:nvPr/>
        </p:nvPicPr>
        <p:blipFill>
          <a:blip r:embed="rId6"/>
          <a:stretch>
            <a:fillRect/>
          </a:stretch>
        </p:blipFill>
        <p:spPr>
          <a:xfrm rot="21600000">
            <a:off x="179387" y="484632"/>
            <a:ext cx="7526337" cy="243839"/>
          </a:xfrm>
          <a:prstGeom prst="rect">
            <a:avLst/>
          </a:prstGeom>
        </p:spPr>
      </p:pic>
      <p:sp>
        <p:nvSpPr>
          <p:cNvPr id="206" name="rect 20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08" name="textbox 208"/>
          <p:cNvSpPr/>
          <p:nvPr/>
        </p:nvSpPr>
        <p:spPr>
          <a:xfrm>
            <a:off x="763066" y="2741892"/>
            <a:ext cx="1314450" cy="1096010"/>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25400" algn="l" rtl="0" eaLnBrk="0">
              <a:lnSpc>
                <a:spcPct val="87000"/>
              </a:lnSpc>
            </a:pP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电磁辐射试</a:t>
            </a:r>
            <a:endParaRPr sz="1700" dirty="0">
              <a:latin typeface="微软雅黑" panose="020B0503020204020204" charset="-122"/>
              <a:ea typeface="微软雅黑" panose="020B0503020204020204" charset="-122"/>
              <a:cs typeface="微软雅黑" panose="020B0503020204020204" charset="-122"/>
            </a:endParaRPr>
          </a:p>
          <a:p>
            <a:pPr marL="13970" indent="-1270" algn="l" rtl="0" eaLnBrk="0">
              <a:lnSpc>
                <a:spcPct val="163000"/>
              </a:lnSpc>
              <a:spcBef>
                <a:spcPts val="15"/>
              </a:spcBef>
            </a:pP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验等级的指</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标要求：</a:t>
            </a:r>
            <a:endParaRPr sz="1700" dirty="0">
              <a:latin typeface="微软雅黑" panose="020B0503020204020204" charset="-122"/>
              <a:ea typeface="微软雅黑" panose="020B0503020204020204" charset="-122"/>
              <a:cs typeface="微软雅黑" panose="020B0503020204020204" charset="-122"/>
            </a:endParaRPr>
          </a:p>
        </p:txBody>
      </p:sp>
      <p:sp>
        <p:nvSpPr>
          <p:cNvPr id="210" name="textbox 210"/>
          <p:cNvSpPr/>
          <p:nvPr/>
        </p:nvSpPr>
        <p:spPr>
          <a:xfrm>
            <a:off x="707059" y="217868"/>
            <a:ext cx="291592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p:txBody>
      </p:sp>
      <p:pic>
        <p:nvPicPr>
          <p:cNvPr id="13" name="图片 12"/>
          <p:cNvPicPr>
            <a:picLocks noChangeAspect="1"/>
          </p:cNvPicPr>
          <p:nvPr/>
        </p:nvPicPr>
        <p:blipFill>
          <a:blip r:embed="rId7"/>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6" name="picture 1656"/>
          <p:cNvPicPr>
            <a:picLocks noChangeAspect="1"/>
          </p:cNvPicPr>
          <p:nvPr/>
        </p:nvPicPr>
        <p:blipFill>
          <a:blip r:embed="rId1"/>
          <a:stretch>
            <a:fillRect/>
          </a:stretch>
        </p:blipFill>
        <p:spPr>
          <a:xfrm rot="21600000">
            <a:off x="0" y="3217164"/>
            <a:ext cx="9144000" cy="3640834"/>
          </a:xfrm>
          <a:prstGeom prst="rect">
            <a:avLst/>
          </a:prstGeom>
        </p:spPr>
      </p:pic>
      <p:sp>
        <p:nvSpPr>
          <p:cNvPr id="1658" name="textbox 1658"/>
          <p:cNvSpPr/>
          <p:nvPr/>
        </p:nvSpPr>
        <p:spPr>
          <a:xfrm>
            <a:off x="701128" y="1323683"/>
            <a:ext cx="3586479" cy="14446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512445" algn="l" rtl="0" eaLnBrk="0">
              <a:lnSpc>
                <a:spcPct val="100000"/>
              </a:lnSpc>
              <a:spcBef>
                <a:spcPts val="168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&lt;2&gt;处理方法</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algn="r" rtl="0" eaLnBrk="0">
              <a:lnSpc>
                <a:spcPct val="96000"/>
              </a:lnSpc>
              <a:spcBef>
                <a:spcPts val="0"/>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 输入密码”</a:t>
            </a:r>
            <a:r>
              <a:rPr sz="17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556”进入功能设置。</a:t>
            </a:r>
            <a:endParaRPr sz="1700" dirty="0">
              <a:latin typeface="微软雅黑" panose="020B0503020204020204" charset="-122"/>
              <a:ea typeface="微软雅黑" panose="020B0503020204020204" charset="-122"/>
              <a:cs typeface="微软雅黑" panose="020B0503020204020204" charset="-122"/>
            </a:endParaRPr>
          </a:p>
        </p:txBody>
      </p:sp>
      <p:sp>
        <p:nvSpPr>
          <p:cNvPr id="1660" name="textbox 1660"/>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662" name="picture 1662"/>
          <p:cNvPicPr>
            <a:picLocks noChangeAspect="1"/>
          </p:cNvPicPr>
          <p:nvPr/>
        </p:nvPicPr>
        <p:blipFill>
          <a:blip r:embed="rId2"/>
          <a:stretch>
            <a:fillRect/>
          </a:stretch>
        </p:blipFill>
        <p:spPr>
          <a:xfrm rot="21600000">
            <a:off x="179387" y="484632"/>
            <a:ext cx="7526337" cy="243839"/>
          </a:xfrm>
          <a:prstGeom prst="rect">
            <a:avLst/>
          </a:prstGeom>
        </p:spPr>
      </p:pic>
      <p:pic>
        <p:nvPicPr>
          <p:cNvPr id="7" name="图片 6"/>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6" name="picture 1666"/>
          <p:cNvPicPr>
            <a:picLocks noChangeAspect="1"/>
          </p:cNvPicPr>
          <p:nvPr/>
        </p:nvPicPr>
        <p:blipFill>
          <a:blip r:embed="rId1"/>
          <a:stretch>
            <a:fillRect/>
          </a:stretch>
        </p:blipFill>
        <p:spPr>
          <a:xfrm rot="21600000">
            <a:off x="396240" y="2926080"/>
            <a:ext cx="4247388" cy="3223259"/>
          </a:xfrm>
          <a:prstGeom prst="rect">
            <a:avLst/>
          </a:prstGeom>
        </p:spPr>
      </p:pic>
      <p:pic>
        <p:nvPicPr>
          <p:cNvPr id="1668" name="picture 1668"/>
          <p:cNvPicPr>
            <a:picLocks noChangeAspect="1"/>
          </p:cNvPicPr>
          <p:nvPr/>
        </p:nvPicPr>
        <p:blipFill>
          <a:blip r:embed="rId2"/>
          <a:stretch>
            <a:fillRect/>
          </a:stretch>
        </p:blipFill>
        <p:spPr>
          <a:xfrm rot="21600000">
            <a:off x="5076444" y="4005072"/>
            <a:ext cx="3733799" cy="1973579"/>
          </a:xfrm>
          <a:prstGeom prst="rect">
            <a:avLst/>
          </a:prstGeom>
        </p:spPr>
      </p:pic>
      <p:sp>
        <p:nvSpPr>
          <p:cNvPr id="1670" name="textbox 1670"/>
          <p:cNvSpPr/>
          <p:nvPr/>
        </p:nvSpPr>
        <p:spPr>
          <a:xfrm>
            <a:off x="701446" y="1323683"/>
            <a:ext cx="4906009" cy="144970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630555" algn="l" rtl="0" eaLnBrk="0">
              <a:lnSpc>
                <a:spcPct val="95000"/>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512445" algn="l" rtl="0" eaLnBrk="0">
              <a:lnSpc>
                <a:spcPct val="100000"/>
              </a:lnSpc>
              <a:spcBef>
                <a:spcPts val="168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&lt;2&gt;处理方法</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98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algn="r" rtl="0" eaLnBrk="0">
              <a:lnSpc>
                <a:spcPts val="2325"/>
              </a:lnSpc>
              <a:spcBef>
                <a:spcPts val="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d. 上限值设定(</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根据前面实测值设定为”</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endParaRPr sz="1700" dirty="0">
              <a:latin typeface="微软雅黑" panose="020B0503020204020204" charset="-122"/>
              <a:ea typeface="微软雅黑" panose="020B0503020204020204" charset="-122"/>
              <a:cs typeface="微软雅黑" panose="020B0503020204020204" charset="-122"/>
            </a:endParaRPr>
          </a:p>
        </p:txBody>
      </p:sp>
      <p:sp>
        <p:nvSpPr>
          <p:cNvPr id="1672" name="textbox 1672"/>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sp>
        <p:nvSpPr>
          <p:cNvPr id="1674" name="textbox 1674"/>
          <p:cNvSpPr/>
          <p:nvPr/>
        </p:nvSpPr>
        <p:spPr>
          <a:xfrm>
            <a:off x="5087975" y="3029585"/>
            <a:ext cx="3549650" cy="66294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28575" algn="l" rtl="0" eaLnBrk="0">
              <a:lnSpc>
                <a:spcPct val="87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出现前面界面后按”S”确认进入</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240"/>
              </a:lnSpc>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设置如下,”S”切换;”上””下”</a:t>
            </a:r>
            <a:endParaRPr sz="1700" dirty="0">
              <a:latin typeface="微软雅黑" panose="020B0503020204020204" charset="-122"/>
              <a:ea typeface="微软雅黑" panose="020B0503020204020204" charset="-122"/>
              <a:cs typeface="微软雅黑" panose="020B0503020204020204" charset="-122"/>
            </a:endParaRPr>
          </a:p>
        </p:txBody>
      </p:sp>
      <p:pic>
        <p:nvPicPr>
          <p:cNvPr id="1676" name="picture 1676"/>
          <p:cNvPicPr>
            <a:picLocks noChangeAspect="1"/>
          </p:cNvPicPr>
          <p:nvPr/>
        </p:nvPicPr>
        <p:blipFill>
          <a:blip r:embed="rId3"/>
          <a:stretch>
            <a:fillRect/>
          </a:stretch>
        </p:blipFill>
        <p:spPr>
          <a:xfrm rot="21600000">
            <a:off x="179387" y="484632"/>
            <a:ext cx="7526337" cy="243839"/>
          </a:xfrm>
          <a:prstGeom prst="rect">
            <a:avLst/>
          </a:prstGeom>
        </p:spPr>
      </p:pic>
      <p:sp>
        <p:nvSpPr>
          <p:cNvPr id="1678" name="rect 167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682" name="textbox 1682"/>
          <p:cNvSpPr/>
          <p:nvPr/>
        </p:nvSpPr>
        <p:spPr>
          <a:xfrm>
            <a:off x="5087975" y="3854373"/>
            <a:ext cx="1447164" cy="27177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5000"/>
              </a:lnSpc>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设置不同数值.</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4" name="picture 1684"/>
          <p:cNvPicPr>
            <a:picLocks noChangeAspect="1"/>
          </p:cNvPicPr>
          <p:nvPr/>
        </p:nvPicPr>
        <p:blipFill>
          <a:blip r:embed="rId1"/>
          <a:stretch>
            <a:fillRect/>
          </a:stretch>
        </p:blipFill>
        <p:spPr>
          <a:xfrm rot="21600000">
            <a:off x="611123" y="3069335"/>
            <a:ext cx="4393691" cy="3232404"/>
          </a:xfrm>
          <a:prstGeom prst="rect">
            <a:avLst/>
          </a:prstGeom>
        </p:spPr>
      </p:pic>
      <p:pic>
        <p:nvPicPr>
          <p:cNvPr id="1686" name="picture 1686"/>
          <p:cNvPicPr>
            <a:picLocks noChangeAspect="1"/>
          </p:cNvPicPr>
          <p:nvPr/>
        </p:nvPicPr>
        <p:blipFill>
          <a:blip r:embed="rId2"/>
          <a:stretch>
            <a:fillRect/>
          </a:stretch>
        </p:blipFill>
        <p:spPr>
          <a:xfrm rot="21600000">
            <a:off x="5076444" y="4005072"/>
            <a:ext cx="3733799" cy="1973579"/>
          </a:xfrm>
          <a:prstGeom prst="rect">
            <a:avLst/>
          </a:prstGeom>
        </p:spPr>
      </p:pic>
      <p:sp>
        <p:nvSpPr>
          <p:cNvPr id="1688" name="textbox 1688"/>
          <p:cNvSpPr/>
          <p:nvPr/>
        </p:nvSpPr>
        <p:spPr>
          <a:xfrm>
            <a:off x="701446" y="1323683"/>
            <a:ext cx="4755515" cy="144970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630555" algn="l" rtl="0" eaLnBrk="0">
              <a:lnSpc>
                <a:spcPct val="95000"/>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512445" algn="l" rtl="0" eaLnBrk="0">
              <a:lnSpc>
                <a:spcPct val="100000"/>
              </a:lnSpc>
              <a:spcBef>
                <a:spcPts val="168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&lt;2&gt;处理方法</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98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algn="r" rtl="0" eaLnBrk="0">
              <a:lnSpc>
                <a:spcPts val="2325"/>
              </a:lnSpc>
              <a:spcBef>
                <a:spcPts val="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e. 下限值设定(根据前面实测值设定为”60”</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sp>
        <p:nvSpPr>
          <p:cNvPr id="1690" name="textbox 1690"/>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sp>
        <p:nvSpPr>
          <p:cNvPr id="1692" name="textbox 1692"/>
          <p:cNvSpPr/>
          <p:nvPr/>
        </p:nvSpPr>
        <p:spPr>
          <a:xfrm>
            <a:off x="5087975" y="3029585"/>
            <a:ext cx="3549650" cy="66294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28575" algn="l" rtl="0" eaLnBrk="0">
              <a:lnSpc>
                <a:spcPct val="87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出现前面界面后按”S”确认进入</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240"/>
              </a:lnSpc>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设置如下,”S”切换;”上””下”</a:t>
            </a:r>
            <a:endParaRPr sz="1700" dirty="0">
              <a:latin typeface="微软雅黑" panose="020B0503020204020204" charset="-122"/>
              <a:ea typeface="微软雅黑" panose="020B0503020204020204" charset="-122"/>
              <a:cs typeface="微软雅黑" panose="020B0503020204020204" charset="-122"/>
            </a:endParaRPr>
          </a:p>
        </p:txBody>
      </p:sp>
      <p:pic>
        <p:nvPicPr>
          <p:cNvPr id="1694" name="picture 1694"/>
          <p:cNvPicPr>
            <a:picLocks noChangeAspect="1"/>
          </p:cNvPicPr>
          <p:nvPr/>
        </p:nvPicPr>
        <p:blipFill>
          <a:blip r:embed="rId3"/>
          <a:stretch>
            <a:fillRect/>
          </a:stretch>
        </p:blipFill>
        <p:spPr>
          <a:xfrm rot="21600000">
            <a:off x="179387" y="484632"/>
            <a:ext cx="7526337" cy="243839"/>
          </a:xfrm>
          <a:prstGeom prst="rect">
            <a:avLst/>
          </a:prstGeom>
        </p:spPr>
      </p:pic>
      <p:sp>
        <p:nvSpPr>
          <p:cNvPr id="1696" name="rect 169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700" name="textbox 1700"/>
          <p:cNvSpPr/>
          <p:nvPr/>
        </p:nvSpPr>
        <p:spPr>
          <a:xfrm>
            <a:off x="5087975" y="3854373"/>
            <a:ext cx="1447164" cy="27177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5000"/>
              </a:lnSpc>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设置不同数值.</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02" name="picture 1702"/>
          <p:cNvPicPr>
            <a:picLocks noChangeAspect="1"/>
          </p:cNvPicPr>
          <p:nvPr/>
        </p:nvPicPr>
        <p:blipFill>
          <a:blip r:embed="rId1"/>
          <a:stretch>
            <a:fillRect/>
          </a:stretch>
        </p:blipFill>
        <p:spPr>
          <a:xfrm rot="21600000">
            <a:off x="899160" y="3429000"/>
            <a:ext cx="6755892" cy="3055620"/>
          </a:xfrm>
          <a:prstGeom prst="rect">
            <a:avLst/>
          </a:prstGeom>
        </p:spPr>
      </p:pic>
      <p:sp>
        <p:nvSpPr>
          <p:cNvPr id="1704" name="textbox 1704"/>
          <p:cNvSpPr/>
          <p:nvPr/>
        </p:nvSpPr>
        <p:spPr>
          <a:xfrm>
            <a:off x="696099" y="824293"/>
            <a:ext cx="3591559" cy="1948814"/>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6002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r" rtl="0" eaLnBrk="0">
              <a:lnSpc>
                <a:spcPct val="95000"/>
              </a:lnSpc>
              <a:spcBef>
                <a:spcPts val="1180"/>
              </a:spcBef>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517525" algn="l" rtl="0" eaLnBrk="0">
              <a:lnSpc>
                <a:spcPct val="100000"/>
              </a:lnSpc>
              <a:spcBef>
                <a:spcPts val="168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&lt;2&gt;处理方法</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98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marL="12700" algn="l" rtl="0" eaLnBrk="0">
              <a:lnSpc>
                <a:spcPts val="2325"/>
              </a:lnSpc>
              <a:spcBef>
                <a:spcPts val="5"/>
              </a:spcBef>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f.  返回正常检测页面。</a:t>
            </a:r>
            <a:endParaRPr sz="1700" dirty="0">
              <a:latin typeface="微软雅黑" panose="020B0503020204020204" charset="-122"/>
              <a:ea typeface="微软雅黑" panose="020B0503020204020204" charset="-122"/>
              <a:cs typeface="微软雅黑" panose="020B0503020204020204" charset="-122"/>
            </a:endParaRPr>
          </a:p>
        </p:txBody>
      </p:sp>
      <p:pic>
        <p:nvPicPr>
          <p:cNvPr id="1706" name="picture 1706"/>
          <p:cNvPicPr>
            <a:picLocks noChangeAspect="1"/>
          </p:cNvPicPr>
          <p:nvPr/>
        </p:nvPicPr>
        <p:blipFill>
          <a:blip r:embed="rId2"/>
          <a:stretch>
            <a:fillRect/>
          </a:stretch>
        </p:blipFill>
        <p:spPr>
          <a:xfrm rot="21600000">
            <a:off x="179387" y="484632"/>
            <a:ext cx="7526337" cy="243839"/>
          </a:xfrm>
          <a:prstGeom prst="rect">
            <a:avLst/>
          </a:prstGeom>
        </p:spPr>
      </p:pic>
      <p:sp>
        <p:nvSpPr>
          <p:cNvPr id="1708" name="rect 170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710" name="textbox 1710"/>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4" name="rect 1714"/>
          <p:cNvSpPr/>
          <p:nvPr/>
        </p:nvSpPr>
        <p:spPr>
          <a:xfrm>
            <a:off x="0" y="0"/>
            <a:ext cx="9144000" cy="6858000"/>
          </a:xfrm>
          <a:prstGeom prst="rect">
            <a:avLst/>
          </a:prstGeom>
          <a:solidFill>
            <a:srgbClr val="F8F5EE">
              <a:alpha val="100000"/>
            </a:srgbClr>
          </a:solidFill>
          <a:ln w="0" cap="flat">
            <a:noFill/>
            <a:prstDash val="solid"/>
            <a:miter lim="0"/>
          </a:ln>
        </p:spPr>
        <p:txBody>
          <a:bodyPr rtlCol="0"/>
          <a:lstStyle/>
          <a:p>
            <a:pPr algn="ctr"/>
            <a:endParaRPr lang="zh-CN" altLang="en-US"/>
          </a:p>
        </p:txBody>
      </p:sp>
      <p:pic>
        <p:nvPicPr>
          <p:cNvPr id="1716" name="picture 1716"/>
          <p:cNvPicPr>
            <a:picLocks noChangeAspect="1"/>
          </p:cNvPicPr>
          <p:nvPr/>
        </p:nvPicPr>
        <p:blipFill>
          <a:blip r:embed="rId1"/>
          <a:stretch>
            <a:fillRect/>
          </a:stretch>
        </p:blipFill>
        <p:spPr>
          <a:xfrm rot="21600000">
            <a:off x="0" y="501396"/>
            <a:ext cx="9144000" cy="4114800"/>
          </a:xfrm>
          <a:prstGeom prst="rect">
            <a:avLst/>
          </a:prstGeom>
        </p:spPr>
      </p:pic>
      <p:sp>
        <p:nvSpPr>
          <p:cNvPr id="1718" name="textbox 1718"/>
          <p:cNvSpPr/>
          <p:nvPr/>
        </p:nvSpPr>
        <p:spPr>
          <a:xfrm>
            <a:off x="2523706" y="4844377"/>
            <a:ext cx="4373245" cy="113156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8705"/>
              </a:lnSpc>
            </a:pPr>
            <a:r>
              <a:rPr sz="6500" b="1" kern="0" spc="-320" dirty="0">
                <a:solidFill>
                  <a:srgbClr val="643200">
                    <a:alpha val="100000"/>
                  </a:srgbClr>
                </a:solidFill>
                <a:latin typeface="微软雅黑" panose="020B0503020204020204" charset="-122"/>
                <a:ea typeface="微软雅黑" panose="020B0503020204020204" charset="-122"/>
                <a:cs typeface="微软雅黑" panose="020B0503020204020204" charset="-122"/>
              </a:rPr>
              <a:t>感谢聆听！</a:t>
            </a:r>
            <a:endParaRPr sz="6500" dirty="0">
              <a:latin typeface="微软雅黑" panose="020B0503020204020204" charset="-122"/>
              <a:ea typeface="微软雅黑" panose="020B0503020204020204" charset="-122"/>
              <a:cs typeface="微软雅黑" panose="020B0503020204020204" charset="-122"/>
            </a:endParaRPr>
          </a:p>
        </p:txBody>
      </p:sp>
      <p:pic>
        <p:nvPicPr>
          <p:cNvPr id="6" name="图片 5"/>
          <p:cNvPicPr>
            <a:picLocks noChangeAspect="1"/>
          </p:cNvPicPr>
          <p:nvPr/>
        </p:nvPicPr>
        <p:blipFill>
          <a:blip r:embed="rId2"/>
          <a:stretch>
            <a:fillRect/>
          </a:stretch>
        </p:blipFill>
        <p:spPr>
          <a:xfrm>
            <a:off x="8391525" y="6105525"/>
            <a:ext cx="752475" cy="75247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4" name="picture 214"/>
          <p:cNvPicPr>
            <a:picLocks noChangeAspect="1"/>
          </p:cNvPicPr>
          <p:nvPr/>
        </p:nvPicPr>
        <p:blipFill>
          <a:blip r:embed="rId1"/>
          <a:stretch>
            <a:fillRect/>
          </a:stretch>
        </p:blipFill>
        <p:spPr>
          <a:xfrm rot="21600000">
            <a:off x="1836420" y="1845564"/>
            <a:ext cx="6048755" cy="4715636"/>
          </a:xfrm>
          <a:prstGeom prst="rect">
            <a:avLst/>
          </a:prstGeom>
        </p:spPr>
      </p:pic>
      <p:sp>
        <p:nvSpPr>
          <p:cNvPr id="216" name="textbox 216"/>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51765" algn="l" rtl="0" eaLnBrk="0">
              <a:lnSpc>
                <a:spcPct val="99000"/>
              </a:lnSpc>
            </a:pP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3）</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抗干扰性</a:t>
            </a:r>
            <a:endParaRPr sz="2300" dirty="0">
              <a:latin typeface="黑体" panose="02010609060101010101" charset="-122"/>
              <a:ea typeface="黑体" panose="02010609060101010101" charset="-122"/>
              <a:cs typeface="黑体" panose="02010609060101010101" charset="-122"/>
            </a:endParaRPr>
          </a:p>
        </p:txBody>
      </p:sp>
      <p:pic>
        <p:nvPicPr>
          <p:cNvPr id="218" name="picture 218"/>
          <p:cNvPicPr>
            <a:picLocks noChangeAspect="1"/>
          </p:cNvPicPr>
          <p:nvPr/>
        </p:nvPicPr>
        <p:blipFill>
          <a:blip r:embed="rId2"/>
          <a:stretch>
            <a:fillRect/>
          </a:stretch>
        </p:blipFill>
        <p:spPr>
          <a:xfrm rot="21600000">
            <a:off x="179387" y="484632"/>
            <a:ext cx="7526337" cy="243839"/>
          </a:xfrm>
          <a:prstGeom prst="rect">
            <a:avLst/>
          </a:prstGeom>
        </p:spPr>
      </p:pic>
      <p:sp>
        <p:nvSpPr>
          <p:cNvPr id="220" name="rect 22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22" name="textbox 222"/>
          <p:cNvSpPr/>
          <p:nvPr/>
        </p:nvSpPr>
        <p:spPr>
          <a:xfrm>
            <a:off x="519950" y="2743111"/>
            <a:ext cx="1236980" cy="109601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87000"/>
              </a:lnSpc>
            </a:pPr>
            <a:r>
              <a:rPr sz="17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脉冲群试验</a:t>
            </a:r>
            <a:endParaRPr sz="1700" dirty="0">
              <a:latin typeface="微软雅黑" panose="020B0503020204020204" charset="-122"/>
              <a:ea typeface="微软雅黑" panose="020B0503020204020204" charset="-122"/>
              <a:cs typeface="微软雅黑" panose="020B0503020204020204" charset="-122"/>
            </a:endParaRPr>
          </a:p>
          <a:p>
            <a:pPr marL="12700" indent="-635" algn="l" rtl="0" eaLnBrk="0">
              <a:lnSpc>
                <a:spcPct val="163000"/>
              </a:lnSpc>
              <a:spcBef>
                <a:spcPts val="10"/>
              </a:spcBef>
            </a:pPr>
            <a:r>
              <a:rPr sz="17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等级的指标</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要求：</a:t>
            </a:r>
            <a:endParaRPr sz="1700" dirty="0">
              <a:latin typeface="微软雅黑" panose="020B0503020204020204" charset="-122"/>
              <a:ea typeface="微软雅黑" panose="020B0503020204020204" charset="-122"/>
              <a:cs typeface="微软雅黑" panose="020B0503020204020204" charset="-122"/>
            </a:endParaRPr>
          </a:p>
        </p:txBody>
      </p:sp>
      <p:sp>
        <p:nvSpPr>
          <p:cNvPr id="224" name="textbox 224"/>
          <p:cNvSpPr/>
          <p:nvPr/>
        </p:nvSpPr>
        <p:spPr>
          <a:xfrm>
            <a:off x="1556766" y="1445666"/>
            <a:ext cx="3862704" cy="27368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algn="r" rtl="0" eaLnBrk="0">
              <a:lnSpc>
                <a:spcPct val="96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脉冲群干扰：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井下</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供配电线缆及设施。</a:t>
            </a:r>
            <a:endParaRPr sz="1700" dirty="0">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box 228"/>
          <p:cNvSpPr/>
          <p:nvPr/>
        </p:nvSpPr>
        <p:spPr>
          <a:xfrm>
            <a:off x="405244" y="4234471"/>
            <a:ext cx="8405494" cy="2259329"/>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24765"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重庆院目前达到的技术水</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平：</a:t>
            </a:r>
            <a:endParaRPr sz="1700" dirty="0">
              <a:latin typeface="微软雅黑" panose="020B0503020204020204" charset="-122"/>
              <a:ea typeface="微软雅黑" panose="020B0503020204020204" charset="-122"/>
              <a:cs typeface="微软雅黑" panose="020B0503020204020204" charset="-122"/>
            </a:endParaRPr>
          </a:p>
          <a:p>
            <a:pPr marL="12700" indent="271780" algn="l" rtl="0" eaLnBrk="0">
              <a:lnSpc>
                <a:spcPct val="155000"/>
              </a:lnSpc>
              <a:spcBef>
                <a:spcPts val="36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抗干扰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EMC</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技术设计达到： 地面设备</a:t>
            </a:r>
            <a:r>
              <a:rPr sz="1700"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4级静电</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抗扰度试验， 评价等级</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为A； </a:t>
            </a:r>
            <a:r>
              <a:rPr sz="1700"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3</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级电磁辐射</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抗扰度试验， 评价等级</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为A； </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4级脉冲群</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抗扰度试验， 评价等级为A； 交</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流电源端口</a:t>
            </a:r>
            <a:r>
              <a:rPr sz="1700"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4级、</a:t>
            </a:r>
            <a:r>
              <a:rPr sz="1700" kern="0" spc="-38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直流电源与信号端口</a:t>
            </a:r>
            <a:r>
              <a:rPr sz="1700"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4级浪涌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（冲击）</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抗扰度试验， </a:t>
            </a:r>
            <a:r>
              <a:rPr sz="1700"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评价等级为A</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8000"/>
              </a:lnSpc>
            </a:pPr>
            <a:endParaRPr sz="1200" dirty="0">
              <a:latin typeface="Arial" panose="020B0604020202020204"/>
              <a:ea typeface="Arial" panose="020B0604020202020204"/>
              <a:cs typeface="Arial" panose="020B0604020202020204"/>
            </a:endParaRPr>
          </a:p>
          <a:p>
            <a:pPr marL="1136015" algn="l" rtl="0" eaLnBrk="0">
              <a:lnSpc>
                <a:spcPts val="4225"/>
              </a:lnSpc>
              <a:spcBef>
                <a:spcPts val="5"/>
              </a:spcBef>
            </a:pPr>
            <a:r>
              <a:rPr sz="3200" b="1"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比国家要求提升了一至两个等级！</a:t>
            </a:r>
            <a:endParaRPr sz="3200" dirty="0">
              <a:latin typeface="微软雅黑" panose="020B0503020204020204" charset="-122"/>
              <a:ea typeface="微软雅黑" panose="020B0503020204020204" charset="-122"/>
              <a:cs typeface="微软雅黑" panose="020B0503020204020204" charset="-122"/>
            </a:endParaRPr>
          </a:p>
        </p:txBody>
      </p:sp>
      <p:pic>
        <p:nvPicPr>
          <p:cNvPr id="230" name="picture 230"/>
          <p:cNvPicPr>
            <a:picLocks noChangeAspect="1"/>
          </p:cNvPicPr>
          <p:nvPr/>
        </p:nvPicPr>
        <p:blipFill>
          <a:blip r:embed="rId1"/>
          <a:stretch>
            <a:fillRect/>
          </a:stretch>
        </p:blipFill>
        <p:spPr>
          <a:xfrm rot="21600000">
            <a:off x="323088" y="1917192"/>
            <a:ext cx="8542020" cy="1200911"/>
          </a:xfrm>
          <a:prstGeom prst="rect">
            <a:avLst/>
          </a:prstGeom>
        </p:spPr>
      </p:pic>
      <p:sp>
        <p:nvSpPr>
          <p:cNvPr id="232" name="textbox 232"/>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51765" algn="l" rtl="0" eaLnBrk="0">
              <a:lnSpc>
                <a:spcPct val="99000"/>
              </a:lnSpc>
            </a:pP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3）</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抗干扰性</a:t>
            </a:r>
            <a:endParaRPr sz="2300" dirty="0">
              <a:latin typeface="黑体" panose="02010609060101010101" charset="-122"/>
              <a:ea typeface="黑体" panose="02010609060101010101" charset="-122"/>
              <a:cs typeface="黑体" panose="02010609060101010101" charset="-122"/>
            </a:endParaRPr>
          </a:p>
        </p:txBody>
      </p:sp>
      <p:pic>
        <p:nvPicPr>
          <p:cNvPr id="234" name="picture 234"/>
          <p:cNvPicPr>
            <a:picLocks noChangeAspect="1"/>
          </p:cNvPicPr>
          <p:nvPr/>
        </p:nvPicPr>
        <p:blipFill>
          <a:blip r:embed="rId2"/>
          <a:stretch>
            <a:fillRect/>
          </a:stretch>
        </p:blipFill>
        <p:spPr>
          <a:xfrm rot="21600000">
            <a:off x="179387" y="484632"/>
            <a:ext cx="7526337" cy="243839"/>
          </a:xfrm>
          <a:prstGeom prst="rect">
            <a:avLst/>
          </a:prstGeom>
        </p:spPr>
      </p:pic>
      <p:sp>
        <p:nvSpPr>
          <p:cNvPr id="236" name="rect 23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38" name="textbox 238"/>
          <p:cNvSpPr/>
          <p:nvPr/>
        </p:nvSpPr>
        <p:spPr>
          <a:xfrm>
            <a:off x="6298107" y="3262896"/>
            <a:ext cx="2536825" cy="54864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240665" indent="-227965" algn="l" rtl="0" eaLnBrk="0">
              <a:lnSpc>
                <a:spcPct val="101000"/>
              </a:lnSpc>
            </a:pP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设计：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采用屏蔽、</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数字模</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块设计、</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信号滤波等</a:t>
            </a:r>
            <a:endParaRPr sz="1700" dirty="0">
              <a:latin typeface="微软雅黑" panose="020B0503020204020204" charset="-122"/>
              <a:ea typeface="微软雅黑" panose="020B0503020204020204" charset="-122"/>
              <a:cs typeface="微软雅黑" panose="020B0503020204020204" charset="-122"/>
            </a:endParaRPr>
          </a:p>
        </p:txBody>
      </p:sp>
      <p:sp>
        <p:nvSpPr>
          <p:cNvPr id="240" name="textbox 240"/>
          <p:cNvSpPr/>
          <p:nvPr/>
        </p:nvSpPr>
        <p:spPr>
          <a:xfrm>
            <a:off x="579640" y="3263353"/>
            <a:ext cx="2538729" cy="54800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353695" indent="-341630" algn="l" rtl="0" eaLnBrk="0">
              <a:lnSpc>
                <a:spcPct val="101000"/>
              </a:lnSpc>
            </a:pP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外壳：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增加电气间隙、</a:t>
            </a:r>
            <a:r>
              <a:rPr sz="1700"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增</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加静电吸收器件等</a:t>
            </a:r>
            <a:endParaRPr sz="1700" dirty="0">
              <a:latin typeface="微软雅黑" panose="020B0503020204020204" charset="-122"/>
              <a:ea typeface="微软雅黑" panose="020B0503020204020204" charset="-122"/>
              <a:cs typeface="微软雅黑" panose="020B0503020204020204" charset="-122"/>
            </a:endParaRPr>
          </a:p>
        </p:txBody>
      </p:sp>
      <p:sp>
        <p:nvSpPr>
          <p:cNvPr id="242" name="textbox 242"/>
          <p:cNvSpPr/>
          <p:nvPr/>
        </p:nvSpPr>
        <p:spPr>
          <a:xfrm>
            <a:off x="3453891" y="3263353"/>
            <a:ext cx="2478404" cy="548005"/>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914400" indent="-901700" algn="l" rtl="0" eaLnBrk="0">
              <a:lnSpc>
                <a:spcPct val="101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电路：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采用隔离、</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钳位、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储能等</a:t>
            </a:r>
            <a:endParaRPr sz="1700" dirty="0">
              <a:latin typeface="微软雅黑" panose="020B0503020204020204" charset="-122"/>
              <a:ea typeface="微软雅黑" panose="020B0503020204020204" charset="-122"/>
              <a:cs typeface="微软雅黑" panose="020B0503020204020204" charset="-122"/>
            </a:endParaRPr>
          </a:p>
        </p:txBody>
      </p:sp>
      <p:sp>
        <p:nvSpPr>
          <p:cNvPr id="246" name="textbox 246"/>
          <p:cNvSpPr/>
          <p:nvPr/>
        </p:nvSpPr>
        <p:spPr>
          <a:xfrm>
            <a:off x="1557680" y="1445666"/>
            <a:ext cx="2268220" cy="27368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algn="r" rtl="0" eaLnBrk="0">
              <a:lnSpc>
                <a:spcPct val="96000"/>
              </a:lnSpc>
            </a:pP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抗干扰处理技术措施：</a:t>
            </a:r>
            <a:endParaRPr sz="1700" dirty="0">
              <a:latin typeface="微软雅黑" panose="020B0503020204020204" charset="-122"/>
              <a:ea typeface="微软雅黑" panose="020B0503020204020204" charset="-122"/>
              <a:cs typeface="微软雅黑" panose="020B0503020204020204" charset="-122"/>
            </a:endParaRPr>
          </a:p>
        </p:txBody>
      </p:sp>
      <p:pic>
        <p:nvPicPr>
          <p:cNvPr id="12" name="图片 11"/>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textbox 248"/>
          <p:cNvSpPr/>
          <p:nvPr/>
        </p:nvSpPr>
        <p:spPr>
          <a:xfrm>
            <a:off x="959916" y="1444295"/>
            <a:ext cx="6832600" cy="194691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algn="r" rtl="0" eaLnBrk="0">
              <a:lnSpc>
                <a:spcPct val="88000"/>
              </a:lnSpc>
            </a:pP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提升原因：</a:t>
            </a:r>
            <a:r>
              <a:rPr sz="1700" b="1"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由于井下作业的特殊性， 在作业时往往存在高温、</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高湿、</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ct val="163000"/>
              </a:lnSpc>
              <a:spcBef>
                <a:spcPts val="35"/>
              </a:spcBef>
            </a:pP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粉尘大等各种恶劣的环境</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设备长时间运作在该环境中极易出现运</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行不稳定或损毁。</a:t>
            </a:r>
            <a:r>
              <a:rPr sz="1700" kern="0" spc="-2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5号文件中单独将提升传感器防护等级列</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为一项条</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款， 但鉴于技术难度， 对采掘面应用的传感器防护等级由</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54提</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升</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到</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65。</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以下为传感器现场使用一</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段时间后的内部图：</a:t>
            </a:r>
            <a:endParaRPr sz="1700" dirty="0">
              <a:latin typeface="微软雅黑" panose="020B0503020204020204" charset="-122"/>
              <a:ea typeface="微软雅黑" panose="020B0503020204020204" charset="-122"/>
              <a:cs typeface="微软雅黑" panose="020B0503020204020204" charset="-122"/>
            </a:endParaRPr>
          </a:p>
        </p:txBody>
      </p:sp>
      <p:pic>
        <p:nvPicPr>
          <p:cNvPr id="250" name="picture 250"/>
          <p:cNvPicPr>
            <a:picLocks noChangeAspect="1"/>
          </p:cNvPicPr>
          <p:nvPr/>
        </p:nvPicPr>
        <p:blipFill>
          <a:blip r:embed="rId1"/>
          <a:stretch>
            <a:fillRect/>
          </a:stretch>
        </p:blipFill>
        <p:spPr>
          <a:xfrm rot="21600000">
            <a:off x="1548383" y="3788664"/>
            <a:ext cx="2087880" cy="2240279"/>
          </a:xfrm>
          <a:prstGeom prst="rect">
            <a:avLst/>
          </a:prstGeom>
        </p:spPr>
      </p:pic>
      <p:pic>
        <p:nvPicPr>
          <p:cNvPr id="252" name="picture 252"/>
          <p:cNvPicPr>
            <a:picLocks noChangeAspect="1"/>
          </p:cNvPicPr>
          <p:nvPr/>
        </p:nvPicPr>
        <p:blipFill>
          <a:blip r:embed="rId2"/>
          <a:stretch>
            <a:fillRect/>
          </a:stretch>
        </p:blipFill>
        <p:spPr>
          <a:xfrm rot="21600000">
            <a:off x="5797295" y="3729227"/>
            <a:ext cx="1741932" cy="2360676"/>
          </a:xfrm>
          <a:prstGeom prst="rect">
            <a:avLst/>
          </a:prstGeom>
        </p:spPr>
      </p:pic>
      <p:sp>
        <p:nvSpPr>
          <p:cNvPr id="254" name="textbox 254"/>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3510" algn="l" rtl="0" eaLnBrk="0">
              <a:lnSpc>
                <a:spcPct val="99000"/>
              </a:lnSpc>
            </a:pPr>
            <a:r>
              <a:rPr sz="2300" b="1" kern="0" spc="20" dirty="0">
                <a:solidFill>
                  <a:srgbClr val="632523">
                    <a:alpha val="100000"/>
                  </a:srgbClr>
                </a:solidFill>
                <a:latin typeface="黑体" panose="02010609060101010101" charset="-122"/>
                <a:ea typeface="黑体" panose="02010609060101010101" charset="-122"/>
                <a:cs typeface="黑体" panose="02010609060101010101" charset="-122"/>
              </a:rPr>
              <a:t>4）</a:t>
            </a:r>
            <a:r>
              <a:rPr sz="2300" kern="0" spc="42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20" dirty="0">
                <a:solidFill>
                  <a:srgbClr val="632523">
                    <a:alpha val="100000"/>
                  </a:srgbClr>
                </a:solidFill>
                <a:latin typeface="黑体" panose="02010609060101010101" charset="-122"/>
                <a:ea typeface="黑体" panose="02010609060101010101" charset="-122"/>
                <a:cs typeface="黑体" panose="02010609060101010101" charset="-122"/>
              </a:rPr>
              <a:t>防护性能</a:t>
            </a:r>
            <a:endParaRPr sz="2300" dirty="0">
              <a:latin typeface="黑体" panose="02010609060101010101" charset="-122"/>
              <a:ea typeface="黑体" panose="02010609060101010101" charset="-122"/>
              <a:cs typeface="黑体" panose="02010609060101010101" charset="-122"/>
            </a:endParaRPr>
          </a:p>
        </p:txBody>
      </p:sp>
      <p:pic>
        <p:nvPicPr>
          <p:cNvPr id="256" name="picture 256"/>
          <p:cNvPicPr>
            <a:picLocks noChangeAspect="1"/>
          </p:cNvPicPr>
          <p:nvPr/>
        </p:nvPicPr>
        <p:blipFill>
          <a:blip r:embed="rId3"/>
          <a:stretch>
            <a:fillRect/>
          </a:stretch>
        </p:blipFill>
        <p:spPr>
          <a:xfrm rot="21600000">
            <a:off x="179387" y="484632"/>
            <a:ext cx="7526337" cy="243839"/>
          </a:xfrm>
          <a:prstGeom prst="rect">
            <a:avLst/>
          </a:prstGeom>
        </p:spPr>
      </p:pic>
      <p:sp>
        <p:nvSpPr>
          <p:cNvPr id="258" name="textbox 258"/>
          <p:cNvSpPr/>
          <p:nvPr/>
        </p:nvSpPr>
        <p:spPr>
          <a:xfrm>
            <a:off x="1868525" y="6211455"/>
            <a:ext cx="5523865" cy="3270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75"/>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a:t>
            </a:r>
            <a:r>
              <a:rPr sz="17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54防护等级                                       </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a:t>
            </a:r>
            <a:r>
              <a:rPr sz="17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65防护等级</a:t>
            </a:r>
            <a:endParaRPr sz="1700" dirty="0">
              <a:latin typeface="微软雅黑" panose="020B0503020204020204" charset="-122"/>
              <a:ea typeface="微软雅黑" panose="020B0503020204020204" charset="-122"/>
              <a:cs typeface="微软雅黑" panose="020B0503020204020204" charset="-122"/>
            </a:endParaRPr>
          </a:p>
        </p:txBody>
      </p:sp>
      <p:sp>
        <p:nvSpPr>
          <p:cNvPr id="260" name="rect 26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0" name="图片 9"/>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4" name="picture 264"/>
          <p:cNvPicPr>
            <a:picLocks noChangeAspect="1"/>
          </p:cNvPicPr>
          <p:nvPr/>
        </p:nvPicPr>
        <p:blipFill>
          <a:blip r:embed="rId1"/>
          <a:stretch>
            <a:fillRect/>
          </a:stretch>
        </p:blipFill>
        <p:spPr>
          <a:xfrm rot="21600000">
            <a:off x="1468005" y="3022091"/>
            <a:ext cx="3113138" cy="3090672"/>
          </a:xfrm>
          <a:prstGeom prst="rect">
            <a:avLst/>
          </a:prstGeom>
        </p:spPr>
      </p:pic>
      <p:sp>
        <p:nvSpPr>
          <p:cNvPr id="266" name="textbox 266"/>
          <p:cNvSpPr/>
          <p:nvPr/>
        </p:nvSpPr>
        <p:spPr>
          <a:xfrm>
            <a:off x="1555394" y="1445666"/>
            <a:ext cx="5968365" cy="153543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23495" algn="l" rtl="0" eaLnBrk="0">
              <a:lnSpc>
                <a:spcPct val="87000"/>
              </a:lnSpc>
            </a:pP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防护措施：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通过采用不锈钢模内注塑工艺， 在</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不锈钢内部注</a:t>
            </a:r>
            <a:endParaRPr sz="1700" dirty="0">
              <a:latin typeface="微软雅黑" panose="020B0503020204020204" charset="-122"/>
              <a:ea typeface="微软雅黑" panose="020B0503020204020204" charset="-122"/>
              <a:cs typeface="微软雅黑" panose="020B0503020204020204" charset="-122"/>
            </a:endParaRPr>
          </a:p>
          <a:p>
            <a:pPr marL="12700" indent="3810" algn="l" rtl="0" eaLnBrk="0">
              <a:lnSpc>
                <a:spcPct val="165000"/>
              </a:lnSpc>
              <a:spcBef>
                <a:spcPts val="5"/>
              </a:spcBef>
            </a:pP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塑成型密封腔体</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确保了密封</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面的规则平整， 从而既保障了</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不锈钢外壳的</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现场抗砸、</a:t>
            </a:r>
            <a:r>
              <a:rPr sz="1700" kern="0" spc="-38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抗摔</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又确保了整机的密封性能</a:t>
            </a:r>
            <a:r>
              <a:rPr sz="1700" kern="0" spc="-23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将防护等级</a:t>
            </a:r>
            <a:r>
              <a:rPr sz="1700"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提升至</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IP</a:t>
            </a:r>
            <a:r>
              <a:rPr sz="1700"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65以上</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pic>
        <p:nvPicPr>
          <p:cNvPr id="268" name="picture 268"/>
          <p:cNvPicPr>
            <a:picLocks noChangeAspect="1"/>
          </p:cNvPicPr>
          <p:nvPr/>
        </p:nvPicPr>
        <p:blipFill>
          <a:blip r:embed="rId2"/>
          <a:stretch>
            <a:fillRect/>
          </a:stretch>
        </p:blipFill>
        <p:spPr>
          <a:xfrm rot="21600000">
            <a:off x="5071871" y="3122676"/>
            <a:ext cx="3009900" cy="2923032"/>
          </a:xfrm>
          <a:prstGeom prst="rect">
            <a:avLst/>
          </a:prstGeom>
        </p:spPr>
      </p:pic>
      <p:sp>
        <p:nvSpPr>
          <p:cNvPr id="270" name="textbox 270"/>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3510" algn="l" rtl="0" eaLnBrk="0">
              <a:lnSpc>
                <a:spcPct val="99000"/>
              </a:lnSpc>
            </a:pPr>
            <a:r>
              <a:rPr sz="2300" b="1" kern="0" spc="20" dirty="0">
                <a:solidFill>
                  <a:srgbClr val="632523">
                    <a:alpha val="100000"/>
                  </a:srgbClr>
                </a:solidFill>
                <a:latin typeface="黑体" panose="02010609060101010101" charset="-122"/>
                <a:ea typeface="黑体" panose="02010609060101010101" charset="-122"/>
                <a:cs typeface="黑体" panose="02010609060101010101" charset="-122"/>
              </a:rPr>
              <a:t>4）</a:t>
            </a:r>
            <a:r>
              <a:rPr sz="2300" kern="0" spc="42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20" dirty="0">
                <a:solidFill>
                  <a:srgbClr val="632523">
                    <a:alpha val="100000"/>
                  </a:srgbClr>
                </a:solidFill>
                <a:latin typeface="黑体" panose="02010609060101010101" charset="-122"/>
                <a:ea typeface="黑体" panose="02010609060101010101" charset="-122"/>
                <a:cs typeface="黑体" panose="02010609060101010101" charset="-122"/>
              </a:rPr>
              <a:t>防护性能</a:t>
            </a:r>
            <a:endParaRPr sz="2300" dirty="0">
              <a:latin typeface="黑体" panose="02010609060101010101" charset="-122"/>
              <a:ea typeface="黑体" panose="02010609060101010101" charset="-122"/>
              <a:cs typeface="黑体" panose="02010609060101010101" charset="-122"/>
            </a:endParaRPr>
          </a:p>
        </p:txBody>
      </p:sp>
      <p:pic>
        <p:nvPicPr>
          <p:cNvPr id="272" name="picture 272"/>
          <p:cNvPicPr>
            <a:picLocks noChangeAspect="1"/>
          </p:cNvPicPr>
          <p:nvPr/>
        </p:nvPicPr>
        <p:blipFill>
          <a:blip r:embed="rId3"/>
          <a:stretch>
            <a:fillRect/>
          </a:stretch>
        </p:blipFill>
        <p:spPr>
          <a:xfrm rot="21600000">
            <a:off x="179387" y="484632"/>
            <a:ext cx="7526337" cy="243839"/>
          </a:xfrm>
          <a:prstGeom prst="rect">
            <a:avLst/>
          </a:prstGeom>
        </p:spPr>
      </p:pic>
      <p:sp>
        <p:nvSpPr>
          <p:cNvPr id="274" name="rect 27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78" name="textbox 278"/>
          <p:cNvSpPr/>
          <p:nvPr/>
        </p:nvSpPr>
        <p:spPr>
          <a:xfrm>
            <a:off x="1402295" y="6168949"/>
            <a:ext cx="2537460" cy="27368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传统不锈钢胶皮密封方式</a:t>
            </a:r>
            <a:endParaRPr sz="1700" dirty="0">
              <a:latin typeface="微软雅黑" panose="020B0503020204020204" charset="-122"/>
              <a:ea typeface="微软雅黑" panose="020B0503020204020204" charset="-122"/>
              <a:cs typeface="微软雅黑" panose="020B0503020204020204" charset="-122"/>
            </a:endParaRPr>
          </a:p>
        </p:txBody>
      </p:sp>
      <p:sp>
        <p:nvSpPr>
          <p:cNvPr id="280" name="textbox 280"/>
          <p:cNvSpPr/>
          <p:nvPr/>
        </p:nvSpPr>
        <p:spPr>
          <a:xfrm>
            <a:off x="5621464" y="6169152"/>
            <a:ext cx="2079625" cy="273050"/>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不锈钢模内注塑工艺</a:t>
            </a:r>
            <a:endParaRPr sz="1700" dirty="0">
              <a:latin typeface="微软雅黑" panose="020B0503020204020204" charset="-122"/>
              <a:ea typeface="微软雅黑" panose="020B0503020204020204" charset="-122"/>
              <a:cs typeface="微软雅黑" panose="020B0503020204020204" charset="-122"/>
            </a:endParaRPr>
          </a:p>
        </p:txBody>
      </p:sp>
      <p:sp>
        <p:nvSpPr>
          <p:cNvPr id="282" name="textbox 282"/>
          <p:cNvSpPr/>
          <p:nvPr/>
        </p:nvSpPr>
        <p:spPr>
          <a:xfrm>
            <a:off x="433895" y="3241357"/>
            <a:ext cx="935355" cy="354329"/>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4000"/>
              </a:lnSpc>
            </a:pPr>
            <a:r>
              <a:rPr sz="2300" b="1"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进水点</a:t>
            </a:r>
            <a:endParaRPr sz="2300" dirty="0">
              <a:latin typeface="微软雅黑" panose="020B0503020204020204" charset="-122"/>
              <a:ea typeface="微软雅黑" panose="020B0503020204020204" charset="-122"/>
              <a:cs typeface="微软雅黑" panose="020B0503020204020204" charset="-122"/>
            </a:endParaRPr>
          </a:p>
        </p:txBody>
      </p:sp>
      <p:pic>
        <p:nvPicPr>
          <p:cNvPr id="12" name="图片 11"/>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textbox 284"/>
          <p:cNvSpPr/>
          <p:nvPr/>
        </p:nvSpPr>
        <p:spPr>
          <a:xfrm>
            <a:off x="338728" y="1252957"/>
            <a:ext cx="8146415" cy="27279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26035" algn="l" rtl="0" eaLnBrk="0">
              <a:lnSpc>
                <a:spcPts val="2425"/>
              </a:lnSpc>
            </a:pPr>
            <a:r>
              <a:rPr sz="2000" kern="0" spc="90" dirty="0">
                <a:solidFill>
                  <a:srgbClr val="000000">
                    <a:alpha val="100000"/>
                  </a:srgbClr>
                </a:solidFill>
                <a:latin typeface="Wingdings" panose="05000000000000000000"/>
                <a:ea typeface="Wingdings" panose="05000000000000000000"/>
                <a:cs typeface="Wingdings" panose="05000000000000000000"/>
              </a:rPr>
              <a:t>u</a:t>
            </a:r>
            <a:r>
              <a:rPr sz="20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主要功能：</a:t>
            </a:r>
            <a:endParaRPr sz="2000" dirty="0">
              <a:latin typeface="微软雅黑" panose="020B0503020204020204" charset="-122"/>
              <a:ea typeface="微软雅黑" panose="020B0503020204020204" charset="-122"/>
              <a:cs typeface="微软雅黑" panose="020B0503020204020204" charset="-122"/>
            </a:endParaRPr>
          </a:p>
          <a:p>
            <a:pPr marL="19050" indent="12065" algn="l" rtl="0" eaLnBrk="0">
              <a:lnSpc>
                <a:spcPct val="148000"/>
              </a:lnSpc>
              <a:spcBef>
                <a:spcPts val="350"/>
              </a:spcBef>
            </a:pP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1.抽采数据监测及管理功能， 实现瓦斯抽</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采在线测量数据、人工测量数据</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的集中监测管理及发布</a:t>
            </a: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2000" dirty="0">
              <a:latin typeface="微软雅黑" panose="020B0503020204020204" charset="-122"/>
              <a:ea typeface="微软雅黑" panose="020B0503020204020204" charset="-122"/>
              <a:cs typeface="微软雅黑" panose="020B0503020204020204" charset="-122"/>
            </a:endParaRPr>
          </a:p>
          <a:p>
            <a:pPr marL="12700" indent="6350" algn="l" rtl="0" eaLnBrk="0">
              <a:lnSpc>
                <a:spcPct val="152000"/>
              </a:lnSpc>
              <a:spcBef>
                <a:spcPts val="455"/>
              </a:spcBef>
            </a:pP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2.瓦斯抽采效果在线评判功能， 实现瓦斯抽采基础条件评判和抽</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采效果评</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判， 结合煤层基本参数</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、抽采计量数据实时评价抽采效果， 并预估达标时</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间，</a:t>
            </a:r>
            <a:r>
              <a:rPr sz="2000" kern="0" spc="1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自动生成达标报告等；</a:t>
            </a:r>
            <a:endParaRPr sz="2000" dirty="0">
              <a:latin typeface="微软雅黑" panose="020B0503020204020204" charset="-122"/>
              <a:ea typeface="微软雅黑" panose="020B0503020204020204" charset="-122"/>
              <a:cs typeface="微软雅黑" panose="020B0503020204020204" charset="-122"/>
            </a:endParaRPr>
          </a:p>
        </p:txBody>
      </p:sp>
      <p:pic>
        <p:nvPicPr>
          <p:cNvPr id="286" name="picture 286"/>
          <p:cNvPicPr>
            <a:picLocks noChangeAspect="1"/>
          </p:cNvPicPr>
          <p:nvPr/>
        </p:nvPicPr>
        <p:blipFill>
          <a:blip r:embed="rId1"/>
          <a:stretch>
            <a:fillRect/>
          </a:stretch>
        </p:blipFill>
        <p:spPr>
          <a:xfrm rot="21600000">
            <a:off x="108204" y="4076700"/>
            <a:ext cx="8889491" cy="2087879"/>
          </a:xfrm>
          <a:prstGeom prst="rect">
            <a:avLst/>
          </a:prstGeom>
        </p:spPr>
      </p:pic>
      <p:sp>
        <p:nvSpPr>
          <p:cNvPr id="288" name="textbox 288"/>
          <p:cNvSpPr/>
          <p:nvPr/>
        </p:nvSpPr>
        <p:spPr>
          <a:xfrm>
            <a:off x="707059" y="217868"/>
            <a:ext cx="3825875" cy="98171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100000"/>
              </a:lnSpc>
              <a:spcBef>
                <a:spcPts val="0"/>
              </a:spcBef>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5）</a:t>
            </a:r>
            <a:r>
              <a:rPr sz="2300" kern="0" spc="3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瓦斯抽采智能管控技术</a:t>
            </a:r>
            <a:endParaRPr sz="2300" dirty="0">
              <a:latin typeface="黑体" panose="02010609060101010101" charset="-122"/>
              <a:ea typeface="黑体" panose="02010609060101010101" charset="-122"/>
              <a:cs typeface="黑体" panose="02010609060101010101" charset="-122"/>
            </a:endParaRPr>
          </a:p>
        </p:txBody>
      </p:sp>
      <p:pic>
        <p:nvPicPr>
          <p:cNvPr id="290" name="picture 290"/>
          <p:cNvPicPr>
            <a:picLocks noChangeAspect="1"/>
          </p:cNvPicPr>
          <p:nvPr/>
        </p:nvPicPr>
        <p:blipFill>
          <a:blip r:embed="rId2"/>
          <a:stretch>
            <a:fillRect/>
          </a:stretch>
        </p:blipFill>
        <p:spPr>
          <a:xfrm rot="21600000">
            <a:off x="179387" y="484632"/>
            <a:ext cx="7526337" cy="243839"/>
          </a:xfrm>
          <a:prstGeom prst="rect">
            <a:avLst/>
          </a:prstGeom>
        </p:spPr>
      </p:pic>
      <p:sp>
        <p:nvSpPr>
          <p:cNvPr id="292" name="rect 29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textbox 296"/>
          <p:cNvSpPr/>
          <p:nvPr/>
        </p:nvSpPr>
        <p:spPr>
          <a:xfrm>
            <a:off x="404117" y="1613002"/>
            <a:ext cx="8152765" cy="46583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32385" algn="l" rtl="0" eaLnBrk="0">
              <a:lnSpc>
                <a:spcPts val="2425"/>
              </a:lnSpc>
            </a:pPr>
            <a:r>
              <a:rPr sz="2000" kern="0" spc="90" dirty="0">
                <a:solidFill>
                  <a:srgbClr val="000000">
                    <a:alpha val="100000"/>
                  </a:srgbClr>
                </a:solidFill>
                <a:latin typeface="Wingdings" panose="05000000000000000000"/>
                <a:ea typeface="Wingdings" panose="05000000000000000000"/>
                <a:cs typeface="Wingdings" panose="05000000000000000000"/>
              </a:rPr>
              <a:t>u</a:t>
            </a:r>
            <a:r>
              <a:rPr sz="20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主要功能：</a:t>
            </a:r>
            <a:endParaRPr sz="2000" dirty="0">
              <a:latin typeface="微软雅黑" panose="020B0503020204020204" charset="-122"/>
              <a:ea typeface="微软雅黑" panose="020B0503020204020204" charset="-122"/>
              <a:cs typeface="微软雅黑" panose="020B0503020204020204" charset="-122"/>
            </a:endParaRPr>
          </a:p>
          <a:p>
            <a:pPr marL="13970" indent="14605" algn="l" rtl="0" eaLnBrk="0">
              <a:lnSpc>
                <a:spcPct val="152000"/>
              </a:lnSpc>
              <a:spcBef>
                <a:spcPts val="310"/>
              </a:spcBef>
            </a:pP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3.整合瓦斯抽采系统监测、控制、维护为一体， 实现瓦斯</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抽采监测、瓦斯</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抽采泵站控制、抽采管网控制、管道放水、维护保养为统一平台， 提升瓦</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斯抽采一体化管理能力；</a:t>
            </a:r>
            <a:endParaRPr sz="2000" dirty="0">
              <a:latin typeface="微软雅黑" panose="020B0503020204020204" charset="-122"/>
              <a:ea typeface="微软雅黑" panose="020B0503020204020204" charset="-122"/>
              <a:cs typeface="微软雅黑" panose="020B0503020204020204" charset="-122"/>
            </a:endParaRPr>
          </a:p>
          <a:p>
            <a:pPr marL="13970" indent="-1270" algn="l" rtl="0" eaLnBrk="0">
              <a:lnSpc>
                <a:spcPct val="149000"/>
              </a:lnSpc>
              <a:spcBef>
                <a:spcPts val="450"/>
              </a:spcBef>
            </a:pP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4.实现抽采泵站实现无人值守功能， 实现抽采设备的故障预警与诊断、抽</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采泵站一键启停、一键轮换、故障轮换、分流输送高低</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浓瓦斯；</a:t>
            </a:r>
            <a:endParaRPr sz="2000" dirty="0">
              <a:latin typeface="微软雅黑" panose="020B0503020204020204" charset="-122"/>
              <a:ea typeface="微软雅黑" panose="020B0503020204020204" charset="-122"/>
              <a:cs typeface="微软雅黑" panose="020B0503020204020204" charset="-122"/>
            </a:endParaRPr>
          </a:p>
          <a:p>
            <a:pPr marL="15875" indent="16510" algn="l" rtl="0" eaLnBrk="0">
              <a:lnSpc>
                <a:spcPct val="149000"/>
              </a:lnSpc>
              <a:spcBef>
                <a:spcPts val="450"/>
              </a:spcBef>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5.实现抽采管网智能调控功能， 远程调控管网阀门， 实现区域抽采负压调</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节、高低浓度抽采系统自动分流， 降低人工工作量。</a:t>
            </a:r>
            <a:endParaRPr sz="2000" dirty="0">
              <a:latin typeface="微软雅黑" panose="020B0503020204020204" charset="-122"/>
              <a:ea typeface="微软雅黑" panose="020B0503020204020204" charset="-122"/>
              <a:cs typeface="微软雅黑" panose="020B0503020204020204" charset="-122"/>
            </a:endParaRPr>
          </a:p>
          <a:p>
            <a:pPr marL="12700" indent="12700" algn="l" rtl="0" eaLnBrk="0">
              <a:lnSpc>
                <a:spcPct val="149000"/>
              </a:lnSpc>
              <a:spcBef>
                <a:spcPts val="450"/>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6.实现抽采放水智</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能管理功能， 通过气动智能放水器， 实现抽采管网自动</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放水、放水量统计、放水器状态管理</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等。</a:t>
            </a:r>
            <a:endParaRPr sz="2000" dirty="0">
              <a:latin typeface="微软雅黑" panose="020B0503020204020204" charset="-122"/>
              <a:ea typeface="微软雅黑" panose="020B0503020204020204" charset="-122"/>
              <a:cs typeface="微软雅黑" panose="020B0503020204020204" charset="-122"/>
            </a:endParaRPr>
          </a:p>
        </p:txBody>
      </p:sp>
      <p:sp>
        <p:nvSpPr>
          <p:cNvPr id="298" name="textbox 298"/>
          <p:cNvSpPr/>
          <p:nvPr/>
        </p:nvSpPr>
        <p:spPr>
          <a:xfrm>
            <a:off x="707059" y="217868"/>
            <a:ext cx="3825875" cy="98171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100000"/>
              </a:lnSpc>
              <a:spcBef>
                <a:spcPts val="0"/>
              </a:spcBef>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5）</a:t>
            </a:r>
            <a:r>
              <a:rPr sz="2300" kern="0" spc="3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瓦斯抽采智能管控技术</a:t>
            </a:r>
            <a:endParaRPr sz="2300" dirty="0">
              <a:latin typeface="黑体" panose="02010609060101010101" charset="-122"/>
              <a:ea typeface="黑体" panose="02010609060101010101" charset="-122"/>
              <a:cs typeface="黑体" panose="02010609060101010101" charset="-122"/>
            </a:endParaRPr>
          </a:p>
        </p:txBody>
      </p:sp>
      <p:pic>
        <p:nvPicPr>
          <p:cNvPr id="300" name="picture 300"/>
          <p:cNvPicPr>
            <a:picLocks noChangeAspect="1"/>
          </p:cNvPicPr>
          <p:nvPr/>
        </p:nvPicPr>
        <p:blipFill>
          <a:blip r:embed="rId1"/>
          <a:stretch>
            <a:fillRect/>
          </a:stretch>
        </p:blipFill>
        <p:spPr>
          <a:xfrm rot="21600000">
            <a:off x="179387" y="484632"/>
            <a:ext cx="7526337" cy="243839"/>
          </a:xfrm>
          <a:prstGeom prst="rect">
            <a:avLst/>
          </a:prstGeom>
        </p:spPr>
      </p:pic>
      <p:sp>
        <p:nvSpPr>
          <p:cNvPr id="302" name="rect 30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7" name="图片 6"/>
          <p:cNvPicPr>
            <a:picLocks noChangeAspect="1"/>
          </p:cNvPicPr>
          <p:nvPr/>
        </p:nvPicPr>
        <p:blipFill>
          <a:blip r:embed="rId2"/>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 name="picture 306"/>
          <p:cNvPicPr>
            <a:picLocks noChangeAspect="1"/>
          </p:cNvPicPr>
          <p:nvPr/>
        </p:nvPicPr>
        <p:blipFill>
          <a:blip r:embed="rId1"/>
          <a:stretch>
            <a:fillRect/>
          </a:stretch>
        </p:blipFill>
        <p:spPr>
          <a:xfrm rot="21600000">
            <a:off x="35051" y="1485900"/>
            <a:ext cx="9108947" cy="5128259"/>
          </a:xfrm>
          <a:prstGeom prst="rect">
            <a:avLst/>
          </a:prstGeom>
        </p:spPr>
      </p:pic>
      <p:sp>
        <p:nvSpPr>
          <p:cNvPr id="308" name="textbox 308"/>
          <p:cNvSpPr/>
          <p:nvPr/>
        </p:nvSpPr>
        <p:spPr>
          <a:xfrm>
            <a:off x="707059" y="217868"/>
            <a:ext cx="3825875" cy="98171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100000"/>
              </a:lnSpc>
              <a:spcBef>
                <a:spcPts val="0"/>
              </a:spcBef>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5）</a:t>
            </a:r>
            <a:r>
              <a:rPr sz="2300" kern="0" spc="3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瓦斯抽采智能管控技术</a:t>
            </a:r>
            <a:endParaRPr sz="2300" dirty="0">
              <a:latin typeface="黑体" panose="02010609060101010101" charset="-122"/>
              <a:ea typeface="黑体" panose="02010609060101010101" charset="-122"/>
              <a:cs typeface="黑体" panose="02010609060101010101" charset="-122"/>
            </a:endParaRPr>
          </a:p>
        </p:txBody>
      </p:sp>
      <p:pic>
        <p:nvPicPr>
          <p:cNvPr id="310" name="picture 310"/>
          <p:cNvPicPr>
            <a:picLocks noChangeAspect="1"/>
          </p:cNvPicPr>
          <p:nvPr/>
        </p:nvPicPr>
        <p:blipFill>
          <a:blip r:embed="rId2"/>
          <a:stretch>
            <a:fillRect/>
          </a:stretch>
        </p:blipFill>
        <p:spPr>
          <a:xfrm rot="21600000">
            <a:off x="179387" y="484632"/>
            <a:ext cx="7526337" cy="243839"/>
          </a:xfrm>
          <a:prstGeom prst="rect">
            <a:avLst/>
          </a:prstGeom>
        </p:spPr>
      </p:pic>
      <p:sp>
        <p:nvSpPr>
          <p:cNvPr id="312" name="rect 31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7" name="图片 6"/>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 name="picture 316"/>
          <p:cNvPicPr>
            <a:picLocks noChangeAspect="1"/>
          </p:cNvPicPr>
          <p:nvPr/>
        </p:nvPicPr>
        <p:blipFill>
          <a:blip r:embed="rId1"/>
          <a:stretch>
            <a:fillRect/>
          </a:stretch>
        </p:blipFill>
        <p:spPr>
          <a:xfrm rot="21600000">
            <a:off x="179832" y="1700784"/>
            <a:ext cx="8734044" cy="4913375"/>
          </a:xfrm>
          <a:prstGeom prst="rect">
            <a:avLst/>
          </a:prstGeom>
        </p:spPr>
      </p:pic>
      <p:sp>
        <p:nvSpPr>
          <p:cNvPr id="318" name="textbox 318"/>
          <p:cNvSpPr/>
          <p:nvPr/>
        </p:nvSpPr>
        <p:spPr>
          <a:xfrm>
            <a:off x="707059" y="217868"/>
            <a:ext cx="3825875" cy="98171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100000"/>
              </a:lnSpc>
              <a:spcBef>
                <a:spcPts val="0"/>
              </a:spcBef>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5）</a:t>
            </a:r>
            <a:r>
              <a:rPr sz="2300" kern="0" spc="3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瓦斯抽采智能管控技术</a:t>
            </a:r>
            <a:endParaRPr sz="2300" dirty="0">
              <a:latin typeface="黑体" panose="02010609060101010101" charset="-122"/>
              <a:ea typeface="黑体" panose="02010609060101010101" charset="-122"/>
              <a:cs typeface="黑体" panose="02010609060101010101" charset="-122"/>
            </a:endParaRPr>
          </a:p>
        </p:txBody>
      </p:sp>
      <p:pic>
        <p:nvPicPr>
          <p:cNvPr id="320" name="picture 320"/>
          <p:cNvPicPr>
            <a:picLocks noChangeAspect="1"/>
          </p:cNvPicPr>
          <p:nvPr/>
        </p:nvPicPr>
        <p:blipFill>
          <a:blip r:embed="rId2"/>
          <a:stretch>
            <a:fillRect/>
          </a:stretch>
        </p:blipFill>
        <p:spPr>
          <a:xfrm rot="21600000">
            <a:off x="179387" y="484632"/>
            <a:ext cx="7526337" cy="243839"/>
          </a:xfrm>
          <a:prstGeom prst="rect">
            <a:avLst/>
          </a:prstGeom>
        </p:spPr>
      </p:pic>
      <p:sp>
        <p:nvSpPr>
          <p:cNvPr id="322" name="rect 32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7" name="图片 6"/>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6" name="picture 326"/>
          <p:cNvPicPr>
            <a:picLocks noChangeAspect="1"/>
          </p:cNvPicPr>
          <p:nvPr/>
        </p:nvPicPr>
        <p:blipFill>
          <a:blip r:embed="rId1"/>
          <a:stretch>
            <a:fillRect/>
          </a:stretch>
        </p:blipFill>
        <p:spPr>
          <a:xfrm rot="21600000">
            <a:off x="356768" y="1840065"/>
            <a:ext cx="8470037" cy="4654041"/>
          </a:xfrm>
          <a:prstGeom prst="rect">
            <a:avLst/>
          </a:prstGeom>
        </p:spPr>
      </p:pic>
      <p:sp>
        <p:nvSpPr>
          <p:cNvPr id="328" name="textbox 328"/>
          <p:cNvSpPr/>
          <p:nvPr/>
        </p:nvSpPr>
        <p:spPr>
          <a:xfrm>
            <a:off x="448271" y="2125979"/>
            <a:ext cx="8297544" cy="4270375"/>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33020" algn="l" rtl="0" eaLnBrk="0">
              <a:lnSpc>
                <a:spcPct val="99000"/>
              </a:lnSpc>
            </a:pPr>
            <a:r>
              <a:rPr sz="1700" kern="0" spc="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地面井处于野外且呈散布状态。</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9000"/>
              </a:lnSpc>
            </a:pPr>
            <a:endParaRPr sz="1000" dirty="0">
              <a:latin typeface="Arial" panose="020B0604020202020204"/>
              <a:ea typeface="Arial" panose="020B0604020202020204"/>
              <a:cs typeface="Arial" panose="020B0604020202020204"/>
            </a:endParaRPr>
          </a:p>
          <a:p>
            <a:pPr marL="33020" algn="l" rtl="0" eaLnBrk="0">
              <a:lnSpc>
                <a:spcPct val="99000"/>
              </a:lnSpc>
              <a:spcBef>
                <a:spcPts val="515"/>
              </a:spcBef>
            </a:pPr>
            <a:r>
              <a:rPr sz="17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设备直接暴露于野外，环境更</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加恶劣。</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8000"/>
              </a:lnSpc>
            </a:pPr>
            <a:endParaRPr sz="1000" dirty="0">
              <a:latin typeface="Arial" panose="020B0604020202020204"/>
              <a:ea typeface="Arial" panose="020B0604020202020204"/>
              <a:cs typeface="Arial" panose="020B0604020202020204"/>
            </a:endParaRPr>
          </a:p>
          <a:p>
            <a:pPr marL="33020" algn="l" rtl="0" eaLnBrk="0">
              <a:lnSpc>
                <a:spcPct val="99000"/>
              </a:lnSpc>
              <a:spcBef>
                <a:spcPts val="520"/>
              </a:spcBef>
            </a:pP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地面井预抽计量设备仍有</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防爆要求（与井下要求相同）。</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9000"/>
              </a:lnSpc>
            </a:pPr>
            <a:endParaRPr sz="1000" dirty="0">
              <a:latin typeface="Arial" panose="020B0604020202020204"/>
              <a:ea typeface="Arial" panose="020B0604020202020204"/>
              <a:cs typeface="Arial" panose="020B0604020202020204"/>
            </a:endParaRPr>
          </a:p>
          <a:p>
            <a:pPr marL="33020" algn="l" rtl="0" eaLnBrk="0">
              <a:lnSpc>
                <a:spcPct val="99000"/>
              </a:lnSpc>
              <a:spcBef>
                <a:spcPts val="520"/>
              </a:spcBef>
            </a:pPr>
            <a:r>
              <a:rPr sz="17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地面井计量设备不能采用有源供电和有线传输方式。</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8000"/>
              </a:lnSpc>
            </a:pPr>
            <a:endParaRPr sz="1000" dirty="0">
              <a:latin typeface="Arial" panose="020B0604020202020204"/>
              <a:ea typeface="Arial" panose="020B0604020202020204"/>
              <a:cs typeface="Arial" panose="020B0604020202020204"/>
            </a:endParaRPr>
          </a:p>
          <a:p>
            <a:pPr marL="33020" algn="l" rtl="0" eaLnBrk="0">
              <a:lnSpc>
                <a:spcPct val="100000"/>
              </a:lnSpc>
              <a:spcBef>
                <a:spcPts val="520"/>
              </a:spcBef>
            </a:pPr>
            <a:r>
              <a:rPr sz="17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地面井预抽流量增加快、衰减也快，流速变化范围大。</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1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marL="13335" algn="l" rtl="0" eaLnBrk="0">
              <a:lnSpc>
                <a:spcPct val="100000"/>
              </a:lnSpc>
              <a:spcBef>
                <a:spcPts val="515"/>
              </a:spcBef>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计量设备特点：</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8000"/>
              </a:lnSpc>
            </a:pPr>
            <a:endParaRPr sz="1000" dirty="0">
              <a:latin typeface="Arial" panose="020B0604020202020204"/>
              <a:ea typeface="Arial" panose="020B0604020202020204"/>
              <a:cs typeface="Arial" panose="020B0604020202020204"/>
            </a:endParaRPr>
          </a:p>
          <a:p>
            <a:pPr algn="r" rtl="0" eaLnBrk="0">
              <a:lnSpc>
                <a:spcPct val="99000"/>
              </a:lnSpc>
              <a:spcBef>
                <a:spcPts val="51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★具备</a:t>
            </a:r>
            <a:r>
              <a:rPr sz="1700" b="1" kern="0" spc="0" dirty="0">
                <a:solidFill>
                  <a:srgbClr val="000000">
                    <a:alpha val="100000"/>
                  </a:srgbClr>
                </a:solidFill>
                <a:latin typeface="Calibri" panose="020F0502020204030204"/>
                <a:ea typeface="Calibri" panose="020F0502020204030204"/>
                <a:cs typeface="Calibri" panose="020F0502020204030204"/>
              </a:rPr>
              <a:t>ia</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防爆等级；</a:t>
            </a:r>
            <a:r>
              <a:rPr sz="1700" kern="0" spc="-6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★自供电；</a:t>
            </a:r>
            <a:r>
              <a:rPr sz="1700" kern="0" spc="-2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远距离无线传输；</a:t>
            </a:r>
            <a:r>
              <a:rPr sz="1700" kern="0" spc="-2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★耐受（低温、高温、潮湿、</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9000"/>
              </a:lnSpc>
            </a:pPr>
            <a:endParaRPr sz="10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12700" algn="l" rtl="0" eaLnBrk="0">
              <a:lnSpc>
                <a:spcPct val="99000"/>
              </a:lnSpc>
              <a:spcBef>
                <a:spcPts val="0"/>
              </a:spcBef>
            </a:pP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干燥、雷电）能力强；</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330" name="textbox 330"/>
          <p:cNvSpPr/>
          <p:nvPr/>
        </p:nvSpPr>
        <p:spPr>
          <a:xfrm>
            <a:off x="339178" y="973848"/>
            <a:ext cx="8295640" cy="80264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algn="r" rtl="0" eaLnBrk="0">
              <a:lnSpc>
                <a:spcPct val="88000"/>
              </a:lnSpc>
            </a:pP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2019版《防治煤与瓦斯突出细则》对地面井预抽做出规定：每口地</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面井预抽煤</a:t>
            </a:r>
            <a:endParaRPr sz="17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4320"/>
              </a:lnSpc>
            </a:pP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层瓦斯量应当准确计量</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332" name="picture 332"/>
          <p:cNvPicPr>
            <a:picLocks noChangeAspect="1"/>
          </p:cNvPicPr>
          <p:nvPr/>
        </p:nvPicPr>
        <p:blipFill>
          <a:blip r:embed="rId2"/>
          <a:stretch>
            <a:fillRect/>
          </a:stretch>
        </p:blipFill>
        <p:spPr>
          <a:xfrm rot="21600000">
            <a:off x="179387" y="484632"/>
            <a:ext cx="7526337" cy="243839"/>
          </a:xfrm>
          <a:prstGeom prst="rect">
            <a:avLst/>
          </a:prstGeom>
        </p:spPr>
      </p:pic>
      <p:sp>
        <p:nvSpPr>
          <p:cNvPr id="334" name="rect 33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336" name="textbox 336"/>
          <p:cNvSpPr/>
          <p:nvPr/>
        </p:nvSpPr>
        <p:spPr>
          <a:xfrm>
            <a:off x="707059" y="217868"/>
            <a:ext cx="291592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 18"/>
          <p:cNvSpPr/>
          <p:nvPr/>
        </p:nvSpPr>
        <p:spPr>
          <a:xfrm>
            <a:off x="777240" y="0"/>
            <a:ext cx="7543800" cy="441959"/>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0" name="rect 20"/>
          <p:cNvSpPr/>
          <p:nvPr/>
        </p:nvSpPr>
        <p:spPr>
          <a:xfrm>
            <a:off x="3008376" y="3069335"/>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22" name="textbox 22"/>
          <p:cNvSpPr/>
          <p:nvPr/>
        </p:nvSpPr>
        <p:spPr>
          <a:xfrm>
            <a:off x="3088614" y="3059943"/>
            <a:ext cx="3663315" cy="39179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99000"/>
              </a:lnSpc>
              <a:tabLst>
                <a:tab pos="3649345" algn="l"/>
              </a:tabLst>
            </a:pPr>
            <a:r>
              <a:rPr sz="3600" kern="0" spc="-20" baseline="-2300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二</a:t>
            </a:r>
            <a:r>
              <a:rPr sz="2000" b="1" u="sng" kern="0" spc="26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  </a:t>
            </a:r>
            <a:r>
              <a:rPr sz="2000" b="1" u="sng" kern="0" spc="-2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常用传感器讲解及安装</a:t>
            </a:r>
            <a:r>
              <a:rPr sz="2000" b="1" u="sng" kern="0" spc="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	</a:t>
            </a:r>
            <a:endParaRPr sz="2000" dirty="0">
              <a:latin typeface="微软雅黑" panose="020B0503020204020204" charset="-122"/>
              <a:ea typeface="微软雅黑" panose="020B0503020204020204" charset="-122"/>
              <a:cs typeface="微软雅黑" panose="020B0503020204020204" charset="-122"/>
            </a:endParaRPr>
          </a:p>
        </p:txBody>
      </p:sp>
      <p:sp>
        <p:nvSpPr>
          <p:cNvPr id="24" name="textbox 24"/>
          <p:cNvSpPr/>
          <p:nvPr/>
        </p:nvSpPr>
        <p:spPr>
          <a:xfrm>
            <a:off x="1292501" y="2407414"/>
            <a:ext cx="579119" cy="1711325"/>
          </a:xfrm>
          <a:prstGeom prst="rect">
            <a:avLst/>
          </a:prstGeom>
          <a:noFill/>
          <a:ln w="0" cap="flat">
            <a:noFill/>
            <a:prstDash val="solid"/>
            <a:miter lim="0"/>
          </a:ln>
        </p:spPr>
        <p:txBody>
          <a:bodyPr vert="eaVert" wrap="square" lIns="0" tIns="0" rIns="0" bIns="0"/>
          <a:lstStyle/>
          <a:p>
            <a:pPr algn="l" rtl="0" eaLnBrk="0">
              <a:lnSpc>
                <a:spcPct val="100000"/>
              </a:lnSpc>
            </a:pPr>
            <a:endParaRPr sz="100" dirty="0">
              <a:latin typeface="Arial" panose="020B0604020202020204"/>
              <a:ea typeface="Arial" panose="020B0604020202020204"/>
              <a:cs typeface="Arial" panose="020B0604020202020204"/>
            </a:endParaRPr>
          </a:p>
          <a:p>
            <a:pPr algn="r" rtl="0" eaLnBrk="0">
              <a:lnSpc>
                <a:spcPct val="91000"/>
              </a:lnSpc>
            </a:pPr>
            <a:r>
              <a:rPr sz="3900" b="1"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目</a:t>
            </a:r>
            <a:r>
              <a:rPr sz="39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39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录</a:t>
            </a:r>
            <a:endParaRPr sz="3900" dirty="0">
              <a:latin typeface="微软雅黑" panose="020B0503020204020204" charset="-122"/>
              <a:ea typeface="微软雅黑" panose="020B0503020204020204" charset="-122"/>
              <a:cs typeface="微软雅黑" panose="020B0503020204020204" charset="-122"/>
            </a:endParaRPr>
          </a:p>
        </p:txBody>
      </p:sp>
      <p:sp>
        <p:nvSpPr>
          <p:cNvPr id="26" name="textbox 26"/>
          <p:cNvSpPr/>
          <p:nvPr/>
        </p:nvSpPr>
        <p:spPr>
          <a:xfrm>
            <a:off x="3479101" y="4650874"/>
            <a:ext cx="3302634" cy="315595"/>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1000"/>
              </a:lnSpc>
              <a:tabLst>
                <a:tab pos="186055" algn="l"/>
                <a:tab pos="3289300" algn="l"/>
              </a:tabLst>
            </a:pPr>
            <a:r>
              <a:rPr sz="2000" u="sng" kern="0" spc="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	</a:t>
            </a:r>
            <a:r>
              <a:rPr sz="2000" b="1" u="sng" kern="0" spc="-1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常用传感器日常维护</a:t>
            </a:r>
            <a:r>
              <a:rPr sz="2000" b="1" u="sng" kern="0" spc="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	</a:t>
            </a:r>
            <a:endParaRPr sz="2000" dirty="0">
              <a:latin typeface="微软雅黑" panose="020B0503020204020204" charset="-122"/>
              <a:ea typeface="微软雅黑" panose="020B0503020204020204" charset="-122"/>
              <a:cs typeface="微软雅黑" panose="020B0503020204020204" charset="-122"/>
            </a:endParaRPr>
          </a:p>
        </p:txBody>
      </p:sp>
      <p:sp>
        <p:nvSpPr>
          <p:cNvPr id="28" name="rect 28"/>
          <p:cNvSpPr/>
          <p:nvPr/>
        </p:nvSpPr>
        <p:spPr>
          <a:xfrm>
            <a:off x="3008376" y="1412747"/>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30" name="textbox 30"/>
          <p:cNvSpPr/>
          <p:nvPr/>
        </p:nvSpPr>
        <p:spPr>
          <a:xfrm>
            <a:off x="3088005" y="1531589"/>
            <a:ext cx="2422525" cy="311784"/>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82000"/>
              </a:lnSpc>
            </a:pPr>
            <a:r>
              <a:rPr sz="2300" b="1"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一</a:t>
            </a:r>
            <a:r>
              <a:rPr sz="2300" kern="0" spc="16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传感器通用技术</a:t>
            </a:r>
            <a:endParaRPr sz="2000" dirty="0">
              <a:latin typeface="微软雅黑" panose="020B0503020204020204" charset="-122"/>
              <a:ea typeface="微软雅黑" panose="020B0503020204020204" charset="-122"/>
              <a:cs typeface="微软雅黑" panose="020B0503020204020204" charset="-122"/>
            </a:endParaRPr>
          </a:p>
        </p:txBody>
      </p:sp>
      <p:sp>
        <p:nvSpPr>
          <p:cNvPr id="32" name="rect 32"/>
          <p:cNvSpPr/>
          <p:nvPr/>
        </p:nvSpPr>
        <p:spPr>
          <a:xfrm>
            <a:off x="3008376" y="4451603"/>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34" name="picture 34"/>
          <p:cNvPicPr>
            <a:picLocks noChangeAspect="1"/>
          </p:cNvPicPr>
          <p:nvPr/>
        </p:nvPicPr>
        <p:blipFill>
          <a:blip r:embed="rId1"/>
          <a:stretch>
            <a:fillRect/>
          </a:stretch>
        </p:blipFill>
        <p:spPr>
          <a:xfrm rot="21600000">
            <a:off x="3465740" y="1878329"/>
            <a:ext cx="3123108" cy="48260"/>
          </a:xfrm>
          <a:prstGeom prst="rect">
            <a:avLst/>
          </a:prstGeom>
        </p:spPr>
      </p:pic>
      <p:sp>
        <p:nvSpPr>
          <p:cNvPr id="36" name="textbox 36"/>
          <p:cNvSpPr/>
          <p:nvPr/>
        </p:nvSpPr>
        <p:spPr>
          <a:xfrm>
            <a:off x="3083102" y="4508715"/>
            <a:ext cx="318770" cy="38354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815"/>
              </a:lnSpc>
            </a:pPr>
            <a:r>
              <a:rPr sz="2300" b="1" kern="0" spc="-2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三</a:t>
            </a:r>
            <a:endParaRPr sz="2300" dirty="0">
              <a:latin typeface="宋体" panose="02010600030101010101" pitchFamily="2" charset="-122"/>
              <a:ea typeface="宋体" panose="02010600030101010101" pitchFamily="2" charset="-122"/>
              <a:cs typeface="宋体" panose="02010600030101010101" pitchFamily="2" charset="-122"/>
            </a:endParaRPr>
          </a:p>
        </p:txBody>
      </p:sp>
      <p:sp>
        <p:nvSpPr>
          <p:cNvPr id="38" name="rect 38"/>
          <p:cNvSpPr/>
          <p:nvPr/>
        </p:nvSpPr>
        <p:spPr>
          <a:xfrm>
            <a:off x="3351275" y="1920240"/>
            <a:ext cx="114300" cy="94488"/>
          </a:xfrm>
          <a:prstGeom prst="rect">
            <a:avLst/>
          </a:prstGeom>
          <a:solidFill>
            <a:srgbClr val="B88C00">
              <a:alpha val="100000"/>
            </a:srgbClr>
          </a:solidFill>
          <a:ln w="0" cap="flat">
            <a:noFill/>
            <a:prstDash val="solid"/>
            <a:miter lim="0"/>
          </a:ln>
        </p:spPr>
        <p:txBody>
          <a:bodyPr rtlCol="0"/>
          <a:lstStyle/>
          <a:p>
            <a:pPr algn="ctr"/>
            <a:endParaRPr lang="zh-CN" altLang="en-US"/>
          </a:p>
        </p:txBody>
      </p:sp>
      <p:sp>
        <p:nvSpPr>
          <p:cNvPr id="40" name="path 40"/>
          <p:cNvSpPr/>
          <p:nvPr/>
        </p:nvSpPr>
        <p:spPr>
          <a:xfrm>
            <a:off x="3351275" y="3576828"/>
            <a:ext cx="114300" cy="92964"/>
          </a:xfrm>
          <a:custGeom>
            <a:avLst/>
            <a:gdLst/>
            <a:ahLst/>
            <a:cxnLst/>
            <a:rect l="0" t="0" r="0" b="0"/>
            <a:pathLst>
              <a:path w="180" h="146">
                <a:moveTo>
                  <a:pt x="0" y="0"/>
                </a:moveTo>
                <a:lnTo>
                  <a:pt x="180" y="0"/>
                </a:lnTo>
                <a:lnTo>
                  <a:pt x="180" y="146"/>
                </a:lnTo>
                <a:lnTo>
                  <a:pt x="0" y="146"/>
                </a:lnTo>
                <a:lnTo>
                  <a:pt x="0" y="0"/>
                </a:lnTo>
                <a:close/>
              </a:path>
            </a:pathLst>
          </a:custGeom>
          <a:solidFill>
            <a:srgbClr val="B88C00">
              <a:alpha val="100000"/>
            </a:srgbClr>
          </a:solidFill>
          <a:ln w="0" cap="flat">
            <a:noFill/>
            <a:prstDash val="solid"/>
            <a:miter lim="0"/>
          </a:ln>
        </p:spPr>
        <p:txBody>
          <a:bodyPr rtlCol="0"/>
          <a:lstStyle/>
          <a:p>
            <a:pPr algn="ctr"/>
            <a:endParaRPr lang="zh-CN" altLang="en-US"/>
          </a:p>
        </p:txBody>
      </p:sp>
      <p:sp>
        <p:nvSpPr>
          <p:cNvPr id="42" name="path 42"/>
          <p:cNvSpPr/>
          <p:nvPr/>
        </p:nvSpPr>
        <p:spPr>
          <a:xfrm>
            <a:off x="3351275" y="4959095"/>
            <a:ext cx="114300" cy="92964"/>
          </a:xfrm>
          <a:custGeom>
            <a:avLst/>
            <a:gdLst/>
            <a:ahLst/>
            <a:cxnLst/>
            <a:rect l="0" t="0" r="0" b="0"/>
            <a:pathLst>
              <a:path w="180" h="146">
                <a:moveTo>
                  <a:pt x="0" y="0"/>
                </a:moveTo>
                <a:lnTo>
                  <a:pt x="180" y="0"/>
                </a:lnTo>
                <a:lnTo>
                  <a:pt x="180" y="146"/>
                </a:lnTo>
                <a:lnTo>
                  <a:pt x="0" y="146"/>
                </a:lnTo>
                <a:lnTo>
                  <a:pt x="0" y="0"/>
                </a:lnTo>
                <a:close/>
              </a:path>
            </a:pathLst>
          </a:custGeom>
          <a:solidFill>
            <a:srgbClr val="B88C00">
              <a:alpha val="100000"/>
            </a:srgbClr>
          </a:solidFill>
          <a:ln w="0" cap="flat">
            <a:noFill/>
            <a:prstDash val="solid"/>
            <a:miter lim="0"/>
          </a:ln>
        </p:spPr>
        <p:txBody>
          <a:bodyPr rtlCol="0"/>
          <a:lstStyle/>
          <a:p>
            <a:pPr algn="ctr"/>
            <a:endParaRPr lang="zh-CN" altLang="en-US"/>
          </a:p>
        </p:txBody>
      </p:sp>
      <p:pic>
        <p:nvPicPr>
          <p:cNvPr id="2050" name="Picture 2" descr="C:\Users\Administrator\Desktop\未标题-1.jpg"/>
          <p:cNvPicPr>
            <a:picLocks noChangeAspect="1" noChangeArrowheads="1"/>
          </p:cNvPicPr>
          <p:nvPr/>
        </p:nvPicPr>
        <p:blipFill>
          <a:blip r:embed="rId2"/>
          <a:srcRect/>
          <a:stretch>
            <a:fillRect/>
          </a:stretch>
        </p:blipFill>
        <p:spPr bwMode="auto">
          <a:xfrm>
            <a:off x="452655" y="5975845"/>
            <a:ext cx="8305800" cy="7143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6"/>
          <p:cNvGrpSpPr/>
          <p:nvPr/>
        </p:nvGrpSpPr>
        <p:grpSpPr>
          <a:xfrm rot="21600000">
            <a:off x="108432" y="4864176"/>
            <a:ext cx="8933459" cy="1763852"/>
            <a:chOff x="0" y="0"/>
            <a:chExt cx="8933459" cy="1763852"/>
          </a:xfrm>
        </p:grpSpPr>
        <p:pic>
          <p:nvPicPr>
            <p:cNvPr id="340" name="picture 340"/>
            <p:cNvPicPr>
              <a:picLocks noChangeAspect="1"/>
            </p:cNvPicPr>
            <p:nvPr/>
          </p:nvPicPr>
          <p:blipFill>
            <a:blip r:embed="rId1"/>
            <a:stretch>
              <a:fillRect/>
            </a:stretch>
          </p:blipFill>
          <p:spPr>
            <a:xfrm rot="21600000">
              <a:off x="0" y="0"/>
              <a:ext cx="8933459" cy="1763852"/>
            </a:xfrm>
            <a:prstGeom prst="rect">
              <a:avLst/>
            </a:prstGeom>
          </p:spPr>
        </p:pic>
        <p:sp>
          <p:nvSpPr>
            <p:cNvPr id="342" name="textbox 342"/>
            <p:cNvSpPr/>
            <p:nvPr/>
          </p:nvSpPr>
          <p:spPr>
            <a:xfrm>
              <a:off x="-12700" y="-12700"/>
              <a:ext cx="8959215" cy="1819275"/>
            </a:xfrm>
            <a:prstGeom prst="rect">
              <a:avLst/>
            </a:prstGeom>
            <a:noFill/>
            <a:ln w="0" cap="flat">
              <a:noFill/>
              <a:prstDash val="solid"/>
              <a:miter lim="0"/>
            </a:ln>
          </p:spPr>
          <p:txBody>
            <a:bodyPr vert="horz" wrap="square" lIns="0" tIns="0" rIns="0" bIns="0"/>
            <a:lstStyle/>
            <a:p>
              <a:pPr algn="l" rtl="0" eaLnBrk="0">
                <a:lnSpc>
                  <a:spcPct val="130000"/>
                </a:lnSpc>
              </a:pPr>
              <a:endParaRPr sz="1000" dirty="0">
                <a:latin typeface="Arial" panose="020B0604020202020204"/>
                <a:ea typeface="Arial" panose="020B0604020202020204"/>
                <a:cs typeface="Arial" panose="020B0604020202020204"/>
              </a:endParaRPr>
            </a:p>
            <a:p>
              <a:pPr marL="118110" indent="18415" algn="l" rtl="0" eaLnBrk="0">
                <a:lnSpc>
                  <a:spcPct val="129000"/>
                </a:lnSpc>
                <a:spcBef>
                  <a:spcPts val="0"/>
                </a:spcBef>
              </a:pPr>
              <a:r>
                <a:rPr sz="1700" kern="0" spc="10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系统采用风光互补自主发电、</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无线数据传输技术，无需外部连线，方便实现分布式监</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测，现场安装方便；</a:t>
              </a:r>
              <a:endParaRPr sz="1700" dirty="0">
                <a:latin typeface="宋体" panose="02010600030101010101" pitchFamily="2" charset="-122"/>
                <a:ea typeface="宋体" panose="02010600030101010101" pitchFamily="2" charset="-122"/>
                <a:cs typeface="宋体" panose="02010600030101010101" pitchFamily="2" charset="-122"/>
              </a:endParaRPr>
            </a:p>
            <a:p>
              <a:pPr marL="137160" algn="l" rtl="0" eaLnBrk="0">
                <a:lnSpc>
                  <a:spcPct val="100000"/>
                </a:lnSpc>
                <a:spcBef>
                  <a:spcPts val="1200"/>
                </a:spcBef>
              </a:pP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监测数据可直接无缝接入煤矿安全监控</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系统，方便监管；</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r" rtl="0" eaLnBrk="0">
                <a:lnSpc>
                  <a:spcPct val="100000"/>
                </a:lnSpc>
              </a:pPr>
              <a:r>
                <a:rPr sz="1700"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具有人员靠近报警、开箱报警、视频联动等野外防盗防破坏功能；</a:t>
              </a:r>
              <a:r>
                <a:rPr sz="1700" kern="0" spc="-5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云平台数据收发。</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pic>
        <p:nvPicPr>
          <p:cNvPr id="344" name="picture 344"/>
          <p:cNvPicPr>
            <a:picLocks noChangeAspect="1"/>
          </p:cNvPicPr>
          <p:nvPr/>
        </p:nvPicPr>
        <p:blipFill>
          <a:blip r:embed="rId2"/>
          <a:stretch>
            <a:fillRect/>
          </a:stretch>
        </p:blipFill>
        <p:spPr>
          <a:xfrm rot="21600000">
            <a:off x="111252" y="1341120"/>
            <a:ext cx="2638044" cy="3525011"/>
          </a:xfrm>
          <a:prstGeom prst="rect">
            <a:avLst/>
          </a:prstGeom>
        </p:spPr>
      </p:pic>
      <p:sp>
        <p:nvSpPr>
          <p:cNvPr id="346" name="textbox 346"/>
          <p:cNvSpPr/>
          <p:nvPr/>
        </p:nvSpPr>
        <p:spPr>
          <a:xfrm>
            <a:off x="3006674" y="3667976"/>
            <a:ext cx="6019165" cy="109855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3335" algn="l" rtl="0" eaLnBrk="0">
              <a:lnSpc>
                <a:spcPct val="88000"/>
              </a:lnSpc>
            </a:pPr>
            <a:r>
              <a:rPr sz="1700" b="1" kern="0" spc="10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配置建议：</a:t>
            </a:r>
            <a:r>
              <a:rPr sz="1700" kern="0" spc="0" dirty="0">
                <a:solidFill>
                  <a:srgbClr val="000000">
                    <a:alpha val="100000"/>
                  </a:srgbClr>
                </a:solidFill>
                <a:latin typeface="Calibri" panose="020F0502020204030204"/>
                <a:ea typeface="Calibri" panose="020F0502020204030204"/>
                <a:cs typeface="Calibri" panose="020F0502020204030204"/>
              </a:rPr>
              <a:t>DMJ</a:t>
            </a:r>
            <a:r>
              <a:rPr sz="1700" kern="0" spc="100" dirty="0">
                <a:solidFill>
                  <a:srgbClr val="000000">
                    <a:alpha val="100000"/>
                  </a:srgbClr>
                </a:solidFill>
                <a:latin typeface="Calibri" panose="020F0502020204030204"/>
                <a:ea typeface="Calibri" panose="020F0502020204030204"/>
                <a:cs typeface="Calibri" panose="020F0502020204030204"/>
              </a:rPr>
              <a:t>-</a:t>
            </a:r>
            <a:r>
              <a:rPr sz="1700" kern="0" spc="0" dirty="0">
                <a:solidFill>
                  <a:srgbClr val="000000">
                    <a:alpha val="100000"/>
                  </a:srgbClr>
                </a:solidFill>
                <a:latin typeface="Calibri" panose="020F0502020204030204"/>
                <a:ea typeface="Calibri" panose="020F0502020204030204"/>
                <a:cs typeface="Calibri" panose="020F0502020204030204"/>
              </a:rPr>
              <a:t>FG</a:t>
            </a:r>
            <a:r>
              <a:rPr sz="1700" kern="0" spc="100" dirty="0">
                <a:solidFill>
                  <a:srgbClr val="000000">
                    <a:alpha val="100000"/>
                  </a:srgbClr>
                </a:solidFill>
                <a:latin typeface="Calibri" panose="020F0502020204030204"/>
                <a:ea typeface="Calibri" panose="020F0502020204030204"/>
                <a:cs typeface="Calibri" panose="020F0502020204030204"/>
              </a:rPr>
              <a:t>1</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风光互补发电成</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套装置、</a:t>
            </a:r>
            <a:r>
              <a:rPr sz="1700" kern="0" spc="0" dirty="0">
                <a:solidFill>
                  <a:srgbClr val="000000">
                    <a:alpha val="100000"/>
                  </a:srgbClr>
                </a:solidFill>
                <a:latin typeface="Calibri" panose="020F0502020204030204"/>
                <a:ea typeface="Calibri" panose="020F0502020204030204"/>
                <a:cs typeface="Calibri" panose="020F0502020204030204"/>
              </a:rPr>
              <a:t>KJ</a:t>
            </a:r>
            <a:r>
              <a:rPr sz="1700" kern="0" spc="90" dirty="0">
                <a:solidFill>
                  <a:srgbClr val="000000">
                    <a:alpha val="100000"/>
                  </a:srgbClr>
                </a:solidFill>
                <a:latin typeface="Calibri" panose="020F0502020204030204"/>
                <a:ea typeface="Calibri" panose="020F0502020204030204"/>
                <a:cs typeface="Calibri" panose="020F0502020204030204"/>
              </a:rPr>
              <a:t>30-D</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瓦斯抽</a:t>
            </a:r>
            <a:endParaRPr sz="1700" dirty="0">
              <a:latin typeface="宋体" panose="02010600030101010101" pitchFamily="2" charset="-122"/>
              <a:ea typeface="宋体" panose="02010600030101010101" pitchFamily="2" charset="-122"/>
              <a:cs typeface="宋体" panose="02010600030101010101" pitchFamily="2" charset="-122"/>
            </a:endParaRPr>
          </a:p>
          <a:p>
            <a:pPr marL="13970" indent="-1905" algn="l" rtl="0" eaLnBrk="0">
              <a:lnSpc>
                <a:spcPct val="163000"/>
              </a:lnSpc>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采地面井计量监控箱、</a:t>
            </a:r>
            <a:r>
              <a:rPr sz="1700" kern="0" spc="0" dirty="0">
                <a:solidFill>
                  <a:srgbClr val="000000">
                    <a:alpha val="100000"/>
                  </a:srgbClr>
                </a:solidFill>
                <a:latin typeface="Calibri" panose="020F0502020204030204"/>
                <a:ea typeface="Calibri" panose="020F0502020204030204"/>
                <a:cs typeface="Calibri" panose="020F0502020204030204"/>
              </a:rPr>
              <a:t>FHX</a:t>
            </a:r>
            <a:r>
              <a:rPr sz="1700" kern="0" spc="90" dirty="0">
                <a:solidFill>
                  <a:srgbClr val="000000">
                    <a:alpha val="100000"/>
                  </a:srgbClr>
                </a:solidFill>
                <a:latin typeface="Calibri" panose="020F0502020204030204"/>
                <a:ea typeface="Calibri" panose="020F0502020204030204"/>
                <a:cs typeface="Calibri" panose="020F0502020204030204"/>
              </a:rPr>
              <a:t>-2</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采计量仪表防护箱、管道激光、</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0" dirty="0">
                <a:solidFill>
                  <a:srgbClr val="000000">
                    <a:alpha val="100000"/>
                  </a:srgbClr>
                </a:solidFill>
                <a:latin typeface="Calibri" panose="020F0502020204030204"/>
                <a:ea typeface="Calibri" panose="020F0502020204030204"/>
                <a:cs typeface="Calibri" panose="020F0502020204030204"/>
              </a:rPr>
              <a:t>GD</a:t>
            </a:r>
            <a:r>
              <a:rPr sz="1700" kern="0" spc="70" dirty="0">
                <a:solidFill>
                  <a:srgbClr val="000000">
                    <a:alpha val="100000"/>
                  </a:srgbClr>
                </a:solidFill>
                <a:latin typeface="Calibri" panose="020F0502020204030204"/>
                <a:ea typeface="Calibri" panose="020F0502020204030204"/>
                <a:cs typeface="Calibri" panose="020F0502020204030204"/>
              </a:rPr>
              <a:t>3(B)</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威力巴流量计各</a:t>
            </a:r>
            <a:r>
              <a:rPr sz="1700" kern="0" spc="70" dirty="0">
                <a:solidFill>
                  <a:srgbClr val="000000">
                    <a:alpha val="100000"/>
                  </a:srgbClr>
                </a:solidFill>
                <a:latin typeface="Calibri" panose="020F0502020204030204"/>
                <a:ea typeface="Calibri" panose="020F0502020204030204"/>
                <a:cs typeface="Calibri" panose="020F0502020204030204"/>
              </a:rPr>
              <a:t>1</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套。</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348" name="textbox 348"/>
          <p:cNvSpPr/>
          <p:nvPr/>
        </p:nvSpPr>
        <p:spPr>
          <a:xfrm>
            <a:off x="707059" y="217868"/>
            <a:ext cx="5666104" cy="98171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100000"/>
              </a:lnSpc>
              <a:spcBef>
                <a:spcPts val="0"/>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6）</a:t>
            </a:r>
            <a:r>
              <a:rPr sz="2300" kern="0" spc="8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0" dirty="0">
                <a:solidFill>
                  <a:srgbClr val="632523">
                    <a:alpha val="100000"/>
                  </a:srgbClr>
                </a:solidFill>
                <a:latin typeface="黑体" panose="02010609060101010101" charset="-122"/>
                <a:ea typeface="黑体" panose="02010609060101010101" charset="-122"/>
                <a:cs typeface="黑体" panose="02010609060101010101" charset="-122"/>
              </a:rPr>
              <a:t>KJ</a:t>
            </a: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30-D地面井瓦斯抽采计量监测技术</a:t>
            </a:r>
            <a:endParaRPr sz="2300" dirty="0">
              <a:latin typeface="黑体" panose="02010609060101010101" charset="-122"/>
              <a:ea typeface="黑体" panose="02010609060101010101" charset="-122"/>
              <a:cs typeface="黑体" panose="02010609060101010101" charset="-122"/>
            </a:endParaRPr>
          </a:p>
        </p:txBody>
      </p:sp>
      <p:pic>
        <p:nvPicPr>
          <p:cNvPr id="350" name="picture 350"/>
          <p:cNvPicPr>
            <a:picLocks noChangeAspect="1"/>
          </p:cNvPicPr>
          <p:nvPr/>
        </p:nvPicPr>
        <p:blipFill>
          <a:blip r:embed="rId3"/>
          <a:stretch>
            <a:fillRect/>
          </a:stretch>
        </p:blipFill>
        <p:spPr>
          <a:xfrm rot="21600000">
            <a:off x="5076444" y="1484376"/>
            <a:ext cx="1475232" cy="1597152"/>
          </a:xfrm>
          <a:prstGeom prst="rect">
            <a:avLst/>
          </a:prstGeom>
        </p:spPr>
      </p:pic>
      <p:pic>
        <p:nvPicPr>
          <p:cNvPr id="352" name="picture 352"/>
          <p:cNvPicPr>
            <a:picLocks noChangeAspect="1"/>
          </p:cNvPicPr>
          <p:nvPr/>
        </p:nvPicPr>
        <p:blipFill>
          <a:blip r:embed="rId4"/>
          <a:stretch>
            <a:fillRect/>
          </a:stretch>
        </p:blipFill>
        <p:spPr>
          <a:xfrm rot="21600000">
            <a:off x="3215639" y="1525523"/>
            <a:ext cx="1200912" cy="1659635"/>
          </a:xfrm>
          <a:prstGeom prst="rect">
            <a:avLst/>
          </a:prstGeom>
        </p:spPr>
      </p:pic>
      <p:pic>
        <p:nvPicPr>
          <p:cNvPr id="354" name="picture 354"/>
          <p:cNvPicPr>
            <a:picLocks noChangeAspect="1"/>
          </p:cNvPicPr>
          <p:nvPr/>
        </p:nvPicPr>
        <p:blipFill>
          <a:blip r:embed="rId5"/>
          <a:stretch>
            <a:fillRect/>
          </a:stretch>
        </p:blipFill>
        <p:spPr>
          <a:xfrm rot="21600000">
            <a:off x="7203947" y="1452371"/>
            <a:ext cx="1196340" cy="1606296"/>
          </a:xfrm>
          <a:prstGeom prst="rect">
            <a:avLst/>
          </a:prstGeom>
        </p:spPr>
      </p:pic>
      <p:pic>
        <p:nvPicPr>
          <p:cNvPr id="356" name="picture 356"/>
          <p:cNvPicPr>
            <a:picLocks noChangeAspect="1"/>
          </p:cNvPicPr>
          <p:nvPr/>
        </p:nvPicPr>
        <p:blipFill>
          <a:blip r:embed="rId6"/>
          <a:stretch>
            <a:fillRect/>
          </a:stretch>
        </p:blipFill>
        <p:spPr>
          <a:xfrm rot="21600000">
            <a:off x="179387" y="484632"/>
            <a:ext cx="7526337" cy="243839"/>
          </a:xfrm>
          <a:prstGeom prst="rect">
            <a:avLst/>
          </a:prstGeom>
        </p:spPr>
      </p:pic>
      <p:sp>
        <p:nvSpPr>
          <p:cNvPr id="358" name="rect 35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360" name="textbox 360"/>
          <p:cNvSpPr/>
          <p:nvPr/>
        </p:nvSpPr>
        <p:spPr>
          <a:xfrm>
            <a:off x="4926988" y="3145281"/>
            <a:ext cx="1790700" cy="499109"/>
          </a:xfrm>
          <a:prstGeom prst="rect">
            <a:avLst/>
          </a:prstGeom>
          <a:noFill/>
          <a:ln w="0" cap="flat">
            <a:noFill/>
            <a:prstDash val="solid"/>
            <a:miter lim="0"/>
          </a:ln>
        </p:spPr>
        <p:txBody>
          <a:bodyPr vert="horz" wrap="square" lIns="0" tIns="0" rIns="0" bIns="0"/>
          <a:lstStyle/>
          <a:p>
            <a:pPr algn="l" rtl="0" eaLnBrk="0">
              <a:lnSpc>
                <a:spcPct val="69000"/>
              </a:lnSpc>
            </a:pPr>
            <a:endParaRPr sz="100" dirty="0">
              <a:latin typeface="Arial" panose="020B0604020202020204"/>
              <a:ea typeface="Arial" panose="020B0604020202020204"/>
              <a:cs typeface="Arial" panose="020B0604020202020204"/>
            </a:endParaRPr>
          </a:p>
          <a:p>
            <a:pPr marL="283845" indent="-271780" algn="l" rtl="0" eaLnBrk="0">
              <a:lnSpc>
                <a:spcPct val="104000"/>
              </a:lnSpc>
            </a:pPr>
            <a:r>
              <a:rPr sz="1500" kern="0" spc="0" dirty="0">
                <a:solidFill>
                  <a:srgbClr val="000000">
                    <a:alpha val="100000"/>
                  </a:srgbClr>
                </a:solidFill>
                <a:latin typeface="Calibri" panose="020F0502020204030204"/>
                <a:ea typeface="Calibri" panose="020F0502020204030204"/>
                <a:cs typeface="Calibri" panose="020F0502020204030204"/>
              </a:rPr>
              <a:t>KJ</a:t>
            </a:r>
            <a:r>
              <a:rPr sz="1500" kern="0" spc="70" dirty="0">
                <a:solidFill>
                  <a:srgbClr val="000000">
                    <a:alpha val="100000"/>
                  </a:srgbClr>
                </a:solidFill>
                <a:latin typeface="Calibri" panose="020F0502020204030204"/>
                <a:ea typeface="Calibri" panose="020F0502020204030204"/>
                <a:cs typeface="Calibri" panose="020F0502020204030204"/>
              </a:rPr>
              <a:t>30-D</a:t>
            </a:r>
            <a:r>
              <a:rPr sz="15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瓦斯抽采地面</a:t>
            </a:r>
            <a:r>
              <a:rPr sz="15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5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井计量监控箱</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364" name="textbox 364"/>
          <p:cNvSpPr/>
          <p:nvPr/>
        </p:nvSpPr>
        <p:spPr>
          <a:xfrm>
            <a:off x="7261273" y="3208578"/>
            <a:ext cx="1108075" cy="4984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45085" indent="-33020" algn="l" rtl="0" eaLnBrk="0">
              <a:lnSpc>
                <a:spcPct val="103000"/>
              </a:lnSpc>
            </a:pPr>
            <a:r>
              <a:rPr sz="1500" kern="0" spc="0" dirty="0">
                <a:solidFill>
                  <a:srgbClr val="000000">
                    <a:alpha val="100000"/>
                  </a:srgbClr>
                </a:solidFill>
                <a:latin typeface="Calibri" panose="020F0502020204030204"/>
                <a:ea typeface="Calibri" panose="020F0502020204030204"/>
                <a:cs typeface="Calibri" panose="020F0502020204030204"/>
              </a:rPr>
              <a:t>FHX</a:t>
            </a:r>
            <a:r>
              <a:rPr sz="1500" kern="0" spc="70" dirty="0">
                <a:solidFill>
                  <a:srgbClr val="000000">
                    <a:alpha val="100000"/>
                  </a:srgbClr>
                </a:solidFill>
                <a:latin typeface="Calibri" panose="020F0502020204030204"/>
                <a:ea typeface="Calibri" panose="020F0502020204030204"/>
                <a:cs typeface="Calibri" panose="020F0502020204030204"/>
              </a:rPr>
              <a:t>-2</a:t>
            </a:r>
            <a:r>
              <a:rPr sz="15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采计量</a:t>
            </a:r>
            <a:r>
              <a:rPr sz="15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5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仪表防护箱</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366" name="textbox 366"/>
          <p:cNvSpPr/>
          <p:nvPr/>
        </p:nvSpPr>
        <p:spPr>
          <a:xfrm>
            <a:off x="3027829" y="3145052"/>
            <a:ext cx="1569719" cy="25463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500" kern="0" spc="0" dirty="0">
                <a:solidFill>
                  <a:srgbClr val="000000">
                    <a:alpha val="100000"/>
                  </a:srgbClr>
                </a:solidFill>
                <a:latin typeface="Calibri" panose="020F0502020204030204"/>
                <a:ea typeface="Calibri" panose="020F0502020204030204"/>
                <a:cs typeface="Calibri" panose="020F0502020204030204"/>
              </a:rPr>
              <a:t>DMJ</a:t>
            </a:r>
            <a:r>
              <a:rPr sz="1500" kern="0" spc="90" dirty="0">
                <a:solidFill>
                  <a:srgbClr val="000000">
                    <a:alpha val="100000"/>
                  </a:srgbClr>
                </a:solidFill>
                <a:latin typeface="Calibri" panose="020F0502020204030204"/>
                <a:ea typeface="Calibri" panose="020F0502020204030204"/>
                <a:cs typeface="Calibri" panose="020F0502020204030204"/>
              </a:rPr>
              <a:t>-</a:t>
            </a:r>
            <a:r>
              <a:rPr sz="1500" kern="0" spc="0" dirty="0">
                <a:solidFill>
                  <a:srgbClr val="000000">
                    <a:alpha val="100000"/>
                  </a:srgbClr>
                </a:solidFill>
                <a:latin typeface="Calibri" panose="020F0502020204030204"/>
                <a:ea typeface="Calibri" panose="020F0502020204030204"/>
                <a:cs typeface="Calibri" panose="020F0502020204030204"/>
              </a:rPr>
              <a:t>FG</a:t>
            </a:r>
            <a:r>
              <a:rPr sz="1500" kern="0" spc="90" dirty="0">
                <a:solidFill>
                  <a:srgbClr val="000000">
                    <a:alpha val="100000"/>
                  </a:srgbClr>
                </a:solidFill>
                <a:latin typeface="Calibri" panose="020F0502020204030204"/>
                <a:ea typeface="Calibri" panose="020F0502020204030204"/>
                <a:cs typeface="Calibri" panose="020F0502020204030204"/>
              </a:rPr>
              <a:t>1</a:t>
            </a:r>
            <a:r>
              <a:rPr sz="15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风光互补</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368" name="textbox 368"/>
          <p:cNvSpPr/>
          <p:nvPr/>
        </p:nvSpPr>
        <p:spPr>
          <a:xfrm>
            <a:off x="3192770" y="3388892"/>
            <a:ext cx="1233169" cy="255270"/>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5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发电成套装置</a:t>
            </a:r>
            <a:endParaRPr sz="1500" dirty="0">
              <a:latin typeface="宋体" panose="02010600030101010101" pitchFamily="2" charset="-122"/>
              <a:ea typeface="宋体" panose="02010600030101010101" pitchFamily="2" charset="-122"/>
              <a:cs typeface="宋体" panose="02010600030101010101" pitchFamily="2" charset="-122"/>
            </a:endParaRPr>
          </a:p>
        </p:txBody>
      </p:sp>
      <p:pic>
        <p:nvPicPr>
          <p:cNvPr id="18" name="图片 17"/>
          <p:cNvPicPr>
            <a:picLocks noChangeAspect="1"/>
          </p:cNvPicPr>
          <p:nvPr/>
        </p:nvPicPr>
        <p:blipFill>
          <a:blip r:embed="rId7"/>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 name="picture 370"/>
          <p:cNvPicPr>
            <a:picLocks noChangeAspect="1"/>
          </p:cNvPicPr>
          <p:nvPr/>
        </p:nvPicPr>
        <p:blipFill>
          <a:blip r:embed="rId1"/>
          <a:stretch>
            <a:fillRect/>
          </a:stretch>
        </p:blipFill>
        <p:spPr>
          <a:xfrm rot="21600000">
            <a:off x="251459" y="1213104"/>
            <a:ext cx="8496300" cy="5311140"/>
          </a:xfrm>
          <a:prstGeom prst="rect">
            <a:avLst/>
          </a:prstGeom>
        </p:spPr>
      </p:pic>
      <p:sp>
        <p:nvSpPr>
          <p:cNvPr id="372" name="textbox 372"/>
          <p:cNvSpPr/>
          <p:nvPr/>
        </p:nvSpPr>
        <p:spPr>
          <a:xfrm>
            <a:off x="362775" y="1609471"/>
            <a:ext cx="8439784" cy="178117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8000"/>
              </a:lnSpc>
            </a:pPr>
            <a:r>
              <a:rPr sz="1700" b="1" kern="0" spc="80" dirty="0">
                <a:solidFill>
                  <a:srgbClr val="00B050">
                    <a:alpha val="100000"/>
                  </a:srgbClr>
                </a:solidFill>
                <a:latin typeface="宋体" panose="02010600030101010101" pitchFamily="2" charset="-122"/>
                <a:ea typeface="宋体" panose="02010600030101010101" pitchFamily="2" charset="-122"/>
                <a:cs typeface="宋体" panose="02010600030101010101" pitchFamily="2" charset="-122"/>
              </a:rPr>
              <a:t>测温数据直接进入</a:t>
            </a:r>
            <a:endParaRPr sz="1700" dirty="0">
              <a:latin typeface="宋体" panose="02010600030101010101" pitchFamily="2" charset="-122"/>
              <a:ea typeface="宋体" panose="02010600030101010101" pitchFamily="2" charset="-122"/>
              <a:cs typeface="宋体" panose="02010600030101010101" pitchFamily="2" charset="-122"/>
            </a:endParaRPr>
          </a:p>
          <a:p>
            <a:pPr marL="471805" algn="l" rtl="0" eaLnBrk="0">
              <a:lnSpc>
                <a:spcPts val="2160"/>
              </a:lnSpc>
            </a:pPr>
            <a:r>
              <a:rPr sz="1700" b="1" kern="0" spc="70" dirty="0">
                <a:solidFill>
                  <a:srgbClr val="00B050">
                    <a:alpha val="100000"/>
                  </a:srgbClr>
                </a:solidFill>
                <a:latin typeface="宋体" panose="02010600030101010101" pitchFamily="2" charset="-122"/>
                <a:ea typeface="宋体" panose="02010600030101010101" pitchFamily="2" charset="-122"/>
                <a:cs typeface="宋体" panose="02010600030101010101" pitchFamily="2" charset="-122"/>
              </a:rPr>
              <a:t>监控软件</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4237990" indent="6350" algn="l" rtl="0" eaLnBrk="0">
              <a:lnSpc>
                <a:spcPct val="103000"/>
              </a:lnSpc>
              <a:spcBef>
                <a:spcPts val="5"/>
              </a:spcBef>
            </a:pPr>
            <a:r>
              <a:rPr sz="1700" b="1" kern="0" spc="90" dirty="0">
                <a:solidFill>
                  <a:srgbClr val="FF0000">
                    <a:alpha val="100000"/>
                  </a:srgbClr>
                </a:solidFill>
                <a:latin typeface="Calibri" panose="020F0502020204030204"/>
                <a:ea typeface="Calibri" panose="020F0502020204030204"/>
                <a:cs typeface="Calibri" panose="020F0502020204030204"/>
              </a:rPr>
              <a:t>1</a:t>
            </a:r>
            <a:r>
              <a:rPr sz="1700" b="1"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个工作面配置建议</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90" dirty="0">
                <a:solidFill>
                  <a:srgbClr val="000000">
                    <a:alpha val="100000"/>
                  </a:srgbClr>
                </a:solidFill>
                <a:latin typeface="Calibri" panose="020F0502020204030204"/>
                <a:ea typeface="Calibri" panose="020F0502020204030204"/>
                <a:cs typeface="Calibri" panose="020F0502020204030204"/>
              </a:rPr>
              <a:t>3</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套</a:t>
            </a:r>
            <a:r>
              <a:rPr sz="1700" b="1" kern="0" spc="0" dirty="0">
                <a:solidFill>
                  <a:srgbClr val="000000">
                    <a:alpha val="100000"/>
                  </a:srgbClr>
                </a:solidFill>
                <a:latin typeface="Calibri" panose="020F0502020204030204"/>
                <a:ea typeface="Calibri" panose="020F0502020204030204"/>
                <a:cs typeface="Calibri" panose="020F0502020204030204"/>
              </a:rPr>
              <a:t>CQB</a:t>
            </a:r>
            <a:r>
              <a:rPr sz="1700" b="1" kern="0" spc="90" dirty="0">
                <a:solidFill>
                  <a:srgbClr val="000000">
                    <a:alpha val="100000"/>
                  </a:srgbClr>
                </a:solidFill>
                <a:latin typeface="Calibri" panose="020F0502020204030204"/>
                <a:ea typeface="Calibri" panose="020F0502020204030204"/>
                <a:cs typeface="Calibri" panose="020F0502020204030204"/>
              </a:rPr>
              <a:t>1</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矿用本安型</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气体采样器、</a:t>
            </a:r>
            <a:r>
              <a:rPr sz="1700" b="1" kern="0" spc="80" dirty="0">
                <a:solidFill>
                  <a:srgbClr val="000000">
                    <a:alpha val="100000"/>
                  </a:srgbClr>
                </a:solidFill>
                <a:latin typeface="Calibri" panose="020F0502020204030204"/>
                <a:ea typeface="Calibri" panose="020F0502020204030204"/>
                <a:cs typeface="Calibri" panose="020F0502020204030204"/>
              </a:rPr>
              <a:t>1</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套光纤测温系统。</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374" name="textbox 374"/>
          <p:cNvSpPr/>
          <p:nvPr/>
        </p:nvSpPr>
        <p:spPr>
          <a:xfrm>
            <a:off x="707059" y="217868"/>
            <a:ext cx="5358765"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99000"/>
              </a:lnSpc>
            </a:pP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7）</a:t>
            </a:r>
            <a:r>
              <a:rPr sz="2300" kern="0" spc="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0" dirty="0">
                <a:solidFill>
                  <a:srgbClr val="632523">
                    <a:alpha val="100000"/>
                  </a:srgbClr>
                </a:solidFill>
                <a:latin typeface="黑体" panose="02010609060101010101" charset="-122"/>
                <a:ea typeface="黑体" panose="02010609060101010101" charset="-122"/>
                <a:cs typeface="黑体" panose="02010609060101010101" charset="-122"/>
              </a:rPr>
              <a:t>CQB</a:t>
            </a: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1采空区防火关键参数监测技术</a:t>
            </a:r>
            <a:endParaRPr sz="2300" dirty="0">
              <a:latin typeface="黑体" panose="02010609060101010101" charset="-122"/>
              <a:ea typeface="黑体" panose="02010609060101010101" charset="-122"/>
              <a:cs typeface="黑体" panose="02010609060101010101" charset="-122"/>
            </a:endParaRPr>
          </a:p>
        </p:txBody>
      </p:sp>
      <p:pic>
        <p:nvPicPr>
          <p:cNvPr id="376" name="picture 376"/>
          <p:cNvPicPr>
            <a:picLocks noChangeAspect="1"/>
          </p:cNvPicPr>
          <p:nvPr/>
        </p:nvPicPr>
        <p:blipFill>
          <a:blip r:embed="rId2"/>
          <a:stretch>
            <a:fillRect/>
          </a:stretch>
        </p:blipFill>
        <p:spPr>
          <a:xfrm rot="21600000">
            <a:off x="179387" y="484632"/>
            <a:ext cx="7526337" cy="243839"/>
          </a:xfrm>
          <a:prstGeom prst="rect">
            <a:avLst/>
          </a:prstGeom>
        </p:spPr>
      </p:pic>
      <p:sp>
        <p:nvSpPr>
          <p:cNvPr id="378" name="rect 37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8"/>
          <p:cNvGrpSpPr/>
          <p:nvPr/>
        </p:nvGrpSpPr>
        <p:grpSpPr>
          <a:xfrm rot="21600000">
            <a:off x="1691639" y="2276855"/>
            <a:ext cx="6121907" cy="1889760"/>
            <a:chOff x="0" y="0"/>
            <a:chExt cx="6121907" cy="1889760"/>
          </a:xfrm>
        </p:grpSpPr>
        <p:pic>
          <p:nvPicPr>
            <p:cNvPr id="382" name="picture 382"/>
            <p:cNvPicPr>
              <a:picLocks noChangeAspect="1"/>
            </p:cNvPicPr>
            <p:nvPr/>
          </p:nvPicPr>
          <p:blipFill>
            <a:blip r:embed="rId1"/>
            <a:stretch>
              <a:fillRect/>
            </a:stretch>
          </p:blipFill>
          <p:spPr>
            <a:xfrm rot="21600000">
              <a:off x="0" y="0"/>
              <a:ext cx="6121907" cy="1889760"/>
            </a:xfrm>
            <a:prstGeom prst="rect">
              <a:avLst/>
            </a:prstGeom>
          </p:spPr>
        </p:pic>
        <p:sp>
          <p:nvSpPr>
            <p:cNvPr id="384" name="textbox 384"/>
            <p:cNvSpPr/>
            <p:nvPr/>
          </p:nvSpPr>
          <p:spPr>
            <a:xfrm>
              <a:off x="-12700" y="-12700"/>
              <a:ext cx="6147434" cy="1946275"/>
            </a:xfrm>
            <a:prstGeom prst="rect">
              <a:avLst/>
            </a:prstGeom>
            <a:noFill/>
            <a:ln w="0" cap="flat">
              <a:noFill/>
              <a:prstDash val="solid"/>
              <a:miter lim="0"/>
            </a:ln>
          </p:spPr>
          <p:txBody>
            <a:bodyPr vert="horz" wrap="square" lIns="0" tIns="0" rIns="0" bIns="0"/>
            <a:lstStyle/>
            <a:p>
              <a:pPr algn="l" rtl="0" eaLnBrk="0">
                <a:lnSpc>
                  <a:spcPct val="144000"/>
                </a:lnSpc>
              </a:pPr>
              <a:endParaRPr sz="1000" dirty="0">
                <a:latin typeface="Arial" panose="020B0604020202020204"/>
                <a:ea typeface="Arial" panose="020B0604020202020204"/>
                <a:cs typeface="Arial" panose="020B0604020202020204"/>
              </a:endParaRPr>
            </a:p>
            <a:p>
              <a:pPr algn="l" rtl="0" eaLnBrk="0">
                <a:lnSpc>
                  <a:spcPct val="144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2479675" algn="l" rtl="0" eaLnBrk="0">
                <a:lnSpc>
                  <a:spcPct val="100000"/>
                </a:lnSpc>
              </a:pPr>
              <a:r>
                <a:rPr sz="1700" b="1" kern="0" spc="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就地测量</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sp>
        <p:nvSpPr>
          <p:cNvPr id="386" name="textbox 386"/>
          <p:cNvSpPr/>
          <p:nvPr/>
        </p:nvSpPr>
        <p:spPr>
          <a:xfrm>
            <a:off x="490410" y="4277563"/>
            <a:ext cx="4631690" cy="150431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84605" algn="l" rtl="0" eaLnBrk="0">
              <a:lnSpc>
                <a:spcPct val="96000"/>
              </a:lnSpc>
            </a:pPr>
            <a:r>
              <a:rPr sz="1400" kern="0" spc="-10" dirty="0">
                <a:solidFill>
                  <a:srgbClr val="000000">
                    <a:alpha val="100000"/>
                  </a:srgbClr>
                </a:solidFill>
                <a:latin typeface="黑体" panose="02010609060101010101" charset="-122"/>
                <a:ea typeface="黑体" panose="02010609060101010101" charset="-122"/>
                <a:cs typeface="黑体" panose="02010609060101010101" charset="-122"/>
              </a:rPr>
              <a:t>采空区气体浓度测量装置</a:t>
            </a:r>
            <a:endParaRPr sz="1400" dirty="0">
              <a:latin typeface="黑体" panose="02010609060101010101" charset="-122"/>
              <a:ea typeface="黑体" panose="02010609060101010101" charset="-122"/>
              <a:cs typeface="黑体" panose="02010609060101010101" charset="-122"/>
            </a:endParaRPr>
          </a:p>
          <a:p>
            <a:pPr marL="12700" algn="l" rtl="0" eaLnBrk="0">
              <a:lnSpc>
                <a:spcPts val="2060"/>
              </a:lnSpc>
              <a:spcBef>
                <a:spcPts val="1520"/>
              </a:spcBef>
            </a:pPr>
            <a:r>
              <a:rPr sz="1700" b="1" kern="0" spc="60" dirty="0">
                <a:solidFill>
                  <a:srgbClr val="000000">
                    <a:alpha val="100000"/>
                  </a:srgbClr>
                </a:solidFill>
                <a:latin typeface="黑体" panose="02010609060101010101" charset="-122"/>
                <a:ea typeface="黑体" panose="02010609060101010101" charset="-122"/>
                <a:cs typeface="黑体" panose="02010609060101010101" charset="-122"/>
              </a:rPr>
              <a:t>能为用户做些什么：</a:t>
            </a:r>
            <a:endParaRPr sz="1700" dirty="0">
              <a:latin typeface="黑体" panose="02010609060101010101" charset="-122"/>
              <a:ea typeface="黑体" panose="02010609060101010101" charset="-122"/>
              <a:cs typeface="黑体" panose="02010609060101010101" charset="-122"/>
            </a:endParaRPr>
          </a:p>
          <a:p>
            <a:pPr algn="r" rtl="0" eaLnBrk="0">
              <a:lnSpc>
                <a:spcPct val="99000"/>
              </a:lnSpc>
              <a:spcBef>
                <a:spcPts val="1185"/>
              </a:spcBef>
            </a:pPr>
            <a:r>
              <a:rPr sz="1700"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实现采空区防火关键参数的实时在线监测</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81940" algn="l" rtl="0" eaLnBrk="0">
              <a:lnSpc>
                <a:spcPct val="99000"/>
              </a:lnSpc>
            </a:pPr>
            <a:r>
              <a:rPr sz="1700"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采空区火灾隐患的精确</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定位</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388" name="textbox 388"/>
          <p:cNvSpPr/>
          <p:nvPr/>
        </p:nvSpPr>
        <p:spPr>
          <a:xfrm>
            <a:off x="707059" y="217868"/>
            <a:ext cx="5358765"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99000"/>
              </a:lnSpc>
            </a:pP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7）</a:t>
            </a:r>
            <a:r>
              <a:rPr sz="2300" kern="0" spc="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0" dirty="0">
                <a:solidFill>
                  <a:srgbClr val="632523">
                    <a:alpha val="100000"/>
                  </a:srgbClr>
                </a:solidFill>
                <a:latin typeface="黑体" panose="02010609060101010101" charset="-122"/>
                <a:ea typeface="黑体" panose="02010609060101010101" charset="-122"/>
                <a:cs typeface="黑体" panose="02010609060101010101" charset="-122"/>
              </a:rPr>
              <a:t>CQB</a:t>
            </a: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1采空区防火关键参数监测技术</a:t>
            </a:r>
            <a:endParaRPr sz="2300" dirty="0">
              <a:latin typeface="黑体" panose="02010609060101010101" charset="-122"/>
              <a:ea typeface="黑体" panose="02010609060101010101" charset="-122"/>
              <a:cs typeface="黑体" panose="02010609060101010101" charset="-122"/>
            </a:endParaRPr>
          </a:p>
        </p:txBody>
      </p:sp>
      <p:sp>
        <p:nvSpPr>
          <p:cNvPr id="390" name="textbox 390"/>
          <p:cNvSpPr/>
          <p:nvPr/>
        </p:nvSpPr>
        <p:spPr>
          <a:xfrm>
            <a:off x="760158" y="5910224"/>
            <a:ext cx="6776084" cy="69469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99000"/>
              </a:lnSpc>
            </a:pPr>
            <a:r>
              <a:rPr sz="1700" kern="0" spc="9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指导工作面安全防范措施的投入</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与抽采效果后评估</a:t>
            </a:r>
            <a:r>
              <a:rPr sz="1700" b="1"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（甲烷浓度）</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marL="12700" algn="l" rtl="0" eaLnBrk="0">
              <a:lnSpc>
                <a:spcPct val="99000"/>
              </a:lnSpc>
              <a:spcBef>
                <a:spcPts val="5"/>
              </a:spcBef>
            </a:pPr>
            <a:r>
              <a:rPr sz="1700"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监测煤自燃“三带</a:t>
            </a:r>
            <a:r>
              <a:rPr sz="1700" kern="0" spc="-6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（散热带、氧化升温带和窒熄带）演变趋</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势</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392" name="textbox 392"/>
          <p:cNvSpPr/>
          <p:nvPr/>
        </p:nvSpPr>
        <p:spPr>
          <a:xfrm>
            <a:off x="351589" y="1829156"/>
            <a:ext cx="7465694" cy="33274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415"/>
              </a:lnSpc>
            </a:pPr>
            <a:r>
              <a:rPr sz="2000" kern="0" spc="20" dirty="0">
                <a:solidFill>
                  <a:srgbClr val="000000">
                    <a:alpha val="100000"/>
                  </a:srgbClr>
                </a:solidFill>
                <a:latin typeface="Wingdings" panose="05000000000000000000"/>
                <a:ea typeface="Wingdings" panose="05000000000000000000"/>
                <a:cs typeface="Wingdings" panose="05000000000000000000"/>
              </a:rPr>
              <a:t>u</a:t>
            </a:r>
            <a:r>
              <a:rPr sz="20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实现采空区防火关键参数O2、</a:t>
            </a:r>
            <a:r>
              <a:rPr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CO</a:t>
            </a:r>
            <a:r>
              <a:rPr sz="20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20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4和温度的在线</a:t>
            </a: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实时监测</a:t>
            </a:r>
            <a:endParaRPr sz="2000" dirty="0">
              <a:latin typeface="微软雅黑" panose="020B0503020204020204" charset="-122"/>
              <a:ea typeface="微软雅黑" panose="020B0503020204020204" charset="-122"/>
              <a:cs typeface="微软雅黑" panose="020B0503020204020204" charset="-122"/>
            </a:endParaRPr>
          </a:p>
        </p:txBody>
      </p:sp>
      <p:pic>
        <p:nvPicPr>
          <p:cNvPr id="394" name="picture 394"/>
          <p:cNvPicPr>
            <a:picLocks noChangeAspect="1"/>
          </p:cNvPicPr>
          <p:nvPr/>
        </p:nvPicPr>
        <p:blipFill>
          <a:blip r:embed="rId2"/>
          <a:stretch>
            <a:fillRect/>
          </a:stretch>
        </p:blipFill>
        <p:spPr>
          <a:xfrm rot="21600000">
            <a:off x="179387" y="484632"/>
            <a:ext cx="7526337" cy="243839"/>
          </a:xfrm>
          <a:prstGeom prst="rect">
            <a:avLst/>
          </a:prstGeom>
        </p:spPr>
      </p:pic>
      <p:sp>
        <p:nvSpPr>
          <p:cNvPr id="396" name="rect 39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400" name="textbox 400"/>
          <p:cNvSpPr/>
          <p:nvPr/>
        </p:nvSpPr>
        <p:spPr>
          <a:xfrm>
            <a:off x="5266062" y="4201655"/>
            <a:ext cx="1976754" cy="23050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6000"/>
              </a:lnSpc>
            </a:pPr>
            <a:r>
              <a:rPr sz="1400" kern="0" spc="-10" dirty="0">
                <a:solidFill>
                  <a:srgbClr val="000000">
                    <a:alpha val="100000"/>
                  </a:srgbClr>
                </a:solidFill>
                <a:latin typeface="黑体" panose="02010609060101010101" charset="-122"/>
                <a:ea typeface="黑体" panose="02010609060101010101" charset="-122"/>
                <a:cs typeface="黑体" panose="02010609060101010101" charset="-122"/>
              </a:rPr>
              <a:t>采空区光纤温度测量装置</a:t>
            </a:r>
            <a:endParaRPr sz="1400" dirty="0">
              <a:latin typeface="黑体" panose="02010609060101010101" charset="-122"/>
              <a:ea typeface="黑体" panose="02010609060101010101" charset="-122"/>
              <a:cs typeface="黑体" panose="02010609060101010101" charset="-122"/>
            </a:endParaRPr>
          </a:p>
        </p:txBody>
      </p:sp>
      <p:pic>
        <p:nvPicPr>
          <p:cNvPr id="13" name="图片 12"/>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picture 402"/>
          <p:cNvPicPr>
            <a:picLocks noChangeAspect="1"/>
          </p:cNvPicPr>
          <p:nvPr/>
        </p:nvPicPr>
        <p:blipFill>
          <a:blip r:embed="rId1"/>
          <a:stretch>
            <a:fillRect/>
          </a:stretch>
        </p:blipFill>
        <p:spPr>
          <a:xfrm rot="21600000">
            <a:off x="0" y="3845052"/>
            <a:ext cx="9144000" cy="3012947"/>
          </a:xfrm>
          <a:prstGeom prst="rect">
            <a:avLst/>
          </a:prstGeom>
        </p:spPr>
      </p:pic>
      <p:pic>
        <p:nvPicPr>
          <p:cNvPr id="404" name="picture 404"/>
          <p:cNvPicPr>
            <a:picLocks noChangeAspect="1"/>
          </p:cNvPicPr>
          <p:nvPr/>
        </p:nvPicPr>
        <p:blipFill>
          <a:blip r:embed="rId2"/>
          <a:stretch>
            <a:fillRect/>
          </a:stretch>
        </p:blipFill>
        <p:spPr>
          <a:xfrm rot="21600000">
            <a:off x="251459" y="1269492"/>
            <a:ext cx="8712707" cy="2520695"/>
          </a:xfrm>
          <a:prstGeom prst="rect">
            <a:avLst/>
          </a:prstGeom>
        </p:spPr>
      </p:pic>
      <p:pic>
        <p:nvPicPr>
          <p:cNvPr id="406" name="picture 406"/>
          <p:cNvPicPr>
            <a:picLocks noChangeAspect="1"/>
          </p:cNvPicPr>
          <p:nvPr/>
        </p:nvPicPr>
        <p:blipFill>
          <a:blip r:embed="rId3"/>
          <a:stretch>
            <a:fillRect/>
          </a:stretch>
        </p:blipFill>
        <p:spPr>
          <a:xfrm rot="21600000">
            <a:off x="179387" y="484632"/>
            <a:ext cx="7526337" cy="243839"/>
          </a:xfrm>
          <a:prstGeom prst="rect">
            <a:avLst/>
          </a:prstGeom>
        </p:spPr>
      </p:pic>
      <p:sp>
        <p:nvSpPr>
          <p:cNvPr id="408" name="textbox 408"/>
          <p:cNvSpPr/>
          <p:nvPr/>
        </p:nvSpPr>
        <p:spPr>
          <a:xfrm>
            <a:off x="707059" y="217868"/>
            <a:ext cx="291592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p:txBody>
      </p:sp>
      <p:sp>
        <p:nvSpPr>
          <p:cNvPr id="410" name="textbox 410"/>
          <p:cNvSpPr/>
          <p:nvPr/>
        </p:nvSpPr>
        <p:spPr>
          <a:xfrm>
            <a:off x="565480" y="845299"/>
            <a:ext cx="2863850" cy="3003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160"/>
              </a:lnSpc>
            </a:pPr>
            <a:r>
              <a:rPr sz="1700" kern="0" spc="80" dirty="0">
                <a:solidFill>
                  <a:srgbClr val="000000">
                    <a:alpha val="100000"/>
                  </a:srgbClr>
                </a:solidFill>
                <a:latin typeface="Wingdings" panose="05000000000000000000"/>
                <a:ea typeface="Wingdings" panose="05000000000000000000"/>
                <a:cs typeface="Wingdings" panose="05000000000000000000"/>
              </a:rPr>
              <a:t>u</a:t>
            </a:r>
            <a:r>
              <a:rPr sz="1700" kern="0" spc="-710" dirty="0">
                <a:solidFill>
                  <a:srgbClr val="000000">
                    <a:alpha val="100000"/>
                  </a:srgbClr>
                </a:solidFill>
                <a:latin typeface="Wingdings" panose="05000000000000000000"/>
                <a:ea typeface="Wingdings" panose="05000000000000000000"/>
                <a:cs typeface="Wingdings" panose="05000000000000000000"/>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应用效果展示与分析方法</a:t>
            </a:r>
            <a:endParaRPr sz="1700" dirty="0">
              <a:latin typeface="微软雅黑" panose="020B0503020204020204" charset="-122"/>
              <a:ea typeface="微软雅黑" panose="020B0503020204020204" charset="-122"/>
              <a:cs typeface="微软雅黑" panose="020B0503020204020204" charset="-122"/>
            </a:endParaRPr>
          </a:p>
        </p:txBody>
      </p:sp>
      <p:pic>
        <p:nvPicPr>
          <p:cNvPr id="8" name="图片 7"/>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20"/>
          <p:cNvGrpSpPr/>
          <p:nvPr/>
        </p:nvGrpSpPr>
        <p:grpSpPr>
          <a:xfrm rot="21600000">
            <a:off x="905192" y="3291344"/>
            <a:ext cx="7163269" cy="3247212"/>
            <a:chOff x="0" y="0"/>
            <a:chExt cx="7163269" cy="3247212"/>
          </a:xfrm>
        </p:grpSpPr>
        <p:pic>
          <p:nvPicPr>
            <p:cNvPr id="414" name="picture 414"/>
            <p:cNvPicPr>
              <a:picLocks noChangeAspect="1"/>
            </p:cNvPicPr>
            <p:nvPr/>
          </p:nvPicPr>
          <p:blipFill>
            <a:blip r:embed="rId1"/>
            <a:stretch>
              <a:fillRect/>
            </a:stretch>
          </p:blipFill>
          <p:spPr>
            <a:xfrm rot="21600000">
              <a:off x="703739" y="234146"/>
              <a:ext cx="5874915" cy="2957948"/>
            </a:xfrm>
            <a:prstGeom prst="rect">
              <a:avLst/>
            </a:prstGeom>
          </p:spPr>
        </p:pic>
        <p:sp>
          <p:nvSpPr>
            <p:cNvPr id="416" name="textbox 416"/>
            <p:cNvSpPr/>
            <p:nvPr/>
          </p:nvSpPr>
          <p:spPr>
            <a:xfrm>
              <a:off x="-12700" y="-12700"/>
              <a:ext cx="7188834" cy="329819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9000"/>
                </a:lnSpc>
              </a:pPr>
              <a:r>
                <a:rPr sz="1700" kern="0" spc="5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实现投入成本小。</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41910" algn="l" rtl="0" eaLnBrk="0">
                <a:lnSpc>
                  <a:spcPct val="98000"/>
                </a:lnSpc>
                <a:spcBef>
                  <a:spcPts val="0"/>
                </a:spcBef>
              </a:pP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下一代采空区发火</a:t>
              </a:r>
              <a:r>
                <a:rPr sz="1700" kern="0" spc="60" dirty="0">
                  <a:solidFill>
                    <a:srgbClr val="000000">
                      <a:alpha val="100000"/>
                    </a:srgbClr>
                  </a:solidFill>
                  <a:latin typeface="Calibri" panose="020F0502020204030204"/>
                  <a:ea typeface="Calibri" panose="020F0502020204030204"/>
                  <a:cs typeface="Calibri" panose="020F0502020204030204"/>
                </a:rPr>
                <a:t>6</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参数产品：</a:t>
              </a:r>
              <a:r>
                <a:rPr sz="17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C</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2H4、</a:t>
              </a:r>
              <a:r>
                <a:rPr sz="1700" kern="0" spc="2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C2H2、</a:t>
              </a:r>
              <a:r>
                <a:rPr sz="1700"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CO</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CO</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1700"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O2</a:t>
              </a:r>
              <a:endParaRPr sz="1700" dirty="0">
                <a:latin typeface="微软雅黑" panose="020B0503020204020204" charset="-122"/>
                <a:ea typeface="微软雅黑" panose="020B0503020204020204" charset="-122"/>
                <a:cs typeface="微软雅黑" panose="020B0503020204020204" charset="-122"/>
              </a:endParaRPr>
            </a:p>
          </p:txBody>
        </p:sp>
      </p:grpSp>
      <p:sp>
        <p:nvSpPr>
          <p:cNvPr id="418" name="textbox 418"/>
          <p:cNvSpPr/>
          <p:nvPr/>
        </p:nvSpPr>
        <p:spPr>
          <a:xfrm>
            <a:off x="553504" y="1219974"/>
            <a:ext cx="6483350" cy="19304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055"/>
              </a:lnSpc>
            </a:pPr>
            <a:r>
              <a:rPr sz="1700" b="1" kern="0" spc="60" dirty="0">
                <a:solidFill>
                  <a:srgbClr val="FF0000">
                    <a:alpha val="100000"/>
                  </a:srgbClr>
                </a:solidFill>
                <a:latin typeface="黑体" panose="02010609060101010101" charset="-122"/>
                <a:ea typeface="黑体" panose="02010609060101010101" charset="-122"/>
                <a:cs typeface="黑体" panose="02010609060101010101" charset="-122"/>
              </a:rPr>
              <a:t>优势与特点：</a:t>
            </a:r>
            <a:endParaRPr sz="1700" dirty="0">
              <a:latin typeface="黑体" panose="02010609060101010101" charset="-122"/>
              <a:ea typeface="黑体" panose="02010609060101010101" charset="-122"/>
              <a:cs typeface="黑体" panose="02010609060101010101" charset="-122"/>
            </a:endParaRPr>
          </a:p>
          <a:p>
            <a:pPr algn="r" rtl="0" eaLnBrk="0">
              <a:lnSpc>
                <a:spcPct val="100000"/>
              </a:lnSpc>
              <a:spcBef>
                <a:spcPts val="1190"/>
              </a:spcBef>
            </a:pPr>
            <a:r>
              <a:rPr sz="1700" kern="0" spc="4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测量的数据直接接入监控系统，实现安全数据一体化监</a:t>
            </a:r>
            <a:r>
              <a:rPr sz="17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视；</a:t>
            </a:r>
            <a:endParaRPr sz="1700" dirty="0">
              <a:latin typeface="宋体" panose="02010600030101010101" pitchFamily="2" charset="-122"/>
              <a:ea typeface="宋体" panose="02010600030101010101" pitchFamily="2" charset="-122"/>
              <a:cs typeface="宋体" panose="02010600030101010101" pitchFamily="2" charset="-122"/>
            </a:endParaRPr>
          </a:p>
          <a:p>
            <a:pPr marL="380365" algn="l" rtl="0" eaLnBrk="0">
              <a:lnSpc>
                <a:spcPct val="100000"/>
              </a:lnSpc>
              <a:spcBef>
                <a:spcPts val="1190"/>
              </a:spcBef>
            </a:pPr>
            <a:r>
              <a:rPr sz="1700"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就地取样、快速测量，5分钟实现浓度准确测量</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a:p>
            <a:pPr marL="351155" algn="l" rtl="0" eaLnBrk="0">
              <a:lnSpc>
                <a:spcPct val="100000"/>
              </a:lnSpc>
              <a:spcBef>
                <a:spcPts val="1210"/>
              </a:spcBef>
            </a:pPr>
            <a:r>
              <a:rPr sz="1700" kern="0" spc="5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定制光纤防砸；</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marL="351155" algn="l" rtl="0" eaLnBrk="0">
              <a:lnSpc>
                <a:spcPct val="99000"/>
              </a:lnSpc>
              <a:spcBef>
                <a:spcPts val="0"/>
              </a:spcBef>
            </a:pPr>
            <a:r>
              <a:rPr sz="1700" kern="0" spc="80" dirty="0">
                <a:solidFill>
                  <a:srgbClr val="4F81BD">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整体小巧、安装移动方便、使</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用简单；</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420" name="textbox 420"/>
          <p:cNvSpPr/>
          <p:nvPr/>
        </p:nvSpPr>
        <p:spPr>
          <a:xfrm>
            <a:off x="707059" y="217868"/>
            <a:ext cx="5358765"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99000"/>
              </a:lnSpc>
            </a:pP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7）</a:t>
            </a:r>
            <a:r>
              <a:rPr sz="2300" kern="0" spc="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0" dirty="0">
                <a:solidFill>
                  <a:srgbClr val="632523">
                    <a:alpha val="100000"/>
                  </a:srgbClr>
                </a:solidFill>
                <a:latin typeface="黑体" panose="02010609060101010101" charset="-122"/>
                <a:ea typeface="黑体" panose="02010609060101010101" charset="-122"/>
                <a:cs typeface="黑体" panose="02010609060101010101" charset="-122"/>
              </a:rPr>
              <a:t>CQB</a:t>
            </a: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1采空区防火关键参数监测技术</a:t>
            </a:r>
            <a:endParaRPr sz="2300" dirty="0">
              <a:latin typeface="黑体" panose="02010609060101010101" charset="-122"/>
              <a:ea typeface="黑体" panose="02010609060101010101" charset="-122"/>
              <a:cs typeface="黑体" panose="02010609060101010101" charset="-122"/>
            </a:endParaRPr>
          </a:p>
        </p:txBody>
      </p:sp>
      <p:pic>
        <p:nvPicPr>
          <p:cNvPr id="422" name="picture 422"/>
          <p:cNvPicPr>
            <a:picLocks noChangeAspect="1"/>
          </p:cNvPicPr>
          <p:nvPr/>
        </p:nvPicPr>
        <p:blipFill>
          <a:blip r:embed="rId2"/>
          <a:stretch>
            <a:fillRect/>
          </a:stretch>
        </p:blipFill>
        <p:spPr>
          <a:xfrm rot="21600000">
            <a:off x="179387" y="484632"/>
            <a:ext cx="7526337" cy="243839"/>
          </a:xfrm>
          <a:prstGeom prst="rect">
            <a:avLst/>
          </a:prstGeom>
        </p:spPr>
      </p:pic>
      <p:sp>
        <p:nvSpPr>
          <p:cNvPr id="424" name="rect 42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8" name="picture 428"/>
          <p:cNvPicPr>
            <a:picLocks noChangeAspect="1"/>
          </p:cNvPicPr>
          <p:nvPr/>
        </p:nvPicPr>
        <p:blipFill>
          <a:blip r:embed="rId1"/>
          <a:stretch>
            <a:fillRect/>
          </a:stretch>
        </p:blipFill>
        <p:spPr>
          <a:xfrm rot="21600000">
            <a:off x="128015" y="1618488"/>
            <a:ext cx="3820667" cy="3137915"/>
          </a:xfrm>
          <a:prstGeom prst="rect">
            <a:avLst/>
          </a:prstGeom>
        </p:spPr>
      </p:pic>
      <p:pic>
        <p:nvPicPr>
          <p:cNvPr id="430" name="picture 430"/>
          <p:cNvPicPr>
            <a:picLocks noChangeAspect="1"/>
          </p:cNvPicPr>
          <p:nvPr/>
        </p:nvPicPr>
        <p:blipFill>
          <a:blip r:embed="rId2"/>
          <a:stretch>
            <a:fillRect/>
          </a:stretch>
        </p:blipFill>
        <p:spPr>
          <a:xfrm rot="21600000">
            <a:off x="6754367" y="1802891"/>
            <a:ext cx="1932432" cy="3186684"/>
          </a:xfrm>
          <a:prstGeom prst="rect">
            <a:avLst/>
          </a:prstGeom>
        </p:spPr>
      </p:pic>
      <p:pic>
        <p:nvPicPr>
          <p:cNvPr id="432" name="picture 432"/>
          <p:cNvPicPr>
            <a:picLocks noChangeAspect="1"/>
          </p:cNvPicPr>
          <p:nvPr/>
        </p:nvPicPr>
        <p:blipFill>
          <a:blip r:embed="rId3"/>
          <a:stretch>
            <a:fillRect/>
          </a:stretch>
        </p:blipFill>
        <p:spPr>
          <a:xfrm rot="21600000">
            <a:off x="4302252" y="1802892"/>
            <a:ext cx="934211" cy="3183635"/>
          </a:xfrm>
          <a:prstGeom prst="rect">
            <a:avLst/>
          </a:prstGeom>
        </p:spPr>
      </p:pic>
      <p:pic>
        <p:nvPicPr>
          <p:cNvPr id="434" name="picture 434"/>
          <p:cNvPicPr>
            <a:picLocks noChangeAspect="1"/>
          </p:cNvPicPr>
          <p:nvPr/>
        </p:nvPicPr>
        <p:blipFill>
          <a:blip r:embed="rId4"/>
          <a:stretch>
            <a:fillRect/>
          </a:stretch>
        </p:blipFill>
        <p:spPr>
          <a:xfrm rot="21600000">
            <a:off x="5733288" y="1196340"/>
            <a:ext cx="1421892" cy="1847088"/>
          </a:xfrm>
          <a:prstGeom prst="rect">
            <a:avLst/>
          </a:prstGeom>
        </p:spPr>
      </p:pic>
      <p:sp>
        <p:nvSpPr>
          <p:cNvPr id="436" name="textbox 436"/>
          <p:cNvSpPr/>
          <p:nvPr/>
        </p:nvSpPr>
        <p:spPr>
          <a:xfrm>
            <a:off x="256828" y="5079859"/>
            <a:ext cx="2802254" cy="73469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500" b="1" kern="0" spc="0" dirty="0">
                <a:solidFill>
                  <a:srgbClr val="000000">
                    <a:alpha val="100000"/>
                  </a:srgbClr>
                </a:solidFill>
                <a:latin typeface="Calibri" panose="020F0502020204030204"/>
                <a:ea typeface="Calibri" panose="020F0502020204030204"/>
                <a:cs typeface="Calibri" panose="020F0502020204030204"/>
              </a:rPr>
              <a:t>ZKC</a:t>
            </a:r>
            <a:r>
              <a:rPr sz="1500" b="1" kern="0" spc="90" dirty="0">
                <a:solidFill>
                  <a:srgbClr val="000000">
                    <a:alpha val="100000"/>
                  </a:srgbClr>
                </a:solidFill>
                <a:latin typeface="Calibri" panose="020F0502020204030204"/>
                <a:ea typeface="Calibri" panose="020F0502020204030204"/>
                <a:cs typeface="Calibri" panose="020F0502020204030204"/>
              </a:rPr>
              <a:t>6</a:t>
            </a:r>
            <a:r>
              <a:rPr sz="15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500" b="1" kern="0" spc="90" dirty="0">
                <a:solidFill>
                  <a:srgbClr val="000000">
                    <a:alpha val="100000"/>
                  </a:srgbClr>
                </a:solidFill>
                <a:latin typeface="Calibri" panose="020F0502020204030204"/>
                <a:ea typeface="Calibri" panose="020F0502020204030204"/>
                <a:cs typeface="Calibri" panose="020F0502020204030204"/>
              </a:rPr>
              <a:t>A</a:t>
            </a:r>
            <a:r>
              <a:rPr sz="15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）瓦斯抽放参数测定仪</a:t>
            </a:r>
            <a:endParaRPr sz="1500" dirty="0">
              <a:latin typeface="宋体" panose="02010600030101010101" pitchFamily="2" charset="-122"/>
              <a:ea typeface="宋体" panose="02010600030101010101" pitchFamily="2" charset="-122"/>
              <a:cs typeface="宋体" panose="02010600030101010101" pitchFamily="2" charset="-122"/>
            </a:endParaRPr>
          </a:p>
          <a:p>
            <a:pPr marL="48895" algn="l" rtl="0" eaLnBrk="0">
              <a:lnSpc>
                <a:spcPct val="97000"/>
              </a:lnSpc>
              <a:spcBef>
                <a:spcPts val="115"/>
              </a:spcBef>
            </a:pPr>
            <a:r>
              <a:rPr sz="1500" b="1" kern="0" spc="90" dirty="0">
                <a:solidFill>
                  <a:srgbClr val="000000">
                    <a:alpha val="100000"/>
                  </a:srgbClr>
                </a:solidFill>
                <a:latin typeface="Calibri" panose="020F0502020204030204"/>
                <a:ea typeface="Calibri" panose="020F0502020204030204"/>
                <a:cs typeface="Calibri" panose="020F0502020204030204"/>
              </a:rPr>
              <a:t>(</a:t>
            </a:r>
            <a:r>
              <a:rPr sz="15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测量流量、激光瓦斯</a:t>
            </a:r>
            <a:r>
              <a:rPr sz="15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、一氧化</a:t>
            </a:r>
            <a:endParaRPr sz="1500" dirty="0">
              <a:latin typeface="宋体" panose="02010600030101010101" pitchFamily="2" charset="-122"/>
              <a:ea typeface="宋体" panose="02010600030101010101" pitchFamily="2" charset="-122"/>
              <a:cs typeface="宋体" panose="02010600030101010101" pitchFamily="2" charset="-122"/>
            </a:endParaRPr>
          </a:p>
          <a:p>
            <a:pPr marL="250825" algn="l" rtl="0" eaLnBrk="0">
              <a:lnSpc>
                <a:spcPct val="97000"/>
              </a:lnSpc>
              <a:spcBef>
                <a:spcPts val="175"/>
              </a:spcBef>
            </a:pPr>
            <a:r>
              <a:rPr sz="15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碳、压力、温度、大</a:t>
            </a:r>
            <a:r>
              <a:rPr sz="15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气压</a:t>
            </a:r>
            <a:r>
              <a:rPr sz="1500" b="1" kern="0" spc="80" dirty="0">
                <a:solidFill>
                  <a:srgbClr val="000000">
                    <a:alpha val="100000"/>
                  </a:srgbClr>
                </a:solidFill>
                <a:latin typeface="Calibri" panose="020F0502020204030204"/>
                <a:ea typeface="Calibri" panose="020F0502020204030204"/>
                <a:cs typeface="Calibri" panose="020F0502020204030204"/>
              </a:rPr>
              <a:t>)</a:t>
            </a:r>
            <a:endParaRPr sz="1500" dirty="0">
              <a:latin typeface="Calibri" panose="020F0502020204030204"/>
              <a:ea typeface="Calibri" panose="020F0502020204030204"/>
              <a:cs typeface="Calibri" panose="020F0502020204030204"/>
            </a:endParaRPr>
          </a:p>
        </p:txBody>
      </p:sp>
      <p:pic>
        <p:nvPicPr>
          <p:cNvPr id="438" name="picture 438"/>
          <p:cNvPicPr>
            <a:picLocks noChangeAspect="1"/>
          </p:cNvPicPr>
          <p:nvPr/>
        </p:nvPicPr>
        <p:blipFill>
          <a:blip r:embed="rId5"/>
          <a:stretch>
            <a:fillRect/>
          </a:stretch>
        </p:blipFill>
        <p:spPr>
          <a:xfrm rot="21600000">
            <a:off x="179387" y="484632"/>
            <a:ext cx="7526337" cy="243839"/>
          </a:xfrm>
          <a:prstGeom prst="rect">
            <a:avLst/>
          </a:prstGeom>
        </p:spPr>
      </p:pic>
      <p:sp>
        <p:nvSpPr>
          <p:cNvPr id="440" name="textbox 440"/>
          <p:cNvSpPr/>
          <p:nvPr/>
        </p:nvSpPr>
        <p:spPr>
          <a:xfrm>
            <a:off x="3610267" y="5120956"/>
            <a:ext cx="2649220" cy="742950"/>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7000"/>
              </a:lnSpc>
            </a:pPr>
            <a:r>
              <a:rPr sz="1500" b="1" kern="0" spc="0" dirty="0">
                <a:solidFill>
                  <a:srgbClr val="000000">
                    <a:alpha val="100000"/>
                  </a:srgbClr>
                </a:solidFill>
                <a:latin typeface="Calibri" panose="020F0502020204030204"/>
                <a:ea typeface="Calibri" panose="020F0502020204030204"/>
                <a:cs typeface="Calibri" panose="020F0502020204030204"/>
              </a:rPr>
              <a:t>CD</a:t>
            </a:r>
            <a:r>
              <a:rPr sz="1500" b="1" kern="0" spc="80" dirty="0">
                <a:solidFill>
                  <a:srgbClr val="000000">
                    <a:alpha val="100000"/>
                  </a:srgbClr>
                </a:solidFill>
                <a:latin typeface="Calibri" panose="020F0502020204030204"/>
                <a:ea typeface="Calibri" panose="020F0502020204030204"/>
                <a:cs typeface="Calibri" panose="020F0502020204030204"/>
              </a:rPr>
              <a:t>3(A)</a:t>
            </a:r>
            <a:r>
              <a:rPr sz="15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型瓦斯抽放参数测定仪</a:t>
            </a:r>
            <a:endParaRPr sz="1500" dirty="0">
              <a:latin typeface="宋体" panose="02010600030101010101" pitchFamily="2" charset="-122"/>
              <a:ea typeface="宋体" panose="02010600030101010101" pitchFamily="2" charset="-122"/>
              <a:cs typeface="宋体" panose="02010600030101010101" pitchFamily="2" charset="-122"/>
            </a:endParaRPr>
          </a:p>
          <a:p>
            <a:pPr marL="922020" indent="-713105" algn="l" rtl="0" eaLnBrk="0">
              <a:lnSpc>
                <a:spcPct val="104000"/>
              </a:lnSpc>
              <a:spcBef>
                <a:spcPts val="160"/>
              </a:spcBef>
            </a:pPr>
            <a:r>
              <a:rPr sz="15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（专测流量、压力、</a:t>
            </a:r>
            <a:r>
              <a:rPr sz="15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温度、</a:t>
            </a:r>
            <a:r>
              <a:rPr sz="15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5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大气压）</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442" name="textbox 442"/>
          <p:cNvSpPr/>
          <p:nvPr/>
        </p:nvSpPr>
        <p:spPr>
          <a:xfrm>
            <a:off x="6562913" y="5135968"/>
            <a:ext cx="2468879" cy="7429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18110" indent="-105410" algn="l" rtl="0" eaLnBrk="0">
              <a:lnSpc>
                <a:spcPct val="103000"/>
              </a:lnSpc>
            </a:pPr>
            <a:r>
              <a:rPr sz="15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便携式管道激光甲烷测定仪</a:t>
            </a:r>
            <a:r>
              <a:rPr sz="15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5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（专测瓦斯、压力、温度）</a:t>
            </a:r>
            <a:endParaRPr sz="1500" dirty="0">
              <a:latin typeface="宋体" panose="02010600030101010101" pitchFamily="2" charset="-122"/>
              <a:ea typeface="宋体" panose="02010600030101010101" pitchFamily="2" charset="-122"/>
              <a:cs typeface="宋体" panose="02010600030101010101" pitchFamily="2" charset="-122"/>
            </a:endParaRPr>
          </a:p>
          <a:p>
            <a:pPr marL="833755" algn="l" rtl="0" eaLnBrk="0">
              <a:lnSpc>
                <a:spcPct val="100000"/>
              </a:lnSpc>
              <a:spcBef>
                <a:spcPts val="125"/>
              </a:spcBef>
            </a:pPr>
            <a:r>
              <a:rPr sz="1500" b="1" kern="0" spc="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正在研发</a:t>
            </a:r>
            <a:endParaRPr sz="1500" dirty="0">
              <a:latin typeface="宋体" panose="02010600030101010101" pitchFamily="2" charset="-122"/>
              <a:ea typeface="宋体" panose="02010600030101010101" pitchFamily="2" charset="-122"/>
              <a:cs typeface="宋体" panose="02010600030101010101" pitchFamily="2" charset="-122"/>
            </a:endParaRPr>
          </a:p>
        </p:txBody>
      </p:sp>
      <p:sp>
        <p:nvSpPr>
          <p:cNvPr id="444" name="rect 44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446" name="textbox 446"/>
          <p:cNvSpPr/>
          <p:nvPr/>
        </p:nvSpPr>
        <p:spPr>
          <a:xfrm>
            <a:off x="842670" y="824293"/>
            <a:ext cx="4302759" cy="37337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8）</a:t>
            </a:r>
            <a:r>
              <a:rPr sz="2300" kern="0" spc="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90" dirty="0">
                <a:solidFill>
                  <a:srgbClr val="632523">
                    <a:alpha val="100000"/>
                  </a:srgbClr>
                </a:solidFill>
                <a:latin typeface="黑体" panose="02010609060101010101" charset="-122"/>
                <a:ea typeface="黑体" panose="02010609060101010101" charset="-122"/>
                <a:cs typeface="黑体" panose="02010609060101010101" charset="-122"/>
              </a:rPr>
              <a:t>便携式瓦斯抽</a:t>
            </a: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放参数测定仪</a:t>
            </a:r>
            <a:endParaRPr sz="2300" dirty="0">
              <a:latin typeface="黑体" panose="02010609060101010101" charset="-122"/>
              <a:ea typeface="黑体" panose="02010609060101010101" charset="-122"/>
              <a:cs typeface="黑体" panose="02010609060101010101" charset="-122"/>
            </a:endParaRPr>
          </a:p>
        </p:txBody>
      </p:sp>
      <p:sp>
        <p:nvSpPr>
          <p:cNvPr id="448" name="textbox 448"/>
          <p:cNvSpPr/>
          <p:nvPr/>
        </p:nvSpPr>
        <p:spPr>
          <a:xfrm>
            <a:off x="707059" y="217868"/>
            <a:ext cx="291592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p:txBody>
      </p:sp>
      <p:pic>
        <p:nvPicPr>
          <p:cNvPr id="14" name="图片 13"/>
          <p:cNvPicPr>
            <a:picLocks noChangeAspect="1"/>
          </p:cNvPicPr>
          <p:nvPr/>
        </p:nvPicPr>
        <p:blipFill>
          <a:blip r:embed="rId6"/>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rect 454"/>
          <p:cNvSpPr/>
          <p:nvPr/>
        </p:nvSpPr>
        <p:spPr>
          <a:xfrm>
            <a:off x="777240" y="0"/>
            <a:ext cx="7543800" cy="441959"/>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456" name="textbox 456"/>
          <p:cNvSpPr/>
          <p:nvPr/>
        </p:nvSpPr>
        <p:spPr>
          <a:xfrm>
            <a:off x="2796490" y="2879185"/>
            <a:ext cx="4073525" cy="46863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1000"/>
              </a:lnSpc>
            </a:pPr>
            <a:r>
              <a:rPr sz="32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常用传感器讲解及安装</a:t>
            </a:r>
            <a:endParaRPr sz="3200" dirty="0">
              <a:latin typeface="微软雅黑" panose="020B0503020204020204" charset="-122"/>
              <a:ea typeface="微软雅黑" panose="020B0503020204020204" charset="-122"/>
              <a:cs typeface="微软雅黑" panose="020B0503020204020204" charset="-122"/>
            </a:endParaRPr>
          </a:p>
        </p:txBody>
      </p:sp>
      <p:sp>
        <p:nvSpPr>
          <p:cNvPr id="458" name="rect 458"/>
          <p:cNvSpPr/>
          <p:nvPr/>
        </p:nvSpPr>
        <p:spPr>
          <a:xfrm>
            <a:off x="1764791" y="2926079"/>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460" name="picture 460"/>
          <p:cNvPicPr>
            <a:picLocks noChangeAspect="1"/>
          </p:cNvPicPr>
          <p:nvPr/>
        </p:nvPicPr>
        <p:blipFill>
          <a:blip r:embed="rId1"/>
          <a:stretch>
            <a:fillRect/>
          </a:stretch>
        </p:blipFill>
        <p:spPr>
          <a:xfrm rot="21600000">
            <a:off x="2628264" y="3419475"/>
            <a:ext cx="4464050" cy="19050"/>
          </a:xfrm>
          <a:prstGeom prst="rect">
            <a:avLst/>
          </a:prstGeom>
        </p:spPr>
      </p:pic>
      <p:sp>
        <p:nvSpPr>
          <p:cNvPr id="462" name="textbox 462"/>
          <p:cNvSpPr/>
          <p:nvPr/>
        </p:nvSpPr>
        <p:spPr>
          <a:xfrm>
            <a:off x="1844294" y="3039414"/>
            <a:ext cx="313690" cy="274954"/>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71000"/>
              </a:lnSpc>
            </a:pPr>
            <a:r>
              <a:rPr sz="23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二</a:t>
            </a:r>
            <a:endParaRPr sz="2300" dirty="0">
              <a:latin typeface="宋体" panose="02010600030101010101" pitchFamily="2" charset="-122"/>
              <a:ea typeface="宋体" panose="02010600030101010101" pitchFamily="2" charset="-122"/>
              <a:cs typeface="宋体" panose="02010600030101010101" pitchFamily="2" charset="-122"/>
            </a:endParaRPr>
          </a:p>
        </p:txBody>
      </p:sp>
      <p:sp>
        <p:nvSpPr>
          <p:cNvPr id="464" name="path 464"/>
          <p:cNvSpPr/>
          <p:nvPr/>
        </p:nvSpPr>
        <p:spPr>
          <a:xfrm>
            <a:off x="2107691" y="3433571"/>
            <a:ext cx="114300" cy="92964"/>
          </a:xfrm>
          <a:custGeom>
            <a:avLst/>
            <a:gdLst/>
            <a:ahLst/>
            <a:cxnLst/>
            <a:rect l="0" t="0" r="0" b="0"/>
            <a:pathLst>
              <a:path w="180" h="146">
                <a:moveTo>
                  <a:pt x="0" y="0"/>
                </a:moveTo>
                <a:lnTo>
                  <a:pt x="180" y="0"/>
                </a:lnTo>
                <a:lnTo>
                  <a:pt x="180" y="146"/>
                </a:lnTo>
                <a:lnTo>
                  <a:pt x="0" y="146"/>
                </a:lnTo>
                <a:lnTo>
                  <a:pt x="0" y="0"/>
                </a:lnTo>
                <a:close/>
              </a:path>
            </a:pathLst>
          </a:custGeom>
          <a:solidFill>
            <a:srgbClr val="B88C00">
              <a:alpha val="100000"/>
            </a:srgbClr>
          </a:solidFill>
          <a:ln w="0" cap="flat">
            <a:noFill/>
            <a:prstDash val="solid"/>
            <a:miter lim="0"/>
          </a:ln>
        </p:spPr>
        <p:txBody>
          <a:bodyPr rtlCol="0"/>
          <a:lstStyle/>
          <a:p>
            <a:pPr algn="ctr"/>
            <a:endParaRPr lang="zh-CN" altLang="en-US"/>
          </a:p>
        </p:txBody>
      </p:sp>
      <p:pic>
        <p:nvPicPr>
          <p:cNvPr id="9" name="图片 8" descr="未标题-1.jpg"/>
          <p:cNvPicPr>
            <a:picLocks noChangeAspect="1"/>
          </p:cNvPicPr>
          <p:nvPr/>
        </p:nvPicPr>
        <p:blipFill>
          <a:blip r:embed="rId2"/>
          <a:stretch>
            <a:fillRect/>
          </a:stretch>
        </p:blipFill>
        <p:spPr>
          <a:xfrm>
            <a:off x="520118" y="5964591"/>
            <a:ext cx="7961152" cy="74660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6" name="table 466"/>
          <p:cNvGraphicFramePr>
            <a:graphicFrameLocks noGrp="1"/>
          </p:cNvGraphicFramePr>
          <p:nvPr/>
        </p:nvGraphicFramePr>
        <p:xfrm>
          <a:off x="136499" y="3506787"/>
          <a:ext cx="8870314" cy="3136896"/>
        </p:xfrm>
        <a:graphic>
          <a:graphicData uri="http://schemas.openxmlformats.org/drawingml/2006/table">
            <a:tbl>
              <a:tblPr/>
              <a:tblGrid>
                <a:gridCol w="1271905"/>
                <a:gridCol w="1449070"/>
                <a:gridCol w="857250"/>
                <a:gridCol w="1786254"/>
                <a:gridCol w="1143000"/>
                <a:gridCol w="2362835"/>
              </a:tblGrid>
              <a:tr h="570229">
                <a:tc>
                  <a:txBody>
                    <a:bodyPr/>
                    <a:lstStyle/>
                    <a:p>
                      <a:pPr algn="l" rtl="0" eaLnBrk="0">
                        <a:lnSpc>
                          <a:spcPct val="119000"/>
                        </a:lnSpc>
                      </a:pPr>
                      <a:endParaRPr sz="1000" dirty="0">
                        <a:latin typeface="Arial" panose="020B0604020202020204"/>
                        <a:ea typeface="Arial" panose="020B0604020202020204"/>
                        <a:cs typeface="Arial" panose="020B0604020202020204"/>
                      </a:endParaRPr>
                    </a:p>
                    <a:p>
                      <a:pPr marL="413385" algn="l" rtl="0" eaLnBrk="0">
                        <a:lnSpc>
                          <a:spcPct val="95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名称</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c>
                  <a:txBody>
                    <a:bodyPr/>
                    <a:lstStyle/>
                    <a:p>
                      <a:pPr algn="l" rtl="0" eaLnBrk="0">
                        <a:lnSpc>
                          <a:spcPct val="119000"/>
                        </a:lnSpc>
                      </a:pPr>
                      <a:endParaRPr sz="1000" dirty="0">
                        <a:latin typeface="Arial" panose="020B0604020202020204"/>
                        <a:ea typeface="Arial" panose="020B0604020202020204"/>
                        <a:cs typeface="Arial" panose="020B0604020202020204"/>
                      </a:endParaRPr>
                    </a:p>
                    <a:p>
                      <a:pPr marL="270510" algn="l" rtl="0" eaLnBrk="0">
                        <a:lnSpc>
                          <a:spcPct val="95000"/>
                        </a:lnSpc>
                        <a:spcBef>
                          <a:spcPts val="5"/>
                        </a:spcBef>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测量范围</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c>
                  <a:txBody>
                    <a:bodyPr/>
                    <a:lstStyle/>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200660"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精度</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c>
                  <a:txBody>
                    <a:bodyPr/>
                    <a:lstStyle/>
                    <a:p>
                      <a:pPr algn="l" rtl="0" eaLnBrk="0">
                        <a:lnSpc>
                          <a:spcPct val="119000"/>
                        </a:lnSpc>
                      </a:pPr>
                      <a:endParaRPr sz="1000" dirty="0">
                        <a:latin typeface="Arial" panose="020B0604020202020204"/>
                        <a:ea typeface="Arial" panose="020B0604020202020204"/>
                        <a:cs typeface="Arial" panose="020B0604020202020204"/>
                      </a:endParaRPr>
                    </a:p>
                    <a:p>
                      <a:pPr marL="441325" algn="l" rtl="0" eaLnBrk="0">
                        <a:lnSpc>
                          <a:spcPct val="95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工作原理</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c>
                  <a:txBody>
                    <a:bodyPr/>
                    <a:lstStyle/>
                    <a:p>
                      <a:pPr algn="l" rtl="0" eaLnBrk="0">
                        <a:lnSpc>
                          <a:spcPct val="119000"/>
                        </a:lnSpc>
                      </a:pPr>
                      <a:endParaRPr sz="1000" dirty="0">
                        <a:latin typeface="Arial" panose="020B0604020202020204"/>
                        <a:ea typeface="Arial" panose="020B0604020202020204"/>
                        <a:cs typeface="Arial" panose="020B0604020202020204"/>
                      </a:endParaRPr>
                    </a:p>
                    <a:p>
                      <a:pPr marL="344805" algn="l" rtl="0" eaLnBrk="0">
                        <a:lnSpc>
                          <a:spcPct val="95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寿命</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c>
                  <a:txBody>
                    <a:bodyPr/>
                    <a:lstStyle/>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724535"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抗干扰性</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FBFBF"/>
                    </a:solidFill>
                  </a:tcPr>
                </a:tc>
              </a:tr>
              <a:tr h="640079">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185420" algn="l" rtl="0" eaLnBrk="0">
                        <a:lnSpc>
                          <a:spcPct val="96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marL="448945" algn="l" rtl="0" eaLnBrk="0">
                        <a:lnSpc>
                          <a:spcPts val="2325"/>
                        </a:lnSpc>
                        <a:spcBef>
                          <a:spcPts val="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0-4%</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202565" algn="l" rtl="0" eaLnBrk="0">
                        <a:lnSpc>
                          <a:spcPct val="96000"/>
                        </a:lnSpc>
                        <a:spcBef>
                          <a:spcPts val="5"/>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较高</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211455" algn="l" rtl="0" eaLnBrk="0">
                        <a:lnSpc>
                          <a:spcPct val="95000"/>
                        </a:lnSpc>
                        <a:spcBef>
                          <a:spcPts val="0"/>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载体催化技术</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346075" algn="l" rtl="0" eaLnBrk="0">
                        <a:lnSpc>
                          <a:spcPct val="95000"/>
                        </a:lnSpc>
                        <a:spcBef>
                          <a:spcPts val="0"/>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一般</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723900" indent="-628015" algn="l" rtl="0" eaLnBrk="0">
                        <a:lnSpc>
                          <a:spcPct val="109000"/>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易受 （H</a:t>
                      </a:r>
                      <a:r>
                        <a:rPr sz="1800" kern="0" spc="-3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S、</a:t>
                      </a:r>
                      <a:r>
                        <a:rPr sz="17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SO</a:t>
                      </a:r>
                      <a:r>
                        <a:rPr sz="1800" kern="0" spc="-3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2</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等</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气体影响</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AC090"/>
                    </a:solidFill>
                  </a:tcPr>
                </a:tc>
              </a:tr>
              <a:tr h="640079">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414020" algn="l" rtl="0" eaLnBrk="0">
                        <a:lnSpc>
                          <a:spcPct val="95000"/>
                        </a:lnSpc>
                        <a:spcBef>
                          <a:spcPts val="0"/>
                        </a:spcBef>
                      </a:pP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热导</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marL="314960" algn="l" rtl="0" eaLnBrk="0">
                        <a:lnSpc>
                          <a:spcPts val="2325"/>
                        </a:lnSpc>
                        <a:spcBef>
                          <a:spcPts val="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0-100%</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315595" algn="l" rtl="0" eaLnBrk="0">
                        <a:lnSpc>
                          <a:spcPct val="95000"/>
                        </a:lnSpc>
                        <a:spcBef>
                          <a:spcPts val="0"/>
                        </a:spcBef>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低</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441325" algn="l" rtl="0" eaLnBrk="0">
                        <a:lnSpc>
                          <a:spcPct val="95000"/>
                        </a:lnSpc>
                        <a:spcBef>
                          <a:spcPts val="0"/>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热导原理</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459105" algn="l" rtl="0" eaLnBrk="0">
                        <a:lnSpc>
                          <a:spcPct val="95000"/>
                        </a:lnSpc>
                        <a:spcBef>
                          <a:spcPts val="0"/>
                        </a:spcBef>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短</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382270" algn="l" rtl="0" eaLnBrk="0">
                        <a:lnSpc>
                          <a:spcPct val="96000"/>
                        </a:lnSpc>
                        <a:spcBef>
                          <a:spcPts val="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易受温湿度影响</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93CDDD"/>
                    </a:solidFill>
                  </a:tcPr>
                </a:tc>
              </a:tr>
              <a:tr h="640080">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298450" algn="l" rtl="0" eaLnBrk="0">
                        <a:lnSpc>
                          <a:spcPct val="96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红外线</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marL="314960" algn="l" rtl="0" eaLnBrk="0">
                        <a:lnSpc>
                          <a:spcPts val="2325"/>
                        </a:lnSpc>
                        <a:spcBef>
                          <a:spcPts val="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0-100%</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318770" algn="l" rtl="0" eaLnBrk="0">
                        <a:lnSpc>
                          <a:spcPct val="96000"/>
                        </a:lnSpc>
                        <a:spcBef>
                          <a:spcPts val="5"/>
                        </a:spcBef>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高</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c>
                  <a:txBody>
                    <a:bodyPr/>
                    <a:lstStyle/>
                    <a:p>
                      <a:pPr algn="l" rtl="0" eaLnBrk="0">
                        <a:lnSpc>
                          <a:spcPct val="120000"/>
                        </a:lnSpc>
                      </a:pPr>
                      <a:endParaRPr sz="400" dirty="0">
                        <a:latin typeface="Arial" panose="020B0604020202020204"/>
                        <a:ea typeface="Arial" panose="020B0604020202020204"/>
                        <a:cs typeface="Arial" panose="020B0604020202020204"/>
                      </a:endParaRPr>
                    </a:p>
                    <a:p>
                      <a:pPr marL="438150" indent="-340360" algn="l" rtl="0" eaLnBrk="0">
                        <a:lnSpc>
                          <a:spcPct val="101000"/>
                        </a:lnSpc>
                        <a:spcBef>
                          <a:spcPts val="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非色散红外气体</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检测技术</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462915" algn="l" rtl="0" eaLnBrk="0">
                        <a:lnSpc>
                          <a:spcPct val="95000"/>
                        </a:lnSpc>
                        <a:spcBef>
                          <a:spcPts val="0"/>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长</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c>
                  <a:txBody>
                    <a:bodyPr/>
                    <a:lstStyle/>
                    <a:p>
                      <a:pPr algn="l" rtl="0" eaLnBrk="0">
                        <a:lnSpc>
                          <a:spcPct val="120000"/>
                        </a:lnSpc>
                      </a:pPr>
                      <a:endParaRPr sz="400" dirty="0">
                        <a:latin typeface="Arial" panose="020B0604020202020204"/>
                        <a:ea typeface="Arial" panose="020B0604020202020204"/>
                        <a:cs typeface="Arial" panose="020B0604020202020204"/>
                      </a:endParaRPr>
                    </a:p>
                    <a:p>
                      <a:pPr marL="1078230" indent="-924560" algn="l" rtl="0" eaLnBrk="0">
                        <a:lnSpc>
                          <a:spcPct val="101000"/>
                        </a:lnSpc>
                        <a:spcBef>
                          <a:spcPts val="5"/>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受水汽、</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烷烃气体影</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响</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CD5B5"/>
                    </a:solidFill>
                  </a:tcPr>
                </a:tc>
              </a:tr>
              <a:tr h="646429">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413385" algn="l" rtl="0" eaLnBrk="0">
                        <a:lnSpc>
                          <a:spcPct val="96000"/>
                        </a:lnSpc>
                        <a:spcBef>
                          <a:spcPts val="5"/>
                        </a:spcBef>
                      </a:pP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激光</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marL="314960" algn="l" rtl="0" eaLnBrk="0">
                        <a:lnSpc>
                          <a:spcPts val="2325"/>
                        </a:lnSpc>
                        <a:spcBef>
                          <a:spcPts val="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0-100%</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marL="318770" algn="l" rtl="0" eaLnBrk="0">
                        <a:lnSpc>
                          <a:spcPct val="96000"/>
                        </a:lnSpc>
                        <a:spcBef>
                          <a:spcPts val="5"/>
                        </a:spcBef>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高</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c>
                  <a:txBody>
                    <a:bodyPr/>
                    <a:lstStyle/>
                    <a:p>
                      <a:pPr algn="l" rtl="0" eaLnBrk="0">
                        <a:lnSpc>
                          <a:spcPct val="120000"/>
                        </a:lnSpc>
                      </a:pPr>
                      <a:endParaRPr sz="400" dirty="0">
                        <a:latin typeface="Arial" panose="020B0604020202020204"/>
                        <a:ea typeface="Arial" panose="020B0604020202020204"/>
                        <a:cs typeface="Arial" panose="020B0604020202020204"/>
                      </a:endParaRPr>
                    </a:p>
                    <a:p>
                      <a:pPr marL="208280" indent="-111125" algn="l" rtl="0" eaLnBrk="0">
                        <a:lnSpc>
                          <a:spcPct val="101000"/>
                        </a:lnSpc>
                        <a:spcBef>
                          <a:spcPts val="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半导体激光吸收</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光谱检测技术</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462915" algn="l" rtl="0" eaLnBrk="0">
                        <a:lnSpc>
                          <a:spcPct val="95000"/>
                        </a:lnSpc>
                        <a:spcBef>
                          <a:spcPts val="0"/>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长</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c>
                  <a:txBody>
                    <a:bodyPr/>
                    <a:lstStyle/>
                    <a:p>
                      <a:pPr algn="l" rtl="0" eaLnBrk="0">
                        <a:lnSpc>
                          <a:spcPct val="120000"/>
                        </a:lnSpc>
                      </a:pPr>
                      <a:endParaRPr sz="400" dirty="0">
                        <a:latin typeface="Arial" panose="020B0604020202020204"/>
                        <a:ea typeface="Arial" panose="020B0604020202020204"/>
                        <a:cs typeface="Arial" panose="020B0604020202020204"/>
                      </a:endParaRPr>
                    </a:p>
                    <a:p>
                      <a:pPr marL="842010" indent="-690880" algn="l" rtl="0" eaLnBrk="0">
                        <a:lnSpc>
                          <a:spcPct val="101000"/>
                        </a:lnSpc>
                        <a:spcBef>
                          <a:spcPts val="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不受任何背景气体因</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素影响</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B7DEE8"/>
                    </a:solidFill>
                  </a:tcPr>
                </a:tc>
              </a:tr>
            </a:tbl>
          </a:graphicData>
        </a:graphic>
      </p:graphicFrame>
      <p:sp>
        <p:nvSpPr>
          <p:cNvPr id="468" name="textbox 46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470" name="picture 470"/>
          <p:cNvPicPr>
            <a:picLocks noChangeAspect="1"/>
          </p:cNvPicPr>
          <p:nvPr/>
        </p:nvPicPr>
        <p:blipFill>
          <a:blip r:embed="rId1"/>
          <a:stretch>
            <a:fillRect/>
          </a:stretch>
        </p:blipFill>
        <p:spPr>
          <a:xfrm rot="21600000">
            <a:off x="179387" y="484632"/>
            <a:ext cx="7526337" cy="243839"/>
          </a:xfrm>
          <a:prstGeom prst="rect">
            <a:avLst/>
          </a:prstGeom>
        </p:spPr>
      </p:pic>
      <p:pic>
        <p:nvPicPr>
          <p:cNvPr id="472" name="picture 472"/>
          <p:cNvPicPr>
            <a:picLocks noChangeAspect="1"/>
          </p:cNvPicPr>
          <p:nvPr/>
        </p:nvPicPr>
        <p:blipFill>
          <a:blip r:embed="rId2"/>
          <a:stretch>
            <a:fillRect/>
          </a:stretch>
        </p:blipFill>
        <p:spPr>
          <a:xfrm rot="21600000">
            <a:off x="7258811" y="1696211"/>
            <a:ext cx="911352" cy="1644396"/>
          </a:xfrm>
          <a:prstGeom prst="rect">
            <a:avLst/>
          </a:prstGeom>
        </p:spPr>
      </p:pic>
      <p:pic>
        <p:nvPicPr>
          <p:cNvPr id="474" name="picture 474"/>
          <p:cNvPicPr>
            <a:picLocks noChangeAspect="1"/>
          </p:cNvPicPr>
          <p:nvPr/>
        </p:nvPicPr>
        <p:blipFill>
          <a:blip r:embed="rId3"/>
          <a:stretch>
            <a:fillRect/>
          </a:stretch>
        </p:blipFill>
        <p:spPr>
          <a:xfrm rot="21600000">
            <a:off x="4524755" y="1696211"/>
            <a:ext cx="815339" cy="1644396"/>
          </a:xfrm>
          <a:prstGeom prst="rect">
            <a:avLst/>
          </a:prstGeom>
        </p:spPr>
      </p:pic>
      <p:pic>
        <p:nvPicPr>
          <p:cNvPr id="476" name="picture 476"/>
          <p:cNvPicPr>
            <a:picLocks noChangeAspect="1"/>
          </p:cNvPicPr>
          <p:nvPr/>
        </p:nvPicPr>
        <p:blipFill>
          <a:blip r:embed="rId4"/>
          <a:stretch>
            <a:fillRect/>
          </a:stretch>
        </p:blipFill>
        <p:spPr>
          <a:xfrm rot="21600000">
            <a:off x="2058924" y="1816608"/>
            <a:ext cx="688848" cy="1524000"/>
          </a:xfrm>
          <a:prstGeom prst="rect">
            <a:avLst/>
          </a:prstGeom>
        </p:spPr>
      </p:pic>
      <p:pic>
        <p:nvPicPr>
          <p:cNvPr id="478" name="picture 478"/>
          <p:cNvPicPr>
            <a:picLocks noChangeAspect="1"/>
          </p:cNvPicPr>
          <p:nvPr/>
        </p:nvPicPr>
        <p:blipFill>
          <a:blip r:embed="rId5"/>
          <a:stretch>
            <a:fillRect/>
          </a:stretch>
        </p:blipFill>
        <p:spPr>
          <a:xfrm rot="21600000">
            <a:off x="973836" y="2692908"/>
            <a:ext cx="1077468" cy="647700"/>
          </a:xfrm>
          <a:prstGeom prst="rect">
            <a:avLst/>
          </a:prstGeom>
        </p:spPr>
      </p:pic>
      <p:pic>
        <p:nvPicPr>
          <p:cNvPr id="482" name="picture 482"/>
          <p:cNvPicPr>
            <a:picLocks noChangeAspect="1"/>
          </p:cNvPicPr>
          <p:nvPr/>
        </p:nvPicPr>
        <p:blipFill>
          <a:blip r:embed="rId6"/>
          <a:stretch>
            <a:fillRect/>
          </a:stretch>
        </p:blipFill>
        <p:spPr>
          <a:xfrm rot="21600000">
            <a:off x="6528816" y="2699003"/>
            <a:ext cx="755904" cy="635508"/>
          </a:xfrm>
          <a:prstGeom prst="rect">
            <a:avLst/>
          </a:prstGeom>
        </p:spPr>
      </p:pic>
      <p:pic>
        <p:nvPicPr>
          <p:cNvPr id="484" name="picture 484"/>
          <p:cNvPicPr>
            <a:picLocks noChangeAspect="1"/>
          </p:cNvPicPr>
          <p:nvPr/>
        </p:nvPicPr>
        <p:blipFill>
          <a:blip r:embed="rId7"/>
          <a:stretch>
            <a:fillRect/>
          </a:stretch>
        </p:blipFill>
        <p:spPr>
          <a:xfrm rot="21600000">
            <a:off x="3893820" y="2612135"/>
            <a:ext cx="582167" cy="722376"/>
          </a:xfrm>
          <a:prstGeom prst="rect">
            <a:avLst/>
          </a:prstGeom>
        </p:spPr>
      </p:pic>
      <p:sp>
        <p:nvSpPr>
          <p:cNvPr id="486" name="path 486"/>
          <p:cNvSpPr/>
          <p:nvPr/>
        </p:nvSpPr>
        <p:spPr>
          <a:xfrm>
            <a:off x="5843015" y="2392679"/>
            <a:ext cx="422147" cy="454152"/>
          </a:xfrm>
          <a:custGeom>
            <a:avLst/>
            <a:gdLst/>
            <a:ahLst/>
            <a:cxnLst/>
            <a:rect l="0" t="0" r="0" b="0"/>
            <a:pathLst>
              <a:path w="664" h="715">
                <a:moveTo>
                  <a:pt x="0" y="180"/>
                </a:moveTo>
                <a:lnTo>
                  <a:pt x="333" y="180"/>
                </a:lnTo>
                <a:lnTo>
                  <a:pt x="333" y="0"/>
                </a:lnTo>
                <a:lnTo>
                  <a:pt x="664" y="357"/>
                </a:lnTo>
                <a:lnTo>
                  <a:pt x="333" y="715"/>
                </a:lnTo>
                <a:lnTo>
                  <a:pt x="333" y="537"/>
                </a:lnTo>
                <a:lnTo>
                  <a:pt x="0" y="537"/>
                </a:lnTo>
                <a:lnTo>
                  <a:pt x="0" y="180"/>
                </a:lnTo>
              </a:path>
            </a:pathLst>
          </a:custGeom>
          <a:solidFill>
            <a:srgbClr val="00B050">
              <a:alpha val="100000"/>
            </a:srgbClr>
          </a:solidFill>
          <a:ln w="0" cap="flat">
            <a:noFill/>
            <a:prstDash val="solid"/>
            <a:miter lim="0"/>
          </a:ln>
        </p:spPr>
        <p:txBody>
          <a:bodyPr rtlCol="0"/>
          <a:lstStyle/>
          <a:p>
            <a:pPr algn="ctr"/>
            <a:endParaRPr lang="zh-CN" altLang="en-US"/>
          </a:p>
        </p:txBody>
      </p:sp>
      <p:sp>
        <p:nvSpPr>
          <p:cNvPr id="488" name="path 488"/>
          <p:cNvSpPr/>
          <p:nvPr/>
        </p:nvSpPr>
        <p:spPr>
          <a:xfrm>
            <a:off x="3252215" y="2392679"/>
            <a:ext cx="420624" cy="454152"/>
          </a:xfrm>
          <a:custGeom>
            <a:avLst/>
            <a:gdLst/>
            <a:ahLst/>
            <a:cxnLst/>
            <a:rect l="0" t="0" r="0" b="0"/>
            <a:pathLst>
              <a:path w="662" h="715">
                <a:moveTo>
                  <a:pt x="0" y="180"/>
                </a:moveTo>
                <a:lnTo>
                  <a:pt x="331" y="180"/>
                </a:lnTo>
                <a:lnTo>
                  <a:pt x="331" y="0"/>
                </a:lnTo>
                <a:lnTo>
                  <a:pt x="662" y="357"/>
                </a:lnTo>
                <a:lnTo>
                  <a:pt x="331" y="715"/>
                </a:lnTo>
                <a:lnTo>
                  <a:pt x="331" y="537"/>
                </a:lnTo>
                <a:lnTo>
                  <a:pt x="0" y="537"/>
                </a:lnTo>
                <a:lnTo>
                  <a:pt x="0" y="180"/>
                </a:lnTo>
              </a:path>
            </a:pathLst>
          </a:custGeom>
          <a:solidFill>
            <a:srgbClr val="00B050">
              <a:alpha val="100000"/>
            </a:srgbClr>
          </a:solidFill>
          <a:ln w="0" cap="flat">
            <a:noFill/>
            <a:prstDash val="solid"/>
            <a:miter lim="0"/>
          </a:ln>
        </p:spPr>
        <p:txBody>
          <a:bodyPr rtlCol="0"/>
          <a:lstStyle/>
          <a:p>
            <a:pPr algn="ctr"/>
            <a:endParaRPr lang="zh-CN" altLang="en-US"/>
          </a:p>
        </p:txBody>
      </p:sp>
      <p:pic>
        <p:nvPicPr>
          <p:cNvPr id="14" name="图片 13"/>
          <p:cNvPicPr>
            <a:picLocks noChangeAspect="1"/>
          </p:cNvPicPr>
          <p:nvPr/>
        </p:nvPicPr>
        <p:blipFill>
          <a:blip r:embed="rId8"/>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textbox 490"/>
          <p:cNvSpPr/>
          <p:nvPr/>
        </p:nvSpPr>
        <p:spPr>
          <a:xfrm>
            <a:off x="1365673" y="1320152"/>
            <a:ext cx="7343140" cy="22745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82245"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——载体催化检测技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a:p>
            <a:pPr marL="76835" indent="476250" algn="l" rtl="0" eaLnBrk="0">
              <a:lnSpc>
                <a:spcPct val="148000"/>
              </a:lnSpc>
              <a:spcBef>
                <a:spcPts val="1290"/>
              </a:spcBef>
            </a:pP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载体催化元件——俗称黑白元件， 是通过甲烷在</a:t>
            </a:r>
            <a:r>
              <a:rPr sz="1700" b="1"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“黑元件</a:t>
            </a:r>
            <a:r>
              <a:rPr sz="1700" b="1"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上与氧</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气进行无焰燃烧释放热量，</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从而引起电阻变化来检测甲烷浓度。</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05000"/>
              </a:lnSpc>
            </a:pPr>
            <a:endParaRPr sz="600" dirty="0">
              <a:latin typeface="Arial" panose="020B0604020202020204"/>
              <a:ea typeface="Arial" panose="020B0604020202020204"/>
              <a:cs typeface="Arial" panose="020B0604020202020204"/>
            </a:endParaRPr>
          </a:p>
          <a:p>
            <a:pPr marL="12700" algn="l" rtl="0" eaLnBrk="0">
              <a:lnSpc>
                <a:spcPct val="100000"/>
              </a:lnSpc>
              <a:spcBef>
                <a:spcPts val="0"/>
              </a:spcBef>
            </a:pPr>
            <a:r>
              <a:rPr sz="2500" i="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CH</a:t>
            </a:r>
            <a:r>
              <a:rPr sz="2100" kern="0" spc="120" baseline="-320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13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400" kern="0" spc="120" dirty="0">
                <a:solidFill>
                  <a:srgbClr val="000000">
                    <a:alpha val="100000"/>
                  </a:srgbClr>
                </a:solidFill>
                <a:latin typeface="Arial" panose="020B0604020202020204"/>
                <a:ea typeface="Arial" panose="020B0604020202020204"/>
                <a:cs typeface="Arial" panose="020B0604020202020204"/>
              </a:rPr>
              <a:t>+</a:t>
            </a:r>
            <a:r>
              <a:rPr sz="2400" kern="0" spc="550" dirty="0">
                <a:solidFill>
                  <a:srgbClr val="000000">
                    <a:alpha val="100000"/>
                  </a:srgbClr>
                </a:solidFill>
                <a:latin typeface="Arial" panose="020B0604020202020204"/>
                <a:ea typeface="Arial" panose="020B0604020202020204"/>
                <a:cs typeface="Arial" panose="020B0604020202020204"/>
              </a:rPr>
              <a:t> </a:t>
            </a:r>
            <a:r>
              <a:rPr sz="24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500" i="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2100" kern="0" spc="120" baseline="-320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13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500" i="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a:t>
            </a:r>
            <a:r>
              <a:rPr sz="2100" kern="0" spc="110" baseline="-320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1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400" kern="0" spc="110" dirty="0">
                <a:solidFill>
                  <a:srgbClr val="000000">
                    <a:alpha val="100000"/>
                  </a:srgbClr>
                </a:solidFill>
                <a:latin typeface="Arial" panose="020B0604020202020204"/>
                <a:ea typeface="Arial" panose="020B0604020202020204"/>
                <a:cs typeface="Arial" panose="020B0604020202020204"/>
              </a:rPr>
              <a:t>+</a:t>
            </a:r>
            <a:r>
              <a:rPr sz="2400" kern="0" spc="540" dirty="0">
                <a:solidFill>
                  <a:srgbClr val="000000">
                    <a:alpha val="100000"/>
                  </a:srgbClr>
                </a:solidFill>
                <a:latin typeface="Arial" panose="020B0604020202020204"/>
                <a:ea typeface="Arial" panose="020B0604020202020204"/>
                <a:cs typeface="Arial" panose="020B0604020202020204"/>
              </a:rPr>
              <a:t> </a:t>
            </a:r>
            <a:r>
              <a:rPr sz="24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500" i="1"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H</a:t>
            </a:r>
            <a:r>
              <a:rPr sz="2100" kern="0" spc="110" baseline="-320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500" i="1"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O</a:t>
            </a:r>
            <a:r>
              <a:rPr sz="2500" kern="0" spc="-2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400" kern="0" spc="110" dirty="0">
                <a:solidFill>
                  <a:srgbClr val="000000">
                    <a:alpha val="100000"/>
                  </a:srgbClr>
                </a:solidFill>
                <a:latin typeface="Arial" panose="020B0604020202020204"/>
                <a:ea typeface="Arial" panose="020B0604020202020204"/>
                <a:cs typeface="Arial" panose="020B0604020202020204"/>
              </a:rPr>
              <a:t>+</a:t>
            </a:r>
            <a:r>
              <a:rPr sz="2400" kern="0" spc="530" dirty="0">
                <a:solidFill>
                  <a:srgbClr val="000000">
                    <a:alpha val="100000"/>
                  </a:srgbClr>
                </a:solidFill>
                <a:latin typeface="Arial" panose="020B0604020202020204"/>
                <a:ea typeface="Arial" panose="020B0604020202020204"/>
                <a:cs typeface="Arial" panose="020B0604020202020204"/>
              </a:rPr>
              <a:t> </a:t>
            </a:r>
            <a:r>
              <a:rPr sz="24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795.5</a:t>
            </a:r>
            <a:r>
              <a:rPr sz="2500" i="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kJ</a:t>
            </a:r>
            <a:endParaRPr sz="2500" dirty="0">
              <a:latin typeface="宋体" panose="02010600030101010101" pitchFamily="2" charset="-122"/>
              <a:ea typeface="宋体" panose="02010600030101010101" pitchFamily="2" charset="-122"/>
              <a:cs typeface="宋体" panose="02010600030101010101" pitchFamily="2" charset="-122"/>
            </a:endParaRPr>
          </a:p>
        </p:txBody>
      </p:sp>
      <p:pic>
        <p:nvPicPr>
          <p:cNvPr id="492" name="picture 492"/>
          <p:cNvPicPr>
            <a:picLocks noChangeAspect="1"/>
          </p:cNvPicPr>
          <p:nvPr/>
        </p:nvPicPr>
        <p:blipFill>
          <a:blip r:embed="rId1"/>
          <a:stretch>
            <a:fillRect/>
          </a:stretch>
        </p:blipFill>
        <p:spPr>
          <a:xfrm rot="21600000">
            <a:off x="2901808" y="2889996"/>
            <a:ext cx="795922" cy="650154"/>
          </a:xfrm>
          <a:prstGeom prst="rect">
            <a:avLst/>
          </a:prstGeom>
        </p:spPr>
      </p:pic>
      <p:pic>
        <p:nvPicPr>
          <p:cNvPr id="494" name="picture 494"/>
          <p:cNvPicPr>
            <a:picLocks noChangeAspect="1"/>
          </p:cNvPicPr>
          <p:nvPr/>
        </p:nvPicPr>
        <p:blipFill>
          <a:blip r:embed="rId2"/>
          <a:stretch>
            <a:fillRect/>
          </a:stretch>
        </p:blipFill>
        <p:spPr>
          <a:xfrm rot="21600000">
            <a:off x="1043939" y="4092638"/>
            <a:ext cx="4114241" cy="1866201"/>
          </a:xfrm>
          <a:prstGeom prst="rect">
            <a:avLst/>
          </a:prstGeom>
        </p:spPr>
      </p:pic>
      <p:pic>
        <p:nvPicPr>
          <p:cNvPr id="496" name="picture 496"/>
          <p:cNvPicPr>
            <a:picLocks noChangeAspect="1"/>
          </p:cNvPicPr>
          <p:nvPr/>
        </p:nvPicPr>
        <p:blipFill>
          <a:blip r:embed="rId3"/>
          <a:stretch>
            <a:fillRect/>
          </a:stretch>
        </p:blipFill>
        <p:spPr>
          <a:xfrm rot="21600000">
            <a:off x="5792673" y="3601377"/>
            <a:ext cx="2450262" cy="2668092"/>
          </a:xfrm>
          <a:prstGeom prst="rect">
            <a:avLst/>
          </a:prstGeom>
        </p:spPr>
      </p:pic>
      <p:sp>
        <p:nvSpPr>
          <p:cNvPr id="498" name="textbox 49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00" name="picture 500"/>
          <p:cNvPicPr>
            <a:picLocks noChangeAspect="1"/>
          </p:cNvPicPr>
          <p:nvPr/>
        </p:nvPicPr>
        <p:blipFill>
          <a:blip r:embed="rId4"/>
          <a:stretch>
            <a:fillRect/>
          </a:stretch>
        </p:blipFill>
        <p:spPr>
          <a:xfrm rot="21600000">
            <a:off x="179387" y="484632"/>
            <a:ext cx="7526337" cy="243839"/>
          </a:xfrm>
          <a:prstGeom prst="rect">
            <a:avLst/>
          </a:prstGeom>
        </p:spPr>
      </p:pic>
      <p:sp>
        <p:nvSpPr>
          <p:cNvPr id="502" name="rect 50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04" name="textbox 504"/>
          <p:cNvSpPr/>
          <p:nvPr/>
        </p:nvSpPr>
        <p:spPr>
          <a:xfrm>
            <a:off x="1755914" y="6338061"/>
            <a:ext cx="6162675" cy="28194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9000"/>
              </a:lnSpc>
            </a:pP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载体催化元件构成图                             惠更斯电桥转换电路</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textbox 508"/>
          <p:cNvSpPr/>
          <p:nvPr/>
        </p:nvSpPr>
        <p:spPr>
          <a:xfrm>
            <a:off x="1435607" y="2013940"/>
            <a:ext cx="3460750" cy="4234179"/>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800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优点：</a:t>
            </a:r>
            <a:endParaRPr sz="2300" dirty="0">
              <a:latin typeface="宋体" panose="02010600030101010101" pitchFamily="2" charset="-122"/>
              <a:ea typeface="宋体" panose="02010600030101010101" pitchFamily="2" charset="-122"/>
              <a:cs typeface="宋体" panose="02010600030101010101" pitchFamily="2" charset="-122"/>
            </a:endParaRPr>
          </a:p>
          <a:p>
            <a:pPr marL="219075" algn="l" rtl="0" eaLnBrk="0">
              <a:lnSpc>
                <a:spcPct val="142000"/>
              </a:lnSpc>
              <a:spcBef>
                <a:spcPts val="1650"/>
              </a:spcBef>
            </a:pPr>
            <a:r>
              <a:rPr sz="2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★信号处理及电路设计简单；</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★成本低廉；</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63000"/>
              </a:lnSpc>
            </a:pPr>
            <a:endParaRPr sz="1000" dirty="0">
              <a:latin typeface="Arial" panose="020B0604020202020204"/>
              <a:ea typeface="Arial" panose="020B0604020202020204"/>
              <a:cs typeface="Arial" panose="020B0604020202020204"/>
            </a:endParaRPr>
          </a:p>
          <a:p>
            <a:pPr marL="13335" algn="l" rtl="0" eaLnBrk="0">
              <a:lnSpc>
                <a:spcPct val="99000"/>
              </a:lnSpc>
              <a:spcBef>
                <a:spcPts val="695"/>
              </a:spcBef>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缺点：</a:t>
            </a:r>
            <a:endParaRPr sz="2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4000"/>
              </a:lnSpc>
            </a:pPr>
            <a:endParaRPr sz="1000" dirty="0">
              <a:latin typeface="Arial" panose="020B0604020202020204"/>
              <a:ea typeface="Arial" panose="020B0604020202020204"/>
              <a:cs typeface="Arial" panose="020B0604020202020204"/>
            </a:endParaRPr>
          </a:p>
          <a:p>
            <a:pPr algn="l" rtl="0" eaLnBrk="0">
              <a:lnSpc>
                <a:spcPct val="135000"/>
              </a:lnSpc>
            </a:pPr>
            <a:endParaRPr sz="1000" dirty="0">
              <a:latin typeface="Arial" panose="020B0604020202020204"/>
              <a:ea typeface="Arial" panose="020B0604020202020204"/>
              <a:cs typeface="Arial" panose="020B0604020202020204"/>
            </a:endParaRPr>
          </a:p>
          <a:p>
            <a:pPr marL="219075" algn="l" rtl="0" eaLnBrk="0">
              <a:lnSpc>
                <a:spcPct val="83000"/>
              </a:lnSpc>
              <a:spcBef>
                <a:spcPts val="600"/>
              </a:spcBef>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★只能测量低浓度</a:t>
            </a: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000" dirty="0">
              <a:latin typeface="宋体" panose="02010600030101010101" pitchFamily="2" charset="-122"/>
              <a:ea typeface="宋体" panose="02010600030101010101" pitchFamily="2" charset="-122"/>
              <a:cs typeface="宋体" panose="02010600030101010101" pitchFamily="2" charset="-122"/>
            </a:endParaRPr>
          </a:p>
          <a:p>
            <a:pPr marL="219075" algn="l" rtl="0" eaLnBrk="0">
              <a:lnSpc>
                <a:spcPts val="36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★存在自然衰减现象；</a:t>
            </a:r>
            <a:endParaRPr sz="2000" dirty="0">
              <a:latin typeface="宋体" panose="02010600030101010101" pitchFamily="2" charset="-122"/>
              <a:ea typeface="宋体" panose="02010600030101010101" pitchFamily="2" charset="-122"/>
              <a:cs typeface="宋体" panose="02010600030101010101" pitchFamily="2" charset="-122"/>
            </a:endParaRPr>
          </a:p>
          <a:p>
            <a:pPr marL="219075" algn="l" rtl="0" eaLnBrk="0">
              <a:lnSpc>
                <a:spcPts val="36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★宜受硫化物等中毒；</a:t>
            </a:r>
            <a:endParaRPr sz="2000" dirty="0">
              <a:latin typeface="宋体" panose="02010600030101010101" pitchFamily="2" charset="-122"/>
              <a:ea typeface="宋体" panose="02010600030101010101" pitchFamily="2" charset="-122"/>
              <a:cs typeface="宋体" panose="02010600030101010101" pitchFamily="2" charset="-122"/>
            </a:endParaRPr>
          </a:p>
          <a:p>
            <a:pPr marL="219075" algn="l" rtl="0" eaLnBrk="0">
              <a:lnSpc>
                <a:spcPts val="3555"/>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★存在</a:t>
            </a:r>
            <a:r>
              <a:rPr sz="2000" kern="0" spc="-20" dirty="0">
                <a:solidFill>
                  <a:srgbClr val="000000">
                    <a:alpha val="100000"/>
                  </a:srgbClr>
                </a:solidFill>
                <a:latin typeface="Segoe Print" panose="02000600000000000000"/>
                <a:ea typeface="Segoe Print" panose="02000600000000000000"/>
                <a:cs typeface="Segoe Print" panose="02000600000000000000"/>
              </a:rPr>
              <a:t>“</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双值</a:t>
            </a:r>
            <a:r>
              <a:rPr sz="2000" kern="0" spc="-20" dirty="0">
                <a:solidFill>
                  <a:srgbClr val="000000">
                    <a:alpha val="100000"/>
                  </a:srgbClr>
                </a:solidFill>
                <a:latin typeface="Segoe Print" panose="02000600000000000000"/>
                <a:ea typeface="Segoe Print" panose="02000600000000000000"/>
                <a:cs typeface="Segoe Print" panose="02000600000000000000"/>
              </a:rPr>
              <a:t>”</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误区</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510" name="picture 510"/>
          <p:cNvPicPr>
            <a:picLocks noChangeAspect="1"/>
          </p:cNvPicPr>
          <p:nvPr/>
        </p:nvPicPr>
        <p:blipFill>
          <a:blip r:embed="rId1"/>
          <a:stretch>
            <a:fillRect/>
          </a:stretch>
        </p:blipFill>
        <p:spPr>
          <a:xfrm rot="21600000">
            <a:off x="5076444" y="2055863"/>
            <a:ext cx="3252215" cy="4280928"/>
          </a:xfrm>
          <a:prstGeom prst="rect">
            <a:avLst/>
          </a:prstGeom>
        </p:spPr>
      </p:pic>
      <p:sp>
        <p:nvSpPr>
          <p:cNvPr id="512" name="textbox 512"/>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14" name="picture 514"/>
          <p:cNvPicPr>
            <a:picLocks noChangeAspect="1"/>
          </p:cNvPicPr>
          <p:nvPr/>
        </p:nvPicPr>
        <p:blipFill>
          <a:blip r:embed="rId2"/>
          <a:stretch>
            <a:fillRect/>
          </a:stretch>
        </p:blipFill>
        <p:spPr>
          <a:xfrm rot="21600000">
            <a:off x="179387" y="484632"/>
            <a:ext cx="7526337" cy="243839"/>
          </a:xfrm>
          <a:prstGeom prst="rect">
            <a:avLst/>
          </a:prstGeom>
        </p:spPr>
      </p:pic>
      <p:sp>
        <p:nvSpPr>
          <p:cNvPr id="516" name="rect 51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18" name="textbox 518"/>
          <p:cNvSpPr/>
          <p:nvPr/>
        </p:nvSpPr>
        <p:spPr>
          <a:xfrm>
            <a:off x="1279240" y="1286180"/>
            <a:ext cx="5260340"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——载体催化检测技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 44"/>
          <p:cNvSpPr/>
          <p:nvPr/>
        </p:nvSpPr>
        <p:spPr>
          <a:xfrm>
            <a:off x="777240" y="0"/>
            <a:ext cx="7543800" cy="441959"/>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46" name="rect 46"/>
          <p:cNvSpPr/>
          <p:nvPr/>
        </p:nvSpPr>
        <p:spPr>
          <a:xfrm>
            <a:off x="2476500" y="2942844"/>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48" name="textbox 48"/>
          <p:cNvSpPr/>
          <p:nvPr/>
        </p:nvSpPr>
        <p:spPr>
          <a:xfrm>
            <a:off x="2556764" y="2864759"/>
            <a:ext cx="3763009" cy="467994"/>
          </a:xfrm>
          <a:prstGeom prst="rect">
            <a:avLst/>
          </a:prstGeom>
          <a:noFill/>
          <a:ln w="0" cap="flat">
            <a:noFill/>
            <a:prstDash val="solid"/>
            <a:miter lim="0"/>
          </a:ln>
        </p:spPr>
        <p:txBody>
          <a:bodyPr vert="horz" wrap="square" lIns="0" tIns="0" rIns="0" bIns="0"/>
          <a:lstStyle/>
          <a:p>
            <a:pPr algn="l" rtl="0" eaLnBrk="0">
              <a:lnSpc>
                <a:spcPct val="74000"/>
              </a:lnSpc>
            </a:pPr>
            <a:endParaRPr sz="100" dirty="0">
              <a:latin typeface="Arial" panose="020B0604020202020204"/>
              <a:ea typeface="Arial" panose="020B0604020202020204"/>
              <a:cs typeface="Arial" panose="020B0604020202020204"/>
            </a:endParaRPr>
          </a:p>
          <a:p>
            <a:pPr marL="12700" algn="l" rtl="0" eaLnBrk="0">
              <a:lnSpc>
                <a:spcPct val="91000"/>
              </a:lnSpc>
            </a:pPr>
            <a:r>
              <a:rPr sz="3600" kern="0" spc="0" baseline="-1200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一</a:t>
            </a:r>
            <a:r>
              <a:rPr sz="2300" kern="0" spc="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    </a:t>
            </a:r>
            <a:r>
              <a:rPr sz="32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传感器通用技术</a:t>
            </a:r>
            <a:endParaRPr sz="3200" dirty="0">
              <a:latin typeface="微软雅黑" panose="020B0503020204020204" charset="-122"/>
              <a:ea typeface="微软雅黑" panose="020B0503020204020204" charset="-122"/>
              <a:cs typeface="微软雅黑" panose="020B0503020204020204" charset="-122"/>
            </a:endParaRPr>
          </a:p>
        </p:txBody>
      </p:sp>
      <p:sp>
        <p:nvSpPr>
          <p:cNvPr id="50" name="path 50"/>
          <p:cNvSpPr/>
          <p:nvPr/>
        </p:nvSpPr>
        <p:spPr>
          <a:xfrm>
            <a:off x="428244" y="6345237"/>
            <a:ext cx="8287512" cy="100012"/>
          </a:xfrm>
          <a:custGeom>
            <a:avLst/>
            <a:gdLst/>
            <a:ahLst/>
            <a:cxnLst/>
            <a:rect l="0" t="0" r="0" b="0"/>
            <a:pathLst>
              <a:path w="13051" h="157">
                <a:moveTo>
                  <a:pt x="0" y="58"/>
                </a:moveTo>
                <a:lnTo>
                  <a:pt x="5671" y="58"/>
                </a:lnTo>
                <a:lnTo>
                  <a:pt x="5671" y="99"/>
                </a:lnTo>
                <a:lnTo>
                  <a:pt x="0" y="99"/>
                </a:lnTo>
                <a:lnTo>
                  <a:pt x="0" y="58"/>
                </a:lnTo>
                <a:close/>
              </a:path>
              <a:path w="13051" h="157">
                <a:moveTo>
                  <a:pt x="7380" y="58"/>
                </a:moveTo>
                <a:lnTo>
                  <a:pt x="13051" y="58"/>
                </a:lnTo>
                <a:lnTo>
                  <a:pt x="13051" y="99"/>
                </a:lnTo>
                <a:lnTo>
                  <a:pt x="7380" y="99"/>
                </a:lnTo>
                <a:lnTo>
                  <a:pt x="7380" y="58"/>
                </a:lnTo>
                <a:close/>
              </a:path>
              <a:path w="13051" h="157">
                <a:moveTo>
                  <a:pt x="5589" y="77"/>
                </a:moveTo>
                <a:cubicBezTo>
                  <a:pt x="5590" y="35"/>
                  <a:pt x="5625" y="0"/>
                  <a:pt x="5669" y="0"/>
                </a:cubicBezTo>
                <a:cubicBezTo>
                  <a:pt x="5712" y="0"/>
                  <a:pt x="5748" y="35"/>
                  <a:pt x="5748" y="78"/>
                </a:cubicBezTo>
                <a:cubicBezTo>
                  <a:pt x="5748" y="122"/>
                  <a:pt x="5712" y="157"/>
                  <a:pt x="5669" y="157"/>
                </a:cubicBezTo>
                <a:cubicBezTo>
                  <a:pt x="5625" y="157"/>
                  <a:pt x="5590" y="122"/>
                  <a:pt x="5589" y="77"/>
                </a:cubicBezTo>
              </a:path>
              <a:path w="13051" h="157">
                <a:moveTo>
                  <a:pt x="7303" y="77"/>
                </a:moveTo>
                <a:cubicBezTo>
                  <a:pt x="7303" y="35"/>
                  <a:pt x="7338" y="0"/>
                  <a:pt x="7381" y="0"/>
                </a:cubicBezTo>
                <a:cubicBezTo>
                  <a:pt x="7425" y="0"/>
                  <a:pt x="7460" y="35"/>
                  <a:pt x="7460" y="78"/>
                </a:cubicBezTo>
                <a:cubicBezTo>
                  <a:pt x="7460" y="122"/>
                  <a:pt x="7425" y="157"/>
                  <a:pt x="7381" y="157"/>
                </a:cubicBezTo>
                <a:cubicBezTo>
                  <a:pt x="7338" y="157"/>
                  <a:pt x="7303" y="122"/>
                  <a:pt x="7303" y="77"/>
                </a:cubicBezTo>
              </a:path>
            </a:pathLst>
          </a:custGeom>
          <a:solidFill>
            <a:srgbClr val="91743B">
              <a:alpha val="100000"/>
            </a:srgbClr>
          </a:solidFill>
          <a:ln w="0" cap="flat">
            <a:noFill/>
            <a:prstDash val="solid"/>
            <a:miter lim="0"/>
          </a:ln>
        </p:spPr>
        <p:txBody>
          <a:bodyPr rtlCol="0"/>
          <a:lstStyle/>
          <a:p>
            <a:pPr algn="ctr"/>
            <a:endParaRPr lang="zh-CN" altLang="en-US"/>
          </a:p>
        </p:txBody>
      </p:sp>
      <p:pic>
        <p:nvPicPr>
          <p:cNvPr id="7" name="图片 6"/>
          <p:cNvPicPr>
            <a:picLocks noChangeAspect="1"/>
          </p:cNvPicPr>
          <p:nvPr/>
        </p:nvPicPr>
        <p:blipFill>
          <a:blip r:embed="rId1"/>
          <a:stretch>
            <a:fillRect/>
          </a:stretch>
        </p:blipFill>
        <p:spPr>
          <a:xfrm>
            <a:off x="4213808" y="6105525"/>
            <a:ext cx="752475" cy="75247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box 522"/>
          <p:cNvSpPr/>
          <p:nvPr/>
        </p:nvSpPr>
        <p:spPr>
          <a:xfrm>
            <a:off x="1179119" y="1867526"/>
            <a:ext cx="4956809" cy="442467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714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2325"/>
              </a:lnSpc>
              <a:spcBef>
                <a:spcPts val="95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≤50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ts val="3240"/>
              </a:lnSpc>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 测量范围： 0～4</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1449705" indent="-1431290" algn="l" rtl="0" eaLnBrk="0">
              <a:lnSpc>
                <a:spcPct val="152000"/>
              </a:lnSpc>
              <a:spcBef>
                <a:spcPts val="80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d. 测量误差： 0.</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≤±0.10%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1.00～3.00</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≤真值的±10%</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3.00～4.00%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≤±0.30%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ct val="94000"/>
              </a:lnSpc>
              <a:spcBef>
                <a:spcPts val="850"/>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 T</a:t>
            </a:r>
            <a:r>
              <a:rPr sz="1800" kern="0" spc="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90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≤20s</a:t>
            </a:r>
            <a:endParaRPr sz="1700" dirty="0">
              <a:latin typeface="微软雅黑" panose="020B0503020204020204" charset="-122"/>
              <a:ea typeface="微软雅黑" panose="020B0503020204020204" charset="-122"/>
              <a:cs typeface="微软雅黑" panose="020B0503020204020204" charset="-122"/>
            </a:endParaRPr>
          </a:p>
          <a:p>
            <a:pPr marL="13335" algn="l" rtl="0" eaLnBrk="0">
              <a:lnSpc>
                <a:spcPts val="3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  稳定性： 不小于15天</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ts val="3235"/>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g. 元件寿命： 不小于1年</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324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h.</a:t>
            </a:r>
            <a:r>
              <a:rPr sz="1700" kern="0" spc="1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IP65</a:t>
            </a:r>
            <a:endParaRPr sz="1700" dirty="0">
              <a:latin typeface="微软雅黑" panose="020B0503020204020204" charset="-122"/>
              <a:ea typeface="微软雅黑" panose="020B0503020204020204" charset="-122"/>
              <a:cs typeface="微软雅黑" panose="020B0503020204020204" charset="-122"/>
            </a:endParaRPr>
          </a:p>
        </p:txBody>
      </p:sp>
      <p:pic>
        <p:nvPicPr>
          <p:cNvPr id="524" name="picture 524"/>
          <p:cNvPicPr>
            <a:picLocks noChangeAspect="1"/>
          </p:cNvPicPr>
          <p:nvPr/>
        </p:nvPicPr>
        <p:blipFill>
          <a:blip r:embed="rId1"/>
          <a:stretch>
            <a:fillRect/>
          </a:stretch>
        </p:blipFill>
        <p:spPr>
          <a:xfrm rot="21600000">
            <a:off x="6469379" y="1772411"/>
            <a:ext cx="2125979" cy="3887723"/>
          </a:xfrm>
          <a:prstGeom prst="rect">
            <a:avLst/>
          </a:prstGeom>
        </p:spPr>
      </p:pic>
      <p:sp>
        <p:nvSpPr>
          <p:cNvPr id="526" name="textbox 52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28" name="picture 528"/>
          <p:cNvPicPr>
            <a:picLocks noChangeAspect="1"/>
          </p:cNvPicPr>
          <p:nvPr/>
        </p:nvPicPr>
        <p:blipFill>
          <a:blip r:embed="rId2"/>
          <a:stretch>
            <a:fillRect/>
          </a:stretch>
        </p:blipFill>
        <p:spPr>
          <a:xfrm rot="21600000">
            <a:off x="179387" y="484632"/>
            <a:ext cx="7526337" cy="243839"/>
          </a:xfrm>
          <a:prstGeom prst="rect">
            <a:avLst/>
          </a:prstGeom>
        </p:spPr>
      </p:pic>
      <p:sp>
        <p:nvSpPr>
          <p:cNvPr id="530" name="textbox 530"/>
          <p:cNvSpPr/>
          <p:nvPr/>
        </p:nvSpPr>
        <p:spPr>
          <a:xfrm>
            <a:off x="1220109" y="1259230"/>
            <a:ext cx="6667500" cy="30543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2000"/>
              </a:lnSpc>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KG9701B型低浓度甲烷传感器</a:t>
            </a:r>
            <a:endParaRPr sz="2000" dirty="0">
              <a:latin typeface="微软雅黑" panose="020B0503020204020204" charset="-122"/>
              <a:ea typeface="微软雅黑" panose="020B0503020204020204" charset="-122"/>
              <a:cs typeface="微软雅黑" panose="020B0503020204020204" charset="-122"/>
            </a:endParaRPr>
          </a:p>
        </p:txBody>
      </p:sp>
      <p:sp>
        <p:nvSpPr>
          <p:cNvPr id="532" name="rect 53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34" name="textbox 534"/>
          <p:cNvSpPr/>
          <p:nvPr/>
        </p:nvSpPr>
        <p:spPr>
          <a:xfrm>
            <a:off x="6486728" y="5795924"/>
            <a:ext cx="2193925" cy="547369"/>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631825" indent="-619125" algn="l" rtl="0" eaLnBrk="0">
              <a:lnSpc>
                <a:spcPct val="101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9701B型低浓度甲</a:t>
            </a: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烷传感器</a:t>
            </a:r>
            <a:endParaRPr sz="1700" dirty="0">
              <a:latin typeface="微软雅黑" panose="020B0503020204020204" charset="-122"/>
              <a:ea typeface="微软雅黑" panose="020B0503020204020204" charset="-122"/>
              <a:cs typeface="微软雅黑" panose="020B0503020204020204" charset="-122"/>
            </a:endParaRPr>
          </a:p>
        </p:txBody>
      </p:sp>
      <p:sp>
        <p:nvSpPr>
          <p:cNvPr id="536" name="textbox 536"/>
          <p:cNvSpPr/>
          <p:nvPr/>
        </p:nvSpPr>
        <p:spPr>
          <a:xfrm>
            <a:off x="1190688" y="6383070"/>
            <a:ext cx="2549525" cy="3206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防爆标志：</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Exdia</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Mb</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 name="textbox 540"/>
          <p:cNvSpPr/>
          <p:nvPr/>
        </p:nvSpPr>
        <p:spPr>
          <a:xfrm>
            <a:off x="1441043" y="1279969"/>
            <a:ext cx="6962775" cy="20669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251460"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a:t>
            </a:r>
            <a:r>
              <a:rPr sz="2000" b="1" kern="0" spc="-6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技术</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——热导检测技术</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9000"/>
              </a:lnSpc>
            </a:pPr>
            <a:endParaRPr sz="1000" dirty="0">
              <a:latin typeface="Arial" panose="020B0604020202020204"/>
              <a:ea typeface="Arial" panose="020B0604020202020204"/>
              <a:cs typeface="Arial" panose="020B0604020202020204"/>
            </a:endParaRPr>
          </a:p>
          <a:p>
            <a:pPr marL="12700" indent="488950" algn="l" rtl="0" eaLnBrk="0">
              <a:lnSpc>
                <a:spcPct val="153000"/>
              </a:lnSpc>
              <a:spcBef>
                <a:spcPts val="0"/>
              </a:spcBef>
            </a:pPr>
            <a:r>
              <a:rPr sz="17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热导元件基本结构与载体催化元件一致，其检测原理是依靠待测</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气体导热系数与空气存在的差异，使敏感元件侧因温度散失而导致温</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度变化，从而导致铂电阻丝阻值改变令电桥平衡。该电阻变化与待测</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气体浓度成正比。</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542" name="picture 542"/>
          <p:cNvPicPr>
            <a:picLocks noChangeAspect="1"/>
          </p:cNvPicPr>
          <p:nvPr/>
        </p:nvPicPr>
        <p:blipFill>
          <a:blip r:embed="rId1"/>
          <a:stretch>
            <a:fillRect/>
          </a:stretch>
        </p:blipFill>
        <p:spPr>
          <a:xfrm rot="21600000">
            <a:off x="566927" y="3728478"/>
            <a:ext cx="4535119" cy="2366035"/>
          </a:xfrm>
          <a:prstGeom prst="rect">
            <a:avLst/>
          </a:prstGeom>
        </p:spPr>
      </p:pic>
      <p:pic>
        <p:nvPicPr>
          <p:cNvPr id="544" name="picture 544"/>
          <p:cNvPicPr>
            <a:picLocks noChangeAspect="1"/>
          </p:cNvPicPr>
          <p:nvPr/>
        </p:nvPicPr>
        <p:blipFill>
          <a:blip r:embed="rId2"/>
          <a:stretch>
            <a:fillRect/>
          </a:stretch>
        </p:blipFill>
        <p:spPr>
          <a:xfrm rot="21600000">
            <a:off x="6105144" y="3357372"/>
            <a:ext cx="1991867" cy="2822447"/>
          </a:xfrm>
          <a:prstGeom prst="rect">
            <a:avLst/>
          </a:prstGeom>
        </p:spPr>
      </p:pic>
      <p:sp>
        <p:nvSpPr>
          <p:cNvPr id="546" name="textbox 54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48" name="picture 548"/>
          <p:cNvPicPr>
            <a:picLocks noChangeAspect="1"/>
          </p:cNvPicPr>
          <p:nvPr/>
        </p:nvPicPr>
        <p:blipFill>
          <a:blip r:embed="rId3"/>
          <a:stretch>
            <a:fillRect/>
          </a:stretch>
        </p:blipFill>
        <p:spPr>
          <a:xfrm rot="21600000">
            <a:off x="179387" y="484632"/>
            <a:ext cx="7526337" cy="243839"/>
          </a:xfrm>
          <a:prstGeom prst="rect">
            <a:avLst/>
          </a:prstGeom>
        </p:spPr>
      </p:pic>
      <p:sp>
        <p:nvSpPr>
          <p:cNvPr id="550" name="rect 55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52" name="textbox 552"/>
          <p:cNvSpPr/>
          <p:nvPr/>
        </p:nvSpPr>
        <p:spPr>
          <a:xfrm>
            <a:off x="1848916" y="6338061"/>
            <a:ext cx="6162675" cy="28194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9000"/>
              </a:lnSpc>
            </a:pP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载体催化元件构成图                             惠更斯电桥转换电路</a:t>
            </a:r>
            <a:endParaRPr sz="1700" dirty="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 name="textbox 556"/>
          <p:cNvSpPr/>
          <p:nvPr/>
        </p:nvSpPr>
        <p:spPr>
          <a:xfrm>
            <a:off x="1272844" y="2164689"/>
            <a:ext cx="3745229" cy="3837304"/>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57785" algn="l" rtl="0" eaLnBrk="0">
              <a:lnSpc>
                <a:spcPct val="9800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优点：</a:t>
            </a:r>
            <a:endParaRPr sz="2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87000"/>
              </a:lnSpc>
            </a:pPr>
            <a:endParaRPr sz="1000" dirty="0">
              <a:latin typeface="Arial" panose="020B0604020202020204"/>
              <a:ea typeface="Arial" panose="020B0604020202020204"/>
              <a:cs typeface="Arial" panose="020B0604020202020204"/>
            </a:endParaRPr>
          </a:p>
          <a:p>
            <a:pPr marL="270510" algn="l" rtl="0" eaLnBrk="0">
              <a:lnSpc>
                <a:spcPct val="83000"/>
              </a:lnSpc>
              <a:spcBef>
                <a:spcPts val="610"/>
              </a:spcBef>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★可实现高浓度测量；</a:t>
            </a:r>
            <a:endParaRPr sz="2000" dirty="0">
              <a:latin typeface="宋体" panose="02010600030101010101" pitchFamily="2" charset="-122"/>
              <a:ea typeface="宋体" panose="02010600030101010101" pitchFamily="2" charset="-122"/>
              <a:cs typeface="宋体" panose="02010600030101010101" pitchFamily="2" charset="-122"/>
            </a:endParaRPr>
          </a:p>
          <a:p>
            <a:pPr marL="270510" algn="l" rtl="0" eaLnBrk="0">
              <a:lnSpc>
                <a:spcPts val="36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★处理电路简单；</a:t>
            </a:r>
            <a:endParaRPr sz="2000" dirty="0">
              <a:latin typeface="宋体" panose="02010600030101010101" pitchFamily="2" charset="-122"/>
              <a:ea typeface="宋体" panose="02010600030101010101" pitchFamily="2" charset="-122"/>
              <a:cs typeface="宋体" panose="02010600030101010101" pitchFamily="2" charset="-122"/>
            </a:endParaRPr>
          </a:p>
          <a:p>
            <a:pPr marL="270510" algn="l" rtl="0" eaLnBrk="0">
              <a:lnSpc>
                <a:spcPct val="83000"/>
              </a:lnSpc>
              <a:spcBef>
                <a:spcPts val="1610"/>
              </a:spcBef>
            </a:pPr>
            <a:r>
              <a:rPr sz="2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★成本低；</a:t>
            </a:r>
            <a:endParaRPr sz="20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3435"/>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缺点：</a:t>
            </a:r>
            <a:endParaRPr sz="2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endParaRPr sz="1100" dirty="0">
              <a:latin typeface="Arial" panose="020B0604020202020204"/>
              <a:ea typeface="Arial" panose="020B0604020202020204"/>
              <a:cs typeface="Arial" panose="020B0604020202020204"/>
            </a:endParaRPr>
          </a:p>
          <a:p>
            <a:pPr marL="248920" algn="l" rtl="0" eaLnBrk="0">
              <a:lnSpc>
                <a:spcPct val="145000"/>
              </a:lnSpc>
              <a:spcBef>
                <a:spcPts val="0"/>
              </a:spcBef>
            </a:pPr>
            <a:r>
              <a:rPr sz="2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★对高、低段浓度响应信号弱；</a:t>
            </a:r>
            <a:r>
              <a:rPr sz="2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★受环境温度、水汽等影响大；</a:t>
            </a:r>
            <a:r>
              <a:rPr sz="2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★零漂大；</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558" name="picture 558"/>
          <p:cNvPicPr>
            <a:picLocks noChangeAspect="1"/>
          </p:cNvPicPr>
          <p:nvPr/>
        </p:nvPicPr>
        <p:blipFill>
          <a:blip r:embed="rId1"/>
          <a:stretch>
            <a:fillRect/>
          </a:stretch>
        </p:blipFill>
        <p:spPr>
          <a:xfrm rot="21600000">
            <a:off x="5102352" y="1921764"/>
            <a:ext cx="3713988" cy="2244851"/>
          </a:xfrm>
          <a:prstGeom prst="rect">
            <a:avLst/>
          </a:prstGeom>
        </p:spPr>
      </p:pic>
      <p:sp>
        <p:nvSpPr>
          <p:cNvPr id="560" name="textbox 560"/>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62" name="picture 562"/>
          <p:cNvPicPr>
            <a:picLocks noChangeAspect="1"/>
          </p:cNvPicPr>
          <p:nvPr/>
        </p:nvPicPr>
        <p:blipFill>
          <a:blip r:embed="rId2"/>
          <a:stretch>
            <a:fillRect/>
          </a:stretch>
        </p:blipFill>
        <p:spPr>
          <a:xfrm rot="21600000">
            <a:off x="179387" y="484632"/>
            <a:ext cx="7526337" cy="243839"/>
          </a:xfrm>
          <a:prstGeom prst="rect">
            <a:avLst/>
          </a:prstGeom>
        </p:spPr>
      </p:pic>
      <p:sp>
        <p:nvSpPr>
          <p:cNvPr id="564" name="rect 56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66" name="textbox 566"/>
          <p:cNvSpPr/>
          <p:nvPr/>
        </p:nvSpPr>
        <p:spPr>
          <a:xfrm>
            <a:off x="1480751" y="1395552"/>
            <a:ext cx="4749800"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a:t>
            </a:r>
            <a:r>
              <a:rPr sz="2000" b="1" kern="0" spc="-6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技术</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——热导检测技术</a:t>
            </a:r>
            <a:endParaRPr sz="2000" dirty="0">
              <a:latin typeface="宋体" panose="02010600030101010101" pitchFamily="2" charset="-122"/>
              <a:ea typeface="宋体" panose="02010600030101010101" pitchFamily="2" charset="-122"/>
              <a:cs typeface="宋体" panose="02010600030101010101" pitchFamily="2" charset="-122"/>
            </a:endParaRPr>
          </a:p>
        </p:txBody>
      </p:sp>
      <p:sp>
        <p:nvSpPr>
          <p:cNvPr id="568" name="textbox 568"/>
          <p:cNvSpPr/>
          <p:nvPr/>
        </p:nvSpPr>
        <p:spPr>
          <a:xfrm>
            <a:off x="1512058" y="6143866"/>
            <a:ext cx="3984625"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★容易断丝（丝径不大于</a:t>
            </a:r>
            <a:r>
              <a:rPr sz="2000" kern="0" spc="-10" dirty="0">
                <a:solidFill>
                  <a:srgbClr val="000000">
                    <a:alpha val="100000"/>
                  </a:srgbClr>
                </a:solidFill>
                <a:latin typeface="Verdana" panose="020B0604030504040204"/>
                <a:ea typeface="Verdana" panose="020B0604030504040204"/>
                <a:cs typeface="Verdana" panose="020B0604030504040204"/>
              </a:rPr>
              <a:t>20um</a:t>
            </a:r>
            <a:r>
              <a:rPr sz="2000" kern="0" spc="-7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rect 57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574" name="textbox 574"/>
          <p:cNvSpPr/>
          <p:nvPr/>
        </p:nvSpPr>
        <p:spPr>
          <a:xfrm>
            <a:off x="1379487" y="1557621"/>
            <a:ext cx="5129529" cy="524764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714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2325"/>
              </a:lnSpc>
              <a:spcBef>
                <a:spcPts val="95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≤60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ts val="2325"/>
              </a:lnSpc>
              <a:spcBef>
                <a:spcPts val="91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 测量范围： 0～4.00~100.0%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1435735" indent="-1417320" algn="l" rtl="0" eaLnBrk="0">
              <a:lnSpc>
                <a:spcPct val="155000"/>
              </a:lnSpc>
              <a:spcBef>
                <a:spcPts val="780"/>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d. 测量误差： 0.</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≤±0.10%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1.00～3.00%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≤真值的±10%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3.00～4.00%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≤±0.30%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4.00～40.0%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≤真值的±10%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130" dirty="0">
                <a:solidFill>
                  <a:srgbClr val="000000">
                    <a:alpha val="100000"/>
                  </a:srgbClr>
                </a:solidFill>
                <a:latin typeface="仿宋" panose="02010609060101010101" charset="-122"/>
                <a:ea typeface="仿宋" panose="02010609060101010101" charset="-122"/>
                <a:cs typeface="仿宋" panose="02010609060101010101" charset="-122"/>
              </a:rPr>
              <a:t>&gt;</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40.0%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±10%</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ct val="94000"/>
              </a:lnSpc>
              <a:spcBef>
                <a:spcPts val="850"/>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 T</a:t>
            </a:r>
            <a:r>
              <a:rPr sz="1800" kern="0" spc="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90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≤20s</a:t>
            </a:r>
            <a:endParaRPr sz="1700" dirty="0">
              <a:latin typeface="微软雅黑" panose="020B0503020204020204" charset="-122"/>
              <a:ea typeface="微软雅黑" panose="020B0503020204020204" charset="-122"/>
              <a:cs typeface="微软雅黑" panose="020B0503020204020204" charset="-122"/>
            </a:endParaRPr>
          </a:p>
          <a:p>
            <a:pPr marL="13335" algn="l" rtl="0" eaLnBrk="0">
              <a:lnSpc>
                <a:spcPts val="3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  稳定性： 不小于15天</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ct val="96000"/>
              </a:lnSpc>
              <a:spcBef>
                <a:spcPts val="125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g. 元件寿命： 载体催化不小于1年， 热导不小于3年</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2000"/>
              </a:lnSpc>
            </a:pPr>
            <a:endParaRPr sz="700" dirty="0">
              <a:latin typeface="Arial" panose="020B0604020202020204"/>
              <a:ea typeface="Arial" panose="020B0604020202020204"/>
              <a:cs typeface="Arial" panose="020B0604020202020204"/>
            </a:endParaRPr>
          </a:p>
          <a:p>
            <a:pPr marL="26670" algn="l" rtl="0" eaLnBrk="0">
              <a:lnSpc>
                <a:spcPts val="2325"/>
              </a:lnSpc>
              <a:spcBef>
                <a:spcPts val="5"/>
              </a:spcBef>
            </a:pP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h.</a:t>
            </a:r>
            <a:r>
              <a:rPr sz="1700" kern="0" spc="1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IP65</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i.  防爆标志：</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Exdia</a:t>
            </a:r>
            <a:r>
              <a:rPr sz="17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Mb</a:t>
            </a:r>
            <a:endParaRPr sz="1700" dirty="0">
              <a:latin typeface="微软雅黑" panose="020B0503020204020204" charset="-122"/>
              <a:ea typeface="微软雅黑" panose="020B0503020204020204" charset="-122"/>
              <a:cs typeface="微软雅黑" panose="020B0503020204020204" charset="-122"/>
            </a:endParaRPr>
          </a:p>
        </p:txBody>
      </p:sp>
      <p:pic>
        <p:nvPicPr>
          <p:cNvPr id="576" name="picture 576"/>
          <p:cNvPicPr>
            <a:picLocks noChangeAspect="1"/>
          </p:cNvPicPr>
          <p:nvPr/>
        </p:nvPicPr>
        <p:blipFill>
          <a:blip r:embed="rId1"/>
          <a:stretch>
            <a:fillRect/>
          </a:stretch>
        </p:blipFill>
        <p:spPr>
          <a:xfrm rot="21600000">
            <a:off x="6804659" y="1845564"/>
            <a:ext cx="2016252" cy="3582923"/>
          </a:xfrm>
          <a:prstGeom prst="rect">
            <a:avLst/>
          </a:prstGeom>
        </p:spPr>
      </p:pic>
      <p:sp>
        <p:nvSpPr>
          <p:cNvPr id="578" name="textbox 57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580" name="picture 580"/>
          <p:cNvPicPr>
            <a:picLocks noChangeAspect="1"/>
          </p:cNvPicPr>
          <p:nvPr/>
        </p:nvPicPr>
        <p:blipFill>
          <a:blip r:embed="rId2"/>
          <a:stretch>
            <a:fillRect/>
          </a:stretch>
        </p:blipFill>
        <p:spPr>
          <a:xfrm rot="21600000">
            <a:off x="179387" y="484632"/>
            <a:ext cx="7526337" cy="243839"/>
          </a:xfrm>
          <a:prstGeom prst="rect">
            <a:avLst/>
          </a:prstGeom>
        </p:spPr>
      </p:pic>
      <p:sp>
        <p:nvSpPr>
          <p:cNvPr id="582" name="textbox 582"/>
          <p:cNvSpPr/>
          <p:nvPr/>
        </p:nvSpPr>
        <p:spPr>
          <a:xfrm>
            <a:off x="1120414" y="1187234"/>
            <a:ext cx="6918959" cy="30543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2000"/>
              </a:lnSpc>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KG9001C型高低浓度甲烷传感器</a:t>
            </a:r>
            <a:endParaRPr sz="2000" dirty="0">
              <a:latin typeface="微软雅黑" panose="020B0503020204020204" charset="-122"/>
              <a:ea typeface="微软雅黑" panose="020B0503020204020204" charset="-122"/>
              <a:cs typeface="微软雅黑" panose="020B0503020204020204" charset="-122"/>
            </a:endParaRPr>
          </a:p>
        </p:txBody>
      </p:sp>
      <p:sp>
        <p:nvSpPr>
          <p:cNvPr id="584" name="textbox 584"/>
          <p:cNvSpPr/>
          <p:nvPr/>
        </p:nvSpPr>
        <p:spPr>
          <a:xfrm>
            <a:off x="6848054" y="5722809"/>
            <a:ext cx="2191385" cy="54864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530225" indent="-518160" algn="l" rtl="0" eaLnBrk="0">
              <a:lnSpc>
                <a:spcPct val="101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9001C型高低浓度</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甲烷传感器</a:t>
            </a:r>
            <a:endParaRPr sz="1700" dirty="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textbox 588"/>
          <p:cNvSpPr/>
          <p:nvPr/>
        </p:nvSpPr>
        <p:spPr>
          <a:xfrm>
            <a:off x="643229" y="1519961"/>
            <a:ext cx="8270240" cy="240728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algn="r" rtl="0" eaLnBrk="0">
              <a:lnSpc>
                <a:spcPct val="87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作为国内最早从事载体催化和热导检测技术研究并形成产业化的厂家之一， 重</a:t>
            </a:r>
            <a:endParaRPr sz="1700" dirty="0">
              <a:latin typeface="微软雅黑" panose="020B0503020204020204" charset="-122"/>
              <a:ea typeface="微软雅黑" panose="020B0503020204020204" charset="-122"/>
              <a:cs typeface="微软雅黑" panose="020B0503020204020204" charset="-122"/>
            </a:endParaRPr>
          </a:p>
          <a:p>
            <a:pPr marL="12700" indent="-635" algn="l" rtl="0" eaLnBrk="0">
              <a:lnSpc>
                <a:spcPct val="140000"/>
              </a:lnSpc>
              <a:spcBef>
                <a:spcPts val="0"/>
              </a:spcBef>
            </a:pP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庆院拥有集团内部唯一的甲烷元件研发制造基地</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b="1"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由于长期对该技术原理的深入研</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究， 研发的</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9701B和</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9001C甲烷</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传感器一直是行业内的标杆产品， 一度是</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各厂家竞相模仿对象。</a:t>
            </a:r>
            <a:endParaRPr sz="1700" dirty="0">
              <a:latin typeface="微软雅黑" panose="020B0503020204020204" charset="-122"/>
              <a:ea typeface="微软雅黑" panose="020B0503020204020204" charset="-122"/>
              <a:cs typeface="微软雅黑" panose="020B0503020204020204" charset="-122"/>
            </a:endParaRPr>
          </a:p>
          <a:p>
            <a:pPr marL="445135" algn="l" rtl="0" eaLnBrk="0">
              <a:lnSpc>
                <a:spcPct val="96000"/>
              </a:lnSpc>
              <a:spcBef>
                <a:spcPts val="840"/>
              </a:spcBef>
            </a:pP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元件2018-2020年</a:t>
            </a: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产量181554套， 2021年产量81582套。</a:t>
            </a:r>
            <a:endParaRPr sz="1700" dirty="0">
              <a:latin typeface="微软雅黑" panose="020B0503020204020204" charset="-122"/>
              <a:ea typeface="微软雅黑" panose="020B0503020204020204" charset="-122"/>
              <a:cs typeface="微软雅黑" panose="020B0503020204020204" charset="-122"/>
            </a:endParaRPr>
          </a:p>
          <a:p>
            <a:pPr marL="31115" indent="430530" algn="l" rtl="0" eaLnBrk="0">
              <a:lnSpc>
                <a:spcPct val="127000"/>
              </a:lnSpc>
              <a:spcBef>
                <a:spcPts val="420"/>
              </a:spcBef>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9701、</a:t>
            </a:r>
            <a:r>
              <a:rPr sz="1700" b="1" kern="0" spc="-1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KG</a:t>
            </a:r>
            <a:r>
              <a:rPr sz="1700" b="1"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9001甲烷传感器2018-20</a:t>
            </a:r>
            <a:r>
              <a:rPr sz="17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20年销售35823套， 2020年销售</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18684套。</a:t>
            </a:r>
            <a:endParaRPr sz="1700" dirty="0">
              <a:latin typeface="微软雅黑" panose="020B0503020204020204" charset="-122"/>
              <a:ea typeface="微软雅黑" panose="020B0503020204020204" charset="-122"/>
              <a:cs typeface="微软雅黑" panose="020B0503020204020204" charset="-122"/>
            </a:endParaRPr>
          </a:p>
        </p:txBody>
      </p:sp>
      <p:pic>
        <p:nvPicPr>
          <p:cNvPr id="590" name="picture 590"/>
          <p:cNvPicPr>
            <a:picLocks noChangeAspect="1"/>
          </p:cNvPicPr>
          <p:nvPr/>
        </p:nvPicPr>
        <p:blipFill>
          <a:blip r:embed="rId1"/>
          <a:stretch>
            <a:fillRect/>
          </a:stretch>
        </p:blipFill>
        <p:spPr>
          <a:xfrm rot="21600000">
            <a:off x="3121151" y="3995928"/>
            <a:ext cx="2133600" cy="2625851"/>
          </a:xfrm>
          <a:prstGeom prst="rect">
            <a:avLst/>
          </a:prstGeom>
        </p:spPr>
      </p:pic>
      <p:pic>
        <p:nvPicPr>
          <p:cNvPr id="592" name="picture 592"/>
          <p:cNvPicPr>
            <a:picLocks noChangeAspect="1"/>
          </p:cNvPicPr>
          <p:nvPr/>
        </p:nvPicPr>
        <p:blipFill>
          <a:blip r:embed="rId2"/>
          <a:stretch>
            <a:fillRect/>
          </a:stretch>
        </p:blipFill>
        <p:spPr>
          <a:xfrm rot="21600000">
            <a:off x="6659880" y="3966971"/>
            <a:ext cx="1584959" cy="2596895"/>
          </a:xfrm>
          <a:prstGeom prst="rect">
            <a:avLst/>
          </a:prstGeom>
        </p:spPr>
      </p:pic>
      <p:pic>
        <p:nvPicPr>
          <p:cNvPr id="594" name="picture 594"/>
          <p:cNvPicPr>
            <a:picLocks noChangeAspect="1"/>
          </p:cNvPicPr>
          <p:nvPr/>
        </p:nvPicPr>
        <p:blipFill>
          <a:blip r:embed="rId3"/>
          <a:stretch>
            <a:fillRect/>
          </a:stretch>
        </p:blipFill>
        <p:spPr>
          <a:xfrm rot="21600000">
            <a:off x="1187196" y="3933444"/>
            <a:ext cx="1219200" cy="2628900"/>
          </a:xfrm>
          <a:prstGeom prst="rect">
            <a:avLst/>
          </a:prstGeom>
        </p:spPr>
      </p:pic>
      <p:sp>
        <p:nvSpPr>
          <p:cNvPr id="596" name="textbox 596"/>
          <p:cNvSpPr/>
          <p:nvPr/>
        </p:nvSpPr>
        <p:spPr>
          <a:xfrm>
            <a:off x="861872" y="824293"/>
            <a:ext cx="3254375" cy="67055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a:p>
            <a:pPr algn="r" rtl="0" eaLnBrk="0">
              <a:lnSpc>
                <a:spcPct val="95000"/>
              </a:lnSpc>
              <a:spcBef>
                <a:spcPts val="60"/>
              </a:spcBef>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598" name="picture 598"/>
          <p:cNvPicPr>
            <a:picLocks noChangeAspect="1"/>
          </p:cNvPicPr>
          <p:nvPr/>
        </p:nvPicPr>
        <p:blipFill>
          <a:blip r:embed="rId4"/>
          <a:stretch>
            <a:fillRect/>
          </a:stretch>
        </p:blipFill>
        <p:spPr>
          <a:xfrm rot="21600000">
            <a:off x="179387" y="484632"/>
            <a:ext cx="7526337" cy="243839"/>
          </a:xfrm>
          <a:prstGeom prst="rect">
            <a:avLst/>
          </a:prstGeom>
        </p:spPr>
      </p:pic>
      <p:sp>
        <p:nvSpPr>
          <p:cNvPr id="600" name="rect 60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602" name="textbox 602"/>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11" name="图片 10"/>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textbox 606"/>
          <p:cNvSpPr/>
          <p:nvPr/>
        </p:nvSpPr>
        <p:spPr>
          <a:xfrm>
            <a:off x="1383144" y="1323391"/>
            <a:ext cx="7277734" cy="233489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64465"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——红外气体检测技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a:p>
            <a:pPr marL="12700" indent="456565" algn="l" rtl="0" eaLnBrk="0">
              <a:lnSpc>
                <a:spcPct val="153000"/>
              </a:lnSpc>
              <a:spcBef>
                <a:spcPts val="1150"/>
              </a:spcBef>
            </a:pP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每种具有极性分子结构的气体，如</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SO</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CO</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2、H</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2O、</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CH</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4等，在原子</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做非对称阶跃等级振动时需要吸收一定能量，该能量</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对应的红外线波长，</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即为该气体的</a:t>
            </a: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特性吸收波长</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。且吸收特性符合郎伯比尔定律：</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58000"/>
              </a:lnSpc>
            </a:pPr>
            <a:endParaRPr sz="1000" dirty="0">
              <a:latin typeface="Arial" panose="020B0604020202020204"/>
              <a:ea typeface="Arial" panose="020B0604020202020204"/>
              <a:cs typeface="Arial" panose="020B0604020202020204"/>
            </a:endParaRPr>
          </a:p>
          <a:p>
            <a:pPr algn="l" rtl="0" eaLnBrk="0">
              <a:lnSpc>
                <a:spcPct val="100000"/>
              </a:lnSpc>
            </a:pPr>
            <a:endParaRPr sz="700" dirty="0">
              <a:latin typeface="Arial" panose="020B0604020202020204"/>
              <a:ea typeface="Arial" panose="020B0604020202020204"/>
              <a:cs typeface="Arial" panose="020B0604020202020204"/>
            </a:endParaRPr>
          </a:p>
          <a:p>
            <a:pPr marL="2181225" algn="l" rtl="0" eaLnBrk="0">
              <a:lnSpc>
                <a:spcPct val="79000"/>
              </a:lnSpc>
              <a:spcBef>
                <a:spcPts val="0"/>
              </a:spcBef>
            </a:pPr>
            <a:r>
              <a:rPr sz="2800" kern="0" spc="300" dirty="0">
                <a:solidFill>
                  <a:srgbClr val="C9C9C9">
                    <a:alpha val="100000"/>
                  </a:srgbClr>
                </a:solidFill>
                <a:latin typeface="Arial" panose="020B0604020202020204"/>
                <a:ea typeface="Arial" panose="020B0604020202020204"/>
                <a:cs typeface="Arial" panose="020B0604020202020204"/>
              </a:rPr>
              <a:t>l=I0(1-ek)</a:t>
            </a:r>
            <a:endParaRPr sz="2800" dirty="0">
              <a:latin typeface="Arial" panose="020B0604020202020204"/>
              <a:ea typeface="Arial" panose="020B0604020202020204"/>
              <a:cs typeface="Arial" panose="020B0604020202020204"/>
            </a:endParaRPr>
          </a:p>
        </p:txBody>
      </p:sp>
      <p:pic>
        <p:nvPicPr>
          <p:cNvPr id="608" name="picture 608"/>
          <p:cNvPicPr>
            <a:picLocks noChangeAspect="1"/>
          </p:cNvPicPr>
          <p:nvPr/>
        </p:nvPicPr>
        <p:blipFill>
          <a:blip r:embed="rId1"/>
          <a:stretch>
            <a:fillRect/>
          </a:stretch>
        </p:blipFill>
        <p:spPr>
          <a:xfrm rot="21600000">
            <a:off x="3639311" y="4009643"/>
            <a:ext cx="5036820" cy="2325624"/>
          </a:xfrm>
          <a:prstGeom prst="rect">
            <a:avLst/>
          </a:prstGeom>
        </p:spPr>
      </p:pic>
      <p:pic>
        <p:nvPicPr>
          <p:cNvPr id="610" name="picture 610"/>
          <p:cNvPicPr>
            <a:picLocks noChangeAspect="1"/>
          </p:cNvPicPr>
          <p:nvPr/>
        </p:nvPicPr>
        <p:blipFill>
          <a:blip r:embed="rId2"/>
          <a:stretch>
            <a:fillRect/>
          </a:stretch>
        </p:blipFill>
        <p:spPr>
          <a:xfrm rot="21600000">
            <a:off x="574548" y="4034027"/>
            <a:ext cx="2988563" cy="2275332"/>
          </a:xfrm>
          <a:prstGeom prst="rect">
            <a:avLst/>
          </a:prstGeom>
        </p:spPr>
      </p:pic>
      <p:sp>
        <p:nvSpPr>
          <p:cNvPr id="612" name="textbox 612"/>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614" name="picture 614"/>
          <p:cNvPicPr>
            <a:picLocks noChangeAspect="1"/>
          </p:cNvPicPr>
          <p:nvPr/>
        </p:nvPicPr>
        <p:blipFill>
          <a:blip r:embed="rId3"/>
          <a:stretch>
            <a:fillRect/>
          </a:stretch>
        </p:blipFill>
        <p:spPr>
          <a:xfrm rot="21600000">
            <a:off x="179387" y="484632"/>
            <a:ext cx="7526337" cy="243839"/>
          </a:xfrm>
          <a:prstGeom prst="rect">
            <a:avLst/>
          </a:prstGeom>
        </p:spPr>
      </p:pic>
      <p:sp>
        <p:nvSpPr>
          <p:cNvPr id="616" name="rect 61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9" name="图片 8"/>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textbox 620"/>
          <p:cNvSpPr/>
          <p:nvPr/>
        </p:nvSpPr>
        <p:spPr>
          <a:xfrm>
            <a:off x="969492" y="3912413"/>
            <a:ext cx="4272915" cy="223647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720090" algn="l" rtl="0" eaLnBrk="0">
              <a:lnSpc>
                <a:spcPct val="830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★元件寿命长；</a:t>
            </a:r>
            <a:endParaRPr sz="20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458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缺点：</a:t>
            </a:r>
            <a:endParaRPr sz="2300" dirty="0">
              <a:latin typeface="宋体" panose="02010600030101010101" pitchFamily="2" charset="-122"/>
              <a:ea typeface="宋体" panose="02010600030101010101" pitchFamily="2" charset="-122"/>
              <a:cs typeface="宋体" panose="02010600030101010101" pitchFamily="2" charset="-122"/>
            </a:endParaRPr>
          </a:p>
          <a:p>
            <a:pPr marL="258445" indent="10795" algn="l" rtl="0" eaLnBrk="0">
              <a:lnSpc>
                <a:spcPct val="142000"/>
              </a:lnSpc>
              <a:spcBef>
                <a:spcPts val="405"/>
              </a:spcBef>
            </a:pPr>
            <a:r>
              <a:rPr sz="2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★元件输出非线性，处理电路复杂</a:t>
            </a:r>
            <a:r>
              <a:rPr sz="2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★受烷烃气体干扰；</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1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258445" algn="l" rtl="0" eaLnBrk="0">
              <a:lnSpc>
                <a:spcPct val="950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★受冷凝水影响；</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622" name="picture 622"/>
          <p:cNvPicPr>
            <a:picLocks noChangeAspect="1"/>
          </p:cNvPicPr>
          <p:nvPr/>
        </p:nvPicPr>
        <p:blipFill>
          <a:blip r:embed="rId1"/>
          <a:stretch>
            <a:fillRect/>
          </a:stretch>
        </p:blipFill>
        <p:spPr>
          <a:xfrm rot="21600000">
            <a:off x="5234940" y="3933444"/>
            <a:ext cx="3601211" cy="2360676"/>
          </a:xfrm>
          <a:prstGeom prst="rect">
            <a:avLst/>
          </a:prstGeom>
        </p:spPr>
      </p:pic>
      <p:sp>
        <p:nvSpPr>
          <p:cNvPr id="624" name="textbox 624"/>
          <p:cNvSpPr/>
          <p:nvPr/>
        </p:nvSpPr>
        <p:spPr>
          <a:xfrm>
            <a:off x="1396669" y="1872894"/>
            <a:ext cx="2011045" cy="1896110"/>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12700" algn="l" rtl="0" eaLnBrk="0">
              <a:lnSpc>
                <a:spcPct val="9800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优点：</a:t>
            </a:r>
            <a:endParaRPr sz="2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3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293370" algn="l" rtl="0" eaLnBrk="0">
              <a:lnSpc>
                <a:spcPct val="147000"/>
              </a:lnSpc>
            </a:pPr>
            <a:r>
              <a:rPr sz="2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★全量程检测；</a:t>
            </a: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★调校周期长；</a:t>
            </a: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900"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★不存在中毒；</a:t>
            </a:r>
            <a:endParaRPr sz="1900" dirty="0">
              <a:latin typeface="宋体" panose="02010600030101010101" pitchFamily="2" charset="-122"/>
              <a:ea typeface="宋体" panose="02010600030101010101" pitchFamily="2" charset="-122"/>
              <a:cs typeface="宋体" panose="02010600030101010101" pitchFamily="2" charset="-122"/>
            </a:endParaRPr>
          </a:p>
        </p:txBody>
      </p:sp>
      <p:sp>
        <p:nvSpPr>
          <p:cNvPr id="626" name="textbox 62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628" name="picture 628"/>
          <p:cNvPicPr>
            <a:picLocks noChangeAspect="1"/>
          </p:cNvPicPr>
          <p:nvPr/>
        </p:nvPicPr>
        <p:blipFill>
          <a:blip r:embed="rId2"/>
          <a:stretch>
            <a:fillRect/>
          </a:stretch>
        </p:blipFill>
        <p:spPr>
          <a:xfrm rot="21600000">
            <a:off x="5579363" y="2084832"/>
            <a:ext cx="1248155" cy="1522476"/>
          </a:xfrm>
          <a:prstGeom prst="rect">
            <a:avLst/>
          </a:prstGeom>
        </p:spPr>
      </p:pic>
      <p:pic>
        <p:nvPicPr>
          <p:cNvPr id="630" name="picture 630"/>
          <p:cNvPicPr>
            <a:picLocks noChangeAspect="1"/>
          </p:cNvPicPr>
          <p:nvPr/>
        </p:nvPicPr>
        <p:blipFill>
          <a:blip r:embed="rId3"/>
          <a:stretch>
            <a:fillRect/>
          </a:stretch>
        </p:blipFill>
        <p:spPr>
          <a:xfrm rot="21600000">
            <a:off x="179387" y="484632"/>
            <a:ext cx="7526337" cy="243839"/>
          </a:xfrm>
          <a:prstGeom prst="rect">
            <a:avLst/>
          </a:prstGeom>
        </p:spPr>
      </p:pic>
      <p:sp>
        <p:nvSpPr>
          <p:cNvPr id="632" name="rect 63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634" name="textbox 634"/>
          <p:cNvSpPr/>
          <p:nvPr/>
        </p:nvSpPr>
        <p:spPr>
          <a:xfrm>
            <a:off x="1384282" y="1337945"/>
            <a:ext cx="5260340"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——红外气体检测技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textbox 638"/>
          <p:cNvSpPr/>
          <p:nvPr/>
        </p:nvSpPr>
        <p:spPr>
          <a:xfrm>
            <a:off x="1264470" y="1280631"/>
            <a:ext cx="7550150" cy="496697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39700" algn="l" rtl="0" eaLnBrk="0">
              <a:lnSpc>
                <a:spcPts val="2645"/>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GJG100H （B） 型红外甲烷传感器</a:t>
            </a:r>
            <a:endParaRPr sz="2000" dirty="0">
              <a:latin typeface="微软雅黑" panose="020B0503020204020204" charset="-122"/>
              <a:ea typeface="微软雅黑" panose="020B0503020204020204" charset="-122"/>
              <a:cs typeface="微软雅黑" panose="020B0503020204020204" charset="-122"/>
            </a:endParaRPr>
          </a:p>
          <a:p>
            <a:pPr marL="51435" algn="l" rtl="0" eaLnBrk="0">
              <a:lnSpc>
                <a:spcPct val="91000"/>
              </a:lnSpc>
              <a:spcBef>
                <a:spcPts val="1625"/>
              </a:spcBef>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5651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65405" algn="l" rtl="0" eaLnBrk="0">
              <a:lnSpc>
                <a:spcPts val="2325"/>
              </a:lnSpc>
              <a:spcBef>
                <a:spcPts val="95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≤50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a:t>
            </a:r>
            <a:endParaRPr sz="1700" dirty="0">
              <a:latin typeface="微软雅黑" panose="020B0503020204020204" charset="-122"/>
              <a:ea typeface="微软雅黑" panose="020B0503020204020204" charset="-122"/>
              <a:cs typeface="微软雅黑" panose="020B0503020204020204" charset="-122"/>
            </a:endParaRPr>
          </a:p>
          <a:p>
            <a:pPr marL="57150" algn="l" rtl="0" eaLnBrk="0">
              <a:lnSpc>
                <a:spcPts val="3240"/>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c. 测量范围： 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100.0%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57150" algn="l" rtl="0" eaLnBrk="0">
              <a:lnSpc>
                <a:spcPts val="2325"/>
              </a:lnSpc>
              <a:spcBef>
                <a:spcPts val="91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d. 测量误差： 0.</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≤±0.06%</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marL="1496695" algn="l" rtl="0" eaLnBrk="0">
              <a:lnSpc>
                <a:spcPts val="3240"/>
              </a:lnSpc>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100.0%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2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≤真值的±6%</a:t>
            </a:r>
            <a:endParaRPr sz="1700" dirty="0">
              <a:latin typeface="微软雅黑" panose="020B0503020204020204" charset="-122"/>
              <a:ea typeface="微软雅黑" panose="020B0503020204020204" charset="-122"/>
              <a:cs typeface="微软雅黑" panose="020B0503020204020204" charset="-122"/>
            </a:endParaRPr>
          </a:p>
          <a:p>
            <a:pPr marL="57150" algn="l" rtl="0" eaLnBrk="0">
              <a:lnSpc>
                <a:spcPct val="94000"/>
              </a:lnSpc>
              <a:spcBef>
                <a:spcPts val="1240"/>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 T</a:t>
            </a:r>
            <a:r>
              <a:rPr sz="1800" kern="0" spc="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90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≤25s</a:t>
            </a:r>
            <a:endParaRPr sz="1700" dirty="0">
              <a:latin typeface="微软雅黑" panose="020B0503020204020204" charset="-122"/>
              <a:ea typeface="微软雅黑" panose="020B0503020204020204" charset="-122"/>
              <a:cs typeface="微软雅黑" panose="020B0503020204020204" charset="-122"/>
            </a:endParaRPr>
          </a:p>
          <a:p>
            <a:pPr marL="52070" algn="l" rtl="0" eaLnBrk="0">
              <a:lnSpc>
                <a:spcPts val="3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  稳定性： 不小于60天</a:t>
            </a:r>
            <a:endParaRPr sz="1700" dirty="0">
              <a:latin typeface="微软雅黑" panose="020B0503020204020204" charset="-122"/>
              <a:ea typeface="微软雅黑" panose="020B0503020204020204" charset="-122"/>
              <a:cs typeface="微软雅黑" panose="020B0503020204020204" charset="-122"/>
            </a:endParaRPr>
          </a:p>
          <a:p>
            <a:pPr marL="57150" algn="l" rtl="0" eaLnBrk="0">
              <a:lnSpc>
                <a:spcPts val="3235"/>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g. 元件寿命： 不小于5年</a:t>
            </a:r>
            <a:endParaRPr sz="1700" dirty="0">
              <a:latin typeface="微软雅黑" panose="020B0503020204020204" charset="-122"/>
              <a:ea typeface="微软雅黑" panose="020B0503020204020204" charset="-122"/>
              <a:cs typeface="微软雅黑" panose="020B0503020204020204" charset="-122"/>
            </a:endParaRPr>
          </a:p>
          <a:p>
            <a:pPr marL="65405" algn="l" rtl="0" eaLnBrk="0">
              <a:lnSpc>
                <a:spcPts val="2430"/>
              </a:lnSpc>
              <a:spcBef>
                <a:spcPts val="92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h.</a:t>
            </a:r>
            <a:r>
              <a:rPr sz="17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IP</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65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GJG</a:t>
            </a: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100H （B） 型红外甲烷传感器</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2000"/>
              </a:lnSpc>
            </a:pPr>
            <a:endParaRPr sz="600" dirty="0">
              <a:latin typeface="Arial" panose="020B0604020202020204"/>
              <a:ea typeface="Arial" panose="020B0604020202020204"/>
              <a:cs typeface="Arial" panose="020B0604020202020204"/>
            </a:endParaRPr>
          </a:p>
          <a:p>
            <a:pPr marL="62865" algn="l" rtl="0" eaLnBrk="0">
              <a:lnSpc>
                <a:spcPts val="2325"/>
              </a:lnSpc>
              <a:spcBef>
                <a:spcPts val="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防爆标志：</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p:txBody>
      </p:sp>
      <p:pic>
        <p:nvPicPr>
          <p:cNvPr id="640" name="picture 640"/>
          <p:cNvPicPr>
            <a:picLocks noChangeAspect="1"/>
          </p:cNvPicPr>
          <p:nvPr/>
        </p:nvPicPr>
        <p:blipFill>
          <a:blip r:embed="rId1"/>
          <a:stretch>
            <a:fillRect/>
          </a:stretch>
        </p:blipFill>
        <p:spPr>
          <a:xfrm rot="21600000">
            <a:off x="6591300" y="1557528"/>
            <a:ext cx="1944623" cy="3936491"/>
          </a:xfrm>
          <a:prstGeom prst="rect">
            <a:avLst/>
          </a:prstGeom>
        </p:spPr>
      </p:pic>
      <p:pic>
        <p:nvPicPr>
          <p:cNvPr id="642" name="picture 642"/>
          <p:cNvPicPr>
            <a:picLocks noChangeAspect="1"/>
          </p:cNvPicPr>
          <p:nvPr/>
        </p:nvPicPr>
        <p:blipFill>
          <a:blip r:embed="rId2"/>
          <a:stretch>
            <a:fillRect/>
          </a:stretch>
        </p:blipFill>
        <p:spPr>
          <a:xfrm rot="21600000">
            <a:off x="179387" y="484632"/>
            <a:ext cx="7526337" cy="243839"/>
          </a:xfrm>
          <a:prstGeom prst="rect">
            <a:avLst/>
          </a:prstGeom>
        </p:spPr>
      </p:pic>
      <p:sp>
        <p:nvSpPr>
          <p:cNvPr id="644" name="rect 64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646" name="textbox 646"/>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sp>
        <p:nvSpPr>
          <p:cNvPr id="648" name="textbox 648"/>
          <p:cNvSpPr/>
          <p:nvPr/>
        </p:nvSpPr>
        <p:spPr>
          <a:xfrm>
            <a:off x="861872" y="824293"/>
            <a:ext cx="2446654" cy="37337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 name="picture 652"/>
          <p:cNvPicPr>
            <a:picLocks noChangeAspect="1"/>
          </p:cNvPicPr>
          <p:nvPr/>
        </p:nvPicPr>
        <p:blipFill>
          <a:blip r:embed="rId1"/>
          <a:stretch>
            <a:fillRect/>
          </a:stretch>
        </p:blipFill>
        <p:spPr>
          <a:xfrm rot="21600000">
            <a:off x="4355591" y="3640835"/>
            <a:ext cx="4681727" cy="2523744"/>
          </a:xfrm>
          <a:prstGeom prst="rect">
            <a:avLst/>
          </a:prstGeom>
        </p:spPr>
      </p:pic>
      <p:pic>
        <p:nvPicPr>
          <p:cNvPr id="654" name="picture 654"/>
          <p:cNvPicPr>
            <a:picLocks noChangeAspect="1"/>
          </p:cNvPicPr>
          <p:nvPr/>
        </p:nvPicPr>
        <p:blipFill>
          <a:blip r:embed="rId2"/>
          <a:stretch>
            <a:fillRect/>
          </a:stretch>
        </p:blipFill>
        <p:spPr>
          <a:xfrm rot="21600000">
            <a:off x="539496" y="3331464"/>
            <a:ext cx="3528059" cy="2840735"/>
          </a:xfrm>
          <a:prstGeom prst="rect">
            <a:avLst/>
          </a:prstGeom>
        </p:spPr>
      </p:pic>
      <p:sp>
        <p:nvSpPr>
          <p:cNvPr id="656" name="textbox 656"/>
          <p:cNvSpPr/>
          <p:nvPr/>
        </p:nvSpPr>
        <p:spPr>
          <a:xfrm>
            <a:off x="1384058" y="1867661"/>
            <a:ext cx="7102475" cy="110680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algn="r" rtl="0" eaLnBrk="0">
              <a:lnSpc>
                <a:spcPct val="88000"/>
              </a:lnSpc>
            </a:pP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激光气体检测与红外气体检测均是基于气体对特</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征波长的吸收进行</a:t>
            </a:r>
            <a:endParaRPr sz="1700" dirty="0">
              <a:latin typeface="宋体" panose="02010600030101010101" pitchFamily="2" charset="-122"/>
              <a:ea typeface="宋体" panose="02010600030101010101" pitchFamily="2" charset="-122"/>
              <a:cs typeface="宋体" panose="02010600030101010101" pitchFamily="2" charset="-122"/>
            </a:endParaRPr>
          </a:p>
          <a:p>
            <a:pPr marL="13970" indent="-1270" algn="l" rtl="0" eaLnBrk="0">
              <a:lnSpc>
                <a:spcPct val="164000"/>
              </a:lnSpc>
              <a:spcBef>
                <a:spcPts val="25"/>
              </a:spcBef>
            </a:pP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测量，但激光利用的是近</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红外波段，</a:t>
            </a: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带宽更窄</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nm</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kern="0" spc="-5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。并基于光谱</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扫描的</a:t>
            </a: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谐波检测</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方式进行测量。</a:t>
            </a:r>
            <a:r>
              <a:rPr sz="17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选择性更好、稳定性更高</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658" name="textbox 658"/>
          <p:cNvSpPr/>
          <p:nvPr/>
        </p:nvSpPr>
        <p:spPr>
          <a:xfrm>
            <a:off x="861872" y="824293"/>
            <a:ext cx="5801995" cy="71246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a:p>
            <a:pPr algn="r" rtl="0" eaLnBrk="0">
              <a:lnSpc>
                <a:spcPct val="95000"/>
              </a:lnSpc>
              <a:spcBef>
                <a:spcPts val="390"/>
              </a:spcBef>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——激光气体检测技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660" name="picture 660"/>
          <p:cNvPicPr>
            <a:picLocks noChangeAspect="1"/>
          </p:cNvPicPr>
          <p:nvPr/>
        </p:nvPicPr>
        <p:blipFill>
          <a:blip r:embed="rId3"/>
          <a:stretch>
            <a:fillRect/>
          </a:stretch>
        </p:blipFill>
        <p:spPr>
          <a:xfrm rot="21600000">
            <a:off x="179387" y="484632"/>
            <a:ext cx="7526337" cy="243839"/>
          </a:xfrm>
          <a:prstGeom prst="rect">
            <a:avLst/>
          </a:prstGeom>
        </p:spPr>
      </p:pic>
      <p:sp>
        <p:nvSpPr>
          <p:cNvPr id="662" name="rect 66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664" name="textbox 664"/>
          <p:cNvSpPr/>
          <p:nvPr/>
        </p:nvSpPr>
        <p:spPr>
          <a:xfrm>
            <a:off x="1150747" y="6336627"/>
            <a:ext cx="6675755" cy="278765"/>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98000"/>
              </a:lnSpc>
            </a:pP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激光气体检测光谱范围</a:t>
            </a: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激光气体</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检测原理示意图</a:t>
            </a:r>
            <a:endParaRPr sz="1700" dirty="0">
              <a:latin typeface="微软雅黑" panose="020B0503020204020204" charset="-122"/>
              <a:ea typeface="微软雅黑" panose="020B0503020204020204" charset="-122"/>
              <a:cs typeface="微软雅黑" panose="020B0503020204020204" charset="-122"/>
            </a:endParaRPr>
          </a:p>
        </p:txBody>
      </p:sp>
      <p:sp>
        <p:nvSpPr>
          <p:cNvPr id="666" name="textbox 666"/>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textbox 670"/>
          <p:cNvSpPr/>
          <p:nvPr/>
        </p:nvSpPr>
        <p:spPr>
          <a:xfrm>
            <a:off x="900772" y="2072233"/>
            <a:ext cx="3756659" cy="3178175"/>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marL="367030" algn="l" rtl="0" eaLnBrk="0">
              <a:lnSpc>
                <a:spcPct val="9800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优点：</a:t>
            </a:r>
            <a:endParaRPr sz="2300" dirty="0">
              <a:latin typeface="宋体" panose="02010600030101010101" pitchFamily="2" charset="-122"/>
              <a:ea typeface="宋体" panose="02010600030101010101" pitchFamily="2" charset="-122"/>
              <a:cs typeface="宋体" panose="02010600030101010101" pitchFamily="2" charset="-122"/>
            </a:endParaRPr>
          </a:p>
          <a:p>
            <a:pPr marL="695960" algn="l" rtl="0" eaLnBrk="0">
              <a:lnSpc>
                <a:spcPct val="142000"/>
              </a:lnSpc>
              <a:spcBef>
                <a:spcPts val="70"/>
              </a:spcBef>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全量程高精度检测</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调校周期长</a:t>
            </a: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000" dirty="0">
              <a:latin typeface="宋体" panose="02010600030101010101" pitchFamily="2" charset="-122"/>
              <a:ea typeface="宋体" panose="02010600030101010101" pitchFamily="2" charset="-122"/>
              <a:cs typeface="宋体" panose="02010600030101010101" pitchFamily="2" charset="-122"/>
            </a:endParaRPr>
          </a:p>
          <a:p>
            <a:pPr marL="695960" algn="l" rtl="0" eaLnBrk="0">
              <a:lnSpc>
                <a:spcPct val="83000"/>
              </a:lnSpc>
              <a:spcBef>
                <a:spcPts val="1325"/>
              </a:spcBef>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★不存在中毒；</a:t>
            </a:r>
            <a:endParaRPr sz="2000" dirty="0">
              <a:latin typeface="宋体" panose="02010600030101010101" pitchFamily="2" charset="-122"/>
              <a:ea typeface="宋体" panose="02010600030101010101" pitchFamily="2" charset="-122"/>
              <a:cs typeface="宋体" panose="02010600030101010101" pitchFamily="2" charset="-122"/>
            </a:endParaRPr>
          </a:p>
          <a:p>
            <a:pPr marL="695960" algn="l" rtl="0" eaLnBrk="0">
              <a:lnSpc>
                <a:spcPts val="3600"/>
              </a:lnSpc>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★元件寿命长；</a:t>
            </a:r>
            <a:endParaRPr sz="2000" dirty="0">
              <a:latin typeface="宋体" panose="02010600030101010101" pitchFamily="2" charset="-122"/>
              <a:ea typeface="宋体" panose="02010600030101010101" pitchFamily="2" charset="-122"/>
              <a:cs typeface="宋体" panose="02010600030101010101" pitchFamily="2" charset="-122"/>
            </a:endParaRPr>
          </a:p>
          <a:p>
            <a:pPr algn="r" rtl="0" eaLnBrk="0">
              <a:lnSpc>
                <a:spcPct val="95000"/>
              </a:lnSpc>
              <a:spcBef>
                <a:spcPts val="1595"/>
              </a:spcBef>
            </a:pPr>
            <a:r>
              <a:rPr sz="2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不受其它气体及水汽影响</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400" dirty="0">
              <a:latin typeface="Arial" panose="020B0604020202020204"/>
              <a:ea typeface="Arial" panose="020B0604020202020204"/>
              <a:cs typeface="Arial" panose="020B0604020202020204"/>
            </a:endParaRPr>
          </a:p>
          <a:p>
            <a:pPr algn="l" rtl="0" eaLnBrk="0">
              <a:lnSpc>
                <a:spcPct val="1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缺点：</a:t>
            </a:r>
            <a:endParaRPr sz="2300" dirty="0">
              <a:latin typeface="宋体" panose="02010600030101010101" pitchFamily="2" charset="-122"/>
              <a:ea typeface="宋体" panose="02010600030101010101" pitchFamily="2" charset="-122"/>
              <a:cs typeface="宋体" panose="02010600030101010101" pitchFamily="2" charset="-122"/>
            </a:endParaRPr>
          </a:p>
        </p:txBody>
      </p:sp>
      <p:pic>
        <p:nvPicPr>
          <p:cNvPr id="672" name="picture 672"/>
          <p:cNvPicPr>
            <a:picLocks noChangeAspect="1"/>
          </p:cNvPicPr>
          <p:nvPr/>
        </p:nvPicPr>
        <p:blipFill>
          <a:blip r:embed="rId1"/>
          <a:stretch>
            <a:fillRect/>
          </a:stretch>
        </p:blipFill>
        <p:spPr>
          <a:xfrm rot="21600000">
            <a:off x="4610100" y="1982723"/>
            <a:ext cx="4075176" cy="3139439"/>
          </a:xfrm>
          <a:prstGeom prst="rect">
            <a:avLst/>
          </a:prstGeom>
        </p:spPr>
      </p:pic>
      <p:sp>
        <p:nvSpPr>
          <p:cNvPr id="674" name="textbox 674"/>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sp>
        <p:nvSpPr>
          <p:cNvPr id="676" name="textbox 676"/>
          <p:cNvSpPr/>
          <p:nvPr/>
        </p:nvSpPr>
        <p:spPr>
          <a:xfrm>
            <a:off x="1179433" y="5456859"/>
            <a:ext cx="4539615" cy="737234"/>
          </a:xfrm>
          <a:prstGeom prst="rect">
            <a:avLst/>
          </a:prstGeom>
          <a:noFill/>
          <a:ln w="0" cap="flat">
            <a:noFill/>
            <a:prstDash val="solid"/>
            <a:miter lim="0"/>
          </a:ln>
        </p:spPr>
        <p:txBody>
          <a:bodyPr vert="horz" wrap="square" lIns="0" tIns="0" rIns="0" bIns="0"/>
          <a:lstStyle/>
          <a:p>
            <a:pPr algn="l" rtl="0" eaLnBrk="0">
              <a:lnSpc>
                <a:spcPct val="93000"/>
              </a:lnSpc>
            </a:pPr>
            <a:endParaRPr sz="100" dirty="0">
              <a:latin typeface="Arial" panose="020B0604020202020204"/>
              <a:ea typeface="Arial" panose="020B0604020202020204"/>
              <a:cs typeface="Arial" panose="020B0604020202020204"/>
            </a:endParaRPr>
          </a:p>
          <a:p>
            <a:pPr algn="r" rtl="0" eaLnBrk="0">
              <a:lnSpc>
                <a:spcPct val="83000"/>
              </a:lnSpc>
            </a:pPr>
            <a:r>
              <a:rPr sz="20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★处理信号多、电路复杂，技术难度高；</a:t>
            </a:r>
            <a:endParaRPr sz="20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3600"/>
              </a:lnSpc>
            </a:pPr>
            <a:r>
              <a:rPr sz="2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★成本高；</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678" name="picture 678"/>
          <p:cNvPicPr>
            <a:picLocks noChangeAspect="1"/>
          </p:cNvPicPr>
          <p:nvPr/>
        </p:nvPicPr>
        <p:blipFill>
          <a:blip r:embed="rId2"/>
          <a:stretch>
            <a:fillRect/>
          </a:stretch>
        </p:blipFill>
        <p:spPr>
          <a:xfrm rot="21600000">
            <a:off x="179387" y="484632"/>
            <a:ext cx="7526337" cy="243839"/>
          </a:xfrm>
          <a:prstGeom prst="rect">
            <a:avLst/>
          </a:prstGeom>
        </p:spPr>
      </p:pic>
      <p:sp>
        <p:nvSpPr>
          <p:cNvPr id="680" name="rect 68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682" name="picture 682"/>
          <p:cNvPicPr>
            <a:picLocks noChangeAspect="1"/>
          </p:cNvPicPr>
          <p:nvPr/>
        </p:nvPicPr>
        <p:blipFill>
          <a:blip r:embed="rId3"/>
          <a:stretch>
            <a:fillRect/>
          </a:stretch>
        </p:blipFill>
        <p:spPr>
          <a:xfrm rot="21600000">
            <a:off x="6207252" y="5373623"/>
            <a:ext cx="1495043" cy="1048511"/>
          </a:xfrm>
          <a:prstGeom prst="rect">
            <a:avLst/>
          </a:prstGeom>
        </p:spPr>
      </p:pic>
      <p:sp>
        <p:nvSpPr>
          <p:cNvPr id="684" name="textbox 684"/>
          <p:cNvSpPr/>
          <p:nvPr/>
        </p:nvSpPr>
        <p:spPr>
          <a:xfrm>
            <a:off x="1336314" y="1426172"/>
            <a:ext cx="5260340"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——激光气体检测技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4"/>
          <p:cNvPicPr>
            <a:picLocks noChangeAspect="1"/>
          </p:cNvPicPr>
          <p:nvPr/>
        </p:nvPicPr>
        <p:blipFill>
          <a:blip r:embed="rId1"/>
          <a:stretch>
            <a:fillRect/>
          </a:stretch>
        </p:blipFill>
        <p:spPr>
          <a:xfrm rot="21600000">
            <a:off x="1331976" y="2926080"/>
            <a:ext cx="6193535" cy="3581400"/>
          </a:xfrm>
          <a:prstGeom prst="rect">
            <a:avLst/>
          </a:prstGeom>
        </p:spPr>
      </p:pic>
      <p:sp>
        <p:nvSpPr>
          <p:cNvPr id="56" name="textbox 56"/>
          <p:cNvSpPr/>
          <p:nvPr/>
        </p:nvSpPr>
        <p:spPr>
          <a:xfrm>
            <a:off x="1269796" y="1218387"/>
            <a:ext cx="6082029" cy="1544955"/>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28575" algn="l" rtl="0" eaLnBrk="0">
              <a:lnSpc>
                <a:spcPct val="98000"/>
              </a:lnSpc>
            </a:pPr>
            <a:r>
              <a:rPr sz="1700" kern="0" spc="0" dirty="0">
                <a:solidFill>
                  <a:srgbClr val="000000">
                    <a:alpha val="100000"/>
                  </a:srgbClr>
                </a:solidFill>
                <a:latin typeface="Wingdings" panose="05000000000000000000"/>
                <a:ea typeface="Wingdings" panose="05000000000000000000"/>
                <a:cs typeface="Wingdings" panose="05000000000000000000"/>
              </a:rPr>
              <a:t>n</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KJ</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90X型安全监控系统于90年代研发成功以来经过近20年</a:t>
            </a:r>
            <a:endParaRPr sz="1700" dirty="0">
              <a:latin typeface="微软雅黑" panose="020B0503020204020204" charset="-122"/>
              <a:ea typeface="微软雅黑" panose="020B0503020204020204" charset="-122"/>
              <a:cs typeface="微软雅黑" panose="020B0503020204020204" charset="-122"/>
            </a:endParaRPr>
          </a:p>
          <a:p>
            <a:pPr marL="12700" indent="8890" algn="l" rtl="0" eaLnBrk="0">
              <a:lnSpc>
                <a:spcPct val="162000"/>
              </a:lnSpc>
              <a:spcBef>
                <a:spcPts val="55"/>
              </a:spcBef>
            </a:pP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的不断完善与改进， 在2018</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年</a:t>
            </a:r>
            <a:r>
              <a:rPr sz="1700" b="1"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第一批</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取得符合</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AQ</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6201、</a:t>
            </a:r>
            <a:r>
              <a:rPr sz="1700" b="1"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安</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全监控系统升级改造技术方案要求的安全监控系统，</a:t>
            </a:r>
            <a:r>
              <a:rPr sz="1700" b="1" kern="0" spc="2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目前市</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场占有率在统配煤矿中达到3</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0%以上。</a:t>
            </a:r>
            <a:endParaRPr sz="1700" dirty="0">
              <a:latin typeface="微软雅黑" panose="020B0503020204020204" charset="-122"/>
              <a:ea typeface="微软雅黑" panose="020B0503020204020204" charset="-122"/>
              <a:cs typeface="微软雅黑" panose="020B0503020204020204" charset="-122"/>
            </a:endParaRPr>
          </a:p>
        </p:txBody>
      </p:sp>
      <p:sp>
        <p:nvSpPr>
          <p:cNvPr id="58" name="textbox 58"/>
          <p:cNvSpPr/>
          <p:nvPr/>
        </p:nvSpPr>
        <p:spPr>
          <a:xfrm>
            <a:off x="707059" y="217868"/>
            <a:ext cx="3982084"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algn="r"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0" dirty="0">
                <a:solidFill>
                  <a:srgbClr val="632523">
                    <a:alpha val="100000"/>
                  </a:srgbClr>
                </a:solidFill>
                <a:latin typeface="黑体" panose="02010609060101010101" charset="-122"/>
                <a:ea typeface="黑体" panose="02010609060101010101" charset="-122"/>
                <a:cs typeface="黑体" panose="02010609060101010101" charset="-122"/>
              </a:rPr>
              <a:t>KJ</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90X安全监控系统介绍</a:t>
            </a:r>
            <a:endParaRPr sz="2300" dirty="0">
              <a:latin typeface="黑体" panose="02010609060101010101" charset="-122"/>
              <a:ea typeface="黑体" panose="02010609060101010101" charset="-122"/>
              <a:cs typeface="黑体" panose="02010609060101010101" charset="-122"/>
            </a:endParaRPr>
          </a:p>
        </p:txBody>
      </p:sp>
      <p:pic>
        <p:nvPicPr>
          <p:cNvPr id="60" name="picture 60"/>
          <p:cNvPicPr>
            <a:picLocks noChangeAspect="1"/>
          </p:cNvPicPr>
          <p:nvPr/>
        </p:nvPicPr>
        <p:blipFill>
          <a:blip r:embed="rId2"/>
          <a:stretch>
            <a:fillRect/>
          </a:stretch>
        </p:blipFill>
        <p:spPr>
          <a:xfrm rot="21600000">
            <a:off x="179387" y="484632"/>
            <a:ext cx="7526337" cy="243839"/>
          </a:xfrm>
          <a:prstGeom prst="rect">
            <a:avLst/>
          </a:prstGeom>
        </p:spPr>
      </p:pic>
      <p:sp>
        <p:nvSpPr>
          <p:cNvPr id="62" name="rect 6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textbox 688"/>
          <p:cNvSpPr/>
          <p:nvPr/>
        </p:nvSpPr>
        <p:spPr>
          <a:xfrm>
            <a:off x="378592" y="824293"/>
            <a:ext cx="8108315" cy="294703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49593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a:p>
            <a:pPr marL="665480" algn="l" rtl="0" eaLnBrk="0">
              <a:lnSpc>
                <a:spcPct val="95000"/>
              </a:lnSpc>
              <a:spcBef>
                <a:spcPts val="65"/>
              </a:spcBef>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——激光气体检测技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a:p>
            <a:pPr marL="36830" algn="l" rtl="0" eaLnBrk="0">
              <a:lnSpc>
                <a:spcPts val="2590"/>
              </a:lnSpc>
              <a:spcBef>
                <a:spcPts val="135"/>
              </a:spcBef>
            </a:pP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1.测量精度高， 4%； 响应时间不大于10s；</a:t>
            </a:r>
            <a:endParaRPr sz="2000" dirty="0">
              <a:latin typeface="微软雅黑" panose="020B0503020204020204" charset="-122"/>
              <a:ea typeface="微软雅黑" panose="020B0503020204020204" charset="-122"/>
              <a:cs typeface="微软雅黑" panose="020B0503020204020204" charset="-122"/>
            </a:endParaRPr>
          </a:p>
          <a:p>
            <a:pPr marL="25400" algn="l" rtl="0" eaLnBrk="0">
              <a:lnSpc>
                <a:spcPct val="91000"/>
              </a:lnSpc>
              <a:spcBef>
                <a:spcPts val="1585"/>
              </a:spcBef>
            </a:pP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2.基于自校准技术， 调校周期长， 稳定时间可达18</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0天， 实际可更长；</a:t>
            </a:r>
            <a:endParaRPr sz="2000" dirty="0">
              <a:latin typeface="微软雅黑" panose="020B0503020204020204" charset="-122"/>
              <a:ea typeface="微软雅黑" panose="020B0503020204020204" charset="-122"/>
              <a:cs typeface="微软雅黑" panose="020B0503020204020204" charset="-122"/>
            </a:endParaRPr>
          </a:p>
          <a:p>
            <a:pPr marL="27940" algn="l" rtl="0" eaLnBrk="0">
              <a:lnSpc>
                <a:spcPct val="92000"/>
              </a:lnSpc>
              <a:spcBef>
                <a:spcPts val="1590"/>
              </a:spcBef>
            </a:pP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3.智能化程度高； 身份识别； 故障自诊断； 供电电压、</a:t>
            </a:r>
            <a:r>
              <a:rPr sz="2000" kern="0" spc="-4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电流监测</a:t>
            </a: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地址冲</a:t>
            </a:r>
            <a:endParaRPr sz="2000" dirty="0">
              <a:latin typeface="微软雅黑" panose="020B0503020204020204" charset="-122"/>
              <a:ea typeface="微软雅黑" panose="020B0503020204020204" charset="-122"/>
              <a:cs typeface="微软雅黑" panose="020B0503020204020204" charset="-122"/>
            </a:endParaRPr>
          </a:p>
          <a:p>
            <a:pPr marL="15240" algn="l" rtl="0" eaLnBrk="0">
              <a:lnSpc>
                <a:spcPct val="83000"/>
              </a:lnSpc>
              <a:spcBef>
                <a:spcPts val="1615"/>
              </a:spcBef>
            </a:pP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突侦测； 基于信号相关性监测， 实现检测零</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误报；</a:t>
            </a:r>
            <a:endParaRPr sz="2000" dirty="0">
              <a:latin typeface="微软雅黑" panose="020B0503020204020204" charset="-122"/>
              <a:ea typeface="微软雅黑" panose="020B0503020204020204" charset="-122"/>
              <a:cs typeface="微软雅黑" panose="020B0503020204020204" charset="-122"/>
            </a:endParaRPr>
          </a:p>
          <a:p>
            <a:pPr marL="12700" algn="l" rtl="0" eaLnBrk="0">
              <a:lnSpc>
                <a:spcPts val="4025"/>
              </a:lnSpc>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4.防护等级高过行业内同类产品， 达IP66。</a:t>
            </a:r>
            <a:endParaRPr sz="2000" dirty="0">
              <a:latin typeface="微软雅黑" panose="020B0503020204020204" charset="-122"/>
              <a:ea typeface="微软雅黑" panose="020B0503020204020204" charset="-122"/>
              <a:cs typeface="微软雅黑" panose="020B0503020204020204" charset="-122"/>
            </a:endParaRPr>
          </a:p>
        </p:txBody>
      </p:sp>
      <p:pic>
        <p:nvPicPr>
          <p:cNvPr id="690" name="picture 690"/>
          <p:cNvPicPr>
            <a:picLocks noChangeAspect="1"/>
          </p:cNvPicPr>
          <p:nvPr/>
        </p:nvPicPr>
        <p:blipFill>
          <a:blip r:embed="rId1"/>
          <a:stretch>
            <a:fillRect/>
          </a:stretch>
        </p:blipFill>
        <p:spPr>
          <a:xfrm rot="21600000">
            <a:off x="1501139" y="3810000"/>
            <a:ext cx="5932931" cy="2791967"/>
          </a:xfrm>
          <a:prstGeom prst="rect">
            <a:avLst/>
          </a:prstGeom>
        </p:spPr>
      </p:pic>
      <p:pic>
        <p:nvPicPr>
          <p:cNvPr id="692" name="picture 692"/>
          <p:cNvPicPr>
            <a:picLocks noChangeAspect="1"/>
          </p:cNvPicPr>
          <p:nvPr/>
        </p:nvPicPr>
        <p:blipFill>
          <a:blip r:embed="rId2"/>
          <a:stretch>
            <a:fillRect/>
          </a:stretch>
        </p:blipFill>
        <p:spPr>
          <a:xfrm rot="21600000">
            <a:off x="179387" y="484632"/>
            <a:ext cx="7526337" cy="243839"/>
          </a:xfrm>
          <a:prstGeom prst="rect">
            <a:avLst/>
          </a:prstGeom>
        </p:spPr>
      </p:pic>
      <p:sp>
        <p:nvSpPr>
          <p:cNvPr id="694" name="rect 69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696" name="textbox 696"/>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sp>
        <p:nvSpPr>
          <p:cNvPr id="700" name="textbox 700"/>
          <p:cNvSpPr/>
          <p:nvPr/>
        </p:nvSpPr>
        <p:spPr>
          <a:xfrm>
            <a:off x="1104977" y="4011604"/>
            <a:ext cx="250190" cy="2243454"/>
          </a:xfrm>
          <a:prstGeom prst="rect">
            <a:avLst/>
          </a:prstGeom>
          <a:noFill/>
          <a:ln w="0" cap="flat">
            <a:noFill/>
            <a:prstDash val="solid"/>
            <a:miter lim="0"/>
          </a:ln>
        </p:spPr>
        <p:txBody>
          <a:bodyPr vert="eaVert"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第</a:t>
            </a:r>
            <a:r>
              <a:rPr sz="15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1280" dirty="0">
                <a:solidFill>
                  <a:srgbClr val="000000">
                    <a:alpha val="100000"/>
                  </a:srgbClr>
                </a:solidFill>
                <a:latin typeface="微软雅黑" panose="020B0503020204020204" charset="-122"/>
                <a:ea typeface="微软雅黑" panose="020B0503020204020204" charset="-122"/>
                <a:cs typeface="微软雅黑" panose="020B0503020204020204" charset="-122"/>
              </a:rPr>
              <a:t>一</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代</a:t>
            </a:r>
            <a:r>
              <a:rPr sz="15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第</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二</a:t>
            </a:r>
            <a:r>
              <a:rPr sz="15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5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代</a:t>
            </a:r>
            <a:endParaRPr sz="1500" dirty="0">
              <a:latin typeface="微软雅黑" panose="020B0503020204020204" charset="-122"/>
              <a:ea typeface="微软雅黑" panose="020B0503020204020204" charset="-122"/>
              <a:cs typeface="微软雅黑" panose="020B0503020204020204" charset="-122"/>
            </a:endParaRPr>
          </a:p>
        </p:txBody>
      </p:sp>
      <p:sp>
        <p:nvSpPr>
          <p:cNvPr id="702" name="textbox 702"/>
          <p:cNvSpPr/>
          <p:nvPr/>
        </p:nvSpPr>
        <p:spPr>
          <a:xfrm>
            <a:off x="7516431" y="5801753"/>
            <a:ext cx="1431289" cy="3270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75"/>
              </a:lnSpc>
            </a:pPr>
            <a:r>
              <a:rPr sz="1700" b="1"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功耗降低50%</a:t>
            </a:r>
            <a:endParaRPr sz="1700" dirty="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 name="textbox 704"/>
          <p:cNvSpPr/>
          <p:nvPr/>
        </p:nvSpPr>
        <p:spPr>
          <a:xfrm>
            <a:off x="768807" y="1323937"/>
            <a:ext cx="7626984" cy="17221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275590"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——激光气体检测技</a:t>
            </a: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术</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12700" indent="456565" algn="l" rtl="0" eaLnBrk="0">
              <a:lnSpc>
                <a:spcPct val="152000"/>
              </a:lnSpc>
            </a:pP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专利技术“一种具有自动线性校正</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功能的激光气体检测方法”， 行业内</a:t>
            </a:r>
            <a:r>
              <a:rPr sz="17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首次实现了激光甲烷浓度自动标校功能， 提高</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了传感器长期稳定性。</a:t>
            </a:r>
            <a:r>
              <a:rPr sz="1700" b="1"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为集团</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内唯一拥有激光检测技术相关自主知识产权的单位。</a:t>
            </a:r>
            <a:endParaRPr sz="1700" dirty="0">
              <a:latin typeface="微软雅黑" panose="020B0503020204020204" charset="-122"/>
              <a:ea typeface="微软雅黑" panose="020B0503020204020204" charset="-122"/>
              <a:cs typeface="微软雅黑" panose="020B0503020204020204" charset="-122"/>
            </a:endParaRPr>
          </a:p>
        </p:txBody>
      </p:sp>
      <p:pic>
        <p:nvPicPr>
          <p:cNvPr id="706" name="picture 706"/>
          <p:cNvPicPr>
            <a:picLocks noChangeAspect="1"/>
          </p:cNvPicPr>
          <p:nvPr/>
        </p:nvPicPr>
        <p:blipFill>
          <a:blip r:embed="rId1"/>
          <a:stretch>
            <a:fillRect/>
          </a:stretch>
        </p:blipFill>
        <p:spPr>
          <a:xfrm rot="21600000">
            <a:off x="2080106" y="3736708"/>
            <a:ext cx="2012151" cy="1860753"/>
          </a:xfrm>
          <a:prstGeom prst="rect">
            <a:avLst/>
          </a:prstGeom>
        </p:spPr>
      </p:pic>
      <p:sp>
        <p:nvSpPr>
          <p:cNvPr id="708" name="textbox 70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710" name="picture 710"/>
          <p:cNvPicPr>
            <a:picLocks noChangeAspect="1"/>
          </p:cNvPicPr>
          <p:nvPr/>
        </p:nvPicPr>
        <p:blipFill>
          <a:blip r:embed="rId2"/>
          <a:stretch>
            <a:fillRect/>
          </a:stretch>
        </p:blipFill>
        <p:spPr>
          <a:xfrm rot="21600000">
            <a:off x="5160263" y="3493007"/>
            <a:ext cx="1527048" cy="2162555"/>
          </a:xfrm>
          <a:prstGeom prst="rect">
            <a:avLst/>
          </a:prstGeom>
        </p:spPr>
      </p:pic>
      <p:pic>
        <p:nvPicPr>
          <p:cNvPr id="712" name="picture 712"/>
          <p:cNvPicPr>
            <a:picLocks noChangeAspect="1"/>
          </p:cNvPicPr>
          <p:nvPr/>
        </p:nvPicPr>
        <p:blipFill>
          <a:blip r:embed="rId3"/>
          <a:stretch>
            <a:fillRect/>
          </a:stretch>
        </p:blipFill>
        <p:spPr>
          <a:xfrm rot="21600000">
            <a:off x="179387" y="484632"/>
            <a:ext cx="7526337" cy="243839"/>
          </a:xfrm>
          <a:prstGeom prst="rect">
            <a:avLst/>
          </a:prstGeom>
        </p:spPr>
      </p:pic>
      <p:sp>
        <p:nvSpPr>
          <p:cNvPr id="714" name="rect 71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16" name="textbox 716"/>
          <p:cNvSpPr/>
          <p:nvPr/>
        </p:nvSpPr>
        <p:spPr>
          <a:xfrm>
            <a:off x="4102220" y="4505547"/>
            <a:ext cx="835660" cy="11385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参考气室</a:t>
            </a:r>
            <a:endParaRPr sz="1500" dirty="0">
              <a:latin typeface="微软雅黑" panose="020B0503020204020204" charset="-122"/>
              <a:ea typeface="微软雅黑" panose="020B0503020204020204" charset="-122"/>
              <a:cs typeface="微软雅黑" panose="020B0503020204020204"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28000"/>
              </a:lnSpc>
            </a:pPr>
            <a:endParaRPr sz="300" dirty="0">
              <a:latin typeface="Arial" panose="020B0604020202020204"/>
              <a:ea typeface="Arial" panose="020B0604020202020204"/>
              <a:cs typeface="Arial" panose="020B0604020202020204"/>
            </a:endParaRPr>
          </a:p>
          <a:p>
            <a:pPr marL="13335" algn="l" rtl="0" eaLnBrk="0">
              <a:lnSpc>
                <a:spcPct val="96000"/>
              </a:lnSpc>
            </a:pP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测量气室</a:t>
            </a:r>
            <a:endParaRPr sz="1500" dirty="0">
              <a:latin typeface="微软雅黑" panose="020B0503020204020204" charset="-122"/>
              <a:ea typeface="微软雅黑" panose="020B0503020204020204" charset="-122"/>
              <a:cs typeface="微软雅黑" panose="020B0503020204020204" charset="-122"/>
            </a:endParaRPr>
          </a:p>
        </p:txBody>
      </p:sp>
      <p:sp>
        <p:nvSpPr>
          <p:cNvPr id="718" name="textbox 718"/>
          <p:cNvSpPr/>
          <p:nvPr/>
        </p:nvSpPr>
        <p:spPr>
          <a:xfrm>
            <a:off x="2417281" y="6020974"/>
            <a:ext cx="3475990" cy="24510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密封参考气室双光路实物图</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及专利证书</a:t>
            </a:r>
            <a:endParaRPr sz="15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 name="textbox 722"/>
          <p:cNvSpPr/>
          <p:nvPr/>
        </p:nvSpPr>
        <p:spPr>
          <a:xfrm>
            <a:off x="1361998" y="2332927"/>
            <a:ext cx="4413250" cy="417449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31750" algn="l" rtl="0" eaLnBrk="0">
              <a:lnSpc>
                <a:spcPts val="2425"/>
              </a:lnSpc>
            </a:pPr>
            <a:r>
              <a:rPr sz="2000" kern="0" spc="60" dirty="0">
                <a:solidFill>
                  <a:srgbClr val="000000">
                    <a:alpha val="100000"/>
                  </a:srgbClr>
                </a:solidFill>
                <a:latin typeface="Wingdings" panose="05000000000000000000"/>
                <a:ea typeface="Wingdings" panose="05000000000000000000"/>
                <a:cs typeface="Wingdings" panose="05000000000000000000"/>
              </a:rPr>
              <a:t>u</a:t>
            </a:r>
            <a:r>
              <a:rPr sz="20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7145" algn="l" rtl="0" eaLnBrk="0">
              <a:lnSpc>
                <a:spcPts val="2325"/>
              </a:lnSpc>
              <a:spcBef>
                <a:spcPts val="13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工作电压范围：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800"/>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测量范围： (0～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algn="r" rtl="0" eaLnBrk="0">
              <a:lnSpc>
                <a:spcPts val="2325"/>
              </a:lnSpc>
              <a:spcBef>
                <a:spcPts val="147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测量误差：</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%CH4时，</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±0.04</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%CH4，</a:t>
            </a:r>
            <a:endParaRPr sz="1700" dirty="0">
              <a:latin typeface="微软雅黑" panose="020B0503020204020204" charset="-122"/>
              <a:ea typeface="微软雅黑" panose="020B0503020204020204" charset="-122"/>
              <a:cs typeface="微软雅黑" panose="020B0503020204020204" charset="-122"/>
            </a:endParaRPr>
          </a:p>
          <a:p>
            <a:pPr marL="27940" algn="l" rtl="0" eaLnBrk="0">
              <a:lnSpc>
                <a:spcPts val="2325"/>
              </a:lnSpc>
              <a:spcBef>
                <a:spcPts val="147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4时， 真</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值的</a:t>
            </a:r>
            <a:r>
              <a:rPr sz="1700" kern="0" spc="20" dirty="0">
                <a:solidFill>
                  <a:srgbClr val="FF0000">
                    <a:alpha val="100000"/>
                  </a:srgbClr>
                </a:solidFill>
                <a:latin typeface="微软雅黑" panose="020B0503020204020204" charset="-122"/>
                <a:ea typeface="微软雅黑" panose="020B0503020204020204" charset="-122"/>
                <a:cs typeface="微软雅黑" panose="020B0503020204020204" charset="-122"/>
              </a:rPr>
              <a:t>±4%</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marL="25400" algn="l" rtl="0" eaLnBrk="0">
              <a:lnSpc>
                <a:spcPts val="3590"/>
              </a:lnSpc>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不大于</a:t>
            </a:r>
            <a:r>
              <a:rPr sz="1700" kern="0" spc="21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10s</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marL="32385" indent="-7620" algn="l" rtl="0" eaLnBrk="0">
              <a:lnSpc>
                <a:spcPct val="179000"/>
              </a:lnSpc>
              <a:spcBef>
                <a:spcPts val="7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防爆型式： 矿用本质安全型， 防爆标志为</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1000" dirty="0">
              <a:latin typeface="Arial" panose="020B0604020202020204"/>
              <a:ea typeface="Arial" panose="020B0604020202020204"/>
              <a:cs typeface="Arial" panose="020B0604020202020204"/>
            </a:endParaRPr>
          </a:p>
          <a:p>
            <a:pPr marL="24765" algn="l" rtl="0" eaLnBrk="0">
              <a:lnSpc>
                <a:spcPts val="2325"/>
              </a:lnSpc>
              <a:spcBef>
                <a:spcPts val="5"/>
              </a:spcBef>
            </a:pPr>
            <a:r>
              <a:rPr sz="1700"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8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IP66;</a:t>
            </a:r>
            <a:endParaRPr sz="1700" dirty="0">
              <a:latin typeface="微软雅黑" panose="020B0503020204020204" charset="-122"/>
              <a:ea typeface="微软雅黑" panose="020B0503020204020204" charset="-122"/>
              <a:cs typeface="微软雅黑" panose="020B0503020204020204" charset="-122"/>
            </a:endParaRPr>
          </a:p>
        </p:txBody>
      </p:sp>
      <p:pic>
        <p:nvPicPr>
          <p:cNvPr id="724" name="picture 724"/>
          <p:cNvPicPr>
            <a:picLocks noChangeAspect="1"/>
          </p:cNvPicPr>
          <p:nvPr/>
        </p:nvPicPr>
        <p:blipFill>
          <a:blip r:embed="rId1"/>
          <a:stretch>
            <a:fillRect/>
          </a:stretch>
        </p:blipFill>
        <p:spPr>
          <a:xfrm rot="21600000">
            <a:off x="6012179" y="1990344"/>
            <a:ext cx="2260091" cy="3648455"/>
          </a:xfrm>
          <a:prstGeom prst="rect">
            <a:avLst/>
          </a:prstGeom>
        </p:spPr>
      </p:pic>
      <p:sp>
        <p:nvSpPr>
          <p:cNvPr id="726" name="textbox 726"/>
          <p:cNvSpPr/>
          <p:nvPr/>
        </p:nvSpPr>
        <p:spPr>
          <a:xfrm>
            <a:off x="861872" y="824293"/>
            <a:ext cx="7583169" cy="8166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r" rtl="0" eaLnBrk="0">
              <a:lnSpc>
                <a:spcPct val="96000"/>
              </a:lnSpc>
            </a:pP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3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30" dirty="0">
                <a:solidFill>
                  <a:srgbClr val="FF0000">
                    <a:alpha val="100000"/>
                  </a:srgbClr>
                </a:solidFill>
                <a:latin typeface="黑体" panose="02010609060101010101" charset="-122"/>
                <a:ea typeface="黑体" panose="02010609060101010101" charset="-122"/>
                <a:cs typeface="黑体" panose="02010609060101010101" charset="-122"/>
              </a:rPr>
              <a:t>GJJ100(A)型</a:t>
            </a:r>
            <a:r>
              <a:rPr sz="2000" b="1" kern="0" spc="-40" dirty="0">
                <a:solidFill>
                  <a:srgbClr val="FF0000">
                    <a:alpha val="100000"/>
                  </a:srgbClr>
                </a:solidFill>
                <a:latin typeface="黑体" panose="02010609060101010101" charset="-122"/>
                <a:ea typeface="黑体" panose="02010609060101010101" charset="-122"/>
                <a:cs typeface="黑体" panose="02010609060101010101" charset="-122"/>
              </a:rPr>
              <a:t>煤矿用激光甲烷传感器</a:t>
            </a:r>
            <a:endParaRPr sz="2000" dirty="0">
              <a:latin typeface="黑体" panose="02010609060101010101" charset="-122"/>
              <a:ea typeface="黑体" panose="02010609060101010101" charset="-122"/>
              <a:cs typeface="黑体" panose="02010609060101010101" charset="-122"/>
            </a:endParaRPr>
          </a:p>
        </p:txBody>
      </p:sp>
      <p:pic>
        <p:nvPicPr>
          <p:cNvPr id="728" name="picture 728"/>
          <p:cNvPicPr>
            <a:picLocks noChangeAspect="1"/>
          </p:cNvPicPr>
          <p:nvPr/>
        </p:nvPicPr>
        <p:blipFill>
          <a:blip r:embed="rId2"/>
          <a:stretch>
            <a:fillRect/>
          </a:stretch>
        </p:blipFill>
        <p:spPr>
          <a:xfrm rot="21600000">
            <a:off x="179387" y="484632"/>
            <a:ext cx="7526337" cy="243839"/>
          </a:xfrm>
          <a:prstGeom prst="rect">
            <a:avLst/>
          </a:prstGeom>
        </p:spPr>
      </p:pic>
      <p:sp>
        <p:nvSpPr>
          <p:cNvPr id="730" name="rect 73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32" name="textbox 732"/>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sp>
        <p:nvSpPr>
          <p:cNvPr id="734" name="textbox 734"/>
          <p:cNvSpPr/>
          <p:nvPr/>
        </p:nvSpPr>
        <p:spPr>
          <a:xfrm>
            <a:off x="6535673" y="5748375"/>
            <a:ext cx="2085975" cy="59499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482600" indent="-470535" algn="l" rtl="0" eaLnBrk="0">
              <a:lnSpc>
                <a:spcPct val="110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GJJ</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100(A)型煤矿用</a:t>
            </a: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甲烷传感器</a:t>
            </a:r>
            <a:endParaRPr sz="1700" dirty="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textbox 738"/>
          <p:cNvSpPr/>
          <p:nvPr/>
        </p:nvSpPr>
        <p:spPr>
          <a:xfrm>
            <a:off x="1361998" y="2332927"/>
            <a:ext cx="4413250" cy="417449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31750" algn="l" rtl="0" eaLnBrk="0">
              <a:lnSpc>
                <a:spcPts val="2425"/>
              </a:lnSpc>
            </a:pPr>
            <a:r>
              <a:rPr sz="2000" kern="0" spc="60" dirty="0">
                <a:solidFill>
                  <a:srgbClr val="000000">
                    <a:alpha val="100000"/>
                  </a:srgbClr>
                </a:solidFill>
                <a:latin typeface="Wingdings" panose="05000000000000000000"/>
                <a:ea typeface="Wingdings" panose="05000000000000000000"/>
                <a:cs typeface="Wingdings" panose="05000000000000000000"/>
              </a:rPr>
              <a:t>u</a:t>
            </a:r>
            <a:r>
              <a:rPr sz="20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85090" algn="l" rtl="0" eaLnBrk="0">
              <a:lnSpc>
                <a:spcPts val="2325"/>
              </a:lnSpc>
              <a:spcBef>
                <a:spcPts val="13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工作电压范围：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800"/>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测量范围： (0～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endParaRPr sz="1700" dirty="0">
              <a:latin typeface="微软雅黑" panose="020B0503020204020204" charset="-122"/>
              <a:ea typeface="微软雅黑" panose="020B0503020204020204" charset="-122"/>
              <a:cs typeface="微软雅黑" panose="020B0503020204020204" charset="-122"/>
            </a:endParaRPr>
          </a:p>
          <a:p>
            <a:pPr algn="r" rtl="0" eaLnBrk="0">
              <a:lnSpc>
                <a:spcPts val="2325"/>
              </a:lnSpc>
              <a:spcBef>
                <a:spcPts val="147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测量误差：</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%CH4时，</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±0.04%CH4，</a:t>
            </a:r>
            <a:endParaRPr sz="1700" dirty="0">
              <a:latin typeface="微软雅黑" panose="020B0503020204020204" charset="-122"/>
              <a:ea typeface="微软雅黑" panose="020B0503020204020204" charset="-122"/>
              <a:cs typeface="微软雅黑" panose="020B0503020204020204" charset="-122"/>
            </a:endParaRPr>
          </a:p>
          <a:p>
            <a:pPr marL="27940" algn="l" rtl="0" eaLnBrk="0">
              <a:lnSpc>
                <a:spcPts val="2325"/>
              </a:lnSpc>
              <a:spcBef>
                <a:spcPts val="147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4时， 真</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值的±4%；</a:t>
            </a:r>
            <a:endParaRPr sz="1700" dirty="0">
              <a:latin typeface="微软雅黑" panose="020B0503020204020204" charset="-122"/>
              <a:ea typeface="微软雅黑" panose="020B0503020204020204" charset="-122"/>
              <a:cs typeface="微软雅黑" panose="020B0503020204020204" charset="-122"/>
            </a:endParaRPr>
          </a:p>
          <a:p>
            <a:pPr marL="25400" algn="l" rtl="0" eaLnBrk="0">
              <a:lnSpc>
                <a:spcPts val="3590"/>
              </a:lnSpc>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不大于45s</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marL="32385" indent="-7620" algn="l" rtl="0" eaLnBrk="0">
              <a:lnSpc>
                <a:spcPct val="179000"/>
              </a:lnSpc>
              <a:spcBef>
                <a:spcPts val="7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防爆型式： 矿用本质安全型， 防爆标志为</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5000"/>
              </a:lnSpc>
            </a:pPr>
            <a:endParaRPr sz="1000" dirty="0">
              <a:latin typeface="Arial" panose="020B0604020202020204"/>
              <a:ea typeface="Arial" panose="020B0604020202020204"/>
              <a:cs typeface="Arial" panose="020B0604020202020204"/>
            </a:endParaRPr>
          </a:p>
          <a:p>
            <a:pPr marL="24765" algn="l" rtl="0" eaLnBrk="0">
              <a:lnSpc>
                <a:spcPts val="2325"/>
              </a:lnSpc>
              <a:spcBef>
                <a:spcPts val="5"/>
              </a:spcBef>
            </a:pP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IP66</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pic>
        <p:nvPicPr>
          <p:cNvPr id="740" name="picture 740"/>
          <p:cNvPicPr>
            <a:picLocks noChangeAspect="1"/>
          </p:cNvPicPr>
          <p:nvPr/>
        </p:nvPicPr>
        <p:blipFill>
          <a:blip r:embed="rId1"/>
          <a:stretch>
            <a:fillRect/>
          </a:stretch>
        </p:blipFill>
        <p:spPr>
          <a:xfrm rot="21600000">
            <a:off x="5827775" y="1757171"/>
            <a:ext cx="2820924" cy="3997452"/>
          </a:xfrm>
          <a:prstGeom prst="rect">
            <a:avLst/>
          </a:prstGeom>
        </p:spPr>
      </p:pic>
      <p:sp>
        <p:nvSpPr>
          <p:cNvPr id="742" name="textbox 742"/>
          <p:cNvSpPr/>
          <p:nvPr/>
        </p:nvSpPr>
        <p:spPr>
          <a:xfrm>
            <a:off x="861872" y="824293"/>
            <a:ext cx="7496175" cy="8166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a:p>
            <a:pPr algn="l" rtl="0" eaLnBrk="0">
              <a:lnSpc>
                <a:spcPct val="110000"/>
              </a:lnSpc>
            </a:pPr>
            <a:endParaRPr sz="900" dirty="0">
              <a:latin typeface="Arial" panose="020B0604020202020204"/>
              <a:ea typeface="Arial" panose="020B0604020202020204"/>
              <a:cs typeface="Arial" panose="020B0604020202020204"/>
            </a:endParaRPr>
          </a:p>
          <a:p>
            <a:pPr algn="r" rtl="0" eaLnBrk="0">
              <a:lnSpc>
                <a:spcPct val="96000"/>
              </a:lnSpc>
            </a:pP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3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甲烷气体检测技术</a:t>
            </a:r>
            <a:r>
              <a:rPr sz="2000" b="1" kern="0" spc="-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30" dirty="0">
                <a:solidFill>
                  <a:srgbClr val="FF0000">
                    <a:alpha val="100000"/>
                  </a:srgbClr>
                </a:solidFill>
                <a:latin typeface="黑体" panose="02010609060101010101" charset="-122"/>
                <a:ea typeface="黑体" panose="02010609060101010101" charset="-122"/>
                <a:cs typeface="黑体" panose="02010609060101010101" charset="-122"/>
              </a:rPr>
              <a:t>GJJ100G型煤矿</a:t>
            </a:r>
            <a:r>
              <a:rPr sz="2000" b="1" kern="0" spc="-40" dirty="0">
                <a:solidFill>
                  <a:srgbClr val="FF0000">
                    <a:alpha val="100000"/>
                  </a:srgbClr>
                </a:solidFill>
                <a:latin typeface="黑体" panose="02010609060101010101" charset="-122"/>
                <a:ea typeface="黑体" panose="02010609060101010101" charset="-122"/>
                <a:cs typeface="黑体" panose="02010609060101010101" charset="-122"/>
              </a:rPr>
              <a:t>管道用激光甲烷传感器</a:t>
            </a:r>
            <a:endParaRPr sz="2000" dirty="0">
              <a:latin typeface="黑体" panose="02010609060101010101" charset="-122"/>
              <a:ea typeface="黑体" panose="02010609060101010101" charset="-122"/>
              <a:cs typeface="黑体" panose="02010609060101010101" charset="-122"/>
            </a:endParaRPr>
          </a:p>
        </p:txBody>
      </p:sp>
      <p:pic>
        <p:nvPicPr>
          <p:cNvPr id="744" name="picture 744"/>
          <p:cNvPicPr>
            <a:picLocks noChangeAspect="1"/>
          </p:cNvPicPr>
          <p:nvPr/>
        </p:nvPicPr>
        <p:blipFill>
          <a:blip r:embed="rId2"/>
          <a:stretch>
            <a:fillRect/>
          </a:stretch>
        </p:blipFill>
        <p:spPr>
          <a:xfrm rot="21600000">
            <a:off x="179387" y="484632"/>
            <a:ext cx="7526337" cy="243839"/>
          </a:xfrm>
          <a:prstGeom prst="rect">
            <a:avLst/>
          </a:prstGeom>
        </p:spPr>
      </p:pic>
      <p:sp>
        <p:nvSpPr>
          <p:cNvPr id="746" name="rect 74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48" name="textbox 748"/>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sp>
        <p:nvSpPr>
          <p:cNvPr id="750" name="textbox 750"/>
          <p:cNvSpPr/>
          <p:nvPr/>
        </p:nvSpPr>
        <p:spPr>
          <a:xfrm>
            <a:off x="6509003" y="5795238"/>
            <a:ext cx="2139314" cy="54864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384175" indent="-372110" algn="l" rtl="0" eaLnBrk="0">
              <a:lnSpc>
                <a:spcPct val="101000"/>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GJJ</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100G型煤矿管道</a:t>
            </a: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用甲烷传感器</a:t>
            </a:r>
            <a:endParaRPr sz="1700" dirty="0">
              <a:latin typeface="微软雅黑" panose="020B0503020204020204" charset="-122"/>
              <a:ea typeface="微软雅黑" panose="020B0503020204020204" charset="-122"/>
              <a:cs typeface="微软雅黑" panose="020B0503020204020204"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 name="textbox 754"/>
          <p:cNvSpPr/>
          <p:nvPr/>
        </p:nvSpPr>
        <p:spPr>
          <a:xfrm>
            <a:off x="404755" y="1323683"/>
            <a:ext cx="8220075" cy="1929764"/>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998855"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2700" indent="11430" algn="l" rtl="0" eaLnBrk="0">
              <a:lnSpc>
                <a:spcPct val="147000"/>
              </a:lnSpc>
              <a:spcBef>
                <a:spcPts val="5"/>
              </a:spcBef>
            </a:pP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6.1.1  甲烷传感器应垂直悬挂， 距顶板 （顶梁、屋顶） 不得大于300mm，</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距巷道侧壁 （墙壁） 不得小于200mm</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并应安装维护方便， 不影响行人</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和行车。</a:t>
            </a:r>
            <a:endParaRPr sz="2000" dirty="0">
              <a:latin typeface="微软雅黑" panose="020B0503020204020204" charset="-122"/>
              <a:ea typeface="微软雅黑" panose="020B0503020204020204" charset="-122"/>
              <a:cs typeface="微软雅黑" panose="020B0503020204020204" charset="-122"/>
            </a:endParaRPr>
          </a:p>
        </p:txBody>
      </p:sp>
      <p:sp>
        <p:nvSpPr>
          <p:cNvPr id="756" name="textbox 75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758" name="picture 758"/>
          <p:cNvPicPr>
            <a:picLocks noChangeAspect="1"/>
          </p:cNvPicPr>
          <p:nvPr/>
        </p:nvPicPr>
        <p:blipFill>
          <a:blip r:embed="rId1"/>
          <a:stretch>
            <a:fillRect/>
          </a:stretch>
        </p:blipFill>
        <p:spPr>
          <a:xfrm rot="21600000">
            <a:off x="179387" y="484632"/>
            <a:ext cx="7526337" cy="243839"/>
          </a:xfrm>
          <a:prstGeom prst="rect">
            <a:avLst/>
          </a:prstGeom>
        </p:spPr>
      </p:pic>
      <p:sp>
        <p:nvSpPr>
          <p:cNvPr id="760" name="rect 76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7" name="图片 6"/>
          <p:cNvPicPr>
            <a:picLocks noChangeAspect="1"/>
          </p:cNvPicPr>
          <p:nvPr/>
        </p:nvPicPr>
        <p:blipFill>
          <a:blip r:embed="rId2"/>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4" name="picture 764"/>
          <p:cNvPicPr>
            <a:picLocks noChangeAspect="1"/>
          </p:cNvPicPr>
          <p:nvPr/>
        </p:nvPicPr>
        <p:blipFill>
          <a:blip r:embed="rId1"/>
          <a:stretch>
            <a:fillRect/>
          </a:stretch>
        </p:blipFill>
        <p:spPr>
          <a:xfrm rot="21600000">
            <a:off x="0" y="1629156"/>
            <a:ext cx="9139427" cy="4971288"/>
          </a:xfrm>
          <a:prstGeom prst="rect">
            <a:avLst/>
          </a:prstGeom>
        </p:spPr>
      </p:pic>
      <p:sp>
        <p:nvSpPr>
          <p:cNvPr id="766" name="textbox 76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768" name="picture 768"/>
          <p:cNvPicPr>
            <a:picLocks noChangeAspect="1"/>
          </p:cNvPicPr>
          <p:nvPr/>
        </p:nvPicPr>
        <p:blipFill>
          <a:blip r:embed="rId2"/>
          <a:stretch>
            <a:fillRect/>
          </a:stretch>
        </p:blipFill>
        <p:spPr>
          <a:xfrm rot="21600000">
            <a:off x="179387" y="484632"/>
            <a:ext cx="7526337" cy="243839"/>
          </a:xfrm>
          <a:prstGeom prst="rect">
            <a:avLst/>
          </a:prstGeom>
        </p:spPr>
      </p:pic>
      <p:sp>
        <p:nvSpPr>
          <p:cNvPr id="770" name="rect 77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72" name="textbox 772"/>
          <p:cNvSpPr/>
          <p:nvPr/>
        </p:nvSpPr>
        <p:spPr>
          <a:xfrm>
            <a:off x="1264470" y="1323683"/>
            <a:ext cx="4867275"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采煤工作面安装要求（AQ1029-2019）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6" name="picture 776"/>
          <p:cNvPicPr>
            <a:picLocks noChangeAspect="1"/>
          </p:cNvPicPr>
          <p:nvPr/>
        </p:nvPicPr>
        <p:blipFill>
          <a:blip r:embed="rId1"/>
          <a:stretch>
            <a:fillRect/>
          </a:stretch>
        </p:blipFill>
        <p:spPr>
          <a:xfrm rot="21600000">
            <a:off x="0" y="1700784"/>
            <a:ext cx="9130284" cy="4879847"/>
          </a:xfrm>
          <a:prstGeom prst="rect">
            <a:avLst/>
          </a:prstGeom>
        </p:spPr>
      </p:pic>
      <p:sp>
        <p:nvSpPr>
          <p:cNvPr id="778" name="textbox 77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780" name="picture 780"/>
          <p:cNvPicPr>
            <a:picLocks noChangeAspect="1"/>
          </p:cNvPicPr>
          <p:nvPr/>
        </p:nvPicPr>
        <p:blipFill>
          <a:blip r:embed="rId2"/>
          <a:stretch>
            <a:fillRect/>
          </a:stretch>
        </p:blipFill>
        <p:spPr>
          <a:xfrm rot="21600000">
            <a:off x="179387" y="484632"/>
            <a:ext cx="7526337" cy="243839"/>
          </a:xfrm>
          <a:prstGeom prst="rect">
            <a:avLst/>
          </a:prstGeom>
        </p:spPr>
      </p:pic>
      <p:sp>
        <p:nvSpPr>
          <p:cNvPr id="782" name="rect 78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84" name="textbox 784"/>
          <p:cNvSpPr/>
          <p:nvPr/>
        </p:nvSpPr>
        <p:spPr>
          <a:xfrm>
            <a:off x="1264470" y="1323683"/>
            <a:ext cx="4867275"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采煤工作面安装要求（AQ1029-2019）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 name="picture 788"/>
          <p:cNvPicPr>
            <a:picLocks noChangeAspect="1"/>
          </p:cNvPicPr>
          <p:nvPr/>
        </p:nvPicPr>
        <p:blipFill>
          <a:blip r:embed="rId1"/>
          <a:stretch>
            <a:fillRect/>
          </a:stretch>
        </p:blipFill>
        <p:spPr>
          <a:xfrm rot="21600000">
            <a:off x="230124" y="1853183"/>
            <a:ext cx="8482584" cy="2423160"/>
          </a:xfrm>
          <a:prstGeom prst="rect">
            <a:avLst/>
          </a:prstGeom>
        </p:spPr>
      </p:pic>
      <p:sp>
        <p:nvSpPr>
          <p:cNvPr id="790" name="textbox 790"/>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792" name="picture 792"/>
          <p:cNvPicPr>
            <a:picLocks noChangeAspect="1"/>
          </p:cNvPicPr>
          <p:nvPr/>
        </p:nvPicPr>
        <p:blipFill>
          <a:blip r:embed="rId2"/>
          <a:stretch>
            <a:fillRect/>
          </a:stretch>
        </p:blipFill>
        <p:spPr>
          <a:xfrm rot="21600000">
            <a:off x="179387" y="484632"/>
            <a:ext cx="7526337" cy="243839"/>
          </a:xfrm>
          <a:prstGeom prst="rect">
            <a:avLst/>
          </a:prstGeom>
        </p:spPr>
      </p:pic>
      <p:sp>
        <p:nvSpPr>
          <p:cNvPr id="794" name="rect 79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796" name="textbox 796"/>
          <p:cNvSpPr/>
          <p:nvPr/>
        </p:nvSpPr>
        <p:spPr>
          <a:xfrm>
            <a:off x="1264470" y="1323683"/>
            <a:ext cx="4867275"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采煤工作面安装要求（AQ1029-2019）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0" name="picture 800"/>
          <p:cNvPicPr>
            <a:picLocks noChangeAspect="1"/>
          </p:cNvPicPr>
          <p:nvPr/>
        </p:nvPicPr>
        <p:blipFill>
          <a:blip r:embed="rId1"/>
          <a:stretch>
            <a:fillRect/>
          </a:stretch>
        </p:blipFill>
        <p:spPr>
          <a:xfrm rot="21600000">
            <a:off x="0" y="1711451"/>
            <a:ext cx="9144000" cy="4908804"/>
          </a:xfrm>
          <a:prstGeom prst="rect">
            <a:avLst/>
          </a:prstGeom>
        </p:spPr>
      </p:pic>
      <p:sp>
        <p:nvSpPr>
          <p:cNvPr id="802" name="textbox 802"/>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804" name="picture 804"/>
          <p:cNvPicPr>
            <a:picLocks noChangeAspect="1"/>
          </p:cNvPicPr>
          <p:nvPr/>
        </p:nvPicPr>
        <p:blipFill>
          <a:blip r:embed="rId2"/>
          <a:stretch>
            <a:fillRect/>
          </a:stretch>
        </p:blipFill>
        <p:spPr>
          <a:xfrm rot="21600000">
            <a:off x="179387" y="484632"/>
            <a:ext cx="7526337" cy="243839"/>
          </a:xfrm>
          <a:prstGeom prst="rect">
            <a:avLst/>
          </a:prstGeom>
        </p:spPr>
      </p:pic>
      <p:sp>
        <p:nvSpPr>
          <p:cNvPr id="806" name="rect 80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08" name="textbox 808"/>
          <p:cNvSpPr/>
          <p:nvPr/>
        </p:nvSpPr>
        <p:spPr>
          <a:xfrm>
            <a:off x="1264470" y="1323683"/>
            <a:ext cx="486727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掘进工作面安装要求（AQ1029-2019）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2" name="picture 812"/>
          <p:cNvPicPr>
            <a:picLocks noChangeAspect="1"/>
          </p:cNvPicPr>
          <p:nvPr/>
        </p:nvPicPr>
        <p:blipFill>
          <a:blip r:embed="rId1"/>
          <a:stretch>
            <a:fillRect/>
          </a:stretch>
        </p:blipFill>
        <p:spPr>
          <a:xfrm rot="21600000">
            <a:off x="2196083" y="3069335"/>
            <a:ext cx="3906011" cy="3429000"/>
          </a:xfrm>
          <a:prstGeom prst="rect">
            <a:avLst/>
          </a:prstGeom>
        </p:spPr>
      </p:pic>
      <p:pic>
        <p:nvPicPr>
          <p:cNvPr id="814" name="picture 814"/>
          <p:cNvPicPr>
            <a:picLocks noChangeAspect="1"/>
          </p:cNvPicPr>
          <p:nvPr/>
        </p:nvPicPr>
        <p:blipFill>
          <a:blip r:embed="rId2"/>
          <a:stretch>
            <a:fillRect/>
          </a:stretch>
        </p:blipFill>
        <p:spPr>
          <a:xfrm rot="21600000">
            <a:off x="0" y="1711452"/>
            <a:ext cx="9046464" cy="1051559"/>
          </a:xfrm>
          <a:prstGeom prst="rect">
            <a:avLst/>
          </a:prstGeom>
        </p:spPr>
      </p:pic>
      <p:sp>
        <p:nvSpPr>
          <p:cNvPr id="816" name="textbox 816"/>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818" name="picture 818"/>
          <p:cNvPicPr>
            <a:picLocks noChangeAspect="1"/>
          </p:cNvPicPr>
          <p:nvPr/>
        </p:nvPicPr>
        <p:blipFill>
          <a:blip r:embed="rId3"/>
          <a:stretch>
            <a:fillRect/>
          </a:stretch>
        </p:blipFill>
        <p:spPr>
          <a:xfrm rot="21600000">
            <a:off x="179387" y="484632"/>
            <a:ext cx="7526337" cy="243839"/>
          </a:xfrm>
          <a:prstGeom prst="rect">
            <a:avLst/>
          </a:prstGeom>
        </p:spPr>
      </p:pic>
      <p:sp>
        <p:nvSpPr>
          <p:cNvPr id="820" name="rect 82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22" name="textbox 822"/>
          <p:cNvSpPr/>
          <p:nvPr/>
        </p:nvSpPr>
        <p:spPr>
          <a:xfrm>
            <a:off x="1264470" y="1323683"/>
            <a:ext cx="486727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掘进工作面安装要求（AQ1029-2019）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picture 66"/>
          <p:cNvPicPr>
            <a:picLocks noChangeAspect="1"/>
          </p:cNvPicPr>
          <p:nvPr/>
        </p:nvPicPr>
        <p:blipFill>
          <a:blip r:embed="rId1"/>
          <a:stretch>
            <a:fillRect/>
          </a:stretch>
        </p:blipFill>
        <p:spPr>
          <a:xfrm rot="21600000">
            <a:off x="394715" y="3118104"/>
            <a:ext cx="1475231" cy="2116835"/>
          </a:xfrm>
          <a:prstGeom prst="rect">
            <a:avLst/>
          </a:prstGeom>
        </p:spPr>
      </p:pic>
      <p:grpSp>
        <p:nvGrpSpPr>
          <p:cNvPr id="2" name="group 2"/>
          <p:cNvGrpSpPr/>
          <p:nvPr/>
        </p:nvGrpSpPr>
        <p:grpSpPr>
          <a:xfrm rot="21600000">
            <a:off x="663054" y="3997452"/>
            <a:ext cx="5806326" cy="2614789"/>
            <a:chOff x="0" y="0"/>
            <a:chExt cx="5806326" cy="2614789"/>
          </a:xfrm>
        </p:grpSpPr>
        <p:pic>
          <p:nvPicPr>
            <p:cNvPr id="68" name="picture 68"/>
            <p:cNvPicPr>
              <a:picLocks noChangeAspect="1"/>
            </p:cNvPicPr>
            <p:nvPr/>
          </p:nvPicPr>
          <p:blipFill>
            <a:blip r:embed="rId2"/>
            <a:stretch>
              <a:fillRect/>
            </a:stretch>
          </p:blipFill>
          <p:spPr>
            <a:xfrm rot="21600000">
              <a:off x="446214" y="0"/>
              <a:ext cx="5360111" cy="2488755"/>
            </a:xfrm>
            <a:prstGeom prst="rect">
              <a:avLst/>
            </a:prstGeom>
          </p:spPr>
        </p:pic>
        <p:sp>
          <p:nvSpPr>
            <p:cNvPr id="70" name="textbox 70"/>
            <p:cNvSpPr/>
            <p:nvPr/>
          </p:nvSpPr>
          <p:spPr>
            <a:xfrm>
              <a:off x="-12700" y="-12700"/>
              <a:ext cx="5831840" cy="2659379"/>
            </a:xfrm>
            <a:prstGeom prst="rect">
              <a:avLst/>
            </a:prstGeom>
            <a:noFill/>
            <a:ln w="0" cap="flat">
              <a:noFill/>
              <a:prstDash val="solid"/>
              <a:miter lim="0"/>
            </a:ln>
          </p:spPr>
          <p:txBody>
            <a:bodyPr vert="horz" wrap="square" lIns="0" tIns="0" rIns="0" bIns="0"/>
            <a:lstStyle/>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marL="12700" algn="l" rtl="0" eaLnBrk="0">
                <a:lnSpc>
                  <a:spcPct val="96000"/>
                </a:lnSpc>
                <a:spcBef>
                  <a:spcPts val="5"/>
                </a:spcBef>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模拟式分站</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67000"/>
                </a:lnSpc>
              </a:pPr>
              <a:endParaRPr sz="1000" dirty="0">
                <a:latin typeface="Arial" panose="020B0604020202020204"/>
                <a:ea typeface="Arial" panose="020B0604020202020204"/>
                <a:cs typeface="Arial" panose="020B0604020202020204"/>
              </a:endParaRPr>
            </a:p>
            <a:p>
              <a:pPr marL="633095" algn="l" rtl="0" eaLnBrk="0">
                <a:lnSpc>
                  <a:spcPct val="88000"/>
                </a:lnSpc>
                <a:spcBef>
                  <a:spcPts val="51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分站端接</a:t>
              </a:r>
              <a:endParaRPr sz="1700" dirty="0">
                <a:latin typeface="宋体" panose="02010600030101010101" pitchFamily="2" charset="-122"/>
                <a:ea typeface="宋体" panose="02010600030101010101" pitchFamily="2" charset="-122"/>
                <a:cs typeface="宋体" panose="02010600030101010101" pitchFamily="2" charset="-122"/>
              </a:endParaRPr>
            </a:p>
            <a:p>
              <a:pPr marL="752475" algn="l" rtl="0" eaLnBrk="0">
                <a:lnSpc>
                  <a:spcPts val="2160"/>
                </a:lnSpc>
              </a:pP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收信号</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7000"/>
                </a:lnSpc>
              </a:pPr>
              <a:endParaRPr sz="900" dirty="0">
                <a:latin typeface="Arial" panose="020B0604020202020204"/>
                <a:ea typeface="Arial" panose="020B0604020202020204"/>
                <a:cs typeface="Arial" panose="020B0604020202020204"/>
              </a:endParaRPr>
            </a:p>
            <a:p>
              <a:pPr marL="2388235" algn="l" rtl="0" eaLnBrk="0">
                <a:lnSpc>
                  <a:spcPct val="96000"/>
                </a:lnSpc>
                <a:spcBef>
                  <a:spcPts val="5"/>
                </a:spcBef>
              </a:pPr>
              <a:r>
                <a:rPr sz="15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模拟量信号传输受干扰</a:t>
              </a:r>
              <a:r>
                <a:rPr sz="15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影响机理</a:t>
              </a:r>
              <a:endParaRPr sz="1500" dirty="0">
                <a:latin typeface="微软雅黑" panose="020B0503020204020204" charset="-122"/>
                <a:ea typeface="微软雅黑" panose="020B0503020204020204" charset="-122"/>
                <a:cs typeface="微软雅黑" panose="020B0503020204020204" charset="-122"/>
              </a:endParaRPr>
            </a:p>
          </p:txBody>
        </p:sp>
      </p:grpSp>
      <p:sp>
        <p:nvSpPr>
          <p:cNvPr id="72" name="textbox 72"/>
          <p:cNvSpPr/>
          <p:nvPr/>
        </p:nvSpPr>
        <p:spPr>
          <a:xfrm>
            <a:off x="1413916" y="2413037"/>
            <a:ext cx="4030345" cy="1242694"/>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95000"/>
              </a:lnSpc>
            </a:pP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优点：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成本低、</a:t>
            </a:r>
            <a:r>
              <a:rPr sz="17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兼容性好。</a:t>
            </a:r>
            <a:endParaRPr sz="1700" dirty="0">
              <a:latin typeface="微软雅黑" panose="020B0503020204020204" charset="-122"/>
              <a:ea typeface="微软雅黑" panose="020B0503020204020204" charset="-122"/>
              <a:cs typeface="微软雅黑" panose="020B0503020204020204" charset="-122"/>
            </a:endParaRPr>
          </a:p>
          <a:p>
            <a:pPr marL="13335" algn="l" rtl="0" eaLnBrk="0">
              <a:lnSpc>
                <a:spcPct val="96000"/>
              </a:lnSpc>
              <a:spcBef>
                <a:spcPts val="1280"/>
              </a:spcBef>
            </a:pP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缺点：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极易受干扰、</a:t>
            </a:r>
            <a:r>
              <a:rPr sz="1700"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传输信息</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量少。</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algn="r" rtl="0" eaLnBrk="0">
              <a:lnSpc>
                <a:spcPts val="2375"/>
              </a:lnSpc>
              <a:spcBef>
                <a:spcPts val="5"/>
              </a:spcBef>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传统</a:t>
            </a:r>
            <a:r>
              <a:rPr sz="17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频率</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b="1" kern="0" spc="90" dirty="0">
                <a:solidFill>
                  <a:srgbClr val="FF0000">
                    <a:alpha val="100000"/>
                  </a:srgbClr>
                </a:solidFill>
                <a:latin typeface="微软雅黑" panose="020B0503020204020204" charset="-122"/>
                <a:ea typeface="微软雅黑" panose="020B0503020204020204" charset="-122"/>
                <a:cs typeface="微软雅黑" panose="020B0503020204020204" charset="-122"/>
              </a:rPr>
              <a:t>电流</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传输</a:t>
            </a:r>
            <a:endParaRPr sz="1700" dirty="0">
              <a:latin typeface="微软雅黑" panose="020B0503020204020204" charset="-122"/>
              <a:ea typeface="微软雅黑" panose="020B0503020204020204" charset="-122"/>
              <a:cs typeface="微软雅黑" panose="020B0503020204020204" charset="-122"/>
            </a:endParaRPr>
          </a:p>
        </p:txBody>
      </p:sp>
      <p:sp>
        <p:nvSpPr>
          <p:cNvPr id="74" name="textbox 74"/>
          <p:cNvSpPr/>
          <p:nvPr/>
        </p:nvSpPr>
        <p:spPr>
          <a:xfrm>
            <a:off x="1413687" y="1587105"/>
            <a:ext cx="5280659" cy="69215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模拟量传输：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即用频率或电流作为媒介传输信号， 如</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3435"/>
              </a:lnSpc>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(200~1000</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Hz</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(4~20)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sp>
        <p:nvSpPr>
          <p:cNvPr id="76" name="textbox 76"/>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数据传输方式</a:t>
            </a:r>
            <a:endParaRPr sz="2300" dirty="0">
              <a:latin typeface="黑体" panose="02010609060101010101" charset="-122"/>
              <a:ea typeface="黑体" panose="02010609060101010101" charset="-122"/>
              <a:cs typeface="黑体" panose="02010609060101010101" charset="-122"/>
            </a:endParaRPr>
          </a:p>
        </p:txBody>
      </p:sp>
      <p:pic>
        <p:nvPicPr>
          <p:cNvPr id="78" name="picture 78"/>
          <p:cNvPicPr>
            <a:picLocks noChangeAspect="1"/>
          </p:cNvPicPr>
          <p:nvPr/>
        </p:nvPicPr>
        <p:blipFill>
          <a:blip r:embed="rId3"/>
          <a:stretch>
            <a:fillRect/>
          </a:stretch>
        </p:blipFill>
        <p:spPr>
          <a:xfrm rot="21600000">
            <a:off x="179387" y="484632"/>
            <a:ext cx="7526337" cy="243839"/>
          </a:xfrm>
          <a:prstGeom prst="rect">
            <a:avLst/>
          </a:prstGeom>
        </p:spPr>
      </p:pic>
      <p:sp>
        <p:nvSpPr>
          <p:cNvPr id="80" name="rect 8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2" name="picture 82"/>
          <p:cNvPicPr>
            <a:picLocks noChangeAspect="1"/>
          </p:cNvPicPr>
          <p:nvPr/>
        </p:nvPicPr>
        <p:blipFill>
          <a:blip r:embed="rId4"/>
          <a:stretch>
            <a:fillRect/>
          </a:stretch>
        </p:blipFill>
        <p:spPr>
          <a:xfrm rot="21600000">
            <a:off x="7620000" y="3212591"/>
            <a:ext cx="993647" cy="1645920"/>
          </a:xfrm>
          <a:prstGeom prst="rect">
            <a:avLst/>
          </a:prstGeom>
        </p:spPr>
      </p:pic>
      <p:grpSp>
        <p:nvGrpSpPr>
          <p:cNvPr id="4" name="group 4"/>
          <p:cNvGrpSpPr/>
          <p:nvPr/>
        </p:nvGrpSpPr>
        <p:grpSpPr>
          <a:xfrm rot="21600000">
            <a:off x="6221044" y="3874630"/>
            <a:ext cx="1374647" cy="956678"/>
            <a:chOff x="0" y="0"/>
            <a:chExt cx="1374647" cy="956678"/>
          </a:xfrm>
        </p:grpSpPr>
        <p:pic>
          <p:nvPicPr>
            <p:cNvPr id="84" name="picture 84"/>
            <p:cNvPicPr>
              <a:picLocks noChangeAspect="1"/>
            </p:cNvPicPr>
            <p:nvPr/>
          </p:nvPicPr>
          <p:blipFill>
            <a:blip r:embed="rId5"/>
            <a:stretch>
              <a:fillRect/>
            </a:stretch>
          </p:blipFill>
          <p:spPr>
            <a:xfrm rot="21600000">
              <a:off x="0" y="0"/>
              <a:ext cx="1374647" cy="956678"/>
            </a:xfrm>
            <a:prstGeom prst="rect">
              <a:avLst/>
            </a:prstGeom>
          </p:spPr>
        </p:pic>
        <p:sp>
          <p:nvSpPr>
            <p:cNvPr id="86" name="textbox 86"/>
            <p:cNvSpPr/>
            <p:nvPr/>
          </p:nvSpPr>
          <p:spPr>
            <a:xfrm>
              <a:off x="-12700" y="-12700"/>
              <a:ext cx="1400175" cy="1014094"/>
            </a:xfrm>
            <a:prstGeom prst="rect">
              <a:avLst/>
            </a:prstGeom>
            <a:noFill/>
            <a:ln w="0" cap="flat">
              <a:noFill/>
              <a:prstDash val="solid"/>
              <a:miter lim="0"/>
            </a:ln>
          </p:spPr>
          <p:txBody>
            <a:bodyPr vert="horz" wrap="square" lIns="0" tIns="0" rIns="0" bIns="0"/>
            <a:lstStyle/>
            <a:p>
              <a:pPr algn="l" rtl="0" eaLnBrk="0">
                <a:lnSpc>
                  <a:spcPct val="109000"/>
                </a:lnSpc>
              </a:pPr>
              <a:endParaRPr sz="600" dirty="0">
                <a:latin typeface="Arial" panose="020B0604020202020204"/>
                <a:ea typeface="Arial" panose="020B0604020202020204"/>
                <a:cs typeface="Arial" panose="020B0604020202020204"/>
              </a:endParaRPr>
            </a:p>
            <a:p>
              <a:pPr marL="538480" algn="l" rtl="0" eaLnBrk="0">
                <a:lnSpc>
                  <a:spcPct val="99000"/>
                </a:lnSpc>
                <a:spcBef>
                  <a:spcPts val="5"/>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传感器</a:t>
              </a:r>
              <a:endParaRPr sz="1700" dirty="0">
                <a:latin typeface="宋体" panose="02010600030101010101" pitchFamily="2" charset="-122"/>
                <a:ea typeface="宋体" panose="02010600030101010101" pitchFamily="2" charset="-122"/>
                <a:cs typeface="宋体" panose="02010600030101010101" pitchFamily="2" charset="-122"/>
              </a:endParaRPr>
            </a:p>
            <a:p>
              <a:pPr marL="539115" algn="l" rtl="0" eaLnBrk="0">
                <a:lnSpc>
                  <a:spcPct val="100000"/>
                </a:lnSpc>
                <a:spcBef>
                  <a:spcPts val="125"/>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输出信</a:t>
              </a:r>
              <a:endParaRPr sz="1700" dirty="0">
                <a:latin typeface="宋体" panose="02010600030101010101" pitchFamily="2" charset="-122"/>
                <a:ea typeface="宋体" panose="02010600030101010101" pitchFamily="2" charset="-122"/>
                <a:cs typeface="宋体" panose="02010600030101010101" pitchFamily="2" charset="-122"/>
              </a:endParaRPr>
            </a:p>
            <a:p>
              <a:pPr marL="774065" algn="l" rtl="0" eaLnBrk="0">
                <a:lnSpc>
                  <a:spcPct val="100000"/>
                </a:lnSpc>
                <a:spcBef>
                  <a:spcPts val="135"/>
                </a:spcBef>
              </a:pP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号</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6" name="group 6"/>
          <p:cNvGrpSpPr/>
          <p:nvPr/>
        </p:nvGrpSpPr>
        <p:grpSpPr>
          <a:xfrm rot="21600000">
            <a:off x="6173723" y="4999456"/>
            <a:ext cx="1421968" cy="693306"/>
            <a:chOff x="0" y="0"/>
            <a:chExt cx="1421968" cy="693306"/>
          </a:xfrm>
        </p:grpSpPr>
        <p:pic>
          <p:nvPicPr>
            <p:cNvPr id="88" name="picture 88"/>
            <p:cNvPicPr>
              <a:picLocks noChangeAspect="1"/>
            </p:cNvPicPr>
            <p:nvPr/>
          </p:nvPicPr>
          <p:blipFill>
            <a:blip r:embed="rId6"/>
            <a:stretch>
              <a:fillRect/>
            </a:stretch>
          </p:blipFill>
          <p:spPr>
            <a:xfrm rot="21600000">
              <a:off x="0" y="0"/>
              <a:ext cx="1421968" cy="693306"/>
            </a:xfrm>
            <a:prstGeom prst="rect">
              <a:avLst/>
            </a:prstGeom>
          </p:spPr>
        </p:pic>
        <p:sp>
          <p:nvSpPr>
            <p:cNvPr id="90" name="textbox 90"/>
            <p:cNvSpPr/>
            <p:nvPr/>
          </p:nvSpPr>
          <p:spPr>
            <a:xfrm>
              <a:off x="-12700" y="-12700"/>
              <a:ext cx="1447800" cy="750569"/>
            </a:xfrm>
            <a:prstGeom prst="rect">
              <a:avLst/>
            </a:prstGeom>
            <a:noFill/>
            <a:ln w="0" cap="flat">
              <a:noFill/>
              <a:prstDash val="solid"/>
              <a:miter lim="0"/>
            </a:ln>
          </p:spPr>
          <p:txBody>
            <a:bodyPr vert="horz" wrap="square" lIns="0" tIns="0" rIns="0" bIns="0"/>
            <a:lstStyle/>
            <a:p>
              <a:pPr algn="l" rtl="0" eaLnBrk="0">
                <a:lnSpc>
                  <a:spcPct val="115000"/>
                </a:lnSpc>
              </a:pPr>
              <a:endParaRPr sz="600" dirty="0">
                <a:latin typeface="Arial" panose="020B0604020202020204"/>
                <a:ea typeface="Arial" panose="020B0604020202020204"/>
                <a:cs typeface="Arial" panose="020B0604020202020204"/>
              </a:endParaRPr>
            </a:p>
            <a:p>
              <a:pPr marL="821055" indent="-234950" algn="l" rtl="0" eaLnBrk="0">
                <a:lnSpc>
                  <a:spcPct val="103000"/>
                </a:lnSpc>
                <a:spcBef>
                  <a:spcPts val="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干扰信</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号</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pic>
        <p:nvPicPr>
          <p:cNvPr id="94" name="picture 94"/>
          <p:cNvPicPr>
            <a:picLocks noChangeAspect="1"/>
          </p:cNvPicPr>
          <p:nvPr/>
        </p:nvPicPr>
        <p:blipFill>
          <a:blip r:embed="rId7"/>
          <a:stretch>
            <a:fillRect/>
          </a:stretch>
        </p:blipFill>
        <p:spPr>
          <a:xfrm rot="21600000">
            <a:off x="1796414" y="3763644"/>
            <a:ext cx="5871844" cy="50800"/>
          </a:xfrm>
          <a:prstGeom prst="rect">
            <a:avLst/>
          </a:prstGeom>
        </p:spPr>
      </p:pic>
      <p:pic>
        <p:nvPicPr>
          <p:cNvPr id="20" name="图片 19"/>
          <p:cNvPicPr>
            <a:picLocks noChangeAspect="1"/>
          </p:cNvPicPr>
          <p:nvPr/>
        </p:nvPicPr>
        <p:blipFill>
          <a:blip r:embed="rId8"/>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6" name="picture 826"/>
          <p:cNvPicPr>
            <a:picLocks noChangeAspect="1"/>
          </p:cNvPicPr>
          <p:nvPr/>
        </p:nvPicPr>
        <p:blipFill>
          <a:blip r:embed="rId1"/>
          <a:stretch>
            <a:fillRect/>
          </a:stretch>
        </p:blipFill>
        <p:spPr>
          <a:xfrm rot="21600000">
            <a:off x="0" y="1700783"/>
            <a:ext cx="9098280" cy="1242060"/>
          </a:xfrm>
          <a:prstGeom prst="rect">
            <a:avLst/>
          </a:prstGeom>
        </p:spPr>
      </p:pic>
      <p:pic>
        <p:nvPicPr>
          <p:cNvPr id="828" name="picture 828"/>
          <p:cNvPicPr>
            <a:picLocks noChangeAspect="1"/>
          </p:cNvPicPr>
          <p:nvPr/>
        </p:nvPicPr>
        <p:blipFill>
          <a:blip r:embed="rId2"/>
          <a:stretch>
            <a:fillRect/>
          </a:stretch>
        </p:blipFill>
        <p:spPr>
          <a:xfrm rot="21600000">
            <a:off x="1763267" y="4105655"/>
            <a:ext cx="4648200" cy="1933955"/>
          </a:xfrm>
          <a:prstGeom prst="rect">
            <a:avLst/>
          </a:prstGeom>
        </p:spPr>
      </p:pic>
      <p:pic>
        <p:nvPicPr>
          <p:cNvPr id="830" name="picture 830"/>
          <p:cNvPicPr>
            <a:picLocks noChangeAspect="1"/>
          </p:cNvPicPr>
          <p:nvPr/>
        </p:nvPicPr>
        <p:blipFill>
          <a:blip r:embed="rId3"/>
          <a:stretch>
            <a:fillRect/>
          </a:stretch>
        </p:blipFill>
        <p:spPr>
          <a:xfrm rot="21600000">
            <a:off x="0" y="3357371"/>
            <a:ext cx="8305800" cy="733044"/>
          </a:xfrm>
          <a:prstGeom prst="rect">
            <a:avLst/>
          </a:prstGeom>
        </p:spPr>
      </p:pic>
      <p:sp>
        <p:nvSpPr>
          <p:cNvPr id="832" name="textbox 832"/>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834" name="picture 834"/>
          <p:cNvPicPr>
            <a:picLocks noChangeAspect="1"/>
          </p:cNvPicPr>
          <p:nvPr/>
        </p:nvPicPr>
        <p:blipFill>
          <a:blip r:embed="rId4"/>
          <a:stretch>
            <a:fillRect/>
          </a:stretch>
        </p:blipFill>
        <p:spPr>
          <a:xfrm rot="21600000">
            <a:off x="179387" y="484632"/>
            <a:ext cx="7526337" cy="243839"/>
          </a:xfrm>
          <a:prstGeom prst="rect">
            <a:avLst/>
          </a:prstGeom>
        </p:spPr>
      </p:pic>
      <p:sp>
        <p:nvSpPr>
          <p:cNvPr id="836" name="rect 83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38" name="textbox 838"/>
          <p:cNvSpPr/>
          <p:nvPr/>
        </p:nvSpPr>
        <p:spPr>
          <a:xfrm>
            <a:off x="1264470" y="1323683"/>
            <a:ext cx="486727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掘进工作面安装要求（AQ1029-2019）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sp>
        <p:nvSpPr>
          <p:cNvPr id="840" name="textbox 840"/>
          <p:cNvSpPr/>
          <p:nvPr/>
        </p:nvSpPr>
        <p:spPr>
          <a:xfrm>
            <a:off x="1264470" y="2998178"/>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1" name="图片 10"/>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4" name="picture 844"/>
          <p:cNvPicPr>
            <a:picLocks noChangeAspect="1"/>
          </p:cNvPicPr>
          <p:nvPr/>
        </p:nvPicPr>
        <p:blipFill>
          <a:blip r:embed="rId1"/>
          <a:stretch>
            <a:fillRect/>
          </a:stretch>
        </p:blipFill>
        <p:spPr>
          <a:xfrm rot="21600000">
            <a:off x="3048" y="1711452"/>
            <a:ext cx="9124188" cy="3319271"/>
          </a:xfrm>
          <a:prstGeom prst="rect">
            <a:avLst/>
          </a:prstGeom>
        </p:spPr>
      </p:pic>
      <p:pic>
        <p:nvPicPr>
          <p:cNvPr id="846" name="picture 846"/>
          <p:cNvPicPr>
            <a:picLocks noChangeAspect="1"/>
          </p:cNvPicPr>
          <p:nvPr/>
        </p:nvPicPr>
        <p:blipFill>
          <a:blip r:embed="rId2"/>
          <a:stretch>
            <a:fillRect/>
          </a:stretch>
        </p:blipFill>
        <p:spPr>
          <a:xfrm rot="21600000">
            <a:off x="0" y="5085588"/>
            <a:ext cx="6665976" cy="1127760"/>
          </a:xfrm>
          <a:prstGeom prst="rect">
            <a:avLst/>
          </a:prstGeom>
        </p:spPr>
      </p:pic>
      <p:sp>
        <p:nvSpPr>
          <p:cNvPr id="848" name="textbox 848"/>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850" name="picture 850"/>
          <p:cNvPicPr>
            <a:picLocks noChangeAspect="1"/>
          </p:cNvPicPr>
          <p:nvPr/>
        </p:nvPicPr>
        <p:blipFill>
          <a:blip r:embed="rId3"/>
          <a:stretch>
            <a:fillRect/>
          </a:stretch>
        </p:blipFill>
        <p:spPr>
          <a:xfrm rot="21600000">
            <a:off x="179387" y="484632"/>
            <a:ext cx="7526337" cy="243839"/>
          </a:xfrm>
          <a:prstGeom prst="rect">
            <a:avLst/>
          </a:prstGeom>
        </p:spPr>
      </p:pic>
      <p:sp>
        <p:nvSpPr>
          <p:cNvPr id="852" name="rect 85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54" name="textbox 854"/>
          <p:cNvSpPr/>
          <p:nvPr/>
        </p:nvSpPr>
        <p:spPr>
          <a:xfrm>
            <a:off x="1264470"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8" name="picture 858"/>
          <p:cNvPicPr>
            <a:picLocks noChangeAspect="1"/>
          </p:cNvPicPr>
          <p:nvPr/>
        </p:nvPicPr>
        <p:blipFill>
          <a:blip r:embed="rId1"/>
          <a:stretch>
            <a:fillRect/>
          </a:stretch>
        </p:blipFill>
        <p:spPr>
          <a:xfrm rot="21600000">
            <a:off x="50292" y="1845563"/>
            <a:ext cx="8988552" cy="2389632"/>
          </a:xfrm>
          <a:prstGeom prst="rect">
            <a:avLst/>
          </a:prstGeom>
        </p:spPr>
      </p:pic>
      <p:sp>
        <p:nvSpPr>
          <p:cNvPr id="860" name="textbox 860"/>
          <p:cNvSpPr/>
          <p:nvPr/>
        </p:nvSpPr>
        <p:spPr>
          <a:xfrm>
            <a:off x="707059" y="217868"/>
            <a:ext cx="3834129"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67005" algn="l" rtl="0" eaLnBrk="0">
              <a:lnSpc>
                <a:spcPct val="99000"/>
              </a:lnSpc>
            </a:pP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1）</a:t>
            </a:r>
            <a:r>
              <a:rPr sz="2300" kern="0" spc="46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10" dirty="0">
                <a:solidFill>
                  <a:srgbClr val="632523">
                    <a:alpha val="100000"/>
                  </a:srgbClr>
                </a:solidFill>
                <a:latin typeface="黑体" panose="02010609060101010101" charset="-122"/>
                <a:ea typeface="黑体" panose="02010609060101010101" charset="-122"/>
                <a:cs typeface="黑体" panose="02010609060101010101" charset="-122"/>
              </a:rPr>
              <a:t>甲烷类传感器</a:t>
            </a:r>
            <a:endParaRPr sz="2300" dirty="0">
              <a:latin typeface="黑体" panose="02010609060101010101" charset="-122"/>
              <a:ea typeface="黑体" panose="02010609060101010101" charset="-122"/>
              <a:cs typeface="黑体" panose="02010609060101010101" charset="-122"/>
            </a:endParaRPr>
          </a:p>
        </p:txBody>
      </p:sp>
      <p:pic>
        <p:nvPicPr>
          <p:cNvPr id="862" name="picture 862"/>
          <p:cNvPicPr>
            <a:picLocks noChangeAspect="1"/>
          </p:cNvPicPr>
          <p:nvPr/>
        </p:nvPicPr>
        <p:blipFill>
          <a:blip r:embed="rId2"/>
          <a:stretch>
            <a:fillRect/>
          </a:stretch>
        </p:blipFill>
        <p:spPr>
          <a:xfrm rot="21600000">
            <a:off x="179387" y="484632"/>
            <a:ext cx="7526337" cy="243839"/>
          </a:xfrm>
          <a:prstGeom prst="rect">
            <a:avLst/>
          </a:prstGeom>
        </p:spPr>
      </p:pic>
      <p:sp>
        <p:nvSpPr>
          <p:cNvPr id="864" name="rect 86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66" name="textbox 866"/>
          <p:cNvSpPr/>
          <p:nvPr/>
        </p:nvSpPr>
        <p:spPr>
          <a:xfrm>
            <a:off x="1264470"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2"/>
          <p:cNvGrpSpPr/>
          <p:nvPr/>
        </p:nvGrpSpPr>
        <p:grpSpPr>
          <a:xfrm rot="21600000">
            <a:off x="893063" y="3500627"/>
            <a:ext cx="4392167" cy="2394204"/>
            <a:chOff x="0" y="0"/>
            <a:chExt cx="4392167" cy="2394204"/>
          </a:xfrm>
        </p:grpSpPr>
        <p:pic>
          <p:nvPicPr>
            <p:cNvPr id="870" name="picture 870"/>
            <p:cNvPicPr>
              <a:picLocks noChangeAspect="1"/>
            </p:cNvPicPr>
            <p:nvPr/>
          </p:nvPicPr>
          <p:blipFill>
            <a:blip r:embed="rId1"/>
            <a:stretch>
              <a:fillRect/>
            </a:stretch>
          </p:blipFill>
          <p:spPr>
            <a:xfrm rot="21600000">
              <a:off x="0" y="0"/>
              <a:ext cx="4392167" cy="2394204"/>
            </a:xfrm>
            <a:prstGeom prst="rect">
              <a:avLst/>
            </a:prstGeom>
          </p:spPr>
        </p:pic>
        <p:sp>
          <p:nvSpPr>
            <p:cNvPr id="872" name="textbox 872"/>
            <p:cNvSpPr/>
            <p:nvPr/>
          </p:nvSpPr>
          <p:spPr>
            <a:xfrm>
              <a:off x="-12700" y="-12700"/>
              <a:ext cx="4417695" cy="2419985"/>
            </a:xfrm>
            <a:prstGeom prst="rect">
              <a:avLst/>
            </a:prstGeom>
            <a:noFill/>
            <a:ln w="0" cap="flat">
              <a:noFill/>
              <a:prstDash val="solid"/>
              <a:miter lim="0"/>
            </a:ln>
          </p:spPr>
          <p:txBody>
            <a:bodyPr vert="horz" wrap="square" lIns="0" tIns="0" rIns="0" bIns="0"/>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2684145" algn="l" rtl="0" eaLnBrk="0">
                <a:lnSpc>
                  <a:spcPct val="100000"/>
                </a:lnSpc>
                <a:spcBef>
                  <a:spcPts val="5"/>
                </a:spcBef>
              </a:pPr>
              <a:r>
                <a:rPr sz="2000" kern="0" spc="-260" dirty="0">
                  <a:solidFill>
                    <a:srgbClr val="C6C6C6">
                      <a:alpha val="100000"/>
                    </a:srgbClr>
                  </a:solidFill>
                  <a:latin typeface="微软雅黑" panose="020B0503020204020204" charset="-122"/>
                  <a:ea typeface="微软雅黑" panose="020B0503020204020204" charset="-122"/>
                  <a:cs typeface="微软雅黑" panose="020B0503020204020204" charset="-122"/>
                </a:rPr>
                <a:t>O:+4H+4e一2HO</a:t>
              </a:r>
              <a:endParaRPr sz="2000" dirty="0">
                <a:latin typeface="微软雅黑" panose="020B0503020204020204" charset="-122"/>
                <a:ea typeface="微软雅黑" panose="020B0503020204020204" charset="-122"/>
                <a:cs typeface="微软雅黑" panose="020B0503020204020204" charset="-122"/>
              </a:endParaRPr>
            </a:p>
          </p:txBody>
        </p:sp>
      </p:grpSp>
      <p:sp>
        <p:nvSpPr>
          <p:cNvPr id="874" name="textbox 874"/>
          <p:cNvSpPr/>
          <p:nvPr/>
        </p:nvSpPr>
        <p:spPr>
          <a:xfrm>
            <a:off x="560285" y="1949348"/>
            <a:ext cx="8206105" cy="1096644"/>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422910" algn="l" rtl="0" eaLnBrk="0">
              <a:lnSpc>
                <a:spcPct val="87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一氧化碳传感器主要用于监测煤矿井下煤层自然或机车尾气情况， 该传感器</a:t>
            </a:r>
            <a:endParaRPr sz="1700" dirty="0">
              <a:latin typeface="微软雅黑" panose="020B0503020204020204" charset="-122"/>
              <a:ea typeface="微软雅黑" panose="020B0503020204020204" charset="-122"/>
              <a:cs typeface="微软雅黑" panose="020B0503020204020204" charset="-122"/>
            </a:endParaRPr>
          </a:p>
          <a:p>
            <a:pPr marL="44450" indent="-32385" algn="l" rtl="0" eaLnBrk="0">
              <a:lnSpc>
                <a:spcPct val="162000"/>
              </a:lnSpc>
              <a:spcBef>
                <a:spcPts val="40"/>
              </a:spcBef>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应用数量仅次于甲烷产品。</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受矿用应用条件限制 （分辨率、</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检测精度、</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功耗等</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目前适用于煤矿现场应用的技术只有电化学检测</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检测原理如下：</a:t>
            </a:r>
            <a:endParaRPr sz="1700" dirty="0">
              <a:latin typeface="微软雅黑" panose="020B0503020204020204" charset="-122"/>
              <a:ea typeface="微软雅黑" panose="020B0503020204020204" charset="-122"/>
              <a:cs typeface="微软雅黑" panose="020B0503020204020204" charset="-122"/>
            </a:endParaRPr>
          </a:p>
        </p:txBody>
      </p:sp>
      <p:pic>
        <p:nvPicPr>
          <p:cNvPr id="876" name="picture 876"/>
          <p:cNvPicPr>
            <a:picLocks noChangeAspect="1"/>
          </p:cNvPicPr>
          <p:nvPr/>
        </p:nvPicPr>
        <p:blipFill>
          <a:blip r:embed="rId2"/>
          <a:stretch>
            <a:fillRect/>
          </a:stretch>
        </p:blipFill>
        <p:spPr>
          <a:xfrm rot="21600000">
            <a:off x="6155435" y="3212592"/>
            <a:ext cx="2116835" cy="3372611"/>
          </a:xfrm>
          <a:prstGeom prst="rect">
            <a:avLst/>
          </a:prstGeom>
        </p:spPr>
      </p:pic>
      <p:sp>
        <p:nvSpPr>
          <p:cNvPr id="878" name="textbox 878"/>
          <p:cNvSpPr/>
          <p:nvPr/>
        </p:nvSpPr>
        <p:spPr>
          <a:xfrm>
            <a:off x="843889" y="824293"/>
            <a:ext cx="5462270" cy="770255"/>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a:p>
            <a:pPr algn="l" rtl="0" eaLnBrk="0">
              <a:lnSpc>
                <a:spcPct val="103000"/>
              </a:lnSpc>
            </a:pPr>
            <a:endParaRPr sz="900" dirty="0">
              <a:latin typeface="Arial" panose="020B0604020202020204"/>
              <a:ea typeface="Arial" panose="020B0604020202020204"/>
              <a:cs typeface="Arial" panose="020B0604020202020204"/>
            </a:endParaRPr>
          </a:p>
          <a:p>
            <a:pPr algn="r" rtl="0" eaLnBrk="0">
              <a:lnSpc>
                <a:spcPct val="99000"/>
              </a:lnSpc>
              <a:spcBef>
                <a:spcPts val="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17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一氧化碳气体检测技术</a:t>
            </a:r>
            <a:r>
              <a:rPr sz="17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——电化学检测技术</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880" name="picture 880"/>
          <p:cNvPicPr>
            <a:picLocks noChangeAspect="1"/>
          </p:cNvPicPr>
          <p:nvPr/>
        </p:nvPicPr>
        <p:blipFill>
          <a:blip r:embed="rId3"/>
          <a:stretch>
            <a:fillRect/>
          </a:stretch>
        </p:blipFill>
        <p:spPr>
          <a:xfrm rot="21600000">
            <a:off x="179387" y="484632"/>
            <a:ext cx="7526337" cy="243839"/>
          </a:xfrm>
          <a:prstGeom prst="rect">
            <a:avLst/>
          </a:prstGeom>
        </p:spPr>
      </p:pic>
      <p:sp>
        <p:nvSpPr>
          <p:cNvPr id="882" name="rect 88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884" name="textbox 884"/>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888" name="picture 888"/>
          <p:cNvPicPr>
            <a:picLocks noChangeAspect="1"/>
          </p:cNvPicPr>
          <p:nvPr/>
        </p:nvPicPr>
        <p:blipFill>
          <a:blip r:embed="rId4"/>
          <a:stretch>
            <a:fillRect/>
          </a:stretch>
        </p:blipFill>
        <p:spPr>
          <a:xfrm rot="21600000">
            <a:off x="2538983" y="6085332"/>
            <a:ext cx="1277111" cy="286511"/>
          </a:xfrm>
          <a:prstGeom prst="rect">
            <a:avLst/>
          </a:prstGeom>
        </p:spPr>
      </p:pic>
      <p:pic>
        <p:nvPicPr>
          <p:cNvPr id="13" name="图片 12"/>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 name="picture 890"/>
          <p:cNvPicPr>
            <a:picLocks noChangeAspect="1"/>
          </p:cNvPicPr>
          <p:nvPr/>
        </p:nvPicPr>
        <p:blipFill>
          <a:blip r:embed="rId1"/>
          <a:stretch>
            <a:fillRect/>
          </a:stretch>
        </p:blipFill>
        <p:spPr>
          <a:xfrm rot="21600000">
            <a:off x="2267711" y="2997707"/>
            <a:ext cx="4968240" cy="3581400"/>
          </a:xfrm>
          <a:prstGeom prst="rect">
            <a:avLst/>
          </a:prstGeom>
        </p:spPr>
      </p:pic>
      <p:sp>
        <p:nvSpPr>
          <p:cNvPr id="892" name="textbox 892"/>
          <p:cNvSpPr/>
          <p:nvPr/>
        </p:nvSpPr>
        <p:spPr>
          <a:xfrm>
            <a:off x="547179" y="1311122"/>
            <a:ext cx="8205469" cy="147320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916305" algn="l" rtl="0" eaLnBrk="0">
              <a:lnSpc>
                <a:spcPct val="99000"/>
              </a:lnSpc>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17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一氧化碳气体检测技术</a:t>
            </a:r>
            <a:r>
              <a:rPr sz="17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——电化学检测技术</a:t>
            </a:r>
            <a:endParaRPr sz="1700" dirty="0">
              <a:latin typeface="宋体" panose="02010600030101010101" pitchFamily="2" charset="-122"/>
              <a:ea typeface="宋体" panose="02010600030101010101" pitchFamily="2" charset="-122"/>
              <a:cs typeface="宋体" panose="02010600030101010101" pitchFamily="2" charset="-122"/>
            </a:endParaRPr>
          </a:p>
          <a:p>
            <a:pPr marL="422275" algn="l" rtl="0" eaLnBrk="0">
              <a:lnSpc>
                <a:spcPct val="96000"/>
              </a:lnSpc>
              <a:spcBef>
                <a:spcPts val="725"/>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该检测原理依靠气体的化学反应进行， 而针对煤矿现场复杂</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气体应用环境，</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2000"/>
              </a:lnSpc>
            </a:pPr>
            <a:endParaRPr sz="600" dirty="0">
              <a:latin typeface="Arial" panose="020B0604020202020204"/>
              <a:ea typeface="Arial" panose="020B0604020202020204"/>
              <a:cs typeface="Arial" panose="020B0604020202020204"/>
            </a:endParaRPr>
          </a:p>
          <a:p>
            <a:pPr marL="12700" indent="1905" algn="l" rtl="0" eaLnBrk="0">
              <a:lnSpc>
                <a:spcPct val="144000"/>
              </a:lnSpc>
              <a:spcBef>
                <a:spcPts val="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该化学反应存在较严重的气体交叉响应 （乙炔、</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乙烯、</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氢气、</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一氧化氮） 。</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因此，</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各元件厂家均会针对该问题进行优化， 其中， 英国</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CITY</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公司是目前应用相对最</a:t>
            </a:r>
            <a:endParaRPr sz="1700" dirty="0">
              <a:latin typeface="微软雅黑" panose="020B0503020204020204" charset="-122"/>
              <a:ea typeface="微软雅黑" panose="020B0503020204020204" charset="-122"/>
              <a:cs typeface="微软雅黑" panose="020B0503020204020204" charset="-122"/>
            </a:endParaRPr>
          </a:p>
        </p:txBody>
      </p:sp>
      <p:sp>
        <p:nvSpPr>
          <p:cNvPr id="894" name="textbox 894"/>
          <p:cNvSpPr/>
          <p:nvPr/>
        </p:nvSpPr>
        <p:spPr>
          <a:xfrm>
            <a:off x="707059" y="217868"/>
            <a:ext cx="3834129" cy="9785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p:txBody>
      </p:sp>
      <p:pic>
        <p:nvPicPr>
          <p:cNvPr id="896" name="picture 896"/>
          <p:cNvPicPr>
            <a:picLocks noChangeAspect="1"/>
          </p:cNvPicPr>
          <p:nvPr/>
        </p:nvPicPr>
        <p:blipFill>
          <a:blip r:embed="rId2"/>
          <a:stretch>
            <a:fillRect/>
          </a:stretch>
        </p:blipFill>
        <p:spPr>
          <a:xfrm rot="21600000">
            <a:off x="179387" y="484632"/>
            <a:ext cx="7526337" cy="243839"/>
          </a:xfrm>
          <a:prstGeom prst="rect">
            <a:avLst/>
          </a:prstGeom>
        </p:spPr>
      </p:pic>
      <p:sp>
        <p:nvSpPr>
          <p:cNvPr id="898" name="rect 89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902" name="textbox 902"/>
          <p:cNvSpPr/>
          <p:nvPr/>
        </p:nvSpPr>
        <p:spPr>
          <a:xfrm>
            <a:off x="550151" y="2897276"/>
            <a:ext cx="660400" cy="2686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1915"/>
              </a:lnSpc>
            </a:pPr>
            <a:r>
              <a:rPr sz="15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好的。</a:t>
            </a:r>
            <a:endParaRPr sz="1500" dirty="0">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4" name="rect 90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906" name="textbox 906"/>
          <p:cNvSpPr/>
          <p:nvPr/>
        </p:nvSpPr>
        <p:spPr>
          <a:xfrm>
            <a:off x="577799" y="1873851"/>
            <a:ext cx="4181475" cy="483615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714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2325"/>
              </a:lnSpc>
              <a:spcBef>
                <a:spcPts val="95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ct val="96000"/>
              </a:lnSpc>
              <a:spcBef>
                <a:spcPts val="1255"/>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c. 测量范围： 0～</a:t>
            </a:r>
            <a:r>
              <a:rPr sz="1700" kern="0" spc="-2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1000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ppm</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ts val="2325"/>
              </a:lnSpc>
              <a:spcBef>
                <a:spcPts val="945"/>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d. 测量误差： 0.00～</a:t>
            </a:r>
            <a:r>
              <a:rPr sz="17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100</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ppm</a:t>
            </a:r>
            <a:endParaRPr sz="1700" dirty="0">
              <a:latin typeface="微软雅黑" panose="020B0503020204020204" charset="-122"/>
              <a:ea typeface="微软雅黑" panose="020B0503020204020204" charset="-122"/>
              <a:cs typeface="微软雅黑" panose="020B0503020204020204" charset="-122"/>
            </a:endParaRPr>
          </a:p>
          <a:p>
            <a:pPr marL="1453515" indent="3810" algn="l" rtl="0" eaLnBrk="0">
              <a:lnSpc>
                <a:spcPct val="144000"/>
              </a:lnSpc>
              <a:spcBef>
                <a:spcPts val="775"/>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100～500</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500～</a:t>
            </a:r>
            <a:r>
              <a:rPr sz="17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1000</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≤真值的±6%</a:t>
            </a:r>
            <a:endParaRPr sz="1700" dirty="0">
              <a:latin typeface="微软雅黑" panose="020B0503020204020204" charset="-122"/>
              <a:ea typeface="微软雅黑" panose="020B0503020204020204" charset="-122"/>
              <a:cs typeface="微软雅黑" panose="020B0503020204020204" charset="-122"/>
            </a:endParaRPr>
          </a:p>
          <a:p>
            <a:pPr marL="18415" algn="l" rtl="0" eaLnBrk="0">
              <a:lnSpc>
                <a:spcPct val="94000"/>
              </a:lnSpc>
              <a:spcBef>
                <a:spcPts val="1065"/>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 T</a:t>
            </a:r>
            <a:r>
              <a:rPr sz="1800" kern="0" spc="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90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≤35s</a:t>
            </a:r>
            <a:endParaRPr sz="1700" dirty="0">
              <a:latin typeface="微软雅黑" panose="020B0503020204020204" charset="-122"/>
              <a:ea typeface="微软雅黑" panose="020B0503020204020204" charset="-122"/>
              <a:cs typeface="微软雅黑" panose="020B0503020204020204" charset="-122"/>
            </a:endParaRPr>
          </a:p>
          <a:p>
            <a:pPr marL="13335" algn="l" rtl="0" eaLnBrk="0">
              <a:lnSpc>
                <a:spcPts val="3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  稳定性： </a:t>
            </a:r>
            <a:r>
              <a:rPr sz="1700" kern="0" spc="20" dirty="0">
                <a:solidFill>
                  <a:srgbClr val="FF0000"/>
                </a:solidFill>
                <a:latin typeface="微软雅黑" panose="020B0503020204020204" charset="-122"/>
                <a:ea typeface="微软雅黑" panose="020B0503020204020204" charset="-122"/>
                <a:cs typeface="微软雅黑" panose="020B0503020204020204" charset="-122"/>
              </a:rPr>
              <a:t>不小于15天</a:t>
            </a:r>
            <a:endParaRPr sz="1700" dirty="0">
              <a:solidFill>
                <a:srgbClr val="FF0000"/>
              </a:solidFill>
              <a:latin typeface="微软雅黑" panose="020B0503020204020204" charset="-122"/>
              <a:ea typeface="微软雅黑" panose="020B0503020204020204" charset="-122"/>
              <a:cs typeface="微软雅黑" panose="020B0503020204020204" charset="-122"/>
            </a:endParaRPr>
          </a:p>
          <a:p>
            <a:pPr marL="18415" algn="l" rtl="0" eaLnBrk="0">
              <a:lnSpc>
                <a:spcPts val="3235"/>
              </a:lnSpc>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g. 元件寿命： 不小于1年</a:t>
            </a:r>
            <a:endParaRPr sz="1700" dirty="0">
              <a:latin typeface="微软雅黑" panose="020B0503020204020204" charset="-122"/>
              <a:ea typeface="微软雅黑" panose="020B0503020204020204" charset="-122"/>
              <a:cs typeface="微软雅黑" panose="020B0503020204020204" charset="-122"/>
            </a:endParaRPr>
          </a:p>
          <a:p>
            <a:pPr marL="26670" algn="l" rtl="0" eaLnBrk="0">
              <a:lnSpc>
                <a:spcPts val="324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h.</a:t>
            </a:r>
            <a:r>
              <a:rPr sz="1700" kern="0" spc="1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IP65</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700" dirty="0">
              <a:latin typeface="Arial" panose="020B0604020202020204"/>
              <a:ea typeface="Arial" panose="020B0604020202020204"/>
              <a:cs typeface="Arial" panose="020B0604020202020204"/>
            </a:endParaRPr>
          </a:p>
          <a:p>
            <a:pPr marL="24130" algn="l" rtl="0" eaLnBrk="0">
              <a:lnSpc>
                <a:spcPts val="2325"/>
              </a:lnSpc>
              <a:spcBef>
                <a:spcPts val="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防爆标志：</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p:txBody>
      </p:sp>
      <p:pic>
        <p:nvPicPr>
          <p:cNvPr id="908" name="picture 908"/>
          <p:cNvPicPr>
            <a:picLocks noChangeAspect="1"/>
          </p:cNvPicPr>
          <p:nvPr/>
        </p:nvPicPr>
        <p:blipFill>
          <a:blip r:embed="rId1"/>
          <a:stretch>
            <a:fillRect/>
          </a:stretch>
        </p:blipFill>
        <p:spPr>
          <a:xfrm rot="21600000">
            <a:off x="5875020" y="2231135"/>
            <a:ext cx="2153412" cy="3759708"/>
          </a:xfrm>
          <a:prstGeom prst="rect">
            <a:avLst/>
          </a:prstGeom>
        </p:spPr>
      </p:pic>
      <p:sp>
        <p:nvSpPr>
          <p:cNvPr id="910" name="textbox 910"/>
          <p:cNvSpPr/>
          <p:nvPr/>
        </p:nvSpPr>
        <p:spPr>
          <a:xfrm>
            <a:off x="707059" y="217868"/>
            <a:ext cx="3834129" cy="9785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p:txBody>
      </p:sp>
      <p:sp>
        <p:nvSpPr>
          <p:cNvPr id="912" name="textbox 912"/>
          <p:cNvSpPr/>
          <p:nvPr/>
        </p:nvSpPr>
        <p:spPr>
          <a:xfrm>
            <a:off x="328543" y="1218616"/>
            <a:ext cx="8221980" cy="305434"/>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algn="r" rtl="0" eaLnBrk="0">
              <a:lnSpc>
                <a:spcPct val="92000"/>
              </a:lnSpc>
            </a:pP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3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电化学一氧化碳检测技术</a:t>
            </a:r>
            <a:r>
              <a:rPr sz="2000" b="1" kern="0" spc="-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——典型产品</a:t>
            </a:r>
            <a:r>
              <a:rPr sz="2000" b="1"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GTH1000型一氧</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化碳传感器</a:t>
            </a:r>
            <a:endParaRPr sz="2000" dirty="0">
              <a:latin typeface="微软雅黑" panose="020B0503020204020204" charset="-122"/>
              <a:ea typeface="微软雅黑" panose="020B0503020204020204" charset="-122"/>
              <a:cs typeface="微软雅黑" panose="020B0503020204020204" charset="-122"/>
            </a:endParaRPr>
          </a:p>
        </p:txBody>
      </p:sp>
      <p:pic>
        <p:nvPicPr>
          <p:cNvPr id="914" name="picture 914"/>
          <p:cNvPicPr>
            <a:picLocks noChangeAspect="1"/>
          </p:cNvPicPr>
          <p:nvPr/>
        </p:nvPicPr>
        <p:blipFill>
          <a:blip r:embed="rId2"/>
          <a:stretch>
            <a:fillRect/>
          </a:stretch>
        </p:blipFill>
        <p:spPr>
          <a:xfrm rot="21600000">
            <a:off x="179387" y="484632"/>
            <a:ext cx="7526337" cy="243839"/>
          </a:xfrm>
          <a:prstGeom prst="rect">
            <a:avLst/>
          </a:prstGeom>
        </p:spPr>
      </p:pic>
      <p:sp>
        <p:nvSpPr>
          <p:cNvPr id="918" name="textbox 918"/>
          <p:cNvSpPr/>
          <p:nvPr/>
        </p:nvSpPr>
        <p:spPr>
          <a:xfrm>
            <a:off x="5733351" y="6201524"/>
            <a:ext cx="2666364" cy="28320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99000"/>
              </a:lnSpc>
            </a:pPr>
            <a:r>
              <a:rPr sz="17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GTH</a:t>
            </a:r>
            <a:r>
              <a:rPr sz="17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1000型一氧化碳传感器</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 name="textbox 920"/>
          <p:cNvSpPr/>
          <p:nvPr/>
        </p:nvSpPr>
        <p:spPr>
          <a:xfrm>
            <a:off x="403482" y="1323683"/>
            <a:ext cx="7917815" cy="1929764"/>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000125" algn="l" rtl="0" eaLnBrk="0">
              <a:lnSpc>
                <a:spcPct val="95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12700" indent="12065" algn="l" rtl="0" eaLnBrk="0">
              <a:lnSpc>
                <a:spcPct val="147000"/>
              </a:lnSpc>
              <a:spcBef>
                <a:spcPts val="5"/>
              </a:spcBef>
            </a:pP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7.1.1  一氧化碳传感器应垂直悬挂， 距顶板 （顶梁、屋顶）</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不得大于</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300mm， 距巷道侧壁 （墙</a:t>
            </a: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壁） 不得小于200mm， 并应安装维护方便，</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不影响行人和行车。</a:t>
            </a:r>
            <a:endParaRPr sz="2000" dirty="0">
              <a:latin typeface="微软雅黑" panose="020B0503020204020204" charset="-122"/>
              <a:ea typeface="微软雅黑" panose="020B0503020204020204" charset="-122"/>
              <a:cs typeface="微软雅黑" panose="020B0503020204020204" charset="-122"/>
            </a:endParaRPr>
          </a:p>
        </p:txBody>
      </p:sp>
      <p:sp>
        <p:nvSpPr>
          <p:cNvPr id="922" name="textbox 922"/>
          <p:cNvSpPr/>
          <p:nvPr/>
        </p:nvSpPr>
        <p:spPr>
          <a:xfrm>
            <a:off x="707059" y="217868"/>
            <a:ext cx="3834129" cy="9785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p:txBody>
      </p:sp>
      <p:pic>
        <p:nvPicPr>
          <p:cNvPr id="924" name="picture 924"/>
          <p:cNvPicPr>
            <a:picLocks noChangeAspect="1"/>
          </p:cNvPicPr>
          <p:nvPr/>
        </p:nvPicPr>
        <p:blipFill>
          <a:blip r:embed="rId1"/>
          <a:stretch>
            <a:fillRect/>
          </a:stretch>
        </p:blipFill>
        <p:spPr>
          <a:xfrm rot="21600000">
            <a:off x="179387" y="484632"/>
            <a:ext cx="7526337" cy="243839"/>
          </a:xfrm>
          <a:prstGeom prst="rect">
            <a:avLst/>
          </a:prstGeom>
        </p:spPr>
      </p:pic>
      <p:sp>
        <p:nvSpPr>
          <p:cNvPr id="926" name="rect 92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2"/>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0" name="picture 930"/>
          <p:cNvPicPr>
            <a:picLocks noChangeAspect="1"/>
          </p:cNvPicPr>
          <p:nvPr/>
        </p:nvPicPr>
        <p:blipFill>
          <a:blip r:embed="rId1"/>
          <a:stretch>
            <a:fillRect/>
          </a:stretch>
        </p:blipFill>
        <p:spPr>
          <a:xfrm rot="21600000">
            <a:off x="1548383" y="3212591"/>
            <a:ext cx="5486400" cy="3095244"/>
          </a:xfrm>
          <a:prstGeom prst="rect">
            <a:avLst/>
          </a:prstGeom>
        </p:spPr>
      </p:pic>
      <p:pic>
        <p:nvPicPr>
          <p:cNvPr id="932" name="picture 932"/>
          <p:cNvPicPr>
            <a:picLocks noChangeAspect="1"/>
          </p:cNvPicPr>
          <p:nvPr/>
        </p:nvPicPr>
        <p:blipFill>
          <a:blip r:embed="rId2"/>
          <a:stretch>
            <a:fillRect/>
          </a:stretch>
        </p:blipFill>
        <p:spPr>
          <a:xfrm rot="21600000">
            <a:off x="89915" y="1772411"/>
            <a:ext cx="8895588" cy="1065276"/>
          </a:xfrm>
          <a:prstGeom prst="rect">
            <a:avLst/>
          </a:prstGeom>
        </p:spPr>
      </p:pic>
      <p:sp>
        <p:nvSpPr>
          <p:cNvPr id="934" name="textbox 934"/>
          <p:cNvSpPr/>
          <p:nvPr/>
        </p:nvSpPr>
        <p:spPr>
          <a:xfrm>
            <a:off x="707059" y="217868"/>
            <a:ext cx="3834129" cy="9785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p:txBody>
      </p:sp>
      <p:pic>
        <p:nvPicPr>
          <p:cNvPr id="936" name="picture 936"/>
          <p:cNvPicPr>
            <a:picLocks noChangeAspect="1"/>
          </p:cNvPicPr>
          <p:nvPr/>
        </p:nvPicPr>
        <p:blipFill>
          <a:blip r:embed="rId3"/>
          <a:stretch>
            <a:fillRect/>
          </a:stretch>
        </p:blipFill>
        <p:spPr>
          <a:xfrm rot="21600000">
            <a:off x="179387" y="484632"/>
            <a:ext cx="7526337" cy="243839"/>
          </a:xfrm>
          <a:prstGeom prst="rect">
            <a:avLst/>
          </a:prstGeom>
        </p:spPr>
      </p:pic>
      <p:sp>
        <p:nvSpPr>
          <p:cNvPr id="938" name="rect 93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940" name="textbox 940"/>
          <p:cNvSpPr/>
          <p:nvPr/>
        </p:nvSpPr>
        <p:spPr>
          <a:xfrm>
            <a:off x="1264470"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4" name="picture 944"/>
          <p:cNvPicPr>
            <a:picLocks noChangeAspect="1"/>
          </p:cNvPicPr>
          <p:nvPr/>
        </p:nvPicPr>
        <p:blipFill>
          <a:blip r:embed="rId1"/>
          <a:stretch>
            <a:fillRect/>
          </a:stretch>
        </p:blipFill>
        <p:spPr>
          <a:xfrm rot="21600000">
            <a:off x="30480" y="1844040"/>
            <a:ext cx="9064752" cy="2261615"/>
          </a:xfrm>
          <a:prstGeom prst="rect">
            <a:avLst/>
          </a:prstGeom>
        </p:spPr>
      </p:pic>
      <p:sp>
        <p:nvSpPr>
          <p:cNvPr id="946" name="textbox 946"/>
          <p:cNvSpPr/>
          <p:nvPr/>
        </p:nvSpPr>
        <p:spPr>
          <a:xfrm>
            <a:off x="707059" y="217868"/>
            <a:ext cx="3834129" cy="9785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一氧化碳传感器</a:t>
            </a:r>
            <a:endParaRPr sz="2300" dirty="0">
              <a:latin typeface="黑体" panose="02010609060101010101" charset="-122"/>
              <a:ea typeface="黑体" panose="02010609060101010101" charset="-122"/>
              <a:cs typeface="黑体" panose="02010609060101010101" charset="-122"/>
            </a:endParaRPr>
          </a:p>
        </p:txBody>
      </p:sp>
      <p:pic>
        <p:nvPicPr>
          <p:cNvPr id="948" name="picture 948"/>
          <p:cNvPicPr>
            <a:picLocks noChangeAspect="1"/>
          </p:cNvPicPr>
          <p:nvPr/>
        </p:nvPicPr>
        <p:blipFill>
          <a:blip r:embed="rId2"/>
          <a:stretch>
            <a:fillRect/>
          </a:stretch>
        </p:blipFill>
        <p:spPr>
          <a:xfrm rot="21600000">
            <a:off x="179387" y="484632"/>
            <a:ext cx="7526337" cy="243839"/>
          </a:xfrm>
          <a:prstGeom prst="rect">
            <a:avLst/>
          </a:prstGeom>
        </p:spPr>
      </p:pic>
      <p:sp>
        <p:nvSpPr>
          <p:cNvPr id="950" name="rect 95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952" name="textbox 952"/>
          <p:cNvSpPr/>
          <p:nvPr/>
        </p:nvSpPr>
        <p:spPr>
          <a:xfrm>
            <a:off x="1264470"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6" name="table 956"/>
          <p:cNvGraphicFramePr>
            <a:graphicFrameLocks noGrp="1"/>
          </p:cNvGraphicFramePr>
          <p:nvPr/>
        </p:nvGraphicFramePr>
        <p:xfrm>
          <a:off x="605154" y="4215129"/>
          <a:ext cx="7738108" cy="2166617"/>
        </p:xfrm>
        <a:graphic>
          <a:graphicData uri="http://schemas.openxmlformats.org/drawingml/2006/table">
            <a:tbl>
              <a:tblPr/>
              <a:tblGrid>
                <a:gridCol w="1637664"/>
                <a:gridCol w="1219200"/>
                <a:gridCol w="1554480"/>
                <a:gridCol w="1736725"/>
                <a:gridCol w="1590039"/>
              </a:tblGrid>
              <a:tr h="613409">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371475" algn="l" rtl="0" eaLnBrk="0">
                        <a:lnSpc>
                          <a:spcPct val="100000"/>
                        </a:lnSpc>
                      </a:pPr>
                      <a:r>
                        <a:rPr sz="1700" b="1" kern="0" spc="7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技术指标</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57480" algn="l" rtl="0" eaLnBrk="0">
                        <a:lnSpc>
                          <a:spcPct val="99000"/>
                        </a:lnSpc>
                      </a:pPr>
                      <a:r>
                        <a:rPr sz="1700" b="1" kern="0" spc="7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机械风表</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l" rtl="0" eaLnBrk="0">
                        <a:lnSpc>
                          <a:spcPct val="102000"/>
                        </a:lnSpc>
                      </a:pPr>
                      <a:endParaRPr sz="300" dirty="0">
                        <a:latin typeface="Arial" panose="020B0604020202020204"/>
                        <a:ea typeface="Arial" panose="020B0604020202020204"/>
                        <a:cs typeface="Arial" panose="020B0604020202020204"/>
                      </a:endParaRPr>
                    </a:p>
                    <a:p>
                      <a:pPr marL="206375" indent="-112395" algn="l" rtl="0" eaLnBrk="0">
                        <a:lnSpc>
                          <a:spcPct val="101000"/>
                        </a:lnSpc>
                        <a:spcBef>
                          <a:spcPts val="5"/>
                        </a:spcBef>
                      </a:pP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超声涡街原理</a:t>
                      </a:r>
                      <a:r>
                        <a:rPr sz="1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风速传感器</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l" rtl="0" eaLnBrk="0">
                        <a:lnSpc>
                          <a:spcPct val="102000"/>
                        </a:lnSpc>
                      </a:pPr>
                      <a:endParaRPr sz="300" dirty="0">
                        <a:latin typeface="Arial" panose="020B0604020202020204"/>
                        <a:ea typeface="Arial" panose="020B0604020202020204"/>
                        <a:cs typeface="Arial" panose="020B0604020202020204"/>
                      </a:endParaRPr>
                    </a:p>
                    <a:p>
                      <a:pPr marL="297180" indent="-228600" algn="l" rtl="0" eaLnBrk="0">
                        <a:lnSpc>
                          <a:spcPct val="101000"/>
                        </a:lnSpc>
                        <a:spcBef>
                          <a:spcPts val="5"/>
                        </a:spcBef>
                      </a:pP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微差压检测原理</a:t>
                      </a:r>
                      <a:r>
                        <a:rPr sz="1700" b="1" kern="0" spc="2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风速传感器</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c>
                  <a:txBody>
                    <a:bodyPr/>
                    <a:lstStyle/>
                    <a:p>
                      <a:pPr algn="l" rtl="0" eaLnBrk="0">
                        <a:lnSpc>
                          <a:spcPct val="102000"/>
                        </a:lnSpc>
                      </a:pPr>
                      <a:endParaRPr sz="300" dirty="0">
                        <a:latin typeface="Arial" panose="020B0604020202020204"/>
                        <a:ea typeface="Arial" panose="020B0604020202020204"/>
                        <a:cs typeface="Arial" panose="020B0604020202020204"/>
                      </a:endParaRPr>
                    </a:p>
                    <a:p>
                      <a:pPr marL="220980" indent="-112395" algn="l" rtl="0" eaLnBrk="0">
                        <a:lnSpc>
                          <a:spcPct val="101000"/>
                        </a:lnSpc>
                        <a:spcBef>
                          <a:spcPts val="5"/>
                        </a:spcBef>
                      </a:pP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超声时差原理</a:t>
                      </a:r>
                      <a:r>
                        <a:rPr sz="1700" b="1" kern="0" spc="10" dirty="0">
                          <a:solidFill>
                            <a:srgbClr val="FFFFFF">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FFFFFF">
                              <a:alpha val="100000"/>
                            </a:srgbClr>
                          </a:solidFill>
                          <a:latin typeface="微软雅黑" panose="020B0503020204020204" charset="-122"/>
                          <a:ea typeface="微软雅黑" panose="020B0503020204020204" charset="-122"/>
                          <a:cs typeface="微软雅黑" panose="020B0503020204020204" charset="-122"/>
                        </a:rPr>
                        <a:t>风速传感器</a:t>
                      </a:r>
                      <a:endParaRPr sz="1700" dirty="0">
                        <a:latin typeface="微软雅黑" panose="020B0503020204020204" charset="-122"/>
                        <a:ea typeface="微软雅黑" panose="020B0503020204020204" charset="-122"/>
                        <a:cs typeface="微软雅黑" panose="020B0503020204020204"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F81BD"/>
                    </a:solidFill>
                  </a:tcPr>
                </a:tc>
              </a:tr>
              <a:tr h="607059">
                <a:tc>
                  <a:txBody>
                    <a:bodyPr/>
                    <a:lstStyle/>
                    <a:p>
                      <a:pPr algn="l" rtl="0" eaLnBrk="0">
                        <a:lnSpc>
                          <a:spcPct val="106000"/>
                        </a:lnSpc>
                      </a:pPr>
                      <a:endParaRPr sz="200" dirty="0">
                        <a:latin typeface="Arial" panose="020B0604020202020204"/>
                        <a:ea typeface="Arial" panose="020B0604020202020204"/>
                        <a:cs typeface="Arial" panose="020B0604020202020204"/>
                      </a:endParaRPr>
                    </a:p>
                    <a:p>
                      <a:pPr marL="537845" indent="-100965" algn="l" rtl="0" eaLnBrk="0">
                        <a:lnSpc>
                          <a:spcPct val="113000"/>
                        </a:lnSpc>
                        <a:spcBef>
                          <a:spcPts val="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检测范围</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600" kern="0" spc="-90" dirty="0">
                          <a:solidFill>
                            <a:srgbClr val="000000">
                              <a:alpha val="100000"/>
                            </a:srgbClr>
                          </a:solidFill>
                          <a:latin typeface="Arial" panose="020B0604020202020204"/>
                          <a:ea typeface="Arial" panose="020B0604020202020204"/>
                          <a:cs typeface="Arial" panose="020B0604020202020204"/>
                        </a:rPr>
                        <a:t>m/s</a:t>
                      </a:r>
                      <a:r>
                        <a:rPr sz="1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6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62560" algn="l" rtl="0" eaLnBrk="0">
                        <a:lnSpc>
                          <a:spcPct val="96000"/>
                        </a:lnSpc>
                      </a:pPr>
                      <a:r>
                        <a:rPr sz="17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0.2~25.0</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330200" algn="l" rtl="0" eaLnBrk="0">
                        <a:lnSpc>
                          <a:spcPct val="96000"/>
                        </a:lnSpc>
                      </a:pPr>
                      <a:r>
                        <a:rPr sz="17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0.4~15.0</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21005" algn="l" rtl="0" eaLnBrk="0">
                        <a:lnSpc>
                          <a:spcPct val="96000"/>
                        </a:lnSpc>
                      </a:pPr>
                      <a:r>
                        <a:rPr sz="17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0.1~15.0</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287655" algn="l" rtl="0" eaLnBrk="0">
                        <a:lnSpc>
                          <a:spcPct val="96000"/>
                        </a:lnSpc>
                      </a:pPr>
                      <a:r>
                        <a:rPr sz="17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0.05~20.0</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607059">
                <a:tc>
                  <a:txBody>
                    <a:bodyPr/>
                    <a:lstStyle/>
                    <a:p>
                      <a:pPr algn="l" rtl="0" eaLnBrk="0">
                        <a:lnSpc>
                          <a:spcPct val="111000"/>
                        </a:lnSpc>
                      </a:pPr>
                      <a:endParaRPr sz="200" dirty="0">
                        <a:latin typeface="Arial" panose="020B0604020202020204"/>
                        <a:ea typeface="Arial" panose="020B0604020202020204"/>
                        <a:cs typeface="Arial" panose="020B0604020202020204"/>
                      </a:endParaRPr>
                    </a:p>
                    <a:p>
                      <a:pPr marL="373380" algn="l" rtl="0" eaLnBrk="0">
                        <a:lnSpc>
                          <a:spcPct val="88000"/>
                        </a:lnSpc>
                        <a:spcBef>
                          <a:spcPts val="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检测误差</a:t>
                      </a:r>
                      <a:endParaRPr sz="1700" dirty="0">
                        <a:latin typeface="宋体" panose="02010600030101010101" pitchFamily="2" charset="-122"/>
                        <a:ea typeface="宋体" panose="02010600030101010101" pitchFamily="2" charset="-122"/>
                        <a:cs typeface="宋体" panose="02010600030101010101" pitchFamily="2" charset="-122"/>
                      </a:endParaRPr>
                    </a:p>
                    <a:p>
                      <a:pPr marL="574675" algn="l" rtl="0" eaLnBrk="0">
                        <a:lnSpc>
                          <a:spcPts val="2490"/>
                        </a:lnSpc>
                      </a:pPr>
                      <a:r>
                        <a:rPr sz="1700" kern="0" spc="30" dirty="0">
                          <a:solidFill>
                            <a:srgbClr val="000000">
                              <a:alpha val="100000"/>
                            </a:srgbClr>
                          </a:solidFill>
                          <a:latin typeface="Arial" panose="020B0604020202020204"/>
                          <a:ea typeface="Arial" panose="020B0604020202020204"/>
                          <a:cs typeface="Arial" panose="020B0604020202020204"/>
                        </a:rPr>
                        <a:t>(m/s)</a:t>
                      </a:r>
                      <a:endParaRPr sz="1700" dirty="0">
                        <a:latin typeface="Arial" panose="020B0604020202020204"/>
                        <a:ea typeface="Arial" panose="020B0604020202020204"/>
                        <a:cs typeface="Arial" panose="020B060402020202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eaLnBrk="0">
                        <a:lnSpc>
                          <a:spcPct val="134000"/>
                        </a:lnSpc>
                      </a:pPr>
                      <a:endParaRPr sz="1000" dirty="0">
                        <a:latin typeface="Arial" panose="020B0604020202020204"/>
                        <a:ea typeface="Arial" panose="020B0604020202020204"/>
                        <a:cs typeface="Arial" panose="020B0604020202020204"/>
                      </a:endParaRPr>
                    </a:p>
                    <a:p>
                      <a:pPr marL="448310" algn="l" rtl="0" eaLnBrk="0">
                        <a:lnSpc>
                          <a:spcPct val="82000"/>
                        </a:lnSpc>
                        <a:spcBef>
                          <a:spcPts val="5"/>
                        </a:spcBef>
                      </a:pP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0.2</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eaLnBrk="0">
                        <a:lnSpc>
                          <a:spcPct val="134000"/>
                        </a:lnSpc>
                      </a:pPr>
                      <a:endParaRPr sz="1000" dirty="0">
                        <a:latin typeface="Arial" panose="020B0604020202020204"/>
                        <a:ea typeface="Arial" panose="020B0604020202020204"/>
                        <a:cs typeface="Arial" panose="020B0604020202020204"/>
                      </a:endParaRPr>
                    </a:p>
                    <a:p>
                      <a:pPr marL="615950" algn="l" rtl="0" eaLnBrk="0">
                        <a:lnSpc>
                          <a:spcPct val="82000"/>
                        </a:lnSpc>
                        <a:spcBef>
                          <a:spcPts val="5"/>
                        </a:spcBef>
                      </a:pP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0.2</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eaLnBrk="0">
                        <a:lnSpc>
                          <a:spcPct val="134000"/>
                        </a:lnSpc>
                      </a:pPr>
                      <a:endParaRPr sz="1000" dirty="0">
                        <a:latin typeface="Arial" panose="020B0604020202020204"/>
                        <a:ea typeface="Arial" panose="020B0604020202020204"/>
                        <a:cs typeface="Arial" panose="020B0604020202020204"/>
                      </a:endParaRPr>
                    </a:p>
                    <a:p>
                      <a:pPr marL="706755" algn="l" rtl="0" eaLnBrk="0">
                        <a:lnSpc>
                          <a:spcPct val="82000"/>
                        </a:lnSpc>
                        <a:spcBef>
                          <a:spcPts val="5"/>
                        </a:spcBef>
                      </a:pP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0.2</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eaLnBrk="0">
                        <a:lnSpc>
                          <a:spcPct val="134000"/>
                        </a:lnSpc>
                      </a:pPr>
                      <a:endParaRPr sz="1000" dirty="0">
                        <a:latin typeface="Arial" panose="020B0604020202020204"/>
                        <a:ea typeface="Arial" panose="020B0604020202020204"/>
                        <a:cs typeface="Arial" panose="020B0604020202020204"/>
                      </a:endParaRPr>
                    </a:p>
                    <a:p>
                      <a:pPr marL="630555" algn="l" rtl="0" eaLnBrk="0">
                        <a:lnSpc>
                          <a:spcPct val="82000"/>
                        </a:lnSpc>
                        <a:spcBef>
                          <a:spcPts val="5"/>
                        </a:spcBef>
                      </a:pP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0.1</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339090">
                <a:tc>
                  <a:txBody>
                    <a:bodyPr/>
                    <a:lstStyle/>
                    <a:p>
                      <a:pPr algn="l" rtl="0" eaLnBrk="0">
                        <a:lnSpc>
                          <a:spcPct val="103000"/>
                        </a:lnSpc>
                      </a:pPr>
                      <a:endParaRPr sz="200" dirty="0">
                        <a:latin typeface="Arial" panose="020B0604020202020204"/>
                        <a:ea typeface="Arial" panose="020B0604020202020204"/>
                        <a:cs typeface="Arial" panose="020B0604020202020204"/>
                      </a:endParaRPr>
                    </a:p>
                    <a:p>
                      <a:pPr marL="144780" algn="l" rtl="0" eaLnBrk="0">
                        <a:lnSpc>
                          <a:spcPct val="100000"/>
                        </a:lnSpc>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湿度粉尘影响</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506730" algn="l" rtl="0" eaLnBrk="0">
                        <a:lnSpc>
                          <a:spcPct val="100000"/>
                        </a:lnSpc>
                        <a:spcBef>
                          <a:spcPts val="0"/>
                        </a:spcBef>
                      </a:pP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674370" algn="l" rtl="0" eaLnBrk="0">
                        <a:lnSpc>
                          <a:spcPct val="100000"/>
                        </a:lnSpc>
                        <a:spcBef>
                          <a:spcPts val="0"/>
                        </a:spcBef>
                      </a:pP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763905" algn="l" rtl="0" eaLnBrk="0">
                        <a:lnSpc>
                          <a:spcPct val="100000"/>
                        </a:lnSpc>
                        <a:spcBef>
                          <a:spcPts val="0"/>
                        </a:spcBef>
                      </a:pP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无</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687705" algn="l" rtl="0" eaLnBrk="0">
                        <a:lnSpc>
                          <a:spcPct val="100000"/>
                        </a:lnSpc>
                        <a:spcBef>
                          <a:spcPts val="0"/>
                        </a:spcBef>
                      </a:pP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无</a:t>
                      </a:r>
                      <a:endParaRPr sz="17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bl>
          </a:graphicData>
        </a:graphic>
      </p:graphicFrame>
      <p:sp>
        <p:nvSpPr>
          <p:cNvPr id="958" name="textbox 958"/>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176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3）风速传感器</a:t>
            </a:r>
            <a:endParaRPr sz="2300" dirty="0">
              <a:latin typeface="黑体" panose="02010609060101010101" charset="-122"/>
              <a:ea typeface="黑体" panose="02010609060101010101" charset="-122"/>
              <a:cs typeface="黑体" panose="02010609060101010101" charset="-122"/>
            </a:endParaRPr>
          </a:p>
        </p:txBody>
      </p:sp>
      <p:pic>
        <p:nvPicPr>
          <p:cNvPr id="960" name="picture 960"/>
          <p:cNvPicPr>
            <a:picLocks noChangeAspect="1"/>
          </p:cNvPicPr>
          <p:nvPr/>
        </p:nvPicPr>
        <p:blipFill>
          <a:blip r:embed="rId1"/>
          <a:stretch>
            <a:fillRect/>
          </a:stretch>
        </p:blipFill>
        <p:spPr>
          <a:xfrm rot="21600000">
            <a:off x="6539484" y="1700783"/>
            <a:ext cx="1437131" cy="2179320"/>
          </a:xfrm>
          <a:prstGeom prst="rect">
            <a:avLst/>
          </a:prstGeom>
        </p:spPr>
      </p:pic>
      <p:pic>
        <p:nvPicPr>
          <p:cNvPr id="962" name="picture 962"/>
          <p:cNvPicPr>
            <a:picLocks noChangeAspect="1"/>
          </p:cNvPicPr>
          <p:nvPr/>
        </p:nvPicPr>
        <p:blipFill>
          <a:blip r:embed="rId2"/>
          <a:stretch>
            <a:fillRect/>
          </a:stretch>
        </p:blipFill>
        <p:spPr>
          <a:xfrm rot="21600000">
            <a:off x="5292852" y="1630680"/>
            <a:ext cx="911352" cy="2319527"/>
          </a:xfrm>
          <a:prstGeom prst="rect">
            <a:avLst/>
          </a:prstGeom>
        </p:spPr>
      </p:pic>
      <p:pic>
        <p:nvPicPr>
          <p:cNvPr id="964" name="picture 964"/>
          <p:cNvPicPr>
            <a:picLocks noChangeAspect="1"/>
          </p:cNvPicPr>
          <p:nvPr/>
        </p:nvPicPr>
        <p:blipFill>
          <a:blip r:embed="rId3"/>
          <a:stretch>
            <a:fillRect/>
          </a:stretch>
        </p:blipFill>
        <p:spPr>
          <a:xfrm rot="21600000">
            <a:off x="3744467" y="1700783"/>
            <a:ext cx="886967" cy="2177796"/>
          </a:xfrm>
          <a:prstGeom prst="rect">
            <a:avLst/>
          </a:prstGeom>
        </p:spPr>
      </p:pic>
      <p:pic>
        <p:nvPicPr>
          <p:cNvPr id="966" name="picture 966"/>
          <p:cNvPicPr>
            <a:picLocks noChangeAspect="1"/>
          </p:cNvPicPr>
          <p:nvPr/>
        </p:nvPicPr>
        <p:blipFill>
          <a:blip r:embed="rId4"/>
          <a:stretch>
            <a:fillRect/>
          </a:stretch>
        </p:blipFill>
        <p:spPr>
          <a:xfrm rot="21600000">
            <a:off x="179387" y="484632"/>
            <a:ext cx="7526337" cy="243839"/>
          </a:xfrm>
          <a:prstGeom prst="rect">
            <a:avLst/>
          </a:prstGeom>
        </p:spPr>
      </p:pic>
      <p:pic>
        <p:nvPicPr>
          <p:cNvPr id="968" name="picture 968"/>
          <p:cNvPicPr>
            <a:picLocks noChangeAspect="1"/>
          </p:cNvPicPr>
          <p:nvPr/>
        </p:nvPicPr>
        <p:blipFill>
          <a:blip r:embed="rId5"/>
          <a:stretch>
            <a:fillRect/>
          </a:stretch>
        </p:blipFill>
        <p:spPr>
          <a:xfrm rot="21600000">
            <a:off x="2124455" y="2276855"/>
            <a:ext cx="1164335" cy="1426464"/>
          </a:xfrm>
          <a:prstGeom prst="rect">
            <a:avLst/>
          </a:prstGeom>
        </p:spPr>
      </p:pic>
      <p:sp>
        <p:nvSpPr>
          <p:cNvPr id="970" name="rect 97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1" name="图片 10"/>
          <p:cNvPicPr>
            <a:picLocks noChangeAspect="1"/>
          </p:cNvPicPr>
          <p:nvPr/>
        </p:nvPicPr>
        <p:blipFill>
          <a:blip r:embed="rId6"/>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box 96"/>
          <p:cNvSpPr/>
          <p:nvPr/>
        </p:nvSpPr>
        <p:spPr>
          <a:xfrm>
            <a:off x="1556308" y="1444980"/>
            <a:ext cx="5967729" cy="176530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数字传输：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即用数字编码信号， 直接传输数字量。</a:t>
            </a:r>
            <a:r>
              <a:rPr sz="1700"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应用时涉</a:t>
            </a:r>
            <a:endParaRPr sz="1700" dirty="0">
              <a:latin typeface="微软雅黑" panose="020B0503020204020204" charset="-122"/>
              <a:ea typeface="微软雅黑" panose="020B0503020204020204" charset="-122"/>
              <a:cs typeface="微软雅黑" panose="020B0503020204020204" charset="-122"/>
            </a:endParaRPr>
          </a:p>
          <a:p>
            <a:pPr marL="13970" algn="l" rtl="0" eaLnBrk="0">
              <a:lnSpc>
                <a:spcPct val="166000"/>
              </a:lnSpc>
              <a:spcBef>
                <a:spcPts val="15"/>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及</a:t>
            </a:r>
            <a:r>
              <a:rPr sz="1700" u="sng"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传输制式</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和</a:t>
            </a:r>
            <a:r>
              <a:rPr sz="1700" u="sng"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传输协议</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marL="65405" algn="l" rtl="0" eaLnBrk="0">
              <a:lnSpc>
                <a:spcPct val="96000"/>
              </a:lnSpc>
              <a:spcBef>
                <a:spcPts val="520"/>
              </a:spcBef>
            </a:pPr>
            <a:r>
              <a:rPr sz="17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优点：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传输信息准确、</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可靠， 信息传输量大。</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66675" algn="l" rtl="0" eaLnBrk="0">
              <a:lnSpc>
                <a:spcPct val="96000"/>
              </a:lnSpc>
            </a:pPr>
            <a:r>
              <a:rPr sz="17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缺点：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成本稍高、</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协议兼用</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难度大。</a:t>
            </a:r>
            <a:endParaRPr sz="1700" dirty="0">
              <a:latin typeface="微软雅黑" panose="020B0503020204020204" charset="-122"/>
              <a:ea typeface="微软雅黑" panose="020B0503020204020204" charset="-122"/>
              <a:cs typeface="微软雅黑" panose="020B0503020204020204" charset="-122"/>
            </a:endParaRPr>
          </a:p>
        </p:txBody>
      </p:sp>
      <p:graphicFrame>
        <p:nvGraphicFramePr>
          <p:cNvPr id="98" name="table 98"/>
          <p:cNvGraphicFramePr>
            <a:graphicFrameLocks noGrp="1"/>
          </p:cNvGraphicFramePr>
          <p:nvPr/>
        </p:nvGraphicFramePr>
        <p:xfrm>
          <a:off x="4679822" y="4314063"/>
          <a:ext cx="2879090" cy="1689100"/>
        </p:xfrm>
        <a:graphic>
          <a:graphicData uri="http://schemas.openxmlformats.org/drawingml/2006/table">
            <a:tbl>
              <a:tblPr/>
              <a:tblGrid>
                <a:gridCol w="2879090"/>
              </a:tblGrid>
              <a:tr h="168910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0" name="picture 100"/>
          <p:cNvPicPr>
            <a:picLocks noChangeAspect="1"/>
          </p:cNvPicPr>
          <p:nvPr/>
        </p:nvPicPr>
        <p:blipFill>
          <a:blip r:embed="rId1"/>
          <a:stretch>
            <a:fillRect/>
          </a:stretch>
        </p:blipFill>
        <p:spPr>
          <a:xfrm rot="21600000">
            <a:off x="4689348" y="4323588"/>
            <a:ext cx="2860547" cy="1676400"/>
          </a:xfrm>
          <a:prstGeom prst="rect">
            <a:avLst/>
          </a:prstGeom>
        </p:spPr>
      </p:pic>
      <p:graphicFrame>
        <p:nvGraphicFramePr>
          <p:cNvPr id="102" name="table 102"/>
          <p:cNvGraphicFramePr>
            <a:graphicFrameLocks noGrp="1"/>
          </p:cNvGraphicFramePr>
          <p:nvPr/>
        </p:nvGraphicFramePr>
        <p:xfrm>
          <a:off x="2212466" y="4314063"/>
          <a:ext cx="2322829" cy="1689100"/>
        </p:xfrm>
        <a:graphic>
          <a:graphicData uri="http://schemas.openxmlformats.org/drawingml/2006/table">
            <a:tbl>
              <a:tblPr/>
              <a:tblGrid>
                <a:gridCol w="2322829"/>
              </a:tblGrid>
              <a:tr h="168910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104" name="picture 104"/>
          <p:cNvPicPr>
            <a:picLocks noChangeAspect="1"/>
          </p:cNvPicPr>
          <p:nvPr/>
        </p:nvPicPr>
        <p:blipFill>
          <a:blip r:embed="rId2"/>
          <a:stretch>
            <a:fillRect/>
          </a:stretch>
        </p:blipFill>
        <p:spPr>
          <a:xfrm rot="21600000">
            <a:off x="2221991" y="4323588"/>
            <a:ext cx="2304287" cy="1676400"/>
          </a:xfrm>
          <a:prstGeom prst="rect">
            <a:avLst/>
          </a:prstGeom>
        </p:spPr>
      </p:pic>
      <p:sp>
        <p:nvSpPr>
          <p:cNvPr id="106" name="textbox 106"/>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数据传输方式</a:t>
            </a:r>
            <a:endParaRPr sz="2300" dirty="0">
              <a:latin typeface="黑体" panose="02010609060101010101" charset="-122"/>
              <a:ea typeface="黑体" panose="02010609060101010101" charset="-122"/>
              <a:cs typeface="黑体" panose="02010609060101010101" charset="-122"/>
            </a:endParaRPr>
          </a:p>
        </p:txBody>
      </p:sp>
      <p:pic>
        <p:nvPicPr>
          <p:cNvPr id="108" name="picture 108"/>
          <p:cNvPicPr>
            <a:picLocks noChangeAspect="1"/>
          </p:cNvPicPr>
          <p:nvPr/>
        </p:nvPicPr>
        <p:blipFill>
          <a:blip r:embed="rId3"/>
          <a:stretch>
            <a:fillRect/>
          </a:stretch>
        </p:blipFill>
        <p:spPr>
          <a:xfrm rot="21600000">
            <a:off x="452628" y="3485362"/>
            <a:ext cx="1488947" cy="1728216"/>
          </a:xfrm>
          <a:prstGeom prst="rect">
            <a:avLst/>
          </a:prstGeom>
        </p:spPr>
      </p:pic>
      <p:pic>
        <p:nvPicPr>
          <p:cNvPr id="110" name="picture 110"/>
          <p:cNvPicPr>
            <a:picLocks noChangeAspect="1"/>
          </p:cNvPicPr>
          <p:nvPr/>
        </p:nvPicPr>
        <p:blipFill>
          <a:blip r:embed="rId4"/>
          <a:stretch>
            <a:fillRect/>
          </a:stretch>
        </p:blipFill>
        <p:spPr>
          <a:xfrm rot="21600000">
            <a:off x="179387" y="484632"/>
            <a:ext cx="7526337" cy="243839"/>
          </a:xfrm>
          <a:prstGeom prst="rect">
            <a:avLst/>
          </a:prstGeom>
        </p:spPr>
      </p:pic>
      <p:sp>
        <p:nvSpPr>
          <p:cNvPr id="112" name="rect 11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14" name="picture 114"/>
          <p:cNvPicPr>
            <a:picLocks noChangeAspect="1"/>
          </p:cNvPicPr>
          <p:nvPr/>
        </p:nvPicPr>
        <p:blipFill>
          <a:blip r:embed="rId5"/>
          <a:stretch>
            <a:fillRect/>
          </a:stretch>
        </p:blipFill>
        <p:spPr>
          <a:xfrm rot="21600000">
            <a:off x="7780019" y="3464051"/>
            <a:ext cx="993647" cy="1645920"/>
          </a:xfrm>
          <a:prstGeom prst="rect">
            <a:avLst/>
          </a:prstGeom>
        </p:spPr>
      </p:pic>
      <p:sp>
        <p:nvSpPr>
          <p:cNvPr id="116" name="textbox 116"/>
          <p:cNvSpPr/>
          <p:nvPr/>
        </p:nvSpPr>
        <p:spPr>
          <a:xfrm>
            <a:off x="2754134" y="6160661"/>
            <a:ext cx="4282440" cy="2590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840"/>
              </a:lnSpc>
            </a:pPr>
            <a:r>
              <a:rPr sz="15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CRC</a:t>
            </a:r>
            <a:r>
              <a:rPr sz="15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校验流程                    多信息数</a:t>
            </a:r>
            <a:r>
              <a:rPr sz="15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字编码传输</a:t>
            </a:r>
            <a:endParaRPr sz="1500" dirty="0">
              <a:latin typeface="微软雅黑" panose="020B0503020204020204" charset="-122"/>
              <a:ea typeface="微软雅黑" panose="020B0503020204020204" charset="-122"/>
              <a:cs typeface="微软雅黑" panose="020B0503020204020204" charset="-122"/>
            </a:endParaRPr>
          </a:p>
        </p:txBody>
      </p:sp>
      <p:sp>
        <p:nvSpPr>
          <p:cNvPr id="118" name="textbox 118"/>
          <p:cNvSpPr/>
          <p:nvPr/>
        </p:nvSpPr>
        <p:spPr>
          <a:xfrm>
            <a:off x="3244443" y="3614610"/>
            <a:ext cx="2267585" cy="3270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75"/>
              </a:lnSpc>
            </a:pPr>
            <a:r>
              <a:rPr sz="17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RS</a:t>
            </a:r>
            <a:r>
              <a:rPr sz="1700" b="1" kern="0" spc="100" dirty="0">
                <a:solidFill>
                  <a:srgbClr val="FF0000">
                    <a:alpha val="100000"/>
                  </a:srgbClr>
                </a:solidFill>
                <a:latin typeface="微软雅黑" panose="020B0503020204020204" charset="-122"/>
                <a:ea typeface="微软雅黑" panose="020B0503020204020204" charset="-122"/>
                <a:cs typeface="微软雅黑" panose="020B0503020204020204" charset="-122"/>
              </a:rPr>
              <a:t>485</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b="1"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CAN</a:t>
            </a: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总线传输</a:t>
            </a:r>
            <a:endParaRPr sz="1700" dirty="0">
              <a:latin typeface="微软雅黑" panose="020B0503020204020204" charset="-122"/>
              <a:ea typeface="微软雅黑" panose="020B0503020204020204" charset="-122"/>
              <a:cs typeface="微软雅黑" panose="020B0503020204020204" charset="-122"/>
            </a:endParaRPr>
          </a:p>
        </p:txBody>
      </p:sp>
      <p:sp>
        <p:nvSpPr>
          <p:cNvPr id="122" name="textbox 122"/>
          <p:cNvSpPr/>
          <p:nvPr/>
        </p:nvSpPr>
        <p:spPr>
          <a:xfrm>
            <a:off x="7939023" y="5093220"/>
            <a:ext cx="709930" cy="54736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indent="-635" algn="l" rtl="0" eaLnBrk="0">
              <a:lnSpc>
                <a:spcPct val="101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数字化</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a:t>
            </a:r>
            <a:endParaRPr sz="1700" dirty="0">
              <a:latin typeface="微软雅黑" panose="020B0503020204020204" charset="-122"/>
              <a:ea typeface="微软雅黑" panose="020B0503020204020204" charset="-122"/>
              <a:cs typeface="微软雅黑" panose="020B0503020204020204" charset="-122"/>
            </a:endParaRPr>
          </a:p>
        </p:txBody>
      </p:sp>
      <p:pic>
        <p:nvPicPr>
          <p:cNvPr id="124" name="picture 124"/>
          <p:cNvPicPr>
            <a:picLocks noChangeAspect="1"/>
          </p:cNvPicPr>
          <p:nvPr/>
        </p:nvPicPr>
        <p:blipFill>
          <a:blip r:embed="rId6"/>
          <a:stretch>
            <a:fillRect/>
          </a:stretch>
        </p:blipFill>
        <p:spPr>
          <a:xfrm rot="21600000">
            <a:off x="1947621" y="4020883"/>
            <a:ext cx="5832893" cy="50800"/>
          </a:xfrm>
          <a:prstGeom prst="rect">
            <a:avLst/>
          </a:prstGeom>
        </p:spPr>
      </p:pic>
      <p:sp>
        <p:nvSpPr>
          <p:cNvPr id="126" name="textbox 126"/>
          <p:cNvSpPr/>
          <p:nvPr/>
        </p:nvSpPr>
        <p:spPr>
          <a:xfrm>
            <a:off x="609892" y="5390121"/>
            <a:ext cx="1165225" cy="27368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6000"/>
              </a:lnSpc>
            </a:pP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总线式分站</a:t>
            </a:r>
            <a:endParaRPr sz="1700" dirty="0">
              <a:latin typeface="微软雅黑" panose="020B0503020204020204" charset="-122"/>
              <a:ea typeface="微软雅黑" panose="020B0503020204020204" charset="-122"/>
              <a:cs typeface="微软雅黑" panose="020B0503020204020204" charset="-122"/>
            </a:endParaRPr>
          </a:p>
        </p:txBody>
      </p:sp>
      <p:pic>
        <p:nvPicPr>
          <p:cNvPr id="18" name="图片 17"/>
          <p:cNvPicPr>
            <a:picLocks noChangeAspect="1"/>
          </p:cNvPicPr>
          <p:nvPr/>
        </p:nvPicPr>
        <p:blipFill>
          <a:blip r:embed="rId7"/>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4" name="textbox 974"/>
          <p:cNvSpPr/>
          <p:nvPr/>
        </p:nvSpPr>
        <p:spPr>
          <a:xfrm>
            <a:off x="691568" y="824293"/>
            <a:ext cx="8018144" cy="380492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67005"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3）风速传感器</a:t>
            </a:r>
            <a:endParaRPr sz="2300" dirty="0">
              <a:latin typeface="黑体" panose="02010609060101010101" charset="-122"/>
              <a:ea typeface="黑体" panose="02010609060101010101" charset="-122"/>
              <a:cs typeface="黑体" panose="02010609060101010101" charset="-122"/>
            </a:endParaRPr>
          </a:p>
          <a:p>
            <a:pPr marL="712470" algn="l" rtl="0" eaLnBrk="0">
              <a:lnSpc>
                <a:spcPct val="92000"/>
              </a:lnSpc>
              <a:spcBef>
                <a:spcPts val="1250"/>
              </a:spcBef>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风速检测技术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超声波时差检测</a:t>
            </a:r>
            <a:r>
              <a:rPr sz="2000" b="1"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技术</a:t>
            </a:r>
            <a:endParaRPr sz="2000" dirty="0">
              <a:latin typeface="微软雅黑" panose="020B0503020204020204" charset="-122"/>
              <a:ea typeface="微软雅黑" panose="020B0503020204020204" charset="-122"/>
              <a:cs typeface="微软雅黑" panose="020B0503020204020204" charset="-122"/>
            </a:endParaRPr>
          </a:p>
          <a:p>
            <a:pPr marL="13970" indent="22860" algn="l" rtl="0" eaLnBrk="0">
              <a:lnSpc>
                <a:spcPct val="153000"/>
              </a:lnSpc>
              <a:spcBef>
                <a:spcPts val="1140"/>
              </a:spcBef>
            </a:pP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1.始动风速低， 0.02m/s的风速即可稳定检测， 能够精准捕捉风向变</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化；</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2.测量上限高， 测量下限低， 正反向风速测量， 可满足煤</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矿井下所有测</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风需求；</a:t>
            </a:r>
            <a:endParaRPr sz="2000" dirty="0">
              <a:latin typeface="微软雅黑" panose="020B0503020204020204" charset="-122"/>
              <a:ea typeface="微软雅黑" panose="020B0503020204020204" charset="-122"/>
              <a:cs typeface="微软雅黑" panose="020B0503020204020204" charset="-122"/>
            </a:endParaRPr>
          </a:p>
          <a:p>
            <a:pPr marL="29210" algn="l" rtl="0" eaLnBrk="0">
              <a:lnSpc>
                <a:spcPct val="92000"/>
              </a:lnSpc>
              <a:spcBef>
                <a:spcPts val="1590"/>
              </a:spcBef>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3.容错性高， 双声道</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冗余设计方式， 测量结果可靠性更高；</a:t>
            </a:r>
            <a:endParaRPr sz="2000" dirty="0">
              <a:latin typeface="微软雅黑" panose="020B0503020204020204" charset="-122"/>
              <a:ea typeface="微软雅黑" panose="020B0503020204020204" charset="-122"/>
              <a:cs typeface="微软雅黑" panose="020B0503020204020204" charset="-122"/>
            </a:endParaRPr>
          </a:p>
          <a:p>
            <a:pPr marL="12700" indent="635" algn="l" rtl="0" eaLnBrk="0">
              <a:lnSpc>
                <a:spcPct val="149000"/>
              </a:lnSpc>
              <a:spcBef>
                <a:spcPts val="450"/>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4.智能化程度高： 具有超声波</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换能器故障自诊断功能； 具有供电电压不</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足智能提醒功能； 具有“黑匣子</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a:t>
            </a:r>
            <a:endParaRPr sz="2000" dirty="0">
              <a:latin typeface="微软雅黑" panose="020B0503020204020204" charset="-122"/>
              <a:ea typeface="微软雅黑" panose="020B0503020204020204" charset="-122"/>
              <a:cs typeface="微软雅黑" panose="020B0503020204020204" charset="-122"/>
            </a:endParaRPr>
          </a:p>
        </p:txBody>
      </p:sp>
      <p:sp>
        <p:nvSpPr>
          <p:cNvPr id="976" name="rect 97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978" name="picture 978"/>
          <p:cNvPicPr>
            <a:picLocks noChangeAspect="1"/>
          </p:cNvPicPr>
          <p:nvPr/>
        </p:nvPicPr>
        <p:blipFill>
          <a:blip r:embed="rId1"/>
          <a:stretch>
            <a:fillRect/>
          </a:stretch>
        </p:blipFill>
        <p:spPr>
          <a:xfrm rot="21600000">
            <a:off x="2618018" y="4706698"/>
            <a:ext cx="4235863" cy="2113337"/>
          </a:xfrm>
          <a:prstGeom prst="rect">
            <a:avLst/>
          </a:prstGeom>
        </p:spPr>
      </p:pic>
      <p:pic>
        <p:nvPicPr>
          <p:cNvPr id="980" name="picture 980"/>
          <p:cNvPicPr>
            <a:picLocks noChangeAspect="1"/>
          </p:cNvPicPr>
          <p:nvPr/>
        </p:nvPicPr>
        <p:blipFill>
          <a:blip r:embed="rId2"/>
          <a:stretch>
            <a:fillRect/>
          </a:stretch>
        </p:blipFill>
        <p:spPr>
          <a:xfrm rot="21600000">
            <a:off x="179387" y="484632"/>
            <a:ext cx="7526337" cy="243839"/>
          </a:xfrm>
          <a:prstGeom prst="rect">
            <a:avLst/>
          </a:prstGeom>
        </p:spPr>
      </p:pic>
      <p:sp>
        <p:nvSpPr>
          <p:cNvPr id="982" name="textbox 982"/>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 name="textbox 986"/>
          <p:cNvSpPr/>
          <p:nvPr/>
        </p:nvSpPr>
        <p:spPr>
          <a:xfrm>
            <a:off x="479437" y="2117319"/>
            <a:ext cx="5443854" cy="4204970"/>
          </a:xfrm>
          <a:prstGeom prst="rect">
            <a:avLst/>
          </a:prstGeom>
          <a:noFill/>
          <a:ln w="0" cap="flat">
            <a:noFill/>
            <a:prstDash val="solid"/>
            <a:miter lim="0"/>
          </a:ln>
        </p:spPr>
        <p:txBody>
          <a:bodyPr vert="horz" wrap="square" lIns="0" tIns="0" rIns="0" bIns="0"/>
          <a:lstStyle/>
          <a:p>
            <a:pPr algn="l" rtl="0" eaLnBrk="0">
              <a:lnSpc>
                <a:spcPct val="69000"/>
              </a:lnSpc>
            </a:pPr>
            <a:endParaRPr sz="100" dirty="0">
              <a:latin typeface="Arial" panose="020B0604020202020204"/>
              <a:ea typeface="Arial" panose="020B0604020202020204"/>
              <a:cs typeface="Arial" panose="020B0604020202020204"/>
            </a:endParaRPr>
          </a:p>
          <a:p>
            <a:pPr marL="353060" indent="-324485" algn="l" rtl="0" eaLnBrk="0">
              <a:lnSpc>
                <a:spcPct val="127000"/>
              </a:lnSpc>
            </a:pPr>
            <a:r>
              <a:rPr sz="2000" kern="0" spc="-10" dirty="0">
                <a:solidFill>
                  <a:srgbClr val="000000">
                    <a:alpha val="100000"/>
                  </a:srgbClr>
                </a:solidFill>
                <a:latin typeface="Wingdings" panose="05000000000000000000"/>
                <a:ea typeface="Wingdings" panose="05000000000000000000"/>
                <a:cs typeface="Wingdings" panose="05000000000000000000"/>
              </a:rPr>
              <a:t>u</a:t>
            </a: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用途：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用于连续实时监测煤矿井下进、</a:t>
            </a:r>
            <a:r>
              <a:rPr sz="2000" kern="0" spc="-4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回风巷</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道内的风速和风向。</a:t>
            </a:r>
            <a:endParaRPr sz="2000" dirty="0">
              <a:latin typeface="微软雅黑" panose="020B0503020204020204" charset="-122"/>
              <a:ea typeface="微软雅黑" panose="020B0503020204020204" charset="-122"/>
              <a:cs typeface="微软雅黑" panose="020B0503020204020204" charset="-122"/>
            </a:endParaRPr>
          </a:p>
          <a:p>
            <a:pPr marL="354330" indent="-325755" algn="l" rtl="0" eaLnBrk="0">
              <a:lnSpc>
                <a:spcPct val="137000"/>
              </a:lnSpc>
              <a:spcBef>
                <a:spcPts val="1535"/>
              </a:spcBef>
            </a:pPr>
            <a:r>
              <a:rPr sz="2000" kern="0" spc="0" dirty="0">
                <a:solidFill>
                  <a:srgbClr val="000000">
                    <a:alpha val="100000"/>
                  </a:srgbClr>
                </a:solidFill>
                <a:latin typeface="Wingdings" panose="05000000000000000000"/>
                <a:ea typeface="Wingdings" panose="05000000000000000000"/>
                <a:cs typeface="Wingdings" panose="05000000000000000000"/>
              </a:rPr>
              <a:t>u</a:t>
            </a:r>
            <a:r>
              <a:rPr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 </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具有巷道风速正反向测量、</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显示传输功 </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能； 具有设备故障</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自诊断功能； 具有风速报警</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设置及报警功能； 具有4</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85传输功能；</a:t>
            </a:r>
            <a:endParaRPr sz="2000" dirty="0">
              <a:latin typeface="微软雅黑" panose="020B0503020204020204" charset="-122"/>
              <a:ea typeface="微软雅黑" panose="020B0503020204020204" charset="-122"/>
              <a:cs typeface="微软雅黑" panose="020B0503020204020204" charset="-122"/>
            </a:endParaRPr>
          </a:p>
          <a:p>
            <a:pPr marL="28575" algn="l" rtl="0" eaLnBrk="0">
              <a:lnSpc>
                <a:spcPts val="2425"/>
              </a:lnSpc>
              <a:spcBef>
                <a:spcPts val="1520"/>
              </a:spcBef>
            </a:pPr>
            <a:r>
              <a:rPr sz="2000" kern="0" spc="60" dirty="0">
                <a:solidFill>
                  <a:srgbClr val="000000">
                    <a:alpha val="100000"/>
                  </a:srgbClr>
                </a:solidFill>
                <a:latin typeface="Wingdings" panose="05000000000000000000"/>
                <a:ea typeface="Wingdings" panose="05000000000000000000"/>
                <a:cs typeface="Wingdings" panose="05000000000000000000"/>
              </a:rPr>
              <a:t>u</a:t>
            </a:r>
            <a:r>
              <a:rPr sz="20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600" dirty="0">
              <a:latin typeface="Arial" panose="020B0604020202020204"/>
              <a:ea typeface="Arial" panose="020B0604020202020204"/>
              <a:cs typeface="Arial" panose="020B0604020202020204"/>
            </a:endParaRPr>
          </a:p>
          <a:p>
            <a:pPr marL="12700" indent="301625" algn="l" rtl="0" eaLnBrk="0">
              <a:lnSpc>
                <a:spcPct val="149000"/>
              </a:lnSpc>
              <a:spcBef>
                <a:spcPts val="5"/>
              </a:spcBef>
            </a:pP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工作电压： (9～25)VDc； 测量范围： (0.05 ~</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20)m/s， 双向,防爆型式：</a:t>
            </a:r>
            <a:r>
              <a:rPr sz="2000" kern="0" spc="5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矿用本质安全型， 防</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爆标志为</a:t>
            </a:r>
            <a:r>
              <a:rPr sz="20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20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2000" kern="0" spc="1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2000" dirty="0">
              <a:latin typeface="微软雅黑" panose="020B0503020204020204" charset="-122"/>
              <a:ea typeface="微软雅黑" panose="020B0503020204020204" charset="-122"/>
              <a:cs typeface="微软雅黑" panose="020B0503020204020204" charset="-122"/>
            </a:endParaRPr>
          </a:p>
        </p:txBody>
      </p:sp>
      <p:pic>
        <p:nvPicPr>
          <p:cNvPr id="988" name="picture 988"/>
          <p:cNvPicPr>
            <a:picLocks noChangeAspect="1"/>
          </p:cNvPicPr>
          <p:nvPr/>
        </p:nvPicPr>
        <p:blipFill>
          <a:blip r:embed="rId1"/>
          <a:stretch>
            <a:fillRect/>
          </a:stretch>
        </p:blipFill>
        <p:spPr>
          <a:xfrm rot="21600000">
            <a:off x="5940552" y="2133600"/>
            <a:ext cx="2866643" cy="4343400"/>
          </a:xfrm>
          <a:prstGeom prst="rect">
            <a:avLst/>
          </a:prstGeom>
        </p:spPr>
      </p:pic>
      <p:sp>
        <p:nvSpPr>
          <p:cNvPr id="990" name="textbox 990"/>
          <p:cNvSpPr/>
          <p:nvPr/>
        </p:nvSpPr>
        <p:spPr>
          <a:xfrm>
            <a:off x="846327" y="824293"/>
            <a:ext cx="6877050" cy="81788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3）风速传感器</a:t>
            </a:r>
            <a:endParaRPr sz="2300" dirty="0">
              <a:latin typeface="黑体" panose="02010609060101010101" charset="-122"/>
              <a:ea typeface="黑体" panose="02010609060101010101" charset="-122"/>
              <a:cs typeface="黑体" panose="02010609060101010101" charset="-122"/>
            </a:endParaRPr>
          </a:p>
          <a:p>
            <a:pPr algn="l" rtl="0" eaLnBrk="0">
              <a:lnSpc>
                <a:spcPct val="100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algn="r" rtl="0" eaLnBrk="0">
              <a:lnSpc>
                <a:spcPts val="2645"/>
              </a:lnSpc>
            </a:pP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3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风速检测技术</a:t>
            </a:r>
            <a:r>
              <a:rPr sz="2000" b="1" kern="0" spc="-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GF</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C20(A)矿用超声波风速传感器</a:t>
            </a:r>
            <a:endParaRPr sz="2000" dirty="0">
              <a:latin typeface="微软雅黑" panose="020B0503020204020204" charset="-122"/>
              <a:ea typeface="微软雅黑" panose="020B0503020204020204" charset="-122"/>
              <a:cs typeface="微软雅黑" panose="020B0503020204020204" charset="-122"/>
            </a:endParaRPr>
          </a:p>
        </p:txBody>
      </p:sp>
      <p:pic>
        <p:nvPicPr>
          <p:cNvPr id="992" name="picture 992"/>
          <p:cNvPicPr>
            <a:picLocks noChangeAspect="1"/>
          </p:cNvPicPr>
          <p:nvPr/>
        </p:nvPicPr>
        <p:blipFill>
          <a:blip r:embed="rId2"/>
          <a:stretch>
            <a:fillRect/>
          </a:stretch>
        </p:blipFill>
        <p:spPr>
          <a:xfrm rot="21600000">
            <a:off x="179387" y="484632"/>
            <a:ext cx="7526337" cy="243839"/>
          </a:xfrm>
          <a:prstGeom prst="rect">
            <a:avLst/>
          </a:prstGeom>
        </p:spPr>
      </p:pic>
      <p:sp>
        <p:nvSpPr>
          <p:cNvPr id="994" name="rect 99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996" name="textbox 996"/>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 name="picture 1000"/>
          <p:cNvPicPr>
            <a:picLocks noChangeAspect="1"/>
          </p:cNvPicPr>
          <p:nvPr/>
        </p:nvPicPr>
        <p:blipFill>
          <a:blip r:embed="rId1"/>
          <a:stretch>
            <a:fillRect/>
          </a:stretch>
        </p:blipFill>
        <p:spPr>
          <a:xfrm rot="21600000">
            <a:off x="132587" y="1988820"/>
            <a:ext cx="8820911" cy="2141220"/>
          </a:xfrm>
          <a:prstGeom prst="rect">
            <a:avLst/>
          </a:prstGeom>
        </p:spPr>
      </p:pic>
      <p:sp>
        <p:nvSpPr>
          <p:cNvPr id="1002" name="textbox 1002"/>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176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3）风速传感器</a:t>
            </a:r>
            <a:endParaRPr sz="2300" dirty="0">
              <a:latin typeface="黑体" panose="02010609060101010101" charset="-122"/>
              <a:ea typeface="黑体" panose="02010609060101010101" charset="-122"/>
              <a:cs typeface="黑体" panose="02010609060101010101" charset="-122"/>
            </a:endParaRPr>
          </a:p>
        </p:txBody>
      </p:sp>
      <p:pic>
        <p:nvPicPr>
          <p:cNvPr id="1004" name="picture 1004"/>
          <p:cNvPicPr>
            <a:picLocks noChangeAspect="1"/>
          </p:cNvPicPr>
          <p:nvPr/>
        </p:nvPicPr>
        <p:blipFill>
          <a:blip r:embed="rId2"/>
          <a:stretch>
            <a:fillRect/>
          </a:stretch>
        </p:blipFill>
        <p:spPr>
          <a:xfrm rot="21600000">
            <a:off x="179387" y="484632"/>
            <a:ext cx="7526337" cy="243839"/>
          </a:xfrm>
          <a:prstGeom prst="rect">
            <a:avLst/>
          </a:prstGeom>
        </p:spPr>
      </p:pic>
      <p:sp>
        <p:nvSpPr>
          <p:cNvPr id="1006" name="rect 100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008" name="textbox 1008"/>
          <p:cNvSpPr/>
          <p:nvPr/>
        </p:nvSpPr>
        <p:spPr>
          <a:xfrm>
            <a:off x="1192715"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2" name="textbox 1012"/>
          <p:cNvSpPr/>
          <p:nvPr/>
        </p:nvSpPr>
        <p:spPr>
          <a:xfrm>
            <a:off x="532333" y="2639720"/>
            <a:ext cx="3712209" cy="37382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在100℃时它的阻值约为1</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38.5欧姆。</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6000"/>
              </a:lnSpc>
            </a:pPr>
            <a:endParaRPr sz="1000" dirty="0">
              <a:latin typeface="Arial" panose="020B0604020202020204"/>
              <a:ea typeface="Arial" panose="020B0604020202020204"/>
              <a:cs typeface="Arial" panose="020B0604020202020204"/>
            </a:endParaRPr>
          </a:p>
          <a:p>
            <a:pPr marL="103505" algn="l" rtl="0" eaLnBrk="0">
              <a:lnSpc>
                <a:spcPct val="91000"/>
              </a:lnSpc>
              <a:spcBef>
                <a:spcPts val="605"/>
              </a:spcBef>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0858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109220" indent="7620" algn="l" rtl="0" eaLnBrk="0">
              <a:lnSpc>
                <a:spcPct val="148000"/>
              </a:lnSpc>
              <a:spcBef>
                <a:spcPts val="8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c. 测量范围： -30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.0℃ ~ 200℃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d. 测量误差：</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≤±2.5% （FS）</a:t>
            </a:r>
            <a:endParaRPr sz="1700" dirty="0">
              <a:latin typeface="微软雅黑" panose="020B0503020204020204" charset="-122"/>
              <a:ea typeface="微软雅黑" panose="020B0503020204020204" charset="-122"/>
              <a:cs typeface="微软雅黑" panose="020B0503020204020204" charset="-122"/>
            </a:endParaRPr>
          </a:p>
          <a:p>
            <a:pPr marL="109220" algn="l" rtl="0" eaLnBrk="0">
              <a:lnSpc>
                <a:spcPct val="94000"/>
              </a:lnSpc>
              <a:spcBef>
                <a:spcPts val="1120"/>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 T</a:t>
            </a:r>
            <a:r>
              <a:rPr sz="1800" kern="0" spc="0" baseline="-17000" dirty="0">
                <a:solidFill>
                  <a:srgbClr val="000000">
                    <a:alpha val="100000"/>
                  </a:srgbClr>
                </a:solidFill>
                <a:latin typeface="微软雅黑" panose="020B0503020204020204" charset="-122"/>
                <a:ea typeface="微软雅黑" panose="020B0503020204020204" charset="-122"/>
                <a:cs typeface="微软雅黑" panose="020B0503020204020204" charset="-122"/>
              </a:rPr>
              <a:t>90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≤10s</a:t>
            </a:r>
            <a:endParaRPr sz="1700" dirty="0">
              <a:latin typeface="微软雅黑" panose="020B0503020204020204" charset="-122"/>
              <a:ea typeface="微软雅黑" panose="020B0503020204020204" charset="-122"/>
              <a:cs typeface="微软雅黑" panose="020B0503020204020204" charset="-122"/>
            </a:endParaRPr>
          </a:p>
          <a:p>
            <a:pPr marL="104140" algn="l" rtl="0" eaLnBrk="0">
              <a:lnSpc>
                <a:spcPts val="3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IP65</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700" dirty="0">
              <a:latin typeface="Arial" panose="020B0604020202020204"/>
              <a:ea typeface="Arial" panose="020B0604020202020204"/>
              <a:cs typeface="Arial" panose="020B0604020202020204"/>
            </a:endParaRPr>
          </a:p>
          <a:p>
            <a:pPr marL="109220" algn="l" rtl="0" eaLnBrk="0">
              <a:lnSpc>
                <a:spcPts val="2325"/>
              </a:lnSpc>
              <a:spcBef>
                <a:spcPts val="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g.</a:t>
            </a:r>
            <a:r>
              <a:rPr sz="17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防爆标志：</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p:txBody>
      </p:sp>
      <p:pic>
        <p:nvPicPr>
          <p:cNvPr id="1014" name="picture 1014"/>
          <p:cNvPicPr>
            <a:picLocks noChangeAspect="1"/>
          </p:cNvPicPr>
          <p:nvPr/>
        </p:nvPicPr>
        <p:blipFill>
          <a:blip r:embed="rId1"/>
          <a:stretch>
            <a:fillRect/>
          </a:stretch>
        </p:blipFill>
        <p:spPr>
          <a:xfrm rot="21600000">
            <a:off x="6228588" y="2811780"/>
            <a:ext cx="2016252" cy="3834383"/>
          </a:xfrm>
          <a:prstGeom prst="rect">
            <a:avLst/>
          </a:prstGeom>
        </p:spPr>
      </p:pic>
      <p:sp>
        <p:nvSpPr>
          <p:cNvPr id="1016" name="textbox 1016"/>
          <p:cNvSpPr/>
          <p:nvPr/>
        </p:nvSpPr>
        <p:spPr>
          <a:xfrm>
            <a:off x="531190" y="1858136"/>
            <a:ext cx="7634605" cy="69088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7000"/>
              </a:lnSpc>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pt</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100是铂热电阻， 它的阻值会随着温度的变化而改变。</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核心部分由陶瓷基</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250"/>
              </a:lnSpc>
              <a:spcBef>
                <a:spcPts val="1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地上缠绕铂金属丝绕制</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而成。</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PT</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后的100即表示它在0℃时阻值为100欧姆，</a:t>
            </a:r>
            <a:endParaRPr sz="1700" dirty="0">
              <a:latin typeface="微软雅黑" panose="020B0503020204020204" charset="-122"/>
              <a:ea typeface="微软雅黑" panose="020B0503020204020204" charset="-122"/>
              <a:cs typeface="微软雅黑" panose="020B0503020204020204" charset="-122"/>
            </a:endParaRPr>
          </a:p>
        </p:txBody>
      </p:sp>
      <p:sp>
        <p:nvSpPr>
          <p:cNvPr id="1018" name="textbox 1018"/>
          <p:cNvSpPr/>
          <p:nvPr/>
        </p:nvSpPr>
        <p:spPr>
          <a:xfrm>
            <a:off x="838098" y="824293"/>
            <a:ext cx="5455920" cy="81280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4）温度传感器</a:t>
            </a:r>
            <a:endParaRPr sz="23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algn="r" rtl="0" eaLnBrk="0">
              <a:lnSpc>
                <a:spcPct val="92000"/>
              </a:lnSpc>
            </a:pPr>
            <a:r>
              <a:rPr sz="20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温度检测技术</a:t>
            </a:r>
            <a:r>
              <a:rPr sz="2000" b="1"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PT100温度检测技术</a:t>
            </a:r>
            <a:endParaRPr sz="2000" dirty="0">
              <a:latin typeface="微软雅黑" panose="020B0503020204020204" charset="-122"/>
              <a:ea typeface="微软雅黑" panose="020B0503020204020204" charset="-122"/>
              <a:cs typeface="微软雅黑" panose="020B0503020204020204" charset="-122"/>
            </a:endParaRPr>
          </a:p>
        </p:txBody>
      </p:sp>
      <p:pic>
        <p:nvPicPr>
          <p:cNvPr id="1020" name="picture 1020"/>
          <p:cNvPicPr>
            <a:picLocks noChangeAspect="1"/>
          </p:cNvPicPr>
          <p:nvPr/>
        </p:nvPicPr>
        <p:blipFill>
          <a:blip r:embed="rId2"/>
          <a:stretch>
            <a:fillRect/>
          </a:stretch>
        </p:blipFill>
        <p:spPr>
          <a:xfrm rot="21600000">
            <a:off x="179387" y="484632"/>
            <a:ext cx="7526337" cy="243839"/>
          </a:xfrm>
          <a:prstGeom prst="rect">
            <a:avLst/>
          </a:prstGeom>
        </p:spPr>
      </p:pic>
      <p:sp>
        <p:nvSpPr>
          <p:cNvPr id="1022" name="rect 102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024" name="textbox 1024"/>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1028"/>
          <p:cNvPicPr>
            <a:picLocks noChangeAspect="1"/>
          </p:cNvPicPr>
          <p:nvPr/>
        </p:nvPicPr>
        <p:blipFill>
          <a:blip r:embed="rId1"/>
          <a:stretch>
            <a:fillRect/>
          </a:stretch>
        </p:blipFill>
        <p:spPr>
          <a:xfrm rot="21600000">
            <a:off x="0" y="1711452"/>
            <a:ext cx="9144000" cy="5146546"/>
          </a:xfrm>
          <a:prstGeom prst="rect">
            <a:avLst/>
          </a:prstGeom>
        </p:spPr>
      </p:pic>
      <p:sp>
        <p:nvSpPr>
          <p:cNvPr id="1030" name="textbox 1030"/>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3510"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4）温度传感器</a:t>
            </a:r>
            <a:endParaRPr sz="2300" dirty="0">
              <a:latin typeface="黑体" panose="02010609060101010101" charset="-122"/>
              <a:ea typeface="黑体" panose="02010609060101010101" charset="-122"/>
              <a:cs typeface="黑体" panose="02010609060101010101" charset="-122"/>
            </a:endParaRPr>
          </a:p>
        </p:txBody>
      </p:sp>
      <p:pic>
        <p:nvPicPr>
          <p:cNvPr id="1032" name="picture 1032"/>
          <p:cNvPicPr>
            <a:picLocks noChangeAspect="1"/>
          </p:cNvPicPr>
          <p:nvPr/>
        </p:nvPicPr>
        <p:blipFill>
          <a:blip r:embed="rId2"/>
          <a:stretch>
            <a:fillRect/>
          </a:stretch>
        </p:blipFill>
        <p:spPr>
          <a:xfrm rot="21600000">
            <a:off x="179387" y="484632"/>
            <a:ext cx="7526337" cy="243839"/>
          </a:xfrm>
          <a:prstGeom prst="rect">
            <a:avLst/>
          </a:prstGeom>
        </p:spPr>
      </p:pic>
      <p:sp>
        <p:nvSpPr>
          <p:cNvPr id="1034" name="textbox 1034"/>
          <p:cNvSpPr/>
          <p:nvPr/>
        </p:nvSpPr>
        <p:spPr>
          <a:xfrm>
            <a:off x="1192715"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7" name="图片 6"/>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extbox 1038"/>
          <p:cNvSpPr/>
          <p:nvPr/>
        </p:nvSpPr>
        <p:spPr>
          <a:xfrm>
            <a:off x="622884" y="3323556"/>
            <a:ext cx="3228339" cy="3190239"/>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1000"/>
              </a:lnSpc>
            </a:pPr>
            <a:r>
              <a:rPr sz="2000" b="1"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2000" dirty="0">
              <a:latin typeface="微软雅黑" panose="020B0503020204020204" charset="-122"/>
              <a:ea typeface="微软雅黑" panose="020B0503020204020204" charset="-122"/>
              <a:cs typeface="微软雅黑" panose="020B0503020204020204" charset="-122"/>
            </a:endParaRPr>
          </a:p>
          <a:p>
            <a:pPr marL="17145" algn="l" rtl="0" eaLnBrk="0">
              <a:lnSpc>
                <a:spcPct val="95000"/>
              </a:lnSpc>
              <a:spcBef>
                <a:spcPts val="131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 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DC</a:t>
            </a:r>
            <a:endParaRPr sz="1700" dirty="0">
              <a:latin typeface="微软雅黑" panose="020B0503020204020204" charset="-122"/>
              <a:ea typeface="微软雅黑" panose="020B0503020204020204" charset="-122"/>
              <a:cs typeface="微软雅黑" panose="020B0503020204020204" charset="-122"/>
            </a:endParaRPr>
          </a:p>
          <a:p>
            <a:pPr marL="18415" indent="7620" algn="l" rtl="0" eaLnBrk="0">
              <a:lnSpc>
                <a:spcPct val="153000"/>
              </a:lnSpc>
              <a:spcBef>
                <a:spcPts val="47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b. 工作电流：</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/24</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c. 动作值调节范围： 0.5A～</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60A</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d. 动作值允许误差范围：</a:t>
            </a:r>
            <a:r>
              <a:rPr sz="17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e.</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响应时间：</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≤1s</a:t>
            </a:r>
            <a:endParaRPr sz="1700" dirty="0">
              <a:latin typeface="微软雅黑" panose="020B0503020204020204" charset="-122"/>
              <a:ea typeface="微软雅黑" panose="020B0503020204020204" charset="-122"/>
              <a:cs typeface="微软雅黑" panose="020B0503020204020204" charset="-122"/>
            </a:endParaRPr>
          </a:p>
          <a:p>
            <a:pPr marL="13335" algn="l" rtl="0" eaLnBrk="0">
              <a:lnSpc>
                <a:spcPts val="2325"/>
              </a:lnSpc>
              <a:spcBef>
                <a:spcPts val="955"/>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防护等级：</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IP65</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700" dirty="0">
              <a:latin typeface="Arial" panose="020B0604020202020204"/>
              <a:ea typeface="Arial" panose="020B0604020202020204"/>
              <a:cs typeface="Arial" panose="020B0604020202020204"/>
            </a:endParaRPr>
          </a:p>
          <a:p>
            <a:pPr marL="18415" algn="l" rtl="0" eaLnBrk="0">
              <a:lnSpc>
                <a:spcPts val="2325"/>
              </a:lnSpc>
              <a:spcBef>
                <a:spcPts val="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g.</a:t>
            </a:r>
            <a:r>
              <a:rPr sz="17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防爆标志：</a:t>
            </a:r>
            <a:r>
              <a:rPr sz="1700" kern="0" spc="1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endParaRPr sz="1700" dirty="0">
              <a:latin typeface="微软雅黑" panose="020B0503020204020204" charset="-122"/>
              <a:ea typeface="微软雅黑" panose="020B0503020204020204" charset="-122"/>
              <a:cs typeface="微软雅黑" panose="020B0503020204020204" charset="-122"/>
            </a:endParaRPr>
          </a:p>
        </p:txBody>
      </p:sp>
      <p:pic>
        <p:nvPicPr>
          <p:cNvPr id="1040" name="picture 1040"/>
          <p:cNvPicPr>
            <a:picLocks noChangeAspect="1"/>
          </p:cNvPicPr>
          <p:nvPr/>
        </p:nvPicPr>
        <p:blipFill>
          <a:blip r:embed="rId1"/>
          <a:stretch>
            <a:fillRect/>
          </a:stretch>
        </p:blipFill>
        <p:spPr>
          <a:xfrm rot="21600000">
            <a:off x="5919215" y="3086100"/>
            <a:ext cx="2304287" cy="3509771"/>
          </a:xfrm>
          <a:prstGeom prst="rect">
            <a:avLst/>
          </a:prstGeom>
        </p:spPr>
      </p:pic>
      <p:sp>
        <p:nvSpPr>
          <p:cNvPr id="1042" name="textbox 1042"/>
          <p:cNvSpPr/>
          <p:nvPr/>
        </p:nvSpPr>
        <p:spPr>
          <a:xfrm>
            <a:off x="563486" y="1947062"/>
            <a:ext cx="7812405" cy="66611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algn="r" rtl="0" eaLnBrk="0">
              <a:lnSpc>
                <a:spcPct val="88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设备工作会消耗电流， 因此设备开停一般通过检测其供电线路有无电流通</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24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过进行检测。</a:t>
            </a:r>
            <a:r>
              <a:rPr sz="1700" kern="0" spc="-3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当电缆有</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电流流过时会在其周围产生磁场， 电流越大磁场越强。</a:t>
            </a:r>
            <a:endParaRPr sz="1700" dirty="0">
              <a:latin typeface="微软雅黑" panose="020B0503020204020204" charset="-122"/>
              <a:ea typeface="微软雅黑" panose="020B0503020204020204" charset="-122"/>
              <a:cs typeface="微软雅黑" panose="020B0503020204020204" charset="-122"/>
            </a:endParaRPr>
          </a:p>
        </p:txBody>
      </p:sp>
      <p:sp>
        <p:nvSpPr>
          <p:cNvPr id="1044" name="textbox 1044"/>
          <p:cNvSpPr/>
          <p:nvPr/>
        </p:nvSpPr>
        <p:spPr>
          <a:xfrm>
            <a:off x="839317" y="824293"/>
            <a:ext cx="5896609" cy="81216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5）设备开停传感器</a:t>
            </a:r>
            <a:endParaRPr sz="23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r" rtl="0" eaLnBrk="0">
              <a:lnSpc>
                <a:spcPct val="92000"/>
              </a:lnSpc>
              <a:spcBef>
                <a:spcPts val="5"/>
              </a:spcBef>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设备开停传感器</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GKT0.5L型开</a:t>
            </a:r>
            <a:r>
              <a:rPr sz="2000" b="1"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停传感器</a:t>
            </a:r>
            <a:endParaRPr sz="2000" dirty="0">
              <a:latin typeface="微软雅黑" panose="020B0503020204020204" charset="-122"/>
              <a:ea typeface="微软雅黑" panose="020B0503020204020204" charset="-122"/>
              <a:cs typeface="微软雅黑" panose="020B0503020204020204" charset="-122"/>
            </a:endParaRPr>
          </a:p>
        </p:txBody>
      </p:sp>
      <p:pic>
        <p:nvPicPr>
          <p:cNvPr id="1046" name="picture 1046"/>
          <p:cNvPicPr>
            <a:picLocks noChangeAspect="1"/>
          </p:cNvPicPr>
          <p:nvPr/>
        </p:nvPicPr>
        <p:blipFill>
          <a:blip r:embed="rId2"/>
          <a:stretch>
            <a:fillRect/>
          </a:stretch>
        </p:blipFill>
        <p:spPr>
          <a:xfrm rot="21600000">
            <a:off x="179387" y="484632"/>
            <a:ext cx="7526337" cy="243839"/>
          </a:xfrm>
          <a:prstGeom prst="rect">
            <a:avLst/>
          </a:prstGeom>
        </p:spPr>
      </p:pic>
      <p:sp>
        <p:nvSpPr>
          <p:cNvPr id="1048" name="rect 104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050" name="textbox 1050"/>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 name="textbox 1054"/>
          <p:cNvSpPr/>
          <p:nvPr/>
        </p:nvSpPr>
        <p:spPr>
          <a:xfrm>
            <a:off x="556450" y="1886788"/>
            <a:ext cx="7996555" cy="109791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349885" algn="l" rtl="0" eaLnBrk="0">
              <a:lnSpc>
                <a:spcPct val="88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将传感器支架电缆压块卡在被控设备开关负荷一侧的电缆胶皮上， 安装示意</a:t>
            </a:r>
            <a:endParaRPr sz="1700" dirty="0">
              <a:latin typeface="微软雅黑" panose="020B0503020204020204" charset="-122"/>
              <a:ea typeface="微软雅黑" panose="020B0503020204020204" charset="-122"/>
              <a:cs typeface="微软雅黑" panose="020B0503020204020204" charset="-122"/>
            </a:endParaRPr>
          </a:p>
          <a:p>
            <a:pPr marL="12700" indent="11430" algn="l" rtl="0" eaLnBrk="0">
              <a:lnSpc>
                <a:spcPct val="162000"/>
              </a:lnSpc>
              <a:spcBef>
                <a:spcPts val="40"/>
              </a:spcBef>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图见图</a:t>
            </a:r>
            <a:r>
              <a:rPr sz="17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3。按遥控器的</a:t>
            </a:r>
            <a:r>
              <a:rPr sz="1700" kern="0" spc="-4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“上”</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或</a:t>
            </a:r>
            <a:r>
              <a:rPr sz="1700" kern="0" spc="-4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“下”键， 进入实际测试数值界面， 将传感器围</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绕线缆转动至显示值</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最大后紧固， 完成安装。</a:t>
            </a:r>
            <a:endParaRPr sz="1700" dirty="0">
              <a:latin typeface="微软雅黑" panose="020B0503020204020204" charset="-122"/>
              <a:ea typeface="微软雅黑" panose="020B0503020204020204" charset="-122"/>
              <a:cs typeface="微软雅黑" panose="020B0503020204020204" charset="-122"/>
            </a:endParaRPr>
          </a:p>
        </p:txBody>
      </p:sp>
      <p:pic>
        <p:nvPicPr>
          <p:cNvPr id="1056" name="picture 1056"/>
          <p:cNvPicPr>
            <a:picLocks noChangeAspect="1"/>
          </p:cNvPicPr>
          <p:nvPr/>
        </p:nvPicPr>
        <p:blipFill>
          <a:blip r:embed="rId1"/>
          <a:stretch>
            <a:fillRect/>
          </a:stretch>
        </p:blipFill>
        <p:spPr>
          <a:xfrm rot="21600000">
            <a:off x="5364479" y="3788663"/>
            <a:ext cx="2897124" cy="2400300"/>
          </a:xfrm>
          <a:prstGeom prst="rect">
            <a:avLst/>
          </a:prstGeom>
        </p:spPr>
      </p:pic>
      <p:pic>
        <p:nvPicPr>
          <p:cNvPr id="1058" name="picture 1058"/>
          <p:cNvPicPr>
            <a:picLocks noChangeAspect="1"/>
          </p:cNvPicPr>
          <p:nvPr/>
        </p:nvPicPr>
        <p:blipFill>
          <a:blip r:embed="rId2"/>
          <a:stretch>
            <a:fillRect/>
          </a:stretch>
        </p:blipFill>
        <p:spPr>
          <a:xfrm rot="21600000">
            <a:off x="1187196" y="3861815"/>
            <a:ext cx="2427732" cy="2385060"/>
          </a:xfrm>
          <a:prstGeom prst="rect">
            <a:avLst/>
          </a:prstGeom>
        </p:spPr>
      </p:pic>
      <p:sp>
        <p:nvSpPr>
          <p:cNvPr id="1060" name="textbox 1060"/>
          <p:cNvSpPr/>
          <p:nvPr/>
        </p:nvSpPr>
        <p:spPr>
          <a:xfrm>
            <a:off x="839317" y="824293"/>
            <a:ext cx="2621914" cy="815339"/>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5）设备开停传感器</a:t>
            </a:r>
            <a:endParaRPr sz="2300" dirty="0">
              <a:latin typeface="黑体" panose="02010609060101010101" charset="-122"/>
              <a:ea typeface="黑体" panose="02010609060101010101" charset="-122"/>
              <a:cs typeface="黑体" panose="02010609060101010101" charset="-122"/>
            </a:endParaRPr>
          </a:p>
          <a:p>
            <a:pPr algn="l" rtl="0" eaLnBrk="0">
              <a:lnSpc>
                <a:spcPct val="110000"/>
              </a:lnSpc>
            </a:pPr>
            <a:endParaRPr sz="900" dirty="0">
              <a:latin typeface="Arial" panose="020B0604020202020204"/>
              <a:ea typeface="Arial" panose="020B0604020202020204"/>
              <a:cs typeface="Arial" panose="020B0604020202020204"/>
            </a:endParaRPr>
          </a:p>
          <a:p>
            <a:pPr marL="492760" algn="l" rtl="0" eaLnBrk="0">
              <a:lnSpc>
                <a:spcPct val="95000"/>
              </a:lnSpc>
              <a:spcBef>
                <a:spcPts val="5"/>
              </a:spcBef>
            </a:pPr>
            <a:r>
              <a:rPr sz="2000" b="1" kern="0" spc="-1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5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安装要求</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062" name="picture 1062"/>
          <p:cNvPicPr>
            <a:picLocks noChangeAspect="1"/>
          </p:cNvPicPr>
          <p:nvPr/>
        </p:nvPicPr>
        <p:blipFill>
          <a:blip r:embed="rId3"/>
          <a:stretch>
            <a:fillRect/>
          </a:stretch>
        </p:blipFill>
        <p:spPr>
          <a:xfrm rot="21600000">
            <a:off x="179387" y="484632"/>
            <a:ext cx="7526337" cy="243839"/>
          </a:xfrm>
          <a:prstGeom prst="rect">
            <a:avLst/>
          </a:prstGeom>
        </p:spPr>
      </p:pic>
      <p:sp>
        <p:nvSpPr>
          <p:cNvPr id="1064" name="rect 106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066" name="textbox 1066"/>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pic>
        <p:nvPicPr>
          <p:cNvPr id="10" name="图片 9"/>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 name="textbox 1070"/>
          <p:cNvSpPr/>
          <p:nvPr/>
        </p:nvSpPr>
        <p:spPr>
          <a:xfrm>
            <a:off x="201091" y="1280631"/>
            <a:ext cx="6787515" cy="515492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645"/>
              </a:lnSpc>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其它传感器</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GPD1/120型矿用压力传感器</a:t>
            </a:r>
            <a:endParaRPr sz="2000" dirty="0">
              <a:latin typeface="微软雅黑" panose="020B0503020204020204" charset="-122"/>
              <a:ea typeface="微软雅黑" panose="020B0503020204020204" charset="-122"/>
              <a:cs typeface="微软雅黑" panose="020B0503020204020204" charset="-122"/>
            </a:endParaRPr>
          </a:p>
          <a:p>
            <a:pPr marL="342900" indent="-325755" algn="l" rtl="0" eaLnBrk="0">
              <a:lnSpc>
                <a:spcPct val="157000"/>
              </a:lnSpc>
              <a:spcBef>
                <a:spcPts val="1330"/>
              </a:spcBef>
            </a:pPr>
            <a:r>
              <a:rPr sz="1700" kern="0" spc="60" dirty="0">
                <a:solidFill>
                  <a:srgbClr val="000000">
                    <a:alpha val="100000"/>
                  </a:srgbClr>
                </a:solidFill>
                <a:latin typeface="Wingdings" panose="05000000000000000000"/>
                <a:ea typeface="Wingdings" panose="05000000000000000000"/>
                <a:cs typeface="Wingdings" panose="05000000000000000000"/>
              </a:rPr>
              <a:t>u</a:t>
            </a:r>
            <a:r>
              <a:rPr sz="1700" kern="0" spc="-730" dirty="0">
                <a:solidFill>
                  <a:srgbClr val="000000">
                    <a:alpha val="100000"/>
                  </a:srgbClr>
                </a:solidFill>
                <a:latin typeface="Wingdings" panose="05000000000000000000"/>
                <a:ea typeface="Wingdings" panose="05000000000000000000"/>
                <a:cs typeface="Wingdings" panose="05000000000000000000"/>
              </a:rPr>
              <a:t> </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用途：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用于监测煤矿井下巷道两</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点间压差、</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隔墙密</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闭内外差压、</a:t>
            </a:r>
            <a:r>
              <a:rPr sz="1700"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巷道大气压力， 实现老塘</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漏风、</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隔墙</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密闭质量的连续监测。</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6000"/>
              </a:lnSpc>
            </a:pPr>
            <a:endParaRPr sz="1000" dirty="0">
              <a:latin typeface="Arial" panose="020B0604020202020204"/>
              <a:ea typeface="Arial" panose="020B0604020202020204"/>
              <a:cs typeface="Arial" panose="020B0604020202020204"/>
            </a:endParaRPr>
          </a:p>
          <a:p>
            <a:pPr marL="344170" indent="-327025" algn="l" rtl="0" eaLnBrk="0">
              <a:lnSpc>
                <a:spcPct val="157000"/>
              </a:lnSpc>
              <a:spcBef>
                <a:spcPts val="520"/>
              </a:spcBef>
            </a:pPr>
            <a:r>
              <a:rPr sz="1700" kern="0" spc="60" dirty="0">
                <a:solidFill>
                  <a:srgbClr val="000000">
                    <a:alpha val="100000"/>
                  </a:srgbClr>
                </a:solidFill>
                <a:latin typeface="Wingdings" panose="05000000000000000000"/>
                <a:ea typeface="Wingdings" panose="05000000000000000000"/>
                <a:cs typeface="Wingdings" panose="05000000000000000000"/>
              </a:rPr>
              <a:t>u</a:t>
            </a:r>
            <a:r>
              <a:rPr sz="1700" kern="0" spc="-760" dirty="0">
                <a:solidFill>
                  <a:srgbClr val="000000">
                    <a:alpha val="100000"/>
                  </a:srgbClr>
                </a:solidFill>
                <a:latin typeface="Wingdings" panose="05000000000000000000"/>
                <a:ea typeface="Wingdings" panose="05000000000000000000"/>
                <a:cs typeface="Wingdings" panose="05000000000000000000"/>
              </a:rPr>
              <a:t> </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具有同时测量、</a:t>
            </a:r>
            <a:r>
              <a:rPr sz="1700"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显</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示、</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传输煤矿井下巷道两</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点间压差、</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隔墙密闭内外压差、</a:t>
            </a:r>
            <a:r>
              <a:rPr sz="1700"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巷道大气压力的功</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能； 具有超限报警</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1000" dirty="0">
              <a:latin typeface="Arial" panose="020B0604020202020204"/>
              <a:ea typeface="Arial" panose="020B0604020202020204"/>
              <a:cs typeface="Arial" panose="020B0604020202020204"/>
            </a:endParaRPr>
          </a:p>
          <a:p>
            <a:pPr marL="17145" algn="l" rtl="0" eaLnBrk="0">
              <a:lnSpc>
                <a:spcPts val="2170"/>
              </a:lnSpc>
              <a:spcBef>
                <a:spcPts val="515"/>
              </a:spcBef>
            </a:pPr>
            <a:r>
              <a:rPr sz="1700" kern="0" spc="60" dirty="0">
                <a:solidFill>
                  <a:srgbClr val="000000">
                    <a:alpha val="100000"/>
                  </a:srgbClr>
                </a:solidFill>
                <a:latin typeface="Wingdings" panose="05000000000000000000"/>
                <a:ea typeface="Wingdings" panose="05000000000000000000"/>
                <a:cs typeface="Wingdings" panose="05000000000000000000"/>
              </a:rPr>
              <a:t>u</a:t>
            </a:r>
            <a:r>
              <a:rPr sz="1700" kern="0" spc="-730" dirty="0">
                <a:solidFill>
                  <a:srgbClr val="000000">
                    <a:alpha val="100000"/>
                  </a:srgbClr>
                </a:solidFill>
                <a:latin typeface="Wingdings" panose="05000000000000000000"/>
                <a:ea typeface="Wingdings" panose="05000000000000000000"/>
                <a:cs typeface="Wingdings" panose="05000000000000000000"/>
              </a:rPr>
              <a:t> </a:t>
            </a:r>
            <a:r>
              <a:rPr sz="1700" b="1"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主要技术指标：</a:t>
            </a:r>
            <a:endParaRPr sz="1700" dirty="0">
              <a:latin typeface="微软雅黑" panose="020B0503020204020204" charset="-122"/>
              <a:ea typeface="微软雅黑" panose="020B0503020204020204" charset="-122"/>
              <a:cs typeface="微软雅黑" panose="020B0503020204020204" charset="-122"/>
            </a:endParaRPr>
          </a:p>
          <a:p>
            <a:pPr marL="344170" algn="l" rtl="0" eaLnBrk="0">
              <a:lnSpc>
                <a:spcPts val="2325"/>
              </a:lnSpc>
              <a:spcBef>
                <a:spcPts val="138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工作电压： (9～25)</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VDc</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差压测量范围</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4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0000"/>
              </a:lnSpc>
            </a:pPr>
            <a:endParaRPr sz="600" dirty="0">
              <a:latin typeface="Arial" panose="020B0604020202020204"/>
              <a:ea typeface="Arial" panose="020B0604020202020204"/>
              <a:cs typeface="Arial" panose="020B0604020202020204"/>
            </a:endParaRPr>
          </a:p>
          <a:p>
            <a:pPr marL="12700" indent="8890" algn="l" rtl="0" eaLnBrk="0">
              <a:lnSpc>
                <a:spcPct val="171000"/>
              </a:lnSpc>
            </a:pP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1000~1000）</a:t>
            </a: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Pa； 大气</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压测量范围</a:t>
            </a:r>
            <a:r>
              <a:rPr sz="1700"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4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80~120）</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kPa；</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防爆型式： 矿用本质安全型， 防爆标志为</a:t>
            </a:r>
            <a:r>
              <a:rPr sz="17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Exia</a:t>
            </a:r>
            <a:r>
              <a:rPr sz="1700" kern="0" spc="2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I</a:t>
            </a:r>
            <a:r>
              <a:rPr sz="17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Ma</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pic>
        <p:nvPicPr>
          <p:cNvPr id="1072" name="picture 1072"/>
          <p:cNvPicPr>
            <a:picLocks noChangeAspect="1"/>
          </p:cNvPicPr>
          <p:nvPr/>
        </p:nvPicPr>
        <p:blipFill>
          <a:blip r:embed="rId1"/>
          <a:stretch>
            <a:fillRect/>
          </a:stretch>
        </p:blipFill>
        <p:spPr>
          <a:xfrm rot="21600000">
            <a:off x="6387083" y="2058923"/>
            <a:ext cx="2217420" cy="4180332"/>
          </a:xfrm>
          <a:prstGeom prst="rect">
            <a:avLst/>
          </a:prstGeom>
        </p:spPr>
      </p:pic>
      <p:sp>
        <p:nvSpPr>
          <p:cNvPr id="1074" name="textbox 1074"/>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049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pic>
        <p:nvPicPr>
          <p:cNvPr id="1076" name="picture 1076"/>
          <p:cNvPicPr>
            <a:picLocks noChangeAspect="1"/>
          </p:cNvPicPr>
          <p:nvPr/>
        </p:nvPicPr>
        <p:blipFill>
          <a:blip r:embed="rId2"/>
          <a:stretch>
            <a:fillRect/>
          </a:stretch>
        </p:blipFill>
        <p:spPr>
          <a:xfrm rot="21600000">
            <a:off x="179387" y="484632"/>
            <a:ext cx="7526337" cy="243839"/>
          </a:xfrm>
          <a:prstGeom prst="rect">
            <a:avLst/>
          </a:prstGeom>
        </p:spPr>
      </p:pic>
      <p:sp>
        <p:nvSpPr>
          <p:cNvPr id="1078" name="rect 107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2" name="textbox 1082"/>
          <p:cNvSpPr/>
          <p:nvPr/>
        </p:nvSpPr>
        <p:spPr>
          <a:xfrm>
            <a:off x="351589" y="1331303"/>
            <a:ext cx="7967980" cy="2282189"/>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980440" algn="l" rtl="0" eaLnBrk="0">
              <a:lnSpc>
                <a:spcPct val="92000"/>
              </a:lnSpc>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其它传感器</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GFK30W矿用无线风筒开关传感器</a:t>
            </a:r>
            <a:endParaRPr sz="2000" dirty="0">
              <a:latin typeface="微软雅黑" panose="020B0503020204020204" charset="-122"/>
              <a:ea typeface="微软雅黑" panose="020B0503020204020204" charset="-122"/>
              <a:cs typeface="微软雅黑" panose="020B0503020204020204" charset="-122"/>
            </a:endParaRPr>
          </a:p>
          <a:p>
            <a:pPr marL="336550" indent="-324485" algn="l" rtl="0" eaLnBrk="0">
              <a:lnSpc>
                <a:spcPct val="127000"/>
              </a:lnSpc>
              <a:spcBef>
                <a:spcPts val="1705"/>
              </a:spcBef>
            </a:pPr>
            <a:r>
              <a:rPr sz="2000" kern="0" spc="0" dirty="0">
                <a:solidFill>
                  <a:srgbClr val="000000">
                    <a:alpha val="100000"/>
                  </a:srgbClr>
                </a:solidFill>
                <a:latin typeface="Wingdings" panose="05000000000000000000"/>
                <a:ea typeface="Wingdings" panose="05000000000000000000"/>
                <a:cs typeface="Wingdings" panose="05000000000000000000"/>
              </a:rPr>
              <a:t>u</a:t>
            </a:r>
            <a:r>
              <a:rPr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用途： </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用于长时间连续监测煤矿井下掘进工作面或采煤工</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作面局部通 风机风筒开关状态。</a:t>
            </a:r>
            <a:endParaRPr sz="2000" dirty="0">
              <a:latin typeface="微软雅黑" panose="020B0503020204020204" charset="-122"/>
              <a:ea typeface="微软雅黑" panose="020B0503020204020204" charset="-122"/>
              <a:cs typeface="微软雅黑" panose="020B0503020204020204" charset="-122"/>
            </a:endParaRPr>
          </a:p>
          <a:p>
            <a:pPr algn="l" rtl="0" eaLnBrk="0">
              <a:lnSpc>
                <a:spcPct val="106000"/>
              </a:lnSpc>
            </a:pPr>
            <a:endParaRPr sz="1200" dirty="0">
              <a:latin typeface="Arial" panose="020B0604020202020204"/>
              <a:ea typeface="Arial" panose="020B0604020202020204"/>
              <a:cs typeface="Arial" panose="020B0604020202020204"/>
            </a:endParaRPr>
          </a:p>
          <a:p>
            <a:pPr marL="1044575" indent="-1031875" algn="l" rtl="0" eaLnBrk="0">
              <a:lnSpc>
                <a:spcPct val="130000"/>
              </a:lnSpc>
              <a:spcBef>
                <a:spcPts val="5"/>
              </a:spcBef>
            </a:pPr>
            <a:r>
              <a:rPr sz="2000" kern="0" spc="-20" dirty="0">
                <a:solidFill>
                  <a:srgbClr val="000000">
                    <a:alpha val="100000"/>
                  </a:srgbClr>
                </a:solidFill>
                <a:latin typeface="Wingdings" panose="05000000000000000000"/>
                <a:ea typeface="Wingdings" panose="05000000000000000000"/>
                <a:cs typeface="Wingdings" panose="05000000000000000000"/>
              </a:rPr>
              <a:t>u</a:t>
            </a:r>
            <a:r>
              <a:rPr sz="20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 </a:t>
            </a:r>
            <a:r>
              <a:rPr sz="20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具有同时测量、显示、传输局部通风机风筒开关状态的功能；</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无线信号传输距离： 50m （无遮挡） 。</a:t>
            </a:r>
            <a:endParaRPr sz="2000" dirty="0">
              <a:latin typeface="微软雅黑" panose="020B0503020204020204" charset="-122"/>
              <a:ea typeface="微软雅黑" panose="020B0503020204020204" charset="-122"/>
              <a:cs typeface="微软雅黑" panose="020B0503020204020204" charset="-122"/>
            </a:endParaRPr>
          </a:p>
        </p:txBody>
      </p:sp>
      <p:sp>
        <p:nvSpPr>
          <p:cNvPr id="1084" name="textbox 1084"/>
          <p:cNvSpPr/>
          <p:nvPr/>
        </p:nvSpPr>
        <p:spPr>
          <a:xfrm>
            <a:off x="333764" y="3785585"/>
            <a:ext cx="5345429" cy="2715895"/>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3000"/>
              </a:lnSpc>
            </a:pPr>
            <a:r>
              <a:rPr sz="20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特点： </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1.无引线</a:t>
            </a: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设计， 方便移动； 无线信号传</a:t>
            </a:r>
            <a:endParaRPr sz="2000" dirty="0">
              <a:latin typeface="微软雅黑" panose="020B0503020204020204" charset="-122"/>
              <a:ea typeface="微软雅黑" panose="020B0503020204020204" charset="-122"/>
              <a:cs typeface="微软雅黑" panose="020B0503020204020204" charset="-122"/>
            </a:endParaRPr>
          </a:p>
          <a:p>
            <a:pPr marL="22860" indent="-10160" algn="l" rtl="0" eaLnBrk="0">
              <a:lnSpc>
                <a:spcPct val="166000"/>
              </a:lnSpc>
              <a:spcBef>
                <a:spcPts val="20"/>
              </a:spcBef>
            </a:pP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输， 50m传输距离；</a:t>
            </a: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电池供电， 电池寿命长达</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2月以上； </a:t>
            </a:r>
            <a:r>
              <a:rPr sz="20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【注： 无线传感器</a:t>
            </a:r>
            <a:r>
              <a:rPr sz="20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供电时长： 甲烷</a:t>
            </a:r>
            <a:r>
              <a:rPr sz="20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9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900" b="1"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900" b="1" kern="0" spc="-80" dirty="0">
                <a:solidFill>
                  <a:srgbClr val="000000">
                    <a:alpha val="100000"/>
                  </a:srgbClr>
                </a:solidFill>
                <a:latin typeface="新宋体" panose="02010609030101010101" charset="-122"/>
                <a:ea typeface="新宋体" panose="02010609030101010101" charset="-122"/>
                <a:cs typeface="新宋体" panose="02010609030101010101" charset="-122"/>
              </a:rPr>
              <a:t>15</a:t>
            </a:r>
            <a:r>
              <a:rPr sz="19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天） 、一氧化碳 （</a:t>
            </a:r>
            <a:r>
              <a:rPr sz="1900" b="1" kern="0" spc="-80" dirty="0">
                <a:solidFill>
                  <a:srgbClr val="000000">
                    <a:alpha val="100000"/>
                  </a:srgbClr>
                </a:solidFill>
                <a:latin typeface="新宋体" panose="02010609030101010101" charset="-122"/>
                <a:ea typeface="新宋体" panose="02010609030101010101" charset="-122"/>
                <a:cs typeface="新宋体" panose="02010609030101010101" charset="-122"/>
              </a:rPr>
              <a:t>30</a:t>
            </a:r>
            <a:r>
              <a:rPr sz="19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天） 、温度 （</a:t>
            </a:r>
            <a:r>
              <a:rPr sz="1900" b="1" kern="0" spc="-80" dirty="0">
                <a:solidFill>
                  <a:srgbClr val="000000">
                    <a:alpha val="100000"/>
                  </a:srgbClr>
                </a:solidFill>
                <a:latin typeface="新宋体" panose="02010609030101010101" charset="-122"/>
                <a:ea typeface="新宋体" panose="02010609030101010101" charset="-122"/>
                <a:cs typeface="新宋体" panose="02010609030101010101" charset="-122"/>
              </a:rPr>
              <a:t>30</a:t>
            </a:r>
            <a:r>
              <a:rPr sz="19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天</a:t>
            </a:r>
            <a:r>
              <a:rPr sz="19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endParaRPr sz="1900" dirty="0">
              <a:latin typeface="微软雅黑" panose="020B0503020204020204" charset="-122"/>
              <a:ea typeface="微软雅黑" panose="020B0503020204020204" charset="-122"/>
              <a:cs typeface="微软雅黑" panose="020B0503020204020204" charset="-122"/>
            </a:endParaRPr>
          </a:p>
          <a:p>
            <a:pPr marL="16510" indent="6985" algn="l" rtl="0" eaLnBrk="0">
              <a:lnSpc>
                <a:spcPct val="149000"/>
              </a:lnSpc>
              <a:spcBef>
                <a:spcPts val="270"/>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 配合无线甲烷等传感器， 可以实现掘</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进工作</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面的全无线监控， 回撤方便；</a:t>
            </a:r>
            <a:endParaRPr sz="2000" dirty="0">
              <a:latin typeface="微软雅黑" panose="020B0503020204020204" charset="-122"/>
              <a:ea typeface="微软雅黑" panose="020B0503020204020204" charset="-122"/>
              <a:cs typeface="微软雅黑" panose="020B0503020204020204" charset="-122"/>
            </a:endParaRPr>
          </a:p>
        </p:txBody>
      </p:sp>
      <p:pic>
        <p:nvPicPr>
          <p:cNvPr id="1086" name="picture 1086"/>
          <p:cNvPicPr>
            <a:picLocks noChangeAspect="1"/>
          </p:cNvPicPr>
          <p:nvPr/>
        </p:nvPicPr>
        <p:blipFill>
          <a:blip r:embed="rId1"/>
          <a:stretch>
            <a:fillRect/>
          </a:stretch>
        </p:blipFill>
        <p:spPr>
          <a:xfrm rot="21600000">
            <a:off x="5580888" y="3717035"/>
            <a:ext cx="3473195" cy="2554224"/>
          </a:xfrm>
          <a:prstGeom prst="rect">
            <a:avLst/>
          </a:prstGeom>
        </p:spPr>
      </p:pic>
      <p:sp>
        <p:nvSpPr>
          <p:cNvPr id="1088" name="textbox 1088"/>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049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pic>
        <p:nvPicPr>
          <p:cNvPr id="1090" name="picture 1090"/>
          <p:cNvPicPr>
            <a:picLocks noChangeAspect="1"/>
          </p:cNvPicPr>
          <p:nvPr/>
        </p:nvPicPr>
        <p:blipFill>
          <a:blip r:embed="rId2"/>
          <a:stretch>
            <a:fillRect/>
          </a:stretch>
        </p:blipFill>
        <p:spPr>
          <a:xfrm rot="21600000">
            <a:off x="179387" y="484632"/>
            <a:ext cx="7526337" cy="243839"/>
          </a:xfrm>
          <a:prstGeom prst="rect">
            <a:avLst/>
          </a:prstGeom>
        </p:spPr>
      </p:pic>
      <p:sp>
        <p:nvSpPr>
          <p:cNvPr id="1092" name="rect 109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6" name="textbox 1096"/>
          <p:cNvSpPr/>
          <p:nvPr/>
        </p:nvSpPr>
        <p:spPr>
          <a:xfrm>
            <a:off x="259847" y="1876783"/>
            <a:ext cx="5249545" cy="32461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36830" algn="l" rtl="0" eaLnBrk="0">
              <a:lnSpc>
                <a:spcPts val="2590"/>
              </a:lnSpc>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1.始动流速低， 可达0</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.05m/s；</a:t>
            </a:r>
            <a:endParaRPr sz="2000" dirty="0">
              <a:latin typeface="微软雅黑" panose="020B0503020204020204" charset="-122"/>
              <a:ea typeface="微软雅黑" panose="020B0503020204020204" charset="-122"/>
              <a:cs typeface="微软雅黑" panose="020B0503020204020204" charset="-122"/>
            </a:endParaRPr>
          </a:p>
          <a:p>
            <a:pPr marL="16510" indent="8255" algn="l" rtl="0" eaLnBrk="0">
              <a:lnSpc>
                <a:spcPct val="145000"/>
              </a:lnSpc>
              <a:spcBef>
                <a:spcPts val="610"/>
              </a:spcBef>
            </a:pP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2.测量精度高， 1%F.S， 直接测出管道截面直径</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上的平均流速；</a:t>
            </a:r>
            <a:endParaRPr sz="2000" dirty="0">
              <a:latin typeface="微软雅黑" panose="020B0503020204020204" charset="-122"/>
              <a:ea typeface="微软雅黑" panose="020B0503020204020204" charset="-122"/>
              <a:cs typeface="微软雅黑" panose="020B0503020204020204" charset="-122"/>
            </a:endParaRPr>
          </a:p>
          <a:p>
            <a:pPr marL="27940" algn="l" rtl="0" eaLnBrk="0">
              <a:lnSpc>
                <a:spcPct val="90000"/>
              </a:lnSpc>
              <a:spcBef>
                <a:spcPts val="1640"/>
              </a:spcBef>
            </a:pPr>
            <a:r>
              <a:rPr sz="20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3.全畅通， 无阻测量， 0压损；</a:t>
            </a:r>
            <a:endParaRPr sz="2000" dirty="0">
              <a:latin typeface="微软雅黑" panose="020B0503020204020204" charset="-122"/>
              <a:ea typeface="微软雅黑" panose="020B0503020204020204" charset="-122"/>
              <a:cs typeface="微软雅黑" panose="020B0503020204020204" charset="-122"/>
            </a:endParaRPr>
          </a:p>
          <a:p>
            <a:pPr marL="12700" algn="l" rtl="0" eaLnBrk="0">
              <a:lnSpc>
                <a:spcPct val="91000"/>
              </a:lnSpc>
              <a:spcBef>
                <a:spcPts val="1615"/>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4.插拔式安装拆卸工</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艺， 拆卸方便；</a:t>
            </a:r>
            <a:endParaRPr sz="2000" dirty="0">
              <a:latin typeface="微软雅黑" panose="020B0503020204020204" charset="-122"/>
              <a:ea typeface="微软雅黑" panose="020B0503020204020204" charset="-122"/>
              <a:cs typeface="微软雅黑" panose="020B0503020204020204" charset="-122"/>
            </a:endParaRPr>
          </a:p>
          <a:p>
            <a:pPr marL="31750" algn="l" rtl="0" eaLnBrk="0">
              <a:lnSpc>
                <a:spcPct val="91000"/>
              </a:lnSpc>
              <a:spcBef>
                <a:spcPts val="1615"/>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5.通用性强， 涵盖DN50～DN1</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000管道；</a:t>
            </a:r>
            <a:endParaRPr sz="20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1300" dirty="0">
              <a:latin typeface="Arial" panose="020B0604020202020204"/>
              <a:ea typeface="Arial" panose="020B0604020202020204"/>
              <a:cs typeface="Arial" panose="020B0604020202020204"/>
            </a:endParaRPr>
          </a:p>
          <a:p>
            <a:pPr marL="25400" algn="l" rtl="0" eaLnBrk="0">
              <a:lnSpc>
                <a:spcPct val="92000"/>
              </a:lnSpc>
              <a:spcBef>
                <a:spcPts val="0"/>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6.智能化程度高： 超声探头故障</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判识和维护提</a:t>
            </a:r>
            <a:endParaRPr sz="2000" dirty="0">
              <a:latin typeface="微软雅黑" panose="020B0503020204020204" charset="-122"/>
              <a:ea typeface="微软雅黑" panose="020B0503020204020204" charset="-122"/>
              <a:cs typeface="微软雅黑" panose="020B0503020204020204" charset="-122"/>
            </a:endParaRPr>
          </a:p>
        </p:txBody>
      </p:sp>
      <p:pic>
        <p:nvPicPr>
          <p:cNvPr id="1098" name="picture 1098"/>
          <p:cNvPicPr>
            <a:picLocks noChangeAspect="1"/>
          </p:cNvPicPr>
          <p:nvPr/>
        </p:nvPicPr>
        <p:blipFill>
          <a:blip r:embed="rId1"/>
          <a:stretch>
            <a:fillRect/>
          </a:stretch>
        </p:blipFill>
        <p:spPr>
          <a:xfrm rot="21600000">
            <a:off x="5640323" y="1659635"/>
            <a:ext cx="3464052" cy="2808732"/>
          </a:xfrm>
          <a:prstGeom prst="rect">
            <a:avLst/>
          </a:prstGeom>
        </p:spPr>
      </p:pic>
      <p:sp>
        <p:nvSpPr>
          <p:cNvPr id="1100" name="textbox 1100"/>
          <p:cNvSpPr/>
          <p:nvPr/>
        </p:nvSpPr>
        <p:spPr>
          <a:xfrm>
            <a:off x="259592" y="5300817"/>
            <a:ext cx="5104765" cy="1269364"/>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17780" algn="l" rtl="0" eaLnBrk="0">
              <a:lnSpc>
                <a:spcPct val="83000"/>
              </a:lnSpc>
            </a:pP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醒； 管径输入错误自动判识； 压力温度故障自</a:t>
            </a:r>
            <a:endParaRPr sz="2000" dirty="0">
              <a:latin typeface="微软雅黑" panose="020B0503020204020204" charset="-122"/>
              <a:ea typeface="微软雅黑" panose="020B0503020204020204" charset="-122"/>
              <a:cs typeface="微软雅黑" panose="020B0503020204020204" charset="-122"/>
            </a:endParaRPr>
          </a:p>
          <a:p>
            <a:pPr marL="12700" indent="1270" algn="l" rtl="0" eaLnBrk="0">
              <a:lnSpc>
                <a:spcPct val="162000"/>
              </a:lnSpc>
              <a:spcBef>
                <a:spcPts val="20"/>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诊断； 供电电压不</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足、</a:t>
            </a:r>
            <a:r>
              <a:rPr sz="2000" kern="0" spc="-4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电流异常智能提醒、本</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地累计、</a:t>
            </a:r>
            <a:r>
              <a:rPr sz="20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日志查询。</a:t>
            </a:r>
            <a:endParaRPr sz="2000" dirty="0">
              <a:latin typeface="微软雅黑" panose="020B0503020204020204" charset="-122"/>
              <a:ea typeface="微软雅黑" panose="020B0503020204020204" charset="-122"/>
              <a:cs typeface="微软雅黑" panose="020B0503020204020204" charset="-122"/>
            </a:endParaRPr>
          </a:p>
        </p:txBody>
      </p:sp>
      <p:pic>
        <p:nvPicPr>
          <p:cNvPr id="1102" name="picture 1102"/>
          <p:cNvPicPr>
            <a:picLocks noChangeAspect="1"/>
          </p:cNvPicPr>
          <p:nvPr/>
        </p:nvPicPr>
        <p:blipFill>
          <a:blip r:embed="rId2"/>
          <a:stretch>
            <a:fillRect/>
          </a:stretch>
        </p:blipFill>
        <p:spPr>
          <a:xfrm rot="21600000">
            <a:off x="6710799" y="4784585"/>
            <a:ext cx="2044813" cy="1322731"/>
          </a:xfrm>
          <a:prstGeom prst="rect">
            <a:avLst/>
          </a:prstGeom>
        </p:spPr>
      </p:pic>
      <p:sp>
        <p:nvSpPr>
          <p:cNvPr id="1104" name="textbox 1104"/>
          <p:cNvSpPr/>
          <p:nvPr/>
        </p:nvSpPr>
        <p:spPr>
          <a:xfrm>
            <a:off x="1192715" y="1331303"/>
            <a:ext cx="7281544" cy="28511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algn="r" rtl="0" eaLnBrk="0">
              <a:lnSpc>
                <a:spcPct val="85000"/>
              </a:lnSpc>
            </a:pP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3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其它传感器</a:t>
            </a:r>
            <a:r>
              <a:rPr sz="2000" b="1" kern="0" spc="-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GQLC</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30矿用本安型超声波气体流量传感器</a:t>
            </a:r>
            <a:endParaRPr sz="2000" dirty="0">
              <a:latin typeface="微软雅黑" panose="020B0503020204020204" charset="-122"/>
              <a:ea typeface="微软雅黑" panose="020B0503020204020204" charset="-122"/>
              <a:cs typeface="微软雅黑" panose="020B0503020204020204" charset="-122"/>
            </a:endParaRPr>
          </a:p>
        </p:txBody>
      </p:sp>
      <p:pic>
        <p:nvPicPr>
          <p:cNvPr id="1106" name="picture 1106"/>
          <p:cNvPicPr>
            <a:picLocks noChangeAspect="1"/>
          </p:cNvPicPr>
          <p:nvPr/>
        </p:nvPicPr>
        <p:blipFill>
          <a:blip r:embed="rId3"/>
          <a:stretch>
            <a:fillRect/>
          </a:stretch>
        </p:blipFill>
        <p:spPr>
          <a:xfrm rot="21600000">
            <a:off x="179387" y="484632"/>
            <a:ext cx="7526337" cy="243839"/>
          </a:xfrm>
          <a:prstGeom prst="rect">
            <a:avLst/>
          </a:prstGeom>
        </p:spPr>
      </p:pic>
      <p:sp>
        <p:nvSpPr>
          <p:cNvPr id="1108" name="rect 110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110" name="textbox 1110"/>
          <p:cNvSpPr/>
          <p:nvPr/>
        </p:nvSpPr>
        <p:spPr>
          <a:xfrm>
            <a:off x="707059" y="217868"/>
            <a:ext cx="3834129"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p:txBody>
      </p:sp>
      <p:sp>
        <p:nvSpPr>
          <p:cNvPr id="1112" name="textbox 1112"/>
          <p:cNvSpPr/>
          <p:nvPr/>
        </p:nvSpPr>
        <p:spPr>
          <a:xfrm>
            <a:off x="7252347" y="4930825"/>
            <a:ext cx="1028700" cy="97091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858520" algn="l" rtl="0" eaLnBrk="0">
              <a:lnSpc>
                <a:spcPct val="98000"/>
              </a:lnSpc>
            </a:pPr>
            <a:r>
              <a:rPr sz="1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00" dirty="0">
              <a:latin typeface="微软雅黑" panose="020B0503020204020204" charset="-122"/>
              <a:ea typeface="微软雅黑" panose="020B0503020204020204" charset="-122"/>
              <a:cs typeface="微软雅黑" panose="020B0503020204020204" charset="-122"/>
            </a:endParaRPr>
          </a:p>
          <a:p>
            <a:pPr algn="l" rtl="0" eaLnBrk="0">
              <a:lnSpc>
                <a:spcPct val="166000"/>
              </a:lnSpc>
            </a:pPr>
            <a:endParaRPr sz="1000" dirty="0">
              <a:latin typeface="Arial" panose="020B0604020202020204"/>
              <a:ea typeface="Arial" panose="020B0604020202020204"/>
              <a:cs typeface="Arial" panose="020B0604020202020204"/>
            </a:endParaRPr>
          </a:p>
          <a:p>
            <a:pPr marL="593090" algn="l" rtl="0" eaLnBrk="0">
              <a:lnSpc>
                <a:spcPct val="153000"/>
              </a:lnSpc>
              <a:spcBef>
                <a:spcPts val="425"/>
              </a:spcBef>
              <a:tabLst>
                <a:tab pos="618490" algn="l"/>
                <a:tab pos="1014730" algn="l"/>
              </a:tabLst>
            </a:pPr>
            <a:r>
              <a:rPr sz="1400" kern="0" spc="0" dirty="0">
                <a:solidFill>
                  <a:srgbClr val="000000">
                    <a:alpha val="100000"/>
                  </a:srgbClr>
                </a:solidFill>
                <a:latin typeface="Arial" panose="020B0604020202020204"/>
                <a:ea typeface="Arial" panose="020B0604020202020204"/>
                <a:cs typeface="Arial" panose="020B0604020202020204"/>
              </a:rPr>
              <a:t>	</a:t>
            </a:r>
            <a:r>
              <a:rPr sz="1400" i="1" u="sng" kern="0" spc="-80" dirty="0">
                <a:solidFill>
                  <a:srgbClr val="000000">
                    <a:alpha val="100000"/>
                  </a:srgbClr>
                </a:solidFill>
                <a:latin typeface="Arial" panose="020B0604020202020204"/>
                <a:ea typeface="Arial" panose="020B0604020202020204"/>
                <a:cs typeface="Arial" panose="020B0604020202020204"/>
              </a:rPr>
              <a:t>θ</a:t>
            </a:r>
            <a:r>
              <a:rPr sz="1400" i="1" kern="0" spc="360" dirty="0">
                <a:solidFill>
                  <a:srgbClr val="000000">
                    <a:alpha val="100000"/>
                  </a:srgbClr>
                </a:solidFill>
                <a:latin typeface="Arial" panose="020B0604020202020204"/>
                <a:ea typeface="Arial" panose="020B0604020202020204"/>
                <a:cs typeface="Arial" panose="020B0604020202020204"/>
              </a:rPr>
              <a:t> </a:t>
            </a:r>
            <a:r>
              <a:rPr sz="1400" i="1" u="sng" kern="0" spc="0" dirty="0">
                <a:solidFill>
                  <a:srgbClr val="000000">
                    <a:alpha val="100000"/>
                  </a:srgbClr>
                </a:solidFill>
                <a:latin typeface="Arial" panose="020B0604020202020204"/>
                <a:ea typeface="Arial" panose="020B0604020202020204"/>
                <a:cs typeface="Arial" panose="020B0604020202020204"/>
              </a:rPr>
              <a:t>	</a:t>
            </a:r>
            <a:endParaRPr sz="1400" dirty="0">
              <a:latin typeface="Arial" panose="020B0604020202020204"/>
              <a:ea typeface="Arial" panose="020B0604020202020204"/>
              <a:cs typeface="Arial" panose="020B0604020202020204"/>
            </a:endParaRPr>
          </a:p>
          <a:p>
            <a:pPr marL="224155" algn="l" rtl="0" eaLnBrk="0">
              <a:lnSpc>
                <a:spcPct val="98000"/>
              </a:lnSpc>
              <a:spcBef>
                <a:spcPts val="390"/>
              </a:spcBef>
            </a:pPr>
            <a:r>
              <a:rPr sz="1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00" dirty="0">
              <a:latin typeface="微软雅黑" panose="020B0503020204020204" charset="-122"/>
              <a:ea typeface="微软雅黑" panose="020B0503020204020204" charset="-122"/>
              <a:cs typeface="微软雅黑" panose="020B0503020204020204" charset="-122"/>
            </a:endParaRPr>
          </a:p>
          <a:p>
            <a:pPr marL="153670" algn="l" rtl="0" eaLnBrk="0">
              <a:lnSpc>
                <a:spcPct val="98000"/>
              </a:lnSpc>
              <a:spcBef>
                <a:spcPts val="495"/>
              </a:spcBef>
            </a:pPr>
            <a:r>
              <a:rPr sz="1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00" dirty="0">
              <a:latin typeface="微软雅黑" panose="020B0503020204020204" charset="-122"/>
              <a:ea typeface="微软雅黑" panose="020B0503020204020204" charset="-122"/>
              <a:cs typeface="微软雅黑" panose="020B0503020204020204" charset="-122"/>
            </a:endParaRPr>
          </a:p>
          <a:p>
            <a:pPr marL="83185" algn="l" rtl="0" eaLnBrk="0">
              <a:lnSpc>
                <a:spcPct val="98000"/>
              </a:lnSpc>
              <a:spcBef>
                <a:spcPts val="495"/>
              </a:spcBef>
            </a:pPr>
            <a:r>
              <a:rPr sz="1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00" dirty="0">
              <a:latin typeface="微软雅黑" panose="020B0503020204020204" charset="-122"/>
              <a:ea typeface="微软雅黑" panose="020B0503020204020204" charset="-122"/>
              <a:cs typeface="微软雅黑" panose="020B0503020204020204" charset="-122"/>
            </a:endParaRPr>
          </a:p>
          <a:p>
            <a:pPr algn="l" rtl="0" eaLnBrk="0">
              <a:lnSpc>
                <a:spcPct val="102000"/>
              </a:lnSpc>
            </a:pPr>
            <a:endParaRPr sz="400" dirty="0">
              <a:latin typeface="Arial" panose="020B0604020202020204"/>
              <a:ea typeface="Arial" panose="020B0604020202020204"/>
              <a:cs typeface="Arial" panose="020B0604020202020204"/>
            </a:endParaRPr>
          </a:p>
          <a:p>
            <a:pPr marL="12700" algn="l" rtl="0" eaLnBrk="0">
              <a:lnSpc>
                <a:spcPct val="98000"/>
              </a:lnSpc>
              <a:spcBef>
                <a:spcPts val="5"/>
              </a:spcBef>
            </a:pPr>
            <a:r>
              <a:rPr sz="1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00" dirty="0">
              <a:latin typeface="微软雅黑" panose="020B0503020204020204" charset="-122"/>
              <a:ea typeface="微软雅黑" panose="020B0503020204020204" charset="-122"/>
              <a:cs typeface="微软雅黑" panose="020B0503020204020204" charset="-122"/>
            </a:endParaRPr>
          </a:p>
        </p:txBody>
      </p:sp>
      <p:sp>
        <p:nvSpPr>
          <p:cNvPr id="1114" name="textbox 1114"/>
          <p:cNvSpPr/>
          <p:nvPr/>
        </p:nvSpPr>
        <p:spPr>
          <a:xfrm>
            <a:off x="7740205" y="5045811"/>
            <a:ext cx="143510" cy="25654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2700" algn="l" rtl="0" eaLnBrk="0">
              <a:lnSpc>
                <a:spcPct val="84000"/>
              </a:lnSpc>
            </a:pPr>
            <a:r>
              <a:rPr sz="1700" i="1" u="sng" kern="0" spc="-20" dirty="0">
                <a:solidFill>
                  <a:srgbClr val="000000">
                    <a:alpha val="100000"/>
                  </a:srgbClr>
                </a:solidFill>
                <a:latin typeface="Arial" panose="020B0604020202020204"/>
                <a:ea typeface="Arial" panose="020B0604020202020204"/>
                <a:cs typeface="Arial" panose="020B0604020202020204"/>
              </a:rPr>
              <a:t>L</a:t>
            </a:r>
            <a:endParaRPr sz="1700" dirty="0">
              <a:latin typeface="Arial" panose="020B0604020202020204"/>
              <a:ea typeface="Arial" panose="020B0604020202020204"/>
              <a:cs typeface="Arial" panose="020B0604020202020204"/>
            </a:endParaRPr>
          </a:p>
        </p:txBody>
      </p:sp>
      <p:pic>
        <p:nvPicPr>
          <p:cNvPr id="1116" name="picture 1116"/>
          <p:cNvPicPr>
            <a:picLocks noChangeAspect="1"/>
          </p:cNvPicPr>
          <p:nvPr/>
        </p:nvPicPr>
        <p:blipFill>
          <a:blip r:embed="rId4"/>
          <a:stretch>
            <a:fillRect/>
          </a:stretch>
        </p:blipFill>
        <p:spPr>
          <a:xfrm rot="21600000">
            <a:off x="7923936" y="5021021"/>
            <a:ext cx="130353" cy="141795"/>
          </a:xfrm>
          <a:prstGeom prst="rect">
            <a:avLst/>
          </a:prstGeom>
        </p:spPr>
      </p:pic>
      <p:pic>
        <p:nvPicPr>
          <p:cNvPr id="1118" name="picture 1118"/>
          <p:cNvPicPr>
            <a:picLocks noChangeAspect="1"/>
          </p:cNvPicPr>
          <p:nvPr/>
        </p:nvPicPr>
        <p:blipFill>
          <a:blip r:embed="rId5"/>
          <a:stretch>
            <a:fillRect/>
          </a:stretch>
        </p:blipFill>
        <p:spPr>
          <a:xfrm rot="21600000">
            <a:off x="7572743" y="5359184"/>
            <a:ext cx="175235" cy="191109"/>
          </a:xfrm>
          <a:prstGeom prst="rect">
            <a:avLst/>
          </a:prstGeom>
        </p:spPr>
      </p:pic>
      <p:sp>
        <p:nvSpPr>
          <p:cNvPr id="1122" name="textbox 1122"/>
          <p:cNvSpPr/>
          <p:nvPr/>
        </p:nvSpPr>
        <p:spPr>
          <a:xfrm>
            <a:off x="845108" y="824293"/>
            <a:ext cx="200406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sp>
        <p:nvSpPr>
          <p:cNvPr id="1124" name="textbox 1124"/>
          <p:cNvSpPr/>
          <p:nvPr/>
        </p:nvSpPr>
        <p:spPr>
          <a:xfrm>
            <a:off x="6529311" y="6228143"/>
            <a:ext cx="932180" cy="55943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7145" indent="-4445" algn="l" rtl="0" eaLnBrk="0">
              <a:lnSpc>
                <a:spcPct val="103000"/>
              </a:lnSpc>
            </a:pPr>
            <a:r>
              <a:rPr sz="17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超声波探</a:t>
            </a:r>
            <a:r>
              <a:rPr sz="1700" kern="0" spc="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头</a:t>
            </a:r>
            <a:r>
              <a:rPr sz="1700" i="1" kern="0" spc="20" dirty="0">
                <a:solidFill>
                  <a:srgbClr val="FF0000">
                    <a:alpha val="100000"/>
                  </a:srgbClr>
                </a:solidFill>
                <a:latin typeface="Arial" panose="020B0604020202020204"/>
                <a:ea typeface="Arial" panose="020B0604020202020204"/>
                <a:cs typeface="Arial" panose="020B0604020202020204"/>
              </a:rPr>
              <a:t>A</a:t>
            </a:r>
            <a:endParaRPr sz="1700" dirty="0">
              <a:latin typeface="Arial" panose="020B0604020202020204"/>
              <a:ea typeface="Arial" panose="020B0604020202020204"/>
              <a:cs typeface="Arial" panose="020B0604020202020204"/>
            </a:endParaRPr>
          </a:p>
        </p:txBody>
      </p:sp>
      <p:pic>
        <p:nvPicPr>
          <p:cNvPr id="1126" name="picture 1126"/>
          <p:cNvPicPr>
            <a:picLocks noChangeAspect="1"/>
          </p:cNvPicPr>
          <p:nvPr/>
        </p:nvPicPr>
        <p:blipFill>
          <a:blip r:embed="rId6"/>
          <a:stretch>
            <a:fillRect/>
          </a:stretch>
        </p:blipFill>
        <p:spPr>
          <a:xfrm rot="21600000">
            <a:off x="8136838" y="4899393"/>
            <a:ext cx="29413" cy="30924"/>
          </a:xfrm>
          <a:prstGeom prst="rect">
            <a:avLst/>
          </a:prstGeom>
        </p:spPr>
      </p:pic>
      <p:sp>
        <p:nvSpPr>
          <p:cNvPr id="1128" name="textbox 1128"/>
          <p:cNvSpPr/>
          <p:nvPr/>
        </p:nvSpPr>
        <p:spPr>
          <a:xfrm>
            <a:off x="7772832" y="4432147"/>
            <a:ext cx="932180" cy="55943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8000"/>
              </a:lnSpc>
            </a:pPr>
            <a:r>
              <a:rPr sz="17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超声波探</a:t>
            </a:r>
            <a:endParaRPr sz="1700" dirty="0">
              <a:latin typeface="宋体" panose="02010600030101010101" pitchFamily="2" charset="-122"/>
              <a:ea typeface="宋体" panose="02010600030101010101" pitchFamily="2" charset="-122"/>
              <a:cs typeface="宋体" panose="02010600030101010101" pitchFamily="2" charset="-122"/>
            </a:endParaRPr>
          </a:p>
          <a:p>
            <a:pPr marL="17145" algn="l" rtl="0" eaLnBrk="0">
              <a:lnSpc>
                <a:spcPct val="100000"/>
              </a:lnSpc>
              <a:spcBef>
                <a:spcPts val="170"/>
              </a:spcBef>
            </a:pPr>
            <a:r>
              <a:rPr sz="1700"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头</a:t>
            </a:r>
            <a:r>
              <a:rPr sz="1700" i="1" kern="0" spc="20" dirty="0">
                <a:solidFill>
                  <a:srgbClr val="FF0000">
                    <a:alpha val="100000"/>
                  </a:srgbClr>
                </a:solidFill>
                <a:latin typeface="Arial" panose="020B0604020202020204"/>
                <a:ea typeface="Arial" panose="020B0604020202020204"/>
                <a:cs typeface="Arial" panose="020B0604020202020204"/>
              </a:rPr>
              <a:t>B</a:t>
            </a:r>
            <a:endParaRPr sz="1700" dirty="0">
              <a:latin typeface="Arial" panose="020B0604020202020204"/>
              <a:ea typeface="Arial" panose="020B0604020202020204"/>
              <a:cs typeface="Arial" panose="020B0604020202020204"/>
            </a:endParaRPr>
          </a:p>
        </p:txBody>
      </p:sp>
      <p:pic>
        <p:nvPicPr>
          <p:cNvPr id="1130" name="picture 1130"/>
          <p:cNvPicPr>
            <a:picLocks noChangeAspect="1"/>
          </p:cNvPicPr>
          <p:nvPr/>
        </p:nvPicPr>
        <p:blipFill>
          <a:blip r:embed="rId7"/>
          <a:stretch>
            <a:fillRect/>
          </a:stretch>
        </p:blipFill>
        <p:spPr>
          <a:xfrm rot="21600000">
            <a:off x="8180058" y="4697869"/>
            <a:ext cx="203644" cy="161531"/>
          </a:xfrm>
          <a:prstGeom prst="rect">
            <a:avLst/>
          </a:prstGeom>
        </p:spPr>
      </p:pic>
      <p:pic>
        <p:nvPicPr>
          <p:cNvPr id="1132" name="picture 1132"/>
          <p:cNvPicPr>
            <a:picLocks noChangeAspect="1"/>
          </p:cNvPicPr>
          <p:nvPr/>
        </p:nvPicPr>
        <p:blipFill>
          <a:blip r:embed="rId8"/>
          <a:stretch>
            <a:fillRect/>
          </a:stretch>
        </p:blipFill>
        <p:spPr>
          <a:xfrm rot="21600000">
            <a:off x="6335267" y="5308091"/>
            <a:ext cx="315467" cy="286511"/>
          </a:xfrm>
          <a:prstGeom prst="rect">
            <a:avLst/>
          </a:prstGeom>
        </p:spPr>
      </p:pic>
      <p:sp>
        <p:nvSpPr>
          <p:cNvPr id="1134" name="textbox 1134"/>
          <p:cNvSpPr/>
          <p:nvPr/>
        </p:nvSpPr>
        <p:spPr>
          <a:xfrm>
            <a:off x="6185280" y="5072341"/>
            <a:ext cx="419100" cy="564515"/>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13970" algn="l" rtl="0" eaLnBrk="0">
              <a:lnSpc>
                <a:spcPct val="88000"/>
              </a:lnSpc>
            </a:pPr>
            <a:r>
              <a:rPr sz="1700" kern="0" spc="1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流</a:t>
            </a:r>
            <a:endParaRPr sz="17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ts val="2075"/>
              </a:lnSpc>
              <a:spcBef>
                <a:spcPts val="370"/>
              </a:spcBef>
            </a:pPr>
            <a:r>
              <a:rPr sz="1700" kern="0" spc="1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速</a:t>
            </a:r>
            <a:r>
              <a:rPr sz="1700" i="1" kern="0" spc="120" dirty="0">
                <a:solidFill>
                  <a:srgbClr val="FF0000">
                    <a:alpha val="100000"/>
                  </a:srgbClr>
                </a:solidFill>
                <a:latin typeface="Arial" panose="020B0604020202020204"/>
                <a:ea typeface="Arial" panose="020B0604020202020204"/>
                <a:cs typeface="Arial" panose="020B0604020202020204"/>
              </a:rPr>
              <a:t>V</a:t>
            </a:r>
            <a:endParaRPr sz="1700" dirty="0">
              <a:latin typeface="Arial" panose="020B0604020202020204"/>
              <a:ea typeface="Arial" panose="020B0604020202020204"/>
              <a:cs typeface="Arial" panose="020B0604020202020204"/>
            </a:endParaRPr>
          </a:p>
        </p:txBody>
      </p:sp>
      <p:pic>
        <p:nvPicPr>
          <p:cNvPr id="1136" name="picture 1136"/>
          <p:cNvPicPr>
            <a:picLocks noChangeAspect="1"/>
          </p:cNvPicPr>
          <p:nvPr/>
        </p:nvPicPr>
        <p:blipFill>
          <a:blip r:embed="rId9"/>
          <a:stretch>
            <a:fillRect/>
          </a:stretch>
        </p:blipFill>
        <p:spPr>
          <a:xfrm rot="21600000">
            <a:off x="7290689" y="5824169"/>
            <a:ext cx="34214" cy="36118"/>
          </a:xfrm>
          <a:prstGeom prst="rect">
            <a:avLst/>
          </a:prstGeom>
        </p:spPr>
      </p:pic>
      <p:pic>
        <p:nvPicPr>
          <p:cNvPr id="1138" name="picture 1138"/>
          <p:cNvPicPr>
            <a:picLocks noChangeAspect="1"/>
          </p:cNvPicPr>
          <p:nvPr/>
        </p:nvPicPr>
        <p:blipFill>
          <a:blip r:embed="rId10"/>
          <a:stretch>
            <a:fillRect/>
          </a:stretch>
        </p:blipFill>
        <p:spPr>
          <a:xfrm rot="21600000">
            <a:off x="7220940" y="5901664"/>
            <a:ext cx="33451" cy="35356"/>
          </a:xfrm>
          <a:prstGeom prst="rect">
            <a:avLst/>
          </a:prstGeom>
        </p:spPr>
      </p:pic>
      <p:pic>
        <p:nvPicPr>
          <p:cNvPr id="1140" name="picture 1140"/>
          <p:cNvPicPr>
            <a:picLocks noChangeAspect="1"/>
          </p:cNvPicPr>
          <p:nvPr/>
        </p:nvPicPr>
        <p:blipFill>
          <a:blip r:embed="rId11"/>
          <a:stretch>
            <a:fillRect/>
          </a:stretch>
        </p:blipFill>
        <p:spPr>
          <a:xfrm rot="21600000">
            <a:off x="7026160" y="5957836"/>
            <a:ext cx="208953" cy="154254"/>
          </a:xfrm>
          <a:prstGeom prst="rect">
            <a:avLst/>
          </a:prstGeom>
        </p:spPr>
      </p:pic>
      <p:pic>
        <p:nvPicPr>
          <p:cNvPr id="1142" name="picture 1142"/>
          <p:cNvPicPr>
            <a:picLocks noChangeAspect="1"/>
          </p:cNvPicPr>
          <p:nvPr/>
        </p:nvPicPr>
        <p:blipFill>
          <a:blip r:embed="rId12"/>
          <a:stretch>
            <a:fillRect/>
          </a:stretch>
        </p:blipFill>
        <p:spPr>
          <a:xfrm rot="21600000">
            <a:off x="7142988" y="5803366"/>
            <a:ext cx="212090" cy="212407"/>
          </a:xfrm>
          <a:prstGeom prst="rect">
            <a:avLst/>
          </a:prstGeom>
        </p:spPr>
      </p:pic>
      <p:pic>
        <p:nvPicPr>
          <p:cNvPr id="1144" name="picture 1144"/>
          <p:cNvPicPr>
            <a:picLocks noChangeAspect="1"/>
          </p:cNvPicPr>
          <p:nvPr/>
        </p:nvPicPr>
        <p:blipFill>
          <a:blip r:embed="rId13"/>
          <a:stretch>
            <a:fillRect/>
          </a:stretch>
        </p:blipFill>
        <p:spPr>
          <a:xfrm rot="21600000">
            <a:off x="6951700" y="6029972"/>
            <a:ext cx="203987" cy="160477"/>
          </a:xfrm>
          <a:prstGeom prst="rect">
            <a:avLst/>
          </a:prstGeom>
        </p:spPr>
      </p:pic>
      <p:pic>
        <p:nvPicPr>
          <p:cNvPr id="1146" name="picture 1146"/>
          <p:cNvPicPr>
            <a:picLocks noChangeAspect="1"/>
          </p:cNvPicPr>
          <p:nvPr/>
        </p:nvPicPr>
        <p:blipFill>
          <a:blip r:embed="rId14"/>
          <a:stretch>
            <a:fillRect/>
          </a:stretch>
        </p:blipFill>
        <p:spPr>
          <a:xfrm rot="21600000">
            <a:off x="7361199" y="5746673"/>
            <a:ext cx="34213" cy="36119"/>
          </a:xfrm>
          <a:prstGeom prst="rect">
            <a:avLst/>
          </a:prstGeom>
        </p:spPr>
      </p:pic>
      <p:pic>
        <p:nvPicPr>
          <p:cNvPr id="1148" name="picture 1148"/>
          <p:cNvPicPr>
            <a:picLocks noChangeAspect="1"/>
          </p:cNvPicPr>
          <p:nvPr/>
        </p:nvPicPr>
        <p:blipFill>
          <a:blip r:embed="rId15"/>
          <a:stretch>
            <a:fillRect/>
          </a:stretch>
        </p:blipFill>
        <p:spPr>
          <a:xfrm rot="21600000">
            <a:off x="8066329" y="4971706"/>
            <a:ext cx="34213" cy="36106"/>
          </a:xfrm>
          <a:prstGeom prst="rect">
            <a:avLst/>
          </a:prstGeom>
        </p:spPr>
      </p:pic>
      <p:pic>
        <p:nvPicPr>
          <p:cNvPr id="1150" name="picture 1150"/>
          <p:cNvPicPr>
            <a:picLocks noChangeAspect="1"/>
          </p:cNvPicPr>
          <p:nvPr/>
        </p:nvPicPr>
        <p:blipFill>
          <a:blip r:embed="rId16"/>
          <a:stretch>
            <a:fillRect/>
          </a:stretch>
        </p:blipFill>
        <p:spPr>
          <a:xfrm rot="21600000">
            <a:off x="7502233" y="5591682"/>
            <a:ext cx="34200" cy="36119"/>
          </a:xfrm>
          <a:prstGeom prst="rect">
            <a:avLst/>
          </a:prstGeom>
        </p:spPr>
      </p:pic>
      <p:pic>
        <p:nvPicPr>
          <p:cNvPr id="1152" name="picture 1152"/>
          <p:cNvPicPr>
            <a:picLocks noChangeAspect="1"/>
          </p:cNvPicPr>
          <p:nvPr/>
        </p:nvPicPr>
        <p:blipFill>
          <a:blip r:embed="rId17"/>
          <a:stretch>
            <a:fillRect/>
          </a:stretch>
        </p:blipFill>
        <p:spPr>
          <a:xfrm rot="21600000">
            <a:off x="7431723" y="5669178"/>
            <a:ext cx="34200" cy="36119"/>
          </a:xfrm>
          <a:prstGeom prst="rect">
            <a:avLst/>
          </a:prstGeom>
        </p:spPr>
      </p:pic>
      <p:pic>
        <p:nvPicPr>
          <p:cNvPr id="1154" name="picture 1154"/>
          <p:cNvPicPr>
            <a:picLocks noChangeAspect="1"/>
          </p:cNvPicPr>
          <p:nvPr/>
        </p:nvPicPr>
        <p:blipFill>
          <a:blip r:embed="rId18"/>
          <a:stretch>
            <a:fillRect/>
          </a:stretch>
        </p:blipFill>
        <p:spPr>
          <a:xfrm rot="21600000">
            <a:off x="7547102" y="5563501"/>
            <a:ext cx="14972" cy="14973"/>
          </a:xfrm>
          <a:prstGeom prst="rect">
            <a:avLst/>
          </a:prstGeom>
        </p:spPr>
      </p:pic>
      <p:pic>
        <p:nvPicPr>
          <p:cNvPr id="33" name="图片 32"/>
          <p:cNvPicPr>
            <a:picLocks noChangeAspect="1"/>
          </p:cNvPicPr>
          <p:nvPr/>
        </p:nvPicPr>
        <p:blipFill>
          <a:blip r:embed="rId19"/>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box 128"/>
          <p:cNvSpPr/>
          <p:nvPr/>
        </p:nvSpPr>
        <p:spPr>
          <a:xfrm>
            <a:off x="1558061" y="1373670"/>
            <a:ext cx="6957059" cy="1096644"/>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87000"/>
              </a:lnSpc>
            </a:pPr>
            <a:r>
              <a:rPr sz="17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传感器的数字化和智能化：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新型传感</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器采用了</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ARM</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处理器</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设计， 具有</a:t>
            </a:r>
            <a:endParaRPr sz="1700" dirty="0">
              <a:latin typeface="微软雅黑" panose="020B0503020204020204" charset="-122"/>
              <a:ea typeface="微软雅黑" panose="020B0503020204020204" charset="-122"/>
              <a:cs typeface="微软雅黑" panose="020B0503020204020204" charset="-122"/>
            </a:endParaRPr>
          </a:p>
          <a:p>
            <a:pPr marL="12700" indent="3810" algn="l" rtl="0" eaLnBrk="0">
              <a:lnSpc>
                <a:spcPct val="162000"/>
              </a:lnSpc>
              <a:spcBef>
                <a:spcPts val="40"/>
              </a:spcBef>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多信息处理和更强的信号分析能力， 从而实现传感器</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故障自诊断</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多</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信息上传等。</a:t>
            </a:r>
            <a:r>
              <a:rPr sz="1700"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如：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故障自诊断信息、</a:t>
            </a:r>
            <a:r>
              <a:rPr sz="1700" kern="0" spc="-37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身份信息、</a:t>
            </a:r>
            <a:r>
              <a:rPr sz="1700" kern="0" spc="-37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调校信息</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等</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pic>
        <p:nvPicPr>
          <p:cNvPr id="130" name="picture 130"/>
          <p:cNvPicPr>
            <a:picLocks noChangeAspect="1"/>
          </p:cNvPicPr>
          <p:nvPr/>
        </p:nvPicPr>
        <p:blipFill>
          <a:blip r:embed="rId1"/>
          <a:stretch>
            <a:fillRect/>
          </a:stretch>
        </p:blipFill>
        <p:spPr>
          <a:xfrm rot="21600000">
            <a:off x="4348810" y="3412235"/>
            <a:ext cx="2099907" cy="2692908"/>
          </a:xfrm>
          <a:prstGeom prst="rect">
            <a:avLst/>
          </a:prstGeom>
        </p:spPr>
      </p:pic>
      <p:pic>
        <p:nvPicPr>
          <p:cNvPr id="132" name="picture 132"/>
          <p:cNvPicPr>
            <a:picLocks noChangeAspect="1"/>
          </p:cNvPicPr>
          <p:nvPr/>
        </p:nvPicPr>
        <p:blipFill>
          <a:blip r:embed="rId2"/>
          <a:stretch>
            <a:fillRect/>
          </a:stretch>
        </p:blipFill>
        <p:spPr>
          <a:xfrm rot="21600000">
            <a:off x="934211" y="3444240"/>
            <a:ext cx="1964436" cy="2682239"/>
          </a:xfrm>
          <a:prstGeom prst="rect">
            <a:avLst/>
          </a:prstGeom>
        </p:spPr>
      </p:pic>
      <p:sp>
        <p:nvSpPr>
          <p:cNvPr id="134" name="textbox 134"/>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49225" algn="l" rtl="0" eaLnBrk="0">
              <a:lnSpc>
                <a:spcPct val="99000"/>
              </a:lnSpc>
            </a:pP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2）</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50" dirty="0">
                <a:solidFill>
                  <a:srgbClr val="632523">
                    <a:alpha val="100000"/>
                  </a:srgbClr>
                </a:solidFill>
                <a:latin typeface="黑体" panose="02010609060101010101" charset="-122"/>
                <a:ea typeface="黑体" panose="02010609060101010101" charset="-122"/>
                <a:cs typeface="黑体" panose="02010609060101010101" charset="-122"/>
              </a:rPr>
              <a:t>数据传输方式</a:t>
            </a:r>
            <a:endParaRPr sz="2300" dirty="0">
              <a:latin typeface="黑体" panose="02010609060101010101" charset="-122"/>
              <a:ea typeface="黑体" panose="02010609060101010101" charset="-122"/>
              <a:cs typeface="黑体" panose="02010609060101010101" charset="-122"/>
            </a:endParaRPr>
          </a:p>
        </p:txBody>
      </p:sp>
      <p:grpSp>
        <p:nvGrpSpPr>
          <p:cNvPr id="8" name="group 8"/>
          <p:cNvGrpSpPr/>
          <p:nvPr/>
        </p:nvGrpSpPr>
        <p:grpSpPr>
          <a:xfrm rot="21600000">
            <a:off x="5362295" y="4761864"/>
            <a:ext cx="3253270" cy="655383"/>
            <a:chOff x="0" y="0"/>
            <a:chExt cx="3253270" cy="655383"/>
          </a:xfrm>
        </p:grpSpPr>
        <p:pic>
          <p:nvPicPr>
            <p:cNvPr id="136" name="picture 136"/>
            <p:cNvPicPr>
              <a:picLocks noChangeAspect="1"/>
            </p:cNvPicPr>
            <p:nvPr/>
          </p:nvPicPr>
          <p:blipFill>
            <a:blip r:embed="rId3"/>
            <a:stretch>
              <a:fillRect/>
            </a:stretch>
          </p:blipFill>
          <p:spPr>
            <a:xfrm rot="21600000">
              <a:off x="0" y="0"/>
              <a:ext cx="3253270" cy="655383"/>
            </a:xfrm>
            <a:prstGeom prst="rect">
              <a:avLst/>
            </a:prstGeom>
          </p:spPr>
        </p:pic>
        <p:sp>
          <p:nvSpPr>
            <p:cNvPr id="138" name="textbox 138"/>
            <p:cNvSpPr/>
            <p:nvPr/>
          </p:nvSpPr>
          <p:spPr>
            <a:xfrm>
              <a:off x="-12700" y="-12700"/>
              <a:ext cx="3279140" cy="702309"/>
            </a:xfrm>
            <a:prstGeom prst="rect">
              <a:avLst/>
            </a:prstGeom>
            <a:noFill/>
            <a:ln w="0" cap="flat">
              <a:noFill/>
              <a:prstDash val="solid"/>
              <a:miter lim="0"/>
            </a:ln>
          </p:spPr>
          <p:txBody>
            <a:bodyPr vert="horz" wrap="square" lIns="0" tIns="0" rIns="0" bIns="0"/>
            <a:lstStyle/>
            <a:p>
              <a:pPr algn="l" rtl="0" eaLnBrk="0">
                <a:lnSpc>
                  <a:spcPct val="112000"/>
                </a:lnSpc>
              </a:pPr>
              <a:endParaRPr sz="1000" dirty="0">
                <a:latin typeface="Arial" panose="020B0604020202020204"/>
                <a:ea typeface="Arial" panose="020B0604020202020204"/>
                <a:cs typeface="Arial" panose="020B0604020202020204"/>
              </a:endParaRPr>
            </a:p>
            <a:p>
              <a:pPr marL="1513205" indent="-78105" algn="l" rtl="0" eaLnBrk="0">
                <a:lnSpc>
                  <a:spcPct val="97000"/>
                </a:lnSpc>
                <a:spcBef>
                  <a:spcPts val="5"/>
                </a:spcBef>
              </a:pP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采用</a:t>
              </a:r>
              <a:r>
                <a:rPr sz="1200" kern="0" spc="-10" dirty="0">
                  <a:solidFill>
                    <a:srgbClr val="000000">
                      <a:alpha val="100000"/>
                    </a:srgbClr>
                  </a:solidFill>
                  <a:latin typeface="Calibri" panose="020F0502020204030204"/>
                  <a:ea typeface="Calibri" panose="020F0502020204030204"/>
                  <a:cs typeface="Calibri" panose="020F0502020204030204"/>
                </a:rPr>
                <a:t>ARM</a:t>
              </a: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内核处理器，增</a:t>
              </a: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强故障诊断、信号处理</a:t>
              </a:r>
              <a:endParaRPr sz="1200" dirty="0">
                <a:latin typeface="宋体" panose="02010600030101010101" pitchFamily="2" charset="-122"/>
                <a:ea typeface="宋体" panose="02010600030101010101" pitchFamily="2" charset="-122"/>
                <a:cs typeface="宋体" panose="02010600030101010101" pitchFamily="2" charset="-122"/>
              </a:endParaRPr>
            </a:p>
          </p:txBody>
        </p:sp>
      </p:grpSp>
      <p:pic>
        <p:nvPicPr>
          <p:cNvPr id="140" name="picture 140"/>
          <p:cNvPicPr>
            <a:picLocks noChangeAspect="1"/>
          </p:cNvPicPr>
          <p:nvPr/>
        </p:nvPicPr>
        <p:blipFill>
          <a:blip r:embed="rId4"/>
          <a:stretch>
            <a:fillRect/>
          </a:stretch>
        </p:blipFill>
        <p:spPr>
          <a:xfrm rot="21600000">
            <a:off x="179387" y="484632"/>
            <a:ext cx="7526337" cy="243839"/>
          </a:xfrm>
          <a:prstGeom prst="rect">
            <a:avLst/>
          </a:prstGeom>
        </p:spPr>
      </p:pic>
      <p:grpSp>
        <p:nvGrpSpPr>
          <p:cNvPr id="10" name="group 10"/>
          <p:cNvGrpSpPr/>
          <p:nvPr/>
        </p:nvGrpSpPr>
        <p:grpSpPr>
          <a:xfrm rot="21600000">
            <a:off x="2976715" y="3433127"/>
            <a:ext cx="1989569" cy="900290"/>
            <a:chOff x="0" y="0"/>
            <a:chExt cx="1989569" cy="900290"/>
          </a:xfrm>
        </p:grpSpPr>
        <p:pic>
          <p:nvPicPr>
            <p:cNvPr id="142" name="picture 142"/>
            <p:cNvPicPr>
              <a:picLocks noChangeAspect="1"/>
            </p:cNvPicPr>
            <p:nvPr/>
          </p:nvPicPr>
          <p:blipFill>
            <a:blip r:embed="rId5"/>
            <a:stretch>
              <a:fillRect/>
            </a:stretch>
          </p:blipFill>
          <p:spPr>
            <a:xfrm rot="21600000">
              <a:off x="0" y="0"/>
              <a:ext cx="1989569" cy="900290"/>
            </a:xfrm>
            <a:prstGeom prst="rect">
              <a:avLst/>
            </a:prstGeom>
          </p:spPr>
        </p:pic>
        <p:sp>
          <p:nvSpPr>
            <p:cNvPr id="144" name="textbox 144"/>
            <p:cNvSpPr/>
            <p:nvPr/>
          </p:nvSpPr>
          <p:spPr>
            <a:xfrm>
              <a:off x="-12700" y="-12700"/>
              <a:ext cx="2015489" cy="947419"/>
            </a:xfrm>
            <a:prstGeom prst="rect">
              <a:avLst/>
            </a:prstGeom>
            <a:noFill/>
            <a:ln w="0" cap="flat">
              <a:noFill/>
              <a:prstDash val="solid"/>
              <a:miter lim="0"/>
            </a:ln>
          </p:spPr>
          <p:txBody>
            <a:bodyPr vert="horz" wrap="square" lIns="0" tIns="0" rIns="0" bIns="0"/>
            <a:lstStyle/>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67005" algn="l" rtl="0" eaLnBrk="0">
                <a:lnSpc>
                  <a:spcPct val="83000"/>
                </a:lnSpc>
              </a:pP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采用表面刷胶工艺，</a:t>
              </a:r>
              <a:endParaRPr sz="1200" dirty="0">
                <a:latin typeface="宋体" panose="02010600030101010101" pitchFamily="2" charset="-122"/>
                <a:ea typeface="宋体" panose="02010600030101010101" pitchFamily="2" charset="-122"/>
                <a:cs typeface="宋体" panose="02010600030101010101" pitchFamily="2" charset="-122"/>
              </a:endParaRPr>
            </a:p>
            <a:p>
              <a:pPr marL="166370" algn="l" rtl="0" eaLnBrk="0">
                <a:lnSpc>
                  <a:spcPts val="1605"/>
                </a:lnSpc>
              </a:pP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避免电路腐蚀及损坏</a:t>
              </a:r>
              <a:endParaRPr sz="12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12" name="group 12"/>
          <p:cNvGrpSpPr/>
          <p:nvPr/>
        </p:nvGrpSpPr>
        <p:grpSpPr>
          <a:xfrm rot="21600000">
            <a:off x="5949987" y="3421252"/>
            <a:ext cx="2521559" cy="691324"/>
            <a:chOff x="0" y="0"/>
            <a:chExt cx="2521559" cy="691324"/>
          </a:xfrm>
        </p:grpSpPr>
        <p:pic>
          <p:nvPicPr>
            <p:cNvPr id="146" name="picture 146"/>
            <p:cNvPicPr>
              <a:picLocks noChangeAspect="1"/>
            </p:cNvPicPr>
            <p:nvPr/>
          </p:nvPicPr>
          <p:blipFill>
            <a:blip r:embed="rId6"/>
            <a:stretch>
              <a:fillRect/>
            </a:stretch>
          </p:blipFill>
          <p:spPr>
            <a:xfrm rot="21600000">
              <a:off x="0" y="0"/>
              <a:ext cx="2521559" cy="691324"/>
            </a:xfrm>
            <a:prstGeom prst="rect">
              <a:avLst/>
            </a:prstGeom>
          </p:spPr>
        </p:pic>
        <p:sp>
          <p:nvSpPr>
            <p:cNvPr id="148" name="textbox 148"/>
            <p:cNvSpPr/>
            <p:nvPr/>
          </p:nvSpPr>
          <p:spPr>
            <a:xfrm>
              <a:off x="-12700" y="-12700"/>
              <a:ext cx="2546985" cy="737869"/>
            </a:xfrm>
            <a:prstGeom prst="rect">
              <a:avLst/>
            </a:prstGeom>
            <a:noFill/>
            <a:ln w="0" cap="flat">
              <a:noFill/>
              <a:prstDash val="solid"/>
              <a:miter lim="0"/>
            </a:ln>
          </p:spPr>
          <p:txBody>
            <a:bodyPr vert="horz" wrap="square" lIns="0" tIns="0" rIns="0" bIns="0"/>
            <a:lstStyle/>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944245" indent="-94615" algn="l" rtl="0" eaLnBrk="0">
                <a:lnSpc>
                  <a:spcPct val="97000"/>
                </a:lnSpc>
              </a:pP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采用多级电源稳压及供</a:t>
              </a:r>
              <a:r>
                <a:rPr sz="1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2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电监测，保障可靠性</a:t>
              </a:r>
              <a:endParaRPr sz="1200" dirty="0">
                <a:latin typeface="宋体" panose="02010600030101010101" pitchFamily="2" charset="-122"/>
                <a:ea typeface="宋体" panose="02010600030101010101" pitchFamily="2" charset="-122"/>
                <a:cs typeface="宋体" panose="02010600030101010101" pitchFamily="2" charset="-122"/>
              </a:endParaRPr>
            </a:p>
          </p:txBody>
        </p:sp>
      </p:grpSp>
      <p:sp>
        <p:nvSpPr>
          <p:cNvPr id="150" name="rect 15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grpSp>
        <p:nvGrpSpPr>
          <p:cNvPr id="14" name="group 14"/>
          <p:cNvGrpSpPr/>
          <p:nvPr/>
        </p:nvGrpSpPr>
        <p:grpSpPr>
          <a:xfrm rot="21600000">
            <a:off x="3064941" y="4419002"/>
            <a:ext cx="1309623" cy="874648"/>
            <a:chOff x="0" y="0"/>
            <a:chExt cx="1309623" cy="874648"/>
          </a:xfrm>
        </p:grpSpPr>
        <p:pic>
          <p:nvPicPr>
            <p:cNvPr id="152" name="picture 152"/>
            <p:cNvPicPr>
              <a:picLocks noChangeAspect="1"/>
            </p:cNvPicPr>
            <p:nvPr/>
          </p:nvPicPr>
          <p:blipFill>
            <a:blip r:embed="rId7"/>
            <a:stretch>
              <a:fillRect/>
            </a:stretch>
          </p:blipFill>
          <p:spPr>
            <a:xfrm rot="21600000">
              <a:off x="0" y="0"/>
              <a:ext cx="1309623" cy="874648"/>
            </a:xfrm>
            <a:prstGeom prst="rect">
              <a:avLst/>
            </a:prstGeom>
          </p:spPr>
        </p:pic>
        <p:sp>
          <p:nvSpPr>
            <p:cNvPr id="154" name="textbox 154"/>
            <p:cNvSpPr/>
            <p:nvPr/>
          </p:nvSpPr>
          <p:spPr>
            <a:xfrm>
              <a:off x="-12700" y="-12700"/>
              <a:ext cx="1335405" cy="924560"/>
            </a:xfrm>
            <a:prstGeom prst="rect">
              <a:avLst/>
            </a:prstGeom>
            <a:noFill/>
            <a:ln w="0" cap="flat">
              <a:noFill/>
              <a:prstDash val="solid"/>
              <a:miter lim="0"/>
            </a:ln>
          </p:spPr>
          <p:txBody>
            <a:bodyPr vert="horz" wrap="square" lIns="0" tIns="0" rIns="0" bIns="0"/>
            <a:lstStyle/>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marL="231775" algn="l" rtl="0" eaLnBrk="0">
                <a:lnSpc>
                  <a:spcPct val="97000"/>
                </a:lnSpc>
                <a:spcBef>
                  <a:spcPts val="5"/>
                </a:spcBef>
              </a:pPr>
              <a:r>
                <a:rPr sz="1400" b="1" kern="0" spc="-70" dirty="0">
                  <a:solidFill>
                    <a:srgbClr val="000000">
                      <a:alpha val="100000"/>
                    </a:srgbClr>
                  </a:solidFill>
                  <a:latin typeface="仿宋" panose="02010609060101010101" charset="-122"/>
                  <a:ea typeface="仿宋" panose="02010609060101010101" charset="-122"/>
                  <a:cs typeface="仿宋" panose="02010609060101010101" charset="-122"/>
                </a:rPr>
                <a:t>电路升级</a:t>
              </a:r>
              <a:endParaRPr sz="1400" dirty="0">
                <a:latin typeface="仿宋" panose="02010609060101010101" charset="-122"/>
                <a:ea typeface="仿宋" panose="02010609060101010101" charset="-122"/>
                <a:cs typeface="仿宋" panose="02010609060101010101" charset="-122"/>
              </a:endParaRPr>
            </a:p>
          </p:txBody>
        </p:sp>
      </p:grpSp>
      <p:sp>
        <p:nvSpPr>
          <p:cNvPr id="156" name="textbox 156"/>
          <p:cNvSpPr/>
          <p:nvPr/>
        </p:nvSpPr>
        <p:spPr>
          <a:xfrm>
            <a:off x="1287872" y="6163648"/>
            <a:ext cx="4912359" cy="2457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老传感器主板                                </a:t>
            </a:r>
            <a:r>
              <a:rPr sz="15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新传感器主板</a:t>
            </a:r>
            <a:endParaRPr sz="1500" dirty="0">
              <a:latin typeface="微软雅黑" panose="020B0503020204020204" charset="-122"/>
              <a:ea typeface="微软雅黑" panose="020B0503020204020204" charset="-122"/>
              <a:cs typeface="微软雅黑" panose="020B0503020204020204" charset="-122"/>
            </a:endParaRPr>
          </a:p>
        </p:txBody>
      </p:sp>
      <p:pic>
        <p:nvPicPr>
          <p:cNvPr id="22" name="图片 21"/>
          <p:cNvPicPr>
            <a:picLocks noChangeAspect="1"/>
          </p:cNvPicPr>
          <p:nvPr/>
        </p:nvPicPr>
        <p:blipFill>
          <a:blip r:embed="rId8"/>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6" name="textbox 1156"/>
          <p:cNvSpPr/>
          <p:nvPr/>
        </p:nvSpPr>
        <p:spPr>
          <a:xfrm>
            <a:off x="548386" y="1792630"/>
            <a:ext cx="6181090" cy="466597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240"/>
              </a:lnSpc>
            </a:pP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适应管径：</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(80～</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1200)m</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m； 流速测量范围：</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(0.5～30)m/s；</a:t>
            </a:r>
            <a:endParaRPr sz="1700" dirty="0">
              <a:latin typeface="微软雅黑" panose="020B0503020204020204" charset="-122"/>
              <a:ea typeface="微软雅黑" panose="020B0503020204020204" charset="-122"/>
              <a:cs typeface="微软雅黑" panose="020B0503020204020204" charset="-122"/>
            </a:endParaRPr>
          </a:p>
          <a:p>
            <a:pPr marL="13970" algn="l" rtl="0" eaLnBrk="0">
              <a:lnSpc>
                <a:spcPts val="2240"/>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压力范围： (20～</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150</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kPa</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91000"/>
              </a:lnSpc>
            </a:pPr>
            <a:endParaRPr sz="1000" dirty="0">
              <a:latin typeface="Arial" panose="020B0604020202020204"/>
              <a:ea typeface="Arial" panose="020B0604020202020204"/>
              <a:cs typeface="Arial" panose="020B0604020202020204"/>
            </a:endParaRPr>
          </a:p>
          <a:p>
            <a:pPr marL="109220" algn="l" rtl="0" eaLnBrk="0">
              <a:lnSpc>
                <a:spcPts val="2590"/>
              </a:lnSpc>
              <a:spcBef>
                <a:spcPts val="605"/>
              </a:spcBef>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1.测量下限相比同类产品低， 可达1m/s；</a:t>
            </a:r>
            <a:endParaRPr sz="2000" dirty="0">
              <a:latin typeface="微软雅黑" panose="020B0503020204020204" charset="-122"/>
              <a:ea typeface="微软雅黑" panose="020B0503020204020204" charset="-122"/>
              <a:cs typeface="微软雅黑" panose="020B0503020204020204" charset="-122"/>
            </a:endParaRPr>
          </a:p>
          <a:p>
            <a:pPr marL="97155" algn="l" rtl="0" eaLnBrk="0">
              <a:lnSpc>
                <a:spcPct val="91000"/>
              </a:lnSpc>
              <a:spcBef>
                <a:spcPts val="1585"/>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2.一体化插拔式安装拆卸</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工艺， 拆卸方便；</a:t>
            </a:r>
            <a:endParaRPr sz="2000" dirty="0">
              <a:latin typeface="微软雅黑" panose="020B0503020204020204" charset="-122"/>
              <a:ea typeface="微软雅黑" panose="020B0503020204020204" charset="-122"/>
              <a:cs typeface="微软雅黑" panose="020B0503020204020204" charset="-122"/>
            </a:endParaRPr>
          </a:p>
          <a:p>
            <a:pPr marL="100330" algn="l" rtl="0" eaLnBrk="0">
              <a:lnSpc>
                <a:spcPct val="91000"/>
              </a:lnSpc>
              <a:spcBef>
                <a:spcPts val="1615"/>
              </a:spcBef>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3.上电自动清零， </a:t>
            </a:r>
            <a:r>
              <a:rPr sz="20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维护过程简单；</a:t>
            </a:r>
            <a:endParaRPr sz="2000" dirty="0">
              <a:latin typeface="微软雅黑" panose="020B0503020204020204" charset="-122"/>
              <a:ea typeface="微软雅黑" panose="020B0503020204020204" charset="-122"/>
              <a:cs typeface="微软雅黑" panose="020B0503020204020204" charset="-122"/>
            </a:endParaRPr>
          </a:p>
          <a:p>
            <a:pPr marL="84455" algn="l" rtl="0" eaLnBrk="0">
              <a:lnSpc>
                <a:spcPct val="91000"/>
              </a:lnSpc>
              <a:spcBef>
                <a:spcPts val="1615"/>
              </a:spcBef>
            </a:pP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4.全中文显示， 人机交互简单；</a:t>
            </a:r>
            <a:endParaRPr sz="2000" dirty="0">
              <a:latin typeface="微软雅黑" panose="020B0503020204020204" charset="-122"/>
              <a:ea typeface="微软雅黑" panose="020B0503020204020204" charset="-122"/>
              <a:cs typeface="微软雅黑" panose="020B0503020204020204" charset="-122"/>
            </a:endParaRPr>
          </a:p>
          <a:p>
            <a:pPr marL="85725" indent="17780" algn="l" rtl="0" eaLnBrk="0">
              <a:lnSpc>
                <a:spcPct val="153000"/>
              </a:lnSpc>
              <a:spcBef>
                <a:spcPts val="515"/>
              </a:spcBef>
            </a:pP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5.智能化程度高： 具有压力</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、温度测量故障自诊</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断功能； 具有供电电压不足</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000" kern="0" spc="-4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电流异常智能提醒</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a:t>
            </a:r>
            <a:r>
              <a:rPr sz="20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自清零清零机构工作状态监测；</a:t>
            </a:r>
            <a:r>
              <a:rPr sz="20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具有本地</a:t>
            </a:r>
            <a:r>
              <a:rPr sz="20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0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日月年累计及查询功能； 工作日志记录及查询；</a:t>
            </a:r>
            <a:endParaRPr sz="2000" dirty="0">
              <a:latin typeface="微软雅黑" panose="020B0503020204020204" charset="-122"/>
              <a:ea typeface="微软雅黑" panose="020B0503020204020204" charset="-122"/>
              <a:cs typeface="微软雅黑" panose="020B0503020204020204" charset="-122"/>
            </a:endParaRPr>
          </a:p>
        </p:txBody>
      </p:sp>
      <p:sp>
        <p:nvSpPr>
          <p:cNvPr id="1158" name="rect 115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160" name="picture 1160"/>
          <p:cNvPicPr>
            <a:picLocks noChangeAspect="1"/>
          </p:cNvPicPr>
          <p:nvPr/>
        </p:nvPicPr>
        <p:blipFill>
          <a:blip r:embed="rId1"/>
          <a:stretch>
            <a:fillRect/>
          </a:stretch>
        </p:blipFill>
        <p:spPr>
          <a:xfrm rot="21600000">
            <a:off x="7081553" y="1701960"/>
            <a:ext cx="2062446" cy="5156039"/>
          </a:xfrm>
          <a:prstGeom prst="rect">
            <a:avLst/>
          </a:prstGeom>
        </p:spPr>
      </p:pic>
      <p:sp>
        <p:nvSpPr>
          <p:cNvPr id="1162" name="textbox 1162"/>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049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sp>
        <p:nvSpPr>
          <p:cNvPr id="1164" name="textbox 1164"/>
          <p:cNvSpPr/>
          <p:nvPr/>
        </p:nvSpPr>
        <p:spPr>
          <a:xfrm>
            <a:off x="1192715" y="1280631"/>
            <a:ext cx="5945504" cy="36131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645"/>
              </a:lnSpc>
            </a:pPr>
            <a:r>
              <a:rPr sz="20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4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其它传感器</a:t>
            </a:r>
            <a:r>
              <a:rPr sz="2000" b="1" kern="0" spc="-4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b="1"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GD3(D)瓦斯抽放多参数传感器</a:t>
            </a:r>
            <a:endParaRPr sz="2000" dirty="0">
              <a:latin typeface="微软雅黑" panose="020B0503020204020204" charset="-122"/>
              <a:ea typeface="微软雅黑" panose="020B0503020204020204" charset="-122"/>
              <a:cs typeface="微软雅黑" panose="020B0503020204020204" charset="-122"/>
            </a:endParaRPr>
          </a:p>
        </p:txBody>
      </p:sp>
      <p:pic>
        <p:nvPicPr>
          <p:cNvPr id="1166" name="picture 1166"/>
          <p:cNvPicPr>
            <a:picLocks noChangeAspect="1"/>
          </p:cNvPicPr>
          <p:nvPr/>
        </p:nvPicPr>
        <p:blipFill>
          <a:blip r:embed="rId2"/>
          <a:stretch>
            <a:fillRect/>
          </a:stretch>
        </p:blipFill>
        <p:spPr>
          <a:xfrm rot="21600000">
            <a:off x="179387" y="484632"/>
            <a:ext cx="7526337" cy="243839"/>
          </a:xfrm>
          <a:prstGeom prst="rect">
            <a:avLst/>
          </a:prstGeom>
        </p:spPr>
      </p:pic>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0" name="picture 1170"/>
          <p:cNvPicPr>
            <a:picLocks noChangeAspect="1"/>
          </p:cNvPicPr>
          <p:nvPr/>
        </p:nvPicPr>
        <p:blipFill>
          <a:blip r:embed="rId1"/>
          <a:stretch>
            <a:fillRect/>
          </a:stretch>
        </p:blipFill>
        <p:spPr>
          <a:xfrm rot="21600000">
            <a:off x="330708" y="1629156"/>
            <a:ext cx="8558784" cy="4736591"/>
          </a:xfrm>
          <a:prstGeom prst="rect">
            <a:avLst/>
          </a:prstGeom>
        </p:spPr>
      </p:pic>
      <p:sp>
        <p:nvSpPr>
          <p:cNvPr id="1172" name="textbox 1172"/>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049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pic>
        <p:nvPicPr>
          <p:cNvPr id="1174" name="picture 1174"/>
          <p:cNvPicPr>
            <a:picLocks noChangeAspect="1"/>
          </p:cNvPicPr>
          <p:nvPr/>
        </p:nvPicPr>
        <p:blipFill>
          <a:blip r:embed="rId2"/>
          <a:stretch>
            <a:fillRect/>
          </a:stretch>
        </p:blipFill>
        <p:spPr>
          <a:xfrm rot="21600000">
            <a:off x="179387" y="484632"/>
            <a:ext cx="7526337" cy="243839"/>
          </a:xfrm>
          <a:prstGeom prst="rect">
            <a:avLst/>
          </a:prstGeom>
        </p:spPr>
      </p:pic>
      <p:sp>
        <p:nvSpPr>
          <p:cNvPr id="1176" name="rect 117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178" name="textbox 1178"/>
          <p:cNvSpPr/>
          <p:nvPr/>
        </p:nvSpPr>
        <p:spPr>
          <a:xfrm>
            <a:off x="1192715"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2" name="picture 1182"/>
          <p:cNvPicPr>
            <a:picLocks noChangeAspect="1"/>
          </p:cNvPicPr>
          <p:nvPr/>
        </p:nvPicPr>
        <p:blipFill>
          <a:blip r:embed="rId1"/>
          <a:stretch>
            <a:fillRect/>
          </a:stretch>
        </p:blipFill>
        <p:spPr>
          <a:xfrm rot="21600000">
            <a:off x="396240" y="1684020"/>
            <a:ext cx="8467344" cy="4907279"/>
          </a:xfrm>
          <a:prstGeom prst="rect">
            <a:avLst/>
          </a:prstGeom>
        </p:spPr>
      </p:pic>
      <p:sp>
        <p:nvSpPr>
          <p:cNvPr id="1184" name="textbox 1184"/>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5049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6）其它传感器</a:t>
            </a:r>
            <a:endParaRPr sz="2300" dirty="0">
              <a:latin typeface="黑体" panose="02010609060101010101" charset="-122"/>
              <a:ea typeface="黑体" panose="02010609060101010101" charset="-122"/>
              <a:cs typeface="黑体" panose="02010609060101010101" charset="-122"/>
            </a:endParaRPr>
          </a:p>
        </p:txBody>
      </p:sp>
      <p:pic>
        <p:nvPicPr>
          <p:cNvPr id="1186" name="picture 1186"/>
          <p:cNvPicPr>
            <a:picLocks noChangeAspect="1"/>
          </p:cNvPicPr>
          <p:nvPr/>
        </p:nvPicPr>
        <p:blipFill>
          <a:blip r:embed="rId2"/>
          <a:stretch>
            <a:fillRect/>
          </a:stretch>
        </p:blipFill>
        <p:spPr>
          <a:xfrm rot="21600000">
            <a:off x="179387" y="484632"/>
            <a:ext cx="7526337" cy="243839"/>
          </a:xfrm>
          <a:prstGeom prst="rect">
            <a:avLst/>
          </a:prstGeom>
        </p:spPr>
      </p:pic>
      <p:sp>
        <p:nvSpPr>
          <p:cNvPr id="1188" name="rect 118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190" name="textbox 1190"/>
          <p:cNvSpPr/>
          <p:nvPr/>
        </p:nvSpPr>
        <p:spPr>
          <a:xfrm>
            <a:off x="1192715" y="1323683"/>
            <a:ext cx="4101465" cy="3162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通用安装要求（AQ1029-2019）</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 name="rect 1196"/>
          <p:cNvSpPr/>
          <p:nvPr/>
        </p:nvSpPr>
        <p:spPr>
          <a:xfrm>
            <a:off x="777240" y="0"/>
            <a:ext cx="7543800" cy="441959"/>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198" name="textbox 1198"/>
          <p:cNvSpPr/>
          <p:nvPr/>
        </p:nvSpPr>
        <p:spPr>
          <a:xfrm>
            <a:off x="2792680" y="2924042"/>
            <a:ext cx="4664075" cy="48133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tabLst>
                <a:tab pos="4650740" algn="l"/>
              </a:tabLst>
            </a:pPr>
            <a:r>
              <a:rPr sz="3200" b="1" u="sng" kern="0" spc="-2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常用传感器日常使用维护</a:t>
            </a:r>
            <a:r>
              <a:rPr sz="3200" b="1" u="sng" kern="0" spc="0" dirty="0">
                <a:solidFill>
                  <a:srgbClr val="000000">
                    <a:alpha val="100000"/>
                  </a:srgbClr>
                </a:solidFill>
                <a:uFill>
                  <a:solidFill>
                    <a:srgbClr val="91743B"/>
                  </a:solidFill>
                </a:uFill>
                <a:latin typeface="微软雅黑" panose="020B0503020204020204" charset="-122"/>
                <a:ea typeface="微软雅黑" panose="020B0503020204020204" charset="-122"/>
                <a:cs typeface="微软雅黑" panose="020B0503020204020204" charset="-122"/>
              </a:rPr>
              <a:t>	</a:t>
            </a:r>
            <a:endParaRPr sz="3200" dirty="0">
              <a:latin typeface="微软雅黑" panose="020B0503020204020204" charset="-122"/>
              <a:ea typeface="微软雅黑" panose="020B0503020204020204" charset="-122"/>
              <a:cs typeface="微软雅黑" panose="020B0503020204020204" charset="-122"/>
            </a:endParaRPr>
          </a:p>
        </p:txBody>
      </p:sp>
      <p:sp>
        <p:nvSpPr>
          <p:cNvPr id="1200" name="rect 1200"/>
          <p:cNvSpPr/>
          <p:nvPr/>
        </p:nvSpPr>
        <p:spPr>
          <a:xfrm>
            <a:off x="1908047" y="2997707"/>
            <a:ext cx="457200" cy="454152"/>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202" name="textbox 1202"/>
          <p:cNvSpPr/>
          <p:nvPr/>
        </p:nvSpPr>
        <p:spPr>
          <a:xfrm>
            <a:off x="1983562" y="3054781"/>
            <a:ext cx="318770" cy="38354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815"/>
              </a:lnSpc>
            </a:pPr>
            <a:r>
              <a:rPr sz="2300" kern="0" spc="-10" dirty="0">
                <a:solidFill>
                  <a:srgbClr val="FFFFFF">
                    <a:alpha val="100000"/>
                  </a:srgbClr>
                </a:solidFill>
                <a:latin typeface="宋体" panose="02010600030101010101" pitchFamily="2" charset="-122"/>
                <a:ea typeface="宋体" panose="02010600030101010101" pitchFamily="2" charset="-122"/>
                <a:cs typeface="宋体" panose="02010600030101010101" pitchFamily="2" charset="-122"/>
              </a:rPr>
              <a:t>三</a:t>
            </a:r>
            <a:endParaRPr sz="2300" dirty="0">
              <a:latin typeface="宋体" panose="02010600030101010101" pitchFamily="2" charset="-122"/>
              <a:ea typeface="宋体" panose="02010600030101010101" pitchFamily="2" charset="-122"/>
              <a:cs typeface="宋体" panose="02010600030101010101" pitchFamily="2" charset="-122"/>
            </a:endParaRPr>
          </a:p>
        </p:txBody>
      </p:sp>
      <p:sp>
        <p:nvSpPr>
          <p:cNvPr id="1204" name="path 1204"/>
          <p:cNvSpPr/>
          <p:nvPr/>
        </p:nvSpPr>
        <p:spPr>
          <a:xfrm>
            <a:off x="2250947" y="3505200"/>
            <a:ext cx="114300" cy="92964"/>
          </a:xfrm>
          <a:custGeom>
            <a:avLst/>
            <a:gdLst/>
            <a:ahLst/>
            <a:cxnLst/>
            <a:rect l="0" t="0" r="0" b="0"/>
            <a:pathLst>
              <a:path w="180" h="146">
                <a:moveTo>
                  <a:pt x="0" y="0"/>
                </a:moveTo>
                <a:lnTo>
                  <a:pt x="180" y="0"/>
                </a:lnTo>
                <a:lnTo>
                  <a:pt x="180" y="146"/>
                </a:lnTo>
                <a:lnTo>
                  <a:pt x="0" y="146"/>
                </a:lnTo>
                <a:lnTo>
                  <a:pt x="0" y="0"/>
                </a:lnTo>
                <a:close/>
              </a:path>
            </a:pathLst>
          </a:custGeom>
          <a:solidFill>
            <a:srgbClr val="B88C00">
              <a:alpha val="100000"/>
            </a:srgbClr>
          </a:solidFill>
          <a:ln w="0" cap="flat">
            <a:noFill/>
            <a:prstDash val="solid"/>
            <a:miter lim="0"/>
          </a:ln>
        </p:spPr>
        <p:txBody>
          <a:bodyPr rtlCol="0"/>
          <a:lstStyle/>
          <a:p>
            <a:pPr algn="ctr"/>
            <a:endParaRPr lang="zh-CN" altLang="en-US"/>
          </a:p>
        </p:txBody>
      </p:sp>
      <p:pic>
        <p:nvPicPr>
          <p:cNvPr id="8" name="图片 7" descr="未标题-1.jpg"/>
          <p:cNvPicPr>
            <a:picLocks noChangeAspect="1"/>
          </p:cNvPicPr>
          <p:nvPr/>
        </p:nvPicPr>
        <p:blipFill>
          <a:blip r:embed="rId1"/>
          <a:stretch>
            <a:fillRect/>
          </a:stretch>
        </p:blipFill>
        <p:spPr>
          <a:xfrm>
            <a:off x="461394" y="6171825"/>
            <a:ext cx="8170877" cy="686175"/>
          </a:xfrm>
          <a:prstGeom prst="rect">
            <a:avLst/>
          </a:prstGeo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6" name="picture 1206"/>
          <p:cNvPicPr>
            <a:picLocks noChangeAspect="1"/>
          </p:cNvPicPr>
          <p:nvPr/>
        </p:nvPicPr>
        <p:blipFill>
          <a:blip r:embed="rId1"/>
          <a:stretch>
            <a:fillRect/>
          </a:stretch>
        </p:blipFill>
        <p:spPr>
          <a:xfrm rot="21600000">
            <a:off x="2399055" y="1917192"/>
            <a:ext cx="3985844" cy="4652771"/>
          </a:xfrm>
          <a:prstGeom prst="rect">
            <a:avLst/>
          </a:prstGeom>
        </p:spPr>
      </p:pic>
      <p:sp>
        <p:nvSpPr>
          <p:cNvPr id="1208" name="textbox 1208"/>
          <p:cNvSpPr/>
          <p:nvPr/>
        </p:nvSpPr>
        <p:spPr>
          <a:xfrm>
            <a:off x="861872" y="824293"/>
            <a:ext cx="3517265" cy="8134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marL="470535" algn="l" rtl="0" eaLnBrk="0">
              <a:lnSpc>
                <a:spcPct val="95000"/>
              </a:lnSpc>
              <a:spcBef>
                <a:spcPts val="0"/>
              </a:spcBef>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传感器主板的组成</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210" name="picture 1210"/>
          <p:cNvPicPr>
            <a:picLocks noChangeAspect="1"/>
          </p:cNvPicPr>
          <p:nvPr/>
        </p:nvPicPr>
        <p:blipFill>
          <a:blip r:embed="rId2"/>
          <a:stretch>
            <a:fillRect/>
          </a:stretch>
        </p:blipFill>
        <p:spPr>
          <a:xfrm rot="21600000">
            <a:off x="179387" y="484632"/>
            <a:ext cx="7526337" cy="243839"/>
          </a:xfrm>
          <a:prstGeom prst="rect">
            <a:avLst/>
          </a:prstGeom>
        </p:spPr>
      </p:pic>
      <p:sp>
        <p:nvSpPr>
          <p:cNvPr id="1212" name="rect 121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grpSp>
        <p:nvGrpSpPr>
          <p:cNvPr id="24" name="group 24"/>
          <p:cNvGrpSpPr/>
          <p:nvPr/>
        </p:nvGrpSpPr>
        <p:grpSpPr>
          <a:xfrm rot="21600000">
            <a:off x="7086981" y="4233240"/>
            <a:ext cx="1537575" cy="893089"/>
            <a:chOff x="0" y="0"/>
            <a:chExt cx="1537575" cy="893089"/>
          </a:xfrm>
        </p:grpSpPr>
        <p:pic>
          <p:nvPicPr>
            <p:cNvPr id="1214" name="picture 1214"/>
            <p:cNvPicPr>
              <a:picLocks noChangeAspect="1"/>
            </p:cNvPicPr>
            <p:nvPr/>
          </p:nvPicPr>
          <p:blipFill>
            <a:blip r:embed="rId3"/>
            <a:stretch>
              <a:fillRect/>
            </a:stretch>
          </p:blipFill>
          <p:spPr>
            <a:xfrm rot="21600000">
              <a:off x="0" y="0"/>
              <a:ext cx="1537575" cy="893089"/>
            </a:xfrm>
            <a:prstGeom prst="rect">
              <a:avLst/>
            </a:prstGeom>
          </p:spPr>
        </p:pic>
        <p:sp>
          <p:nvSpPr>
            <p:cNvPr id="1216" name="textbox 1216"/>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32105" algn="l" rtl="0" eaLnBrk="0">
                <a:lnSpc>
                  <a:spcPct val="100000"/>
                </a:lnSpc>
                <a:spcBef>
                  <a:spcPts val="5"/>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通讯部分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26" name="group 26"/>
          <p:cNvGrpSpPr/>
          <p:nvPr/>
        </p:nvGrpSpPr>
        <p:grpSpPr>
          <a:xfrm rot="21600000">
            <a:off x="673633" y="3643464"/>
            <a:ext cx="1537563" cy="893090"/>
            <a:chOff x="0" y="0"/>
            <a:chExt cx="1537563" cy="893090"/>
          </a:xfrm>
        </p:grpSpPr>
        <p:pic>
          <p:nvPicPr>
            <p:cNvPr id="1218" name="picture 1218"/>
            <p:cNvPicPr>
              <a:picLocks noChangeAspect="1"/>
            </p:cNvPicPr>
            <p:nvPr/>
          </p:nvPicPr>
          <p:blipFill>
            <a:blip r:embed="rId4"/>
            <a:stretch>
              <a:fillRect/>
            </a:stretch>
          </p:blipFill>
          <p:spPr>
            <a:xfrm rot="21600000">
              <a:off x="0" y="0"/>
              <a:ext cx="1537563" cy="893090"/>
            </a:xfrm>
            <a:prstGeom prst="rect">
              <a:avLst/>
            </a:prstGeom>
          </p:spPr>
        </p:pic>
        <p:sp>
          <p:nvSpPr>
            <p:cNvPr id="1220" name="textbox 1220"/>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34010" algn="l" rtl="0" eaLnBrk="0">
                <a:lnSpc>
                  <a:spcPct val="100000"/>
                </a:lnSpc>
                <a:spcBef>
                  <a:spcPts val="5"/>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元件部分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28" name="group 28"/>
          <p:cNvGrpSpPr/>
          <p:nvPr/>
        </p:nvGrpSpPr>
        <p:grpSpPr>
          <a:xfrm rot="21600000">
            <a:off x="5783440" y="856322"/>
            <a:ext cx="1537564" cy="893089"/>
            <a:chOff x="0" y="0"/>
            <a:chExt cx="1537564" cy="893089"/>
          </a:xfrm>
        </p:grpSpPr>
        <p:pic>
          <p:nvPicPr>
            <p:cNvPr id="1222" name="picture 1222"/>
            <p:cNvPicPr>
              <a:picLocks noChangeAspect="1"/>
            </p:cNvPicPr>
            <p:nvPr/>
          </p:nvPicPr>
          <p:blipFill>
            <a:blip r:embed="rId5"/>
            <a:stretch>
              <a:fillRect/>
            </a:stretch>
          </p:blipFill>
          <p:spPr>
            <a:xfrm rot="21600000">
              <a:off x="0" y="0"/>
              <a:ext cx="1537564" cy="893089"/>
            </a:xfrm>
            <a:prstGeom prst="rect">
              <a:avLst/>
            </a:prstGeom>
          </p:spPr>
        </p:pic>
        <p:sp>
          <p:nvSpPr>
            <p:cNvPr id="1224" name="textbox 1224"/>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58775" algn="l" rtl="0" eaLnBrk="0">
                <a:lnSpc>
                  <a:spcPct val="100000"/>
                </a:lnSpc>
                <a:spcBef>
                  <a:spcPts val="5"/>
                </a:spcBef>
              </a:pPr>
              <a:r>
                <a:rPr sz="17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电源部分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30" name="group 30"/>
          <p:cNvGrpSpPr/>
          <p:nvPr/>
        </p:nvGrpSpPr>
        <p:grpSpPr>
          <a:xfrm rot="21600000">
            <a:off x="7061581" y="5560923"/>
            <a:ext cx="1537563" cy="893089"/>
            <a:chOff x="0" y="0"/>
            <a:chExt cx="1537563" cy="893089"/>
          </a:xfrm>
        </p:grpSpPr>
        <p:pic>
          <p:nvPicPr>
            <p:cNvPr id="1226" name="picture 1226"/>
            <p:cNvPicPr>
              <a:picLocks noChangeAspect="1"/>
            </p:cNvPicPr>
            <p:nvPr/>
          </p:nvPicPr>
          <p:blipFill>
            <a:blip r:embed="rId6"/>
            <a:stretch>
              <a:fillRect/>
            </a:stretch>
          </p:blipFill>
          <p:spPr>
            <a:xfrm rot="21600000">
              <a:off x="0" y="0"/>
              <a:ext cx="1537563" cy="893089"/>
            </a:xfrm>
            <a:prstGeom prst="rect">
              <a:avLst/>
            </a:prstGeom>
          </p:spPr>
        </p:pic>
        <p:sp>
          <p:nvSpPr>
            <p:cNvPr id="1228" name="textbox 1228"/>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31470" algn="l" rtl="0" eaLnBrk="0">
                <a:lnSpc>
                  <a:spcPct val="100000"/>
                </a:lnSpc>
                <a:spcBef>
                  <a:spcPts val="5"/>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遥控部分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32" name="group 32"/>
          <p:cNvGrpSpPr/>
          <p:nvPr/>
        </p:nvGrpSpPr>
        <p:grpSpPr>
          <a:xfrm rot="21600000">
            <a:off x="294627" y="5560923"/>
            <a:ext cx="1537563" cy="893089"/>
            <a:chOff x="0" y="0"/>
            <a:chExt cx="1537563" cy="893089"/>
          </a:xfrm>
        </p:grpSpPr>
        <p:pic>
          <p:nvPicPr>
            <p:cNvPr id="1230" name="picture 1230"/>
            <p:cNvPicPr>
              <a:picLocks noChangeAspect="1"/>
            </p:cNvPicPr>
            <p:nvPr/>
          </p:nvPicPr>
          <p:blipFill>
            <a:blip r:embed="rId7"/>
            <a:stretch>
              <a:fillRect/>
            </a:stretch>
          </p:blipFill>
          <p:spPr>
            <a:xfrm rot="21600000">
              <a:off x="0" y="0"/>
              <a:ext cx="1537563" cy="893089"/>
            </a:xfrm>
            <a:prstGeom prst="rect">
              <a:avLst/>
            </a:prstGeom>
          </p:spPr>
        </p:pic>
        <p:sp>
          <p:nvSpPr>
            <p:cNvPr id="1232" name="textbox 1232"/>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37820" algn="l" rtl="0" eaLnBrk="0">
                <a:lnSpc>
                  <a:spcPct val="100000"/>
                </a:lnSpc>
                <a:spcBef>
                  <a:spcPts val="5"/>
                </a:spcBef>
              </a:pP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显示部分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34" name="group 34"/>
          <p:cNvGrpSpPr/>
          <p:nvPr/>
        </p:nvGrpSpPr>
        <p:grpSpPr>
          <a:xfrm rot="21600000">
            <a:off x="481850" y="2041347"/>
            <a:ext cx="1537563" cy="893089"/>
            <a:chOff x="0" y="0"/>
            <a:chExt cx="1537563" cy="893089"/>
          </a:xfrm>
        </p:grpSpPr>
        <p:pic>
          <p:nvPicPr>
            <p:cNvPr id="1234" name="picture 1234"/>
            <p:cNvPicPr>
              <a:picLocks noChangeAspect="1"/>
            </p:cNvPicPr>
            <p:nvPr/>
          </p:nvPicPr>
          <p:blipFill>
            <a:blip r:embed="rId8"/>
            <a:stretch>
              <a:fillRect/>
            </a:stretch>
          </p:blipFill>
          <p:spPr>
            <a:xfrm rot="21600000">
              <a:off x="0" y="0"/>
              <a:ext cx="1537563" cy="893089"/>
            </a:xfrm>
            <a:prstGeom prst="rect">
              <a:avLst/>
            </a:prstGeom>
          </p:spPr>
        </p:pic>
        <p:sp>
          <p:nvSpPr>
            <p:cNvPr id="1236" name="textbox 1236"/>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332105" algn="l" rtl="0" eaLnBrk="0">
                <a:lnSpc>
                  <a:spcPct val="100000"/>
                </a:lnSpc>
                <a:spcBef>
                  <a:spcPts val="5"/>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运算部分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grpSp>
        <p:nvGrpSpPr>
          <p:cNvPr id="36" name="group 36"/>
          <p:cNvGrpSpPr/>
          <p:nvPr/>
        </p:nvGrpSpPr>
        <p:grpSpPr>
          <a:xfrm rot="21600000">
            <a:off x="7061581" y="2617406"/>
            <a:ext cx="1537563" cy="893089"/>
            <a:chOff x="0" y="0"/>
            <a:chExt cx="1537563" cy="893089"/>
          </a:xfrm>
        </p:grpSpPr>
        <p:pic>
          <p:nvPicPr>
            <p:cNvPr id="1238" name="picture 1238"/>
            <p:cNvPicPr>
              <a:picLocks noChangeAspect="1"/>
            </p:cNvPicPr>
            <p:nvPr/>
          </p:nvPicPr>
          <p:blipFill>
            <a:blip r:embed="rId9"/>
            <a:stretch>
              <a:fillRect/>
            </a:stretch>
          </p:blipFill>
          <p:spPr>
            <a:xfrm rot="21600000">
              <a:off x="0" y="0"/>
              <a:ext cx="1537563" cy="893089"/>
            </a:xfrm>
            <a:prstGeom prst="rect">
              <a:avLst/>
            </a:prstGeom>
          </p:spPr>
        </p:pic>
        <p:sp>
          <p:nvSpPr>
            <p:cNvPr id="1240" name="textbox 1240"/>
            <p:cNvSpPr/>
            <p:nvPr/>
          </p:nvSpPr>
          <p:spPr>
            <a:xfrm>
              <a:off x="-12700" y="-12700"/>
              <a:ext cx="1563369" cy="948689"/>
            </a:xfrm>
            <a:prstGeom prst="rect">
              <a:avLst/>
            </a:prstGeom>
            <a:noFill/>
            <a:ln w="0" cap="flat">
              <a:noFill/>
              <a:prstDash val="solid"/>
              <a:miter lim="0"/>
            </a:ln>
          </p:spPr>
          <p:txBody>
            <a:bodyPr vert="horz" wrap="square" lIns="0" tIns="0" rIns="0" bIns="0"/>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217170" algn="l" rtl="0" eaLnBrk="0">
                <a:lnSpc>
                  <a:spcPct val="100000"/>
                </a:lnSpc>
                <a:spcBef>
                  <a:spcPts val="5"/>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接线座部分</a:t>
              </a:r>
              <a:endParaRPr sz="1700" dirty="0">
                <a:latin typeface="宋体" panose="02010600030101010101" pitchFamily="2" charset="-122"/>
                <a:ea typeface="宋体" panose="02010600030101010101" pitchFamily="2" charset="-122"/>
                <a:cs typeface="宋体" panose="02010600030101010101" pitchFamily="2" charset="-122"/>
              </a:endParaRPr>
            </a:p>
          </p:txBody>
        </p:sp>
      </p:grpSp>
      <p:sp>
        <p:nvSpPr>
          <p:cNvPr id="1242" name="textbox 1242"/>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244" name="picture 1244"/>
          <p:cNvPicPr>
            <a:picLocks noChangeAspect="1"/>
          </p:cNvPicPr>
          <p:nvPr/>
        </p:nvPicPr>
        <p:blipFill>
          <a:blip r:embed="rId10"/>
          <a:stretch>
            <a:fillRect/>
          </a:stretch>
        </p:blipFill>
        <p:spPr>
          <a:xfrm rot="21600000">
            <a:off x="2003793" y="2484120"/>
            <a:ext cx="984033" cy="764374"/>
          </a:xfrm>
          <a:prstGeom prst="rect">
            <a:avLst/>
          </a:prstGeom>
        </p:spPr>
      </p:pic>
      <p:pic>
        <p:nvPicPr>
          <p:cNvPr id="1248" name="picture 1248"/>
          <p:cNvPicPr>
            <a:picLocks noChangeAspect="1"/>
          </p:cNvPicPr>
          <p:nvPr/>
        </p:nvPicPr>
        <p:blipFill>
          <a:blip r:embed="rId11"/>
          <a:stretch>
            <a:fillRect/>
          </a:stretch>
        </p:blipFill>
        <p:spPr>
          <a:xfrm rot="21600000">
            <a:off x="1818487" y="5631611"/>
            <a:ext cx="1637385" cy="379882"/>
          </a:xfrm>
          <a:prstGeom prst="rect">
            <a:avLst/>
          </a:prstGeom>
        </p:spPr>
      </p:pic>
      <p:pic>
        <p:nvPicPr>
          <p:cNvPr id="1250" name="picture 1250"/>
          <p:cNvPicPr>
            <a:picLocks noChangeAspect="1"/>
          </p:cNvPicPr>
          <p:nvPr/>
        </p:nvPicPr>
        <p:blipFill>
          <a:blip r:embed="rId12"/>
          <a:stretch>
            <a:fillRect/>
          </a:stretch>
        </p:blipFill>
        <p:spPr>
          <a:xfrm rot="21600000">
            <a:off x="6440500" y="3160471"/>
            <a:ext cx="662407" cy="609370"/>
          </a:xfrm>
          <a:prstGeom prst="rect">
            <a:avLst/>
          </a:prstGeom>
        </p:spPr>
      </p:pic>
      <p:pic>
        <p:nvPicPr>
          <p:cNvPr id="1252" name="picture 1252"/>
          <p:cNvPicPr>
            <a:picLocks noChangeAspect="1"/>
          </p:cNvPicPr>
          <p:nvPr/>
        </p:nvPicPr>
        <p:blipFill>
          <a:blip r:embed="rId13"/>
          <a:stretch>
            <a:fillRect/>
          </a:stretch>
        </p:blipFill>
        <p:spPr>
          <a:xfrm rot="21600000">
            <a:off x="6271082" y="5648617"/>
            <a:ext cx="805115" cy="362572"/>
          </a:xfrm>
          <a:prstGeom prst="rect">
            <a:avLst/>
          </a:prstGeom>
        </p:spPr>
      </p:pic>
      <p:pic>
        <p:nvPicPr>
          <p:cNvPr id="1254" name="picture 1254"/>
          <p:cNvPicPr>
            <a:picLocks noChangeAspect="1"/>
          </p:cNvPicPr>
          <p:nvPr/>
        </p:nvPicPr>
        <p:blipFill>
          <a:blip r:embed="rId14"/>
          <a:stretch>
            <a:fillRect/>
          </a:stretch>
        </p:blipFill>
        <p:spPr>
          <a:xfrm rot="21600000">
            <a:off x="5398033" y="1360830"/>
            <a:ext cx="402869" cy="668210"/>
          </a:xfrm>
          <a:prstGeom prst="rect">
            <a:avLst/>
          </a:prstGeom>
        </p:spPr>
      </p:pic>
      <p:pic>
        <p:nvPicPr>
          <p:cNvPr id="1256" name="picture 1256"/>
          <p:cNvPicPr>
            <a:picLocks noChangeAspect="1"/>
          </p:cNvPicPr>
          <p:nvPr/>
        </p:nvPicPr>
        <p:blipFill>
          <a:blip r:embed="rId15"/>
          <a:stretch>
            <a:fillRect/>
          </a:stretch>
        </p:blipFill>
        <p:spPr>
          <a:xfrm rot="21600000">
            <a:off x="6292900" y="4675174"/>
            <a:ext cx="807961" cy="228790"/>
          </a:xfrm>
          <a:prstGeom prst="rect">
            <a:avLst/>
          </a:prstGeom>
        </p:spPr>
      </p:pic>
      <p:pic>
        <p:nvPicPr>
          <p:cNvPr id="35" name="图片 34"/>
          <p:cNvPicPr>
            <a:picLocks noChangeAspect="1"/>
          </p:cNvPicPr>
          <p:nvPr/>
        </p:nvPicPr>
        <p:blipFill>
          <a:blip r:embed="rId16"/>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8" name="picture 1258"/>
          <p:cNvPicPr>
            <a:picLocks noChangeAspect="1"/>
          </p:cNvPicPr>
          <p:nvPr/>
        </p:nvPicPr>
        <p:blipFill>
          <a:blip r:embed="rId1"/>
          <a:stretch>
            <a:fillRect/>
          </a:stretch>
        </p:blipFill>
        <p:spPr>
          <a:xfrm rot="21600000">
            <a:off x="4140708" y="2639568"/>
            <a:ext cx="4034028" cy="3960875"/>
          </a:xfrm>
          <a:prstGeom prst="rect">
            <a:avLst/>
          </a:prstGeom>
        </p:spPr>
      </p:pic>
      <p:graphicFrame>
        <p:nvGraphicFramePr>
          <p:cNvPr id="1260" name="table 1260"/>
          <p:cNvGraphicFramePr>
            <a:graphicFrameLocks noGrp="1"/>
          </p:cNvGraphicFramePr>
          <p:nvPr/>
        </p:nvGraphicFramePr>
        <p:xfrm>
          <a:off x="965352" y="2983674"/>
          <a:ext cx="2962910" cy="2863850"/>
        </p:xfrm>
        <a:graphic>
          <a:graphicData uri="http://schemas.openxmlformats.org/drawingml/2006/table">
            <a:tbl>
              <a:tblPr>
                <a:solidFill>
                  <a:srgbClr val="C6D9F1"/>
                </a:solidFill>
              </a:tblPr>
              <a:tblGrid>
                <a:gridCol w="2962910"/>
              </a:tblGrid>
              <a:tr h="2863850">
                <a:tc>
                  <a:txBody>
                    <a:bodyPr/>
                    <a:lstStyle/>
                    <a:p>
                      <a:pPr algn="l" rtl="0" eaLnBrk="0">
                        <a:lnSpc>
                          <a:spcPct val="104000"/>
                        </a:lnSpc>
                      </a:pPr>
                      <a:endParaRPr sz="500" dirty="0">
                        <a:latin typeface="Arial" panose="020B0604020202020204"/>
                        <a:ea typeface="Arial" panose="020B0604020202020204"/>
                        <a:cs typeface="Arial" panose="020B0604020202020204"/>
                      </a:endParaRPr>
                    </a:p>
                    <a:p>
                      <a:pPr marL="104775" indent="-6350" algn="l" rtl="0" eaLnBrk="0">
                        <a:lnSpc>
                          <a:spcPct val="142000"/>
                        </a:lnSpc>
                        <a:spcBef>
                          <a:spcPts val="5"/>
                        </a:spcBef>
                      </a:pPr>
                      <a:r>
                        <a:rPr sz="2000" b="1" kern="0" spc="0" dirty="0">
                          <a:solidFill>
                            <a:srgbClr val="000000">
                              <a:alpha val="100000"/>
                            </a:srgbClr>
                          </a:solidFill>
                          <a:latin typeface="Calibri" panose="020F0502020204030204"/>
                          <a:ea typeface="Calibri" panose="020F0502020204030204"/>
                          <a:cs typeface="Calibri" panose="020F0502020204030204"/>
                        </a:rPr>
                        <a:t>V-----</a:t>
                      </a:r>
                      <a:r>
                        <a:rPr sz="20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电源正（</a:t>
                      </a:r>
                      <a:r>
                        <a:rPr sz="2000" b="1" kern="0" spc="-10" dirty="0">
                          <a:solidFill>
                            <a:srgbClr val="000000">
                              <a:alpha val="100000"/>
                            </a:srgbClr>
                          </a:solidFill>
                          <a:latin typeface="Calibri" panose="020F0502020204030204"/>
                          <a:ea typeface="Calibri" panose="020F0502020204030204"/>
                          <a:cs typeface="Calibri" panose="020F0502020204030204"/>
                        </a:rPr>
                        <a:t>9-24VDC</a:t>
                      </a:r>
                      <a:r>
                        <a:rPr sz="2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b="1" kern="0" spc="-20" dirty="0">
                          <a:solidFill>
                            <a:srgbClr val="000000">
                              <a:alpha val="100000"/>
                            </a:srgbClr>
                          </a:solidFill>
                          <a:latin typeface="Calibri" panose="020F0502020204030204"/>
                          <a:ea typeface="Calibri" panose="020F0502020204030204"/>
                          <a:cs typeface="Calibri" panose="020F0502020204030204"/>
                        </a:rPr>
                        <a:t>G-----</a:t>
                      </a:r>
                      <a:r>
                        <a:rPr sz="20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电源负</a:t>
                      </a:r>
                      <a:endParaRPr sz="2000" dirty="0">
                        <a:latin typeface="宋体" panose="02010600030101010101" pitchFamily="2" charset="-122"/>
                        <a:ea typeface="宋体" panose="02010600030101010101" pitchFamily="2" charset="-122"/>
                        <a:cs typeface="宋体" panose="02010600030101010101" pitchFamily="2" charset="-122"/>
                      </a:endParaRPr>
                    </a:p>
                    <a:p>
                      <a:pPr marL="113665" algn="l" rtl="0" eaLnBrk="0">
                        <a:lnSpc>
                          <a:spcPct val="95000"/>
                        </a:lnSpc>
                        <a:spcBef>
                          <a:spcPts val="1320"/>
                        </a:spcBef>
                      </a:pPr>
                      <a:r>
                        <a:rPr sz="2000" b="1" kern="0" spc="-30" dirty="0">
                          <a:solidFill>
                            <a:srgbClr val="000000">
                              <a:alpha val="100000"/>
                            </a:srgbClr>
                          </a:solidFill>
                          <a:latin typeface="Calibri" panose="020F0502020204030204"/>
                          <a:ea typeface="Calibri" panose="020F0502020204030204"/>
                          <a:cs typeface="Calibri" panose="020F0502020204030204"/>
                        </a:rPr>
                        <a:t>K-----</a:t>
                      </a:r>
                      <a:r>
                        <a:rPr sz="20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外壳</a:t>
                      </a:r>
                      <a:endParaRPr sz="2000" dirty="0">
                        <a:latin typeface="宋体" panose="02010600030101010101" pitchFamily="2" charset="-122"/>
                        <a:ea typeface="宋体" panose="02010600030101010101" pitchFamily="2" charset="-122"/>
                        <a:cs typeface="宋体" panose="02010600030101010101" pitchFamily="2" charset="-122"/>
                      </a:endParaRPr>
                    </a:p>
                    <a:p>
                      <a:pPr marL="113665" algn="l" rtl="0" eaLnBrk="0">
                        <a:lnSpc>
                          <a:spcPct val="86000"/>
                        </a:lnSpc>
                        <a:spcBef>
                          <a:spcPts val="1320"/>
                        </a:spcBef>
                      </a:pPr>
                      <a:r>
                        <a:rPr sz="2000" b="1" kern="0" spc="-10" dirty="0">
                          <a:solidFill>
                            <a:srgbClr val="000000">
                              <a:alpha val="100000"/>
                            </a:srgbClr>
                          </a:solidFill>
                          <a:latin typeface="Calibri" panose="020F0502020204030204"/>
                          <a:ea typeface="Calibri" panose="020F0502020204030204"/>
                          <a:cs typeface="Calibri" panose="020F0502020204030204"/>
                        </a:rPr>
                        <a:t>B-----RS485-(</a:t>
                      </a:r>
                      <a:r>
                        <a:rPr sz="2000" b="1" kern="0" spc="-20" dirty="0">
                          <a:solidFill>
                            <a:srgbClr val="000000">
                              <a:alpha val="100000"/>
                            </a:srgbClr>
                          </a:solidFill>
                          <a:latin typeface="Calibri" panose="020F0502020204030204"/>
                          <a:ea typeface="Calibri" panose="020F0502020204030204"/>
                          <a:cs typeface="Calibri" panose="020F0502020204030204"/>
                        </a:rPr>
                        <a:t>CAN</a:t>
                      </a:r>
                      <a:r>
                        <a:rPr sz="20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000" dirty="0">
                        <a:latin typeface="宋体" panose="02010600030101010101" pitchFamily="2" charset="-122"/>
                        <a:ea typeface="宋体" panose="02010600030101010101" pitchFamily="2" charset="-122"/>
                        <a:cs typeface="宋体" panose="02010600030101010101" pitchFamily="2" charset="-122"/>
                      </a:endParaRPr>
                    </a:p>
                    <a:p>
                      <a:pPr marL="98425" algn="l" rtl="0" eaLnBrk="0">
                        <a:lnSpc>
                          <a:spcPts val="3600"/>
                        </a:lnSpc>
                      </a:pPr>
                      <a:r>
                        <a:rPr sz="2000" b="1" kern="0" spc="-10" dirty="0">
                          <a:solidFill>
                            <a:srgbClr val="000000">
                              <a:alpha val="100000"/>
                            </a:srgbClr>
                          </a:solidFill>
                          <a:latin typeface="Calibri" panose="020F0502020204030204"/>
                          <a:ea typeface="Calibri" panose="020F0502020204030204"/>
                          <a:cs typeface="Calibri" panose="020F0502020204030204"/>
                        </a:rPr>
                        <a:t>A-----RS485+(CAN</a:t>
                      </a:r>
                      <a:r>
                        <a:rPr sz="20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000" dirty="0">
                        <a:latin typeface="宋体" panose="02010600030101010101" pitchFamily="2" charset="-122"/>
                        <a:ea typeface="宋体" panose="02010600030101010101" pitchFamily="2" charset="-122"/>
                        <a:cs typeface="宋体" panose="02010600030101010101" pitchFamily="2" charset="-122"/>
                      </a:endParaRPr>
                    </a:p>
                    <a:p>
                      <a:pPr marL="170815" algn="l" rtl="0" eaLnBrk="0">
                        <a:lnSpc>
                          <a:spcPts val="3535"/>
                        </a:lnSpc>
                      </a:pPr>
                      <a:r>
                        <a:rPr sz="2000" b="1" kern="0" spc="-20" dirty="0">
                          <a:solidFill>
                            <a:srgbClr val="000000">
                              <a:alpha val="100000"/>
                            </a:srgbClr>
                          </a:solidFill>
                          <a:latin typeface="Calibri" panose="020F0502020204030204"/>
                          <a:ea typeface="Calibri" panose="020F0502020204030204"/>
                          <a:cs typeface="Calibri" panose="020F0502020204030204"/>
                        </a:rPr>
                        <a:t>F----- </a:t>
                      </a:r>
                      <a:r>
                        <a:rPr sz="20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频率输出</a:t>
                      </a:r>
                      <a:endParaRPr sz="20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6350" cap="flat" cmpd="sng" algn="ctr">
                      <a:solidFill>
                        <a:srgbClr val="00B0F0"/>
                      </a:solidFill>
                      <a:prstDash val="solid"/>
                      <a:round/>
                      <a:headEnd type="none" w="med" len="med"/>
                      <a:tailEnd type="none" w="med" len="med"/>
                    </a:lnL>
                    <a:lnR w="6350" cap="flat" cmpd="sng" algn="ctr">
                      <a:solidFill>
                        <a:srgbClr val="00B0F0"/>
                      </a:solidFill>
                      <a:prstDash val="solid"/>
                      <a:round/>
                      <a:headEnd type="none" w="med" len="med"/>
                      <a:tailEnd type="none" w="med" len="med"/>
                    </a:lnR>
                    <a:lnT w="6350" cap="flat" cmpd="sng" algn="ctr">
                      <a:solidFill>
                        <a:srgbClr val="00B0F0"/>
                      </a:solidFill>
                      <a:prstDash val="solid"/>
                      <a:round/>
                      <a:headEnd type="none" w="med" len="med"/>
                      <a:tailEnd type="none" w="med" len="med"/>
                    </a:lnT>
                    <a:lnB w="6350" cap="flat" cmpd="sng" algn="ctr">
                      <a:solidFill>
                        <a:srgbClr val="00B0F0"/>
                      </a:solidFill>
                      <a:prstDash val="solid"/>
                      <a:round/>
                      <a:headEnd type="none" w="med" len="med"/>
                      <a:tailEnd type="none" w="med" len="med"/>
                    </a:lnB>
                    <a:solidFill>
                      <a:srgbClr val="C6D9F1"/>
                    </a:solidFill>
                  </a:tcPr>
                </a:tc>
              </a:tr>
            </a:tbl>
          </a:graphicData>
        </a:graphic>
      </p:graphicFrame>
      <p:sp>
        <p:nvSpPr>
          <p:cNvPr id="1262" name="textbox 1262"/>
          <p:cNvSpPr/>
          <p:nvPr/>
        </p:nvSpPr>
        <p:spPr>
          <a:xfrm>
            <a:off x="861872" y="824293"/>
            <a:ext cx="3549015" cy="8134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r" rtl="0" eaLnBrk="0">
              <a:lnSpc>
                <a:spcPct val="95000"/>
              </a:lnSpc>
              <a:spcBef>
                <a:spcPts val="0"/>
              </a:spcBef>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传感器主板接线柱标识</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264" name="picture 1264"/>
          <p:cNvPicPr>
            <a:picLocks noChangeAspect="1"/>
          </p:cNvPicPr>
          <p:nvPr/>
        </p:nvPicPr>
        <p:blipFill>
          <a:blip r:embed="rId2"/>
          <a:stretch>
            <a:fillRect/>
          </a:stretch>
        </p:blipFill>
        <p:spPr>
          <a:xfrm rot="21600000">
            <a:off x="179387" y="484632"/>
            <a:ext cx="7526337" cy="243839"/>
          </a:xfrm>
          <a:prstGeom prst="rect">
            <a:avLst/>
          </a:prstGeom>
        </p:spPr>
      </p:pic>
      <p:sp>
        <p:nvSpPr>
          <p:cNvPr id="1266" name="rect 126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268" name="textbox 1268"/>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72" name="picture 1272"/>
          <p:cNvPicPr>
            <a:picLocks noChangeAspect="1"/>
          </p:cNvPicPr>
          <p:nvPr/>
        </p:nvPicPr>
        <p:blipFill>
          <a:blip r:embed="rId1"/>
          <a:stretch>
            <a:fillRect/>
          </a:stretch>
        </p:blipFill>
        <p:spPr>
          <a:xfrm rot="21600000">
            <a:off x="5076444" y="1700783"/>
            <a:ext cx="3145536" cy="3989832"/>
          </a:xfrm>
          <a:prstGeom prst="rect">
            <a:avLst/>
          </a:prstGeom>
        </p:spPr>
      </p:pic>
      <p:sp>
        <p:nvSpPr>
          <p:cNvPr id="1274" name="textbox 1274"/>
          <p:cNvSpPr/>
          <p:nvPr/>
        </p:nvSpPr>
        <p:spPr>
          <a:xfrm>
            <a:off x="1528444" y="2572435"/>
            <a:ext cx="2767329" cy="27844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34290" algn="l" rtl="0" eaLnBrk="0">
              <a:lnSpc>
                <a:spcPts val="2325"/>
              </a:lnSpc>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1） 界面显示自检功能</a:t>
            </a:r>
            <a:endParaRPr sz="1700" dirty="0">
              <a:latin typeface="微软雅黑" panose="020B0503020204020204" charset="-122"/>
              <a:ea typeface="微软雅黑" panose="020B0503020204020204" charset="-122"/>
              <a:cs typeface="微软雅黑" panose="020B0503020204020204" charset="-122"/>
            </a:endParaRPr>
          </a:p>
          <a:p>
            <a:pPr marL="489585" algn="l" rtl="0" eaLnBrk="0">
              <a:lnSpc>
                <a:spcPct val="96000"/>
              </a:lnSpc>
              <a:spcBef>
                <a:spcPts val="124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传感器日常使用中由</a:t>
            </a:r>
            <a:endParaRPr sz="1700" dirty="0">
              <a:latin typeface="微软雅黑" panose="020B0503020204020204" charset="-122"/>
              <a:ea typeface="微软雅黑" panose="020B0503020204020204" charset="-122"/>
              <a:cs typeface="微软雅黑" panose="020B0503020204020204" charset="-122"/>
            </a:endParaRPr>
          </a:p>
          <a:p>
            <a:pPr marL="12700" indent="2540" algn="l" rtl="0" eaLnBrk="0">
              <a:lnSpc>
                <a:spcPct val="155000"/>
              </a:lnSpc>
              <a:spcBef>
                <a:spcPts val="390"/>
              </a:spcBef>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于时间或环境的影响， 使</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得</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元器件老化或损坏。</a:t>
            </a:r>
            <a:r>
              <a:rPr sz="1700" kern="0" spc="-3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显示不全易导致现场</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监测数</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据观察不准确， 显示值与实</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测值不符合。</a:t>
            </a:r>
            <a:endParaRPr sz="1700" dirty="0">
              <a:latin typeface="微软雅黑" panose="020B0503020204020204" charset="-122"/>
              <a:ea typeface="微软雅黑" panose="020B0503020204020204" charset="-122"/>
              <a:cs typeface="微软雅黑" panose="020B0503020204020204" charset="-122"/>
            </a:endParaRPr>
          </a:p>
        </p:txBody>
      </p:sp>
      <p:sp>
        <p:nvSpPr>
          <p:cNvPr id="1276" name="textbox 1276"/>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6573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p:txBody>
      </p:sp>
      <p:pic>
        <p:nvPicPr>
          <p:cNvPr id="1278" name="picture 1278"/>
          <p:cNvPicPr>
            <a:picLocks noChangeAspect="1"/>
          </p:cNvPicPr>
          <p:nvPr/>
        </p:nvPicPr>
        <p:blipFill>
          <a:blip r:embed="rId2"/>
          <a:stretch>
            <a:fillRect/>
          </a:stretch>
        </p:blipFill>
        <p:spPr>
          <a:xfrm rot="21600000">
            <a:off x="179387" y="484632"/>
            <a:ext cx="7526337" cy="243839"/>
          </a:xfrm>
          <a:prstGeom prst="rect">
            <a:avLst/>
          </a:prstGeom>
        </p:spPr>
      </p:pic>
      <p:sp>
        <p:nvSpPr>
          <p:cNvPr id="1280" name="rect 128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284" name="textbox 1284"/>
          <p:cNvSpPr/>
          <p:nvPr/>
        </p:nvSpPr>
        <p:spPr>
          <a:xfrm>
            <a:off x="1192715" y="1323683"/>
            <a:ext cx="2197100"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开机信息显示</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6" name="picture 1286"/>
          <p:cNvPicPr>
            <a:picLocks noChangeAspect="1"/>
          </p:cNvPicPr>
          <p:nvPr/>
        </p:nvPicPr>
        <p:blipFill>
          <a:blip r:embed="rId1"/>
          <a:stretch>
            <a:fillRect/>
          </a:stretch>
        </p:blipFill>
        <p:spPr>
          <a:xfrm rot="21600000">
            <a:off x="4860035" y="1485900"/>
            <a:ext cx="3311652" cy="4559808"/>
          </a:xfrm>
          <a:prstGeom prst="rect">
            <a:avLst/>
          </a:prstGeom>
        </p:spPr>
      </p:pic>
      <p:sp>
        <p:nvSpPr>
          <p:cNvPr id="1288" name="textbox 1288"/>
          <p:cNvSpPr/>
          <p:nvPr/>
        </p:nvSpPr>
        <p:spPr>
          <a:xfrm>
            <a:off x="1192715" y="1323683"/>
            <a:ext cx="2620010" cy="31210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39700" algn="l"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开机信息显示</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315595" algn="l" rtl="0" eaLnBrk="0">
              <a:lnSpc>
                <a:spcPts val="2325"/>
              </a:lnSpc>
              <a:spcBef>
                <a:spcPts val="520"/>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2） 软件版本显示功能</a:t>
            </a:r>
            <a:endParaRPr sz="1700" dirty="0">
              <a:latin typeface="微软雅黑" panose="020B0503020204020204" charset="-122"/>
              <a:ea typeface="微软雅黑" panose="020B0503020204020204" charset="-122"/>
              <a:cs typeface="微软雅黑" panose="020B0503020204020204" charset="-122"/>
            </a:endParaRPr>
          </a:p>
          <a:p>
            <a:pPr marL="305435" indent="474980" algn="l" rtl="0" eaLnBrk="0">
              <a:lnSpc>
                <a:spcPct val="153000"/>
              </a:lnSpc>
              <a:spcBef>
                <a:spcPts val="435"/>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在开机过程中， 传</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感器显示窗可显示当前</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传感器使用的软件版本</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型号。</a:t>
            </a:r>
            <a:endParaRPr sz="1700" dirty="0">
              <a:latin typeface="微软雅黑" panose="020B0503020204020204" charset="-122"/>
              <a:ea typeface="微软雅黑" panose="020B0503020204020204" charset="-122"/>
              <a:cs typeface="微软雅黑" panose="020B0503020204020204" charset="-122"/>
            </a:endParaRPr>
          </a:p>
        </p:txBody>
      </p:sp>
      <p:sp>
        <p:nvSpPr>
          <p:cNvPr id="1290" name="textbox 1290"/>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6573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p:txBody>
      </p:sp>
      <p:pic>
        <p:nvPicPr>
          <p:cNvPr id="1292" name="picture 1292"/>
          <p:cNvPicPr>
            <a:picLocks noChangeAspect="1"/>
          </p:cNvPicPr>
          <p:nvPr/>
        </p:nvPicPr>
        <p:blipFill>
          <a:blip r:embed="rId2"/>
          <a:stretch>
            <a:fillRect/>
          </a:stretch>
        </p:blipFill>
        <p:spPr>
          <a:xfrm rot="21600000">
            <a:off x="179387" y="484632"/>
            <a:ext cx="7526337" cy="243839"/>
          </a:xfrm>
          <a:prstGeom prst="rect">
            <a:avLst/>
          </a:prstGeom>
        </p:spPr>
      </p:pic>
      <p:sp>
        <p:nvSpPr>
          <p:cNvPr id="1294" name="rect 129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8" name="picture 1298"/>
          <p:cNvPicPr>
            <a:picLocks noChangeAspect="1"/>
          </p:cNvPicPr>
          <p:nvPr/>
        </p:nvPicPr>
        <p:blipFill>
          <a:blip r:embed="rId1"/>
          <a:stretch>
            <a:fillRect/>
          </a:stretch>
        </p:blipFill>
        <p:spPr>
          <a:xfrm rot="21600000">
            <a:off x="5076444" y="1452372"/>
            <a:ext cx="3009899" cy="4654295"/>
          </a:xfrm>
          <a:prstGeom prst="rect">
            <a:avLst/>
          </a:prstGeom>
        </p:spPr>
      </p:pic>
      <p:sp>
        <p:nvSpPr>
          <p:cNvPr id="1300" name="textbox 1300"/>
          <p:cNvSpPr/>
          <p:nvPr/>
        </p:nvSpPr>
        <p:spPr>
          <a:xfrm>
            <a:off x="1192715" y="1323683"/>
            <a:ext cx="3025139" cy="305498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39700" algn="l"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开机信息显示</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491490" algn="l" rtl="0" eaLnBrk="0">
              <a:lnSpc>
                <a:spcPts val="2325"/>
              </a:lnSpc>
              <a:spcBef>
                <a:spcPts val="515"/>
              </a:spcBef>
            </a:pP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3） 通讯地址显示</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功能</a:t>
            </a:r>
            <a:endParaRPr sz="1700" dirty="0">
              <a:latin typeface="微软雅黑" panose="020B0503020204020204" charset="-122"/>
              <a:ea typeface="微软雅黑" panose="020B0503020204020204" charset="-122"/>
              <a:cs typeface="微软雅黑" panose="020B0503020204020204" charset="-122"/>
            </a:endParaRPr>
          </a:p>
          <a:p>
            <a:pPr marL="488315" indent="471170" algn="l" rtl="0" eaLnBrk="0">
              <a:lnSpc>
                <a:spcPct val="152000"/>
              </a:lnSpc>
              <a:spcBef>
                <a:spcPts val="380"/>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显示该总线输出设备</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的地址码， 频率及电流输</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出设备不现实该项。</a:t>
            </a:r>
            <a:endParaRPr sz="1700" dirty="0">
              <a:latin typeface="微软雅黑" panose="020B0503020204020204" charset="-122"/>
              <a:ea typeface="微软雅黑" panose="020B0503020204020204" charset="-122"/>
              <a:cs typeface="微软雅黑" panose="020B0503020204020204" charset="-122"/>
            </a:endParaRPr>
          </a:p>
        </p:txBody>
      </p:sp>
      <p:sp>
        <p:nvSpPr>
          <p:cNvPr id="1302" name="textbox 1302"/>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6573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p:txBody>
      </p:sp>
      <p:pic>
        <p:nvPicPr>
          <p:cNvPr id="1304" name="picture 1304"/>
          <p:cNvPicPr>
            <a:picLocks noChangeAspect="1"/>
          </p:cNvPicPr>
          <p:nvPr/>
        </p:nvPicPr>
        <p:blipFill>
          <a:blip r:embed="rId2"/>
          <a:stretch>
            <a:fillRect/>
          </a:stretch>
        </p:blipFill>
        <p:spPr>
          <a:xfrm rot="21600000">
            <a:off x="179387" y="484632"/>
            <a:ext cx="7526337" cy="243839"/>
          </a:xfrm>
          <a:prstGeom prst="rect">
            <a:avLst/>
          </a:prstGeom>
        </p:spPr>
      </p:pic>
      <p:sp>
        <p:nvSpPr>
          <p:cNvPr id="1306" name="rect 130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 name="textbox 1310"/>
          <p:cNvSpPr/>
          <p:nvPr/>
        </p:nvSpPr>
        <p:spPr>
          <a:xfrm>
            <a:off x="475081" y="1907311"/>
            <a:ext cx="3338829" cy="3125470"/>
          </a:xfrm>
          <a:prstGeom prst="rect">
            <a:avLst/>
          </a:prstGeom>
          <a:noFill/>
          <a:ln w="0" cap="flat">
            <a:noFill/>
            <a:prstDash val="solid"/>
            <a:miter lim="0"/>
          </a:ln>
        </p:spPr>
        <p:txBody>
          <a:bodyPr vert="horz" wrap="square" lIns="0" tIns="0" rIns="0" bIns="0"/>
          <a:lstStyle/>
          <a:p>
            <a:pPr algn="l" rtl="0" eaLnBrk="0">
              <a:lnSpc>
                <a:spcPct val="67000"/>
              </a:lnSpc>
            </a:pPr>
            <a:endParaRPr sz="100" dirty="0">
              <a:latin typeface="Arial" panose="020B0604020202020204"/>
              <a:ea typeface="Arial" panose="020B0604020202020204"/>
              <a:cs typeface="Arial" panose="020B0604020202020204"/>
            </a:endParaRPr>
          </a:p>
          <a:p>
            <a:pPr marL="13970" indent="346075" algn="l" rtl="0" eaLnBrk="0">
              <a:lnSpc>
                <a:spcPct val="96000"/>
              </a:lnSpc>
            </a:pP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首先， 传感器正常工作后， 按</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遥控器</a:t>
            </a:r>
            <a:r>
              <a:rPr sz="1700" kern="0" spc="-4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“S”键到该选项，</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利用</a:t>
            </a:r>
            <a:endParaRPr sz="1700" dirty="0">
              <a:latin typeface="微软雅黑" panose="020B0503020204020204" charset="-122"/>
              <a:ea typeface="微软雅黑" panose="020B0503020204020204" charset="-122"/>
              <a:cs typeface="微软雅黑" panose="020B0503020204020204" charset="-122"/>
            </a:endParaRPr>
          </a:p>
          <a:p>
            <a:pPr marL="12700" indent="142240" algn="l" rtl="0" eaLnBrk="0">
              <a:lnSpc>
                <a:spcPct val="104000"/>
              </a:lnSpc>
              <a:spcBef>
                <a:spcPts val="485"/>
              </a:spcBef>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”进行更改， 可实现</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485总线 （R） 、</a:t>
            </a:r>
            <a:r>
              <a:rPr sz="1700" kern="0" spc="-3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CAN</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总线(C)、</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频率信号(P)之间的切换。</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114935" indent="386715" algn="l" rtl="0" eaLnBrk="0">
              <a:lnSpc>
                <a:spcPct val="102000"/>
              </a:lnSpc>
              <a:spcBef>
                <a:spcPts val="5"/>
              </a:spcBef>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其次， 打开传感器后盖，       </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将传感器黄色线缆从</a:t>
            </a:r>
            <a:r>
              <a:rPr sz="17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“A”</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改到</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F”。</a:t>
            </a:r>
            <a:endParaRPr sz="1700" dirty="0">
              <a:latin typeface="微软雅黑" panose="020B0503020204020204" charset="-122"/>
              <a:ea typeface="微软雅黑" panose="020B0503020204020204" charset="-122"/>
              <a:cs typeface="微软雅黑" panose="020B0503020204020204" charset="-122"/>
            </a:endParaRPr>
          </a:p>
        </p:txBody>
      </p:sp>
      <p:sp>
        <p:nvSpPr>
          <p:cNvPr id="1312" name="path 1312"/>
          <p:cNvSpPr/>
          <p:nvPr/>
        </p:nvSpPr>
        <p:spPr>
          <a:xfrm>
            <a:off x="868555" y="2428181"/>
            <a:ext cx="236219" cy="249520"/>
          </a:xfrm>
          <a:custGeom>
            <a:avLst/>
            <a:gdLst/>
            <a:ahLst/>
            <a:cxnLst/>
            <a:rect l="0" t="0" r="0" b="0"/>
            <a:pathLst>
              <a:path w="371" h="392">
                <a:moveTo>
                  <a:pt x="371" y="183"/>
                </a:moveTo>
                <a:lnTo>
                  <a:pt x="280" y="183"/>
                </a:lnTo>
                <a:lnTo>
                  <a:pt x="280" y="392"/>
                </a:lnTo>
                <a:lnTo>
                  <a:pt x="93" y="392"/>
                </a:lnTo>
                <a:lnTo>
                  <a:pt x="93" y="183"/>
                </a:lnTo>
                <a:lnTo>
                  <a:pt x="0" y="183"/>
                </a:lnTo>
                <a:lnTo>
                  <a:pt x="187" y="0"/>
                </a:lnTo>
                <a:lnTo>
                  <a:pt x="371" y="183"/>
                </a:lnTo>
              </a:path>
            </a:pathLst>
          </a:custGeom>
          <a:solidFill>
            <a:srgbClr val="4F81BD">
              <a:alpha val="100000"/>
            </a:srgbClr>
          </a:solidFill>
          <a:ln w="0" cap="flat">
            <a:noFill/>
            <a:prstDash val="solid"/>
            <a:miter lim="0"/>
          </a:ln>
        </p:spPr>
        <p:txBody>
          <a:bodyPr rtlCol="0"/>
          <a:lstStyle/>
          <a:p>
            <a:pPr algn="ctr"/>
            <a:endParaRPr lang="zh-CN" altLang="en-US"/>
          </a:p>
        </p:txBody>
      </p:sp>
      <p:pic>
        <p:nvPicPr>
          <p:cNvPr id="1314" name="picture 1314"/>
          <p:cNvPicPr>
            <a:picLocks noChangeAspect="1"/>
          </p:cNvPicPr>
          <p:nvPr/>
        </p:nvPicPr>
        <p:blipFill>
          <a:blip r:embed="rId1"/>
          <a:stretch>
            <a:fillRect/>
          </a:stretch>
        </p:blipFill>
        <p:spPr>
          <a:xfrm rot="21600000">
            <a:off x="855588" y="2414911"/>
            <a:ext cx="262547" cy="274723"/>
          </a:xfrm>
          <a:prstGeom prst="rect">
            <a:avLst/>
          </a:prstGeom>
        </p:spPr>
      </p:pic>
      <p:pic>
        <p:nvPicPr>
          <p:cNvPr id="1316" name="picture 1316"/>
          <p:cNvPicPr>
            <a:picLocks noChangeAspect="1"/>
          </p:cNvPicPr>
          <p:nvPr/>
        </p:nvPicPr>
        <p:blipFill>
          <a:blip r:embed="rId2"/>
          <a:stretch>
            <a:fillRect/>
          </a:stretch>
        </p:blipFill>
        <p:spPr>
          <a:xfrm rot="21600000">
            <a:off x="4320540" y="1901952"/>
            <a:ext cx="3689603" cy="2129027"/>
          </a:xfrm>
          <a:prstGeom prst="rect">
            <a:avLst/>
          </a:prstGeom>
        </p:spPr>
      </p:pic>
      <p:pic>
        <p:nvPicPr>
          <p:cNvPr id="1318" name="picture 1318"/>
          <p:cNvPicPr>
            <a:picLocks noChangeAspect="1"/>
          </p:cNvPicPr>
          <p:nvPr/>
        </p:nvPicPr>
        <p:blipFill>
          <a:blip r:embed="rId3"/>
          <a:stretch>
            <a:fillRect/>
          </a:stretch>
        </p:blipFill>
        <p:spPr>
          <a:xfrm rot="21600000">
            <a:off x="4428744" y="4270247"/>
            <a:ext cx="3403091" cy="2284476"/>
          </a:xfrm>
          <a:prstGeom prst="rect">
            <a:avLst/>
          </a:prstGeom>
        </p:spPr>
      </p:pic>
      <p:sp>
        <p:nvSpPr>
          <p:cNvPr id="1320" name="textbox 1320"/>
          <p:cNvSpPr/>
          <p:nvPr/>
        </p:nvSpPr>
        <p:spPr>
          <a:xfrm>
            <a:off x="861872" y="824293"/>
            <a:ext cx="3517265" cy="8147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70535" algn="l"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通讯方式更改</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322" name="picture 1322"/>
          <p:cNvPicPr>
            <a:picLocks noChangeAspect="1"/>
          </p:cNvPicPr>
          <p:nvPr/>
        </p:nvPicPr>
        <p:blipFill>
          <a:blip r:embed="rId4"/>
          <a:stretch>
            <a:fillRect/>
          </a:stretch>
        </p:blipFill>
        <p:spPr>
          <a:xfrm rot="21600000">
            <a:off x="179387" y="484632"/>
            <a:ext cx="7526337" cy="243839"/>
          </a:xfrm>
          <a:prstGeom prst="rect">
            <a:avLst/>
          </a:prstGeom>
        </p:spPr>
      </p:pic>
      <p:sp>
        <p:nvSpPr>
          <p:cNvPr id="1324" name="rect 132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326" name="textbox 1326"/>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2" name="图片 11"/>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 name="picture 160"/>
          <p:cNvPicPr>
            <a:picLocks noChangeAspect="1"/>
          </p:cNvPicPr>
          <p:nvPr/>
        </p:nvPicPr>
        <p:blipFill>
          <a:blip r:embed="rId1"/>
          <a:stretch>
            <a:fillRect/>
          </a:stretch>
        </p:blipFill>
        <p:spPr>
          <a:xfrm rot="21600000">
            <a:off x="1331976" y="2852927"/>
            <a:ext cx="6687311" cy="2657855"/>
          </a:xfrm>
          <a:prstGeom prst="rect">
            <a:avLst/>
          </a:prstGeom>
        </p:spPr>
      </p:pic>
      <p:sp>
        <p:nvSpPr>
          <p:cNvPr id="162" name="textbox 162"/>
          <p:cNvSpPr/>
          <p:nvPr/>
        </p:nvSpPr>
        <p:spPr>
          <a:xfrm>
            <a:off x="1557908" y="1444295"/>
            <a:ext cx="6146165" cy="109791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algn="r" rtl="0" eaLnBrk="0">
              <a:lnSpc>
                <a:spcPct val="88000"/>
              </a:lnSpc>
            </a:pPr>
            <a:r>
              <a:rPr sz="17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静电干扰： </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井下随</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着各类带电设备的增多， 电压等级的提高，</a:t>
            </a:r>
            <a:endParaRPr sz="1700" dirty="0">
              <a:latin typeface="微软雅黑" panose="020B0503020204020204" charset="-122"/>
              <a:ea typeface="微软雅黑" panose="020B0503020204020204" charset="-122"/>
              <a:cs typeface="微软雅黑" panose="020B0503020204020204" charset="-122"/>
            </a:endParaRPr>
          </a:p>
          <a:p>
            <a:pPr marL="13970" indent="-1270" algn="l" rtl="0" eaLnBrk="0">
              <a:lnSpc>
                <a:spcPct val="162000"/>
              </a:lnSpc>
              <a:spcBef>
                <a:spcPts val="35"/>
              </a:spcBef>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局部接地不良等， 同样会导致局部设备</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表面带电。</a:t>
            </a:r>
            <a:r>
              <a:rPr sz="1700" kern="0" spc="-2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同时监控</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主机等在地面机房长期运行过程中遭受静电的影响。</a:t>
            </a:r>
            <a:endParaRPr sz="1700" dirty="0">
              <a:latin typeface="微软雅黑" panose="020B0503020204020204" charset="-122"/>
              <a:ea typeface="微软雅黑" panose="020B0503020204020204" charset="-122"/>
              <a:cs typeface="微软雅黑" panose="020B0503020204020204" charset="-122"/>
            </a:endParaRPr>
          </a:p>
        </p:txBody>
      </p:sp>
      <p:sp>
        <p:nvSpPr>
          <p:cNvPr id="164" name="textbox 164"/>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51765" algn="l" rtl="0" eaLnBrk="0">
              <a:lnSpc>
                <a:spcPct val="99000"/>
              </a:lnSpc>
            </a:pP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3）</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抗干扰性</a:t>
            </a:r>
            <a:endParaRPr sz="2300" dirty="0">
              <a:latin typeface="黑体" panose="02010609060101010101" charset="-122"/>
              <a:ea typeface="黑体" panose="02010609060101010101" charset="-122"/>
              <a:cs typeface="黑体" panose="02010609060101010101" charset="-122"/>
            </a:endParaRPr>
          </a:p>
        </p:txBody>
      </p:sp>
      <p:pic>
        <p:nvPicPr>
          <p:cNvPr id="166" name="picture 166"/>
          <p:cNvPicPr>
            <a:picLocks noChangeAspect="1"/>
          </p:cNvPicPr>
          <p:nvPr/>
        </p:nvPicPr>
        <p:blipFill>
          <a:blip r:embed="rId2"/>
          <a:stretch>
            <a:fillRect/>
          </a:stretch>
        </p:blipFill>
        <p:spPr>
          <a:xfrm rot="21600000">
            <a:off x="179387" y="484632"/>
            <a:ext cx="7526337" cy="243839"/>
          </a:xfrm>
          <a:prstGeom prst="rect">
            <a:avLst/>
          </a:prstGeom>
        </p:spPr>
      </p:pic>
      <p:sp>
        <p:nvSpPr>
          <p:cNvPr id="168" name="rect 16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70" name="textbox 170"/>
          <p:cNvSpPr/>
          <p:nvPr/>
        </p:nvSpPr>
        <p:spPr>
          <a:xfrm>
            <a:off x="189458" y="3641585"/>
            <a:ext cx="1084580" cy="109601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4605" algn="l" rtl="0" eaLnBrk="0">
              <a:lnSpc>
                <a:spcPct val="86000"/>
              </a:lnSpc>
            </a:pP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静电试验</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ct val="163000"/>
              </a:lnSpc>
              <a:spcBef>
                <a:spcPts val="20"/>
              </a:spcBef>
            </a:pP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等级的指</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标要求：</a:t>
            </a:r>
            <a:endParaRPr sz="1700" dirty="0">
              <a:latin typeface="微软雅黑" panose="020B0503020204020204" charset="-122"/>
              <a:ea typeface="微软雅黑" panose="020B0503020204020204" charset="-122"/>
              <a:cs typeface="微软雅黑" panose="020B0503020204020204"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0" name="textbox 1330"/>
          <p:cNvSpPr/>
          <p:nvPr/>
        </p:nvSpPr>
        <p:spPr>
          <a:xfrm>
            <a:off x="1192715" y="1323683"/>
            <a:ext cx="2952750" cy="3870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39700" algn="l"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通讯地址更改</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marL="15240" indent="412115" algn="l" rtl="0" eaLnBrk="0">
              <a:lnSpc>
                <a:spcPct val="103000"/>
              </a:lnSpc>
              <a:spcBef>
                <a:spcPts val="515"/>
              </a:spcBef>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总线型模拟量传感器功能</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项</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D”为设备地址更改项</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可通过遥控器</a:t>
            </a:r>
            <a:r>
              <a:rPr sz="1700" kern="0" spc="-4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键来实现地址码的更</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改。</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01000"/>
              </a:lnSpc>
            </a:pPr>
            <a:endParaRPr sz="500" dirty="0">
              <a:latin typeface="Arial" panose="020B0604020202020204"/>
              <a:ea typeface="Arial" panose="020B0604020202020204"/>
              <a:cs typeface="Arial" panose="020B0604020202020204"/>
            </a:endParaRPr>
          </a:p>
          <a:p>
            <a:pPr marL="94615" indent="635" algn="l" rtl="0" eaLnBrk="0">
              <a:lnSpc>
                <a:spcPct val="103000"/>
              </a:lnSpc>
              <a:spcBef>
                <a:spcPts val="0"/>
              </a:spcBef>
            </a:pPr>
            <a:r>
              <a:rPr sz="20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注意：</a:t>
            </a:r>
            <a:r>
              <a:rPr sz="1700" b="1" kern="0" spc="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设置设备地址时不</a:t>
            </a:r>
            <a:r>
              <a:rPr sz="1700" kern="0" spc="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得与同一台分站上的其</a:t>
            </a:r>
            <a:r>
              <a:rPr sz="17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他</a:t>
            </a:r>
            <a:r>
              <a:rPr sz="1700" kern="0" spc="-1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设备地址重复，否则将</a:t>
            </a:r>
            <a:r>
              <a:rPr sz="17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导</a:t>
            </a:r>
            <a:r>
              <a:rPr sz="1700" kern="0" spc="-1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致该设备数据无法上传</a:t>
            </a:r>
            <a:r>
              <a:rPr sz="1700" b="1" kern="0" spc="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1332" name="path 1332"/>
          <p:cNvSpPr/>
          <p:nvPr/>
        </p:nvSpPr>
        <p:spPr>
          <a:xfrm>
            <a:off x="3611778" y="2708147"/>
            <a:ext cx="236220" cy="251459"/>
          </a:xfrm>
          <a:custGeom>
            <a:avLst/>
            <a:gdLst/>
            <a:ahLst/>
            <a:cxnLst/>
            <a:rect l="0" t="0" r="0" b="0"/>
            <a:pathLst>
              <a:path w="372" h="395">
                <a:moveTo>
                  <a:pt x="0" y="211"/>
                </a:moveTo>
                <a:lnTo>
                  <a:pt x="91" y="211"/>
                </a:lnTo>
                <a:lnTo>
                  <a:pt x="91" y="0"/>
                </a:lnTo>
                <a:lnTo>
                  <a:pt x="278" y="0"/>
                </a:lnTo>
                <a:lnTo>
                  <a:pt x="278" y="211"/>
                </a:lnTo>
                <a:lnTo>
                  <a:pt x="372" y="211"/>
                </a:lnTo>
                <a:lnTo>
                  <a:pt x="184" y="395"/>
                </a:lnTo>
                <a:lnTo>
                  <a:pt x="0" y="211"/>
                </a:lnTo>
              </a:path>
            </a:pathLst>
          </a:custGeom>
          <a:solidFill>
            <a:srgbClr val="4F81BD">
              <a:alpha val="100000"/>
            </a:srgbClr>
          </a:solidFill>
          <a:ln w="0" cap="flat">
            <a:noFill/>
            <a:prstDash val="solid"/>
            <a:miter lim="0"/>
          </a:ln>
        </p:spPr>
        <p:txBody>
          <a:bodyPr rtlCol="0"/>
          <a:lstStyle/>
          <a:p>
            <a:pPr algn="ctr"/>
            <a:endParaRPr lang="zh-CN" altLang="en-US"/>
          </a:p>
        </p:txBody>
      </p:sp>
      <p:sp>
        <p:nvSpPr>
          <p:cNvPr id="1334" name="path 1334"/>
          <p:cNvSpPr/>
          <p:nvPr/>
        </p:nvSpPr>
        <p:spPr>
          <a:xfrm>
            <a:off x="2869082" y="2709671"/>
            <a:ext cx="237744" cy="249935"/>
          </a:xfrm>
          <a:custGeom>
            <a:avLst/>
            <a:gdLst/>
            <a:ahLst/>
            <a:cxnLst/>
            <a:rect l="0" t="0" r="0" b="0"/>
            <a:pathLst>
              <a:path w="374" h="393">
                <a:moveTo>
                  <a:pt x="374" y="184"/>
                </a:moveTo>
                <a:lnTo>
                  <a:pt x="280" y="184"/>
                </a:lnTo>
                <a:lnTo>
                  <a:pt x="280" y="393"/>
                </a:lnTo>
                <a:lnTo>
                  <a:pt x="93" y="393"/>
                </a:lnTo>
                <a:lnTo>
                  <a:pt x="93" y="184"/>
                </a:lnTo>
                <a:lnTo>
                  <a:pt x="0" y="184"/>
                </a:lnTo>
                <a:lnTo>
                  <a:pt x="187" y="0"/>
                </a:lnTo>
                <a:lnTo>
                  <a:pt x="374" y="184"/>
                </a:lnTo>
              </a:path>
            </a:pathLst>
          </a:custGeom>
          <a:solidFill>
            <a:srgbClr val="4F81BD">
              <a:alpha val="100000"/>
            </a:srgbClr>
          </a:solidFill>
          <a:ln w="0" cap="flat">
            <a:noFill/>
            <a:prstDash val="solid"/>
            <a:miter lim="0"/>
          </a:ln>
        </p:spPr>
        <p:txBody>
          <a:bodyPr rtlCol="0"/>
          <a:lstStyle/>
          <a:p>
            <a:pPr algn="ctr"/>
            <a:endParaRPr lang="zh-CN" altLang="en-US"/>
          </a:p>
        </p:txBody>
      </p:sp>
      <p:pic>
        <p:nvPicPr>
          <p:cNvPr id="1336" name="picture 1336"/>
          <p:cNvPicPr>
            <a:picLocks noChangeAspect="1"/>
          </p:cNvPicPr>
          <p:nvPr/>
        </p:nvPicPr>
        <p:blipFill>
          <a:blip r:embed="rId1"/>
          <a:stretch>
            <a:fillRect/>
          </a:stretch>
        </p:blipFill>
        <p:spPr>
          <a:xfrm rot="21600000">
            <a:off x="2856535" y="2696209"/>
            <a:ext cx="262547" cy="276860"/>
          </a:xfrm>
          <a:prstGeom prst="rect">
            <a:avLst/>
          </a:prstGeom>
        </p:spPr>
      </p:pic>
      <p:pic>
        <p:nvPicPr>
          <p:cNvPr id="1338" name="picture 1338"/>
          <p:cNvPicPr>
            <a:picLocks noChangeAspect="1"/>
          </p:cNvPicPr>
          <p:nvPr/>
        </p:nvPicPr>
        <p:blipFill>
          <a:blip r:embed="rId2"/>
          <a:stretch>
            <a:fillRect/>
          </a:stretch>
        </p:blipFill>
        <p:spPr>
          <a:xfrm rot="21600000">
            <a:off x="5286755" y="1269491"/>
            <a:ext cx="2555748" cy="4320540"/>
          </a:xfrm>
          <a:prstGeom prst="rect">
            <a:avLst/>
          </a:prstGeom>
        </p:spPr>
      </p:pic>
      <p:sp>
        <p:nvSpPr>
          <p:cNvPr id="1340" name="textbox 1340"/>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6573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p:txBody>
      </p:sp>
      <p:pic>
        <p:nvPicPr>
          <p:cNvPr id="1342" name="picture 1342"/>
          <p:cNvPicPr>
            <a:picLocks noChangeAspect="1"/>
          </p:cNvPicPr>
          <p:nvPr/>
        </p:nvPicPr>
        <p:blipFill>
          <a:blip r:embed="rId3"/>
          <a:stretch>
            <a:fillRect/>
          </a:stretch>
        </p:blipFill>
        <p:spPr>
          <a:xfrm rot="21600000">
            <a:off x="179387" y="484632"/>
            <a:ext cx="7526337" cy="243839"/>
          </a:xfrm>
          <a:prstGeom prst="rect">
            <a:avLst/>
          </a:prstGeom>
        </p:spPr>
      </p:pic>
      <p:sp>
        <p:nvSpPr>
          <p:cNvPr id="1344" name="rect 134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8" name="picture 1348"/>
          <p:cNvPicPr>
            <a:picLocks noChangeAspect="1"/>
          </p:cNvPicPr>
          <p:nvPr/>
        </p:nvPicPr>
        <p:blipFill>
          <a:blip r:embed="rId1"/>
          <a:stretch>
            <a:fillRect/>
          </a:stretch>
        </p:blipFill>
        <p:spPr>
          <a:xfrm rot="21600000">
            <a:off x="4500371" y="1700783"/>
            <a:ext cx="3008376" cy="4504944"/>
          </a:xfrm>
          <a:prstGeom prst="rect">
            <a:avLst/>
          </a:prstGeom>
        </p:spPr>
      </p:pic>
      <p:sp>
        <p:nvSpPr>
          <p:cNvPr id="1350" name="textbox 1350"/>
          <p:cNvSpPr/>
          <p:nvPr/>
        </p:nvSpPr>
        <p:spPr>
          <a:xfrm>
            <a:off x="1268729" y="2122106"/>
            <a:ext cx="2949575" cy="2469514"/>
          </a:xfrm>
          <a:prstGeom prst="rect">
            <a:avLst/>
          </a:prstGeom>
          <a:noFill/>
          <a:ln w="0" cap="flat">
            <a:noFill/>
            <a:prstDash val="solid"/>
            <a:miter lim="0"/>
          </a:ln>
        </p:spPr>
        <p:txBody>
          <a:bodyPr vert="horz" wrap="square" lIns="0" tIns="0" rIns="0" bIns="0"/>
          <a:lstStyle/>
          <a:p>
            <a:pPr algn="l" rtl="0" eaLnBrk="0">
              <a:lnSpc>
                <a:spcPct val="65000"/>
              </a:lnSpc>
            </a:pPr>
            <a:endParaRPr sz="100" dirty="0">
              <a:latin typeface="Arial" panose="020B0604020202020204"/>
              <a:ea typeface="Arial" panose="020B0604020202020204"/>
              <a:cs typeface="Arial" panose="020B0604020202020204"/>
            </a:endParaRPr>
          </a:p>
          <a:p>
            <a:pPr marL="12700" indent="411480" algn="l" rtl="0" eaLnBrk="0">
              <a:lnSpc>
                <a:spcPct val="103000"/>
              </a:lnSpc>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该功能主要用于检测传感</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器输出数值的准确性，</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目前</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常运用于分级报警测</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试。</a:t>
            </a:r>
            <a:endParaRPr sz="1700" dirty="0">
              <a:latin typeface="微软雅黑" panose="020B0503020204020204" charset="-122"/>
              <a:ea typeface="微软雅黑" panose="020B0503020204020204" charset="-122"/>
              <a:cs typeface="微软雅黑" panose="020B0503020204020204" charset="-122"/>
            </a:endParaRPr>
          </a:p>
          <a:p>
            <a:pPr marL="12700" indent="411480" algn="l" rtl="0" eaLnBrk="0">
              <a:lnSpc>
                <a:spcPct val="104000"/>
              </a:lnSpc>
              <a:spcBef>
                <a:spcPts val="230"/>
              </a:spcBef>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首先进入功能项</a:t>
            </a:r>
            <a:r>
              <a:rPr sz="1700" kern="0" spc="-4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5</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2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此时显示</a:t>
            </a:r>
            <a:r>
              <a:rPr sz="1700" kern="0" spc="-4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OFF</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同时</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按</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遥控器上下键， 打开该功能。</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使用上建或下建可以更改0-</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4%的输出值。</a:t>
            </a:r>
            <a:r>
              <a:rPr sz="1700" kern="0" spc="-3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测试完毕， 再</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同时按上下键， 关闭</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该功能。</a:t>
            </a:r>
            <a:endParaRPr sz="1700" dirty="0">
              <a:latin typeface="微软雅黑" panose="020B0503020204020204" charset="-122"/>
              <a:ea typeface="微软雅黑" panose="020B0503020204020204" charset="-122"/>
              <a:cs typeface="微软雅黑" panose="020B0503020204020204" charset="-122"/>
            </a:endParaRPr>
          </a:p>
        </p:txBody>
      </p:sp>
      <p:sp>
        <p:nvSpPr>
          <p:cNvPr id="1352" name="textbox 1352"/>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65735" algn="l" rtl="0" eaLnBrk="0">
              <a:lnSpc>
                <a:spcPct val="99000"/>
              </a:lnSpc>
              <a:spcBef>
                <a:spcPts val="5"/>
              </a:spcBef>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p:txBody>
      </p:sp>
      <p:pic>
        <p:nvPicPr>
          <p:cNvPr id="1354" name="picture 1354"/>
          <p:cNvPicPr>
            <a:picLocks noChangeAspect="1"/>
          </p:cNvPicPr>
          <p:nvPr/>
        </p:nvPicPr>
        <p:blipFill>
          <a:blip r:embed="rId2"/>
          <a:stretch>
            <a:fillRect/>
          </a:stretch>
        </p:blipFill>
        <p:spPr>
          <a:xfrm rot="21600000">
            <a:off x="179387" y="484632"/>
            <a:ext cx="7526337" cy="243839"/>
          </a:xfrm>
          <a:prstGeom prst="rect">
            <a:avLst/>
          </a:prstGeom>
        </p:spPr>
      </p:pic>
      <p:sp>
        <p:nvSpPr>
          <p:cNvPr id="1356" name="rect 135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358" name="textbox 1358"/>
          <p:cNvSpPr/>
          <p:nvPr/>
        </p:nvSpPr>
        <p:spPr>
          <a:xfrm>
            <a:off x="1192715" y="1323683"/>
            <a:ext cx="3218179" cy="31495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kern="0" spc="-5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000" b="1" kern="0" spc="-11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自检功能的打开</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与关闭</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 name="textbox 1362"/>
          <p:cNvSpPr/>
          <p:nvPr/>
        </p:nvSpPr>
        <p:spPr>
          <a:xfrm>
            <a:off x="985367" y="1988794"/>
            <a:ext cx="6477000" cy="4225925"/>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88265" algn="l" rtl="0" eaLnBrk="0">
              <a:lnSpc>
                <a:spcPct val="94000"/>
              </a:lnSpc>
            </a:pPr>
            <a:r>
              <a:rPr sz="2300" b="1" kern="0" spc="70" dirty="0">
                <a:solidFill>
                  <a:srgbClr val="000000">
                    <a:alpha val="100000"/>
                  </a:srgbClr>
                </a:solidFill>
                <a:latin typeface="Calibri" panose="020F0502020204030204"/>
                <a:ea typeface="Calibri" panose="020F0502020204030204"/>
                <a:cs typeface="Calibri" panose="020F0502020204030204"/>
              </a:rPr>
              <a:t>a)</a:t>
            </a:r>
            <a:r>
              <a:rPr sz="23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4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7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HHH</a:t>
            </a:r>
            <a:r>
              <a:rPr sz="2300" b="1" kern="0" spc="70" dirty="0">
                <a:solidFill>
                  <a:srgbClr val="000000">
                    <a:alpha val="100000"/>
                  </a:srgbClr>
                </a:solidFill>
                <a:latin typeface="Calibri" panose="020F0502020204030204"/>
                <a:ea typeface="Calibri" panose="020F0502020204030204"/>
                <a:cs typeface="Calibri" panose="020F0502020204030204"/>
              </a:rPr>
              <a:t>”</a:t>
            </a:r>
            <a:r>
              <a:rPr sz="2300" b="1"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检测信号超过了传感器的测量上限。</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95885" algn="l" rtl="0" eaLnBrk="0">
              <a:lnSpc>
                <a:spcPct val="95000"/>
              </a:lnSpc>
              <a:spcBef>
                <a:spcPts val="695"/>
              </a:spcBef>
            </a:pPr>
            <a:r>
              <a:rPr sz="2300" b="1" kern="0" spc="50" dirty="0">
                <a:solidFill>
                  <a:srgbClr val="000000">
                    <a:alpha val="100000"/>
                  </a:srgbClr>
                </a:solidFill>
                <a:latin typeface="Calibri" panose="020F0502020204030204"/>
                <a:ea typeface="Calibri" panose="020F0502020204030204"/>
                <a:cs typeface="Calibri" panose="020F0502020204030204"/>
              </a:rPr>
              <a:t>b)</a:t>
            </a:r>
            <a:r>
              <a:rPr sz="23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4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50" dirty="0">
                <a:solidFill>
                  <a:srgbClr val="000000">
                    <a:alpha val="100000"/>
                  </a:srgbClr>
                </a:solidFill>
                <a:latin typeface="Calibri" panose="020F0502020204030204"/>
                <a:ea typeface="Calibri" panose="020F0502020204030204"/>
                <a:cs typeface="Calibri" panose="020F0502020204030204"/>
              </a:rPr>
              <a:t>“</a:t>
            </a:r>
            <a:r>
              <a:rPr sz="2300" b="1" kern="0" spc="-35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LLL</a:t>
            </a:r>
            <a:r>
              <a:rPr sz="2300" b="1" kern="0" spc="50" dirty="0">
                <a:solidFill>
                  <a:srgbClr val="000000">
                    <a:alpha val="100000"/>
                  </a:srgbClr>
                </a:solidFill>
                <a:latin typeface="Calibri" panose="020F0502020204030204"/>
                <a:ea typeface="Calibri" panose="020F0502020204030204"/>
                <a:cs typeface="Calibri" panose="020F0502020204030204"/>
              </a:rPr>
              <a:t>”</a:t>
            </a:r>
            <a:r>
              <a:rPr sz="23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传感器负漂过大。</a:t>
            </a:r>
            <a:r>
              <a:rPr sz="2300" b="1" kern="0" spc="-5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需要重新校准零点。</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r" rtl="0" eaLnBrk="0">
              <a:lnSpc>
                <a:spcPct val="95000"/>
              </a:lnSpc>
              <a:spcBef>
                <a:spcPts val="695"/>
              </a:spcBef>
            </a:pPr>
            <a:r>
              <a:rPr sz="2300" b="1" kern="0" spc="40" dirty="0">
                <a:solidFill>
                  <a:srgbClr val="000000">
                    <a:alpha val="100000"/>
                  </a:srgbClr>
                </a:solidFill>
                <a:latin typeface="Calibri" panose="020F0502020204030204"/>
                <a:ea typeface="Calibri" panose="020F0502020204030204"/>
                <a:cs typeface="Calibri" panose="020F0502020204030204"/>
              </a:rPr>
              <a:t>c)</a:t>
            </a:r>
            <a:r>
              <a:rPr sz="23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4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40" dirty="0">
                <a:solidFill>
                  <a:srgbClr val="000000">
                    <a:alpha val="100000"/>
                  </a:srgbClr>
                </a:solidFill>
                <a:latin typeface="Calibri" panose="020F0502020204030204"/>
                <a:ea typeface="Calibri" panose="020F0502020204030204"/>
                <a:cs typeface="Calibri" panose="020F0502020204030204"/>
              </a:rPr>
              <a:t>0”</a:t>
            </a:r>
            <a:r>
              <a:rPr sz="23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传感器元件模块工作异常， 或与主板连</a:t>
            </a:r>
            <a:endParaRPr sz="2300" dirty="0">
              <a:latin typeface="微软雅黑" panose="020B0503020204020204" charset="-122"/>
              <a:ea typeface="微软雅黑" panose="020B0503020204020204" charset="-122"/>
              <a:cs typeface="微软雅黑" panose="020B0503020204020204" charset="-122"/>
            </a:endParaRPr>
          </a:p>
          <a:p>
            <a:pPr marL="81915" algn="l" rtl="0" eaLnBrk="0">
              <a:lnSpc>
                <a:spcPct val="94000"/>
              </a:lnSpc>
              <a:spcBef>
                <a:spcPts val="285"/>
              </a:spcBef>
            </a:pPr>
            <a:r>
              <a:rPr sz="23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接插头接触不良。</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92000"/>
              </a:lnSpc>
            </a:pPr>
            <a:endParaRPr sz="1000" dirty="0">
              <a:latin typeface="Arial" panose="020B0604020202020204"/>
              <a:ea typeface="Arial" panose="020B0604020202020204"/>
              <a:cs typeface="Arial" panose="020B0604020202020204"/>
            </a:endParaRPr>
          </a:p>
          <a:p>
            <a:pPr marL="19685" algn="l" rtl="0" eaLnBrk="0">
              <a:lnSpc>
                <a:spcPct val="95000"/>
              </a:lnSpc>
              <a:spcBef>
                <a:spcPts val="700"/>
              </a:spcBef>
            </a:pPr>
            <a:r>
              <a:rPr sz="2300" b="1" kern="0" spc="20" dirty="0">
                <a:solidFill>
                  <a:srgbClr val="000000">
                    <a:alpha val="100000"/>
                  </a:srgbClr>
                </a:solidFill>
                <a:latin typeface="Calibri" panose="020F0502020204030204"/>
                <a:ea typeface="Calibri" panose="020F0502020204030204"/>
                <a:cs typeface="Calibri" panose="020F0502020204030204"/>
              </a:rPr>
              <a:t>d)</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2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20" dirty="0">
                <a:solidFill>
                  <a:srgbClr val="000000">
                    <a:alpha val="100000"/>
                  </a:srgbClr>
                </a:solidFill>
                <a:latin typeface="Calibri" panose="020F0502020204030204"/>
                <a:ea typeface="Calibri" panose="020F0502020204030204"/>
                <a:cs typeface="Calibri" panose="020F0502020204030204"/>
              </a:rPr>
              <a:t>1”</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时， 测量通道器件无信号</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49000"/>
              </a:lnSpc>
            </a:pPr>
            <a:endParaRPr sz="1000" dirty="0">
              <a:latin typeface="Arial" panose="020B0604020202020204"/>
              <a:ea typeface="Arial" panose="020B0604020202020204"/>
              <a:cs typeface="Arial" panose="020B0604020202020204"/>
            </a:endParaRPr>
          </a:p>
          <a:p>
            <a:pPr marL="19685" algn="l" rtl="0" eaLnBrk="0">
              <a:lnSpc>
                <a:spcPct val="95000"/>
              </a:lnSpc>
              <a:spcBef>
                <a:spcPts val="695"/>
              </a:spcBef>
            </a:pPr>
            <a:r>
              <a:rPr sz="2300" b="1" kern="0" spc="20" dirty="0">
                <a:solidFill>
                  <a:srgbClr val="000000">
                    <a:alpha val="100000"/>
                  </a:srgbClr>
                </a:solidFill>
                <a:latin typeface="Calibri" panose="020F0502020204030204"/>
                <a:ea typeface="Calibri" panose="020F0502020204030204"/>
                <a:cs typeface="Calibri" panose="020F0502020204030204"/>
              </a:rPr>
              <a:t>e)</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20" dirty="0">
                <a:solidFill>
                  <a:srgbClr val="000000">
                    <a:alpha val="100000"/>
                  </a:srgbClr>
                </a:solidFill>
                <a:latin typeface="Calibri" panose="020F0502020204030204"/>
                <a:ea typeface="Calibri" panose="020F0502020204030204"/>
                <a:cs typeface="Calibri" panose="020F0502020204030204"/>
              </a:rPr>
              <a:t>“</a:t>
            </a:r>
            <a:r>
              <a:rPr sz="2300" b="1" kern="0" spc="-35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20" dirty="0">
                <a:solidFill>
                  <a:srgbClr val="000000">
                    <a:alpha val="100000"/>
                  </a:srgbClr>
                </a:solidFill>
                <a:latin typeface="Calibri" panose="020F0502020204030204"/>
                <a:ea typeface="Calibri" panose="020F0502020204030204"/>
                <a:cs typeface="Calibri" panose="020F0502020204030204"/>
              </a:rPr>
              <a:t>2”</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时， 参考通道器件无信号</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49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2700" algn="l" rtl="0" eaLnBrk="0">
              <a:lnSpc>
                <a:spcPct val="95000"/>
              </a:lnSpc>
              <a:spcBef>
                <a:spcPts val="5"/>
              </a:spcBef>
            </a:pPr>
            <a:r>
              <a:rPr sz="2300" b="1" kern="0" spc="30" dirty="0">
                <a:solidFill>
                  <a:srgbClr val="000000">
                    <a:alpha val="100000"/>
                  </a:srgbClr>
                </a:solidFill>
                <a:latin typeface="Calibri" panose="020F0502020204030204"/>
                <a:ea typeface="Calibri" panose="020F0502020204030204"/>
                <a:cs typeface="Calibri" panose="020F0502020204030204"/>
              </a:rPr>
              <a:t>f)</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3”</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温度补</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偿器件无信号</a:t>
            </a:r>
            <a:endParaRPr sz="2300" dirty="0">
              <a:latin typeface="微软雅黑" panose="020B0503020204020204" charset="-122"/>
              <a:ea typeface="微软雅黑" panose="020B0503020204020204" charset="-122"/>
              <a:cs typeface="微软雅黑" panose="020B0503020204020204" charset="-122"/>
            </a:endParaRPr>
          </a:p>
        </p:txBody>
      </p:sp>
      <p:sp>
        <p:nvSpPr>
          <p:cNvPr id="1364" name="textbox 1364"/>
          <p:cNvSpPr/>
          <p:nvPr/>
        </p:nvSpPr>
        <p:spPr>
          <a:xfrm>
            <a:off x="861872" y="824293"/>
            <a:ext cx="3517265" cy="8147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70535" algn="l"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常见故障显示及处理</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366" name="picture 1366"/>
          <p:cNvPicPr>
            <a:picLocks noChangeAspect="1"/>
          </p:cNvPicPr>
          <p:nvPr/>
        </p:nvPicPr>
        <p:blipFill>
          <a:blip r:embed="rId1"/>
          <a:stretch>
            <a:fillRect/>
          </a:stretch>
        </p:blipFill>
        <p:spPr>
          <a:xfrm rot="21600000">
            <a:off x="179387" y="484632"/>
            <a:ext cx="7526337" cy="243839"/>
          </a:xfrm>
          <a:prstGeom prst="rect">
            <a:avLst/>
          </a:prstGeom>
        </p:spPr>
      </p:pic>
      <p:sp>
        <p:nvSpPr>
          <p:cNvPr id="1368" name="rect 136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370" name="textbox 1370"/>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8" name="图片 7"/>
          <p:cNvPicPr>
            <a:picLocks noChangeAspect="1"/>
          </p:cNvPicPr>
          <p:nvPr/>
        </p:nvPicPr>
        <p:blipFill>
          <a:blip r:embed="rId2"/>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4" name="textbox 1374"/>
          <p:cNvSpPr/>
          <p:nvPr/>
        </p:nvSpPr>
        <p:spPr>
          <a:xfrm>
            <a:off x="1050188" y="1986356"/>
            <a:ext cx="5897245" cy="437705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6510" algn="l" rtl="0" eaLnBrk="0">
              <a:lnSpc>
                <a:spcPct val="95000"/>
              </a:lnSpc>
            </a:pPr>
            <a:r>
              <a:rPr sz="2300" b="1" kern="0" spc="30" dirty="0">
                <a:solidFill>
                  <a:srgbClr val="000000">
                    <a:alpha val="100000"/>
                  </a:srgbClr>
                </a:solidFill>
                <a:latin typeface="Calibri" panose="020F0502020204030204"/>
                <a:ea typeface="Calibri" panose="020F0502020204030204"/>
                <a:cs typeface="Calibri" panose="020F0502020204030204"/>
              </a:rPr>
              <a:t>g)</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4”</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压</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力补偿器件无信号</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31115" algn="l" rtl="0" eaLnBrk="0">
              <a:lnSpc>
                <a:spcPct val="94000"/>
              </a:lnSpc>
              <a:spcBef>
                <a:spcPts val="695"/>
              </a:spcBef>
            </a:pPr>
            <a:r>
              <a:rPr sz="2300" b="1" kern="0" spc="30" dirty="0">
                <a:solidFill>
                  <a:srgbClr val="000000">
                    <a:alpha val="100000"/>
                  </a:srgbClr>
                </a:solidFill>
                <a:latin typeface="Calibri" panose="020F0502020204030204"/>
                <a:ea typeface="Calibri" panose="020F0502020204030204"/>
                <a:cs typeface="Calibri" panose="020F0502020204030204"/>
              </a:rPr>
              <a:t>h)</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4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5”</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激光器</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温控电路工作异常。</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88000"/>
              </a:lnSpc>
            </a:pPr>
            <a:endParaRPr sz="1000" dirty="0">
              <a:latin typeface="Arial" panose="020B0604020202020204"/>
              <a:ea typeface="Arial" panose="020B0604020202020204"/>
              <a:cs typeface="Arial" panose="020B0604020202020204"/>
            </a:endParaRPr>
          </a:p>
          <a:p>
            <a:pPr marL="33655" algn="l" rtl="0" eaLnBrk="0">
              <a:lnSpc>
                <a:spcPct val="94000"/>
              </a:lnSpc>
              <a:spcBef>
                <a:spcPts val="690"/>
              </a:spcBef>
            </a:pPr>
            <a:r>
              <a:rPr sz="2300" b="1" kern="0" spc="30" dirty="0">
                <a:solidFill>
                  <a:srgbClr val="000000">
                    <a:alpha val="100000"/>
                  </a:srgbClr>
                </a:solidFill>
                <a:latin typeface="Calibri" panose="020F0502020204030204"/>
                <a:ea typeface="Calibri" panose="020F0502020204030204"/>
                <a:cs typeface="Calibri" panose="020F0502020204030204"/>
              </a:rPr>
              <a:t>i)</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5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6”</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信号放大处理电路工作异</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常。</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09000"/>
              </a:lnSpc>
            </a:pPr>
            <a:endParaRPr sz="1000" dirty="0">
              <a:latin typeface="Arial" panose="020B0604020202020204"/>
              <a:ea typeface="Arial" panose="020B0604020202020204"/>
              <a:cs typeface="Arial" panose="020B0604020202020204"/>
            </a:endParaRPr>
          </a:p>
          <a:p>
            <a:pPr marL="12700" algn="l" rtl="0" eaLnBrk="0">
              <a:lnSpc>
                <a:spcPct val="95000"/>
              </a:lnSpc>
              <a:spcBef>
                <a:spcPts val="700"/>
              </a:spcBef>
            </a:pPr>
            <a:r>
              <a:rPr sz="2300" b="1" kern="0" spc="40" dirty="0">
                <a:solidFill>
                  <a:srgbClr val="000000">
                    <a:alpha val="100000"/>
                  </a:srgbClr>
                </a:solidFill>
                <a:latin typeface="Calibri" panose="020F0502020204030204"/>
                <a:ea typeface="Calibri" panose="020F0502020204030204"/>
                <a:cs typeface="Calibri" panose="020F0502020204030204"/>
              </a:rPr>
              <a:t>j)</a:t>
            </a:r>
            <a:r>
              <a:rPr sz="23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4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40" dirty="0">
                <a:solidFill>
                  <a:srgbClr val="000000">
                    <a:alpha val="100000"/>
                  </a:srgbClr>
                </a:solidFill>
                <a:latin typeface="Calibri" panose="020F0502020204030204"/>
                <a:ea typeface="Calibri" panose="020F0502020204030204"/>
                <a:cs typeface="Calibri" panose="020F0502020204030204"/>
              </a:rPr>
              <a:t>7”</a:t>
            </a:r>
            <a:r>
              <a:rPr sz="2300" b="1"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时， 元件数据存储</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区等待初始化</a:t>
            </a:r>
            <a:r>
              <a:rPr sz="2300" b="1" kern="0" spc="-1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endParaRPr sz="2300" dirty="0">
              <a:latin typeface="Calibri" panose="020F0502020204030204"/>
              <a:ea typeface="Calibri" panose="020F0502020204030204"/>
              <a:cs typeface="Calibri" panose="020F0502020204030204"/>
            </a:endParaRPr>
          </a:p>
          <a:p>
            <a:pPr marL="21590" algn="l" rtl="0" eaLnBrk="0">
              <a:lnSpc>
                <a:spcPct val="94000"/>
              </a:lnSpc>
              <a:spcBef>
                <a:spcPts val="285"/>
              </a:spcBef>
            </a:pPr>
            <a:r>
              <a:rPr sz="23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对元件模块进行初始化及标定</a:t>
            </a:r>
            <a:r>
              <a:rPr sz="23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14000"/>
              </a:lnSpc>
            </a:pPr>
            <a:endParaRPr sz="1000" dirty="0">
              <a:latin typeface="Arial" panose="020B0604020202020204"/>
              <a:ea typeface="Arial" panose="020B0604020202020204"/>
              <a:cs typeface="Arial" panose="020B0604020202020204"/>
            </a:endParaRPr>
          </a:p>
          <a:p>
            <a:pPr marL="82550" algn="l" rtl="0" eaLnBrk="0">
              <a:lnSpc>
                <a:spcPct val="94000"/>
              </a:lnSpc>
              <a:spcBef>
                <a:spcPts val="700"/>
              </a:spcBef>
            </a:pPr>
            <a:r>
              <a:rPr sz="2300" b="1" kern="0" spc="30" dirty="0">
                <a:solidFill>
                  <a:srgbClr val="000000">
                    <a:alpha val="100000"/>
                  </a:srgbClr>
                </a:solidFill>
                <a:latin typeface="Calibri" panose="020F0502020204030204"/>
                <a:ea typeface="Calibri" panose="020F0502020204030204"/>
                <a:cs typeface="Calibri" panose="020F0502020204030204"/>
              </a:rPr>
              <a:t>k)</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6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8”</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表示传感器</a:t>
            </a:r>
            <a:r>
              <a:rPr sz="2300" b="1"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供电电压过低</a:t>
            </a:r>
            <a:endParaRPr sz="2300" dirty="0">
              <a:latin typeface="微软雅黑" panose="020B0503020204020204" charset="-122"/>
              <a:ea typeface="微软雅黑" panose="020B0503020204020204" charset="-122"/>
              <a:cs typeface="微软雅黑" panose="020B0503020204020204" charset="-122"/>
            </a:endParaRPr>
          </a:p>
          <a:p>
            <a:pPr algn="l" rtl="0" eaLnBrk="0">
              <a:lnSpc>
                <a:spcPct val="164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7145" indent="13970" algn="l" rtl="0" eaLnBrk="0">
              <a:lnSpc>
                <a:spcPct val="99000"/>
              </a:lnSpc>
              <a:spcBef>
                <a:spcPts val="5"/>
              </a:spcBef>
            </a:pPr>
            <a:r>
              <a:rPr sz="2300" b="1" kern="0" spc="30" dirty="0">
                <a:solidFill>
                  <a:srgbClr val="000000">
                    <a:alpha val="100000"/>
                  </a:srgbClr>
                </a:solidFill>
                <a:latin typeface="Calibri" panose="020F0502020204030204"/>
                <a:ea typeface="Calibri" panose="020F0502020204030204"/>
                <a:cs typeface="Calibri" panose="020F0502020204030204"/>
              </a:rPr>
              <a:t>l)</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2300" b="1" kern="0" spc="-5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350" dirty="0">
                <a:solidFill>
                  <a:srgbClr val="000000">
                    <a:alpha val="100000"/>
                  </a:srgbClr>
                </a:solidFill>
                <a:latin typeface="Calibri" panose="020F0502020204030204"/>
                <a:ea typeface="Calibri" panose="020F0502020204030204"/>
                <a:cs typeface="Calibri" panose="020F0502020204030204"/>
              </a:rPr>
              <a:t> </a:t>
            </a:r>
            <a:r>
              <a:rPr sz="2300" b="1" kern="0" spc="0" dirty="0">
                <a:solidFill>
                  <a:srgbClr val="000000">
                    <a:alpha val="100000"/>
                  </a:srgbClr>
                </a:solidFill>
                <a:latin typeface="Calibri" panose="020F0502020204030204"/>
                <a:ea typeface="Calibri" panose="020F0502020204030204"/>
                <a:cs typeface="Calibri" panose="020F0502020204030204"/>
              </a:rPr>
              <a:t>Er</a:t>
            </a:r>
            <a:r>
              <a:rPr sz="2300" b="1" kern="0" spc="30" dirty="0">
                <a:solidFill>
                  <a:srgbClr val="000000">
                    <a:alpha val="100000"/>
                  </a:srgbClr>
                </a:solidFill>
                <a:latin typeface="Calibri" panose="020F0502020204030204"/>
                <a:ea typeface="Calibri" panose="020F0502020204030204"/>
                <a:cs typeface="Calibri" panose="020F0502020204030204"/>
              </a:rPr>
              <a:t>9”</a:t>
            </a:r>
            <a:r>
              <a:rPr sz="2300" b="1"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时， 表示传感器数据存储出现异常</a:t>
            </a:r>
            <a:r>
              <a:rPr sz="2300" b="1" kern="0" spc="-1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300" b="1" kern="0" spc="30" dirty="0">
                <a:solidFill>
                  <a:srgbClr val="000000">
                    <a:alpha val="100000"/>
                  </a:srgbClr>
                </a:solidFill>
                <a:latin typeface="Calibri" panose="020F0502020204030204"/>
                <a:ea typeface="Calibri" panose="020F0502020204030204"/>
                <a:cs typeface="Calibri" panose="020F0502020204030204"/>
              </a:rPr>
              <a:t>,</a:t>
            </a:r>
            <a:r>
              <a:rPr sz="2300" b="1" kern="0" spc="0" dirty="0">
                <a:solidFill>
                  <a:srgbClr val="000000">
                    <a:alpha val="100000"/>
                  </a:srgbClr>
                </a:solidFill>
                <a:latin typeface="Calibri" panose="020F0502020204030204"/>
                <a:ea typeface="Calibri" panose="020F0502020204030204"/>
                <a:cs typeface="Calibri" panose="020F0502020204030204"/>
              </a:rPr>
              <a:t> </a:t>
            </a:r>
            <a:r>
              <a:rPr sz="23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更换数据存储</a:t>
            </a:r>
            <a:r>
              <a:rPr sz="2300" b="1" kern="0" spc="80" dirty="0">
                <a:solidFill>
                  <a:srgbClr val="000000">
                    <a:alpha val="100000"/>
                  </a:srgbClr>
                </a:solidFill>
                <a:latin typeface="Calibri" panose="020F0502020204030204"/>
                <a:ea typeface="Calibri" panose="020F0502020204030204"/>
                <a:cs typeface="Calibri" panose="020F0502020204030204"/>
              </a:rPr>
              <a:t>E2</a:t>
            </a:r>
            <a:r>
              <a:rPr sz="2300" b="1"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芯片</a:t>
            </a:r>
            <a:endParaRPr sz="2300" dirty="0">
              <a:latin typeface="微软雅黑" panose="020B0503020204020204" charset="-122"/>
              <a:ea typeface="微软雅黑" panose="020B0503020204020204" charset="-122"/>
              <a:cs typeface="微软雅黑" panose="020B0503020204020204" charset="-122"/>
            </a:endParaRPr>
          </a:p>
        </p:txBody>
      </p:sp>
      <p:sp>
        <p:nvSpPr>
          <p:cNvPr id="1376" name="textbox 1376"/>
          <p:cNvSpPr/>
          <p:nvPr/>
        </p:nvSpPr>
        <p:spPr>
          <a:xfrm>
            <a:off x="861872" y="824293"/>
            <a:ext cx="3517265" cy="8147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1）模拟量传感器通用功能</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70535" algn="l" rtl="0" eaLnBrk="0">
              <a:lnSpc>
                <a:spcPct val="95000"/>
              </a:lnSpc>
            </a:pPr>
            <a:r>
              <a:rPr sz="20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9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常见故障显示及处理</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378" name="picture 1378"/>
          <p:cNvPicPr>
            <a:picLocks noChangeAspect="1"/>
          </p:cNvPicPr>
          <p:nvPr/>
        </p:nvPicPr>
        <p:blipFill>
          <a:blip r:embed="rId1"/>
          <a:stretch>
            <a:fillRect/>
          </a:stretch>
        </p:blipFill>
        <p:spPr>
          <a:xfrm rot="21600000">
            <a:off x="179387" y="484632"/>
            <a:ext cx="7526337" cy="243839"/>
          </a:xfrm>
          <a:prstGeom prst="rect">
            <a:avLst/>
          </a:prstGeom>
        </p:spPr>
      </p:pic>
      <p:sp>
        <p:nvSpPr>
          <p:cNvPr id="1380" name="rect 138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382" name="textbox 1382"/>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8" name="图片 7"/>
          <p:cNvPicPr>
            <a:picLocks noChangeAspect="1"/>
          </p:cNvPicPr>
          <p:nvPr/>
        </p:nvPicPr>
        <p:blipFill>
          <a:blip r:embed="rId2"/>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6" name="picture 1386"/>
          <p:cNvPicPr>
            <a:picLocks noChangeAspect="1"/>
          </p:cNvPicPr>
          <p:nvPr/>
        </p:nvPicPr>
        <p:blipFill>
          <a:blip r:embed="rId1"/>
          <a:stretch>
            <a:fillRect/>
          </a:stretch>
        </p:blipFill>
        <p:spPr>
          <a:xfrm rot="21600000">
            <a:off x="4428744" y="3310127"/>
            <a:ext cx="3528060" cy="3183636"/>
          </a:xfrm>
          <a:prstGeom prst="rect">
            <a:avLst/>
          </a:prstGeom>
        </p:spPr>
      </p:pic>
      <p:pic>
        <p:nvPicPr>
          <p:cNvPr id="1388" name="picture 1388"/>
          <p:cNvPicPr>
            <a:picLocks noChangeAspect="1"/>
          </p:cNvPicPr>
          <p:nvPr/>
        </p:nvPicPr>
        <p:blipFill>
          <a:blip r:embed="rId2"/>
          <a:stretch>
            <a:fillRect/>
          </a:stretch>
        </p:blipFill>
        <p:spPr>
          <a:xfrm rot="21600000">
            <a:off x="1043939" y="3336035"/>
            <a:ext cx="2941319" cy="3131820"/>
          </a:xfrm>
          <a:prstGeom prst="rect">
            <a:avLst/>
          </a:prstGeom>
        </p:spPr>
      </p:pic>
      <p:sp>
        <p:nvSpPr>
          <p:cNvPr id="1390" name="textbox 1390"/>
          <p:cNvSpPr/>
          <p:nvPr/>
        </p:nvSpPr>
        <p:spPr>
          <a:xfrm>
            <a:off x="909840" y="2092858"/>
            <a:ext cx="7127875" cy="109728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88000"/>
              </a:lnSpc>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井下应用环境复杂， 传感器常由于</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跌落、</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撞击等造成损坏， 尤其外</a:t>
            </a:r>
            <a:endParaRPr sz="1700" dirty="0">
              <a:latin typeface="微软雅黑" panose="020B0503020204020204" charset="-122"/>
              <a:ea typeface="微软雅黑" panose="020B0503020204020204" charset="-122"/>
              <a:cs typeface="微软雅黑" panose="020B0503020204020204" charset="-122"/>
            </a:endParaRPr>
          </a:p>
          <a:p>
            <a:pPr marL="13970" indent="-1270" algn="l" rtl="0" eaLnBrk="0">
              <a:lnSpc>
                <a:spcPct val="162000"/>
              </a:lnSpc>
              <a:spcBef>
                <a:spcPts val="40"/>
              </a:spcBef>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观破损和变形，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极易导致连接的电路板损坏或密封性能下降， 最终致使</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FF0000">
                    <a:alpha val="100000"/>
                  </a:srgbClr>
                </a:solidFill>
                <a:latin typeface="微软雅黑" panose="020B0503020204020204" charset="-122"/>
                <a:ea typeface="微软雅黑" panose="020B0503020204020204" charset="-122"/>
                <a:cs typeface="微软雅黑" panose="020B0503020204020204" charset="-122"/>
              </a:rPr>
              <a:t>监测设备轻则无法开机， 重则发生误报</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sp>
        <p:nvSpPr>
          <p:cNvPr id="1392" name="textbox 1392"/>
          <p:cNvSpPr/>
          <p:nvPr/>
        </p:nvSpPr>
        <p:spPr>
          <a:xfrm>
            <a:off x="843889" y="824293"/>
            <a:ext cx="2617470" cy="815339"/>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l" rtl="0" eaLnBrk="0">
              <a:lnSpc>
                <a:spcPct val="110000"/>
              </a:lnSpc>
            </a:pPr>
            <a:endParaRPr sz="900" dirty="0">
              <a:latin typeface="Arial" panose="020B0604020202020204"/>
              <a:ea typeface="Arial" panose="020B0604020202020204"/>
              <a:cs typeface="Arial" panose="020B0604020202020204"/>
            </a:endParaRPr>
          </a:p>
          <a:p>
            <a:pPr marL="488315" algn="l" rtl="0" eaLnBrk="0">
              <a:lnSpc>
                <a:spcPct val="95000"/>
              </a:lnSpc>
              <a:spcBef>
                <a:spcPts val="5"/>
              </a:spcBef>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外观有无破损</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394" name="picture 1394"/>
          <p:cNvPicPr>
            <a:picLocks noChangeAspect="1"/>
          </p:cNvPicPr>
          <p:nvPr/>
        </p:nvPicPr>
        <p:blipFill>
          <a:blip r:embed="rId3"/>
          <a:stretch>
            <a:fillRect/>
          </a:stretch>
        </p:blipFill>
        <p:spPr>
          <a:xfrm rot="21600000">
            <a:off x="179387" y="484632"/>
            <a:ext cx="7526337" cy="243839"/>
          </a:xfrm>
          <a:prstGeom prst="rect">
            <a:avLst/>
          </a:prstGeom>
        </p:spPr>
      </p:pic>
      <p:sp>
        <p:nvSpPr>
          <p:cNvPr id="1396" name="rect 139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398" name="textbox 1398"/>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0" name="图片 9"/>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 name="textbox 1402"/>
          <p:cNvSpPr/>
          <p:nvPr/>
        </p:nvSpPr>
        <p:spPr>
          <a:xfrm>
            <a:off x="1000137" y="2093722"/>
            <a:ext cx="7293609" cy="191897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441325" algn="l" rtl="0" eaLnBrk="0">
              <a:lnSpc>
                <a:spcPct val="88000"/>
              </a:lnSpc>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由于传感元件需直接与</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被测介质相接触， 并且部分传感器的传感元</a:t>
            </a:r>
            <a:endParaRPr sz="1700" dirty="0">
              <a:latin typeface="微软雅黑" panose="020B0503020204020204" charset="-122"/>
              <a:ea typeface="微软雅黑" panose="020B0503020204020204" charset="-122"/>
              <a:cs typeface="微软雅黑" panose="020B0503020204020204" charset="-122"/>
            </a:endParaRPr>
          </a:p>
          <a:p>
            <a:pPr marL="12700" indent="635" algn="l" rtl="0" eaLnBrk="0">
              <a:lnSpc>
                <a:spcPct val="160000"/>
              </a:lnSpc>
              <a:spcBef>
                <a:spcPts val="60"/>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件自身是有寿命期限的。</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超期运行不仅测量</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性能无法保证， 而且稳定性</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会大幅下降</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有寿命</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期限的元件 （1-2年</a:t>
            </a:r>
            <a:r>
              <a:rPr sz="1700" kern="0" spc="-1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载体催化元件、</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电化学一</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氧化碳元件、</a:t>
            </a:r>
            <a:r>
              <a:rPr sz="1700" kern="0" spc="-30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电化学氧</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气元件、</a:t>
            </a:r>
            <a:r>
              <a:rPr sz="1700" kern="0" spc="-2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电化学硫化氢元件； 无寿命限制的元件：</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PT</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100温度元件、</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压力元件、</a:t>
            </a:r>
            <a:r>
              <a:rPr sz="1700" kern="0" spc="-3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霍尔元件、</a:t>
            </a:r>
            <a:r>
              <a:rPr sz="1700" kern="0" spc="-37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红外气体元件</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700" kern="0" spc="-3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热导元件等。</a:t>
            </a:r>
            <a:endParaRPr sz="1700" dirty="0">
              <a:latin typeface="微软雅黑" panose="020B0503020204020204" charset="-122"/>
              <a:ea typeface="微软雅黑" panose="020B0503020204020204" charset="-122"/>
              <a:cs typeface="微软雅黑" panose="020B0503020204020204" charset="-122"/>
            </a:endParaRPr>
          </a:p>
        </p:txBody>
      </p:sp>
      <p:pic>
        <p:nvPicPr>
          <p:cNvPr id="1404" name="picture 1404"/>
          <p:cNvPicPr>
            <a:picLocks noChangeAspect="1"/>
          </p:cNvPicPr>
          <p:nvPr/>
        </p:nvPicPr>
        <p:blipFill>
          <a:blip r:embed="rId1"/>
          <a:stretch>
            <a:fillRect/>
          </a:stretch>
        </p:blipFill>
        <p:spPr>
          <a:xfrm rot="21600000">
            <a:off x="1043939" y="4160520"/>
            <a:ext cx="1385316" cy="1798320"/>
          </a:xfrm>
          <a:prstGeom prst="rect">
            <a:avLst/>
          </a:prstGeom>
        </p:spPr>
      </p:pic>
      <p:sp>
        <p:nvSpPr>
          <p:cNvPr id="1406" name="textbox 1406"/>
          <p:cNvSpPr/>
          <p:nvPr/>
        </p:nvSpPr>
        <p:spPr>
          <a:xfrm>
            <a:off x="843889" y="824293"/>
            <a:ext cx="3056889" cy="8147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元件寿命是否到期</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408" name="picture 1408"/>
          <p:cNvPicPr>
            <a:picLocks noChangeAspect="1"/>
          </p:cNvPicPr>
          <p:nvPr/>
        </p:nvPicPr>
        <p:blipFill>
          <a:blip r:embed="rId2"/>
          <a:stretch>
            <a:fillRect/>
          </a:stretch>
        </p:blipFill>
        <p:spPr>
          <a:xfrm rot="21600000">
            <a:off x="6821196" y="4223542"/>
            <a:ext cx="1398049" cy="1588168"/>
          </a:xfrm>
          <a:prstGeom prst="rect">
            <a:avLst/>
          </a:prstGeom>
        </p:spPr>
      </p:pic>
      <p:pic>
        <p:nvPicPr>
          <p:cNvPr id="1410" name="picture 1410"/>
          <p:cNvPicPr>
            <a:picLocks noChangeAspect="1"/>
          </p:cNvPicPr>
          <p:nvPr/>
        </p:nvPicPr>
        <p:blipFill>
          <a:blip r:embed="rId3"/>
          <a:stretch>
            <a:fillRect/>
          </a:stretch>
        </p:blipFill>
        <p:spPr>
          <a:xfrm rot="21600000">
            <a:off x="2843783" y="4334255"/>
            <a:ext cx="1440180" cy="1469135"/>
          </a:xfrm>
          <a:prstGeom prst="rect">
            <a:avLst/>
          </a:prstGeom>
        </p:spPr>
      </p:pic>
      <p:pic>
        <p:nvPicPr>
          <p:cNvPr id="1412" name="picture 1412"/>
          <p:cNvPicPr>
            <a:picLocks noChangeAspect="1"/>
          </p:cNvPicPr>
          <p:nvPr/>
        </p:nvPicPr>
        <p:blipFill>
          <a:blip r:embed="rId4"/>
          <a:stretch>
            <a:fillRect/>
          </a:stretch>
        </p:blipFill>
        <p:spPr>
          <a:xfrm rot="21600000">
            <a:off x="179387" y="484632"/>
            <a:ext cx="7526337" cy="243839"/>
          </a:xfrm>
          <a:prstGeom prst="rect">
            <a:avLst/>
          </a:prstGeom>
        </p:spPr>
      </p:pic>
      <p:sp>
        <p:nvSpPr>
          <p:cNvPr id="1414" name="rect 141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416" name="textbox 1416"/>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418" name="picture 1418"/>
          <p:cNvPicPr>
            <a:picLocks noChangeAspect="1"/>
          </p:cNvPicPr>
          <p:nvPr/>
        </p:nvPicPr>
        <p:blipFill>
          <a:blip r:embed="rId5"/>
          <a:stretch>
            <a:fillRect/>
          </a:stretch>
        </p:blipFill>
        <p:spPr>
          <a:xfrm rot="21600000">
            <a:off x="4788408" y="4509515"/>
            <a:ext cx="1097279" cy="1191767"/>
          </a:xfrm>
          <a:prstGeom prst="rect">
            <a:avLst/>
          </a:prstGeom>
        </p:spPr>
      </p:pic>
      <p:pic>
        <p:nvPicPr>
          <p:cNvPr id="12" name="图片 11"/>
          <p:cNvPicPr>
            <a:picLocks noChangeAspect="1"/>
          </p:cNvPicPr>
          <p:nvPr/>
        </p:nvPicPr>
        <p:blipFill>
          <a:blip r:embed="rId6"/>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2" name="picture 1422"/>
          <p:cNvPicPr>
            <a:picLocks noChangeAspect="1"/>
          </p:cNvPicPr>
          <p:nvPr/>
        </p:nvPicPr>
        <p:blipFill>
          <a:blip r:embed="rId1"/>
          <a:stretch>
            <a:fillRect/>
          </a:stretch>
        </p:blipFill>
        <p:spPr>
          <a:xfrm rot="21600000">
            <a:off x="0" y="1988820"/>
            <a:ext cx="9144000" cy="4869179"/>
          </a:xfrm>
          <a:prstGeom prst="rect">
            <a:avLst/>
          </a:prstGeom>
        </p:spPr>
      </p:pic>
      <p:sp>
        <p:nvSpPr>
          <p:cNvPr id="1424" name="textbox 1424"/>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426" name="picture 1426"/>
          <p:cNvPicPr>
            <a:picLocks noChangeAspect="1"/>
          </p:cNvPicPr>
          <p:nvPr/>
        </p:nvPicPr>
        <p:blipFill>
          <a:blip r:embed="rId2"/>
          <a:stretch>
            <a:fillRect/>
          </a:stretch>
        </p:blipFill>
        <p:spPr>
          <a:xfrm rot="21600000">
            <a:off x="179387" y="484632"/>
            <a:ext cx="7526337" cy="243839"/>
          </a:xfrm>
          <a:prstGeom prst="rect">
            <a:avLst/>
          </a:prstGeom>
        </p:spPr>
      </p:pic>
      <p:sp>
        <p:nvSpPr>
          <p:cNvPr id="1428" name="textbox 1428"/>
          <p:cNvSpPr/>
          <p:nvPr/>
        </p:nvSpPr>
        <p:spPr>
          <a:xfrm>
            <a:off x="848931" y="1323683"/>
            <a:ext cx="2540635" cy="687069"/>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2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传感器的标校</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9000"/>
              </a:lnSpc>
            </a:pPr>
            <a:endParaRPr sz="700" dirty="0">
              <a:latin typeface="Arial" panose="020B0604020202020204"/>
              <a:ea typeface="Arial" panose="020B0604020202020204"/>
              <a:cs typeface="Arial" panose="020B0604020202020204"/>
            </a:endParaRPr>
          </a:p>
          <a:p>
            <a:pPr marL="12700" algn="l" rtl="0" eaLnBrk="0">
              <a:lnSpc>
                <a:spcPct val="99000"/>
              </a:lnSpc>
              <a:spcBef>
                <a:spcPts val="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&lt;1&gt;执行依据</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7" name="图片 6"/>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2" name="textbox 1432"/>
          <p:cNvSpPr/>
          <p:nvPr/>
        </p:nvSpPr>
        <p:spPr>
          <a:xfrm>
            <a:off x="848931" y="1727720"/>
            <a:ext cx="2992754" cy="2707004"/>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&lt;2&gt;所需设备</a:t>
            </a:r>
            <a:endParaRPr sz="1700" dirty="0">
              <a:latin typeface="宋体" panose="02010600030101010101" pitchFamily="2" charset="-122"/>
              <a:ea typeface="宋体" panose="02010600030101010101" pitchFamily="2" charset="-122"/>
              <a:cs typeface="宋体" panose="02010600030101010101" pitchFamily="2" charset="-122"/>
            </a:endParaRPr>
          </a:p>
          <a:p>
            <a:pPr marL="67945" algn="l" rtl="0" eaLnBrk="0">
              <a:lnSpc>
                <a:spcPts val="2160"/>
              </a:lnSpc>
              <a:spcBef>
                <a:spcPts val="1510"/>
              </a:spcBef>
              <a:tabLst>
                <a:tab pos="229870" algn="l"/>
              </a:tabLst>
            </a:pP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80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玻璃转子流量计</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个</a:t>
            </a:r>
            <a:endParaRPr sz="1700" dirty="0">
              <a:latin typeface="仿宋" panose="02010609060101010101" charset="-122"/>
              <a:ea typeface="仿宋" panose="02010609060101010101" charset="-122"/>
              <a:cs typeface="仿宋" panose="02010609060101010101" charset="-122"/>
            </a:endParaRPr>
          </a:p>
          <a:p>
            <a:pPr marL="67945" algn="l" rtl="0" eaLnBrk="0">
              <a:lnSpc>
                <a:spcPts val="2215"/>
              </a:lnSpc>
              <a:tabLst>
                <a:tab pos="229870" algn="l"/>
              </a:tabLst>
            </a:pP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4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60" dirty="0">
                <a:solidFill>
                  <a:srgbClr val="000000">
                    <a:alpha val="100000"/>
                  </a:srgbClr>
                </a:solidFill>
                <a:latin typeface="仿宋" panose="02010609060101010101" charset="-122"/>
                <a:ea typeface="仿宋" panose="02010609060101010101" charset="-122"/>
                <a:cs typeface="仿宋" panose="02010609060101010101" charset="-122"/>
              </a:rPr>
              <a:t>流量计配套橡胶管</a:t>
            </a:r>
            <a:r>
              <a:rPr sz="1700" kern="0" spc="-13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60" dirty="0">
                <a:solidFill>
                  <a:srgbClr val="000000">
                    <a:alpha val="100000"/>
                  </a:srgbClr>
                </a:solidFill>
                <a:latin typeface="仿宋" panose="02010609060101010101" charset="-122"/>
                <a:ea typeface="仿宋" panose="02010609060101010101" charset="-122"/>
                <a:cs typeface="仿宋" panose="02010609060101010101" charset="-122"/>
              </a:rPr>
              <a:t>套</a:t>
            </a:r>
            <a:endParaRPr sz="1700" dirty="0">
              <a:latin typeface="仿宋" panose="02010609060101010101" charset="-122"/>
              <a:ea typeface="仿宋" panose="02010609060101010101" charset="-122"/>
              <a:cs typeface="仿宋" panose="02010609060101010101" charset="-122"/>
            </a:endParaRPr>
          </a:p>
          <a:p>
            <a:pPr algn="l" rtl="0" eaLnBrk="0">
              <a:lnSpc>
                <a:spcPct val="162000"/>
              </a:lnSpc>
            </a:pPr>
            <a:endParaRPr sz="1000" dirty="0">
              <a:latin typeface="Arial" panose="020B0604020202020204"/>
              <a:ea typeface="Arial" panose="020B0604020202020204"/>
              <a:cs typeface="Arial" panose="020B0604020202020204"/>
            </a:endParaRPr>
          </a:p>
          <a:p>
            <a:pPr marL="62865" indent="4445" algn="l" rtl="0" eaLnBrk="0">
              <a:lnSpc>
                <a:spcPct val="104000"/>
              </a:lnSpc>
              <a:spcBef>
                <a:spcPts val="520"/>
              </a:spcBef>
              <a:tabLst>
                <a:tab pos="229870" algn="l"/>
              </a:tabLst>
            </a:pP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81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50" dirty="0">
                <a:solidFill>
                  <a:srgbClr val="000000">
                    <a:alpha val="100000"/>
                  </a:srgbClr>
                </a:solidFill>
                <a:latin typeface="仿宋" panose="02010609060101010101" charset="-122"/>
                <a:ea typeface="仿宋" panose="02010609060101010101" charset="-122"/>
                <a:cs typeface="仿宋" panose="02010609060101010101" charset="-122"/>
              </a:rPr>
              <a:t>配套气嘴</a:t>
            </a:r>
            <a:r>
              <a:rPr sz="1700" kern="0" spc="-13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50" dirty="0">
                <a:solidFill>
                  <a:srgbClr val="000000">
                    <a:alpha val="100000"/>
                  </a:srgbClr>
                </a:solidFill>
                <a:latin typeface="仿宋" panose="02010609060101010101" charset="-122"/>
                <a:ea typeface="仿宋" panose="02010609060101010101" charset="-122"/>
                <a:cs typeface="仿宋" panose="02010609060101010101" charset="-122"/>
              </a:rPr>
              <a:t>个（</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2020</a:t>
            </a:r>
            <a:r>
              <a:rPr sz="1700" kern="0" spc="50" dirty="0">
                <a:solidFill>
                  <a:srgbClr val="FF0000">
                    <a:alpha val="100000"/>
                  </a:srgbClr>
                </a:solidFill>
                <a:latin typeface="仿宋" panose="02010609060101010101" charset="-122"/>
                <a:ea typeface="仿宋" panose="02010609060101010101" charset="-122"/>
                <a:cs typeface="仿宋" panose="02010609060101010101" charset="-122"/>
              </a:rPr>
              <a:t>年出</a:t>
            </a:r>
            <a:r>
              <a:rPr sz="1700" kern="0" spc="0" dirty="0">
                <a:solidFill>
                  <a:srgbClr val="FF0000">
                    <a:alpha val="100000"/>
                  </a:srgbClr>
                </a:solidFill>
                <a:latin typeface="仿宋" panose="02010609060101010101" charset="-122"/>
                <a:ea typeface="仿宋" panose="02010609060101010101" charset="-122"/>
                <a:cs typeface="仿宋" panose="02010609060101010101" charset="-122"/>
              </a:rPr>
              <a:t> </a:t>
            </a:r>
            <a:r>
              <a:rPr sz="1700" kern="0" spc="70" dirty="0">
                <a:solidFill>
                  <a:srgbClr val="FF0000">
                    <a:alpha val="100000"/>
                  </a:srgbClr>
                </a:solidFill>
                <a:latin typeface="仿宋" panose="02010609060101010101" charset="-122"/>
                <a:ea typeface="仿宋" panose="02010609060101010101" charset="-122"/>
                <a:cs typeface="仿宋" panose="02010609060101010101" charset="-122"/>
              </a:rPr>
              <a:t>厂的机器，不再需要</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a:t>
            </a:r>
            <a:endParaRPr sz="1700" dirty="0">
              <a:latin typeface="仿宋" panose="02010609060101010101" charset="-122"/>
              <a:ea typeface="仿宋" panose="02010609060101010101" charset="-122"/>
              <a:cs typeface="仿宋" panose="02010609060101010101" charset="-122"/>
            </a:endParaRPr>
          </a:p>
          <a:p>
            <a:pPr marL="67945" algn="l" rtl="0" eaLnBrk="0">
              <a:lnSpc>
                <a:spcPct val="100000"/>
              </a:lnSpc>
              <a:spcBef>
                <a:spcPts val="80"/>
              </a:spcBef>
              <a:tabLst>
                <a:tab pos="229870" algn="l"/>
              </a:tabLst>
            </a:pP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3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分站或</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9-25V</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直流稳压电</a:t>
            </a: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30" dirty="0">
                <a:solidFill>
                  <a:srgbClr val="000000">
                    <a:alpha val="100000"/>
                  </a:srgbClr>
                </a:solidFill>
                <a:latin typeface="仿宋" panose="02010609060101010101" charset="-122"/>
                <a:ea typeface="仿宋" panose="02010609060101010101" charset="-122"/>
                <a:cs typeface="仿宋" panose="02010609060101010101" charset="-122"/>
              </a:rPr>
              <a:t>源</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30" dirty="0">
                <a:solidFill>
                  <a:srgbClr val="000000">
                    <a:alpha val="100000"/>
                  </a:srgbClr>
                </a:solidFill>
                <a:latin typeface="仿宋" panose="02010609060101010101" charset="-122"/>
                <a:ea typeface="仿宋" panose="02010609060101010101" charset="-122"/>
                <a:cs typeface="仿宋" panose="02010609060101010101" charset="-122"/>
              </a:rPr>
              <a:t>台</a:t>
            </a:r>
            <a:endParaRPr sz="1700" dirty="0">
              <a:latin typeface="仿宋" panose="02010609060101010101" charset="-122"/>
              <a:ea typeface="仿宋" panose="02010609060101010101" charset="-122"/>
              <a:cs typeface="仿宋" panose="02010609060101010101" charset="-122"/>
            </a:endParaRPr>
          </a:p>
          <a:p>
            <a:pPr marL="67945" algn="l" rtl="0" eaLnBrk="0">
              <a:lnSpc>
                <a:spcPts val="2325"/>
              </a:lnSpc>
              <a:tabLst>
                <a:tab pos="229870" algn="l"/>
              </a:tabLst>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FYF</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3(A)</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型矿用遥控器</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1</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个</a:t>
            </a:r>
            <a:endParaRPr sz="1700" dirty="0">
              <a:latin typeface="仿宋" panose="02010609060101010101" charset="-122"/>
              <a:ea typeface="仿宋" panose="02010609060101010101" charset="-122"/>
              <a:cs typeface="仿宋" panose="02010609060101010101" charset="-122"/>
            </a:endParaRPr>
          </a:p>
        </p:txBody>
      </p:sp>
      <p:pic>
        <p:nvPicPr>
          <p:cNvPr id="1434" name="picture 1434"/>
          <p:cNvPicPr>
            <a:picLocks noChangeAspect="1"/>
          </p:cNvPicPr>
          <p:nvPr/>
        </p:nvPicPr>
        <p:blipFill>
          <a:blip r:embed="rId1"/>
          <a:stretch>
            <a:fillRect/>
          </a:stretch>
        </p:blipFill>
        <p:spPr>
          <a:xfrm rot="21600000">
            <a:off x="917092" y="4158437"/>
            <a:ext cx="162305" cy="253288"/>
          </a:xfrm>
          <a:prstGeom prst="rect">
            <a:avLst/>
          </a:prstGeom>
        </p:spPr>
      </p:pic>
      <p:pic>
        <p:nvPicPr>
          <p:cNvPr id="1436" name="picture 1436"/>
          <p:cNvPicPr>
            <a:picLocks noChangeAspect="1"/>
          </p:cNvPicPr>
          <p:nvPr/>
        </p:nvPicPr>
        <p:blipFill>
          <a:blip r:embed="rId2"/>
          <a:stretch>
            <a:fillRect/>
          </a:stretch>
        </p:blipFill>
        <p:spPr>
          <a:xfrm rot="21600000">
            <a:off x="917092" y="3609797"/>
            <a:ext cx="162305" cy="253288"/>
          </a:xfrm>
          <a:prstGeom prst="rect">
            <a:avLst/>
          </a:prstGeom>
        </p:spPr>
      </p:pic>
      <p:pic>
        <p:nvPicPr>
          <p:cNvPr id="1438" name="picture 1438"/>
          <p:cNvPicPr>
            <a:picLocks noChangeAspect="1"/>
          </p:cNvPicPr>
          <p:nvPr/>
        </p:nvPicPr>
        <p:blipFill>
          <a:blip r:embed="rId3"/>
          <a:stretch>
            <a:fillRect/>
          </a:stretch>
        </p:blipFill>
        <p:spPr>
          <a:xfrm rot="21600000">
            <a:off x="917092" y="3061157"/>
            <a:ext cx="162305" cy="253288"/>
          </a:xfrm>
          <a:prstGeom prst="rect">
            <a:avLst/>
          </a:prstGeom>
        </p:spPr>
      </p:pic>
      <p:pic>
        <p:nvPicPr>
          <p:cNvPr id="1440" name="picture 1440"/>
          <p:cNvPicPr>
            <a:picLocks noChangeAspect="1"/>
          </p:cNvPicPr>
          <p:nvPr/>
        </p:nvPicPr>
        <p:blipFill>
          <a:blip r:embed="rId1"/>
          <a:stretch>
            <a:fillRect/>
          </a:stretch>
        </p:blipFill>
        <p:spPr>
          <a:xfrm rot="21600000">
            <a:off x="917092" y="2465527"/>
            <a:ext cx="162305" cy="253288"/>
          </a:xfrm>
          <a:prstGeom prst="rect">
            <a:avLst/>
          </a:prstGeom>
        </p:spPr>
      </p:pic>
      <p:pic>
        <p:nvPicPr>
          <p:cNvPr id="1442" name="picture 1442"/>
          <p:cNvPicPr>
            <a:picLocks noChangeAspect="1"/>
          </p:cNvPicPr>
          <p:nvPr/>
        </p:nvPicPr>
        <p:blipFill>
          <a:blip r:embed="rId3"/>
          <a:stretch>
            <a:fillRect/>
          </a:stretch>
        </p:blipFill>
        <p:spPr>
          <a:xfrm rot="21600000">
            <a:off x="917092" y="2191207"/>
            <a:ext cx="162305" cy="253288"/>
          </a:xfrm>
          <a:prstGeom prst="rect">
            <a:avLst/>
          </a:prstGeom>
        </p:spPr>
      </p:pic>
      <p:pic>
        <p:nvPicPr>
          <p:cNvPr id="1444" name="picture 1444"/>
          <p:cNvPicPr>
            <a:picLocks noChangeAspect="1"/>
          </p:cNvPicPr>
          <p:nvPr/>
        </p:nvPicPr>
        <p:blipFill>
          <a:blip r:embed="rId4"/>
          <a:stretch>
            <a:fillRect/>
          </a:stretch>
        </p:blipFill>
        <p:spPr>
          <a:xfrm rot="21600000">
            <a:off x="6156959" y="1979676"/>
            <a:ext cx="1952244" cy="2264664"/>
          </a:xfrm>
          <a:prstGeom prst="rect">
            <a:avLst/>
          </a:prstGeom>
        </p:spPr>
      </p:pic>
      <p:pic>
        <p:nvPicPr>
          <p:cNvPr id="1446" name="picture 1446"/>
          <p:cNvPicPr>
            <a:picLocks noChangeAspect="1"/>
          </p:cNvPicPr>
          <p:nvPr/>
        </p:nvPicPr>
        <p:blipFill>
          <a:blip r:embed="rId5"/>
          <a:stretch>
            <a:fillRect/>
          </a:stretch>
        </p:blipFill>
        <p:spPr>
          <a:xfrm rot="21600000">
            <a:off x="4140708" y="1917191"/>
            <a:ext cx="1744979" cy="2328672"/>
          </a:xfrm>
          <a:prstGeom prst="rect">
            <a:avLst/>
          </a:prstGeom>
        </p:spPr>
      </p:pic>
      <p:sp>
        <p:nvSpPr>
          <p:cNvPr id="1448" name="textbox 1448"/>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450" name="picture 1450"/>
          <p:cNvPicPr>
            <a:picLocks noChangeAspect="1"/>
          </p:cNvPicPr>
          <p:nvPr/>
        </p:nvPicPr>
        <p:blipFill>
          <a:blip r:embed="rId6"/>
          <a:stretch>
            <a:fillRect/>
          </a:stretch>
        </p:blipFill>
        <p:spPr>
          <a:xfrm rot="21600000">
            <a:off x="5364479" y="4556759"/>
            <a:ext cx="1821179" cy="1993391"/>
          </a:xfrm>
          <a:prstGeom prst="rect">
            <a:avLst/>
          </a:prstGeom>
        </p:spPr>
      </p:pic>
      <p:pic>
        <p:nvPicPr>
          <p:cNvPr id="1452" name="picture 1452"/>
          <p:cNvPicPr>
            <a:picLocks noChangeAspect="1"/>
          </p:cNvPicPr>
          <p:nvPr/>
        </p:nvPicPr>
        <p:blipFill>
          <a:blip r:embed="rId7"/>
          <a:stretch>
            <a:fillRect/>
          </a:stretch>
        </p:blipFill>
        <p:spPr>
          <a:xfrm rot="21600000">
            <a:off x="1188719" y="4520184"/>
            <a:ext cx="1415796" cy="2084832"/>
          </a:xfrm>
          <a:prstGeom prst="rect">
            <a:avLst/>
          </a:prstGeom>
        </p:spPr>
      </p:pic>
      <p:pic>
        <p:nvPicPr>
          <p:cNvPr id="1454" name="picture 1454"/>
          <p:cNvPicPr>
            <a:picLocks noChangeAspect="1"/>
          </p:cNvPicPr>
          <p:nvPr/>
        </p:nvPicPr>
        <p:blipFill>
          <a:blip r:embed="rId8"/>
          <a:stretch>
            <a:fillRect/>
          </a:stretch>
        </p:blipFill>
        <p:spPr>
          <a:xfrm rot="21600000">
            <a:off x="2819400" y="4556759"/>
            <a:ext cx="1321308" cy="2022347"/>
          </a:xfrm>
          <a:prstGeom prst="rect">
            <a:avLst/>
          </a:prstGeom>
        </p:spPr>
      </p:pic>
      <p:pic>
        <p:nvPicPr>
          <p:cNvPr id="1456" name="picture 1456"/>
          <p:cNvPicPr>
            <a:picLocks noChangeAspect="1"/>
          </p:cNvPicPr>
          <p:nvPr/>
        </p:nvPicPr>
        <p:blipFill>
          <a:blip r:embed="rId9"/>
          <a:stretch>
            <a:fillRect/>
          </a:stretch>
        </p:blipFill>
        <p:spPr>
          <a:xfrm rot="21600000">
            <a:off x="179387" y="484632"/>
            <a:ext cx="7526337" cy="243839"/>
          </a:xfrm>
          <a:prstGeom prst="rect">
            <a:avLst/>
          </a:prstGeom>
        </p:spPr>
      </p:pic>
      <p:sp>
        <p:nvSpPr>
          <p:cNvPr id="1458" name="rect 145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460" name="textbox 1460"/>
          <p:cNvSpPr/>
          <p:nvPr/>
        </p:nvSpPr>
        <p:spPr>
          <a:xfrm>
            <a:off x="1192715" y="1323683"/>
            <a:ext cx="2707639"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8" name="图片 17"/>
          <p:cNvPicPr>
            <a:picLocks noChangeAspect="1"/>
          </p:cNvPicPr>
          <p:nvPr/>
        </p:nvPicPr>
        <p:blipFill>
          <a:blip r:embed="rId10"/>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 name="picture 1464"/>
          <p:cNvPicPr>
            <a:picLocks noChangeAspect="1"/>
          </p:cNvPicPr>
          <p:nvPr/>
        </p:nvPicPr>
        <p:blipFill>
          <a:blip r:embed="rId1"/>
          <a:stretch>
            <a:fillRect/>
          </a:stretch>
        </p:blipFill>
        <p:spPr>
          <a:xfrm rot="21600000">
            <a:off x="1115568" y="2709672"/>
            <a:ext cx="1589531" cy="1946147"/>
          </a:xfrm>
          <a:prstGeom prst="rect">
            <a:avLst/>
          </a:prstGeom>
        </p:spPr>
      </p:pic>
      <p:pic>
        <p:nvPicPr>
          <p:cNvPr id="1466" name="picture 1466"/>
          <p:cNvPicPr>
            <a:picLocks noChangeAspect="1"/>
          </p:cNvPicPr>
          <p:nvPr/>
        </p:nvPicPr>
        <p:blipFill>
          <a:blip r:embed="rId2"/>
          <a:stretch>
            <a:fillRect/>
          </a:stretch>
        </p:blipFill>
        <p:spPr>
          <a:xfrm rot="21600000">
            <a:off x="0" y="4596384"/>
            <a:ext cx="9142476" cy="1972055"/>
          </a:xfrm>
          <a:prstGeom prst="rect">
            <a:avLst/>
          </a:prstGeom>
        </p:spPr>
      </p:pic>
      <p:pic>
        <p:nvPicPr>
          <p:cNvPr id="1468" name="picture 1468"/>
          <p:cNvPicPr>
            <a:picLocks noChangeAspect="1"/>
          </p:cNvPicPr>
          <p:nvPr/>
        </p:nvPicPr>
        <p:blipFill>
          <a:blip r:embed="rId3"/>
          <a:stretch>
            <a:fillRect/>
          </a:stretch>
        </p:blipFill>
        <p:spPr>
          <a:xfrm rot="21600000">
            <a:off x="4931663" y="2133600"/>
            <a:ext cx="1790699" cy="2389632"/>
          </a:xfrm>
          <a:prstGeom prst="rect">
            <a:avLst/>
          </a:prstGeom>
        </p:spPr>
      </p:pic>
      <p:sp>
        <p:nvSpPr>
          <p:cNvPr id="1470" name="textbox 1470"/>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sp>
        <p:nvSpPr>
          <p:cNvPr id="1472" name="textbox 1472"/>
          <p:cNvSpPr/>
          <p:nvPr/>
        </p:nvSpPr>
        <p:spPr>
          <a:xfrm>
            <a:off x="848931" y="1323683"/>
            <a:ext cx="3051810" cy="68897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8000"/>
              </a:lnSpc>
            </a:pPr>
            <a:endParaRPr sz="700" dirty="0">
              <a:latin typeface="Arial" panose="020B0604020202020204"/>
              <a:ea typeface="Arial" panose="020B0604020202020204"/>
              <a:cs typeface="Arial" panose="020B0604020202020204"/>
            </a:endParaRPr>
          </a:p>
          <a:p>
            <a:pPr marL="12700" algn="l" rtl="0" eaLnBrk="0">
              <a:lnSpc>
                <a:spcPct val="100000"/>
              </a:lnSpc>
              <a:spcBef>
                <a:spcPts val="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&lt;2&gt;所需设备</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474" name="picture 1474"/>
          <p:cNvPicPr>
            <a:picLocks noChangeAspect="1"/>
          </p:cNvPicPr>
          <p:nvPr/>
        </p:nvPicPr>
        <p:blipFill>
          <a:blip r:embed="rId4"/>
          <a:stretch>
            <a:fillRect/>
          </a:stretch>
        </p:blipFill>
        <p:spPr>
          <a:xfrm rot="21600000">
            <a:off x="179387" y="484632"/>
            <a:ext cx="7526337" cy="243839"/>
          </a:xfrm>
          <a:prstGeom prst="rect">
            <a:avLst/>
          </a:prstGeom>
        </p:spPr>
      </p:pic>
      <p:sp>
        <p:nvSpPr>
          <p:cNvPr id="1476" name="textbox 1476"/>
          <p:cNvSpPr/>
          <p:nvPr/>
        </p:nvSpPr>
        <p:spPr>
          <a:xfrm>
            <a:off x="903757" y="2152675"/>
            <a:ext cx="3094354" cy="60769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25"/>
              </a:lnSpc>
              <a:tabLst>
                <a:tab pos="174625" algn="l"/>
              </a:tabLst>
            </a:pP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2.00%</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CH</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4</a:t>
            </a:r>
            <a:r>
              <a:rPr sz="1700" kern="0" spc="80" dirty="0">
                <a:solidFill>
                  <a:srgbClr val="000000">
                    <a:alpha val="100000"/>
                  </a:srgbClr>
                </a:solidFill>
                <a:latin typeface="仿宋" panose="02010609060101010101" charset="-122"/>
                <a:ea typeface="仿宋" panose="02010609060101010101" charset="-122"/>
                <a:cs typeface="仿宋" panose="02010609060101010101" charset="-122"/>
              </a:rPr>
              <a:t>的标准甲烷气体</a:t>
            </a:r>
            <a:endParaRPr sz="1700" dirty="0">
              <a:latin typeface="仿宋" panose="02010609060101010101" charset="-122"/>
              <a:ea typeface="仿宋" panose="02010609060101010101" charset="-122"/>
              <a:cs typeface="仿宋" panose="02010609060101010101" charset="-122"/>
            </a:endParaRPr>
          </a:p>
          <a:p>
            <a:pPr marL="12700" algn="l" rtl="0" eaLnBrk="0">
              <a:lnSpc>
                <a:spcPts val="2235"/>
              </a:lnSpc>
              <a:spcBef>
                <a:spcPts val="25"/>
              </a:spcBef>
              <a:tabLst>
                <a:tab pos="174625" algn="l"/>
              </a:tabLst>
            </a:pPr>
            <a:r>
              <a:rPr sz="1700" kern="0" spc="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20" dirty="0">
                <a:solidFill>
                  <a:srgbClr val="000000">
                    <a:alpha val="100000"/>
                  </a:srgbClr>
                </a:solidFill>
                <a:latin typeface="仿宋" panose="02010609060101010101" charset="-122"/>
                <a:ea typeface="仿宋" panose="02010609060101010101" charset="-122"/>
                <a:cs typeface="仿宋" panose="02010609060101010101" charset="-122"/>
              </a:rPr>
              <a:t> </a:t>
            </a:r>
            <a:r>
              <a:rPr sz="1700" kern="0" spc="70" dirty="0">
                <a:solidFill>
                  <a:srgbClr val="000000">
                    <a:alpha val="100000"/>
                  </a:srgbClr>
                </a:solidFill>
                <a:latin typeface="仿宋" panose="02010609060101010101" charset="-122"/>
                <a:ea typeface="仿宋" panose="02010609060101010101" charset="-122"/>
                <a:cs typeface="仿宋" panose="02010609060101010101" charset="-122"/>
              </a:rPr>
              <a:t>流量阀一套</a:t>
            </a:r>
            <a:endParaRPr sz="1700" dirty="0">
              <a:latin typeface="仿宋" panose="02010609060101010101" charset="-122"/>
              <a:ea typeface="仿宋" panose="02010609060101010101" charset="-122"/>
              <a:cs typeface="仿宋" panose="02010609060101010101" charset="-122"/>
            </a:endParaRPr>
          </a:p>
        </p:txBody>
      </p:sp>
      <p:pic>
        <p:nvPicPr>
          <p:cNvPr id="1478" name="picture 1478"/>
          <p:cNvPicPr>
            <a:picLocks noChangeAspect="1"/>
          </p:cNvPicPr>
          <p:nvPr/>
        </p:nvPicPr>
        <p:blipFill>
          <a:blip r:embed="rId5"/>
          <a:stretch>
            <a:fillRect/>
          </a:stretch>
        </p:blipFill>
        <p:spPr>
          <a:xfrm rot="21600000">
            <a:off x="916457" y="2463622"/>
            <a:ext cx="162305" cy="253288"/>
          </a:xfrm>
          <a:prstGeom prst="rect">
            <a:avLst/>
          </a:prstGeom>
        </p:spPr>
      </p:pic>
      <p:pic>
        <p:nvPicPr>
          <p:cNvPr id="1480" name="picture 1480"/>
          <p:cNvPicPr>
            <a:picLocks noChangeAspect="1"/>
          </p:cNvPicPr>
          <p:nvPr/>
        </p:nvPicPr>
        <p:blipFill>
          <a:blip r:embed="rId5"/>
          <a:stretch>
            <a:fillRect/>
          </a:stretch>
        </p:blipFill>
        <p:spPr>
          <a:xfrm rot="21600000">
            <a:off x="916457" y="2196922"/>
            <a:ext cx="162305" cy="253288"/>
          </a:xfrm>
          <a:prstGeom prst="rect">
            <a:avLst/>
          </a:prstGeom>
        </p:spPr>
      </p:pic>
      <p:sp>
        <p:nvSpPr>
          <p:cNvPr id="1482" name="rect 148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3" name="图片 12"/>
          <p:cNvPicPr>
            <a:picLocks noChangeAspect="1"/>
          </p:cNvPicPr>
          <p:nvPr/>
        </p:nvPicPr>
        <p:blipFill>
          <a:blip r:embed="rId6"/>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6" name="textbox 1486"/>
          <p:cNvSpPr/>
          <p:nvPr/>
        </p:nvSpPr>
        <p:spPr>
          <a:xfrm>
            <a:off x="848931" y="1323683"/>
            <a:ext cx="4116704" cy="299021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483235" algn="l"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ct val="100000"/>
              </a:lnSpc>
              <a:spcBef>
                <a:spcPts val="910"/>
              </a:spcBef>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&lt;3&gt;标气的选择</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4000"/>
              </a:lnSpc>
            </a:pPr>
            <a:endParaRPr sz="1000" dirty="0">
              <a:latin typeface="Arial" panose="020B0604020202020204"/>
              <a:ea typeface="Arial" panose="020B0604020202020204"/>
              <a:cs typeface="Arial" panose="020B0604020202020204"/>
            </a:endParaRPr>
          </a:p>
          <a:p>
            <a:pPr algn="l" rtl="0" eaLnBrk="0">
              <a:lnSpc>
                <a:spcPct val="135000"/>
              </a:lnSpc>
            </a:pPr>
            <a:endParaRPr sz="1000" dirty="0">
              <a:latin typeface="Arial" panose="020B0604020202020204"/>
              <a:ea typeface="Arial" panose="020B0604020202020204"/>
              <a:cs typeface="Arial" panose="020B0604020202020204"/>
            </a:endParaRPr>
          </a:p>
          <a:p>
            <a:pPr marL="155575" indent="481965" algn="l" rtl="0" eaLnBrk="0">
              <a:lnSpc>
                <a:spcPct val="102000"/>
              </a:lnSpc>
              <a:spcBef>
                <a:spcPts val="700"/>
              </a:spcBef>
            </a:pPr>
            <a:r>
              <a:rPr sz="23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针对</a:t>
            </a:r>
            <a:r>
              <a:rPr sz="2300"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催化原理</a:t>
            </a:r>
            <a:r>
              <a:rPr sz="23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甲烷传感器</a:t>
            </a:r>
            <a:r>
              <a:rPr sz="23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3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的调校，在标准甲烷气体的选</a:t>
            </a:r>
            <a:r>
              <a:rPr sz="23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3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择上需</a:t>
            </a:r>
            <a:r>
              <a:rPr sz="2300" b="1" kern="0" spc="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选用空气为平</a:t>
            </a:r>
            <a:r>
              <a:rPr sz="23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衡气</a:t>
            </a:r>
            <a:r>
              <a:rPr sz="23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a:t>
            </a:r>
            <a:endParaRPr sz="2300" dirty="0">
              <a:latin typeface="宋体" panose="02010600030101010101" pitchFamily="2" charset="-122"/>
              <a:ea typeface="宋体" panose="02010600030101010101" pitchFamily="2" charset="-122"/>
              <a:cs typeface="宋体" panose="02010600030101010101" pitchFamily="2" charset="-122"/>
            </a:endParaRPr>
          </a:p>
          <a:p>
            <a:pPr marL="154305" algn="l" rtl="0" eaLnBrk="0">
              <a:lnSpc>
                <a:spcPct val="101000"/>
              </a:lnSpc>
              <a:spcBef>
                <a:spcPts val="175"/>
              </a:spcBef>
            </a:pPr>
            <a:r>
              <a:rPr sz="23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气样，</a:t>
            </a:r>
            <a:r>
              <a:rPr sz="23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不能选择氮气</a:t>
            </a:r>
            <a:r>
              <a:rPr sz="23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为平衡</a:t>
            </a:r>
            <a:r>
              <a:rPr sz="23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3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a:t>
            </a:r>
            <a:r>
              <a:rPr sz="23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的气样。</a:t>
            </a:r>
            <a:endParaRPr sz="2300" dirty="0">
              <a:latin typeface="宋体" panose="02010600030101010101" pitchFamily="2" charset="-122"/>
              <a:ea typeface="宋体" panose="02010600030101010101" pitchFamily="2" charset="-122"/>
              <a:cs typeface="宋体" panose="02010600030101010101" pitchFamily="2" charset="-122"/>
            </a:endParaRPr>
          </a:p>
        </p:txBody>
      </p:sp>
      <p:pic>
        <p:nvPicPr>
          <p:cNvPr id="1488" name="picture 1488"/>
          <p:cNvPicPr>
            <a:picLocks noChangeAspect="1"/>
          </p:cNvPicPr>
          <p:nvPr/>
        </p:nvPicPr>
        <p:blipFill>
          <a:blip r:embed="rId1"/>
          <a:stretch>
            <a:fillRect/>
          </a:stretch>
        </p:blipFill>
        <p:spPr>
          <a:xfrm rot="21600000">
            <a:off x="5219700" y="1485900"/>
            <a:ext cx="3144011" cy="3137915"/>
          </a:xfrm>
          <a:prstGeom prst="rect">
            <a:avLst/>
          </a:prstGeom>
        </p:spPr>
      </p:pic>
      <p:sp>
        <p:nvSpPr>
          <p:cNvPr id="1490" name="textbox 1490"/>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492" name="picture 1492"/>
          <p:cNvPicPr>
            <a:picLocks noChangeAspect="1"/>
          </p:cNvPicPr>
          <p:nvPr/>
        </p:nvPicPr>
        <p:blipFill>
          <a:blip r:embed="rId2"/>
          <a:stretch>
            <a:fillRect/>
          </a:stretch>
        </p:blipFill>
        <p:spPr>
          <a:xfrm rot="21600000">
            <a:off x="179387" y="484632"/>
            <a:ext cx="7526337" cy="243839"/>
          </a:xfrm>
          <a:prstGeom prst="rect">
            <a:avLst/>
          </a:prstGeom>
        </p:spPr>
      </p:pic>
      <p:sp>
        <p:nvSpPr>
          <p:cNvPr id="1494" name="rect 149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picture 174"/>
          <p:cNvPicPr>
            <a:picLocks noChangeAspect="1"/>
          </p:cNvPicPr>
          <p:nvPr/>
        </p:nvPicPr>
        <p:blipFill>
          <a:blip r:embed="rId1"/>
          <a:stretch>
            <a:fillRect/>
          </a:stretch>
        </p:blipFill>
        <p:spPr>
          <a:xfrm rot="21600000">
            <a:off x="1764791" y="2235708"/>
            <a:ext cx="6048755" cy="2019300"/>
          </a:xfrm>
          <a:prstGeom prst="rect">
            <a:avLst/>
          </a:prstGeom>
        </p:spPr>
      </p:pic>
      <p:pic>
        <p:nvPicPr>
          <p:cNvPr id="176" name="picture 176"/>
          <p:cNvPicPr>
            <a:picLocks noChangeAspect="1"/>
          </p:cNvPicPr>
          <p:nvPr/>
        </p:nvPicPr>
        <p:blipFill>
          <a:blip r:embed="rId2"/>
          <a:stretch>
            <a:fillRect/>
          </a:stretch>
        </p:blipFill>
        <p:spPr>
          <a:xfrm rot="21600000">
            <a:off x="4809744" y="4447032"/>
            <a:ext cx="3057144" cy="2033016"/>
          </a:xfrm>
          <a:prstGeom prst="rect">
            <a:avLst/>
          </a:prstGeom>
        </p:spPr>
      </p:pic>
      <p:pic>
        <p:nvPicPr>
          <p:cNvPr id="178" name="picture 178"/>
          <p:cNvPicPr>
            <a:picLocks noChangeAspect="1"/>
          </p:cNvPicPr>
          <p:nvPr/>
        </p:nvPicPr>
        <p:blipFill>
          <a:blip r:embed="rId3"/>
          <a:stretch>
            <a:fillRect/>
          </a:stretch>
        </p:blipFill>
        <p:spPr>
          <a:xfrm rot="21600000">
            <a:off x="1848611" y="4447031"/>
            <a:ext cx="2923032" cy="2016251"/>
          </a:xfrm>
          <a:prstGeom prst="rect">
            <a:avLst/>
          </a:prstGeom>
        </p:spPr>
      </p:pic>
      <p:sp>
        <p:nvSpPr>
          <p:cNvPr id="180" name="textbox 180"/>
          <p:cNvSpPr/>
          <p:nvPr/>
        </p:nvSpPr>
        <p:spPr>
          <a:xfrm>
            <a:off x="1556537" y="1398346"/>
            <a:ext cx="6147434" cy="70993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375"/>
              </a:lnSpc>
            </a:pP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浪涌 （冲击） 干扰：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雨天雷电及</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大型设备启停对电网的冲击，</a:t>
            </a:r>
            <a:endParaRPr sz="1700" dirty="0">
              <a:latin typeface="微软雅黑" panose="020B0503020204020204" charset="-122"/>
              <a:ea typeface="微软雅黑" panose="020B0503020204020204" charset="-122"/>
              <a:cs typeface="微软雅黑" panose="020B0503020204020204" charset="-122"/>
            </a:endParaRPr>
          </a:p>
          <a:p>
            <a:pPr marL="13970" algn="l" rtl="0" eaLnBrk="0">
              <a:lnSpc>
                <a:spcPts val="3015"/>
              </a:lnSpc>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导致设备运行不稳定或损毁</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sp>
        <p:nvSpPr>
          <p:cNvPr id="182" name="textbox 182"/>
          <p:cNvSpPr/>
          <p:nvPr/>
        </p:nvSpPr>
        <p:spPr>
          <a:xfrm>
            <a:off x="707059" y="217868"/>
            <a:ext cx="2915920" cy="97980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一、</a:t>
            </a:r>
            <a:r>
              <a:rPr sz="2300" kern="0" spc="7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70" dirty="0">
                <a:solidFill>
                  <a:srgbClr val="632523">
                    <a:alpha val="100000"/>
                  </a:srgbClr>
                </a:solidFill>
                <a:latin typeface="黑体" panose="02010609060101010101" charset="-122"/>
                <a:ea typeface="黑体" panose="02010609060101010101" charset="-122"/>
                <a:cs typeface="黑体" panose="02010609060101010101" charset="-122"/>
              </a:rPr>
              <a:t>传感器通用技术</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151765" algn="l" rtl="0" eaLnBrk="0">
              <a:lnSpc>
                <a:spcPct val="99000"/>
              </a:lnSpc>
            </a:pP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3）</a:t>
            </a:r>
            <a:r>
              <a:rPr sz="2300" kern="0" spc="29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抗干扰性</a:t>
            </a:r>
            <a:endParaRPr sz="2300" dirty="0">
              <a:latin typeface="黑体" panose="02010609060101010101" charset="-122"/>
              <a:ea typeface="黑体" panose="02010609060101010101" charset="-122"/>
              <a:cs typeface="黑体" panose="02010609060101010101" charset="-122"/>
            </a:endParaRPr>
          </a:p>
        </p:txBody>
      </p:sp>
      <p:pic>
        <p:nvPicPr>
          <p:cNvPr id="184" name="picture 184"/>
          <p:cNvPicPr>
            <a:picLocks noChangeAspect="1"/>
          </p:cNvPicPr>
          <p:nvPr/>
        </p:nvPicPr>
        <p:blipFill>
          <a:blip r:embed="rId4"/>
          <a:stretch>
            <a:fillRect/>
          </a:stretch>
        </p:blipFill>
        <p:spPr>
          <a:xfrm rot="21600000">
            <a:off x="179387" y="484632"/>
            <a:ext cx="7526337" cy="243839"/>
          </a:xfrm>
          <a:prstGeom prst="rect">
            <a:avLst/>
          </a:prstGeom>
        </p:spPr>
      </p:pic>
      <p:sp>
        <p:nvSpPr>
          <p:cNvPr id="186" name="rect 18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88" name="textbox 188"/>
          <p:cNvSpPr/>
          <p:nvPr/>
        </p:nvSpPr>
        <p:spPr>
          <a:xfrm>
            <a:off x="219748" y="2627338"/>
            <a:ext cx="1465580" cy="113855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325"/>
              </a:lnSpc>
            </a:pP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浪涌 （冲击）</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ct val="157000"/>
              </a:lnSpc>
              <a:spcBef>
                <a:spcPts val="35"/>
              </a:spcBef>
            </a:pPr>
            <a:r>
              <a:rPr sz="1700" kern="0" spc="180" dirty="0">
                <a:solidFill>
                  <a:srgbClr val="000000">
                    <a:alpha val="100000"/>
                  </a:srgbClr>
                </a:solidFill>
                <a:latin typeface="微软雅黑" panose="020B0503020204020204" charset="-122"/>
                <a:ea typeface="微软雅黑" panose="020B0503020204020204" charset="-122"/>
                <a:cs typeface="微软雅黑" panose="020B0503020204020204" charset="-122"/>
              </a:rPr>
              <a:t>试验等级的指</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标要求：</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8" name="textbox 1498"/>
          <p:cNvSpPr/>
          <p:nvPr/>
        </p:nvSpPr>
        <p:spPr>
          <a:xfrm>
            <a:off x="627081" y="1323683"/>
            <a:ext cx="3522979" cy="469392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704850" algn="l"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a:p>
            <a:pPr marL="234315" algn="l" rtl="0" eaLnBrk="0">
              <a:lnSpc>
                <a:spcPct val="100000"/>
              </a:lnSpc>
              <a:spcBef>
                <a:spcPts val="85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&lt;4&gt;标校步骤</a:t>
            </a:r>
            <a:endParaRPr sz="1700" dirty="0">
              <a:latin typeface="宋体" panose="02010600030101010101" pitchFamily="2" charset="-122"/>
              <a:ea typeface="宋体" panose="02010600030101010101" pitchFamily="2" charset="-122"/>
              <a:cs typeface="宋体" panose="02010600030101010101" pitchFamily="2" charset="-122"/>
            </a:endParaRPr>
          </a:p>
          <a:p>
            <a:pPr marL="83820" algn="l" rtl="0" eaLnBrk="0">
              <a:lnSpc>
                <a:spcPct val="99000"/>
              </a:lnSpc>
              <a:spcBef>
                <a:spcPts val="1595"/>
              </a:spcBef>
            </a:pPr>
            <a:r>
              <a:rPr sz="1700" b="1" kern="0" spc="50" dirty="0">
                <a:solidFill>
                  <a:srgbClr val="000000">
                    <a:alpha val="100000"/>
                  </a:srgbClr>
                </a:solidFill>
                <a:latin typeface="Calibri" panose="020F0502020204030204"/>
                <a:ea typeface="Calibri" panose="020F0502020204030204"/>
                <a:cs typeface="Calibri" panose="020F0502020204030204"/>
              </a:rPr>
              <a:t>a.</a:t>
            </a:r>
            <a:r>
              <a:rPr sz="1700" b="1" kern="0" spc="90" dirty="0">
                <a:solidFill>
                  <a:srgbClr val="000000">
                    <a:alpha val="100000"/>
                  </a:srgbClr>
                </a:solidFill>
                <a:latin typeface="Calibri" panose="020F0502020204030204"/>
                <a:ea typeface="Calibri" panose="020F0502020204030204"/>
                <a:cs typeface="Calibri" panose="020F0502020204030204"/>
              </a:rPr>
              <a:t> </a:t>
            </a: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开机预热</a:t>
            </a:r>
            <a:endParaRPr sz="1700" dirty="0">
              <a:latin typeface="宋体" panose="02010600030101010101" pitchFamily="2" charset="-122"/>
              <a:ea typeface="宋体" panose="02010600030101010101" pitchFamily="2" charset="-122"/>
              <a:cs typeface="宋体" panose="02010600030101010101" pitchFamily="2" charset="-122"/>
            </a:endParaRPr>
          </a:p>
          <a:p>
            <a:pPr marL="83185" indent="-635" algn="l" rtl="0" eaLnBrk="0">
              <a:lnSpc>
                <a:spcPct val="104000"/>
              </a:lnSpc>
              <a:spcBef>
                <a:spcPts val="130"/>
              </a:spcBef>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将传感器置于新鲜空气中，接</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入电源，预热</a:t>
            </a:r>
            <a:r>
              <a:rPr sz="1700" kern="0" spc="90" dirty="0">
                <a:solidFill>
                  <a:srgbClr val="000000">
                    <a:alpha val="100000"/>
                  </a:srgbClr>
                </a:solidFill>
                <a:latin typeface="Calibri" panose="020F0502020204030204"/>
                <a:ea typeface="Calibri" panose="020F0502020204030204"/>
                <a:cs typeface="Calibri" panose="020F0502020204030204"/>
              </a:rPr>
              <a:t>20</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分钟</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后方可进</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行调校。</a:t>
            </a:r>
            <a:endParaRPr sz="1700" dirty="0">
              <a:latin typeface="宋体" panose="02010600030101010101" pitchFamily="2" charset="-122"/>
              <a:ea typeface="宋体" panose="02010600030101010101" pitchFamily="2" charset="-122"/>
              <a:cs typeface="宋体" panose="02010600030101010101" pitchFamily="2" charset="-122"/>
            </a:endParaRPr>
          </a:p>
          <a:p>
            <a:pPr marL="57785" algn="l" rtl="0" eaLnBrk="0">
              <a:lnSpc>
                <a:spcPct val="100000"/>
              </a:lnSpc>
              <a:spcBef>
                <a:spcPts val="20"/>
              </a:spcBef>
            </a:pPr>
            <a:r>
              <a:rPr sz="1700" b="1" kern="0" spc="40" dirty="0">
                <a:solidFill>
                  <a:srgbClr val="000000">
                    <a:alpha val="100000"/>
                  </a:srgbClr>
                </a:solidFill>
                <a:latin typeface="Calibri" panose="020F0502020204030204"/>
                <a:ea typeface="Calibri" panose="020F0502020204030204"/>
                <a:cs typeface="Calibri" panose="020F0502020204030204"/>
              </a:rPr>
              <a:t>b.</a:t>
            </a:r>
            <a:r>
              <a:rPr sz="1700" b="1" kern="0" spc="100" dirty="0">
                <a:solidFill>
                  <a:srgbClr val="000000">
                    <a:alpha val="100000"/>
                  </a:srgbClr>
                </a:solidFill>
                <a:latin typeface="Calibri" panose="020F0502020204030204"/>
                <a:ea typeface="Calibri" panose="020F0502020204030204"/>
                <a:cs typeface="Calibri" panose="020F0502020204030204"/>
              </a:rPr>
              <a:t> </a:t>
            </a:r>
            <a:r>
              <a:rPr sz="17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零点标零</a:t>
            </a:r>
            <a:endParaRPr sz="1700" dirty="0">
              <a:latin typeface="宋体" panose="02010600030101010101" pitchFamily="2" charset="-122"/>
              <a:ea typeface="宋体" panose="02010600030101010101" pitchFamily="2" charset="-122"/>
              <a:cs typeface="宋体" panose="02010600030101010101" pitchFamily="2" charset="-122"/>
            </a:endParaRPr>
          </a:p>
          <a:p>
            <a:pPr marL="53340" indent="257810" algn="l" rtl="0" eaLnBrk="0">
              <a:lnSpc>
                <a:spcPct val="104000"/>
              </a:lnSpc>
              <a:spcBef>
                <a:spcPts val="155"/>
              </a:spcBef>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待传感器工作稳定后，查看传</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感器是否显示为</a:t>
            </a:r>
            <a:r>
              <a:rPr sz="1700" kern="0" spc="60" dirty="0">
                <a:solidFill>
                  <a:srgbClr val="000000">
                    <a:alpha val="100000"/>
                  </a:srgbClr>
                </a:solidFill>
                <a:latin typeface="Calibri" panose="020F0502020204030204"/>
                <a:ea typeface="Calibri" panose="020F0502020204030204"/>
                <a:cs typeface="Calibri" panose="020F0502020204030204"/>
              </a:rPr>
              <a:t>“0.00”</a:t>
            </a:r>
            <a:r>
              <a:rPr sz="1700" kern="0" spc="-140" dirty="0">
                <a:solidFill>
                  <a:srgbClr val="000000">
                    <a:alpha val="100000"/>
                  </a:srgbClr>
                </a:solidFill>
                <a:latin typeface="Calibri" panose="020F0502020204030204"/>
                <a:ea typeface="Calibri" panose="020F0502020204030204"/>
                <a:cs typeface="Calibri" panose="020F0502020204030204"/>
              </a:rPr>
              <a:t> </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。如不</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为</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70" dirty="0">
                <a:solidFill>
                  <a:srgbClr val="000000">
                    <a:alpha val="100000"/>
                  </a:srgbClr>
                </a:solidFill>
                <a:latin typeface="Calibri" panose="020F0502020204030204"/>
                <a:ea typeface="Calibri" panose="020F0502020204030204"/>
                <a:cs typeface="Calibri" panose="020F0502020204030204"/>
              </a:rPr>
              <a:t>“0.00”</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则需要进入功能</a:t>
            </a:r>
            <a:r>
              <a:rPr sz="1700" kern="0" spc="70" dirty="0">
                <a:solidFill>
                  <a:srgbClr val="000000">
                    <a:alpha val="100000"/>
                  </a:srgbClr>
                </a:solidFill>
                <a:latin typeface="Calibri" panose="020F0502020204030204"/>
                <a:ea typeface="Calibri" panose="020F0502020204030204"/>
                <a:cs typeface="Calibri" panose="020F0502020204030204"/>
              </a:rPr>
              <a:t>“1</a:t>
            </a:r>
            <a:r>
              <a:rPr sz="1700" kern="0" spc="60" dirty="0">
                <a:solidFill>
                  <a:srgbClr val="000000">
                    <a:alpha val="100000"/>
                  </a:srgbClr>
                </a:solidFill>
                <a:latin typeface="Calibri" panose="020F0502020204030204"/>
                <a:ea typeface="Calibri" panose="020F0502020204030204"/>
                <a:cs typeface="Calibri" panose="020F0502020204030204"/>
              </a:rPr>
              <a:t>”</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将其标</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零。</a:t>
            </a:r>
            <a:endParaRPr sz="1700" dirty="0">
              <a:latin typeface="宋体" panose="02010600030101010101" pitchFamily="2" charset="-122"/>
              <a:ea typeface="宋体" panose="02010600030101010101" pitchFamily="2" charset="-122"/>
              <a:cs typeface="宋体" panose="02010600030101010101" pitchFamily="2" charset="-122"/>
            </a:endParaRPr>
          </a:p>
          <a:p>
            <a:pPr marL="54610" indent="410210" algn="l" rtl="0" eaLnBrk="0">
              <a:lnSpc>
                <a:spcPct val="103000"/>
              </a:lnSpc>
              <a:spcBef>
                <a:spcPts val="120"/>
              </a:spcBef>
            </a:pP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如显示值在</a:t>
            </a:r>
            <a:r>
              <a:rPr sz="1700" kern="0" spc="50" dirty="0">
                <a:solidFill>
                  <a:srgbClr val="000000">
                    <a:alpha val="100000"/>
                  </a:srgbClr>
                </a:solidFill>
                <a:latin typeface="Calibri" panose="020F0502020204030204"/>
                <a:ea typeface="Calibri" panose="020F0502020204030204"/>
                <a:cs typeface="Calibri" panose="020F0502020204030204"/>
              </a:rPr>
              <a:t>“0.05”</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误差范围内，</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可用遥控器上下调节标零。</a:t>
            </a:r>
            <a:endParaRPr sz="1700" dirty="0">
              <a:latin typeface="宋体" panose="02010600030101010101" pitchFamily="2" charset="-122"/>
              <a:ea typeface="宋体" panose="02010600030101010101" pitchFamily="2" charset="-122"/>
              <a:cs typeface="宋体" panose="02010600030101010101" pitchFamily="2" charset="-122"/>
            </a:endParaRPr>
          </a:p>
          <a:p>
            <a:pPr marL="54610" indent="309880" algn="l" rtl="0" eaLnBrk="0">
              <a:lnSpc>
                <a:spcPct val="104000"/>
              </a:lnSpc>
              <a:spcBef>
                <a:spcPts val="110"/>
              </a:spcBef>
            </a:pP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如显示值在</a:t>
            </a:r>
            <a:r>
              <a:rPr sz="1700" kern="0" spc="70" dirty="0">
                <a:solidFill>
                  <a:srgbClr val="000000">
                    <a:alpha val="100000"/>
                  </a:srgbClr>
                </a:solidFill>
                <a:latin typeface="Calibri" panose="020F0502020204030204"/>
                <a:ea typeface="Calibri" panose="020F0502020204030204"/>
                <a:cs typeface="Calibri" panose="020F0502020204030204"/>
              </a:rPr>
              <a:t>“0.05”</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或更大误差</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范围内，需将传感器后盖打开，</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调节传感器主板电位器。</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500" name="picture 1500"/>
          <p:cNvPicPr>
            <a:picLocks noChangeAspect="1"/>
          </p:cNvPicPr>
          <p:nvPr/>
        </p:nvPicPr>
        <p:blipFill>
          <a:blip r:embed="rId1"/>
          <a:stretch>
            <a:fillRect/>
          </a:stretch>
        </p:blipFill>
        <p:spPr>
          <a:xfrm rot="21600000">
            <a:off x="4716779" y="3140964"/>
            <a:ext cx="3174491" cy="1659635"/>
          </a:xfrm>
          <a:prstGeom prst="rect">
            <a:avLst/>
          </a:prstGeom>
        </p:spPr>
      </p:pic>
      <p:pic>
        <p:nvPicPr>
          <p:cNvPr id="1502" name="picture 1502"/>
          <p:cNvPicPr>
            <a:picLocks noChangeAspect="1"/>
          </p:cNvPicPr>
          <p:nvPr/>
        </p:nvPicPr>
        <p:blipFill>
          <a:blip r:embed="rId2"/>
          <a:stretch>
            <a:fillRect/>
          </a:stretch>
        </p:blipFill>
        <p:spPr>
          <a:xfrm rot="21600000">
            <a:off x="4716779" y="4942332"/>
            <a:ext cx="3174491" cy="1612391"/>
          </a:xfrm>
          <a:prstGeom prst="rect">
            <a:avLst/>
          </a:prstGeom>
        </p:spPr>
      </p:pic>
      <p:pic>
        <p:nvPicPr>
          <p:cNvPr id="1504" name="picture 1504"/>
          <p:cNvPicPr>
            <a:picLocks noChangeAspect="1"/>
          </p:cNvPicPr>
          <p:nvPr/>
        </p:nvPicPr>
        <p:blipFill>
          <a:blip r:embed="rId3"/>
          <a:stretch>
            <a:fillRect/>
          </a:stretch>
        </p:blipFill>
        <p:spPr>
          <a:xfrm rot="21600000">
            <a:off x="4716779" y="1441703"/>
            <a:ext cx="3174491" cy="1584934"/>
          </a:xfrm>
          <a:prstGeom prst="rect">
            <a:avLst/>
          </a:prstGeom>
        </p:spPr>
      </p:pic>
      <p:sp>
        <p:nvSpPr>
          <p:cNvPr id="1506" name="textbox 1506"/>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508" name="picture 1508"/>
          <p:cNvPicPr>
            <a:picLocks noChangeAspect="1"/>
          </p:cNvPicPr>
          <p:nvPr/>
        </p:nvPicPr>
        <p:blipFill>
          <a:blip r:embed="rId4"/>
          <a:stretch>
            <a:fillRect/>
          </a:stretch>
        </p:blipFill>
        <p:spPr>
          <a:xfrm rot="21600000">
            <a:off x="179387" y="484632"/>
            <a:ext cx="7526337" cy="243839"/>
          </a:xfrm>
          <a:prstGeom prst="rect">
            <a:avLst/>
          </a:prstGeom>
        </p:spPr>
      </p:pic>
      <p:sp>
        <p:nvSpPr>
          <p:cNvPr id="1510" name="rect 151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10" name="图片 9"/>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4" name="picture 1514"/>
          <p:cNvPicPr>
            <a:picLocks noChangeAspect="1"/>
          </p:cNvPicPr>
          <p:nvPr/>
        </p:nvPicPr>
        <p:blipFill>
          <a:blip r:embed="rId1"/>
          <a:stretch>
            <a:fillRect/>
          </a:stretch>
        </p:blipFill>
        <p:spPr>
          <a:xfrm rot="21600000">
            <a:off x="4788408" y="2205227"/>
            <a:ext cx="3012948" cy="4285488"/>
          </a:xfrm>
          <a:prstGeom prst="rect">
            <a:avLst/>
          </a:prstGeom>
        </p:spPr>
      </p:pic>
      <p:sp>
        <p:nvSpPr>
          <p:cNvPr id="1516" name="textbox 1516"/>
          <p:cNvSpPr/>
          <p:nvPr/>
        </p:nvSpPr>
        <p:spPr>
          <a:xfrm>
            <a:off x="739476" y="1720735"/>
            <a:ext cx="3168014" cy="293814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1920" algn="l" rtl="0" eaLnBrk="0">
              <a:lnSpc>
                <a:spcPct val="100000"/>
              </a:lnSpc>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&lt;4&gt;标校步骤</a:t>
            </a:r>
            <a:endParaRPr sz="1700" dirty="0">
              <a:latin typeface="宋体" panose="02010600030101010101" pitchFamily="2" charset="-122"/>
              <a:ea typeface="宋体" panose="02010600030101010101" pitchFamily="2" charset="-122"/>
              <a:cs typeface="宋体" panose="02010600030101010101" pitchFamily="2" charset="-122"/>
            </a:endParaRPr>
          </a:p>
          <a:p>
            <a:pPr marL="52070" algn="l" rtl="0" eaLnBrk="0">
              <a:lnSpc>
                <a:spcPct val="100000"/>
              </a:lnSpc>
              <a:spcBef>
                <a:spcPts val="1585"/>
              </a:spcBef>
            </a:pPr>
            <a:r>
              <a:rPr sz="1700" b="1" kern="0" spc="40" dirty="0">
                <a:solidFill>
                  <a:srgbClr val="000000">
                    <a:alpha val="100000"/>
                  </a:srgbClr>
                </a:solidFill>
                <a:latin typeface="Calibri" panose="020F0502020204030204"/>
                <a:ea typeface="Calibri" panose="020F0502020204030204"/>
                <a:cs typeface="Calibri" panose="020F0502020204030204"/>
              </a:rPr>
              <a:t>c.</a:t>
            </a:r>
            <a:r>
              <a:rPr sz="1700" b="1" kern="0" spc="140" dirty="0">
                <a:solidFill>
                  <a:srgbClr val="000000">
                    <a:alpha val="100000"/>
                  </a:srgbClr>
                </a:solidFill>
                <a:latin typeface="Calibri" panose="020F0502020204030204"/>
                <a:ea typeface="Calibri" panose="020F0502020204030204"/>
                <a:cs typeface="Calibri" panose="020F0502020204030204"/>
              </a:rPr>
              <a:t> </a:t>
            </a:r>
            <a:r>
              <a:rPr sz="17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线性调校</a:t>
            </a:r>
            <a:endParaRPr sz="1700" dirty="0">
              <a:latin typeface="宋体" panose="02010600030101010101" pitchFamily="2" charset="-122"/>
              <a:ea typeface="宋体" panose="02010600030101010101" pitchFamily="2" charset="-122"/>
              <a:cs typeface="宋体" panose="02010600030101010101" pitchFamily="2" charset="-122"/>
            </a:endParaRPr>
          </a:p>
          <a:p>
            <a:pPr marL="309245" algn="l" rtl="0" eaLnBrk="0">
              <a:lnSpc>
                <a:spcPct val="100000"/>
              </a:lnSpc>
              <a:spcBef>
                <a:spcPts val="115"/>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在完成零点标零的情况下，</a:t>
            </a:r>
            <a:endParaRPr sz="1700" dirty="0">
              <a:latin typeface="宋体" panose="02010600030101010101" pitchFamily="2" charset="-122"/>
              <a:ea typeface="宋体" panose="02010600030101010101" pitchFamily="2" charset="-122"/>
              <a:cs typeface="宋体" panose="02010600030101010101" pitchFamily="2" charset="-122"/>
            </a:endParaRPr>
          </a:p>
          <a:p>
            <a:pPr marL="53340" indent="-2540" algn="l" rtl="0" eaLnBrk="0">
              <a:lnSpc>
                <a:spcPct val="105000"/>
              </a:lnSpc>
              <a:spcBef>
                <a:spcPts val="85"/>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进入功能</a:t>
            </a:r>
            <a:r>
              <a:rPr sz="1700" kern="0" spc="80" dirty="0">
                <a:solidFill>
                  <a:srgbClr val="000000">
                    <a:alpha val="100000"/>
                  </a:srgbClr>
                </a:solidFill>
                <a:latin typeface="Calibri" panose="020F0502020204030204"/>
                <a:ea typeface="Calibri" panose="020F0502020204030204"/>
                <a:cs typeface="Calibri" panose="020F0502020204030204"/>
              </a:rPr>
              <a:t>“2”</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单元。将流量调至</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80" dirty="0">
                <a:solidFill>
                  <a:srgbClr val="000000">
                    <a:alpha val="100000"/>
                  </a:srgbClr>
                </a:solidFill>
                <a:latin typeface="Calibri" panose="020F0502020204030204"/>
                <a:ea typeface="Calibri" panose="020F0502020204030204"/>
                <a:cs typeface="Calibri" panose="020F0502020204030204"/>
              </a:rPr>
              <a:t>200</a:t>
            </a:r>
            <a:r>
              <a:rPr sz="1700" kern="0" spc="0" dirty="0">
                <a:solidFill>
                  <a:srgbClr val="000000">
                    <a:alpha val="100000"/>
                  </a:srgbClr>
                </a:solidFill>
                <a:latin typeface="Calibri" panose="020F0502020204030204"/>
                <a:ea typeface="Calibri" panose="020F0502020204030204"/>
                <a:cs typeface="Calibri" panose="020F0502020204030204"/>
              </a:rPr>
              <a:t>ml</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左右</a:t>
            </a:r>
            <a:r>
              <a:rPr sz="1700" kern="0" spc="80" dirty="0">
                <a:solidFill>
                  <a:srgbClr val="000000">
                    <a:alpha val="100000"/>
                  </a:srgbClr>
                </a:solidFill>
                <a:latin typeface="Calibri" panose="020F0502020204030204"/>
                <a:ea typeface="Calibri" panose="020F0502020204030204"/>
                <a:cs typeface="Calibri" panose="020F0502020204030204"/>
              </a:rPr>
              <a:t>(</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红外、激光传感器</a:t>
            </a: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60" dirty="0">
                <a:solidFill>
                  <a:srgbClr val="000000">
                    <a:alpha val="100000"/>
                  </a:srgbClr>
                </a:solidFill>
                <a:latin typeface="Calibri" panose="020F0502020204030204"/>
                <a:ea typeface="Calibri" panose="020F0502020204030204"/>
                <a:cs typeface="Calibri" panose="020F0502020204030204"/>
              </a:rPr>
              <a:t>300</a:t>
            </a:r>
            <a:r>
              <a:rPr sz="1700" kern="0" spc="0" dirty="0">
                <a:solidFill>
                  <a:srgbClr val="000000">
                    <a:alpha val="100000"/>
                  </a:srgbClr>
                </a:solidFill>
                <a:latin typeface="Calibri" panose="020F0502020204030204"/>
                <a:ea typeface="Calibri" panose="020F0502020204030204"/>
                <a:cs typeface="Calibri" panose="020F0502020204030204"/>
              </a:rPr>
              <a:t>ml</a:t>
            </a:r>
            <a:r>
              <a:rPr sz="1700" kern="0" spc="60" dirty="0">
                <a:solidFill>
                  <a:srgbClr val="000000">
                    <a:alpha val="100000"/>
                  </a:srgbClr>
                </a:solidFill>
                <a:latin typeface="Calibri" panose="020F0502020204030204"/>
                <a:ea typeface="Calibri" panose="020F0502020204030204"/>
                <a:cs typeface="Calibri" panose="020F0502020204030204"/>
              </a:rPr>
              <a:t>)</a:t>
            </a:r>
            <a:r>
              <a:rPr sz="1700" kern="0" spc="-90" dirty="0">
                <a:solidFill>
                  <a:srgbClr val="000000">
                    <a:alpha val="100000"/>
                  </a:srgbClr>
                </a:solidFill>
                <a:latin typeface="Calibri" panose="020F0502020204030204"/>
                <a:ea typeface="Calibri" panose="020F0502020204030204"/>
                <a:cs typeface="Calibri" panose="020F0502020204030204"/>
              </a:rPr>
              <a:t> </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，缓缓通入</a:t>
            </a:r>
            <a:r>
              <a:rPr sz="1700" kern="0" spc="60" dirty="0">
                <a:solidFill>
                  <a:srgbClr val="000000">
                    <a:alpha val="100000"/>
                  </a:srgbClr>
                </a:solidFill>
                <a:latin typeface="Calibri" panose="020F0502020204030204"/>
                <a:ea typeface="Calibri" panose="020F0502020204030204"/>
                <a:cs typeface="Calibri" panose="020F0502020204030204"/>
              </a:rPr>
              <a:t>2%</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甲烷标准</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气体。</a:t>
            </a:r>
            <a:endParaRPr sz="1700" dirty="0">
              <a:latin typeface="宋体" panose="02010600030101010101" pitchFamily="2" charset="-122"/>
              <a:ea typeface="宋体" panose="02010600030101010101" pitchFamily="2" charset="-122"/>
              <a:cs typeface="宋体" panose="02010600030101010101" pitchFamily="2" charset="-122"/>
            </a:endParaRPr>
          </a:p>
          <a:p>
            <a:pPr marL="412750" algn="l" rtl="0" eaLnBrk="0">
              <a:lnSpc>
                <a:spcPct val="99000"/>
              </a:lnSpc>
              <a:spcBef>
                <a:spcPts val="120"/>
              </a:spcBef>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看传感器显示值是否为</a:t>
            </a:r>
            <a:endParaRPr sz="1700" dirty="0">
              <a:latin typeface="宋体" panose="02010600030101010101" pitchFamily="2" charset="-122"/>
              <a:ea typeface="宋体" panose="02010600030101010101" pitchFamily="2" charset="-122"/>
              <a:cs typeface="宋体" panose="02010600030101010101" pitchFamily="2" charset="-122"/>
            </a:endParaRPr>
          </a:p>
          <a:p>
            <a:pPr marL="52070" indent="6985" algn="l" rtl="0" eaLnBrk="0">
              <a:lnSpc>
                <a:spcPct val="103000"/>
              </a:lnSpc>
              <a:spcBef>
                <a:spcPts val="125"/>
              </a:spcBef>
            </a:pPr>
            <a:r>
              <a:rPr sz="1700" kern="0" spc="50" dirty="0">
                <a:solidFill>
                  <a:srgbClr val="000000">
                    <a:alpha val="100000"/>
                  </a:srgbClr>
                </a:solidFill>
                <a:latin typeface="Calibri" panose="020F0502020204030204"/>
                <a:ea typeface="Calibri" panose="020F0502020204030204"/>
                <a:cs typeface="Calibri" panose="020F0502020204030204"/>
              </a:rPr>
              <a:t>“</a:t>
            </a:r>
            <a:r>
              <a:rPr sz="1700" kern="0" spc="-240" dirty="0">
                <a:solidFill>
                  <a:srgbClr val="000000">
                    <a:alpha val="100000"/>
                  </a:srgbClr>
                </a:solidFill>
                <a:latin typeface="Calibri" panose="020F0502020204030204"/>
                <a:ea typeface="Calibri" panose="020F0502020204030204"/>
                <a:cs typeface="Calibri" panose="020F0502020204030204"/>
              </a:rPr>
              <a:t> </a:t>
            </a:r>
            <a:r>
              <a:rPr sz="1700" kern="0" spc="50" dirty="0">
                <a:solidFill>
                  <a:srgbClr val="000000">
                    <a:alpha val="100000"/>
                  </a:srgbClr>
                </a:solidFill>
                <a:latin typeface="Calibri" panose="020F0502020204030204"/>
                <a:ea typeface="Calibri" panose="020F0502020204030204"/>
                <a:cs typeface="Calibri" panose="020F0502020204030204"/>
              </a:rPr>
              <a:t>2.00”</a:t>
            </a:r>
            <a:r>
              <a:rPr sz="1700" kern="0" spc="-170" dirty="0">
                <a:solidFill>
                  <a:srgbClr val="000000">
                    <a:alpha val="100000"/>
                  </a:srgbClr>
                </a:solidFill>
                <a:latin typeface="Calibri" panose="020F0502020204030204"/>
                <a:ea typeface="Calibri" panose="020F0502020204030204"/>
                <a:cs typeface="Calibri" panose="020F0502020204030204"/>
              </a:rPr>
              <a:t> </a:t>
            </a:r>
            <a:r>
              <a:rPr sz="17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，如不是则用遥控器上下</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键调整为</a:t>
            </a:r>
            <a:r>
              <a:rPr sz="1700" kern="0" spc="60" dirty="0">
                <a:solidFill>
                  <a:srgbClr val="000000">
                    <a:alpha val="100000"/>
                  </a:srgbClr>
                </a:solidFill>
                <a:latin typeface="Calibri" panose="020F0502020204030204"/>
                <a:ea typeface="Calibri" panose="020F0502020204030204"/>
                <a:cs typeface="Calibri" panose="020F0502020204030204"/>
              </a:rPr>
              <a:t>“2.00”</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并保持</a:t>
            </a:r>
            <a:r>
              <a:rPr sz="1700" kern="0" spc="60" dirty="0">
                <a:solidFill>
                  <a:srgbClr val="000000">
                    <a:alpha val="100000"/>
                  </a:srgbClr>
                </a:solidFill>
                <a:latin typeface="Calibri" panose="020F0502020204030204"/>
                <a:ea typeface="Calibri" panose="020F0502020204030204"/>
                <a:cs typeface="Calibri" panose="020F0502020204030204"/>
              </a:rPr>
              <a:t>90S</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518" name="picture 1518"/>
          <p:cNvPicPr>
            <a:picLocks noChangeAspect="1"/>
          </p:cNvPicPr>
          <p:nvPr/>
        </p:nvPicPr>
        <p:blipFill>
          <a:blip r:embed="rId2"/>
          <a:stretch>
            <a:fillRect/>
          </a:stretch>
        </p:blipFill>
        <p:spPr>
          <a:xfrm rot="21600000">
            <a:off x="1016508" y="4803647"/>
            <a:ext cx="3453383" cy="1767839"/>
          </a:xfrm>
          <a:prstGeom prst="rect">
            <a:avLst/>
          </a:prstGeom>
        </p:spPr>
      </p:pic>
      <p:sp>
        <p:nvSpPr>
          <p:cNvPr id="1520" name="textbox 1520"/>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522" name="picture 1522"/>
          <p:cNvPicPr>
            <a:picLocks noChangeAspect="1"/>
          </p:cNvPicPr>
          <p:nvPr/>
        </p:nvPicPr>
        <p:blipFill>
          <a:blip r:embed="rId3"/>
          <a:stretch>
            <a:fillRect/>
          </a:stretch>
        </p:blipFill>
        <p:spPr>
          <a:xfrm rot="21600000">
            <a:off x="179387" y="484632"/>
            <a:ext cx="7526337" cy="243839"/>
          </a:xfrm>
          <a:prstGeom prst="rect">
            <a:avLst/>
          </a:prstGeom>
        </p:spPr>
      </p:pic>
      <p:sp>
        <p:nvSpPr>
          <p:cNvPr id="1524" name="rect 152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526" name="textbox 1526"/>
          <p:cNvSpPr/>
          <p:nvPr/>
        </p:nvSpPr>
        <p:spPr>
          <a:xfrm>
            <a:off x="1192715" y="1323683"/>
            <a:ext cx="2707639"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0" name="图片 9"/>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0" name="picture 1530"/>
          <p:cNvPicPr>
            <a:picLocks noChangeAspect="1"/>
          </p:cNvPicPr>
          <p:nvPr/>
        </p:nvPicPr>
        <p:blipFill>
          <a:blip r:embed="rId1"/>
          <a:stretch>
            <a:fillRect/>
          </a:stretch>
        </p:blipFill>
        <p:spPr>
          <a:xfrm rot="21600000">
            <a:off x="4055363" y="2298191"/>
            <a:ext cx="4105655" cy="3080004"/>
          </a:xfrm>
          <a:prstGeom prst="rect">
            <a:avLst/>
          </a:prstGeom>
        </p:spPr>
      </p:pic>
      <p:sp>
        <p:nvSpPr>
          <p:cNvPr id="1532" name="textbox 1532"/>
          <p:cNvSpPr/>
          <p:nvPr/>
        </p:nvSpPr>
        <p:spPr>
          <a:xfrm>
            <a:off x="757758" y="1720735"/>
            <a:ext cx="3017520" cy="222948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03505" algn="l" rtl="0" eaLnBrk="0">
              <a:lnSpc>
                <a:spcPct val="100000"/>
              </a:lnSpc>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&lt;4&gt;标校步骤</a:t>
            </a:r>
            <a:endParaRPr sz="1700" dirty="0">
              <a:latin typeface="宋体" panose="02010600030101010101" pitchFamily="2" charset="-122"/>
              <a:ea typeface="宋体" panose="02010600030101010101" pitchFamily="2" charset="-122"/>
              <a:cs typeface="宋体" panose="02010600030101010101" pitchFamily="2" charset="-122"/>
            </a:endParaRPr>
          </a:p>
          <a:p>
            <a:pPr marL="12700" algn="l" rtl="0" eaLnBrk="0">
              <a:lnSpc>
                <a:spcPct val="100000"/>
              </a:lnSpc>
              <a:spcBef>
                <a:spcPts val="1580"/>
              </a:spcBef>
            </a:pPr>
            <a:r>
              <a:rPr sz="1700" b="1" kern="0" spc="70" dirty="0">
                <a:solidFill>
                  <a:srgbClr val="000000">
                    <a:alpha val="100000"/>
                  </a:srgbClr>
                </a:solidFill>
                <a:latin typeface="Calibri" panose="020F0502020204030204"/>
                <a:ea typeface="Calibri" panose="020F0502020204030204"/>
                <a:cs typeface="Calibri" panose="020F0502020204030204"/>
              </a:rPr>
              <a:t>d.</a:t>
            </a:r>
            <a:r>
              <a:rPr sz="1700" b="1" kern="0" spc="130" dirty="0">
                <a:solidFill>
                  <a:srgbClr val="000000">
                    <a:alpha val="100000"/>
                  </a:srgbClr>
                </a:solidFill>
                <a:latin typeface="Calibri" panose="020F0502020204030204"/>
                <a:ea typeface="Calibri" panose="020F0502020204030204"/>
                <a:cs typeface="Calibri" panose="020F0502020204030204"/>
              </a:rPr>
              <a:t> </a:t>
            </a: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结束调校，退出</a:t>
            </a: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遥控</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52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marL="13970" indent="259715" algn="l" rtl="0" eaLnBrk="0">
              <a:lnSpc>
                <a:spcPct val="153000"/>
              </a:lnSpc>
              <a:spcBef>
                <a:spcPts val="5"/>
              </a:spcBef>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关闭标气，撤下气嘴，待传</a:t>
            </a:r>
            <a:r>
              <a:rPr sz="17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感器显示值恢复为正常监测值</a:t>
            </a:r>
            <a:r>
              <a:rPr sz="17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后遥控退出。调校结束。</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1534" name="textbox 1534"/>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536" name="picture 1536"/>
          <p:cNvPicPr>
            <a:picLocks noChangeAspect="1"/>
          </p:cNvPicPr>
          <p:nvPr/>
        </p:nvPicPr>
        <p:blipFill>
          <a:blip r:embed="rId2"/>
          <a:stretch>
            <a:fillRect/>
          </a:stretch>
        </p:blipFill>
        <p:spPr>
          <a:xfrm rot="21600000">
            <a:off x="179387" y="484632"/>
            <a:ext cx="7526337" cy="243839"/>
          </a:xfrm>
          <a:prstGeom prst="rect">
            <a:avLst/>
          </a:prstGeom>
        </p:spPr>
      </p:pic>
      <p:sp>
        <p:nvSpPr>
          <p:cNvPr id="1538" name="rect 153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540" name="textbox 1540"/>
          <p:cNvSpPr/>
          <p:nvPr/>
        </p:nvSpPr>
        <p:spPr>
          <a:xfrm>
            <a:off x="1192715" y="1323683"/>
            <a:ext cx="2707639" cy="31432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algn="r" rtl="0" eaLnBrk="0">
              <a:lnSpc>
                <a:spcPct val="95000"/>
              </a:lnSpc>
            </a:pPr>
            <a:r>
              <a:rPr sz="20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a:t>
            </a:r>
            <a:r>
              <a:rPr sz="2000" b="1" kern="0" spc="-10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甲烷传感器的标校</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4" name="textbox 1544"/>
          <p:cNvSpPr/>
          <p:nvPr/>
        </p:nvSpPr>
        <p:spPr>
          <a:xfrm>
            <a:off x="703961" y="1323683"/>
            <a:ext cx="4366895" cy="453009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628015" algn="l" rtl="0" eaLnBrk="0">
              <a:lnSpc>
                <a:spcPct val="95000"/>
              </a:lnSpc>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一氧化碳传感器的标校</a:t>
            </a:r>
            <a:endParaRPr sz="2000" dirty="0">
              <a:latin typeface="宋体" panose="02010600030101010101" pitchFamily="2" charset="-122"/>
              <a:ea typeface="宋体" panose="02010600030101010101" pitchFamily="2" charset="-122"/>
              <a:cs typeface="宋体" panose="02010600030101010101" pitchFamily="2" charset="-122"/>
            </a:endParaRPr>
          </a:p>
          <a:p>
            <a:pPr marL="157480" algn="l" rtl="0" eaLnBrk="0">
              <a:lnSpc>
                <a:spcPct val="100000"/>
              </a:lnSpc>
              <a:spcBef>
                <a:spcPts val="910"/>
              </a:spcBef>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&lt;1&gt;标气的选择</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algn="l" rtl="0" eaLnBrk="0">
              <a:lnSpc>
                <a:spcPct val="133000"/>
              </a:lnSpc>
            </a:pPr>
            <a:endParaRPr sz="1000" dirty="0">
              <a:latin typeface="Arial" panose="020B0604020202020204"/>
              <a:ea typeface="Arial" panose="020B0604020202020204"/>
              <a:cs typeface="Arial" panose="020B0604020202020204"/>
            </a:endParaRPr>
          </a:p>
          <a:p>
            <a:pPr algn="r" rtl="0" eaLnBrk="0">
              <a:lnSpc>
                <a:spcPct val="98000"/>
              </a:lnSpc>
              <a:spcBef>
                <a:spcPts val="695"/>
              </a:spcBef>
            </a:pPr>
            <a:r>
              <a:rPr sz="2300" kern="0" spc="-10" dirty="0">
                <a:solidFill>
                  <a:srgbClr val="000000">
                    <a:alpha val="100000"/>
                  </a:srgbClr>
                </a:solidFill>
                <a:latin typeface="Calibri" panose="020F0502020204030204"/>
                <a:ea typeface="Calibri" panose="020F0502020204030204"/>
                <a:cs typeface="Calibri" panose="020F0502020204030204"/>
              </a:rPr>
              <a:t>a. </a:t>
            </a:r>
            <a:r>
              <a:rPr sz="23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零点标校背景气为</a:t>
            </a:r>
            <a:r>
              <a:rPr sz="2300" kern="0" spc="-10" dirty="0">
                <a:solidFill>
                  <a:srgbClr val="FF0000">
                    <a:alpha val="100000"/>
                  </a:srgbClr>
                </a:solidFill>
                <a:latin typeface="Calibri" panose="020F0502020204030204"/>
                <a:ea typeface="Calibri" panose="020F0502020204030204"/>
                <a:cs typeface="Calibri" panose="020F0502020204030204"/>
              </a:rPr>
              <a:t>99</a:t>
            </a:r>
            <a:r>
              <a:rPr sz="2300" kern="0" spc="-20" dirty="0">
                <a:solidFill>
                  <a:srgbClr val="FF0000">
                    <a:alpha val="100000"/>
                  </a:srgbClr>
                </a:solidFill>
                <a:latin typeface="Calibri" panose="020F0502020204030204"/>
                <a:ea typeface="Calibri" panose="020F0502020204030204"/>
                <a:cs typeface="Calibri" panose="020F0502020204030204"/>
              </a:rPr>
              <a:t>.9%</a:t>
            </a:r>
            <a:r>
              <a:rPr sz="2300" kern="0" spc="-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氮气</a:t>
            </a:r>
            <a:r>
              <a:rPr sz="23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2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96000"/>
              </a:lnSpc>
            </a:pPr>
            <a:endParaRPr sz="1000" dirty="0">
              <a:latin typeface="Arial" panose="020B0604020202020204"/>
              <a:ea typeface="Arial" panose="020B0604020202020204"/>
              <a:cs typeface="Arial" panose="020B0604020202020204"/>
            </a:endParaRPr>
          </a:p>
          <a:p>
            <a:pPr marL="15240" indent="5715" algn="l" rtl="0" eaLnBrk="0">
              <a:lnSpc>
                <a:spcPct val="100000"/>
              </a:lnSpc>
              <a:spcBef>
                <a:spcPts val="690"/>
              </a:spcBef>
            </a:pPr>
            <a:r>
              <a:rPr sz="2300" kern="0" spc="60" dirty="0">
                <a:solidFill>
                  <a:srgbClr val="000000">
                    <a:alpha val="100000"/>
                  </a:srgbClr>
                </a:solidFill>
                <a:latin typeface="Calibri" panose="020F0502020204030204"/>
                <a:ea typeface="Calibri" panose="020F0502020204030204"/>
                <a:cs typeface="Calibri" panose="020F0502020204030204"/>
              </a:rPr>
              <a:t>b.</a:t>
            </a:r>
            <a:r>
              <a:rPr sz="23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标气浓度值建议</a:t>
            </a:r>
            <a:r>
              <a:rPr sz="2300" kern="0" spc="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采用</a:t>
            </a:r>
            <a:r>
              <a:rPr sz="2300" kern="0" spc="50" dirty="0">
                <a:solidFill>
                  <a:srgbClr val="FF0000">
                    <a:alpha val="100000"/>
                  </a:srgbClr>
                </a:solidFill>
                <a:latin typeface="Calibri" panose="020F0502020204030204"/>
                <a:ea typeface="Calibri" panose="020F0502020204030204"/>
                <a:cs typeface="Calibri" panose="020F0502020204030204"/>
              </a:rPr>
              <a:t>500</a:t>
            </a:r>
            <a:r>
              <a:rPr sz="2300" kern="0" spc="0" dirty="0">
                <a:solidFill>
                  <a:srgbClr val="FF0000">
                    <a:alpha val="100000"/>
                  </a:srgbClr>
                </a:solidFill>
                <a:latin typeface="Calibri" panose="020F0502020204030204"/>
                <a:ea typeface="Calibri" panose="020F0502020204030204"/>
                <a:cs typeface="Calibri" panose="020F0502020204030204"/>
              </a:rPr>
              <a:t>ppm</a:t>
            </a:r>
            <a:r>
              <a:rPr sz="2300" kern="0" spc="-240" dirty="0">
                <a:solidFill>
                  <a:srgbClr val="FF0000">
                    <a:alpha val="100000"/>
                  </a:srgbClr>
                </a:solidFill>
                <a:latin typeface="Calibri" panose="020F0502020204030204"/>
                <a:ea typeface="Calibri" panose="020F0502020204030204"/>
                <a:cs typeface="Calibri" panose="020F0502020204030204"/>
              </a:rPr>
              <a:t> </a:t>
            </a:r>
            <a:r>
              <a:rPr sz="23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23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300"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不得低于</a:t>
            </a:r>
            <a:r>
              <a:rPr sz="2300" kern="0" spc="80" dirty="0">
                <a:solidFill>
                  <a:srgbClr val="FF0000">
                    <a:alpha val="100000"/>
                  </a:srgbClr>
                </a:solidFill>
                <a:latin typeface="Calibri" panose="020F0502020204030204"/>
                <a:ea typeface="Calibri" panose="020F0502020204030204"/>
                <a:cs typeface="Calibri" panose="020F0502020204030204"/>
              </a:rPr>
              <a:t>200</a:t>
            </a:r>
            <a:r>
              <a:rPr sz="2300" kern="0" spc="0" dirty="0">
                <a:solidFill>
                  <a:srgbClr val="FF0000">
                    <a:alpha val="100000"/>
                  </a:srgbClr>
                </a:solidFill>
                <a:latin typeface="Calibri" panose="020F0502020204030204"/>
                <a:ea typeface="Calibri" panose="020F0502020204030204"/>
                <a:cs typeface="Calibri" panose="020F0502020204030204"/>
              </a:rPr>
              <a:t>ppm</a:t>
            </a:r>
            <a:endParaRPr sz="2300" dirty="0">
              <a:latin typeface="Calibri" panose="020F0502020204030204"/>
              <a:ea typeface="Calibri" panose="020F0502020204030204"/>
              <a:cs typeface="Calibri" panose="020F0502020204030204"/>
            </a:endParaRPr>
          </a:p>
          <a:p>
            <a:pPr algn="l" rtl="0" eaLnBrk="0">
              <a:lnSpc>
                <a:spcPct val="148000"/>
              </a:lnSpc>
            </a:pPr>
            <a:endParaRPr sz="1000" dirty="0">
              <a:latin typeface="Arial" panose="020B0604020202020204"/>
              <a:ea typeface="Arial" panose="020B0604020202020204"/>
              <a:cs typeface="Arial" panose="020B0604020202020204"/>
            </a:endParaRPr>
          </a:p>
          <a:p>
            <a:pPr marL="229870" algn="l" rtl="0" eaLnBrk="0">
              <a:lnSpc>
                <a:spcPct val="100000"/>
              </a:lnSpc>
              <a:spcBef>
                <a:spcPts val="51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&lt;2&gt;所需设备</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8000"/>
              </a:lnSpc>
            </a:pPr>
            <a:endParaRPr sz="1000" dirty="0">
              <a:latin typeface="Arial" panose="020B0604020202020204"/>
              <a:ea typeface="Arial" panose="020B0604020202020204"/>
              <a:cs typeface="Arial" panose="020B0604020202020204"/>
            </a:endParaRPr>
          </a:p>
          <a:p>
            <a:pPr marL="516255" algn="l" rtl="0" eaLnBrk="0">
              <a:lnSpc>
                <a:spcPct val="99000"/>
              </a:lnSpc>
              <a:spcBef>
                <a:spcPts val="520"/>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与甲烷传感器相同</a:t>
            </a:r>
            <a:endParaRPr sz="1700" dirty="0">
              <a:latin typeface="宋体" panose="02010600030101010101" pitchFamily="2" charset="-122"/>
              <a:ea typeface="宋体" panose="02010600030101010101" pitchFamily="2" charset="-122"/>
              <a:cs typeface="宋体" panose="02010600030101010101" pitchFamily="2" charset="-122"/>
            </a:endParaRPr>
          </a:p>
          <a:p>
            <a:pPr marL="272415" algn="l" rtl="0" eaLnBrk="0">
              <a:lnSpc>
                <a:spcPct val="100000"/>
              </a:lnSpc>
              <a:spcBef>
                <a:spcPts val="1370"/>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&lt;3&gt;标校步骤</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endParaRPr sz="1100" dirty="0">
              <a:latin typeface="Arial" panose="020B0604020202020204"/>
              <a:ea typeface="Arial" panose="020B0604020202020204"/>
              <a:cs typeface="Arial" panose="020B0604020202020204"/>
            </a:endParaRPr>
          </a:p>
          <a:p>
            <a:pPr marL="588645" algn="l" rtl="0" eaLnBrk="0">
              <a:lnSpc>
                <a:spcPct val="99000"/>
              </a:lnSpc>
              <a:spcBef>
                <a:spcPts val="5"/>
              </a:spcBef>
            </a:pP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与甲烷传感器相同</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546" name="picture 1546"/>
          <p:cNvPicPr>
            <a:picLocks noChangeAspect="1"/>
          </p:cNvPicPr>
          <p:nvPr/>
        </p:nvPicPr>
        <p:blipFill>
          <a:blip r:embed="rId1"/>
          <a:stretch>
            <a:fillRect/>
          </a:stretch>
        </p:blipFill>
        <p:spPr>
          <a:xfrm rot="21600000">
            <a:off x="5219700" y="1485900"/>
            <a:ext cx="3144011" cy="3137915"/>
          </a:xfrm>
          <a:prstGeom prst="rect">
            <a:avLst/>
          </a:prstGeom>
        </p:spPr>
      </p:pic>
      <p:sp>
        <p:nvSpPr>
          <p:cNvPr id="1548" name="textbox 1548"/>
          <p:cNvSpPr/>
          <p:nvPr/>
        </p:nvSpPr>
        <p:spPr>
          <a:xfrm>
            <a:off x="708279" y="217868"/>
            <a:ext cx="4292600"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795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550" name="picture 1550"/>
          <p:cNvPicPr>
            <a:picLocks noChangeAspect="1"/>
          </p:cNvPicPr>
          <p:nvPr/>
        </p:nvPicPr>
        <p:blipFill>
          <a:blip r:embed="rId2"/>
          <a:stretch>
            <a:fillRect/>
          </a:stretch>
        </p:blipFill>
        <p:spPr>
          <a:xfrm rot="21600000">
            <a:off x="179387" y="484632"/>
            <a:ext cx="7526337" cy="243839"/>
          </a:xfrm>
          <a:prstGeom prst="rect">
            <a:avLst/>
          </a:prstGeom>
        </p:spPr>
      </p:pic>
      <p:sp>
        <p:nvSpPr>
          <p:cNvPr id="1552" name="rect 155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 name="textbox 1556"/>
          <p:cNvSpPr/>
          <p:nvPr/>
        </p:nvSpPr>
        <p:spPr>
          <a:xfrm>
            <a:off x="848931" y="1764550"/>
            <a:ext cx="7226934" cy="232092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&lt;1&gt;气嘴匹配性</a:t>
            </a:r>
            <a:endParaRPr sz="1700" dirty="0">
              <a:latin typeface="宋体" panose="02010600030101010101" pitchFamily="2" charset="-122"/>
              <a:ea typeface="宋体" panose="02010600030101010101" pitchFamily="2" charset="-122"/>
              <a:cs typeface="宋体" panose="02010600030101010101" pitchFamily="2" charset="-122"/>
            </a:endParaRPr>
          </a:p>
          <a:p>
            <a:pPr marL="165100" indent="407035" algn="l" rtl="0" eaLnBrk="0">
              <a:lnSpc>
                <a:spcPct val="148000"/>
              </a:lnSpc>
              <a:spcBef>
                <a:spcPts val="500"/>
              </a:spcBef>
            </a:pP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如传感器上未带气嘴时， 催化</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原理 （</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KG</a:t>
            </a:r>
            <a:r>
              <a:rPr sz="1700"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9701B\</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KG</a:t>
            </a:r>
            <a:r>
              <a:rPr sz="1700" kern="0" spc="30" dirty="0">
                <a:solidFill>
                  <a:srgbClr val="FF0000">
                    <a:alpha val="100000"/>
                  </a:srgbClr>
                </a:solidFill>
                <a:latin typeface="微软雅黑" panose="020B0503020204020204" charset="-122"/>
                <a:ea typeface="微软雅黑" panose="020B0503020204020204" charset="-122"/>
                <a:cs typeface="微软雅黑" panose="020B0503020204020204" charset="-122"/>
              </a:rPr>
              <a:t>9001C</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和电化</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学原理 （</a:t>
            </a: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GTH</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1000一</a:t>
            </a:r>
            <a:r>
              <a:rPr sz="1700"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氧化碳</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需要使用</a:t>
            </a:r>
            <a:r>
              <a:rPr sz="1700" kern="0" spc="40" dirty="0">
                <a:solidFill>
                  <a:srgbClr val="FF0000">
                    <a:alpha val="100000"/>
                  </a:srgbClr>
                </a:solidFill>
                <a:latin typeface="微软雅黑" panose="020B0503020204020204" charset="-122"/>
                <a:ea typeface="微软雅黑" panose="020B0503020204020204" charset="-122"/>
                <a:cs typeface="微软雅黑" panose="020B0503020204020204" charset="-122"/>
              </a:rPr>
              <a:t>带气孔气嘴</a:t>
            </a:r>
            <a:r>
              <a:rPr sz="1700" kern="0" spc="40" dirty="0">
                <a:solidFill>
                  <a:srgbClr val="000000">
                    <a:alpha val="100000"/>
                  </a:srgbClr>
                </a:solidFill>
                <a:latin typeface="微软雅黑" panose="020B0503020204020204" charset="-122"/>
                <a:ea typeface="微软雅黑" panose="020B0503020204020204" charset="-122"/>
                <a:cs typeface="微软雅黑" panose="020B0503020204020204" charset="-122"/>
              </a:rPr>
              <a:t>， 方便传感器气室</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气体置换。</a:t>
            </a:r>
            <a:endParaRPr sz="1700" dirty="0">
              <a:latin typeface="微软雅黑" panose="020B0503020204020204" charset="-122"/>
              <a:ea typeface="微软雅黑" panose="020B0503020204020204" charset="-122"/>
              <a:cs typeface="微软雅黑" panose="020B0503020204020204" charset="-122"/>
            </a:endParaRPr>
          </a:p>
          <a:p>
            <a:pPr marL="165100" indent="415290" algn="l" rtl="0" eaLnBrk="0">
              <a:lnSpc>
                <a:spcPct val="148000"/>
              </a:lnSpc>
              <a:spcBef>
                <a:spcPts val="445"/>
              </a:spcBef>
            </a:pPr>
            <a:r>
              <a:rPr sz="1700" kern="0" spc="0" dirty="0">
                <a:solidFill>
                  <a:srgbClr val="FF0000">
                    <a:alpha val="100000"/>
                  </a:srgbClr>
                </a:solidFill>
                <a:latin typeface="微软雅黑" panose="020B0503020204020204" charset="-122"/>
                <a:ea typeface="微软雅黑" panose="020B0503020204020204" charset="-122"/>
                <a:cs typeface="微软雅黑" panose="020B0503020204020204" charset="-122"/>
              </a:rPr>
              <a:t>GJG</a:t>
            </a:r>
            <a:r>
              <a:rPr sz="1700" kern="0" spc="80" dirty="0">
                <a:solidFill>
                  <a:srgbClr val="FF0000">
                    <a:alpha val="100000"/>
                  </a:srgbClr>
                </a:solidFill>
                <a:latin typeface="微软雅黑" panose="020B0503020204020204" charset="-122"/>
                <a:ea typeface="微软雅黑" panose="020B0503020204020204" charset="-122"/>
                <a:cs typeface="微软雅黑" panose="020B0503020204020204" charset="-122"/>
              </a:rPr>
              <a:t>100J激光</a:t>
            </a: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甲烷传感器由于气室自带通气</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孔， 需要使用</a:t>
            </a:r>
            <a:r>
              <a:rPr sz="1700" kern="0" spc="70" dirty="0">
                <a:solidFill>
                  <a:srgbClr val="FF0000">
                    <a:alpha val="100000"/>
                  </a:srgbClr>
                </a:solidFill>
                <a:latin typeface="微软雅黑" panose="020B0503020204020204" charset="-122"/>
                <a:ea typeface="微软雅黑" panose="020B0503020204020204" charset="-122"/>
                <a:cs typeface="微软雅黑" panose="020B0503020204020204" charset="-122"/>
              </a:rPr>
              <a:t>不带气孔</a:t>
            </a:r>
            <a:r>
              <a:rPr sz="1700" kern="0" spc="-10" dirty="0">
                <a:solidFill>
                  <a:srgbClr val="FF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FF0000">
                    <a:alpha val="100000"/>
                  </a:srgbClr>
                </a:solidFill>
                <a:latin typeface="微软雅黑" panose="020B0503020204020204" charset="-122"/>
                <a:ea typeface="微软雅黑" panose="020B0503020204020204" charset="-122"/>
                <a:cs typeface="微软雅黑" panose="020B0503020204020204" charset="-122"/>
              </a:rPr>
              <a:t>气嘴</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700" dirty="0">
              <a:latin typeface="微软雅黑" panose="020B0503020204020204" charset="-122"/>
              <a:ea typeface="微软雅黑" panose="020B0503020204020204" charset="-122"/>
              <a:cs typeface="微软雅黑" panose="020B0503020204020204" charset="-122"/>
            </a:endParaRPr>
          </a:p>
        </p:txBody>
      </p:sp>
      <p:pic>
        <p:nvPicPr>
          <p:cNvPr id="1558" name="picture 1558"/>
          <p:cNvPicPr>
            <a:picLocks noChangeAspect="1"/>
          </p:cNvPicPr>
          <p:nvPr/>
        </p:nvPicPr>
        <p:blipFill>
          <a:blip r:embed="rId1"/>
          <a:stretch>
            <a:fillRect/>
          </a:stretch>
        </p:blipFill>
        <p:spPr>
          <a:xfrm rot="21600000">
            <a:off x="5652515" y="4206239"/>
            <a:ext cx="2266187" cy="2097024"/>
          </a:xfrm>
          <a:prstGeom prst="rect">
            <a:avLst/>
          </a:prstGeom>
        </p:spPr>
      </p:pic>
      <p:pic>
        <p:nvPicPr>
          <p:cNvPr id="1560" name="picture 1560"/>
          <p:cNvPicPr>
            <a:picLocks noChangeAspect="1"/>
          </p:cNvPicPr>
          <p:nvPr/>
        </p:nvPicPr>
        <p:blipFill>
          <a:blip r:embed="rId2"/>
          <a:stretch>
            <a:fillRect/>
          </a:stretch>
        </p:blipFill>
        <p:spPr>
          <a:xfrm rot="21600000">
            <a:off x="611123" y="4206240"/>
            <a:ext cx="2196083" cy="2129027"/>
          </a:xfrm>
          <a:prstGeom prst="rect">
            <a:avLst/>
          </a:prstGeom>
        </p:spPr>
      </p:pic>
      <p:pic>
        <p:nvPicPr>
          <p:cNvPr id="1562" name="picture 1562"/>
          <p:cNvPicPr>
            <a:picLocks noChangeAspect="1"/>
          </p:cNvPicPr>
          <p:nvPr/>
        </p:nvPicPr>
        <p:blipFill>
          <a:blip r:embed="rId3"/>
          <a:stretch>
            <a:fillRect/>
          </a:stretch>
        </p:blipFill>
        <p:spPr>
          <a:xfrm rot="21600000">
            <a:off x="3204972" y="4221480"/>
            <a:ext cx="2016251" cy="2129027"/>
          </a:xfrm>
          <a:prstGeom prst="rect">
            <a:avLst/>
          </a:prstGeom>
        </p:spPr>
      </p:pic>
      <p:sp>
        <p:nvSpPr>
          <p:cNvPr id="1564" name="textbox 1564"/>
          <p:cNvSpPr/>
          <p:nvPr/>
        </p:nvSpPr>
        <p:spPr>
          <a:xfrm>
            <a:off x="843889" y="824293"/>
            <a:ext cx="3567429" cy="8134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r" rtl="0" eaLnBrk="0">
              <a:lnSpc>
                <a:spcPct val="95000"/>
              </a:lnSpc>
              <a:spcBef>
                <a:spcPts val="0"/>
              </a:spcBef>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传感器的标校</a:t>
            </a:r>
            <a:r>
              <a:rPr sz="20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注意事项</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566" name="picture 1566"/>
          <p:cNvPicPr>
            <a:picLocks noChangeAspect="1"/>
          </p:cNvPicPr>
          <p:nvPr/>
        </p:nvPicPr>
        <p:blipFill>
          <a:blip r:embed="rId4"/>
          <a:stretch>
            <a:fillRect/>
          </a:stretch>
        </p:blipFill>
        <p:spPr>
          <a:xfrm rot="21600000">
            <a:off x="179387" y="484632"/>
            <a:ext cx="7526337" cy="243839"/>
          </a:xfrm>
          <a:prstGeom prst="rect">
            <a:avLst/>
          </a:prstGeom>
        </p:spPr>
      </p:pic>
      <p:sp>
        <p:nvSpPr>
          <p:cNvPr id="1568" name="rect 156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570" name="textbox 1570"/>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1" name="图片 10"/>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4" name="textbox 1574"/>
          <p:cNvSpPr/>
          <p:nvPr/>
        </p:nvSpPr>
        <p:spPr>
          <a:xfrm>
            <a:off x="843889" y="824293"/>
            <a:ext cx="4427220" cy="1615439"/>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marL="488315" algn="l" rtl="0" eaLnBrk="0">
              <a:lnSpc>
                <a:spcPct val="95000"/>
              </a:lnSpc>
              <a:spcBef>
                <a:spcPts val="1180"/>
              </a:spcBef>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传感器的标校</a:t>
            </a:r>
            <a:r>
              <a:rPr sz="20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注意事项</a:t>
            </a:r>
            <a:endParaRPr sz="2000" dirty="0">
              <a:latin typeface="宋体" panose="02010600030101010101" pitchFamily="2" charset="-122"/>
              <a:ea typeface="宋体" panose="02010600030101010101" pitchFamily="2" charset="-122"/>
              <a:cs typeface="宋体" panose="02010600030101010101" pitchFamily="2" charset="-122"/>
            </a:endParaRPr>
          </a:p>
          <a:p>
            <a:pPr marL="17145" algn="l" rtl="0" eaLnBrk="0">
              <a:lnSpc>
                <a:spcPct val="100000"/>
              </a:lnSpc>
              <a:spcBef>
                <a:spcPts val="1200"/>
              </a:spcBef>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&lt;2&gt;标校一致性</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900" dirty="0">
              <a:latin typeface="Arial" panose="020B0604020202020204"/>
              <a:ea typeface="Arial" panose="020B0604020202020204"/>
              <a:cs typeface="Arial" panose="020B0604020202020204"/>
            </a:endParaRPr>
          </a:p>
          <a:p>
            <a:pPr algn="r" rtl="0" eaLnBrk="0">
              <a:lnSpc>
                <a:spcPct val="96000"/>
              </a:lnSpc>
              <a:spcBef>
                <a:spcPts val="0"/>
              </a:spcBef>
            </a:pP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调校操作时尽量零点和精度一起调校。</a:t>
            </a:r>
            <a:endParaRPr sz="1700" dirty="0">
              <a:latin typeface="微软雅黑" panose="020B0503020204020204" charset="-122"/>
              <a:ea typeface="微软雅黑" panose="020B0503020204020204" charset="-122"/>
              <a:cs typeface="微软雅黑" panose="020B0503020204020204" charset="-122"/>
            </a:endParaRPr>
          </a:p>
        </p:txBody>
      </p:sp>
      <p:sp>
        <p:nvSpPr>
          <p:cNvPr id="1576" name="textbox 1576"/>
          <p:cNvSpPr/>
          <p:nvPr/>
        </p:nvSpPr>
        <p:spPr>
          <a:xfrm>
            <a:off x="1000480" y="3822268"/>
            <a:ext cx="4138295" cy="1507489"/>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419100" algn="l" rtl="0" eaLnBrk="0">
              <a:lnSpc>
                <a:spcPct val="88000"/>
              </a:lnSpc>
            </a:pP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零点的漂移z0主要由元件自身和电路</a:t>
            </a:r>
            <a:endParaRPr sz="1700" dirty="0">
              <a:latin typeface="微软雅黑" panose="020B0503020204020204" charset="-122"/>
              <a:ea typeface="微软雅黑" panose="020B0503020204020204" charset="-122"/>
              <a:cs typeface="微软雅黑" panose="020B0503020204020204" charset="-122"/>
            </a:endParaRPr>
          </a:p>
          <a:p>
            <a:pPr marL="12700" indent="635" algn="l" rtl="0" eaLnBrk="0">
              <a:lnSpc>
                <a:spcPct val="161000"/>
              </a:lnSpc>
              <a:spcBef>
                <a:spcPts val="30"/>
              </a:spcBef>
            </a:pP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失调电压两部分引起； 灵敏度k主要由元</a:t>
            </a:r>
            <a:r>
              <a:rPr sz="1700" kern="0" spc="2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件自身性能下降或激活特性增强而</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引起的</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变化。</a:t>
            </a:r>
            <a:endParaRPr sz="1700" dirty="0">
              <a:latin typeface="微软雅黑" panose="020B0503020204020204" charset="-122"/>
              <a:ea typeface="微软雅黑" panose="020B0503020204020204" charset="-122"/>
              <a:cs typeface="微软雅黑" panose="020B0503020204020204" charset="-122"/>
            </a:endParaRPr>
          </a:p>
        </p:txBody>
      </p:sp>
      <p:pic>
        <p:nvPicPr>
          <p:cNvPr id="1578" name="picture 1578"/>
          <p:cNvPicPr>
            <a:picLocks noChangeAspect="1"/>
          </p:cNvPicPr>
          <p:nvPr/>
        </p:nvPicPr>
        <p:blipFill>
          <a:blip r:embed="rId1"/>
          <a:stretch>
            <a:fillRect/>
          </a:stretch>
        </p:blipFill>
        <p:spPr>
          <a:xfrm rot="21600000">
            <a:off x="5541124" y="5379173"/>
            <a:ext cx="2664295" cy="127000"/>
          </a:xfrm>
          <a:prstGeom prst="rect">
            <a:avLst/>
          </a:prstGeom>
        </p:spPr>
      </p:pic>
      <p:pic>
        <p:nvPicPr>
          <p:cNvPr id="1580" name="picture 1580"/>
          <p:cNvPicPr>
            <a:picLocks noChangeAspect="1"/>
          </p:cNvPicPr>
          <p:nvPr/>
        </p:nvPicPr>
        <p:blipFill>
          <a:blip r:embed="rId2"/>
          <a:stretch>
            <a:fillRect/>
          </a:stretch>
        </p:blipFill>
        <p:spPr>
          <a:xfrm rot="21600000">
            <a:off x="5477624" y="3642474"/>
            <a:ext cx="2514270" cy="1800199"/>
          </a:xfrm>
          <a:prstGeom prst="rect">
            <a:avLst/>
          </a:prstGeom>
        </p:spPr>
      </p:pic>
      <p:pic>
        <p:nvPicPr>
          <p:cNvPr id="1582" name="picture 1582"/>
          <p:cNvPicPr>
            <a:picLocks noChangeAspect="1"/>
          </p:cNvPicPr>
          <p:nvPr/>
        </p:nvPicPr>
        <p:blipFill>
          <a:blip r:embed="rId3"/>
          <a:stretch>
            <a:fillRect/>
          </a:stretch>
        </p:blipFill>
        <p:spPr>
          <a:xfrm rot="21600000">
            <a:off x="179387" y="484632"/>
            <a:ext cx="7526337" cy="243839"/>
          </a:xfrm>
          <a:prstGeom prst="rect">
            <a:avLst/>
          </a:prstGeom>
        </p:spPr>
      </p:pic>
      <p:sp>
        <p:nvSpPr>
          <p:cNvPr id="1584" name="rect 1584"/>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586" name="textbox 1586"/>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sp>
        <p:nvSpPr>
          <p:cNvPr id="1590" name="textbox 1590"/>
          <p:cNvSpPr/>
          <p:nvPr/>
        </p:nvSpPr>
        <p:spPr>
          <a:xfrm>
            <a:off x="6017285" y="5606821"/>
            <a:ext cx="1787525" cy="3206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325"/>
              </a:lnSpc>
            </a:pP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y</a:t>
            </a:r>
            <a:r>
              <a:rPr sz="1600" kern="0" spc="28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600" kern="0" spc="2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k</a:t>
            </a:r>
            <a:r>
              <a:rPr sz="1600" kern="0" spc="1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 （x</a:t>
            </a:r>
            <a:r>
              <a:rPr sz="16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r>
              <a:rPr sz="16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6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z0</a:t>
            </a:r>
            <a:r>
              <a:rPr sz="16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a:t>
            </a:r>
            <a:endParaRPr sz="1600" dirty="0">
              <a:latin typeface="微软雅黑" panose="020B0503020204020204" charset="-122"/>
              <a:ea typeface="微软雅黑" panose="020B0503020204020204" charset="-122"/>
              <a:cs typeface="微软雅黑" panose="020B0503020204020204" charset="-122"/>
            </a:endParaRPr>
          </a:p>
        </p:txBody>
      </p:sp>
      <p:pic>
        <p:nvPicPr>
          <p:cNvPr id="1592" name="picture 1592"/>
          <p:cNvPicPr>
            <a:picLocks noChangeAspect="1"/>
          </p:cNvPicPr>
          <p:nvPr/>
        </p:nvPicPr>
        <p:blipFill>
          <a:blip r:embed="rId4"/>
          <a:stretch>
            <a:fillRect/>
          </a:stretch>
        </p:blipFill>
        <p:spPr>
          <a:xfrm rot="21600000">
            <a:off x="5231269" y="5178336"/>
            <a:ext cx="2758122" cy="9524"/>
          </a:xfrm>
          <a:prstGeom prst="rect">
            <a:avLst/>
          </a:prstGeom>
        </p:spPr>
      </p:pic>
      <p:sp>
        <p:nvSpPr>
          <p:cNvPr id="1594" name="textbox 1594"/>
          <p:cNvSpPr/>
          <p:nvPr/>
        </p:nvSpPr>
        <p:spPr>
          <a:xfrm>
            <a:off x="5227700" y="4886642"/>
            <a:ext cx="1095375" cy="32067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325"/>
              </a:lnSpc>
            </a:pPr>
            <a:r>
              <a:rPr sz="2700" kern="0" spc="-70" baseline="-9000" dirty="0">
                <a:solidFill>
                  <a:srgbClr val="000000">
                    <a:alpha val="100000"/>
                  </a:srgbClr>
                </a:solidFill>
                <a:latin typeface="微软雅黑" panose="020B0503020204020204" charset="-122"/>
                <a:ea typeface="微软雅黑" panose="020B0503020204020204" charset="-122"/>
                <a:cs typeface="微软雅黑" panose="020B0503020204020204" charset="-122"/>
              </a:rPr>
              <a:t>z0</a:t>
            </a:r>
            <a:r>
              <a:rPr sz="1700" kern="0" spc="1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2700" kern="0" spc="-10" baseline="4000" dirty="0">
                <a:solidFill>
                  <a:srgbClr val="000000">
                    <a:alpha val="100000"/>
                  </a:srgbClr>
                </a:solidFill>
                <a:latin typeface="微软雅黑" panose="020B0503020204020204" charset="-122"/>
                <a:ea typeface="微软雅黑" panose="020B0503020204020204" charset="-122"/>
                <a:cs typeface="微软雅黑" panose="020B0503020204020204" charset="-122"/>
              </a:rPr>
              <a:t>k</a:t>
            </a:r>
            <a:endParaRPr sz="2700" baseline="4000" dirty="0">
              <a:latin typeface="微软雅黑" panose="020B0503020204020204" charset="-122"/>
              <a:ea typeface="微软雅黑" panose="020B0503020204020204" charset="-122"/>
              <a:cs typeface="微软雅黑" panose="020B0503020204020204" charset="-122"/>
            </a:endParaRPr>
          </a:p>
        </p:txBody>
      </p:sp>
      <p:pic>
        <p:nvPicPr>
          <p:cNvPr id="13" name="图片 12"/>
          <p:cNvPicPr>
            <a:picLocks noChangeAspect="1"/>
          </p:cNvPicPr>
          <p:nvPr/>
        </p:nvPicPr>
        <p:blipFill>
          <a:blip r:embed="rId5"/>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96" name="table 1596"/>
          <p:cNvGraphicFramePr>
            <a:graphicFrameLocks noGrp="1"/>
          </p:cNvGraphicFramePr>
          <p:nvPr/>
        </p:nvGraphicFramePr>
        <p:xfrm>
          <a:off x="746379" y="3163442"/>
          <a:ext cx="8010525" cy="3098800"/>
        </p:xfrm>
        <a:graphic>
          <a:graphicData uri="http://schemas.openxmlformats.org/drawingml/2006/table">
            <a:tbl>
              <a:tblPr>
                <a:solidFill>
                  <a:srgbClr val="000000"/>
                </a:solidFill>
              </a:tblPr>
              <a:tblGrid>
                <a:gridCol w="8010525"/>
              </a:tblGrid>
              <a:tr h="309880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r>
            </a:tbl>
          </a:graphicData>
        </a:graphic>
      </p:graphicFrame>
      <p:pic>
        <p:nvPicPr>
          <p:cNvPr id="1598" name="picture 1598"/>
          <p:cNvPicPr>
            <a:picLocks noChangeAspect="1"/>
          </p:cNvPicPr>
          <p:nvPr/>
        </p:nvPicPr>
        <p:blipFill>
          <a:blip r:embed="rId1"/>
          <a:stretch>
            <a:fillRect/>
          </a:stretch>
        </p:blipFill>
        <p:spPr>
          <a:xfrm rot="21600000">
            <a:off x="755904" y="3172967"/>
            <a:ext cx="7991856" cy="3086100"/>
          </a:xfrm>
          <a:prstGeom prst="rect">
            <a:avLst/>
          </a:prstGeom>
        </p:spPr>
      </p:pic>
      <p:sp>
        <p:nvSpPr>
          <p:cNvPr id="1600" name="textbox 1600"/>
          <p:cNvSpPr/>
          <p:nvPr/>
        </p:nvSpPr>
        <p:spPr>
          <a:xfrm>
            <a:off x="848931" y="1764550"/>
            <a:ext cx="7777480" cy="97345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100000"/>
              </a:lnSpc>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&lt;3&gt;步骤完整性</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marL="22225" indent="-1270" algn="l" rtl="0" eaLnBrk="0">
              <a:lnSpc>
                <a:spcPct val="103000"/>
              </a:lnSpc>
              <a:spcBef>
                <a:spcPts val="0"/>
              </a:spcBef>
            </a:pP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在进行井下现场调校时一定要</a:t>
            </a:r>
            <a:r>
              <a:rPr sz="17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先</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进入</a:t>
            </a:r>
            <a:r>
              <a:rPr sz="17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遥控</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状态</a:t>
            </a:r>
            <a:r>
              <a:rPr sz="1700" b="1"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再调</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校</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调校完</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成待传感器</a:t>
            </a:r>
            <a:r>
              <a:rPr sz="17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显</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示数值恢复</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到现场</a:t>
            </a: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正常</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监测值后</a:t>
            </a: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再退出遥控</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状态。否则会出现调校数值上传。</a:t>
            </a:r>
            <a:endParaRPr sz="1700" dirty="0">
              <a:latin typeface="宋体" panose="02010600030101010101" pitchFamily="2" charset="-122"/>
              <a:ea typeface="宋体" panose="02010600030101010101" pitchFamily="2" charset="-122"/>
              <a:cs typeface="宋体" panose="02010600030101010101" pitchFamily="2" charset="-122"/>
            </a:endParaRPr>
          </a:p>
        </p:txBody>
      </p:sp>
      <p:sp>
        <p:nvSpPr>
          <p:cNvPr id="1602" name="textbox 1602"/>
          <p:cNvSpPr/>
          <p:nvPr/>
        </p:nvSpPr>
        <p:spPr>
          <a:xfrm>
            <a:off x="843889" y="824293"/>
            <a:ext cx="3567429" cy="8134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r" rtl="0" eaLnBrk="0">
              <a:lnSpc>
                <a:spcPct val="95000"/>
              </a:lnSpc>
              <a:spcBef>
                <a:spcPts val="0"/>
              </a:spcBef>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传感器的标校</a:t>
            </a:r>
            <a:r>
              <a:rPr sz="20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注意事项</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604" name="picture 1604"/>
          <p:cNvPicPr>
            <a:picLocks noChangeAspect="1"/>
          </p:cNvPicPr>
          <p:nvPr/>
        </p:nvPicPr>
        <p:blipFill>
          <a:blip r:embed="rId2"/>
          <a:stretch>
            <a:fillRect/>
          </a:stretch>
        </p:blipFill>
        <p:spPr>
          <a:xfrm rot="21600000">
            <a:off x="179387" y="484632"/>
            <a:ext cx="7526337" cy="243839"/>
          </a:xfrm>
          <a:prstGeom prst="rect">
            <a:avLst/>
          </a:prstGeom>
        </p:spPr>
      </p:pic>
      <p:sp>
        <p:nvSpPr>
          <p:cNvPr id="1606" name="rect 1606"/>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608" name="textbox 1608"/>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10" name="图片 9"/>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 name="textbox 1612"/>
          <p:cNvSpPr/>
          <p:nvPr/>
        </p:nvSpPr>
        <p:spPr>
          <a:xfrm>
            <a:off x="820166" y="1764550"/>
            <a:ext cx="7760334" cy="278828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41275" algn="l" rtl="0" eaLnBrk="0">
              <a:lnSpc>
                <a:spcPct val="100000"/>
              </a:lnSpc>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&lt;4&gt;步骤一致性</a:t>
            </a:r>
            <a:endParaRPr sz="1700" dirty="0">
              <a:latin typeface="宋体" panose="02010600030101010101" pitchFamily="2" charset="-122"/>
              <a:ea typeface="宋体" panose="02010600030101010101" pitchFamily="2" charset="-122"/>
              <a:cs typeface="宋体" panose="02010600030101010101" pitchFamily="2" charset="-122"/>
            </a:endParaRPr>
          </a:p>
          <a:p>
            <a:pPr marL="12700" indent="234950" algn="l" rtl="0" eaLnBrk="0">
              <a:lnSpc>
                <a:spcPct val="104000"/>
              </a:lnSpc>
              <a:spcBef>
                <a:spcPts val="1195"/>
              </a:spcBef>
            </a:pP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在进行井下现场调校时一定要按标校步骤操作，先预热，再清零，后校准。</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对有两个参数需要标校时要分开进行，如</a:t>
            </a:r>
            <a:r>
              <a:rPr sz="1700" kern="0" spc="0" dirty="0">
                <a:solidFill>
                  <a:srgbClr val="000000">
                    <a:alpha val="100000"/>
                  </a:srgbClr>
                </a:solidFill>
                <a:latin typeface="Calibri" panose="020F0502020204030204"/>
                <a:ea typeface="Calibri" panose="020F0502020204030204"/>
                <a:cs typeface="Calibri" panose="020F0502020204030204"/>
              </a:rPr>
              <a:t>KG</a:t>
            </a:r>
            <a:r>
              <a:rPr sz="1700" kern="0" spc="90" dirty="0">
                <a:solidFill>
                  <a:srgbClr val="000000">
                    <a:alpha val="100000"/>
                  </a:srgbClr>
                </a:solidFill>
                <a:latin typeface="Calibri" panose="020F0502020204030204"/>
                <a:ea typeface="Calibri" panose="020F0502020204030204"/>
                <a:cs typeface="Calibri" panose="020F0502020204030204"/>
              </a:rPr>
              <a:t>9001C</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高低浓度甲烷传感器的标</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校，建议采用两路以上通气管路，若不</a:t>
            </a:r>
            <a:r>
              <a:rPr sz="17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具备则需要遵循先低浓后高浓的原则。</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7000"/>
              </a:lnSpc>
            </a:pPr>
            <a:endParaRPr sz="1000" dirty="0">
              <a:latin typeface="Arial" panose="020B0604020202020204"/>
              <a:ea typeface="Arial" panose="020B0604020202020204"/>
              <a:cs typeface="Arial" panose="020B0604020202020204"/>
            </a:endParaRPr>
          </a:p>
          <a:p>
            <a:pPr marL="184785" algn="l" rtl="0" eaLnBrk="0">
              <a:lnSpc>
                <a:spcPct val="99000"/>
              </a:lnSpc>
              <a:spcBef>
                <a:spcPts val="515"/>
              </a:spcBef>
            </a:pPr>
            <a:r>
              <a:rPr sz="1700" b="1"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&lt;5&gt;干活技巧性</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marL="111760" indent="198755" algn="l" rtl="0" eaLnBrk="0">
              <a:lnSpc>
                <a:spcPct val="104000"/>
              </a:lnSpc>
              <a:spcBef>
                <a:spcPts val="5"/>
              </a:spcBef>
            </a:pP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传感器属于精密仪器，维护使用过程中不能采取暴力，在</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调校过程中气嘴</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与传感器元件保护罩在拧紧时要注意使用力度，</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不可使用蛮力进行旋转，否</a:t>
            </a:r>
            <a:r>
              <a:rPr sz="17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7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则过度的旋转有可能会导致元件出现损坏情况</a:t>
            </a:r>
            <a:r>
              <a:rPr sz="17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1700" dirty="0">
              <a:latin typeface="宋体" panose="02010600030101010101" pitchFamily="2" charset="-122"/>
              <a:ea typeface="宋体" panose="02010600030101010101" pitchFamily="2" charset="-122"/>
              <a:cs typeface="宋体" panose="02010600030101010101" pitchFamily="2" charset="-122"/>
            </a:endParaRPr>
          </a:p>
        </p:txBody>
      </p:sp>
      <p:pic>
        <p:nvPicPr>
          <p:cNvPr id="1614" name="picture 1614"/>
          <p:cNvPicPr>
            <a:picLocks noChangeAspect="1"/>
          </p:cNvPicPr>
          <p:nvPr/>
        </p:nvPicPr>
        <p:blipFill>
          <a:blip r:embed="rId1"/>
          <a:stretch>
            <a:fillRect/>
          </a:stretch>
        </p:blipFill>
        <p:spPr>
          <a:xfrm rot="21600000">
            <a:off x="2267711" y="4550664"/>
            <a:ext cx="3867911" cy="2058924"/>
          </a:xfrm>
          <a:prstGeom prst="rect">
            <a:avLst/>
          </a:prstGeom>
        </p:spPr>
      </p:pic>
      <p:sp>
        <p:nvSpPr>
          <p:cNvPr id="1616" name="textbox 1616"/>
          <p:cNvSpPr/>
          <p:nvPr/>
        </p:nvSpPr>
        <p:spPr>
          <a:xfrm>
            <a:off x="843889" y="824293"/>
            <a:ext cx="3567429" cy="81343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a:p>
            <a:pPr algn="l" rtl="0" eaLnBrk="0">
              <a:lnSpc>
                <a:spcPct val="109000"/>
              </a:lnSpc>
            </a:pPr>
            <a:endParaRPr sz="900" dirty="0">
              <a:latin typeface="Arial" panose="020B0604020202020204"/>
              <a:ea typeface="Arial" panose="020B0604020202020204"/>
              <a:cs typeface="Arial" panose="020B0604020202020204"/>
            </a:endParaRPr>
          </a:p>
          <a:p>
            <a:pPr algn="r" rtl="0" eaLnBrk="0">
              <a:lnSpc>
                <a:spcPct val="95000"/>
              </a:lnSpc>
              <a:spcBef>
                <a:spcPts val="0"/>
              </a:spcBef>
            </a:pPr>
            <a:r>
              <a:rPr sz="2000" b="1"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a:t>
            </a:r>
            <a:r>
              <a:rPr sz="2000" b="1" kern="0" spc="-8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传感器的标校</a:t>
            </a:r>
            <a:r>
              <a:rPr sz="2000" b="1" kern="0" spc="-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注意事项</a:t>
            </a:r>
            <a:endParaRPr sz="2000" dirty="0">
              <a:latin typeface="宋体" panose="02010600030101010101" pitchFamily="2" charset="-122"/>
              <a:ea typeface="宋体" panose="02010600030101010101" pitchFamily="2" charset="-122"/>
              <a:cs typeface="宋体" panose="02010600030101010101" pitchFamily="2" charset="-122"/>
            </a:endParaRPr>
          </a:p>
        </p:txBody>
      </p:sp>
      <p:pic>
        <p:nvPicPr>
          <p:cNvPr id="1618" name="picture 1618"/>
          <p:cNvPicPr>
            <a:picLocks noChangeAspect="1"/>
          </p:cNvPicPr>
          <p:nvPr/>
        </p:nvPicPr>
        <p:blipFill>
          <a:blip r:embed="rId2"/>
          <a:stretch>
            <a:fillRect/>
          </a:stretch>
        </p:blipFill>
        <p:spPr>
          <a:xfrm rot="21600000">
            <a:off x="179387" y="484632"/>
            <a:ext cx="7526337" cy="243839"/>
          </a:xfrm>
          <a:prstGeom prst="rect">
            <a:avLst/>
          </a:prstGeom>
        </p:spPr>
      </p:pic>
      <p:sp>
        <p:nvSpPr>
          <p:cNvPr id="1620" name="rect 1620"/>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622" name="textbox 1622"/>
          <p:cNvSpPr/>
          <p:nvPr/>
        </p:nvSpPr>
        <p:spPr>
          <a:xfrm>
            <a:off x="708279" y="217868"/>
            <a:ext cx="4292600" cy="374650"/>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三</a:t>
            </a:r>
            <a:r>
              <a:rPr sz="2300" kern="0" spc="41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a:t>
            </a:r>
            <a:r>
              <a:rPr sz="2300" kern="0" spc="33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40" dirty="0">
                <a:solidFill>
                  <a:srgbClr val="632523">
                    <a:alpha val="100000"/>
                  </a:srgbClr>
                </a:solidFill>
                <a:latin typeface="黑体" panose="02010609060101010101" charset="-122"/>
                <a:ea typeface="黑体" panose="02010609060101010101" charset="-122"/>
                <a:cs typeface="黑体" panose="02010609060101010101" charset="-122"/>
              </a:rPr>
              <a:t>常用传感器日常</a:t>
            </a:r>
            <a:r>
              <a:rPr sz="2300" b="1" kern="0" spc="30" dirty="0">
                <a:solidFill>
                  <a:srgbClr val="632523">
                    <a:alpha val="100000"/>
                  </a:srgbClr>
                </a:solidFill>
                <a:latin typeface="黑体" panose="02010609060101010101" charset="-122"/>
                <a:ea typeface="黑体" panose="02010609060101010101" charset="-122"/>
                <a:cs typeface="黑体" panose="02010609060101010101" charset="-122"/>
              </a:rPr>
              <a:t>使用维护</a:t>
            </a:r>
            <a:endParaRPr sz="2300" dirty="0">
              <a:latin typeface="黑体" panose="02010609060101010101" charset="-122"/>
              <a:ea typeface="黑体" panose="02010609060101010101" charset="-122"/>
              <a:cs typeface="黑体" panose="02010609060101010101" charset="-122"/>
            </a:endParaRPr>
          </a:p>
        </p:txBody>
      </p:sp>
      <p:pic>
        <p:nvPicPr>
          <p:cNvPr id="9" name="图片 8"/>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6" name="picture 1626"/>
          <p:cNvPicPr>
            <a:picLocks noChangeAspect="1"/>
          </p:cNvPicPr>
          <p:nvPr/>
        </p:nvPicPr>
        <p:blipFill>
          <a:blip r:embed="rId1"/>
          <a:stretch>
            <a:fillRect/>
          </a:stretch>
        </p:blipFill>
        <p:spPr>
          <a:xfrm rot="21600000">
            <a:off x="78524" y="2936252"/>
            <a:ext cx="3736403" cy="3612781"/>
          </a:xfrm>
          <a:prstGeom prst="rect">
            <a:avLst/>
          </a:prstGeom>
        </p:spPr>
      </p:pic>
      <p:sp>
        <p:nvSpPr>
          <p:cNvPr id="1628" name="textbox 1628"/>
          <p:cNvSpPr/>
          <p:nvPr/>
        </p:nvSpPr>
        <p:spPr>
          <a:xfrm>
            <a:off x="1169885" y="1323683"/>
            <a:ext cx="7328534" cy="128143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61925" algn="l" rtl="0" eaLnBrk="0">
              <a:lnSpc>
                <a:spcPct val="95000"/>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43815" algn="l" rtl="0" eaLnBrk="0">
              <a:lnSpc>
                <a:spcPct val="100000"/>
              </a:lnSpc>
              <a:spcBef>
                <a:spcPts val="1675"/>
              </a:spcBef>
            </a:pPr>
            <a:r>
              <a:rPr sz="17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&lt;1&gt;状态不符或频繁切换</a:t>
            </a:r>
            <a:endParaRPr sz="1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12700" algn="l" rtl="0" eaLnBrk="0">
              <a:lnSpc>
                <a:spcPct val="96000"/>
              </a:lnSpc>
              <a:spcBef>
                <a:spcPts val="0"/>
              </a:spcBef>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当电缆有电流流过时会在其周围产生磁场， 电流越大磁场越强。</a:t>
            </a:r>
            <a:r>
              <a:rPr sz="1700" kern="0" spc="-2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由于现</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场</a:t>
            </a:r>
            <a:endParaRPr sz="1700" dirty="0">
              <a:latin typeface="微软雅黑" panose="020B0503020204020204" charset="-122"/>
              <a:ea typeface="微软雅黑" panose="020B0503020204020204" charset="-122"/>
              <a:cs typeface="微软雅黑" panose="020B0503020204020204" charset="-122"/>
            </a:endParaRPr>
          </a:p>
        </p:txBody>
      </p:sp>
      <p:pic>
        <p:nvPicPr>
          <p:cNvPr id="1630" name="picture 1630"/>
          <p:cNvPicPr>
            <a:picLocks noChangeAspect="1"/>
          </p:cNvPicPr>
          <p:nvPr/>
        </p:nvPicPr>
        <p:blipFill>
          <a:blip r:embed="rId2"/>
          <a:stretch>
            <a:fillRect/>
          </a:stretch>
        </p:blipFill>
        <p:spPr>
          <a:xfrm rot="21600000">
            <a:off x="3491483" y="3854196"/>
            <a:ext cx="4949952" cy="1761744"/>
          </a:xfrm>
          <a:prstGeom prst="rect">
            <a:avLst/>
          </a:prstGeom>
        </p:spPr>
      </p:pic>
      <p:sp>
        <p:nvSpPr>
          <p:cNvPr id="1632" name="textbox 1632"/>
          <p:cNvSpPr/>
          <p:nvPr/>
        </p:nvSpPr>
        <p:spPr>
          <a:xfrm>
            <a:off x="548551" y="2741498"/>
            <a:ext cx="8024494" cy="66548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88000"/>
              </a:lnSpc>
            </a:pP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存在多条电缆并存的情况， 检测磁场相互干扰较大，</a:t>
            </a:r>
            <a:r>
              <a:rPr sz="1700" kern="0" spc="60" dirty="0">
                <a:solidFill>
                  <a:srgbClr val="000000">
                    <a:alpha val="100000"/>
                  </a:srgbClr>
                </a:solidFill>
                <a:latin typeface="微软雅黑" panose="020B0503020204020204" charset="-122"/>
                <a:ea typeface="微软雅黑" panose="020B0503020204020204" charset="-122"/>
                <a:cs typeface="微软雅黑" panose="020B0503020204020204" charset="-122"/>
              </a:rPr>
              <a:t> 容易出现中心站显示设备开</a:t>
            </a:r>
            <a:endParaRPr sz="1700" dirty="0">
              <a:latin typeface="微软雅黑" panose="020B0503020204020204" charset="-122"/>
              <a:ea typeface="微软雅黑" panose="020B0503020204020204" charset="-122"/>
              <a:cs typeface="微软雅黑" panose="020B0503020204020204" charset="-122"/>
            </a:endParaRPr>
          </a:p>
          <a:p>
            <a:pPr marL="12700" algn="l" rtl="0" eaLnBrk="0">
              <a:lnSpc>
                <a:spcPts val="3245"/>
              </a:lnSpc>
            </a:pPr>
            <a:r>
              <a:rPr sz="1700"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停状态频繁切换或与</a:t>
            </a:r>
            <a:r>
              <a:rPr sz="1700"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实际工作状态不符的情况发生。</a:t>
            </a:r>
            <a:endParaRPr sz="1700" dirty="0">
              <a:latin typeface="微软雅黑" panose="020B0503020204020204" charset="-122"/>
              <a:ea typeface="微软雅黑" panose="020B0503020204020204" charset="-122"/>
              <a:cs typeface="微软雅黑" panose="020B0503020204020204" charset="-122"/>
            </a:endParaRPr>
          </a:p>
        </p:txBody>
      </p:sp>
      <p:sp>
        <p:nvSpPr>
          <p:cNvPr id="1634" name="textbox 1634"/>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636" name="picture 1636"/>
          <p:cNvPicPr>
            <a:picLocks noChangeAspect="1"/>
          </p:cNvPicPr>
          <p:nvPr/>
        </p:nvPicPr>
        <p:blipFill>
          <a:blip r:embed="rId3"/>
          <a:stretch>
            <a:fillRect/>
          </a:stretch>
        </p:blipFill>
        <p:spPr>
          <a:xfrm rot="21600000">
            <a:off x="179387" y="484632"/>
            <a:ext cx="7526337" cy="243839"/>
          </a:xfrm>
          <a:prstGeom prst="rect">
            <a:avLst/>
          </a:prstGeom>
        </p:spPr>
      </p:pic>
      <p:sp>
        <p:nvSpPr>
          <p:cNvPr id="1638" name="rect 1638"/>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sp>
        <p:nvSpPr>
          <p:cNvPr id="1640" name="textbox 1640"/>
          <p:cNvSpPr/>
          <p:nvPr/>
        </p:nvSpPr>
        <p:spPr>
          <a:xfrm>
            <a:off x="630415" y="6005004"/>
            <a:ext cx="6767830" cy="273684"/>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96000"/>
              </a:lnSpc>
            </a:pPr>
            <a:r>
              <a:rPr sz="1700" b="1" kern="0" spc="100" dirty="0">
                <a:solidFill>
                  <a:srgbClr val="000000">
                    <a:alpha val="100000"/>
                  </a:srgbClr>
                </a:solidFill>
                <a:latin typeface="微软雅黑" panose="020B0503020204020204" charset="-122"/>
                <a:ea typeface="微软雅黑" panose="020B0503020204020204" charset="-122"/>
                <a:cs typeface="微软雅黑" panose="020B0503020204020204" charset="-122"/>
              </a:rPr>
              <a:t>电流在电缆周围产生</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的磁场</a:t>
            </a:r>
            <a:r>
              <a:rPr sz="1700" b="1"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b="1" kern="0" spc="90" dirty="0">
                <a:solidFill>
                  <a:srgbClr val="000000">
                    <a:alpha val="100000"/>
                  </a:srgbClr>
                </a:solidFill>
                <a:latin typeface="微软雅黑" panose="020B0503020204020204" charset="-122"/>
                <a:ea typeface="微软雅黑" panose="020B0503020204020204" charset="-122"/>
                <a:cs typeface="微软雅黑" panose="020B0503020204020204" charset="-122"/>
              </a:rPr>
              <a:t>磁场感应接收电路示意图</a:t>
            </a:r>
            <a:endParaRPr sz="1700" dirty="0">
              <a:latin typeface="微软雅黑" panose="020B0503020204020204" charset="-122"/>
              <a:ea typeface="微软雅黑" panose="020B0503020204020204" charset="-122"/>
              <a:cs typeface="微软雅黑" panose="020B0503020204020204" charset="-122"/>
            </a:endParaRPr>
          </a:p>
        </p:txBody>
      </p:sp>
      <p:pic>
        <p:nvPicPr>
          <p:cNvPr id="11" name="图片 10"/>
          <p:cNvPicPr>
            <a:picLocks noChangeAspect="1"/>
          </p:cNvPicPr>
          <p:nvPr/>
        </p:nvPicPr>
        <p:blipFill>
          <a:blip r:embed="rId4"/>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4" name="picture 1644"/>
          <p:cNvPicPr>
            <a:picLocks noChangeAspect="1"/>
          </p:cNvPicPr>
          <p:nvPr/>
        </p:nvPicPr>
        <p:blipFill>
          <a:blip r:embed="rId1"/>
          <a:stretch>
            <a:fillRect/>
          </a:stretch>
        </p:blipFill>
        <p:spPr>
          <a:xfrm rot="21600000">
            <a:off x="179832" y="3878580"/>
            <a:ext cx="8884919" cy="2654807"/>
          </a:xfrm>
          <a:prstGeom prst="rect">
            <a:avLst/>
          </a:prstGeom>
        </p:spPr>
      </p:pic>
      <p:sp>
        <p:nvSpPr>
          <p:cNvPr id="1646" name="textbox 1646"/>
          <p:cNvSpPr/>
          <p:nvPr/>
        </p:nvSpPr>
        <p:spPr>
          <a:xfrm>
            <a:off x="693445" y="1323683"/>
            <a:ext cx="7530465" cy="2441575"/>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638810" algn="l" rtl="0" eaLnBrk="0">
              <a:lnSpc>
                <a:spcPct val="95000"/>
              </a:lnSpc>
            </a:pPr>
            <a:r>
              <a:rPr sz="20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a:t>
            </a:r>
            <a:r>
              <a:rPr sz="2000" b="1" kern="0" spc="-70" dirty="0">
                <a:solidFill>
                  <a:srgbClr val="632523">
                    <a:alpha val="100000"/>
                  </a:srgbClr>
                </a:solidFill>
                <a:latin typeface="宋体" panose="02010600030101010101" pitchFamily="2" charset="-122"/>
                <a:ea typeface="宋体" panose="02010600030101010101" pitchFamily="2" charset="-122"/>
                <a:cs typeface="宋体" panose="02010600030101010101" pitchFamily="2" charset="-122"/>
              </a:rPr>
              <a:t>GKT0.5L型开停传感器</a:t>
            </a:r>
            <a:endParaRPr sz="2000" dirty="0">
              <a:latin typeface="宋体" panose="02010600030101010101" pitchFamily="2" charset="-122"/>
              <a:ea typeface="宋体" panose="02010600030101010101" pitchFamily="2" charset="-122"/>
              <a:cs typeface="宋体" panose="02010600030101010101" pitchFamily="2" charset="-122"/>
            </a:endParaRPr>
          </a:p>
          <a:p>
            <a:pPr marL="520065" algn="l" rtl="0" eaLnBrk="0">
              <a:lnSpc>
                <a:spcPct val="100000"/>
              </a:lnSpc>
              <a:spcBef>
                <a:spcPts val="1685"/>
              </a:spcBef>
            </a:pPr>
            <a:r>
              <a:rPr sz="17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&lt;2&gt;处理方法</a:t>
            </a:r>
            <a:endParaRPr sz="1700" dirty="0">
              <a:latin typeface="宋体" panose="02010600030101010101" pitchFamily="2" charset="-122"/>
              <a:ea typeface="宋体" panose="02010600030101010101" pitchFamily="2" charset="-122"/>
              <a:cs typeface="宋体" panose="02010600030101010101" pitchFamily="2" charset="-122"/>
            </a:endParaRPr>
          </a:p>
          <a:p>
            <a:pPr marL="22225" indent="-2540" algn="l" rtl="0" eaLnBrk="0">
              <a:lnSpc>
                <a:spcPct val="143000"/>
              </a:lnSpc>
              <a:spcBef>
                <a:spcPts val="710"/>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a. 风机停止状态下查看实测值Q1并记录最大值(假设波动值为30-50,记录值</a:t>
            </a:r>
            <a:r>
              <a:rPr sz="1700" kern="0" spc="3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60)。</a:t>
            </a:r>
            <a:endParaRPr sz="1700" dirty="0">
              <a:latin typeface="微软雅黑" panose="020B0503020204020204" charset="-122"/>
              <a:ea typeface="微软雅黑" panose="020B0503020204020204" charset="-122"/>
              <a:cs typeface="微软雅黑" panose="020B0503020204020204" charset="-122"/>
            </a:endParaRPr>
          </a:p>
          <a:p>
            <a:pPr algn="l" rtl="0" eaLnBrk="0">
              <a:lnSpc>
                <a:spcPct val="107000"/>
              </a:lnSpc>
            </a:pPr>
            <a:endParaRPr sz="500" dirty="0">
              <a:latin typeface="Arial" panose="020B0604020202020204"/>
              <a:ea typeface="Arial" panose="020B0604020202020204"/>
              <a:cs typeface="Arial" panose="020B0604020202020204"/>
            </a:endParaRPr>
          </a:p>
          <a:p>
            <a:pPr marL="12700" indent="15875" algn="l" rtl="0" eaLnBrk="0">
              <a:lnSpc>
                <a:spcPct val="143000"/>
              </a:lnSpc>
              <a:spcBef>
                <a:spcPts val="5"/>
              </a:spcBef>
            </a:pPr>
            <a:r>
              <a:rPr sz="1700" kern="0" spc="80" dirty="0">
                <a:solidFill>
                  <a:srgbClr val="000000">
                    <a:alpha val="100000"/>
                  </a:srgbClr>
                </a:solidFill>
                <a:latin typeface="微软雅黑" panose="020B0503020204020204" charset="-122"/>
                <a:ea typeface="微软雅黑" panose="020B0503020204020204" charset="-122"/>
                <a:cs typeface="微软雅黑" panose="020B0503020204020204" charset="-122"/>
              </a:rPr>
              <a:t>b. 风机运行状态下查看实测值Q2并记录最小值(假设波</a:t>
            </a:r>
            <a:r>
              <a:rPr sz="1700" kern="0" spc="70" dirty="0">
                <a:solidFill>
                  <a:srgbClr val="000000">
                    <a:alpha val="100000"/>
                  </a:srgbClr>
                </a:solidFill>
                <a:latin typeface="微软雅黑" panose="020B0503020204020204" charset="-122"/>
                <a:ea typeface="微软雅黑" panose="020B0503020204020204" charset="-122"/>
                <a:cs typeface="微软雅黑" panose="020B0503020204020204" charset="-122"/>
              </a:rPr>
              <a:t>动值为110-120,记</a:t>
            </a:r>
            <a:r>
              <a:rPr sz="1700" kern="0" spc="0" dirty="0">
                <a:solidFill>
                  <a:srgbClr val="000000">
                    <a:alpha val="100000"/>
                  </a:srgbClr>
                </a:solidFill>
                <a:latin typeface="微软雅黑" panose="020B0503020204020204" charset="-122"/>
                <a:ea typeface="微软雅黑" panose="020B0503020204020204" charset="-122"/>
                <a:cs typeface="微软雅黑" panose="020B0503020204020204" charset="-122"/>
              </a:rPr>
              <a:t>    </a:t>
            </a:r>
            <a:r>
              <a:rPr sz="1700" kern="0" spc="50" dirty="0">
                <a:solidFill>
                  <a:srgbClr val="000000">
                    <a:alpha val="100000"/>
                  </a:srgbClr>
                </a:solidFill>
                <a:latin typeface="微软雅黑" panose="020B0503020204020204" charset="-122"/>
                <a:ea typeface="微软雅黑" panose="020B0503020204020204" charset="-122"/>
                <a:cs typeface="微软雅黑" panose="020B0503020204020204" charset="-122"/>
              </a:rPr>
              <a:t>录值100)。</a:t>
            </a:r>
            <a:endParaRPr sz="1700" dirty="0">
              <a:latin typeface="微软雅黑" panose="020B0503020204020204" charset="-122"/>
              <a:ea typeface="微软雅黑" panose="020B0503020204020204" charset="-122"/>
              <a:cs typeface="微软雅黑" panose="020B0503020204020204" charset="-122"/>
            </a:endParaRPr>
          </a:p>
        </p:txBody>
      </p:sp>
      <p:sp>
        <p:nvSpPr>
          <p:cNvPr id="1648" name="textbox 1648"/>
          <p:cNvSpPr/>
          <p:nvPr/>
        </p:nvSpPr>
        <p:spPr>
          <a:xfrm>
            <a:off x="707059" y="217868"/>
            <a:ext cx="3834129" cy="98107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12700" algn="l" rtl="0" eaLnBrk="0">
              <a:lnSpc>
                <a:spcPct val="99000"/>
              </a:lnSpc>
            </a:pP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二、</a:t>
            </a:r>
            <a:r>
              <a:rPr sz="2300" kern="0" spc="350" dirty="0">
                <a:solidFill>
                  <a:srgbClr val="632523">
                    <a:alpha val="100000"/>
                  </a:srgbClr>
                </a:solidFill>
                <a:latin typeface="黑体" panose="02010609060101010101" charset="-122"/>
                <a:ea typeface="黑体" panose="02010609060101010101" charset="-122"/>
                <a:cs typeface="黑体" panose="02010609060101010101" charset="-122"/>
              </a:rPr>
              <a:t> </a:t>
            </a:r>
            <a:r>
              <a:rPr sz="2300" b="1" kern="0" spc="60" dirty="0">
                <a:solidFill>
                  <a:srgbClr val="632523">
                    <a:alpha val="100000"/>
                  </a:srgbClr>
                </a:solidFill>
                <a:latin typeface="黑体" panose="02010609060101010101" charset="-122"/>
                <a:ea typeface="黑体" panose="02010609060101010101" charset="-122"/>
                <a:cs typeface="黑体" panose="02010609060101010101" charset="-122"/>
              </a:rPr>
              <a:t>常用传感器讲解及安装</a:t>
            </a:r>
            <a:endParaRPr sz="23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49225" algn="l" rtl="0" eaLnBrk="0">
              <a:lnSpc>
                <a:spcPct val="99000"/>
              </a:lnSpc>
              <a:spcBef>
                <a:spcPts val="5"/>
              </a:spcBef>
            </a:pPr>
            <a:r>
              <a:rPr sz="2300" b="1" kern="0" spc="80" dirty="0">
                <a:solidFill>
                  <a:srgbClr val="632523">
                    <a:alpha val="100000"/>
                  </a:srgbClr>
                </a:solidFill>
                <a:latin typeface="黑体" panose="02010609060101010101" charset="-122"/>
                <a:ea typeface="黑体" panose="02010609060101010101" charset="-122"/>
                <a:cs typeface="黑体" panose="02010609060101010101" charset="-122"/>
              </a:rPr>
              <a:t>2）传感器日常维护</a:t>
            </a:r>
            <a:endParaRPr sz="2300" dirty="0">
              <a:latin typeface="黑体" panose="02010609060101010101" charset="-122"/>
              <a:ea typeface="黑体" panose="02010609060101010101" charset="-122"/>
              <a:cs typeface="黑体" panose="02010609060101010101" charset="-122"/>
            </a:endParaRPr>
          </a:p>
        </p:txBody>
      </p:sp>
      <p:pic>
        <p:nvPicPr>
          <p:cNvPr id="1650" name="picture 1650"/>
          <p:cNvPicPr>
            <a:picLocks noChangeAspect="1"/>
          </p:cNvPicPr>
          <p:nvPr/>
        </p:nvPicPr>
        <p:blipFill>
          <a:blip r:embed="rId2"/>
          <a:stretch>
            <a:fillRect/>
          </a:stretch>
        </p:blipFill>
        <p:spPr>
          <a:xfrm rot="21600000">
            <a:off x="179387" y="484632"/>
            <a:ext cx="7526337" cy="243839"/>
          </a:xfrm>
          <a:prstGeom prst="rect">
            <a:avLst/>
          </a:prstGeom>
        </p:spPr>
      </p:pic>
      <p:sp>
        <p:nvSpPr>
          <p:cNvPr id="1652" name="rect 1652"/>
          <p:cNvSpPr/>
          <p:nvPr/>
        </p:nvSpPr>
        <p:spPr>
          <a:xfrm>
            <a:off x="0" y="6678167"/>
            <a:ext cx="9144000" cy="179831"/>
          </a:xfrm>
          <a:prstGeom prst="rect">
            <a:avLst/>
          </a:prstGeom>
          <a:solidFill>
            <a:srgbClr val="91743B">
              <a:alpha val="100000"/>
            </a:srgbClr>
          </a:solidFill>
          <a:ln w="0" cap="flat">
            <a:noFill/>
            <a:prstDash val="solid"/>
            <a:miter lim="0"/>
          </a:ln>
        </p:spPr>
        <p:txBody>
          <a:bodyPr rtlCol="0"/>
          <a:lstStyle/>
          <a:p>
            <a:pPr algn="ctr"/>
            <a:endParaRPr lang="zh-CN" altLang="en-US"/>
          </a:p>
        </p:txBody>
      </p:sp>
      <p:pic>
        <p:nvPicPr>
          <p:cNvPr id="8" name="图片 7"/>
          <p:cNvPicPr>
            <a:picLocks noChangeAspect="1"/>
          </p:cNvPicPr>
          <p:nvPr/>
        </p:nvPicPr>
        <p:blipFill>
          <a:blip r:embed="rId3"/>
          <a:stretch>
            <a:fillRect/>
          </a:stretch>
        </p:blipFill>
        <p:spPr>
          <a:xfrm>
            <a:off x="8391525" y="0"/>
            <a:ext cx="752475" cy="75247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15140</Words>
  <Application>WPS 演示</Application>
  <PresentationFormat>全屏显示(4:3)</PresentationFormat>
  <Paragraphs>1491</Paragraphs>
  <Slides>104</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104</vt:i4>
      </vt:variant>
    </vt:vector>
  </HeadingPairs>
  <TitlesOfParts>
    <vt:vector size="118" baseType="lpstr">
      <vt:lpstr>Arial</vt:lpstr>
      <vt:lpstr>宋体</vt:lpstr>
      <vt:lpstr>Wingdings</vt:lpstr>
      <vt:lpstr>Arial</vt:lpstr>
      <vt:lpstr>微软雅黑</vt:lpstr>
      <vt:lpstr>Wingdings</vt:lpstr>
      <vt:lpstr>黑体</vt:lpstr>
      <vt:lpstr>Calibri</vt:lpstr>
      <vt:lpstr>仿宋</vt:lpstr>
      <vt:lpstr>Arial Unicode MS</vt:lpstr>
      <vt:lpstr>Segoe Print</vt:lpstr>
      <vt:lpstr>Verdana</vt:lpstr>
      <vt:lpstr>新宋体</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Lenovo</cp:lastModifiedBy>
  <cp:revision>11</cp:revision>
  <dcterms:created xsi:type="dcterms:W3CDTF">2024-11-07T13:00:00Z</dcterms:created>
  <dcterms:modified xsi:type="dcterms:W3CDTF">2026-04-12T13:44:37Z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wqlLaW5nc29mdCBQREYgdG8gV1BTIDEwMA</vt:lpwstr>
  </property>
  <property fmtid="{D5CDD505-2E9C-101B-9397-08002B2CF9AE}" pid="3" name="Created">
    <vt:filetime>2024-11-08T12:59:55Z</vt:filetime>
  </property>
  <property fmtid="{D5CDD505-2E9C-101B-9397-08002B2CF9AE}" pid="4" name="ICV">
    <vt:lpwstr>1F27D40EA5A4407581DA9BD746DBC632_13</vt:lpwstr>
  </property>
  <property fmtid="{D5CDD505-2E9C-101B-9397-08002B2CF9AE}" pid="5" name="KSOProductBuildVer">
    <vt:lpwstr>2052-12.1.0.25225</vt:lpwstr>
  </property>
</Properties>
</file>