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69"/>
  </p:handoutMasterIdLst>
  <p:sldIdLst>
    <p:sldId id="891" r:id="rId3"/>
    <p:sldId id="320" r:id="rId5"/>
    <p:sldId id="958" r:id="rId6"/>
    <p:sldId id="1171" r:id="rId7"/>
    <p:sldId id="474" r:id="rId8"/>
    <p:sldId id="1039" r:id="rId9"/>
    <p:sldId id="964" r:id="rId10"/>
    <p:sldId id="956" r:id="rId11"/>
    <p:sldId id="311" r:id="rId12"/>
    <p:sldId id="425" r:id="rId13"/>
    <p:sldId id="547" r:id="rId14"/>
    <p:sldId id="427" r:id="rId15"/>
    <p:sldId id="550" r:id="rId16"/>
    <p:sldId id="1038" r:id="rId17"/>
    <p:sldId id="962" r:id="rId18"/>
    <p:sldId id="1242" r:id="rId19"/>
    <p:sldId id="961" r:id="rId20"/>
    <p:sldId id="965" r:id="rId21"/>
    <p:sldId id="430" r:id="rId22"/>
    <p:sldId id="768" r:id="rId23"/>
    <p:sldId id="431" r:id="rId24"/>
    <p:sldId id="433" r:id="rId25"/>
    <p:sldId id="434" r:id="rId26"/>
    <p:sldId id="435" r:id="rId27"/>
    <p:sldId id="436" r:id="rId28"/>
    <p:sldId id="552" r:id="rId29"/>
    <p:sldId id="437" r:id="rId30"/>
    <p:sldId id="714" r:id="rId31"/>
    <p:sldId id="854" r:id="rId32"/>
    <p:sldId id="439" r:id="rId33"/>
    <p:sldId id="966" r:id="rId34"/>
    <p:sldId id="441" r:id="rId35"/>
    <p:sldId id="442" r:id="rId36"/>
    <p:sldId id="816" r:id="rId37"/>
    <p:sldId id="443" r:id="rId38"/>
    <p:sldId id="446" r:id="rId39"/>
    <p:sldId id="450" r:id="rId40"/>
    <p:sldId id="718" r:id="rId41"/>
    <p:sldId id="967" r:id="rId42"/>
    <p:sldId id="452" r:id="rId43"/>
    <p:sldId id="453" r:id="rId44"/>
    <p:sldId id="454" r:id="rId45"/>
    <p:sldId id="456" r:id="rId46"/>
    <p:sldId id="449" r:id="rId47"/>
    <p:sldId id="720" r:id="rId48"/>
    <p:sldId id="970" r:id="rId49"/>
    <p:sldId id="457" r:id="rId50"/>
    <p:sldId id="458" r:id="rId51"/>
    <p:sldId id="721" r:id="rId52"/>
    <p:sldId id="459" r:id="rId53"/>
    <p:sldId id="460" r:id="rId54"/>
    <p:sldId id="968" r:id="rId55"/>
    <p:sldId id="722" r:id="rId56"/>
    <p:sldId id="461" r:id="rId57"/>
    <p:sldId id="463" r:id="rId58"/>
    <p:sldId id="723" r:id="rId59"/>
    <p:sldId id="464" r:id="rId60"/>
    <p:sldId id="465" r:id="rId61"/>
    <p:sldId id="466" r:id="rId62"/>
    <p:sldId id="468" r:id="rId63"/>
    <p:sldId id="1032" r:id="rId64"/>
    <p:sldId id="470" r:id="rId65"/>
    <p:sldId id="471" r:id="rId66"/>
    <p:sldId id="473" r:id="rId67"/>
    <p:sldId id="1101" r:id="rId68"/>
  </p:sldIdLst>
  <p:sldSz cx="12198350" cy="6859270"/>
  <p:notesSz cx="6858000" cy="9144000"/>
  <p:custDataLst>
    <p:tags r:id="rId74"/>
  </p:custDataLst>
  <p:defaultText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835" algn="l" defTabSz="1219200" rtl="0" eaLnBrk="1" latinLnBrk="0" hangingPunct="1">
      <a:defRPr sz="2400" kern="1200">
        <a:solidFill>
          <a:schemeClr val="tx1"/>
        </a:solidFill>
        <a:latin typeface="+mn-lt"/>
        <a:ea typeface="+mn-ea"/>
        <a:cs typeface="+mn-cs"/>
      </a:defRPr>
    </a:lvl3pPr>
    <a:lvl4pPr marL="1829435" algn="l" defTabSz="1219200" rtl="0" eaLnBrk="1" latinLnBrk="0" hangingPunct="1">
      <a:defRPr sz="2400" kern="1200">
        <a:solidFill>
          <a:schemeClr val="tx1"/>
        </a:solidFill>
        <a:latin typeface="+mn-lt"/>
        <a:ea typeface="+mn-ea"/>
        <a:cs typeface="+mn-cs"/>
      </a:defRPr>
    </a:lvl4pPr>
    <a:lvl5pPr marL="2439035" algn="l" defTabSz="1219200" rtl="0" eaLnBrk="1" latinLnBrk="0" hangingPunct="1">
      <a:defRPr sz="2400" kern="1200">
        <a:solidFill>
          <a:schemeClr val="tx1"/>
        </a:solidFill>
        <a:latin typeface="+mn-lt"/>
        <a:ea typeface="+mn-ea"/>
        <a:cs typeface="+mn-cs"/>
      </a:defRPr>
    </a:lvl5pPr>
    <a:lvl6pPr marL="3049270" algn="l" defTabSz="1219200" rtl="0" eaLnBrk="1" latinLnBrk="0" hangingPunct="1">
      <a:defRPr sz="2400" kern="1200">
        <a:solidFill>
          <a:schemeClr val="tx1"/>
        </a:solidFill>
        <a:latin typeface="+mn-lt"/>
        <a:ea typeface="+mn-ea"/>
        <a:cs typeface="+mn-cs"/>
      </a:defRPr>
    </a:lvl6pPr>
    <a:lvl7pPr marL="3658870" algn="l" defTabSz="1219200" rtl="0" eaLnBrk="1" latinLnBrk="0" hangingPunct="1">
      <a:defRPr sz="2400" kern="1200">
        <a:solidFill>
          <a:schemeClr val="tx1"/>
        </a:solidFill>
        <a:latin typeface="+mn-lt"/>
        <a:ea typeface="+mn-ea"/>
        <a:cs typeface="+mn-cs"/>
      </a:defRPr>
    </a:lvl7pPr>
    <a:lvl8pPr marL="4268470" algn="l" defTabSz="1219200" rtl="0" eaLnBrk="1" latinLnBrk="0" hangingPunct="1">
      <a:defRPr sz="2400" kern="1200">
        <a:solidFill>
          <a:schemeClr val="tx1"/>
        </a:solidFill>
        <a:latin typeface="+mn-lt"/>
        <a:ea typeface="+mn-ea"/>
        <a:cs typeface="+mn-cs"/>
      </a:defRPr>
    </a:lvl8pPr>
    <a:lvl9pPr marL="4878705" algn="l" defTabSz="121920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2" userDrawn="1">
          <p15:clr>
            <a:srgbClr val="A4A3A4"/>
          </p15:clr>
        </p15:guide>
        <p15:guide id="2" pos="3732" userDrawn="1">
          <p15:clr>
            <a:srgbClr val="A4A3A4"/>
          </p15:clr>
        </p15:guide>
        <p15:guide id="3" pos="202" userDrawn="1">
          <p15:clr>
            <a:srgbClr val="A4A3A4"/>
          </p15:clr>
        </p15:guide>
        <p15:guide id="4" pos="2059" userDrawn="1">
          <p15:clr>
            <a:srgbClr val="A4A3A4"/>
          </p15:clr>
        </p15:guide>
        <p15:guide id="5" pos="107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1" name="作者" initials="作" lastIdx="0" clrIdx="1"/>
  <p:cmAuthor id="2" name="何富军" initials="何" lastIdx="1" clrIdx="0"/>
  <p:cmAuthor id="3" name="fafa" initials="f" lastIdx="2" clrIdx="1"/>
  <p:cmAuthor id="4" name="王习习" initials="王" lastIdx="2" clrIdx="0"/>
  <p:cmAuthor id="5" name="宋洁然" initials="宋" lastIdx="2" clrIdx="1"/>
  <p:cmAuthor id="6" name="ming qiu" initials="m" lastIdx="17" clrIdx="1"/>
  <p:cmAuthor id="7" name="1206988966@qq.com" initials="1" lastIdx="1" clrIdx="2"/>
  <p:cmAuthor id="8" name="姜伟光" initials="姜" lastIdx="1" clrIdx="0"/>
  <p:cmAuthor id="10" name="111" initials="l" lastIdx="1"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B0F0"/>
    <a:srgbClr val="679ACF"/>
    <a:srgbClr val="40B0FF"/>
    <a:srgbClr val="6FD7F9"/>
    <a:srgbClr val="CEEAFE"/>
    <a:srgbClr val="005DA2"/>
    <a:srgbClr val="D9D9D9"/>
    <a:srgbClr val="2FDCF1"/>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65" autoAdjust="0"/>
    <p:restoredTop sz="92171" autoAdjust="0"/>
  </p:normalViewPr>
  <p:slideViewPr>
    <p:cSldViewPr showGuides="1">
      <p:cViewPr>
        <p:scale>
          <a:sx n="90" d="100"/>
          <a:sy n="90" d="100"/>
        </p:scale>
        <p:origin x="-1284" y="-396"/>
      </p:cViewPr>
      <p:guideLst>
        <p:guide orient="horz" pos="1722"/>
        <p:guide pos="3732"/>
        <p:guide pos="202"/>
        <p:guide pos="2059"/>
        <p:guide pos="1076"/>
      </p:guideLst>
    </p:cSldViewPr>
  </p:slideViewPr>
  <p:notesTextViewPr>
    <p:cViewPr>
      <p:scale>
        <a:sx n="150" d="100"/>
        <a:sy n="150" d="100"/>
      </p:scale>
      <p:origin x="0" y="0"/>
    </p:cViewPr>
  </p:notesTextViewPr>
  <p:sorterViewPr>
    <p:cViewPr>
      <p:scale>
        <a:sx n="130" d="100"/>
        <a:sy n="130" d="100"/>
      </p:scale>
      <p:origin x="0" y="4416"/>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4" Type="http://schemas.openxmlformats.org/officeDocument/2006/relationships/tags" Target="tags/tag511.xml"/><Relationship Id="rId73" Type="http://schemas.openxmlformats.org/officeDocument/2006/relationships/commentAuthors" Target="commentAuthors.xml"/><Relationship Id="rId72" Type="http://schemas.openxmlformats.org/officeDocument/2006/relationships/tableStyles" Target="tableStyles.xml"/><Relationship Id="rId71" Type="http://schemas.openxmlformats.org/officeDocument/2006/relationships/viewProps" Target="viewProps.xml"/><Relationship Id="rId70" Type="http://schemas.openxmlformats.org/officeDocument/2006/relationships/presProps" Target="presProps.xml"/><Relationship Id="rId7" Type="http://schemas.openxmlformats.org/officeDocument/2006/relationships/slide" Target="slides/slide4.xml"/><Relationship Id="rId69" Type="http://schemas.openxmlformats.org/officeDocument/2006/relationships/handoutMaster" Target="handoutMasters/handoutMaster1.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Workbook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920" b="0" i="0" u="none" strike="noStrike" kern="1200" spc="0" baseline="0">
                <a:solidFill>
                  <a:schemeClr val="tx1">
                    <a:lumMod val="65000"/>
                    <a:lumOff val="35000"/>
                  </a:schemeClr>
                </a:solidFill>
                <a:latin typeface="+mn-lt"/>
                <a:ea typeface="+mn-ea"/>
                <a:cs typeface="+mn-cs"/>
              </a:defRPr>
            </a:pPr>
            <a:r>
              <a:rPr lang="en-US" altLang="zh-CN" sz="1920">
                <a:solidFill>
                  <a:srgbClr val="FF0000"/>
                </a:solidFill>
              </a:rPr>
              <a:t>2024</a:t>
            </a:r>
            <a:r>
              <a:rPr lang="zh-CN" altLang="en-US" sz="1920">
                <a:solidFill>
                  <a:srgbClr val="FF0000"/>
                </a:solidFill>
              </a:rPr>
              <a:t>版与</a:t>
            </a:r>
            <a:r>
              <a:rPr lang="en-US" altLang="zh-CN" sz="1920">
                <a:solidFill>
                  <a:srgbClr val="FF0000"/>
                </a:solidFill>
              </a:rPr>
              <a:t>2020</a:t>
            </a:r>
            <a:r>
              <a:rPr lang="zh-CN" altLang="en-US" sz="1920">
                <a:solidFill>
                  <a:srgbClr val="FF0000"/>
                </a:solidFill>
              </a:rPr>
              <a:t>版标准检查项对比</a:t>
            </a:r>
            <a:endParaRPr lang="zh-CN" altLang="en-US" sz="1920">
              <a:solidFill>
                <a:srgbClr val="FF0000"/>
              </a:solidFill>
            </a:endParaRP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2020版</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6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检查项</c:v>
                </c:pt>
              </c:strCache>
            </c:strRef>
          </c:cat>
          <c:val>
            <c:numRef>
              <c:f>Sheet1!$B$2</c:f>
              <c:numCache>
                <c:formatCode>General</c:formatCode>
                <c:ptCount val="1"/>
                <c:pt idx="0">
                  <c:v>120</c:v>
                </c:pt>
              </c:numCache>
            </c:numRef>
          </c:val>
        </c:ser>
        <c:ser>
          <c:idx val="1"/>
          <c:order val="1"/>
          <c:tx>
            <c:strRef>
              <c:f>Sheet1!$C$1</c:f>
              <c:strCache>
                <c:ptCount val="1"/>
                <c:pt idx="0">
                  <c:v>2024版</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600" b="0" i="0" u="none" strike="noStrike" kern="1200" baseline="0">
                    <a:solidFill>
                      <a:srgbClr val="FF0000"/>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检查项</c:v>
                </c:pt>
              </c:strCache>
            </c:strRef>
          </c:cat>
          <c:val>
            <c:numRef>
              <c:f>Sheet1!$C$2</c:f>
              <c:numCache>
                <c:formatCode>General</c:formatCode>
                <c:ptCount val="1"/>
                <c:pt idx="0">
                  <c:v>42</c:v>
                </c:pt>
              </c:numCache>
            </c:numRef>
          </c:val>
        </c:ser>
        <c:dLbls>
          <c:showLegendKey val="0"/>
          <c:showVal val="0"/>
          <c:showCatName val="0"/>
          <c:showSerName val="0"/>
          <c:showPercent val="0"/>
          <c:showBubbleSize val="0"/>
        </c:dLbls>
        <c:gapWidth val="219"/>
        <c:overlap val="-27"/>
        <c:axId val="284000640"/>
        <c:axId val="284002176"/>
      </c:barChart>
      <c:catAx>
        <c:axId val="28400064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600" b="1" i="0" u="none" strike="noStrike" kern="1200" baseline="0">
                <a:solidFill>
                  <a:schemeClr val="tx1">
                    <a:lumMod val="65000"/>
                    <a:lumOff val="35000"/>
                  </a:schemeClr>
                </a:solidFill>
                <a:latin typeface="+mn-lt"/>
                <a:ea typeface="+mn-ea"/>
                <a:cs typeface="+mn-cs"/>
              </a:defRPr>
            </a:pPr>
          </a:p>
        </c:txPr>
        <c:crossAx val="284002176"/>
        <c:crosses val="autoZero"/>
        <c:auto val="1"/>
        <c:lblAlgn val="ctr"/>
        <c:lblOffset val="100"/>
        <c:noMultiLvlLbl val="0"/>
      </c:catAx>
      <c:valAx>
        <c:axId val="284002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p>
        </c:txPr>
        <c:crossAx val="284000640"/>
        <c:crosses val="autoZero"/>
        <c:crossBetween val="between"/>
        <c:majorUnit val="50"/>
      </c:valAx>
      <c:spPr>
        <a:noFill/>
        <a:ln>
          <a:noFill/>
        </a:ln>
        <a:effectLst/>
      </c:spPr>
    </c:plotArea>
    <c:legend>
      <c:legendPos val="b"/>
      <c:legendEntry>
        <c:idx val="0"/>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p>
        </c:txPr>
      </c:legendEntry>
      <c:layout/>
      <c:overlay val="0"/>
      <c:spPr>
        <a:noFill/>
        <a:ln>
          <a:noFill/>
        </a:ln>
        <a:effectLst/>
      </c:spPr>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27490d79-dc29-4ef9-bc46-3ff817f6b856}"/>
      </c:ext>
    </c:extLst>
  </c:chart>
  <c:spPr>
    <a:noFill/>
    <a:ln>
      <a:noFill/>
    </a:ln>
    <a:effectLst/>
  </c:spPr>
  <c:txPr>
    <a:bodyPr/>
    <a:lstStyle/>
    <a:p>
      <a:pPr>
        <a:defRPr lang="zh-CN" sz="1600"/>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920" b="0" i="0" u="none" strike="noStrike" kern="1200" spc="0" baseline="0">
                <a:solidFill>
                  <a:schemeClr val="tx1">
                    <a:lumMod val="65000"/>
                    <a:lumOff val="35000"/>
                  </a:schemeClr>
                </a:solidFill>
                <a:latin typeface="+mn-lt"/>
                <a:ea typeface="+mn-ea"/>
                <a:cs typeface="+mn-cs"/>
              </a:defRPr>
            </a:pPr>
            <a:r>
              <a:rPr lang="en-US" altLang="zh-CN" sz="1920">
                <a:solidFill>
                  <a:srgbClr val="FF0000"/>
                </a:solidFill>
              </a:rPr>
              <a:t>2024</a:t>
            </a:r>
            <a:r>
              <a:rPr lang="zh-CN" altLang="en-US" sz="1920">
                <a:solidFill>
                  <a:srgbClr val="FF0000"/>
                </a:solidFill>
              </a:rPr>
              <a:t>版与</a:t>
            </a:r>
            <a:r>
              <a:rPr lang="en-US" altLang="zh-CN" sz="1920">
                <a:solidFill>
                  <a:srgbClr val="FF0000"/>
                </a:solidFill>
              </a:rPr>
              <a:t>2020</a:t>
            </a:r>
            <a:r>
              <a:rPr lang="zh-CN" altLang="en-US" sz="1920">
                <a:solidFill>
                  <a:srgbClr val="FF0000"/>
                </a:solidFill>
              </a:rPr>
              <a:t>版标准赋分权重对比</a:t>
            </a:r>
            <a:endParaRPr lang="zh-CN" altLang="en-US" sz="1920">
              <a:solidFill>
                <a:srgbClr val="FF0000"/>
              </a:solidFill>
            </a:endParaRPr>
          </a:p>
        </c:rich>
      </c:tx>
      <c:layout>
        <c:manualLayout>
          <c:xMode val="edge"/>
          <c:yMode val="edge"/>
          <c:x val="0.1198848158284"/>
          <c:y val="0.0183100809186972"/>
        </c:manualLayout>
      </c:layout>
      <c:overlay val="0"/>
      <c:spPr>
        <a:noFill/>
        <a:ln>
          <a:noFill/>
        </a:ln>
        <a:effectLst/>
      </c:spPr>
    </c:title>
    <c:autoTitleDeleted val="0"/>
    <c:plotArea>
      <c:layout/>
      <c:barChart>
        <c:barDir val="col"/>
        <c:grouping val="clustered"/>
        <c:varyColors val="0"/>
        <c:ser>
          <c:idx val="0"/>
          <c:order val="0"/>
          <c:tx>
            <c:strRef>
              <c:f>Sheet1!$B$1</c:f>
              <c:strCache>
                <c:ptCount val="1"/>
                <c:pt idx="0">
                  <c:v>2020版</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6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赋分权重</c:v>
                </c:pt>
              </c:strCache>
            </c:strRef>
          </c:cat>
          <c:val>
            <c:numRef>
              <c:f>Sheet1!$B$2</c:f>
              <c:numCache>
                <c:formatCode>0%</c:formatCode>
                <c:ptCount val="1"/>
                <c:pt idx="0">
                  <c:v>0.5</c:v>
                </c:pt>
              </c:numCache>
            </c:numRef>
          </c:val>
        </c:ser>
        <c:ser>
          <c:idx val="1"/>
          <c:order val="1"/>
          <c:tx>
            <c:strRef>
              <c:f>Sheet1!$C$1</c:f>
              <c:strCache>
                <c:ptCount val="1"/>
                <c:pt idx="0">
                  <c:v>2024版</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600" b="0" i="0" u="none" strike="noStrike" kern="1200" baseline="0">
                    <a:solidFill>
                      <a:srgbClr val="FF0000"/>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赋分权重</c:v>
                </c:pt>
              </c:strCache>
            </c:strRef>
          </c:cat>
          <c:val>
            <c:numRef>
              <c:f>Sheet1!$C$2</c:f>
              <c:numCache>
                <c:formatCode>0%</c:formatCode>
                <c:ptCount val="1"/>
                <c:pt idx="0">
                  <c:v>0.15</c:v>
                </c:pt>
              </c:numCache>
            </c:numRef>
          </c:val>
        </c:ser>
        <c:dLbls>
          <c:showLegendKey val="0"/>
          <c:showVal val="0"/>
          <c:showCatName val="0"/>
          <c:showSerName val="0"/>
          <c:showPercent val="0"/>
          <c:showBubbleSize val="0"/>
        </c:dLbls>
        <c:gapWidth val="219"/>
        <c:overlap val="-27"/>
        <c:axId val="283935872"/>
        <c:axId val="283937408"/>
      </c:barChart>
      <c:catAx>
        <c:axId val="283935872"/>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600" b="1" i="0" u="none" strike="noStrike" kern="1200" baseline="0">
                <a:solidFill>
                  <a:schemeClr val="tx1">
                    <a:lumMod val="65000"/>
                    <a:lumOff val="35000"/>
                  </a:schemeClr>
                </a:solidFill>
                <a:latin typeface="+mn-lt"/>
                <a:ea typeface="+mn-ea"/>
                <a:cs typeface="+mn-cs"/>
              </a:defRPr>
            </a:pPr>
          </a:p>
        </c:txPr>
        <c:crossAx val="283937408"/>
        <c:crosses val="autoZero"/>
        <c:auto val="1"/>
        <c:lblAlgn val="ctr"/>
        <c:lblOffset val="100"/>
        <c:noMultiLvlLbl val="0"/>
      </c:catAx>
      <c:valAx>
        <c:axId val="2839374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p>
        </c:txPr>
        <c:crossAx val="283935872"/>
        <c:crosses val="autoZero"/>
        <c:crossBetween val="between"/>
        <c:majorUnit val="0.2"/>
      </c:valAx>
      <c:spPr>
        <a:noFill/>
        <a:ln>
          <a:noFill/>
        </a:ln>
        <a:effectLst/>
      </c:spPr>
    </c:plotArea>
    <c:legend>
      <c:legendPos val="b"/>
      <c:legendEntry>
        <c:idx val="0"/>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p>
        </c:txPr>
      </c:legendEntry>
      <c:layout/>
      <c:overlay val="0"/>
      <c:spPr>
        <a:noFill/>
        <a:ln>
          <a:noFill/>
        </a:ln>
        <a:effectLst/>
      </c:spPr>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12aa88e0-7958-4b7d-9653-e9403cf971b2}"/>
      </c:ext>
    </c:extLst>
  </c:chart>
  <c:spPr>
    <a:noFill/>
    <a:ln>
      <a:noFill/>
    </a:ln>
    <a:effectLst/>
  </c:spPr>
  <c:txPr>
    <a:bodyPr/>
    <a:lstStyle/>
    <a:p>
      <a:pPr>
        <a:defRPr lang="zh-CN" sz="1600"/>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680" b="0" i="0" u="none" strike="noStrike" kern="1200" spc="0" baseline="0">
                <a:solidFill>
                  <a:schemeClr val="tx1">
                    <a:lumMod val="65000"/>
                    <a:lumOff val="35000"/>
                  </a:schemeClr>
                </a:solidFill>
                <a:latin typeface="+mn-lt"/>
                <a:ea typeface="+mn-ea"/>
                <a:cs typeface="+mn-cs"/>
              </a:defRPr>
            </a:pPr>
            <a:r>
              <a:rPr lang="en-US" altLang="zh-CN" sz="1680">
                <a:solidFill>
                  <a:srgbClr val="FF0000"/>
                </a:solidFill>
              </a:rPr>
              <a:t>2024</a:t>
            </a:r>
            <a:r>
              <a:rPr lang="zh-CN" altLang="en-US" sz="1680">
                <a:solidFill>
                  <a:srgbClr val="FF0000"/>
                </a:solidFill>
              </a:rPr>
              <a:t>版与</a:t>
            </a:r>
            <a:r>
              <a:rPr lang="en-US" altLang="zh-CN" sz="1680">
                <a:solidFill>
                  <a:srgbClr val="FF0000"/>
                </a:solidFill>
              </a:rPr>
              <a:t>2020</a:t>
            </a:r>
            <a:r>
              <a:rPr lang="zh-CN" altLang="en-US" sz="1680">
                <a:solidFill>
                  <a:srgbClr val="FF0000"/>
                </a:solidFill>
              </a:rPr>
              <a:t>版标准检查项对比</a:t>
            </a:r>
            <a:endParaRPr lang="zh-CN" altLang="en-US" sz="1680">
              <a:solidFill>
                <a:srgbClr val="FF0000"/>
              </a:solidFill>
            </a:endParaRP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2020版</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检查项</c:v>
                </c:pt>
              </c:strCache>
            </c:strRef>
          </c:cat>
          <c:val>
            <c:numRef>
              <c:f>Sheet1!$B$2</c:f>
              <c:numCache>
                <c:formatCode>General</c:formatCode>
                <c:ptCount val="1"/>
                <c:pt idx="0">
                  <c:v>120</c:v>
                </c:pt>
              </c:numCache>
            </c:numRef>
          </c:val>
        </c:ser>
        <c:ser>
          <c:idx val="1"/>
          <c:order val="1"/>
          <c:tx>
            <c:strRef>
              <c:f>Sheet1!$C$1</c:f>
              <c:strCache>
                <c:ptCount val="1"/>
                <c:pt idx="0">
                  <c:v>2024版</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rgbClr val="FF0000"/>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检查项</c:v>
                </c:pt>
              </c:strCache>
            </c:strRef>
          </c:cat>
          <c:val>
            <c:numRef>
              <c:f>Sheet1!$C$2</c:f>
              <c:numCache>
                <c:formatCode>General</c:formatCode>
                <c:ptCount val="1"/>
                <c:pt idx="0">
                  <c:v>42</c:v>
                </c:pt>
              </c:numCache>
            </c:numRef>
          </c:val>
        </c:ser>
        <c:dLbls>
          <c:showLegendKey val="0"/>
          <c:showVal val="0"/>
          <c:showCatName val="0"/>
          <c:showSerName val="0"/>
          <c:showPercent val="0"/>
          <c:showBubbleSize val="0"/>
        </c:dLbls>
        <c:gapWidth val="219"/>
        <c:overlap val="-27"/>
        <c:axId val="285332224"/>
        <c:axId val="285333760"/>
      </c:barChart>
      <c:catAx>
        <c:axId val="28533222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1" i="0" u="none" strike="noStrike" kern="1200" baseline="0">
                <a:solidFill>
                  <a:schemeClr val="tx1">
                    <a:lumMod val="65000"/>
                    <a:lumOff val="35000"/>
                  </a:schemeClr>
                </a:solidFill>
                <a:latin typeface="+mn-lt"/>
                <a:ea typeface="+mn-ea"/>
                <a:cs typeface="+mn-cs"/>
              </a:defRPr>
            </a:pPr>
          </a:p>
        </c:txPr>
        <c:crossAx val="285333760"/>
        <c:crosses val="autoZero"/>
        <c:auto val="1"/>
        <c:lblAlgn val="ctr"/>
        <c:lblOffset val="100"/>
        <c:noMultiLvlLbl val="0"/>
      </c:catAx>
      <c:valAx>
        <c:axId val="285333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crossAx val="285332224"/>
        <c:crosses val="autoZero"/>
        <c:crossBetween val="between"/>
        <c:majorUnit val="50"/>
      </c:valAx>
      <c:spPr>
        <a:noFill/>
        <a:ln>
          <a:noFill/>
        </a:ln>
        <a:effectLst/>
      </c:spPr>
    </c:plotArea>
    <c:legend>
      <c:legendPos val="b"/>
      <c:legendEntry>
        <c:idx val="0"/>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legendEntry>
      <c:layout/>
      <c:overlay val="0"/>
      <c:spPr>
        <a:noFill/>
        <a:ln>
          <a:noFill/>
        </a:ln>
        <a:effectLst/>
      </c:spPr>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ac4ba9c6-ca6b-4231-b6b2-64d727f382be}"/>
      </c:ext>
    </c:extLst>
  </c:chart>
  <c:spPr>
    <a:noFill/>
    <a:ln>
      <a:noFill/>
    </a:ln>
    <a:effectLst/>
  </c:spPr>
  <c:txPr>
    <a:bodyPr/>
    <a:lstStyle/>
    <a:p>
      <a:pPr>
        <a:defRPr lang="zh-CN" sz="1400"/>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680" b="0" i="0" u="none" strike="noStrike" kern="1200" spc="0" baseline="0">
                <a:solidFill>
                  <a:schemeClr val="tx1">
                    <a:lumMod val="65000"/>
                    <a:lumOff val="35000"/>
                  </a:schemeClr>
                </a:solidFill>
                <a:latin typeface="+mn-lt"/>
                <a:ea typeface="+mn-ea"/>
                <a:cs typeface="+mn-cs"/>
              </a:defRPr>
            </a:pPr>
            <a:r>
              <a:rPr lang="en-US" altLang="zh-CN" sz="1680">
                <a:solidFill>
                  <a:srgbClr val="FF0000"/>
                </a:solidFill>
              </a:rPr>
              <a:t>2024</a:t>
            </a:r>
            <a:r>
              <a:rPr lang="zh-CN" altLang="en-US" sz="1680">
                <a:solidFill>
                  <a:srgbClr val="FF0000"/>
                </a:solidFill>
              </a:rPr>
              <a:t>版与</a:t>
            </a:r>
            <a:r>
              <a:rPr lang="en-US" altLang="zh-CN" sz="1680">
                <a:solidFill>
                  <a:srgbClr val="FF0000"/>
                </a:solidFill>
              </a:rPr>
              <a:t>2020</a:t>
            </a:r>
            <a:r>
              <a:rPr lang="zh-CN" altLang="en-US" sz="1680">
                <a:solidFill>
                  <a:srgbClr val="FF0000"/>
                </a:solidFill>
              </a:rPr>
              <a:t>版标准赋分权重对比</a:t>
            </a:r>
            <a:endParaRPr lang="zh-CN" altLang="en-US" sz="1680">
              <a:solidFill>
                <a:srgbClr val="FF0000"/>
              </a:solidFill>
            </a:endParaRPr>
          </a:p>
        </c:rich>
      </c:tx>
      <c:layout>
        <c:manualLayout>
          <c:xMode val="edge"/>
          <c:yMode val="edge"/>
          <c:x val="0.115335433501163"/>
          <c:y val="0.0225546605293441"/>
        </c:manualLayout>
      </c:layout>
      <c:overlay val="0"/>
      <c:spPr>
        <a:noFill/>
        <a:ln>
          <a:noFill/>
        </a:ln>
        <a:effectLst/>
      </c:spPr>
    </c:title>
    <c:autoTitleDeleted val="0"/>
    <c:plotArea>
      <c:layout/>
      <c:barChart>
        <c:barDir val="col"/>
        <c:grouping val="clustered"/>
        <c:varyColors val="0"/>
        <c:ser>
          <c:idx val="0"/>
          <c:order val="0"/>
          <c:tx>
            <c:strRef>
              <c:f>Sheet1!$B$1</c:f>
              <c:strCache>
                <c:ptCount val="1"/>
                <c:pt idx="0">
                  <c:v>2020版</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赋分权重</c:v>
                </c:pt>
              </c:strCache>
            </c:strRef>
          </c:cat>
          <c:val>
            <c:numRef>
              <c:f>Sheet1!$B$2</c:f>
              <c:numCache>
                <c:formatCode>General</c:formatCode>
                <c:ptCount val="1"/>
                <c:pt idx="0">
                  <c:v>0.5</c:v>
                </c:pt>
              </c:numCache>
            </c:numRef>
          </c:val>
        </c:ser>
        <c:ser>
          <c:idx val="1"/>
          <c:order val="1"/>
          <c:tx>
            <c:strRef>
              <c:f>Sheet1!$C$1</c:f>
              <c:strCache>
                <c:ptCount val="1"/>
                <c:pt idx="0">
                  <c:v>2024版</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rgbClr val="FF0000"/>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赋分权重</c:v>
                </c:pt>
              </c:strCache>
            </c:strRef>
          </c:cat>
          <c:val>
            <c:numRef>
              <c:f>Sheet1!$C$2</c:f>
              <c:numCache>
                <c:formatCode>General</c:formatCode>
                <c:ptCount val="1"/>
                <c:pt idx="0">
                  <c:v>0.15</c:v>
                </c:pt>
              </c:numCache>
            </c:numRef>
          </c:val>
        </c:ser>
        <c:dLbls>
          <c:showLegendKey val="0"/>
          <c:showVal val="0"/>
          <c:showCatName val="0"/>
          <c:showSerName val="0"/>
          <c:showPercent val="0"/>
          <c:showBubbleSize val="0"/>
        </c:dLbls>
        <c:gapWidth val="219"/>
        <c:overlap val="-27"/>
        <c:axId val="286660096"/>
        <c:axId val="286661632"/>
      </c:barChart>
      <c:catAx>
        <c:axId val="28666009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1" i="0" u="none" strike="noStrike" kern="1200" baseline="0">
                <a:solidFill>
                  <a:schemeClr val="tx1">
                    <a:lumMod val="65000"/>
                    <a:lumOff val="35000"/>
                  </a:schemeClr>
                </a:solidFill>
                <a:latin typeface="+mn-lt"/>
                <a:ea typeface="+mn-ea"/>
                <a:cs typeface="+mn-cs"/>
              </a:defRPr>
            </a:pPr>
          </a:p>
        </c:txPr>
        <c:crossAx val="286661632"/>
        <c:crosses val="autoZero"/>
        <c:auto val="1"/>
        <c:lblAlgn val="ctr"/>
        <c:lblOffset val="100"/>
        <c:noMultiLvlLbl val="0"/>
      </c:catAx>
      <c:valAx>
        <c:axId val="286661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crossAx val="286660096"/>
        <c:crosses val="autoZero"/>
        <c:crossBetween val="between"/>
        <c:majorUnit val="0.2"/>
      </c:valAx>
      <c:spPr>
        <a:noFill/>
        <a:ln>
          <a:noFill/>
        </a:ln>
        <a:effectLst/>
      </c:spPr>
    </c:plotArea>
    <c:legend>
      <c:legendPos val="b"/>
      <c:legendEntry>
        <c:idx val="0"/>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legendEntry>
      <c:layout/>
      <c:overlay val="0"/>
      <c:spPr>
        <a:noFill/>
        <a:ln>
          <a:noFill/>
        </a:ln>
        <a:effectLst/>
      </c:spPr>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c4dab614-a562-4e36-98e3-f61217f2a59e}"/>
      </c:ext>
    </c:extLst>
  </c:chart>
  <c:spPr>
    <a:noFill/>
    <a:ln>
      <a:noFill/>
    </a:ln>
    <a:effectLst/>
  </c:spPr>
  <c:txPr>
    <a:bodyPr/>
    <a:lstStyle/>
    <a:p>
      <a:pPr>
        <a:defRPr lang="zh-CN" sz="1400"/>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680" b="0" i="0" u="none" strike="noStrike" kern="1200" spc="0" baseline="0">
                <a:solidFill>
                  <a:schemeClr val="tx1">
                    <a:lumMod val="65000"/>
                    <a:lumOff val="35000"/>
                  </a:schemeClr>
                </a:solidFill>
                <a:latin typeface="+mn-lt"/>
                <a:ea typeface="+mn-ea"/>
                <a:cs typeface="+mn-cs"/>
              </a:defRPr>
            </a:pPr>
            <a:r>
              <a:rPr lang="en-US" altLang="zh-CN" sz="1680">
                <a:solidFill>
                  <a:srgbClr val="FF0000"/>
                </a:solidFill>
              </a:rPr>
              <a:t>2024</a:t>
            </a:r>
            <a:r>
              <a:rPr lang="zh-CN" altLang="en-US" sz="1680">
                <a:solidFill>
                  <a:srgbClr val="FF0000"/>
                </a:solidFill>
              </a:rPr>
              <a:t>版与</a:t>
            </a:r>
            <a:r>
              <a:rPr lang="en-US" altLang="zh-CN" sz="1680">
                <a:solidFill>
                  <a:srgbClr val="FF0000"/>
                </a:solidFill>
              </a:rPr>
              <a:t>2020</a:t>
            </a:r>
            <a:r>
              <a:rPr lang="zh-CN" altLang="en-US" sz="1680">
                <a:solidFill>
                  <a:srgbClr val="FF0000"/>
                </a:solidFill>
              </a:rPr>
              <a:t>版标准检查项对比</a:t>
            </a:r>
            <a:endParaRPr lang="zh-CN" altLang="en-US" sz="1680">
              <a:solidFill>
                <a:srgbClr val="FF0000"/>
              </a:solidFill>
            </a:endParaRP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2020版</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纯资料检查项</c:v>
                </c:pt>
              </c:strCache>
            </c:strRef>
          </c:cat>
          <c:val>
            <c:numRef>
              <c:f>Sheet1!$B$2</c:f>
              <c:numCache>
                <c:formatCode>General</c:formatCode>
                <c:ptCount val="1"/>
                <c:pt idx="0">
                  <c:v>67</c:v>
                </c:pt>
              </c:numCache>
            </c:numRef>
          </c:val>
        </c:ser>
        <c:ser>
          <c:idx val="1"/>
          <c:order val="1"/>
          <c:tx>
            <c:strRef>
              <c:f>Sheet1!$C$1</c:f>
              <c:strCache>
                <c:ptCount val="1"/>
                <c:pt idx="0">
                  <c:v>2024版</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rgbClr val="FF0000"/>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纯资料检查项</c:v>
                </c:pt>
              </c:strCache>
            </c:strRef>
          </c:cat>
          <c:val>
            <c:numRef>
              <c:f>Sheet1!$C$2</c:f>
              <c:numCache>
                <c:formatCode>General</c:formatCode>
                <c:ptCount val="1"/>
                <c:pt idx="0">
                  <c:v>15</c:v>
                </c:pt>
              </c:numCache>
            </c:numRef>
          </c:val>
        </c:ser>
        <c:dLbls>
          <c:showLegendKey val="0"/>
          <c:showVal val="0"/>
          <c:showCatName val="0"/>
          <c:showSerName val="0"/>
          <c:showPercent val="0"/>
          <c:showBubbleSize val="0"/>
        </c:dLbls>
        <c:gapWidth val="219"/>
        <c:overlap val="-27"/>
        <c:axId val="286714112"/>
        <c:axId val="286720000"/>
      </c:barChart>
      <c:catAx>
        <c:axId val="286714112"/>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1" i="0" u="none" strike="noStrike" kern="1200" baseline="0">
                <a:solidFill>
                  <a:schemeClr val="tx1">
                    <a:lumMod val="65000"/>
                    <a:lumOff val="35000"/>
                  </a:schemeClr>
                </a:solidFill>
                <a:latin typeface="+mn-lt"/>
                <a:ea typeface="+mn-ea"/>
                <a:cs typeface="+mn-cs"/>
              </a:defRPr>
            </a:pPr>
          </a:p>
        </c:txPr>
        <c:crossAx val="286720000"/>
        <c:crosses val="autoZero"/>
        <c:auto val="1"/>
        <c:lblAlgn val="ctr"/>
        <c:lblOffset val="100"/>
        <c:noMultiLvlLbl val="0"/>
      </c:catAx>
      <c:valAx>
        <c:axId val="286720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crossAx val="286714112"/>
        <c:crosses val="autoZero"/>
        <c:crossBetween val="between"/>
        <c:majorUnit val="50"/>
      </c:valAx>
      <c:spPr>
        <a:noFill/>
        <a:ln>
          <a:noFill/>
        </a:ln>
        <a:effectLst/>
      </c:spPr>
    </c:plotArea>
    <c:legend>
      <c:legendPos val="b"/>
      <c:legendEntry>
        <c:idx val="0"/>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legendEntry>
      <c:layout/>
      <c:overlay val="0"/>
      <c:spPr>
        <a:noFill/>
        <a:ln>
          <a:noFill/>
        </a:ln>
        <a:effectLst/>
      </c:spPr>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9563b062-0a65-4869-af4e-60a2fe8b05b2}"/>
      </c:ext>
    </c:extLst>
  </c:chart>
  <c:spPr>
    <a:noFill/>
    <a:ln>
      <a:noFill/>
    </a:ln>
    <a:effectLst/>
  </c:spPr>
  <c:txPr>
    <a:bodyPr/>
    <a:lstStyle/>
    <a:p>
      <a:pPr>
        <a:defRPr lang="zh-CN" sz="1400"/>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62AE03-6EE8-41FD-8A37-86C6BC5E264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21FD59-C920-460C-B1C9-0346C59420B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835" algn="l" defTabSz="1219200" rtl="0" eaLnBrk="1" latinLnBrk="0" hangingPunct="1">
      <a:defRPr sz="1600" kern="1200">
        <a:solidFill>
          <a:schemeClr val="tx1"/>
        </a:solidFill>
        <a:latin typeface="+mn-lt"/>
        <a:ea typeface="+mn-ea"/>
        <a:cs typeface="+mn-cs"/>
      </a:defRPr>
    </a:lvl3pPr>
    <a:lvl4pPr marL="1829435" algn="l" defTabSz="1219200" rtl="0" eaLnBrk="1" latinLnBrk="0" hangingPunct="1">
      <a:defRPr sz="1600" kern="1200">
        <a:solidFill>
          <a:schemeClr val="tx1"/>
        </a:solidFill>
        <a:latin typeface="+mn-lt"/>
        <a:ea typeface="+mn-ea"/>
        <a:cs typeface="+mn-cs"/>
      </a:defRPr>
    </a:lvl4pPr>
    <a:lvl5pPr marL="2439035" algn="l" defTabSz="1219200" rtl="0" eaLnBrk="1" latinLnBrk="0" hangingPunct="1">
      <a:defRPr sz="1600" kern="1200">
        <a:solidFill>
          <a:schemeClr val="tx1"/>
        </a:solidFill>
        <a:latin typeface="+mn-lt"/>
        <a:ea typeface="+mn-ea"/>
        <a:cs typeface="+mn-cs"/>
      </a:defRPr>
    </a:lvl5pPr>
    <a:lvl6pPr marL="3049270" algn="l" defTabSz="1219200" rtl="0" eaLnBrk="1" latinLnBrk="0" hangingPunct="1">
      <a:defRPr sz="1600" kern="1200">
        <a:solidFill>
          <a:schemeClr val="tx1"/>
        </a:solidFill>
        <a:latin typeface="+mn-lt"/>
        <a:ea typeface="+mn-ea"/>
        <a:cs typeface="+mn-cs"/>
      </a:defRPr>
    </a:lvl6pPr>
    <a:lvl7pPr marL="3658870" algn="l" defTabSz="1219200" rtl="0" eaLnBrk="1" latinLnBrk="0" hangingPunct="1">
      <a:defRPr sz="1600" kern="1200">
        <a:solidFill>
          <a:schemeClr val="tx1"/>
        </a:solidFill>
        <a:latin typeface="+mn-lt"/>
        <a:ea typeface="+mn-ea"/>
        <a:cs typeface="+mn-cs"/>
      </a:defRPr>
    </a:lvl7pPr>
    <a:lvl8pPr marL="4268470" algn="l" defTabSz="1219200" rtl="0" eaLnBrk="1" latinLnBrk="0" hangingPunct="1">
      <a:defRPr sz="1600" kern="1200">
        <a:solidFill>
          <a:schemeClr val="tx1"/>
        </a:solidFill>
        <a:latin typeface="+mn-lt"/>
        <a:ea typeface="+mn-ea"/>
        <a:cs typeface="+mn-cs"/>
      </a:defRPr>
    </a:lvl8pPr>
    <a:lvl9pPr marL="4878705" algn="l" defTabSz="121920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尊敬的周局长，各位领导、专家、同仁：</a:t>
            </a:r>
            <a:endParaRPr kumimoji="1" lang="zh-CN" altLang="en-US" dirty="0"/>
          </a:p>
          <a:p>
            <a:r>
              <a:rPr kumimoji="1" lang="zh-CN" altLang="en-US" dirty="0"/>
              <a:t>大家好！</a:t>
            </a:r>
            <a:endParaRPr kumimoji="1" lang="zh-CN" altLang="en-US" dirty="0"/>
          </a:p>
          <a:p>
            <a:r>
              <a:rPr kumimoji="1" lang="zh-CN" altLang="en-US" dirty="0"/>
              <a:t>很荣幸能有这个机会在这里跟大家探讨新修订的《煤矿安全生产标准化基本要求及评分方法》（共用及井工部分）</a:t>
            </a:r>
            <a:endParaRPr kumimoji="1"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第一个变化是整合安全基础管理部分内容。</a:t>
            </a:r>
            <a:endParaRPr lang="zh-CN" altLang="en-US" dirty="0"/>
          </a:p>
          <a:p>
            <a:r>
              <a:rPr lang="zh-CN" altLang="en-US" dirty="0"/>
              <a:t>      把原标准中“理念目标和矿长安全承诺、组织机构、安全生产责任制及安全管理制度、从业人员素质、安全风险分级管控、事故隐患排查治理、持续改进”等7个要素，合并为“安全基础管理”，对评分表内容进行简化调整，使其更好贴合现场实际，减少资料台账类内容。调整后，此部分检查项由原来的120项减少为42项；赋分权重由原来的50%调减为15%。</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第二个变化就是新增重大灾害防治部分。</a:t>
            </a:r>
            <a:endParaRPr lang="zh-CN" altLang="en-US" dirty="0"/>
          </a:p>
          <a:p>
            <a:r>
              <a:rPr lang="zh-CN" altLang="en-US" dirty="0"/>
              <a:t>     </a:t>
            </a:r>
            <a:r>
              <a:rPr lang="en-US" altLang="zh-CN" dirty="0"/>
              <a:t>  </a:t>
            </a:r>
            <a:r>
              <a:rPr lang="zh-CN" altLang="en-US" dirty="0"/>
              <a:t>从框架结构上看，本次修订最大变化就是新增“重大灾害防治”部分，目的在于突出重大灾害防治在煤矿安全生产管理中的重要作用。</a:t>
            </a:r>
            <a:endParaRPr lang="zh-CN" altLang="en-US" dirty="0"/>
          </a:p>
          <a:p>
            <a:r>
              <a:rPr lang="zh-CN" altLang="en-US" dirty="0"/>
              <a:t> </a:t>
            </a:r>
            <a:r>
              <a:rPr lang="en-US" altLang="zh-CN" dirty="0"/>
              <a:t>      </a:t>
            </a:r>
            <a:r>
              <a:rPr lang="zh-CN" altLang="en-US" dirty="0"/>
              <a:t>该部分主要涵盖“致灾因素普查、灾害治理规划及计划、灾害防治措施”等三个大项，共计34项检查内容；赋分权重为16%。</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第三个变化是简化完善专业管理部分内容。</a:t>
            </a:r>
            <a:endParaRPr lang="zh-CN" altLang="en-US" dirty="0"/>
          </a:p>
          <a:p>
            <a:r>
              <a:rPr lang="zh-CN" altLang="en-US" dirty="0"/>
              <a:t>    将原标准“质量控制”改为“专业管理”，将原先通风专业中的“防突、瓦斯抽采、防尘、防火”部分，以及原地质灾害与测量专业中的“防治水、防治冲击地压”部分纳入“重大灾害防治”；删除“职业病危害防治”部分，“地面设施”部分仅保留“三堂一舍”，并与原调度和应急管理部分合并为调度应急和“三堂一舍”。井工煤矿“专业管理”部分检查项由原来的737项减少为470项；赋分总权重由原来的50%调整为69%，更加注重现场检查。</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第四个变化是鼓励采用信息化手段管理各类资料。</a:t>
            </a:r>
            <a:endParaRPr lang="zh-CN" altLang="en-US" dirty="0"/>
          </a:p>
          <a:p>
            <a:r>
              <a:rPr lang="zh-CN" altLang="en-US" dirty="0"/>
              <a:t>    在“总则”中专门明确“各部分涉及到的资料，鼓励采用信息化手段管理”，想方设法减少煤矿迎接现场检查打印准备大量的文档资料，避免人力、物力浪费。在现场考核时可提供电子版或利用信息化管理平台供专家检查。</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总则里的评分方法说明三个方面：</a:t>
            </a:r>
            <a:endParaRPr lang="zh-CN" altLang="en-US" dirty="0"/>
          </a:p>
          <a:p>
            <a:r>
              <a:rPr lang="zh-CN" altLang="en-US" dirty="0"/>
              <a:t>一是优化评分方法：</a:t>
            </a:r>
            <a:endParaRPr lang="zh-CN" altLang="en-US" dirty="0"/>
          </a:p>
          <a:p>
            <a:r>
              <a:rPr lang="zh-CN" altLang="en-US" dirty="0"/>
              <a:t>井工煤矿现场考核评分满分为100分，依然采用各部分得分乘以权重的方式计算；井工煤矿在有采煤工作面、不存在重大事故隐患的前提下，按照评分表进行现场检查打分；各部分考核得分乘以该部分权重之和即为井工煤矿安全生产标准化管理体系现场考核总得分；但是，井工煤矿如没有采煤工作面，或现场考核时存在重大事故隐患，将不给予标准化考核定级。</a:t>
            </a:r>
            <a:endParaRPr lang="zh-CN" altLang="en-US" dirty="0"/>
          </a:p>
          <a:p>
            <a:r>
              <a:rPr lang="zh-CN" altLang="en-US" dirty="0"/>
              <a:t>针对缺项考核评分方法是：缺项专业不得分，以缺项外的现场考核总得分除以所在权重计算最终考核得分。如考核没有冲击地压的煤矿，在检查重大灾害防治部分时，则冲击地压项目内容不考核，不得分。</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二是，优化安全生产周期与标准化考核得分挂钩问题。将“安全生产周期”作为总则的附加得分项，对2个自然年及以上未发生生产安全事故的煤矿，在现场考核得分的基础上予以加分，2个自然年未发生生产安全事故的加0.1分，后每增加1年加0.1分，最多加2分。这里的生产安全事故就是生产性责任死亡事故。</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三是，优化部分专业管理附加项。将“技能人员、科技攻关、技术进步”等作为附加加分项，鼓励煤矿通过安全生产标准化达标创建，推动各项安全管理工作。其中：安全基础管理部分设定附加项2项（分值2分），重大灾害防治部分、地质测量、采煤、掘进、</a:t>
            </a:r>
            <a:r>
              <a:rPr lang="zh-CN" altLang="en-US" dirty="0">
                <a:sym typeface="+mn-ea"/>
              </a:rPr>
              <a:t>调度应急和“三堂一舍”</a:t>
            </a:r>
            <a:r>
              <a:rPr lang="zh-CN" altLang="en-US" dirty="0"/>
              <a:t>各1项（分值均为2分），</a:t>
            </a:r>
            <a:r>
              <a:rPr lang="zh-CN" altLang="en-US" dirty="0">
                <a:sym typeface="+mn-ea"/>
              </a:rPr>
              <a:t>机电1项（分值1分）</a:t>
            </a:r>
            <a:r>
              <a:rPr lang="zh-CN" altLang="en-US" dirty="0"/>
              <a:t>。</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※重点说明※：</a:t>
            </a:r>
            <a:endParaRPr lang="en-US" altLang="zh-CN" dirty="0"/>
          </a:p>
          <a:p>
            <a:r>
              <a:rPr lang="en-US" altLang="zh-CN" dirty="0"/>
              <a:t>     </a:t>
            </a:r>
            <a:r>
              <a:rPr lang="zh-CN" altLang="en-US" dirty="0"/>
              <a:t>一是在开展煤矿安全生产标准化管理体系现场考核时，只对各管理部分（专业）评分表中提及的检查项进行检查，不对检查资料进行外延。</a:t>
            </a:r>
            <a:endParaRPr lang="en-US" altLang="zh-CN" dirty="0"/>
          </a:p>
          <a:p>
            <a:r>
              <a:rPr lang="en-US" altLang="zh-CN" sz="1600" kern="1200" dirty="0">
                <a:solidFill>
                  <a:schemeClr val="tx1"/>
                </a:solidFill>
                <a:latin typeface="+mn-lt"/>
                <a:ea typeface="+mn-ea"/>
                <a:cs typeface="+mn-cs"/>
              </a:rPr>
              <a:t>     </a:t>
            </a:r>
            <a:r>
              <a:rPr lang="zh-CN" altLang="en-US" sz="1600" kern="1200" dirty="0">
                <a:solidFill>
                  <a:schemeClr val="tx1"/>
                </a:solidFill>
                <a:latin typeface="+mn-lt"/>
                <a:ea typeface="+mn-ea"/>
                <a:cs typeface="+mn-cs"/>
              </a:rPr>
              <a:t>二是</a:t>
            </a:r>
            <a:r>
              <a:rPr lang="zh-CN" altLang="en-US" sz="1600" kern="1200" dirty="0">
                <a:solidFill>
                  <a:schemeClr val="tx1"/>
                </a:solidFill>
                <a:latin typeface="+mn-lt"/>
                <a:ea typeface="+mn-ea"/>
                <a:cs typeface="+mn-cs"/>
                <a:sym typeface="+mn-ea"/>
              </a:rPr>
              <a:t>原则上各部分（专业）资料只核查检查之日前1个年度内的资料。</a:t>
            </a:r>
            <a:endParaRPr lang="zh-CN" altLang="en-US" sz="1600" kern="1200" dirty="0">
              <a:solidFill>
                <a:schemeClr val="tx1"/>
              </a:solidFill>
              <a:latin typeface="+mn-lt"/>
              <a:ea typeface="+mn-ea"/>
              <a:cs typeface="+mn-cs"/>
            </a:endParaRPr>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t>接下来，第二部分向大家介绍安全基础管理这部分内容</a:t>
            </a:r>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首先，安全基础管理部分分为以下7个项目，具体是“安全目标、组织保障、安全制度、安全培训、安全风险分级管控、事故隐患排查治理、持续改进”。我们可以从这张表看出2026版的标准中安全基础管理更加简单化，检查项更少，下面我们来具体介绍下变化内容</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在修订过程中我们把握五方面思路：</a:t>
            </a:r>
            <a:r>
              <a:rPr lang="zh-CN" altLang="en-US" b="1" dirty="0"/>
              <a:t>第一个</a:t>
            </a:r>
            <a:r>
              <a:rPr lang="zh-CN" altLang="en-US" dirty="0"/>
              <a:t>是紧扣三大主题。</a:t>
            </a:r>
            <a:r>
              <a:rPr lang="zh-CN" altLang="en-US" b="1" dirty="0"/>
              <a:t>第二个</a:t>
            </a:r>
            <a:r>
              <a:rPr lang="zh-CN" altLang="en-US" dirty="0"/>
              <a:t>是厘清主次关系。</a:t>
            </a:r>
            <a:r>
              <a:rPr lang="zh-CN" altLang="en-US" b="1" dirty="0"/>
              <a:t>第三个</a:t>
            </a:r>
            <a:r>
              <a:rPr lang="zh-CN" altLang="en-US" dirty="0"/>
              <a:t>是突出三大部分。</a:t>
            </a:r>
            <a:r>
              <a:rPr lang="zh-CN" altLang="en-US" b="1" dirty="0"/>
              <a:t>第四个</a:t>
            </a:r>
            <a:r>
              <a:rPr lang="zh-CN" altLang="en-US" dirty="0"/>
              <a:t>是坚持四个一致。</a:t>
            </a:r>
            <a:r>
              <a:rPr lang="zh-CN" altLang="en-US" b="1" dirty="0"/>
              <a:t>第五个</a:t>
            </a:r>
            <a:r>
              <a:rPr lang="zh-CN" altLang="en-US" dirty="0"/>
              <a:t>是把握</a:t>
            </a:r>
            <a:r>
              <a:rPr lang="en-US" altLang="zh-CN" dirty="0"/>
              <a:t>“</a:t>
            </a:r>
            <a:r>
              <a:rPr lang="zh-CN" altLang="en-US" dirty="0">
                <a:sym typeface="+mn-ea"/>
              </a:rPr>
              <a:t>三性</a:t>
            </a:r>
            <a:r>
              <a:rPr lang="en-US" altLang="zh-CN" dirty="0"/>
              <a:t>”</a:t>
            </a:r>
            <a:r>
              <a:rPr lang="zh-CN" altLang="en-US" dirty="0"/>
              <a:t>原则。</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第一，优化框架结构，突出基础管理。</a:t>
            </a:r>
            <a:endParaRPr lang="zh-CN" altLang="en-US" dirty="0"/>
          </a:p>
          <a:p>
            <a:r>
              <a:rPr lang="zh-CN" altLang="en-US" dirty="0"/>
              <a:t>调整修订后的“安全基础管理”部分涵盖七个方面，检查项共42项，较原标准的120项减少78项，下降65%，其中纯资料检查项15项，较原标准的67项减少52项，下降77.6%。赋分权重由原标准的</a:t>
            </a:r>
            <a:r>
              <a:rPr lang="en-US" altLang="zh-CN" dirty="0"/>
              <a:t>50%</a:t>
            </a:r>
            <a:r>
              <a:rPr lang="zh-CN" altLang="en-US" dirty="0"/>
              <a:t>调减为15</a:t>
            </a:r>
            <a:r>
              <a:rPr lang="en-US" altLang="zh-CN" dirty="0"/>
              <a:t>%</a:t>
            </a:r>
            <a:r>
              <a:rPr lang="zh-CN" altLang="en-US" dirty="0"/>
              <a:t>。</a:t>
            </a:r>
            <a:endParaRPr lang="zh-CN" altLang="en-US" dirty="0"/>
          </a:p>
          <a:p>
            <a:r>
              <a:rPr lang="zh-CN" altLang="en-US" dirty="0"/>
              <a:t>※重点说明※：虽然修订后的“安全基础管理”部分考核内容相较于</a:t>
            </a:r>
            <a:r>
              <a:rPr lang="zh-CN" altLang="en-US" dirty="0">
                <a:sym typeface="+mn-ea"/>
              </a:rPr>
              <a:t>原标准</a:t>
            </a:r>
            <a:r>
              <a:rPr lang="zh-CN" altLang="en-US" dirty="0"/>
              <a:t>进行了大幅删减，但</a:t>
            </a:r>
            <a:r>
              <a:rPr lang="zh-CN" altLang="en-US" dirty="0">
                <a:sym typeface="+mn-ea"/>
              </a:rPr>
              <a:t>原标准</a:t>
            </a:r>
            <a:r>
              <a:rPr lang="zh-CN" altLang="en-US" dirty="0"/>
              <a:t>中涉及国家法律法规标准等规定，不妨碍其继续执行，仅仅是不作为煤矿安全生产标准化管理体系考核验收的必查项目。</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第二，突出目标引领，抓实考核奖惩。</a:t>
            </a:r>
            <a:endParaRPr lang="zh-CN" altLang="en-US" dirty="0"/>
          </a:p>
          <a:p>
            <a:r>
              <a:rPr lang="zh-CN" altLang="en-US" dirty="0"/>
              <a:t>本项删减了原“理念目标和矿长安全承诺”要素中“安全生产理念、矿长安全承诺”等内容，仅保留“安全目标内容和目标考核奖惩”两个考核项目；重点是突出安全目标对安全生产工作的引领作用。</a:t>
            </a:r>
            <a:endParaRPr lang="zh-CN" altLang="en-US" dirty="0"/>
          </a:p>
          <a:p>
            <a:r>
              <a:rPr lang="zh-CN" altLang="en-US" dirty="0"/>
              <a:t>※重点说明※：“年度安全目标”可在煤矿年度安全管理文件中体现，也可单独制定；“年度安全考核”必须由矿长组织开展，并留有记录。</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第三，加强组织保障，配齐机构人员。</a:t>
            </a:r>
            <a:endParaRPr lang="zh-CN" altLang="en-US" dirty="0"/>
          </a:p>
          <a:p>
            <a:r>
              <a:rPr lang="zh-CN" altLang="en-US" dirty="0"/>
              <a:t>本项对原“组织机构和从业人员素质”两个要素中的部分内容进行提炼、合并，重点体现“机构设置和人员配备”两方面内容。要求煤矿根据国家有关法律法规等要求设置安全生产技术管理部门，配备“五职”矿长、专业副总工程师、以及满足工作需要的各类管理、技术、操作人员。</a:t>
            </a:r>
            <a:endParaRPr lang="zh-CN" altLang="en-US" dirty="0"/>
          </a:p>
          <a:p>
            <a:r>
              <a:rPr lang="zh-CN" altLang="en-US" dirty="0"/>
              <a:t>※重点说明※：“满足安全生产工作需要”，是指除国家和地方法律、法规、规范性文件等规定应当配备以外的，还应符合企业自身安全生产管理制度要求，如企业或煤矿</a:t>
            </a:r>
            <a:r>
              <a:rPr lang="zh-CN" altLang="en-US" dirty="0">
                <a:sym typeface="+mn-ea"/>
              </a:rPr>
              <a:t>定岗定员标准</a:t>
            </a:r>
            <a:r>
              <a:rPr lang="zh-CN" altLang="en-US" dirty="0"/>
              <a:t>。</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第四，健全安全制度，严格贯彻落实。</a:t>
            </a:r>
            <a:endParaRPr lang="zh-CN" altLang="en-US"/>
          </a:p>
          <a:p>
            <a:r>
              <a:rPr lang="zh-CN" altLang="en-US"/>
              <a:t>本项对原“安全生产责任制和安全管理制度”要素内容进行精减浓缩，原12项制度中只对“安全生产责任制、安全办公会议制度、矿领导带班下井（坑）制度、安全投入保障制度”等四个相对重要的制度进行现场考核检查，其他制度只检查是否建立、合理、可行。</a:t>
            </a:r>
            <a:endParaRPr lang="zh-CN" altLang="en-US"/>
          </a:p>
          <a:p>
            <a:r>
              <a:rPr lang="zh-CN" altLang="en-US"/>
              <a:t>※重点说明※：安全办公会议制度中要求对“会议安排的具体工作实现闭环管理”，核查方式是煤矿能够提供“督办信息表”，督办内容应包括督办事项、责任领导、责任单位、完成时限、落实情况等，确保实现闭环管理。</a:t>
            </a:r>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第五，强化安全培训，提升员工素质。</a:t>
            </a:r>
            <a:endParaRPr lang="zh-CN" altLang="en-US"/>
          </a:p>
          <a:p>
            <a:r>
              <a:rPr lang="zh-CN" altLang="en-US"/>
              <a:t>本项对原“从业人员素质”要素内容进行精减合并，体现“基础保障、组织实施、人员素质”三项考核内容。</a:t>
            </a:r>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第六，管控安全风险，排查治理隐患。安全风险分级管控和事故隐患排查治理“双预控”机制经过多年运行较为成熟，此次修订做了局部调整。</a:t>
            </a:r>
            <a:endParaRPr lang="zh-CN" altLang="en-US" dirty="0"/>
          </a:p>
          <a:p>
            <a:r>
              <a:rPr lang="zh-CN" altLang="en-US" dirty="0"/>
              <a:t>安全风险分级管控方面着重删减了2项，一是删减重大风险管控方案相关内容；二是删减了公告报告内容。整合了2项，一是分层级掌握并落实重大风险管控措施、矿长每年对重大风险管控措施落实和管控效果进行总结分析，一并纳入风险分级管控过程管理。二是将老标准保障措施中教育培训修改为在固定周期内完成宣贯，剔除相关培训资料。</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事故隐患排查治理方面删减了3项，</a:t>
            </a:r>
            <a:endParaRPr lang="zh-CN" altLang="en-US" dirty="0"/>
          </a:p>
          <a:p>
            <a:r>
              <a:rPr lang="zh-CN" altLang="en-US" dirty="0"/>
              <a:t>      一是删减了矿领导带班下井过程排查事故隐患，调整到矿领导下井（坑）带班制度考核中；</a:t>
            </a:r>
            <a:endParaRPr lang="zh-CN" altLang="en-US" dirty="0"/>
          </a:p>
          <a:p>
            <a:r>
              <a:rPr lang="zh-CN" altLang="en-US" dirty="0"/>
              <a:t>      二是删减了事故隐患排查治理教育培训相关内容，纳入到日常安全培训中；</a:t>
            </a:r>
            <a:endParaRPr lang="zh-CN" altLang="en-US" dirty="0"/>
          </a:p>
          <a:p>
            <a:r>
              <a:rPr lang="zh-CN" altLang="en-US" dirty="0"/>
              <a:t>      三是删减了事故隐患排查治理考核管理相关内容，煤矿按本矿制度考核即可，不再作为检查项。</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安全风险分级管控重点说明4处：</a:t>
            </a:r>
            <a:endParaRPr lang="zh-CN" altLang="en-US"/>
          </a:p>
          <a:p>
            <a:r>
              <a:rPr lang="zh-CN" altLang="en-US"/>
              <a:t>       一是，因带班、培训、出差等特殊事由无法参加年度安全风险辨识评估工作的人员在会审签字表注明原因的，不扣分；</a:t>
            </a:r>
            <a:endParaRPr lang="zh-CN" altLang="en-US"/>
          </a:p>
          <a:p>
            <a:r>
              <a:rPr lang="zh-CN" altLang="en-US"/>
              <a:t>       二是，岗位人员作业前进行安全风险确认”是指岗位人员作业前评估作业过程中可能会发生的不安全问题，并对控制措施是否到位进行检查确认。考核时为现场抽问，无需准备专项资料。</a:t>
            </a:r>
            <a:endParaRPr lang="zh-CN" altLang="en-US"/>
          </a:p>
          <a:p>
            <a:r>
              <a:rPr lang="zh-CN" altLang="en-US"/>
              <a:t> </a:t>
            </a:r>
            <a:r>
              <a:rPr lang="en-US" altLang="zh-CN"/>
              <a:t>     </a:t>
            </a:r>
            <a:r>
              <a:rPr lang="zh-CN" altLang="en-US"/>
              <a:t> 三是，</a:t>
            </a:r>
            <a:r>
              <a:rPr lang="en-US" altLang="zh-CN"/>
              <a:t>“</a:t>
            </a:r>
            <a:r>
              <a:rPr lang="zh-CN" altLang="en-US"/>
              <a:t>专项辨识评估”中规定“井工煤矿突出危险区过构造带等高危作业实施前，由分管负责人组织有关科室、区（队）开展1次专项辨识评估”，这里“突出煤层突出危险区过构造带”不包括薄煤层、中厚煤层过落差小于煤厚的断层，厚煤层过落差小于3m断层。</a:t>
            </a:r>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事故隐患排查治理重点说明2处：</a:t>
            </a:r>
            <a:endParaRPr lang="zh-CN" altLang="en-US" dirty="0"/>
          </a:p>
          <a:p>
            <a:r>
              <a:rPr lang="zh-CN" altLang="en-US" dirty="0"/>
              <a:t>        一是，“生产期间，每天安排管理、技术和安检人员进行巡查，对作业区域开展事故隐患排查”是指每天有入井（坑）的管理、技术或安检人员对沿途区域开展事故隐患排查；</a:t>
            </a:r>
            <a:endParaRPr lang="zh-CN" altLang="en-US" dirty="0"/>
          </a:p>
          <a:p>
            <a:r>
              <a:rPr lang="zh-CN" altLang="en-US" dirty="0"/>
              <a:t>        二是，现场排查并立即完成治理的隐患可不登记台账，减少资料留痕。</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第七，持续改进提升，夯实安全根基。</a:t>
            </a:r>
            <a:endParaRPr lang="zh-CN" altLang="en-US" dirty="0"/>
          </a:p>
          <a:p>
            <a:r>
              <a:rPr lang="zh-CN" altLang="en-US" dirty="0"/>
              <a:t>       此项仅保留“季度自查自评和年度分析总结”两项内容。</a:t>
            </a:r>
            <a:endParaRPr lang="zh-CN" altLang="en-US" dirty="0"/>
          </a:p>
          <a:p>
            <a:r>
              <a:rPr lang="zh-CN" altLang="en-US" dirty="0"/>
              <a:t>※重点说明</a:t>
            </a:r>
            <a:r>
              <a:rPr lang="en-US" altLang="zh-CN" dirty="0"/>
              <a:t>2</a:t>
            </a:r>
            <a:r>
              <a:rPr lang="zh-CN" altLang="en-US" dirty="0"/>
              <a:t>处※：</a:t>
            </a:r>
            <a:endParaRPr lang="zh-CN" altLang="en-US" dirty="0"/>
          </a:p>
          <a:p>
            <a:r>
              <a:rPr lang="zh-CN" altLang="en-US" dirty="0"/>
              <a:t>       一是季度自查自评范围应覆盖煤矿安全生产标准化管理体系所有专业，就是即对管理体系开展一次全面自查，要有总得分和各专业得分；</a:t>
            </a:r>
            <a:endParaRPr lang="zh-CN" altLang="en-US" dirty="0"/>
          </a:p>
          <a:p>
            <a:r>
              <a:rPr lang="zh-CN" altLang="en-US" dirty="0"/>
              <a:t>      二是煤矿应根据存在的问题和内、外部环境变化对年度体系各专业运行的有效性客观分析总结。</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406400" fontAlgn="auto">
              <a:extLst>
                <a:ext uri="{35155182-B16C-46BC-9424-99874614C6A1}">
                  <wpsdc:indentchars xmlns:wpsdc="http://www.wps.cn/officeDocument/2017/drawingmlCustomData" val="200" checksum="1740828767"/>
                </a:ext>
              </a:extLst>
            </a:pPr>
            <a:r>
              <a:rPr lang="zh-CN" altLang="en-US" dirty="0"/>
              <a:t>大家能够看到，修订后的</a:t>
            </a:r>
            <a:r>
              <a:rPr lang="en-US" altLang="zh-CN" dirty="0"/>
              <a:t>《</a:t>
            </a:r>
            <a:r>
              <a:rPr lang="zh-CN" altLang="en-US" dirty="0">
                <a:sym typeface="+mn-ea"/>
              </a:rPr>
              <a:t>煤矿安全生产管理体系基本要求及评分方法</a:t>
            </a:r>
            <a:r>
              <a:rPr lang="en-US" altLang="zh-CN" dirty="0"/>
              <a:t>》</a:t>
            </a:r>
            <a:r>
              <a:rPr lang="zh-CN" altLang="en-US" dirty="0">
                <a:sym typeface="+mn-ea"/>
              </a:rPr>
              <a:t>，基本框架为“总则”“安全基础管理”“重大灾害防治”“专业管理”四大部分。</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第八，增加附加项。</a:t>
            </a:r>
            <a:endParaRPr lang="zh-CN" altLang="en-US" dirty="0"/>
          </a:p>
          <a:p>
            <a:r>
              <a:rPr lang="zh-CN" altLang="en-US" dirty="0"/>
              <a:t>      将“技能人才和机构设置”作为附加加分项，设定有两小项加分项目（标准分值2分，最高加2分）：</a:t>
            </a:r>
            <a:endParaRPr lang="zh-CN" altLang="en-US" dirty="0"/>
          </a:p>
          <a:p>
            <a:r>
              <a:rPr lang="zh-CN" altLang="en-US" dirty="0"/>
              <a:t>       一是考核期内，从业人员获得省部级及以上技能大师称号，符合条件的每人次可加1分；</a:t>
            </a:r>
            <a:endParaRPr lang="zh-CN" altLang="en-US" dirty="0"/>
          </a:p>
          <a:p>
            <a:r>
              <a:rPr lang="zh-CN" altLang="en-US" dirty="0"/>
              <a:t>      二是设置有专门的安全生产标准化管理机构，可加1分，以此强化矿井安全生产标准化管理体系建设。</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t>第三部分，向大家继续介绍新增的重大灾害防治相关内容</a:t>
            </a:r>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首先说下变化调整的内容</a:t>
            </a:r>
            <a:endParaRPr lang="zh-CN" altLang="en-US" dirty="0"/>
          </a:p>
          <a:p>
            <a:r>
              <a:rPr lang="zh-CN" altLang="en-US" dirty="0"/>
              <a:t>       新标准创新性的将原标准“通风”专业中易发生重大灾害的“防治煤与瓦斯突出、瓦斯抽采、防治煤尘爆炸、防治火灾”四项内容，以及原“地质灾害防治与测量”专业中“防治水、防治冲击地压”两项内容整合至新增的“重大灾害防治”部分中，集中体现在“灾害防治措施”章节，同时融入“致灾因素普查、灾害治理规划及计划”两项内容，共同构成“重大灾害防治”部分，共计34项检查内容。</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这是重大灾害防治各部分的检查项，其中致灾因素普查3项，治理规划及计划2项，29项均防治措施，</a:t>
            </a:r>
            <a:r>
              <a:rPr lang="en-US" altLang="zh-CN"/>
              <a:t>1</a:t>
            </a:r>
            <a:r>
              <a:rPr lang="zh-CN" altLang="en-US"/>
              <a:t>项附加项</a:t>
            </a:r>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下面介绍重大灾害防治的5个特点</a:t>
            </a:r>
            <a:endParaRPr lang="zh-CN" altLang="en-US" dirty="0"/>
          </a:p>
          <a:p>
            <a:r>
              <a:rPr lang="zh-CN" altLang="en-US" dirty="0"/>
              <a:t>第一个特点是构建防治体系；第二个是开展精准探查；第三个是坚持规划先行。</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第四个特点是强化措施保障；第五个特点是突出科技攻关。鼓励矿井积极开展重大灾害治理科技攻关，提升治理效果和效率。考核周期内，重大灾害治理科技成果获得省部级以上奖励给予加分。</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针对重大灾害防治有</a:t>
            </a:r>
            <a:r>
              <a:rPr lang="en-US" altLang="zh-CN"/>
              <a:t>3</a:t>
            </a:r>
            <a:r>
              <a:rPr lang="zh-CN" altLang="en-US"/>
              <a:t>部分重点说明：</a:t>
            </a:r>
            <a:endParaRPr lang="zh-CN" altLang="en-US"/>
          </a:p>
          <a:p>
            <a:r>
              <a:rPr lang="zh-CN" altLang="en-US"/>
              <a:t>一是重大灾害防治的中长期规划是指：所有煤矿都应编制防治水中长期规划；高瓦斯、突出矿井要编制瓦斯治理中长期规划；冲击地压矿井要编制冲击地压治理中长期规划；对于灾害类型较多的矿井可合并编制。</a:t>
            </a:r>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第二个重点说明的地方是：</a:t>
            </a:r>
            <a:endParaRPr lang="zh-CN" altLang="en-US" dirty="0"/>
          </a:p>
          <a:p>
            <a:r>
              <a:rPr lang="zh-CN" altLang="en-US" dirty="0"/>
              <a:t>评分表第三项“灾害防治措施”→水害探查治理基本要求中，对治理措施、设计方案、效果评价等重要环节由企业技术负责人审批，这里的</a:t>
            </a:r>
            <a:r>
              <a:rPr lang="en-US" altLang="zh-CN" dirty="0"/>
              <a:t>“</a:t>
            </a:r>
            <a:r>
              <a:rPr lang="zh-CN" altLang="en-US" dirty="0">
                <a:sym typeface="+mn-ea"/>
              </a:rPr>
              <a:t>企业技术负责人</a:t>
            </a:r>
            <a:r>
              <a:rPr lang="en-US" altLang="zh-CN" dirty="0">
                <a:sym typeface="+mn-ea"/>
              </a:rPr>
              <a:t>”</a:t>
            </a:r>
            <a:r>
              <a:rPr lang="zh-CN" altLang="en-US" dirty="0">
                <a:sym typeface="+mn-ea"/>
              </a:rPr>
              <a:t>在管理体系中</a:t>
            </a:r>
            <a:r>
              <a:rPr lang="zh-CN" altLang="en-US" dirty="0"/>
              <a:t>是指煤矿上级企业技术负责人，无上级企业的煤矿应当聘请专家会审。</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最后重点说明的一项是：</a:t>
            </a:r>
            <a:endParaRPr lang="zh-CN" altLang="en-US" dirty="0"/>
          </a:p>
          <a:p>
            <a:r>
              <a:rPr lang="zh-CN" altLang="en-US" dirty="0"/>
              <a:t>评分表“基础管理” 基本要求中的“冲击地压类型划分”可编制专门报告，也可在冲击危险性评价或防冲设计中体现，这个冲击类型划分报告可由矿井自己编制，也可委托技术服务单位编制。</a:t>
            </a:r>
            <a:endParaRPr lang="zh-CN" altLang="en-US" dirty="0"/>
          </a:p>
          <a:p>
            <a:r>
              <a:rPr lang="zh-CN" altLang="en-US" dirty="0"/>
              <a:t>监测预警部分规定“强冲击区应至少再增加一种局部监测”：是指强冲击危险区域必须使用3种防冲监测方法，其中优先采用钻屑监测，当然如受煤层含水率高、地质条件异常无法施工的条件除外。</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t>最后，来介绍下第四部分，专业管理这部分内容</a:t>
            </a:r>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通过这张图我们可以看出，左边椭圆内为井工煤矿管理体系</a:t>
            </a:r>
            <a:r>
              <a:rPr lang="zh-CN" altLang="en-US" kern="0" noProof="0" dirty="0">
                <a:ln>
                  <a:noFill/>
                </a:ln>
                <a:solidFill>
                  <a:prstClr val="white"/>
                </a:solidFill>
                <a:effectLst/>
                <a:uLnTx/>
                <a:uFillTx/>
                <a:latin typeface="Arial" panose="020B0604020202020204"/>
                <a:ea typeface="微软雅黑" panose="020B0503020204020204" pitchFamily="34" charset="-122"/>
                <a:sym typeface="+mn-ea"/>
              </a:rPr>
              <a:t>框架结构</a:t>
            </a:r>
            <a:r>
              <a:rPr lang="zh-CN" altLang="en-US" dirty="0">
                <a:sym typeface="+mn-ea"/>
              </a:rPr>
              <a:t>，包括总则</a:t>
            </a:r>
            <a:r>
              <a:rPr lang="zh-CN" altLang="en-US" dirty="0">
                <a:latin typeface="微软雅黑" panose="020B0503020204020204" pitchFamily="34" charset="-122"/>
                <a:ea typeface="微软雅黑" panose="020B0503020204020204" pitchFamily="34" charset="-122"/>
                <a:sym typeface="+mn-ea"/>
              </a:rPr>
              <a:t>、安全基础管理、重大灾害防治、专业管理，其中专业管理分为通风、地质测量、采煤、掘进、机电、运输、调度应急和</a:t>
            </a:r>
            <a:r>
              <a:rPr lang="en-US" altLang="zh-CN" dirty="0">
                <a:latin typeface="微软雅黑" panose="020B0503020204020204" pitchFamily="34" charset="-122"/>
                <a:ea typeface="微软雅黑" panose="020B0503020204020204" pitchFamily="34" charset="-122"/>
                <a:sym typeface="+mn-ea"/>
              </a:rPr>
              <a:t>“</a:t>
            </a:r>
            <a:r>
              <a:rPr lang="zh-CN" altLang="en-US" dirty="0">
                <a:latin typeface="微软雅黑" panose="020B0503020204020204" pitchFamily="34" charset="-122"/>
                <a:ea typeface="微软雅黑" panose="020B0503020204020204" pitchFamily="34" charset="-122"/>
                <a:sym typeface="+mn-ea"/>
              </a:rPr>
              <a:t>三堂一舍</a:t>
            </a:r>
            <a:r>
              <a:rPr lang="en-US" altLang="zh-CN" dirty="0">
                <a:latin typeface="微软雅黑" panose="020B0503020204020204" pitchFamily="34" charset="-122"/>
                <a:ea typeface="微软雅黑" panose="020B0503020204020204" pitchFamily="34" charset="-122"/>
                <a:sym typeface="+mn-ea"/>
              </a:rPr>
              <a:t>”7</a:t>
            </a:r>
            <a:r>
              <a:rPr lang="zh-CN" altLang="en-US" dirty="0">
                <a:latin typeface="微软雅黑" panose="020B0503020204020204" pitchFamily="34" charset="-122"/>
                <a:ea typeface="微软雅黑" panose="020B0503020204020204" pitchFamily="34" charset="-122"/>
                <a:sym typeface="+mn-ea"/>
              </a:rPr>
              <a:t>个部分；</a:t>
            </a:r>
            <a:r>
              <a:rPr lang="zh-CN" altLang="en-US" dirty="0">
                <a:sym typeface="+mn-ea"/>
              </a:rPr>
              <a:t>右边椭圆为露天煤矿管理体系</a:t>
            </a:r>
            <a:r>
              <a:rPr lang="zh-CN" altLang="en-US" kern="0" noProof="0" dirty="0">
                <a:ln>
                  <a:noFill/>
                </a:ln>
                <a:solidFill>
                  <a:prstClr val="white"/>
                </a:solidFill>
                <a:effectLst/>
                <a:uLnTx/>
                <a:uFillTx/>
                <a:latin typeface="Arial" panose="020B0604020202020204"/>
                <a:ea typeface="微软雅黑" panose="020B0503020204020204" pitchFamily="34" charset="-122"/>
                <a:sym typeface="+mn-ea"/>
              </a:rPr>
              <a:t>框架结构</a:t>
            </a:r>
            <a:r>
              <a:rPr lang="zh-CN" altLang="en-US" dirty="0">
                <a:sym typeface="+mn-ea"/>
              </a:rPr>
              <a:t>，包括总则</a:t>
            </a:r>
            <a:r>
              <a:rPr lang="zh-CN" altLang="en-US" dirty="0">
                <a:latin typeface="微软雅黑" panose="020B0503020204020204" pitchFamily="34" charset="-122"/>
                <a:ea typeface="微软雅黑" panose="020B0503020204020204" pitchFamily="34" charset="-122"/>
                <a:sym typeface="+mn-ea"/>
              </a:rPr>
              <a:t>、安全基础管理、重大灾害防治、专业管理，其中专业管理分为</a:t>
            </a:r>
            <a:r>
              <a:rPr lang="en-US" altLang="zh-CN" dirty="0">
                <a:latin typeface="微软雅黑" panose="020B0503020204020204" pitchFamily="34" charset="-122"/>
                <a:ea typeface="微软雅黑" panose="020B0503020204020204" pitchFamily="34" charset="-122"/>
                <a:sym typeface="+mn-ea"/>
              </a:rPr>
              <a:t>8</a:t>
            </a:r>
            <a:r>
              <a:rPr lang="zh-CN" altLang="en-US" dirty="0">
                <a:latin typeface="微软雅黑" panose="020B0503020204020204" pitchFamily="34" charset="-122"/>
                <a:ea typeface="微软雅黑" panose="020B0503020204020204" pitchFamily="34" charset="-122"/>
                <a:sym typeface="+mn-ea"/>
              </a:rPr>
              <a:t>个部分。</a:t>
            </a:r>
            <a:endParaRPr lang="zh-CN" altLang="en-US" dirty="0">
              <a:latin typeface="微软雅黑" panose="020B0503020204020204" pitchFamily="34" charset="-122"/>
              <a:ea typeface="微软雅黑" panose="020B0503020204020204" pitchFamily="34" charset="-122"/>
              <a:sym typeface="+mn-ea"/>
            </a:endParaRPr>
          </a:p>
          <a:p>
            <a:r>
              <a:rPr lang="zh-CN" altLang="en-US" dirty="0"/>
              <a:t>需要重点说明的是，总则部分</a:t>
            </a:r>
            <a:r>
              <a:rPr lang="zh-CN" altLang="en-US" dirty="0">
                <a:latin typeface="微软雅黑" panose="020B0503020204020204" pitchFamily="34" charset="-122"/>
                <a:ea typeface="微软雅黑" panose="020B0503020204020204" pitchFamily="34" charset="-122"/>
              </a:rPr>
              <a:t>、</a:t>
            </a:r>
            <a:r>
              <a:rPr lang="zh-CN" altLang="en-US" dirty="0"/>
              <a:t>“安全基础管理”部分和“专业管理”部分中的“调度应急和“三堂一舍”专业为井工、露天煤矿所共用，也就是两个椭圆的交集部分。</a:t>
            </a:r>
            <a:endParaRPr lang="zh-CN" altLang="en-US" dirty="0"/>
          </a:p>
          <a:p>
            <a:r>
              <a:rPr lang="zh-CN" altLang="en-US" dirty="0">
                <a:sym typeface="+mn-ea"/>
              </a:rPr>
              <a:t>下面，我重点向各位领导报告的是共用部分的总则、安全基础管理和井工煤矿的重大灾害防治及专业管理。</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首先从通风专业开始介绍，这是通风专业新老标准对照表</a:t>
            </a:r>
            <a:endParaRPr lang="zh-CN" altLang="en-US" dirty="0"/>
          </a:p>
          <a:p>
            <a:r>
              <a:rPr lang="zh-CN" altLang="en-US" dirty="0"/>
              <a:t>通过表格可以看出其结构内容进行了调整。将原标准通风专业中“防治煤与瓦斯突出、瓦斯抽采、防治煤尘爆炸、防治火灾”四项内容纳入到“重大灾害防治”部分。调整合并后分为“通风、瓦斯、安全监控、爆破”四个大项，相较于原标准减少了六个大项；检查项由原标准的87项减少为25项。</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通风专业方面，需要重点说明的是：</a:t>
            </a:r>
            <a:endParaRPr lang="zh-CN" altLang="en-US" dirty="0"/>
          </a:p>
          <a:p>
            <a:r>
              <a:rPr lang="zh-CN" altLang="en-US" dirty="0"/>
              <a:t>一是评分表 “安全监控”→“调校测试”中“安全监控设备中断运行时，其间应采用人工监测等安全措施，并填写故障记录”，这里的“记录”包括故障记录和人工监测数据记录。</a:t>
            </a:r>
            <a:endParaRPr lang="zh-CN" altLang="en-US" dirty="0"/>
          </a:p>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二是</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原标准通风专业分为10个大项，每大项标准分为100分，按照所检查存在的问题进行扣分，</a:t>
            </a: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最终以10个大项的最低分作为通风部分得分</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新标准总分100分，最终得分以总分减去检查存在问题扣分为准，评分方法更加简单明了</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第二个专业是地质测量专业，这是新老标准对照表</a:t>
            </a:r>
            <a:endParaRPr lang="zh-CN" altLang="en-US" dirty="0"/>
          </a:p>
          <a:p>
            <a:r>
              <a:rPr lang="zh-CN" altLang="en-US" dirty="0"/>
              <a:t>主要变化有： </a:t>
            </a:r>
            <a:endParaRPr lang="zh-CN" altLang="en-US" dirty="0"/>
          </a:p>
          <a:p>
            <a:r>
              <a:rPr lang="zh-CN" altLang="en-US" dirty="0"/>
              <a:t>一是调整结构内容。将专业名称由“地质灾害防治与测量”改为“地质测量”；把“防治水和防治冲击地压”两项内容纳入“重大灾害防治”部分；将原标准中的5张评分表，4种评分方法，合并为一张评分表、一种评分方法。整合优化后，新标准共分为“基础管理、地质管理、测量管理、资源储量管理”四个大项，相较于原标准减少了十四个大项；检查项由原标准的122项减少为32项。</a:t>
            </a:r>
            <a:endParaRPr lang="zh-CN" altLang="en-US" dirty="0"/>
          </a:p>
          <a:p>
            <a:r>
              <a:rPr lang="zh-CN" altLang="en-US" dirty="0"/>
              <a:t>二是明确检查资料。新标准明确考核14类图纸资料、3项制度、两项报告。</a:t>
            </a:r>
            <a:endParaRPr lang="zh-CN" altLang="en-US" dirty="0"/>
          </a:p>
          <a:p>
            <a:r>
              <a:rPr lang="zh-CN" altLang="en-US" dirty="0"/>
              <a:t>三是倡导科技创新。新增附加加分项，鼓励煤矿积极推进透明地质新理论、新技术、新方法、新装备等建设应用。考核期内获得省部级以上奖项每1项加1分，最多加2分。</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地测专业重点说明2方面内容</a:t>
            </a:r>
            <a:endParaRPr lang="zh-CN" altLang="en-US" dirty="0"/>
          </a:p>
          <a:p>
            <a:r>
              <a:rPr lang="zh-CN" altLang="en-US" dirty="0"/>
              <a:t>一是，评分表 “装备管理”评分方法中 “为本矿服务的物探装备”，是指至少各有一种地质和水文地质物探装备，矿井可自购装备，也可以是为本矿服务的有资质单位的装备。</a:t>
            </a:r>
            <a:endParaRPr lang="zh-CN" altLang="en-US" dirty="0"/>
          </a:p>
          <a:p>
            <a:r>
              <a:rPr lang="zh-CN" altLang="en-US" dirty="0"/>
              <a:t>二是，评分表 “三量”管理中，对“三量”的考核检查，主要抽查一年内的“三量”报表、分析报告、限产或停产措施、灾害治理和采掘调整计划方案等资料。</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接下来的采煤专业</a:t>
            </a:r>
            <a:r>
              <a:rPr lang="zh-CN" altLang="en-US" dirty="0">
                <a:sym typeface="+mn-ea"/>
              </a:rPr>
              <a:t>分为“基础管理、质量与安全、机电设备、文明生产”四个大项，相较于原标准减少一个大项；检查项由原标准的75项减少为62项。</a:t>
            </a:r>
            <a:endParaRPr lang="zh-CN" altLang="en-US" dirty="0"/>
          </a:p>
          <a:p>
            <a:r>
              <a:rPr lang="zh-CN" altLang="en-US" dirty="0"/>
              <a:t>新标准的变化调整主要有以下6个方面。</a:t>
            </a:r>
            <a:endParaRPr lang="zh-CN" altLang="en-US" dirty="0"/>
          </a:p>
          <a:p>
            <a:endParaRPr lang="zh-CN" altLang="en-US" dirty="0"/>
          </a:p>
          <a:p>
            <a:endParaRPr lang="zh-CN" altLang="en-US" dirty="0"/>
          </a:p>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一个变化是调整结构内容。将“职工素质及岗位规范”大项调整至安全基础管理内容中（后面将要介绍的各专业均做同样调整，主要目的是合并检查同类项），小项方面主要删减了放顶煤开采工作面开采设计、系统优化等相关条款；新增顶板离层临界值管理、视频摄像头安装等相关条款。</a:t>
            </a:r>
            <a:endParaRPr lang="zh-CN" altLang="en-US" dirty="0"/>
          </a:p>
          <a:p>
            <a:r>
              <a:rPr lang="zh-CN" altLang="en-US" dirty="0"/>
              <a:t>第二个变化是减少资料检查。删减了部分管理制度、作业规程中各种附图完整规范等涉及资料方面的检查内容；图牌板由原来的8个优化成4个。</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三个变化是增加事故防控条款。一是，明确了采煤工作面安装视频摄像头的具体地点和距离。二是，要求“顶板离层临界值在作业规程中规定，超过临界值时顶板有加固措施”。三是，增加了防误操作、高压伤人的相关条款。</a:t>
            </a:r>
            <a:endParaRPr lang="zh-CN" altLang="en-US" dirty="0"/>
          </a:p>
          <a:p>
            <a:r>
              <a:rPr lang="zh-CN" altLang="en-US" dirty="0"/>
              <a:t>第四个变化是强化亮化工程。增加了“泵站、</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转载点</a:t>
            </a:r>
            <a:r>
              <a:rPr lang="zh-CN" altLang="en-US" dirty="0"/>
              <a:t>、挖掘机作业处等场所要有照明；如：综合机械化采煤工作面照明灯间距不大于15m，上下顺槽照明灯间距不大于30m等具体规定。</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第五个变化是优化评分分值。将文明生产分值由10分调整为8分，质量和安全分值由50调整为55分，提高井下现场检查的分值比例。</a:t>
            </a:r>
            <a:endParaRPr lang="zh-CN" altLang="en-US" dirty="0"/>
          </a:p>
          <a:p>
            <a:r>
              <a:rPr lang="zh-CN" altLang="en-US" dirty="0"/>
              <a:t>最后一个变化是突出技术进步。设定“建成智能化采煤工作面并能够正常运行”附加加分项，现场验证符合要求的可以加2分。验证方式可通过现场检查或地面演示是否符合国家、省级部门下发的文件规定要求。</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针对采煤专业重点说明</a:t>
            </a:r>
            <a:r>
              <a:rPr lang="en-US" altLang="zh-CN" dirty="0"/>
              <a:t>3</a:t>
            </a:r>
            <a:r>
              <a:rPr lang="zh-CN" altLang="en-US" dirty="0"/>
              <a:t>个方面内容：</a:t>
            </a:r>
            <a:endParaRPr lang="zh-CN" altLang="en-US" dirty="0"/>
          </a:p>
          <a:p>
            <a:r>
              <a:rPr lang="zh-CN" altLang="en-US" dirty="0"/>
              <a:t>1.</a:t>
            </a:r>
            <a:r>
              <a:rPr lang="en-US" altLang="zh-CN" dirty="0"/>
              <a:t>     </a:t>
            </a:r>
            <a:r>
              <a:rPr lang="zh-CN" altLang="en-US" dirty="0"/>
              <a:t>标准化评分表中要求，“进、回风巷开展围岩表面位移观测，锚杆支护巷道有顶板离层监测”，重点检查考核表面位移和顶板离层监测；顶板离层监测采用在线监测的，现场可以不设置牌板。</a:t>
            </a:r>
            <a:endParaRPr lang="zh-CN" altLang="en-US" dirty="0"/>
          </a:p>
          <a:p>
            <a:r>
              <a:rPr lang="en-US" altLang="zh-CN" dirty="0"/>
              <a:t>2</a:t>
            </a:r>
            <a:r>
              <a:rPr lang="zh-CN" altLang="en-US" dirty="0"/>
              <a:t>．“工作面每台支架有检测仪表”，“检测仪表”包括电液控制装置、机械或数显仪表等，如电液控制装置显示初撑力数据则无需安装其他检测仪表。</a:t>
            </a:r>
            <a:endParaRPr lang="zh-CN" altLang="en-US" dirty="0"/>
          </a:p>
          <a:p>
            <a:r>
              <a:rPr lang="en-US" altLang="zh-CN" dirty="0"/>
              <a:t>3</a:t>
            </a:r>
            <a:r>
              <a:rPr lang="zh-CN" altLang="en-US" dirty="0"/>
              <a:t>．采煤专业评分方法中柔性掩护支架开采急倾斜煤层、台阶式采煤、连续采煤机开采、充填开采等本部分未涉及的顶板管理评分，结合《煤矿安全规程》规定和本评分标准执行。最终评分为所检查各采煤工作面的平均考核得分。</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第四个专业是掘进专业，</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分为“基础管理、质量与安全、机电设备、文明生产”四个大项，相较于原标准</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减少两个大项</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；检查项由原标准的</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51项减少为50项</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dirty="0"/>
              <a:t>新标准的变化调整内容与采煤专业基本一致，</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不再重复叙述。</a:t>
            </a:r>
            <a:endParaRPr lang="zh-CN" altLang="en-US" dirty="0"/>
          </a:p>
          <a:p>
            <a:endParaRPr lang="zh-CN" altLang="en-US" dirty="0"/>
          </a:p>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t>首先，向大家介绍的是第一部分总则内容</a:t>
            </a:r>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掘进专业需要重点说明</a:t>
            </a:r>
            <a:r>
              <a:rPr lang="en-US" altLang="zh-CN" dirty="0"/>
              <a:t>1</a:t>
            </a:r>
            <a:r>
              <a:rPr lang="zh-CN" altLang="en-US" dirty="0"/>
              <a:t>项</a:t>
            </a:r>
            <a:endParaRPr lang="zh-CN" altLang="en-US" dirty="0"/>
          </a:p>
          <a:p>
            <a:r>
              <a:rPr lang="zh-CN" altLang="en-US" dirty="0"/>
              <a:t>评分表 “安全管控”基本要求中“建立工程质量考核验收制度”，是指掘进施工单位要对掘开巷道的实体工程质量进行检验，可采用班检、日检、抽检等形式检查，具体由煤矿或煤矿上级公司自行规定。</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机电专业，</a:t>
            </a:r>
            <a:r>
              <a:rPr lang="zh-CN" altLang="en-US" dirty="0">
                <a:sym typeface="+mn-ea"/>
              </a:rPr>
              <a:t>共分“基础管理、设备与指标、煤矿机械、煤矿电气、文明生产”五个大项，相较于原标准减少一个大项；检查项由原标准的191项减少为147项。</a:t>
            </a:r>
            <a:endParaRPr lang="zh-CN" altLang="en-US" dirty="0"/>
          </a:p>
          <a:p>
            <a:r>
              <a:rPr lang="zh-CN" altLang="en-US" dirty="0"/>
              <a:t>变化调整主要是以下</a:t>
            </a:r>
            <a:r>
              <a:rPr lang="en-US" altLang="zh-CN" dirty="0"/>
              <a:t>4</a:t>
            </a:r>
            <a:r>
              <a:rPr lang="zh-CN" altLang="en-US" dirty="0"/>
              <a:t>个方面</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第一个变化是调整结构内容。</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调整“基础管理”项目位置，作为第一大项体现，结构上更加合理；“煤矿电气”项目删减了部分已经不适宜现场或对安全生产影响较小的内容；增加了附加加分项。</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r>
              <a:rPr lang="zh-CN" altLang="en-US" dirty="0"/>
              <a:t>第二个变化是减少资料检查。</a:t>
            </a:r>
            <a:r>
              <a:rPr lang="zh-CN" altLang="en-US"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删减</a:t>
            </a:r>
            <a:r>
              <a:rPr lang="zh-CN" altLang="en-US" dirty="0"/>
              <a:t>了机电设备有产品合格证等涉及资料方面的检查内容。</a:t>
            </a:r>
            <a:r>
              <a:rPr lang="zh-CN" altLang="en-US"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删减</a:t>
            </a:r>
            <a:r>
              <a:rPr lang="zh-CN" altLang="en-US" dirty="0"/>
              <a:t>了个别已全面落实的条款。</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第三个变化是突出设备安全管理。要求有防爆电气设备和小型电器入井防爆检查记录；主要提升立井绞车、带式输送机安全保护装置按规定试验。</a:t>
            </a:r>
            <a:endParaRPr lang="zh-CN" altLang="en-US"/>
          </a:p>
          <a:p>
            <a:r>
              <a:rPr lang="zh-CN" altLang="en-US"/>
              <a:t>第四个变化是 增加附加加分项。设置“建设设备管理系统，有效实施设备全生命周期管理”附加加分项，现场验证系统符合要求的可以加1分。</a:t>
            </a:r>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机电专业重点说明内容有2项：</a:t>
            </a:r>
            <a:endParaRPr lang="zh-CN" altLang="en-US" dirty="0"/>
          </a:p>
          <a:p>
            <a:r>
              <a:rPr lang="zh-CN" altLang="en-US" dirty="0"/>
              <a:t>一是评分表 “管理制度”基本要求中规定“有设备运转、交接班等记录”，提醒实现集控的装备，交接班记录应设置在集控点。</a:t>
            </a:r>
            <a:endParaRPr lang="zh-CN" altLang="en-US" dirty="0"/>
          </a:p>
          <a:p>
            <a:r>
              <a:rPr lang="zh-CN" altLang="en-US" dirty="0"/>
              <a:t>二是评分表 “主要提升系统”基本要求中规定“机械提升的进风立井或倾斜井巷中敷设电力电缆时，应当有可靠的保护措施，并经煤矿总工程师批准”。“保护措施”是指立井有防坠措施；倾斜井巷有防冲撞措施。</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这是运输专业的新老标准主要对比表，运输专业</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共分“运输管理、巷道硐室、运输线路、运输设备、运输安全设施、文明生产”六个大项，相较于原标准减少一个大项；</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检查项由原标准的130项减少为122项</a:t>
            </a:r>
            <a:endParaRPr lang="zh-CN" altLang="en-US" dirty="0"/>
          </a:p>
          <a:p>
            <a:r>
              <a:rPr lang="zh-CN" altLang="en-US" dirty="0"/>
              <a:t>其主要变化有四个方面。</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变化一是调整结构内容，</a:t>
            </a:r>
            <a:endParaRPr lang="zh-CN" altLang="en-US" dirty="0"/>
          </a:p>
          <a:p>
            <a:r>
              <a:rPr lang="zh-CN" altLang="en-US" dirty="0"/>
              <a:t>调整“运输管理”项目位置，整合原“运输安全设施”中的“制度保障和技术资料”内容，作为第一大项体现，结构更合理。</a:t>
            </a:r>
            <a:endParaRPr lang="zh-CN" altLang="en-US" dirty="0"/>
          </a:p>
          <a:p>
            <a:r>
              <a:rPr lang="zh-CN" altLang="en-US" dirty="0"/>
              <a:t>小项方面主要精简了岗位各工种操作规程等部分条款；</a:t>
            </a:r>
            <a:endParaRPr lang="zh-CN" altLang="en-US" dirty="0"/>
          </a:p>
          <a:p>
            <a:r>
              <a:rPr lang="zh-CN" altLang="en-US" dirty="0"/>
              <a:t>新增煤矿矿用产品安全标志管理，视频监控等相关条款。</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第二个变化是增加必要性条款。</a:t>
            </a:r>
            <a:endParaRPr lang="zh-CN" altLang="en-US" dirty="0"/>
          </a:p>
          <a:p>
            <a:r>
              <a:rPr lang="zh-CN" altLang="en-US" dirty="0"/>
              <a:t>一是，明确了架空乘人装置安装视频摄像头的具体位置。</a:t>
            </a:r>
            <a:endParaRPr lang="zh-CN" altLang="en-US" dirty="0"/>
          </a:p>
          <a:p>
            <a:r>
              <a:rPr lang="zh-CN" altLang="en-US" dirty="0"/>
              <a:t>二是，增加单轨吊车司机通信装置及机车的制动和防护装置。</a:t>
            </a:r>
            <a:endParaRPr lang="zh-CN" altLang="en-US" dirty="0"/>
          </a:p>
          <a:p>
            <a:r>
              <a:rPr lang="zh-CN" altLang="en-US" dirty="0"/>
              <a:t>三是，增加轨道线路、道岔主要检查项目检查点示意图，明确各个检查点位置，杜绝人为扩大检查范围。</a:t>
            </a:r>
            <a:endParaRPr lang="zh-CN" altLang="en-US" dirty="0"/>
          </a:p>
          <a:p>
            <a:r>
              <a:rPr lang="zh-CN" altLang="en-US" dirty="0"/>
              <a:t>四是，增加运输设备标准化检查条款。对于入井运输设备必查煤矿矿用产品安全标志，严禁使用非标设备。</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第三个调整变化是突出设备安全管理。将无轨胶轮车“车辆不空挡滑行”调整为“车辆严禁空挡或熄火滑行”。</a:t>
            </a:r>
            <a:endParaRPr lang="zh-CN" altLang="en-US" dirty="0"/>
          </a:p>
          <a:p>
            <a:r>
              <a:rPr lang="zh-CN" altLang="en-US" dirty="0"/>
              <a:t>最后一个调整变化是优化评分分值。将轨道线路分值由29分调整为24分，运输设备分值由26调整为32分，提高运输设备检查的分值比例。</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运输专业重点说明有3个方面内容</a:t>
            </a:r>
            <a:endParaRPr lang="zh-CN" altLang="en-US" dirty="0"/>
          </a:p>
          <a:p>
            <a:r>
              <a:rPr lang="zh-CN" altLang="en-US" dirty="0"/>
              <a:t>一是评分表 “技术资料”基本要求中规定“架空乘人装置有设计”，这里的“设计”应由具有煤炭行业（矿井）设计资质的机构设计。</a:t>
            </a:r>
            <a:endParaRPr lang="zh-CN" altLang="en-US" dirty="0"/>
          </a:p>
          <a:p>
            <a:r>
              <a:rPr lang="zh-CN" altLang="en-US" dirty="0"/>
              <a:t>二是评分表 “无轨胶轮车道路”基本要求中规定“无轨胶轮车主要道路采用混凝土、铺钢板等方式硬化”，新标准明确硬化位置为主要运输巷道和行驶支架搬运车的采煤工作面顺槽的道路。</a:t>
            </a:r>
            <a:endParaRPr lang="zh-CN" altLang="en-US" dirty="0"/>
          </a:p>
          <a:p>
            <a:r>
              <a:rPr lang="zh-CN" altLang="en-US" dirty="0"/>
              <a:t>三是评分表 “运输方式改善”基本要求中规定“采用先进的运输方式替代多级、多段运输，矿井实现辅助运输连续化”，其中“多级、多段运输”是指3次及以上的辅助运输方式，这里不含副井提升。</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总则部分首先阐明了煤矿安全生产标准化管理体系建立的根本目的。</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最后是调度应急和“三堂一舍”专业</a:t>
            </a:r>
            <a:endParaRPr lang="zh-CN" altLang="en-US" dirty="0"/>
          </a:p>
          <a:p>
            <a:r>
              <a:rPr lang="zh-CN" altLang="en-US" dirty="0"/>
              <a:t>调度管理删减雨季“三防”和信息管理系统项目内容；应急管理方面删减资料档案项目内容；地面设施删减办公场所、业余活动、工业广场等项目内容，增加职工福利附加项。同时，精简大量台账类资料和技术支撑图纸，合并重复检查项目。整合优化后，新标准共分“调度管理、应急管理、“三堂一舍”三个大项，相较于原标准减少七个大项；检查项由原标准的81项减少为32项。具体变化有：</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调度管理方面：管理制度由原标准的9项制度精简为3项制度；技术支撑图表由原标准的16项调整为4项；增加极端天气预警检查项。</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应急管理方面：制度建设由原来10项制度整合为制定应急管理制度；删减资料档案项；其他内容进行整合。整合优化后，新标准分为“制度建设、应急保障、安全避险、应急预案、应急演练”5个小项。</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“三堂一舍”方面：由原地面设施调整为“三堂一舍”，增加职工福利附加项。整合优化后，新标准分为“职工食堂、职工澡堂、职工会堂、职工宿舍”4个小项。</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重点说明2项，</a:t>
            </a:r>
            <a:endParaRPr lang="zh-CN" altLang="en-US"/>
          </a:p>
          <a:p>
            <a:r>
              <a:rPr lang="zh-CN" altLang="en-US"/>
              <a:t>标准化评分表中规定“井工煤矿重要工作场所装备的有线调度电话应具备直通功能”，“重要工作场所”是指《煤矿安全规程》规定的：矿井地面变电所、地面主要通风机房、采掘作业头面等。</a:t>
            </a:r>
            <a:endParaRPr lang="zh-CN" altLang="en-US"/>
          </a:p>
          <a:p>
            <a:r>
              <a:rPr lang="zh-CN" altLang="en-US"/>
              <a:t>标准化评分表附加项“职工免费就餐、洗衣、住宿”，“免费就餐”是指职工升井（坑）后矿上提供免费餐；“免费洗衣”是指职工入井（坑）工作服免费清洗。这一举措不仅体现了国家对煤矿工人的关怀，还会让职工有很强的归属感、获得感和幸福感，彰显了企业以人为本、关爱职工的责任感。核验方式是通过随机询问至少5名职工是否有以上福利。</a:t>
            </a:r>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a:t>汇报完毕，谢谢大家，不妥之处，敬请批评指正。</a:t>
            </a:r>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新标准修订的基本原则，包括突出目标导向、健全双控机制、聚焦事故预防、强化现场管理、注重过程控制、依靠科技进步、坚持动态达标持续改进</a:t>
            </a:r>
            <a:r>
              <a:rPr lang="en-US" altLang="zh-CN" dirty="0"/>
              <a:t>7</a:t>
            </a:r>
            <a:r>
              <a:rPr lang="zh-CN" altLang="en-US" dirty="0"/>
              <a:t>个方面。</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修订后的体系构成是由原来的“八大要素”调整为三个部分，即“安全基础管理”、“重大灾害防治”和“专业管理”。</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通过这张表，我们可以清晰的看出2026版和2020版的区别变化，总体来说就是安全基础管理融合了老标准的7大要素，新增了重大灾害防治，专业管理中各大专业权重比例进行了重新划分。下面我具体从以下四个方面来介绍新标准的变化。</a:t>
            </a:r>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sp>
        <p:nvSpPr>
          <p:cNvPr id="4" name="TextBox 3"/>
          <p:cNvSpPr txBox="1"/>
          <p:nvPr userDrawn="1"/>
        </p:nvSpPr>
        <p:spPr>
          <a:xfrm>
            <a:off x="76808" y="117426"/>
            <a:ext cx="1701887" cy="677151"/>
          </a:xfrm>
          <a:prstGeom prst="rect">
            <a:avLst/>
          </a:prstGeom>
          <a:noFill/>
        </p:spPr>
        <p:txBody>
          <a:bodyPr wrap="square" lIns="121963" tIns="60981" rIns="121963" bIns="60981" rtlCol="0">
            <a:spAutoFit/>
          </a:bodyPr>
          <a:lstStyle/>
          <a:p>
            <a:r>
              <a:rPr lang="en-US" altLang="zh-CN" sz="3600" b="1" spc="-150" dirty="0">
                <a:solidFill>
                  <a:schemeClr val="accent1"/>
                </a:solidFill>
                <a:effectLst/>
                <a:latin typeface="Arial Black" panose="020B0A04020102020204" pitchFamily="34" charset="0"/>
                <a:ea typeface="微软雅黑" panose="020B0503020204020204" pitchFamily="34" charset="-122"/>
              </a:rPr>
              <a:t>LOGO</a:t>
            </a:r>
            <a:endParaRPr lang="zh-CN" altLang="en-US" sz="3600" b="1" spc="-150" dirty="0">
              <a:solidFill>
                <a:schemeClr val="accent1"/>
              </a:solidFill>
              <a:effectLst/>
              <a:latin typeface="Arial Black" panose="020B0A04020102020204" pitchFamily="34" charset="0"/>
              <a:ea typeface="微软雅黑" panose="020B0503020204020204" pitchFamily="34" charset="-122"/>
            </a:endParaRPr>
          </a:p>
        </p:txBody>
      </p:sp>
      <p:cxnSp>
        <p:nvCxnSpPr>
          <p:cNvPr id="5" name="直接连接符 4"/>
          <p:cNvCxnSpPr/>
          <p:nvPr userDrawn="1"/>
        </p:nvCxnSpPr>
        <p:spPr>
          <a:xfrm>
            <a:off x="1562671" y="693490"/>
            <a:ext cx="10635679"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702"/>
            <a:ext cx="10978515" cy="1143265"/>
          </a:xfrm>
          <a:prstGeom prst="rect">
            <a:avLst/>
          </a:prstGeom>
        </p:spPr>
        <p:txBody>
          <a:bodyPr lIns="121963" tIns="60981" rIns="121963" bIns="60981"/>
          <a:lstStyle/>
          <a:p>
            <a:r>
              <a:rPr lang="zh-CN" altLang="en-US"/>
              <a:t>单击此处编辑母版标题样式</a:t>
            </a:r>
            <a:endParaRPr lang="zh-CN" altLang="en-US"/>
          </a:p>
        </p:txBody>
      </p:sp>
      <p:sp>
        <p:nvSpPr>
          <p:cNvPr id="3" name="日期占位符 2"/>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4" name="页脚占位符 3"/>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5" name="灯片编号占位符 4"/>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3" name="页脚占位符 2"/>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4" name="灯片编号占位符 3"/>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920" y="273112"/>
            <a:ext cx="4013173" cy="1162320"/>
          </a:xfrm>
          <a:prstGeom prst="rect">
            <a:avLst/>
          </a:prstGeom>
        </p:spPr>
        <p:txBody>
          <a:bodyPr lIns="121963" tIns="60981" rIns="121963" bIns="60981" anchor="b"/>
          <a:lstStyle>
            <a:lvl1pPr algn="l">
              <a:defRPr sz="2700" b="1"/>
            </a:lvl1pPr>
          </a:lstStyle>
          <a:p>
            <a:r>
              <a:rPr lang="zh-CN" altLang="en-US"/>
              <a:t>单击此处编辑母版标题样式</a:t>
            </a:r>
            <a:endParaRPr lang="zh-CN" altLang="en-US"/>
          </a:p>
        </p:txBody>
      </p:sp>
      <p:sp>
        <p:nvSpPr>
          <p:cNvPr id="3" name="内容占位符 2"/>
          <p:cNvSpPr>
            <a:spLocks noGrp="1"/>
          </p:cNvSpPr>
          <p:nvPr>
            <p:ph idx="1"/>
          </p:nvPr>
        </p:nvSpPr>
        <p:spPr>
          <a:xfrm>
            <a:off x="4769216" y="273114"/>
            <a:ext cx="6819216" cy="5854469"/>
          </a:xfrm>
          <a:prstGeom prst="rect">
            <a:avLst/>
          </a:prstGeom>
        </p:spPr>
        <p:txBody>
          <a:bodyPr lIns="121963" tIns="60981" rIns="121963" bIns="60981"/>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920" y="1435434"/>
            <a:ext cx="4013173" cy="4692149"/>
          </a:xfrm>
          <a:prstGeom prst="rect">
            <a:avLst/>
          </a:prstGeom>
        </p:spPr>
        <p:txBody>
          <a:bodyPr lIns="121963" tIns="60981" rIns="121963" bIns="60981"/>
          <a:lstStyle>
            <a:lvl1pPr marL="0" indent="0">
              <a:buNone/>
              <a:defRPr sz="1900"/>
            </a:lvl1pPr>
            <a:lvl2pPr marL="609600" indent="0">
              <a:buNone/>
              <a:defRPr sz="1600"/>
            </a:lvl2pPr>
            <a:lvl3pPr marL="1219835" indent="0">
              <a:buNone/>
              <a:defRPr sz="1300"/>
            </a:lvl3pPr>
            <a:lvl4pPr marL="1829435" indent="0">
              <a:buNone/>
              <a:defRPr sz="1200"/>
            </a:lvl4pPr>
            <a:lvl5pPr marL="2439035" indent="0">
              <a:buNone/>
              <a:defRPr sz="1200"/>
            </a:lvl5pPr>
            <a:lvl6pPr marL="3049270" indent="0">
              <a:buNone/>
              <a:defRPr sz="1200"/>
            </a:lvl6pPr>
            <a:lvl7pPr marL="3658870" indent="0">
              <a:buNone/>
              <a:defRPr sz="1200"/>
            </a:lvl7pPr>
            <a:lvl8pPr marL="4268470" indent="0">
              <a:buNone/>
              <a:defRPr sz="1200"/>
            </a:lvl8pPr>
            <a:lvl9pPr marL="4878705"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6" name="页脚占位符 5"/>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7" name="灯片编号占位符 6"/>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962" y="4801712"/>
            <a:ext cx="7319010" cy="566870"/>
          </a:xfrm>
          <a:prstGeom prst="rect">
            <a:avLst/>
          </a:prstGeom>
        </p:spPr>
        <p:txBody>
          <a:bodyPr lIns="121963" tIns="60981" rIns="121963" bIns="60981" anchor="b"/>
          <a:lstStyle>
            <a:lvl1pPr algn="l">
              <a:defRPr sz="27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90962" y="612916"/>
            <a:ext cx="7319010" cy="4115753"/>
          </a:xfrm>
          <a:prstGeom prst="rect">
            <a:avLst/>
          </a:prstGeom>
        </p:spPr>
        <p:txBody>
          <a:bodyPr lIns="121963" tIns="60981" rIns="121963" bIns="60981"/>
          <a:lstStyle>
            <a:lvl1pPr marL="0" indent="0">
              <a:buNone/>
              <a:defRPr sz="4300"/>
            </a:lvl1pPr>
            <a:lvl2pPr marL="609600" indent="0">
              <a:buNone/>
              <a:defRPr sz="3700"/>
            </a:lvl2pPr>
            <a:lvl3pPr marL="1219835" indent="0">
              <a:buNone/>
              <a:defRPr sz="3200"/>
            </a:lvl3pPr>
            <a:lvl4pPr marL="1829435" indent="0">
              <a:buNone/>
              <a:defRPr sz="2700"/>
            </a:lvl4pPr>
            <a:lvl5pPr marL="2439035" indent="0">
              <a:buNone/>
              <a:defRPr sz="2700"/>
            </a:lvl5pPr>
            <a:lvl6pPr marL="3049270" indent="0">
              <a:buNone/>
              <a:defRPr sz="2700"/>
            </a:lvl6pPr>
            <a:lvl7pPr marL="3658870" indent="0">
              <a:buNone/>
              <a:defRPr sz="2700"/>
            </a:lvl7pPr>
            <a:lvl8pPr marL="4268470" indent="0">
              <a:buNone/>
              <a:defRPr sz="2700"/>
            </a:lvl8pPr>
            <a:lvl9pPr marL="4878705" indent="0">
              <a:buNone/>
              <a:defRPr sz="2700"/>
            </a:lvl9pPr>
          </a:lstStyle>
          <a:p>
            <a:endParaRPr lang="zh-CN" altLang="en-US"/>
          </a:p>
        </p:txBody>
      </p:sp>
      <p:sp>
        <p:nvSpPr>
          <p:cNvPr id="4" name="文本占位符 3"/>
          <p:cNvSpPr>
            <a:spLocks noGrp="1"/>
          </p:cNvSpPr>
          <p:nvPr>
            <p:ph type="body" sz="half" idx="2"/>
          </p:nvPr>
        </p:nvSpPr>
        <p:spPr>
          <a:xfrm>
            <a:off x="2390962" y="5368581"/>
            <a:ext cx="7319010" cy="805049"/>
          </a:xfrm>
          <a:prstGeom prst="rect">
            <a:avLst/>
          </a:prstGeom>
        </p:spPr>
        <p:txBody>
          <a:bodyPr lIns="121963" tIns="60981" rIns="121963" bIns="60981"/>
          <a:lstStyle>
            <a:lvl1pPr marL="0" indent="0">
              <a:buNone/>
              <a:defRPr sz="1900"/>
            </a:lvl1pPr>
            <a:lvl2pPr marL="609600" indent="0">
              <a:buNone/>
              <a:defRPr sz="1600"/>
            </a:lvl2pPr>
            <a:lvl3pPr marL="1219835" indent="0">
              <a:buNone/>
              <a:defRPr sz="1300"/>
            </a:lvl3pPr>
            <a:lvl4pPr marL="1829435" indent="0">
              <a:buNone/>
              <a:defRPr sz="1200"/>
            </a:lvl4pPr>
            <a:lvl5pPr marL="2439035" indent="0">
              <a:buNone/>
              <a:defRPr sz="1200"/>
            </a:lvl5pPr>
            <a:lvl6pPr marL="3049270" indent="0">
              <a:buNone/>
              <a:defRPr sz="1200"/>
            </a:lvl6pPr>
            <a:lvl7pPr marL="3658870" indent="0">
              <a:buNone/>
              <a:defRPr sz="1200"/>
            </a:lvl7pPr>
            <a:lvl8pPr marL="4268470" indent="0">
              <a:buNone/>
              <a:defRPr sz="1200"/>
            </a:lvl8pPr>
            <a:lvl9pPr marL="4878705"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6" name="页脚占位符 5"/>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7" name="灯片编号占位符 6"/>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702"/>
            <a:ext cx="10978515" cy="1143265"/>
          </a:xfrm>
          <a:prstGeom prst="rect">
            <a:avLst/>
          </a:prstGeom>
        </p:spPr>
        <p:txBody>
          <a:bodyPr lIns="121963" tIns="60981" rIns="121963" bIns="60981"/>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918" y="1600572"/>
            <a:ext cx="10978515" cy="4527011"/>
          </a:xfrm>
          <a:prstGeom prst="rect">
            <a:avLst/>
          </a:prstGeom>
        </p:spPr>
        <p:txBody>
          <a:bodyPr vert="eaVert" lIns="121963" tIns="60981" rIns="121963" bIns="6098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5" name="页脚占位符 4"/>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6" name="灯片编号占位符 5"/>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3804" y="206422"/>
            <a:ext cx="2744629" cy="4388867"/>
          </a:xfrm>
          <a:prstGeom prst="rect">
            <a:avLst/>
          </a:prstGeom>
        </p:spPr>
        <p:txBody>
          <a:bodyPr vert="eaVert" lIns="121963" tIns="60981" rIns="121963" bIns="60981"/>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918" y="206422"/>
            <a:ext cx="8030580" cy="4388867"/>
          </a:xfrm>
          <a:prstGeom prst="rect">
            <a:avLst/>
          </a:prstGeom>
        </p:spPr>
        <p:txBody>
          <a:bodyPr vert="eaVert" lIns="121963" tIns="60981" rIns="121963" bIns="6098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5" name="页脚占位符 4"/>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6" name="灯片编号占位符 5"/>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8" name="Picture 2" descr="F:\桌面文件\ppt底图.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050" y="3177"/>
            <a:ext cx="12310913"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userDrawn="1"/>
        </p:nvSpPr>
        <p:spPr>
          <a:xfrm>
            <a:off x="-19371" y="0"/>
            <a:ext cx="12311234" cy="6859588"/>
          </a:xfrm>
          <a:prstGeom prst="rect">
            <a:avLst/>
          </a:prstGeom>
          <a:gradFill flip="none" rotWithShape="1">
            <a:gsLst>
              <a:gs pos="0">
                <a:schemeClr val="bg1">
                  <a:alpha val="0"/>
                </a:schemeClr>
              </a:gs>
              <a:gs pos="30000">
                <a:schemeClr val="bg1">
                  <a:alpha val="0"/>
                </a:schemeClr>
              </a:gs>
              <a:gs pos="98000">
                <a:schemeClr val="tx1">
                  <a:alpha val="7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7" rIns="91436" bIns="45717" anchor="ctr"/>
          <a:lstStyle/>
          <a:p>
            <a:pPr algn="ctr" eaLnBrk="0" hangingPunct="0">
              <a:defRPr/>
            </a:pPr>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1235"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635"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423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44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40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36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390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350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835" algn="l" defTabSz="1219200" rtl="0" eaLnBrk="1" latinLnBrk="0" hangingPunct="1">
        <a:defRPr sz="2400" kern="1200">
          <a:solidFill>
            <a:schemeClr val="tx1"/>
          </a:solidFill>
          <a:latin typeface="+mn-lt"/>
          <a:ea typeface="+mn-ea"/>
          <a:cs typeface="+mn-cs"/>
        </a:defRPr>
      </a:lvl3pPr>
      <a:lvl4pPr marL="1829435" algn="l" defTabSz="1219200" rtl="0" eaLnBrk="1" latinLnBrk="0" hangingPunct="1">
        <a:defRPr sz="2400" kern="1200">
          <a:solidFill>
            <a:schemeClr val="tx1"/>
          </a:solidFill>
          <a:latin typeface="+mn-lt"/>
          <a:ea typeface="+mn-ea"/>
          <a:cs typeface="+mn-cs"/>
        </a:defRPr>
      </a:lvl4pPr>
      <a:lvl5pPr marL="2439035" algn="l" defTabSz="1219200" rtl="0" eaLnBrk="1" latinLnBrk="0" hangingPunct="1">
        <a:defRPr sz="2400" kern="1200">
          <a:solidFill>
            <a:schemeClr val="tx1"/>
          </a:solidFill>
          <a:latin typeface="+mn-lt"/>
          <a:ea typeface="+mn-ea"/>
          <a:cs typeface="+mn-cs"/>
        </a:defRPr>
      </a:lvl5pPr>
      <a:lvl6pPr marL="3049270" algn="l" defTabSz="1219200" rtl="0" eaLnBrk="1" latinLnBrk="0" hangingPunct="1">
        <a:defRPr sz="2400" kern="1200">
          <a:solidFill>
            <a:schemeClr val="tx1"/>
          </a:solidFill>
          <a:latin typeface="+mn-lt"/>
          <a:ea typeface="+mn-ea"/>
          <a:cs typeface="+mn-cs"/>
        </a:defRPr>
      </a:lvl6pPr>
      <a:lvl7pPr marL="3658870" algn="l" defTabSz="1219200" rtl="0" eaLnBrk="1" latinLnBrk="0" hangingPunct="1">
        <a:defRPr sz="2400" kern="1200">
          <a:solidFill>
            <a:schemeClr val="tx1"/>
          </a:solidFill>
          <a:latin typeface="+mn-lt"/>
          <a:ea typeface="+mn-ea"/>
          <a:cs typeface="+mn-cs"/>
        </a:defRPr>
      </a:lvl7pPr>
      <a:lvl8pPr marL="4268470" algn="l" defTabSz="1219200" rtl="0" eaLnBrk="1" latinLnBrk="0" hangingPunct="1">
        <a:defRPr sz="2400" kern="1200">
          <a:solidFill>
            <a:schemeClr val="tx1"/>
          </a:solidFill>
          <a:latin typeface="+mn-lt"/>
          <a:ea typeface="+mn-ea"/>
          <a:cs typeface="+mn-cs"/>
        </a:defRPr>
      </a:lvl8pPr>
      <a:lvl9pPr marL="4878705"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2.xml"/><Relationship Id="rId5" Type="http://schemas.openxmlformats.org/officeDocument/2006/relationships/tags" Target="../tags/tag79.xml"/><Relationship Id="rId4" Type="http://schemas.openxmlformats.org/officeDocument/2006/relationships/tags" Target="../tags/tag78.xml"/><Relationship Id="rId3" Type="http://schemas.openxmlformats.org/officeDocument/2006/relationships/tags" Target="../tags/tag77.xml"/><Relationship Id="rId2" Type="http://schemas.openxmlformats.org/officeDocument/2006/relationships/chart" Target="../charts/chart2.xml"/><Relationship Id="rId1" Type="http://schemas.openxmlformats.org/officeDocument/2006/relationships/chart" Target="../charts/chart1.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2.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s>
</file>

<file path=ppt/slides/_rels/slide12.xml.rels><?xml version="1.0" encoding="UTF-8" standalone="yes"?>
<Relationships xmlns="http://schemas.openxmlformats.org/package/2006/relationships"><Relationship Id="rId9" Type="http://schemas.openxmlformats.org/officeDocument/2006/relationships/tags" Target="../tags/tag91.xml"/><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8" Type="http://schemas.openxmlformats.org/officeDocument/2006/relationships/notesSlide" Target="../notesSlides/notesSlide12.xml"/><Relationship Id="rId17" Type="http://schemas.openxmlformats.org/officeDocument/2006/relationships/slideLayout" Target="../slideLayouts/slideLayout2.xml"/><Relationship Id="rId16" Type="http://schemas.openxmlformats.org/officeDocument/2006/relationships/tags" Target="../tags/tag97.xml"/><Relationship Id="rId15" Type="http://schemas.openxmlformats.org/officeDocument/2006/relationships/tags" Target="../tags/tag96.xml"/><Relationship Id="rId14" Type="http://schemas.openxmlformats.org/officeDocument/2006/relationships/image" Target="../media/image3.png"/><Relationship Id="rId13" Type="http://schemas.openxmlformats.org/officeDocument/2006/relationships/tags" Target="../tags/tag95.xml"/><Relationship Id="rId12" Type="http://schemas.openxmlformats.org/officeDocument/2006/relationships/tags" Target="../tags/tag94.xml"/><Relationship Id="rId11" Type="http://schemas.openxmlformats.org/officeDocument/2006/relationships/tags" Target="../tags/tag93.xml"/><Relationship Id="rId10" Type="http://schemas.openxmlformats.org/officeDocument/2006/relationships/tags" Target="../tags/tag92.xml"/><Relationship Id="rId1" Type="http://schemas.openxmlformats.org/officeDocument/2006/relationships/tags" Target="../tags/tag8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98.xml"/></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06.xml"/><Relationship Id="rId7" Type="http://schemas.openxmlformats.org/officeDocument/2006/relationships/tags" Target="../tags/tag105.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tags" Target="../tags/tag100.xml"/><Relationship Id="rId10" Type="http://schemas.openxmlformats.org/officeDocument/2006/relationships/notesSlide" Target="../notesSlides/notesSlide14.xml"/><Relationship Id="rId1" Type="http://schemas.openxmlformats.org/officeDocument/2006/relationships/tags" Target="../tags/tag99.xml"/></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2.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9" Type="http://schemas.openxmlformats.org/officeDocument/2006/relationships/tags" Target="../tags/tag117.xml"/><Relationship Id="rId8" Type="http://schemas.openxmlformats.org/officeDocument/2006/relationships/tags" Target="../tags/tag116.xml"/><Relationship Id="rId7" Type="http://schemas.openxmlformats.org/officeDocument/2006/relationships/tags" Target="../tags/tag115.xml"/><Relationship Id="rId6" Type="http://schemas.openxmlformats.org/officeDocument/2006/relationships/tags" Target="../tags/tag114.xml"/><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8" Type="http://schemas.openxmlformats.org/officeDocument/2006/relationships/notesSlide" Target="../notesSlides/notesSlide16.xml"/><Relationship Id="rId27" Type="http://schemas.openxmlformats.org/officeDocument/2006/relationships/slideLayout" Target="../slideLayouts/slideLayout2.xml"/><Relationship Id="rId26" Type="http://schemas.openxmlformats.org/officeDocument/2006/relationships/tags" Target="../tags/tag134.xml"/><Relationship Id="rId25" Type="http://schemas.openxmlformats.org/officeDocument/2006/relationships/tags" Target="../tags/tag133.xml"/><Relationship Id="rId24" Type="http://schemas.openxmlformats.org/officeDocument/2006/relationships/tags" Target="../tags/tag132.xml"/><Relationship Id="rId23" Type="http://schemas.openxmlformats.org/officeDocument/2006/relationships/tags" Target="../tags/tag131.xml"/><Relationship Id="rId22" Type="http://schemas.openxmlformats.org/officeDocument/2006/relationships/tags" Target="../tags/tag130.xml"/><Relationship Id="rId21" Type="http://schemas.openxmlformats.org/officeDocument/2006/relationships/tags" Target="../tags/tag129.xml"/><Relationship Id="rId20" Type="http://schemas.openxmlformats.org/officeDocument/2006/relationships/tags" Target="../tags/tag128.xml"/><Relationship Id="rId2" Type="http://schemas.openxmlformats.org/officeDocument/2006/relationships/tags" Target="../tags/tag110.xml"/><Relationship Id="rId19" Type="http://schemas.openxmlformats.org/officeDocument/2006/relationships/tags" Target="../tags/tag127.xml"/><Relationship Id="rId18" Type="http://schemas.openxmlformats.org/officeDocument/2006/relationships/tags" Target="../tags/tag126.xml"/><Relationship Id="rId17" Type="http://schemas.openxmlformats.org/officeDocument/2006/relationships/tags" Target="../tags/tag125.xml"/><Relationship Id="rId16" Type="http://schemas.openxmlformats.org/officeDocument/2006/relationships/tags" Target="../tags/tag124.xml"/><Relationship Id="rId15" Type="http://schemas.openxmlformats.org/officeDocument/2006/relationships/tags" Target="../tags/tag123.xml"/><Relationship Id="rId14" Type="http://schemas.openxmlformats.org/officeDocument/2006/relationships/tags" Target="../tags/tag122.xml"/><Relationship Id="rId13" Type="http://schemas.openxmlformats.org/officeDocument/2006/relationships/tags" Target="../tags/tag121.xml"/><Relationship Id="rId12" Type="http://schemas.openxmlformats.org/officeDocument/2006/relationships/tags" Target="../tags/tag120.xml"/><Relationship Id="rId11" Type="http://schemas.openxmlformats.org/officeDocument/2006/relationships/tags" Target="../tags/tag119.xml"/><Relationship Id="rId10" Type="http://schemas.openxmlformats.org/officeDocument/2006/relationships/tags" Target="../tags/tag118.xml"/><Relationship Id="rId1" Type="http://schemas.openxmlformats.org/officeDocument/2006/relationships/tags" Target="../tags/tag109.xml"/></Relationships>
</file>

<file path=ppt/slides/_rels/slide17.xml.rels><?xml version="1.0" encoding="UTF-8" standalone="yes"?>
<Relationships xmlns="http://schemas.openxmlformats.org/package/2006/relationships"><Relationship Id="rId9" Type="http://schemas.openxmlformats.org/officeDocument/2006/relationships/tags" Target="../tags/tag143.xml"/><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tags" Target="../tags/tag136.xml"/><Relationship Id="rId16" Type="http://schemas.openxmlformats.org/officeDocument/2006/relationships/notesSlide" Target="../notesSlides/notesSlide17.xml"/><Relationship Id="rId15" Type="http://schemas.openxmlformats.org/officeDocument/2006/relationships/slideLayout" Target="../slideLayouts/slideLayout2.xml"/><Relationship Id="rId14" Type="http://schemas.openxmlformats.org/officeDocument/2006/relationships/tags" Target="../tags/tag148.xml"/><Relationship Id="rId13" Type="http://schemas.openxmlformats.org/officeDocument/2006/relationships/tags" Target="../tags/tag147.xml"/><Relationship Id="rId12" Type="http://schemas.openxmlformats.org/officeDocument/2006/relationships/tags" Target="../tags/tag146.xml"/><Relationship Id="rId11" Type="http://schemas.openxmlformats.org/officeDocument/2006/relationships/tags" Target="../tags/tag145.xml"/><Relationship Id="rId10" Type="http://schemas.openxmlformats.org/officeDocument/2006/relationships/tags" Target="../tags/tag144.xml"/><Relationship Id="rId1" Type="http://schemas.openxmlformats.org/officeDocument/2006/relationships/tags" Target="../tags/tag135.xml"/></Relationships>
</file>

<file path=ppt/slides/_rels/slide18.xml.rels><?xml version="1.0" encoding="UTF-8" standalone="yes"?>
<Relationships xmlns="http://schemas.openxmlformats.org/package/2006/relationships"><Relationship Id="rId9" Type="http://schemas.openxmlformats.org/officeDocument/2006/relationships/tags" Target="../tags/tag157.xml"/><Relationship Id="rId8" Type="http://schemas.openxmlformats.org/officeDocument/2006/relationships/tags" Target="../tags/tag156.xml"/><Relationship Id="rId7" Type="http://schemas.openxmlformats.org/officeDocument/2006/relationships/tags" Target="../tags/tag155.xml"/><Relationship Id="rId6" Type="http://schemas.openxmlformats.org/officeDocument/2006/relationships/tags" Target="../tags/tag154.xml"/><Relationship Id="rId5" Type="http://schemas.openxmlformats.org/officeDocument/2006/relationships/tags" Target="../tags/tag153.xml"/><Relationship Id="rId4" Type="http://schemas.openxmlformats.org/officeDocument/2006/relationships/tags" Target="../tags/tag152.xml"/><Relationship Id="rId3" Type="http://schemas.openxmlformats.org/officeDocument/2006/relationships/tags" Target="../tags/tag151.xml"/><Relationship Id="rId2" Type="http://schemas.openxmlformats.org/officeDocument/2006/relationships/tags" Target="../tags/tag150.xml"/><Relationship Id="rId11" Type="http://schemas.openxmlformats.org/officeDocument/2006/relationships/notesSlide" Target="../notesSlides/notesSlide18.xml"/><Relationship Id="rId10" Type="http://schemas.openxmlformats.org/officeDocument/2006/relationships/slideLayout" Target="../slideLayouts/slideLayout1.xml"/><Relationship Id="rId1" Type="http://schemas.openxmlformats.org/officeDocument/2006/relationships/tags" Target="../tags/tag149.xml"/></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2.xml"/><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4" Type="http://schemas.openxmlformats.org/officeDocument/2006/relationships/notesSlide" Target="../notesSlides/notesSlide2.xml"/><Relationship Id="rId23" Type="http://schemas.openxmlformats.org/officeDocument/2006/relationships/slideLayout" Target="../slideLayouts/slideLayout2.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9" Type="http://schemas.openxmlformats.org/officeDocument/2006/relationships/tags" Target="../tags/tag165.xml"/><Relationship Id="rId8" Type="http://schemas.openxmlformats.org/officeDocument/2006/relationships/tags" Target="../tags/tag164.xml"/><Relationship Id="rId7" Type="http://schemas.openxmlformats.org/officeDocument/2006/relationships/tags" Target="../tags/tag163.xml"/><Relationship Id="rId6" Type="http://schemas.openxmlformats.org/officeDocument/2006/relationships/image" Target="../media/image5.png"/><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chart" Target="../charts/chart5.xml"/><Relationship Id="rId2" Type="http://schemas.openxmlformats.org/officeDocument/2006/relationships/chart" Target="../charts/chart4.xml"/><Relationship Id="rId12" Type="http://schemas.openxmlformats.org/officeDocument/2006/relationships/notesSlide" Target="../notesSlides/notesSlide20.xml"/><Relationship Id="rId11" Type="http://schemas.openxmlformats.org/officeDocument/2006/relationships/slideLayout" Target="../slideLayouts/slideLayout2.xml"/><Relationship Id="rId10" Type="http://schemas.openxmlformats.org/officeDocument/2006/relationships/tags" Target="../tags/tag166.xml"/><Relationship Id="rId1" Type="http://schemas.openxmlformats.org/officeDocument/2006/relationships/chart" Target="../charts/chart3.xml"/></Relationships>
</file>

<file path=ppt/slides/_rels/slide21.xml.rels><?xml version="1.0" encoding="UTF-8" standalone="yes"?>
<Relationships xmlns="http://schemas.openxmlformats.org/package/2006/relationships"><Relationship Id="rId9" Type="http://schemas.openxmlformats.org/officeDocument/2006/relationships/tags" Target="../tags/tag174.xml"/><Relationship Id="rId8" Type="http://schemas.openxmlformats.org/officeDocument/2006/relationships/tags" Target="../tags/tag173.xml"/><Relationship Id="rId7" Type="http://schemas.openxmlformats.org/officeDocument/2006/relationships/tags" Target="../tags/tag172.xml"/><Relationship Id="rId6" Type="http://schemas.openxmlformats.org/officeDocument/2006/relationships/tags" Target="../tags/tag171.xml"/><Relationship Id="rId5" Type="http://schemas.openxmlformats.org/officeDocument/2006/relationships/tags" Target="../tags/tag170.xml"/><Relationship Id="rId4" Type="http://schemas.openxmlformats.org/officeDocument/2006/relationships/tags" Target="../tags/tag169.xml"/><Relationship Id="rId3" Type="http://schemas.openxmlformats.org/officeDocument/2006/relationships/image" Target="../media/image5.png"/><Relationship Id="rId2" Type="http://schemas.openxmlformats.org/officeDocument/2006/relationships/tags" Target="../tags/tag168.xml"/><Relationship Id="rId12" Type="http://schemas.openxmlformats.org/officeDocument/2006/relationships/notesSlide" Target="../notesSlides/notesSlide21.xml"/><Relationship Id="rId11" Type="http://schemas.openxmlformats.org/officeDocument/2006/relationships/slideLayout" Target="../slideLayouts/slideLayout2.xml"/><Relationship Id="rId10" Type="http://schemas.openxmlformats.org/officeDocument/2006/relationships/tags" Target="../tags/tag175.xml"/><Relationship Id="rId1" Type="http://schemas.openxmlformats.org/officeDocument/2006/relationships/tags" Target="../tags/tag167.xml"/></Relationships>
</file>

<file path=ppt/slides/_rels/slide22.xml.rels><?xml version="1.0" encoding="UTF-8" standalone="yes"?>
<Relationships xmlns="http://schemas.openxmlformats.org/package/2006/relationships"><Relationship Id="rId9" Type="http://schemas.openxmlformats.org/officeDocument/2006/relationships/tags" Target="../tags/tag183.xml"/><Relationship Id="rId8" Type="http://schemas.openxmlformats.org/officeDocument/2006/relationships/tags" Target="../tags/tag182.xml"/><Relationship Id="rId7" Type="http://schemas.openxmlformats.org/officeDocument/2006/relationships/tags" Target="../tags/tag181.xml"/><Relationship Id="rId6" Type="http://schemas.openxmlformats.org/officeDocument/2006/relationships/tags" Target="../tags/tag180.xml"/><Relationship Id="rId5" Type="http://schemas.openxmlformats.org/officeDocument/2006/relationships/tags" Target="../tags/tag179.xml"/><Relationship Id="rId4" Type="http://schemas.openxmlformats.org/officeDocument/2006/relationships/tags" Target="../tags/tag178.xml"/><Relationship Id="rId3" Type="http://schemas.openxmlformats.org/officeDocument/2006/relationships/image" Target="../media/image5.png"/><Relationship Id="rId2" Type="http://schemas.openxmlformats.org/officeDocument/2006/relationships/tags" Target="../tags/tag177.xml"/><Relationship Id="rId12" Type="http://schemas.openxmlformats.org/officeDocument/2006/relationships/notesSlide" Target="../notesSlides/notesSlide22.xml"/><Relationship Id="rId11" Type="http://schemas.openxmlformats.org/officeDocument/2006/relationships/slideLayout" Target="../slideLayouts/slideLayout2.xml"/><Relationship Id="rId10" Type="http://schemas.openxmlformats.org/officeDocument/2006/relationships/tags" Target="../tags/tag184.xml"/><Relationship Id="rId1" Type="http://schemas.openxmlformats.org/officeDocument/2006/relationships/tags" Target="../tags/tag176.xml"/></Relationships>
</file>

<file path=ppt/slides/_rels/slide23.xml.rels><?xml version="1.0" encoding="UTF-8" standalone="yes"?>
<Relationships xmlns="http://schemas.openxmlformats.org/package/2006/relationships"><Relationship Id="rId9" Type="http://schemas.openxmlformats.org/officeDocument/2006/relationships/tags" Target="../tags/tag192.xml"/><Relationship Id="rId8" Type="http://schemas.openxmlformats.org/officeDocument/2006/relationships/tags" Target="../tags/tag191.xml"/><Relationship Id="rId7" Type="http://schemas.openxmlformats.org/officeDocument/2006/relationships/tags" Target="../tags/tag190.xml"/><Relationship Id="rId6" Type="http://schemas.openxmlformats.org/officeDocument/2006/relationships/tags" Target="../tags/tag189.xml"/><Relationship Id="rId5" Type="http://schemas.openxmlformats.org/officeDocument/2006/relationships/tags" Target="../tags/tag188.xml"/><Relationship Id="rId4" Type="http://schemas.openxmlformats.org/officeDocument/2006/relationships/tags" Target="../tags/tag187.xml"/><Relationship Id="rId3" Type="http://schemas.openxmlformats.org/officeDocument/2006/relationships/image" Target="../media/image5.png"/><Relationship Id="rId2" Type="http://schemas.openxmlformats.org/officeDocument/2006/relationships/tags" Target="../tags/tag186.xml"/><Relationship Id="rId11" Type="http://schemas.openxmlformats.org/officeDocument/2006/relationships/notesSlide" Target="../notesSlides/notesSlide23.xml"/><Relationship Id="rId10" Type="http://schemas.openxmlformats.org/officeDocument/2006/relationships/slideLayout" Target="../slideLayouts/slideLayout2.xml"/><Relationship Id="rId1" Type="http://schemas.openxmlformats.org/officeDocument/2006/relationships/tags" Target="../tags/tag185.xml"/></Relationships>
</file>

<file path=ppt/slides/_rels/slide24.xml.rels><?xml version="1.0" encoding="UTF-8" standalone="yes"?>
<Relationships xmlns="http://schemas.openxmlformats.org/package/2006/relationships"><Relationship Id="rId9" Type="http://schemas.openxmlformats.org/officeDocument/2006/relationships/tags" Target="../tags/tag200.xml"/><Relationship Id="rId8" Type="http://schemas.openxmlformats.org/officeDocument/2006/relationships/tags" Target="../tags/tag199.xml"/><Relationship Id="rId7" Type="http://schemas.openxmlformats.org/officeDocument/2006/relationships/tags" Target="../tags/tag198.xml"/><Relationship Id="rId6" Type="http://schemas.openxmlformats.org/officeDocument/2006/relationships/tags" Target="../tags/tag197.xml"/><Relationship Id="rId5" Type="http://schemas.openxmlformats.org/officeDocument/2006/relationships/tags" Target="../tags/tag196.xml"/><Relationship Id="rId4" Type="http://schemas.openxmlformats.org/officeDocument/2006/relationships/image" Target="../media/image5.png"/><Relationship Id="rId3" Type="http://schemas.openxmlformats.org/officeDocument/2006/relationships/tags" Target="../tags/tag195.xml"/><Relationship Id="rId2" Type="http://schemas.openxmlformats.org/officeDocument/2006/relationships/tags" Target="../tags/tag194.xml"/><Relationship Id="rId12" Type="http://schemas.openxmlformats.org/officeDocument/2006/relationships/notesSlide" Target="../notesSlides/notesSlide24.xml"/><Relationship Id="rId11" Type="http://schemas.openxmlformats.org/officeDocument/2006/relationships/slideLayout" Target="../slideLayouts/slideLayout2.xml"/><Relationship Id="rId10" Type="http://schemas.openxmlformats.org/officeDocument/2006/relationships/tags" Target="../tags/tag201.xml"/><Relationship Id="rId1" Type="http://schemas.openxmlformats.org/officeDocument/2006/relationships/tags" Target="../tags/tag193.xml"/></Relationships>
</file>

<file path=ppt/slides/_rels/slide25.xml.rels><?xml version="1.0" encoding="UTF-8" standalone="yes"?>
<Relationships xmlns="http://schemas.openxmlformats.org/package/2006/relationships"><Relationship Id="rId9" Type="http://schemas.openxmlformats.org/officeDocument/2006/relationships/tags" Target="../tags/tag209.xml"/><Relationship Id="rId8" Type="http://schemas.openxmlformats.org/officeDocument/2006/relationships/tags" Target="../tags/tag208.xml"/><Relationship Id="rId7" Type="http://schemas.openxmlformats.org/officeDocument/2006/relationships/tags" Target="../tags/tag207.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 Id="rId3" Type="http://schemas.openxmlformats.org/officeDocument/2006/relationships/image" Target="../media/image5.png"/><Relationship Id="rId2" Type="http://schemas.openxmlformats.org/officeDocument/2006/relationships/tags" Target="../tags/tag203.xml"/><Relationship Id="rId14" Type="http://schemas.openxmlformats.org/officeDocument/2006/relationships/notesSlide" Target="../notesSlides/notesSlide25.xml"/><Relationship Id="rId13" Type="http://schemas.openxmlformats.org/officeDocument/2006/relationships/slideLayout" Target="../slideLayouts/slideLayout2.xml"/><Relationship Id="rId12" Type="http://schemas.openxmlformats.org/officeDocument/2006/relationships/tags" Target="../tags/tag211.xml"/><Relationship Id="rId11" Type="http://schemas.openxmlformats.org/officeDocument/2006/relationships/tags" Target="../tags/tag210.xml"/><Relationship Id="rId10" Type="http://schemas.openxmlformats.org/officeDocument/2006/relationships/image" Target="../media/image3.png"/><Relationship Id="rId1" Type="http://schemas.openxmlformats.org/officeDocument/2006/relationships/tags" Target="../tags/tag202.xml"/></Relationships>
</file>

<file path=ppt/slides/_rels/slide26.xml.rels><?xml version="1.0" encoding="UTF-8" standalone="yes"?>
<Relationships xmlns="http://schemas.openxmlformats.org/package/2006/relationships"><Relationship Id="rId9" Type="http://schemas.openxmlformats.org/officeDocument/2006/relationships/tags" Target="../tags/tag219.xml"/><Relationship Id="rId8" Type="http://schemas.openxmlformats.org/officeDocument/2006/relationships/tags" Target="../tags/tag218.xml"/><Relationship Id="rId7" Type="http://schemas.openxmlformats.org/officeDocument/2006/relationships/tags" Target="../tags/tag217.xml"/><Relationship Id="rId6" Type="http://schemas.openxmlformats.org/officeDocument/2006/relationships/tags" Target="../tags/tag216.xml"/><Relationship Id="rId5" Type="http://schemas.openxmlformats.org/officeDocument/2006/relationships/tags" Target="../tags/tag215.xml"/><Relationship Id="rId4" Type="http://schemas.openxmlformats.org/officeDocument/2006/relationships/tags" Target="../tags/tag214.xml"/><Relationship Id="rId3" Type="http://schemas.openxmlformats.org/officeDocument/2006/relationships/image" Target="../media/image5.png"/><Relationship Id="rId20" Type="http://schemas.openxmlformats.org/officeDocument/2006/relationships/notesSlide" Target="../notesSlides/notesSlide26.xml"/><Relationship Id="rId2" Type="http://schemas.openxmlformats.org/officeDocument/2006/relationships/tags" Target="../tags/tag213.xml"/><Relationship Id="rId19" Type="http://schemas.openxmlformats.org/officeDocument/2006/relationships/slideLayout" Target="../slideLayouts/slideLayout2.xml"/><Relationship Id="rId18" Type="http://schemas.openxmlformats.org/officeDocument/2006/relationships/tags" Target="../tags/tag228.xml"/><Relationship Id="rId17" Type="http://schemas.openxmlformats.org/officeDocument/2006/relationships/tags" Target="../tags/tag227.xml"/><Relationship Id="rId16" Type="http://schemas.openxmlformats.org/officeDocument/2006/relationships/tags" Target="../tags/tag226.xml"/><Relationship Id="rId15" Type="http://schemas.openxmlformats.org/officeDocument/2006/relationships/tags" Target="../tags/tag225.xml"/><Relationship Id="rId14" Type="http://schemas.openxmlformats.org/officeDocument/2006/relationships/tags" Target="../tags/tag224.xml"/><Relationship Id="rId13" Type="http://schemas.openxmlformats.org/officeDocument/2006/relationships/tags" Target="../tags/tag223.xml"/><Relationship Id="rId12" Type="http://schemas.openxmlformats.org/officeDocument/2006/relationships/tags" Target="../tags/tag222.xml"/><Relationship Id="rId11" Type="http://schemas.openxmlformats.org/officeDocument/2006/relationships/tags" Target="../tags/tag221.xml"/><Relationship Id="rId10" Type="http://schemas.openxmlformats.org/officeDocument/2006/relationships/tags" Target="../tags/tag220.xml"/><Relationship Id="rId1" Type="http://schemas.openxmlformats.org/officeDocument/2006/relationships/tags" Target="../tags/tag212.xml"/></Relationships>
</file>

<file path=ppt/slides/_rels/slide27.xml.rels><?xml version="1.0" encoding="UTF-8" standalone="yes"?>
<Relationships xmlns="http://schemas.openxmlformats.org/package/2006/relationships"><Relationship Id="rId9" Type="http://schemas.openxmlformats.org/officeDocument/2006/relationships/tags" Target="../tags/tag236.xml"/><Relationship Id="rId8" Type="http://schemas.openxmlformats.org/officeDocument/2006/relationships/tags" Target="../tags/tag235.xml"/><Relationship Id="rId7" Type="http://schemas.openxmlformats.org/officeDocument/2006/relationships/image" Target="../media/image5.png"/><Relationship Id="rId6" Type="http://schemas.openxmlformats.org/officeDocument/2006/relationships/tags" Target="../tags/tag234.xml"/><Relationship Id="rId5" Type="http://schemas.openxmlformats.org/officeDocument/2006/relationships/tags" Target="../tags/tag233.xml"/><Relationship Id="rId4" Type="http://schemas.openxmlformats.org/officeDocument/2006/relationships/tags" Target="../tags/tag232.xml"/><Relationship Id="rId3" Type="http://schemas.openxmlformats.org/officeDocument/2006/relationships/tags" Target="../tags/tag231.xml"/><Relationship Id="rId24" Type="http://schemas.openxmlformats.org/officeDocument/2006/relationships/notesSlide" Target="../notesSlides/notesSlide27.xml"/><Relationship Id="rId23" Type="http://schemas.openxmlformats.org/officeDocument/2006/relationships/slideLayout" Target="../slideLayouts/slideLayout2.xml"/><Relationship Id="rId22" Type="http://schemas.openxmlformats.org/officeDocument/2006/relationships/tags" Target="../tags/tag249.xml"/><Relationship Id="rId21" Type="http://schemas.openxmlformats.org/officeDocument/2006/relationships/tags" Target="../tags/tag248.xml"/><Relationship Id="rId20" Type="http://schemas.openxmlformats.org/officeDocument/2006/relationships/tags" Target="../tags/tag247.xml"/><Relationship Id="rId2" Type="http://schemas.openxmlformats.org/officeDocument/2006/relationships/tags" Target="../tags/tag230.xml"/><Relationship Id="rId19" Type="http://schemas.openxmlformats.org/officeDocument/2006/relationships/tags" Target="../tags/tag246.xml"/><Relationship Id="rId18" Type="http://schemas.openxmlformats.org/officeDocument/2006/relationships/tags" Target="../tags/tag245.xml"/><Relationship Id="rId17" Type="http://schemas.openxmlformats.org/officeDocument/2006/relationships/tags" Target="../tags/tag244.xml"/><Relationship Id="rId16" Type="http://schemas.openxmlformats.org/officeDocument/2006/relationships/tags" Target="../tags/tag243.xml"/><Relationship Id="rId15" Type="http://schemas.openxmlformats.org/officeDocument/2006/relationships/tags" Target="../tags/tag242.xml"/><Relationship Id="rId14" Type="http://schemas.openxmlformats.org/officeDocument/2006/relationships/tags" Target="../tags/tag241.xml"/><Relationship Id="rId13" Type="http://schemas.openxmlformats.org/officeDocument/2006/relationships/tags" Target="../tags/tag240.xml"/><Relationship Id="rId12" Type="http://schemas.openxmlformats.org/officeDocument/2006/relationships/tags" Target="../tags/tag239.xml"/><Relationship Id="rId11" Type="http://schemas.openxmlformats.org/officeDocument/2006/relationships/tags" Target="../tags/tag238.xml"/><Relationship Id="rId10" Type="http://schemas.openxmlformats.org/officeDocument/2006/relationships/tags" Target="../tags/tag237.xml"/><Relationship Id="rId1" Type="http://schemas.openxmlformats.org/officeDocument/2006/relationships/tags" Target="../tags/tag229.xml"/></Relationships>
</file>

<file path=ppt/slides/_rels/slide28.xml.rels><?xml version="1.0" encoding="UTF-8" standalone="yes"?>
<Relationships xmlns="http://schemas.openxmlformats.org/package/2006/relationships"><Relationship Id="rId9" Type="http://schemas.openxmlformats.org/officeDocument/2006/relationships/tags" Target="../tags/tag257.xml"/><Relationship Id="rId8" Type="http://schemas.openxmlformats.org/officeDocument/2006/relationships/tags" Target="../tags/tag256.xml"/><Relationship Id="rId7" Type="http://schemas.openxmlformats.org/officeDocument/2006/relationships/tags" Target="../tags/tag255.xml"/><Relationship Id="rId6" Type="http://schemas.openxmlformats.org/officeDocument/2006/relationships/tags" Target="../tags/tag254.xml"/><Relationship Id="rId5" Type="http://schemas.openxmlformats.org/officeDocument/2006/relationships/tags" Target="../tags/tag253.xml"/><Relationship Id="rId4" Type="http://schemas.openxmlformats.org/officeDocument/2006/relationships/tags" Target="../tags/tag252.xml"/><Relationship Id="rId3" Type="http://schemas.openxmlformats.org/officeDocument/2006/relationships/image" Target="../media/image5.png"/><Relationship Id="rId2" Type="http://schemas.openxmlformats.org/officeDocument/2006/relationships/tags" Target="../tags/tag251.xml"/><Relationship Id="rId19" Type="http://schemas.openxmlformats.org/officeDocument/2006/relationships/notesSlide" Target="../notesSlides/notesSlide28.xml"/><Relationship Id="rId18" Type="http://schemas.openxmlformats.org/officeDocument/2006/relationships/slideLayout" Target="../slideLayouts/slideLayout2.xml"/><Relationship Id="rId17" Type="http://schemas.openxmlformats.org/officeDocument/2006/relationships/tags" Target="../tags/tag265.xml"/><Relationship Id="rId16" Type="http://schemas.openxmlformats.org/officeDocument/2006/relationships/tags" Target="../tags/tag264.xml"/><Relationship Id="rId15" Type="http://schemas.openxmlformats.org/officeDocument/2006/relationships/tags" Target="../tags/tag263.xml"/><Relationship Id="rId14" Type="http://schemas.openxmlformats.org/officeDocument/2006/relationships/tags" Target="../tags/tag262.xml"/><Relationship Id="rId13" Type="http://schemas.openxmlformats.org/officeDocument/2006/relationships/tags" Target="../tags/tag261.xml"/><Relationship Id="rId12" Type="http://schemas.openxmlformats.org/officeDocument/2006/relationships/tags" Target="../tags/tag260.xml"/><Relationship Id="rId11" Type="http://schemas.openxmlformats.org/officeDocument/2006/relationships/tags" Target="../tags/tag259.xml"/><Relationship Id="rId10" Type="http://schemas.openxmlformats.org/officeDocument/2006/relationships/tags" Target="../tags/tag258.xml"/><Relationship Id="rId1" Type="http://schemas.openxmlformats.org/officeDocument/2006/relationships/tags" Target="../tags/tag250.xml"/></Relationships>
</file>

<file path=ppt/slides/_rels/slide29.xml.rels><?xml version="1.0" encoding="UTF-8" standalone="yes"?>
<Relationships xmlns="http://schemas.openxmlformats.org/package/2006/relationships"><Relationship Id="rId9" Type="http://schemas.openxmlformats.org/officeDocument/2006/relationships/tags" Target="../tags/tag273.xml"/><Relationship Id="rId8" Type="http://schemas.openxmlformats.org/officeDocument/2006/relationships/tags" Target="../tags/tag272.xml"/><Relationship Id="rId7" Type="http://schemas.openxmlformats.org/officeDocument/2006/relationships/tags" Target="../tags/tag271.xml"/><Relationship Id="rId6" Type="http://schemas.openxmlformats.org/officeDocument/2006/relationships/tags" Target="../tags/tag270.xml"/><Relationship Id="rId5" Type="http://schemas.openxmlformats.org/officeDocument/2006/relationships/tags" Target="../tags/tag269.xml"/><Relationship Id="rId4" Type="http://schemas.openxmlformats.org/officeDocument/2006/relationships/image" Target="../media/image5.png"/><Relationship Id="rId3" Type="http://schemas.openxmlformats.org/officeDocument/2006/relationships/tags" Target="../tags/tag268.xml"/><Relationship Id="rId2" Type="http://schemas.openxmlformats.org/officeDocument/2006/relationships/tags" Target="../tags/tag267.xml"/><Relationship Id="rId11" Type="http://schemas.openxmlformats.org/officeDocument/2006/relationships/notesSlide" Target="../notesSlides/notesSlide29.xml"/><Relationship Id="rId10" Type="http://schemas.openxmlformats.org/officeDocument/2006/relationships/slideLayout" Target="../slideLayouts/slideLayout2.xml"/><Relationship Id="rId1" Type="http://schemas.openxmlformats.org/officeDocument/2006/relationships/tags" Target="../tags/tag266.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30.xml"/><Relationship Id="rId7" Type="http://schemas.openxmlformats.org/officeDocument/2006/relationships/slideLayout" Target="../slideLayouts/slideLayout2.xml"/><Relationship Id="rId6" Type="http://schemas.openxmlformats.org/officeDocument/2006/relationships/tags" Target="../tags/tag278.xml"/><Relationship Id="rId5" Type="http://schemas.openxmlformats.org/officeDocument/2006/relationships/tags" Target="../tags/tag277.xml"/><Relationship Id="rId4" Type="http://schemas.openxmlformats.org/officeDocument/2006/relationships/tags" Target="../tags/tag276.xml"/><Relationship Id="rId3" Type="http://schemas.openxmlformats.org/officeDocument/2006/relationships/image" Target="../media/image5.png"/><Relationship Id="rId2" Type="http://schemas.openxmlformats.org/officeDocument/2006/relationships/tags" Target="../tags/tag275.xml"/><Relationship Id="rId1" Type="http://schemas.openxmlformats.org/officeDocument/2006/relationships/tags" Target="../tags/tag274.xml"/></Relationships>
</file>

<file path=ppt/slides/_rels/slide31.xml.rels><?xml version="1.0" encoding="UTF-8" standalone="yes"?>
<Relationships xmlns="http://schemas.openxmlformats.org/package/2006/relationships"><Relationship Id="rId9" Type="http://schemas.openxmlformats.org/officeDocument/2006/relationships/tags" Target="../tags/tag287.xml"/><Relationship Id="rId8" Type="http://schemas.openxmlformats.org/officeDocument/2006/relationships/tags" Target="../tags/tag286.xml"/><Relationship Id="rId7" Type="http://schemas.openxmlformats.org/officeDocument/2006/relationships/tags" Target="../tags/tag285.xml"/><Relationship Id="rId6" Type="http://schemas.openxmlformats.org/officeDocument/2006/relationships/tags" Target="../tags/tag284.xml"/><Relationship Id="rId5" Type="http://schemas.openxmlformats.org/officeDocument/2006/relationships/tags" Target="../tags/tag283.xml"/><Relationship Id="rId4" Type="http://schemas.openxmlformats.org/officeDocument/2006/relationships/tags" Target="../tags/tag282.xml"/><Relationship Id="rId3" Type="http://schemas.openxmlformats.org/officeDocument/2006/relationships/tags" Target="../tags/tag281.xml"/><Relationship Id="rId2" Type="http://schemas.openxmlformats.org/officeDocument/2006/relationships/tags" Target="../tags/tag280.xml"/><Relationship Id="rId11" Type="http://schemas.openxmlformats.org/officeDocument/2006/relationships/notesSlide" Target="../notesSlides/notesSlide31.xml"/><Relationship Id="rId10" Type="http://schemas.openxmlformats.org/officeDocument/2006/relationships/slideLayout" Target="../slideLayouts/slideLayout1.xml"/><Relationship Id="rId1" Type="http://schemas.openxmlformats.org/officeDocument/2006/relationships/tags" Target="../tags/tag279.xml"/></Relationships>
</file>

<file path=ppt/slides/_rels/slide32.xml.rels><?xml version="1.0" encoding="UTF-8" standalone="yes"?>
<Relationships xmlns="http://schemas.openxmlformats.org/package/2006/relationships"><Relationship Id="rId8" Type="http://schemas.openxmlformats.org/officeDocument/2006/relationships/notesSlide" Target="../notesSlides/notesSlide32.xml"/><Relationship Id="rId7" Type="http://schemas.openxmlformats.org/officeDocument/2006/relationships/slideLayout" Target="../slideLayouts/slideLayout2.xml"/><Relationship Id="rId6" Type="http://schemas.openxmlformats.org/officeDocument/2006/relationships/tags" Target="../tags/tag292.xml"/><Relationship Id="rId5" Type="http://schemas.openxmlformats.org/officeDocument/2006/relationships/tags" Target="../tags/tag291.xml"/><Relationship Id="rId4" Type="http://schemas.openxmlformats.org/officeDocument/2006/relationships/tags" Target="../tags/tag290.xml"/><Relationship Id="rId3" Type="http://schemas.openxmlformats.org/officeDocument/2006/relationships/image" Target="../media/image5.png"/><Relationship Id="rId2" Type="http://schemas.openxmlformats.org/officeDocument/2006/relationships/tags" Target="../tags/tag289.xml"/><Relationship Id="rId1" Type="http://schemas.openxmlformats.org/officeDocument/2006/relationships/tags" Target="../tags/tag288.xml"/></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2.xml"/><Relationship Id="rId2" Type="http://schemas.openxmlformats.org/officeDocument/2006/relationships/tags" Target="../tags/tag294.xml"/><Relationship Id="rId1" Type="http://schemas.openxmlformats.org/officeDocument/2006/relationships/tags" Target="../tags/tag293.xml"/></Relationships>
</file>

<file path=ppt/slides/_rels/slide34.xml.rels><?xml version="1.0" encoding="UTF-8" standalone="yes"?>
<Relationships xmlns="http://schemas.openxmlformats.org/package/2006/relationships"><Relationship Id="rId9" Type="http://schemas.openxmlformats.org/officeDocument/2006/relationships/tags" Target="../tags/tag302.xml"/><Relationship Id="rId8" Type="http://schemas.openxmlformats.org/officeDocument/2006/relationships/image" Target="../media/image5.png"/><Relationship Id="rId7" Type="http://schemas.openxmlformats.org/officeDocument/2006/relationships/tags" Target="../tags/tag301.xml"/><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3" Type="http://schemas.openxmlformats.org/officeDocument/2006/relationships/tags" Target="../tags/tag297.xml"/><Relationship Id="rId2" Type="http://schemas.openxmlformats.org/officeDocument/2006/relationships/tags" Target="../tags/tag296.xml"/><Relationship Id="rId15" Type="http://schemas.openxmlformats.org/officeDocument/2006/relationships/notesSlide" Target="../notesSlides/notesSlide34.xml"/><Relationship Id="rId14" Type="http://schemas.openxmlformats.org/officeDocument/2006/relationships/slideLayout" Target="../slideLayouts/slideLayout2.xml"/><Relationship Id="rId13" Type="http://schemas.openxmlformats.org/officeDocument/2006/relationships/tags" Target="../tags/tag306.xml"/><Relationship Id="rId12" Type="http://schemas.openxmlformats.org/officeDocument/2006/relationships/tags" Target="../tags/tag305.xml"/><Relationship Id="rId11" Type="http://schemas.openxmlformats.org/officeDocument/2006/relationships/tags" Target="../tags/tag304.xml"/><Relationship Id="rId10" Type="http://schemas.openxmlformats.org/officeDocument/2006/relationships/tags" Target="../tags/tag303.xml"/><Relationship Id="rId1" Type="http://schemas.openxmlformats.org/officeDocument/2006/relationships/tags" Target="../tags/tag295.xml"/></Relationships>
</file>

<file path=ppt/slides/_rels/slide35.xml.rels><?xml version="1.0" encoding="UTF-8" standalone="yes"?>
<Relationships xmlns="http://schemas.openxmlformats.org/package/2006/relationships"><Relationship Id="rId9" Type="http://schemas.openxmlformats.org/officeDocument/2006/relationships/tags" Target="../tags/tag314.xml"/><Relationship Id="rId8" Type="http://schemas.openxmlformats.org/officeDocument/2006/relationships/tags" Target="../tags/tag313.xml"/><Relationship Id="rId7" Type="http://schemas.openxmlformats.org/officeDocument/2006/relationships/image" Target="../media/image5.png"/><Relationship Id="rId6" Type="http://schemas.openxmlformats.org/officeDocument/2006/relationships/tags" Target="../tags/tag312.xml"/><Relationship Id="rId5" Type="http://schemas.openxmlformats.org/officeDocument/2006/relationships/tags" Target="../tags/tag311.xml"/><Relationship Id="rId4" Type="http://schemas.openxmlformats.org/officeDocument/2006/relationships/tags" Target="../tags/tag310.xml"/><Relationship Id="rId3" Type="http://schemas.openxmlformats.org/officeDocument/2006/relationships/tags" Target="../tags/tag309.xml"/><Relationship Id="rId2" Type="http://schemas.openxmlformats.org/officeDocument/2006/relationships/tags" Target="../tags/tag308.xml"/><Relationship Id="rId13" Type="http://schemas.openxmlformats.org/officeDocument/2006/relationships/notesSlide" Target="../notesSlides/notesSlide35.xml"/><Relationship Id="rId12" Type="http://schemas.openxmlformats.org/officeDocument/2006/relationships/slideLayout" Target="../slideLayouts/slideLayout2.xml"/><Relationship Id="rId11" Type="http://schemas.openxmlformats.org/officeDocument/2006/relationships/tags" Target="../tags/tag316.xml"/><Relationship Id="rId10" Type="http://schemas.openxmlformats.org/officeDocument/2006/relationships/tags" Target="../tags/tag315.xml"/><Relationship Id="rId1" Type="http://schemas.openxmlformats.org/officeDocument/2006/relationships/tags" Target="../tags/tag307.xml"/></Relationships>
</file>

<file path=ppt/slides/_rels/slide36.xml.rels><?xml version="1.0" encoding="UTF-8" standalone="yes"?>
<Relationships xmlns="http://schemas.openxmlformats.org/package/2006/relationships"><Relationship Id="rId8" Type="http://schemas.openxmlformats.org/officeDocument/2006/relationships/notesSlide" Target="../notesSlides/notesSlide36.xml"/><Relationship Id="rId7" Type="http://schemas.openxmlformats.org/officeDocument/2006/relationships/slideLayout" Target="../slideLayouts/slideLayout2.xml"/><Relationship Id="rId6" Type="http://schemas.openxmlformats.org/officeDocument/2006/relationships/tags" Target="../tags/tag320.xml"/><Relationship Id="rId5" Type="http://schemas.openxmlformats.org/officeDocument/2006/relationships/image" Target="../media/image6.png"/><Relationship Id="rId4" Type="http://schemas.openxmlformats.org/officeDocument/2006/relationships/tags" Target="../tags/tag319.xml"/><Relationship Id="rId3" Type="http://schemas.openxmlformats.org/officeDocument/2006/relationships/image" Target="../media/image5.png"/><Relationship Id="rId2" Type="http://schemas.openxmlformats.org/officeDocument/2006/relationships/tags" Target="../tags/tag318.xml"/><Relationship Id="rId1" Type="http://schemas.openxmlformats.org/officeDocument/2006/relationships/tags" Target="../tags/tag317.xml"/></Relationships>
</file>

<file path=ppt/slides/_rels/slide37.xml.rels><?xml version="1.0" encoding="UTF-8" standalone="yes"?>
<Relationships xmlns="http://schemas.openxmlformats.org/package/2006/relationships"><Relationship Id="rId7" Type="http://schemas.openxmlformats.org/officeDocument/2006/relationships/notesSlide" Target="../notesSlides/notesSlide37.xml"/><Relationship Id="rId6" Type="http://schemas.openxmlformats.org/officeDocument/2006/relationships/slideLayout" Target="../slideLayouts/slideLayout2.xml"/><Relationship Id="rId5" Type="http://schemas.openxmlformats.org/officeDocument/2006/relationships/tags" Target="../tags/tag324.xml"/><Relationship Id="rId4" Type="http://schemas.openxmlformats.org/officeDocument/2006/relationships/tags" Target="../tags/tag323.xml"/><Relationship Id="rId3" Type="http://schemas.openxmlformats.org/officeDocument/2006/relationships/image" Target="../media/image5.png"/><Relationship Id="rId2" Type="http://schemas.openxmlformats.org/officeDocument/2006/relationships/tags" Target="../tags/tag322.xml"/><Relationship Id="rId1" Type="http://schemas.openxmlformats.org/officeDocument/2006/relationships/tags" Target="../tags/tag321.xml"/></Relationships>
</file>

<file path=ppt/slides/_rels/slide38.xml.rels><?xml version="1.0" encoding="UTF-8" standalone="yes"?>
<Relationships xmlns="http://schemas.openxmlformats.org/package/2006/relationships"><Relationship Id="rId9" Type="http://schemas.openxmlformats.org/officeDocument/2006/relationships/notesSlide" Target="../notesSlides/notesSlide38.xml"/><Relationship Id="rId8" Type="http://schemas.openxmlformats.org/officeDocument/2006/relationships/slideLayout" Target="../slideLayouts/slideLayout2.xml"/><Relationship Id="rId7" Type="http://schemas.openxmlformats.org/officeDocument/2006/relationships/tags" Target="../tags/tag330.xml"/><Relationship Id="rId6" Type="http://schemas.openxmlformats.org/officeDocument/2006/relationships/tags" Target="../tags/tag329.xml"/><Relationship Id="rId5" Type="http://schemas.openxmlformats.org/officeDocument/2006/relationships/tags" Target="../tags/tag328.xml"/><Relationship Id="rId4" Type="http://schemas.openxmlformats.org/officeDocument/2006/relationships/tags" Target="../tags/tag327.xml"/><Relationship Id="rId3" Type="http://schemas.openxmlformats.org/officeDocument/2006/relationships/image" Target="../media/image5.png"/><Relationship Id="rId2" Type="http://schemas.openxmlformats.org/officeDocument/2006/relationships/tags" Target="../tags/tag326.xml"/><Relationship Id="rId1" Type="http://schemas.openxmlformats.org/officeDocument/2006/relationships/tags" Target="../tags/tag325.xml"/></Relationships>
</file>

<file path=ppt/slides/_rels/slide39.xml.rels><?xml version="1.0" encoding="UTF-8" standalone="yes"?>
<Relationships xmlns="http://schemas.openxmlformats.org/package/2006/relationships"><Relationship Id="rId9" Type="http://schemas.openxmlformats.org/officeDocument/2006/relationships/tags" Target="../tags/tag339.xml"/><Relationship Id="rId8" Type="http://schemas.openxmlformats.org/officeDocument/2006/relationships/tags" Target="../tags/tag338.xml"/><Relationship Id="rId7" Type="http://schemas.openxmlformats.org/officeDocument/2006/relationships/tags" Target="../tags/tag337.xml"/><Relationship Id="rId6" Type="http://schemas.openxmlformats.org/officeDocument/2006/relationships/tags" Target="../tags/tag336.xml"/><Relationship Id="rId5" Type="http://schemas.openxmlformats.org/officeDocument/2006/relationships/tags" Target="../tags/tag335.xml"/><Relationship Id="rId4" Type="http://schemas.openxmlformats.org/officeDocument/2006/relationships/tags" Target="../tags/tag334.xml"/><Relationship Id="rId3" Type="http://schemas.openxmlformats.org/officeDocument/2006/relationships/tags" Target="../tags/tag333.xml"/><Relationship Id="rId2" Type="http://schemas.openxmlformats.org/officeDocument/2006/relationships/tags" Target="../tags/tag332.xml"/><Relationship Id="rId11" Type="http://schemas.openxmlformats.org/officeDocument/2006/relationships/notesSlide" Target="../notesSlides/notesSlide39.xml"/><Relationship Id="rId10" Type="http://schemas.openxmlformats.org/officeDocument/2006/relationships/slideLayout" Target="../slideLayouts/slideLayout1.xml"/><Relationship Id="rId1" Type="http://schemas.openxmlformats.org/officeDocument/2006/relationships/tags" Target="../tags/tag331.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s>
</file>

<file path=ppt/slides/_rels/slide40.xml.rels><?xml version="1.0" encoding="UTF-8" standalone="yes"?>
<Relationships xmlns="http://schemas.openxmlformats.org/package/2006/relationships"><Relationship Id="rId5" Type="http://schemas.openxmlformats.org/officeDocument/2006/relationships/notesSlide" Target="../notesSlides/notesSlide40.xml"/><Relationship Id="rId4" Type="http://schemas.openxmlformats.org/officeDocument/2006/relationships/slideLayout" Target="../slideLayouts/slideLayout2.xml"/><Relationship Id="rId3" Type="http://schemas.openxmlformats.org/officeDocument/2006/relationships/tags" Target="../tags/tag342.xml"/><Relationship Id="rId2" Type="http://schemas.openxmlformats.org/officeDocument/2006/relationships/tags" Target="../tags/tag341.xml"/><Relationship Id="rId1" Type="http://schemas.openxmlformats.org/officeDocument/2006/relationships/tags" Target="../tags/tag340.xml"/></Relationships>
</file>

<file path=ppt/slides/_rels/slide41.xml.rels><?xml version="1.0" encoding="UTF-8" standalone="yes"?>
<Relationships xmlns="http://schemas.openxmlformats.org/package/2006/relationships"><Relationship Id="rId8" Type="http://schemas.openxmlformats.org/officeDocument/2006/relationships/notesSlide" Target="../notesSlides/notesSlide41.xml"/><Relationship Id="rId7" Type="http://schemas.openxmlformats.org/officeDocument/2006/relationships/slideLayout" Target="../slideLayouts/slideLayout2.xml"/><Relationship Id="rId6" Type="http://schemas.openxmlformats.org/officeDocument/2006/relationships/tags" Target="../tags/tag347.xml"/><Relationship Id="rId5" Type="http://schemas.openxmlformats.org/officeDocument/2006/relationships/tags" Target="../tags/tag346.xml"/><Relationship Id="rId4" Type="http://schemas.openxmlformats.org/officeDocument/2006/relationships/tags" Target="../tags/tag345.xml"/><Relationship Id="rId3" Type="http://schemas.openxmlformats.org/officeDocument/2006/relationships/image" Target="../media/image5.png"/><Relationship Id="rId2" Type="http://schemas.openxmlformats.org/officeDocument/2006/relationships/tags" Target="../tags/tag344.xml"/><Relationship Id="rId1" Type="http://schemas.openxmlformats.org/officeDocument/2006/relationships/tags" Target="../tags/tag343.xml"/></Relationships>
</file>

<file path=ppt/slides/_rels/slide42.xml.rels><?xml version="1.0" encoding="UTF-8" standalone="yes"?>
<Relationships xmlns="http://schemas.openxmlformats.org/package/2006/relationships"><Relationship Id="rId5" Type="http://schemas.openxmlformats.org/officeDocument/2006/relationships/notesSlide" Target="../notesSlides/notesSlide42.xml"/><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tags" Target="../tags/tag349.xml"/><Relationship Id="rId1" Type="http://schemas.openxmlformats.org/officeDocument/2006/relationships/tags" Target="../tags/tag348.xml"/></Relationships>
</file>

<file path=ppt/slides/_rels/slide43.xml.rels><?xml version="1.0" encoding="UTF-8" standalone="yes"?>
<Relationships xmlns="http://schemas.openxmlformats.org/package/2006/relationships"><Relationship Id="rId9" Type="http://schemas.openxmlformats.org/officeDocument/2006/relationships/tags" Target="../tags/tag354.xml"/><Relationship Id="rId8" Type="http://schemas.openxmlformats.org/officeDocument/2006/relationships/tags" Target="../tags/tag353.xml"/><Relationship Id="rId7" Type="http://schemas.openxmlformats.org/officeDocument/2006/relationships/image" Target="../media/image10.png"/><Relationship Id="rId6" Type="http://schemas.openxmlformats.org/officeDocument/2006/relationships/image" Target="../media/image9.png"/><Relationship Id="rId5" Type="http://schemas.openxmlformats.org/officeDocument/2006/relationships/tags" Target="../tags/tag352.xml"/><Relationship Id="rId4" Type="http://schemas.openxmlformats.org/officeDocument/2006/relationships/image" Target="../media/image5.png"/><Relationship Id="rId3" Type="http://schemas.openxmlformats.org/officeDocument/2006/relationships/tags" Target="../tags/tag351.xml"/><Relationship Id="rId2" Type="http://schemas.openxmlformats.org/officeDocument/2006/relationships/tags" Target="../tags/tag350.xml"/><Relationship Id="rId11" Type="http://schemas.openxmlformats.org/officeDocument/2006/relationships/notesSlide" Target="../notesSlides/notesSlide43.xml"/><Relationship Id="rId10" Type="http://schemas.openxmlformats.org/officeDocument/2006/relationships/slideLayout" Target="../slideLayouts/slideLayout2.xml"/><Relationship Id="rId1" Type="http://schemas.openxmlformats.org/officeDocument/2006/relationships/image" Target="../media/image8.png"/></Relationships>
</file>

<file path=ppt/slides/_rels/slide44.xml.rels><?xml version="1.0" encoding="UTF-8" standalone="yes"?>
<Relationships xmlns="http://schemas.openxmlformats.org/package/2006/relationships"><Relationship Id="rId6" Type="http://schemas.openxmlformats.org/officeDocument/2006/relationships/notesSlide" Target="../notesSlides/notesSlide44.xml"/><Relationship Id="rId5" Type="http://schemas.openxmlformats.org/officeDocument/2006/relationships/slideLayout" Target="../slideLayouts/slideLayout2.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tags" Target="../tags/tag356.xml"/><Relationship Id="rId1" Type="http://schemas.openxmlformats.org/officeDocument/2006/relationships/tags" Target="../tags/tag355.xml"/></Relationships>
</file>

<file path=ppt/slides/_rels/slide45.xml.rels><?xml version="1.0" encoding="UTF-8" standalone="yes"?>
<Relationships xmlns="http://schemas.openxmlformats.org/package/2006/relationships"><Relationship Id="rId9" Type="http://schemas.openxmlformats.org/officeDocument/2006/relationships/tags" Target="../tags/tag366.xml"/><Relationship Id="rId8" Type="http://schemas.openxmlformats.org/officeDocument/2006/relationships/image" Target="../media/image5.png"/><Relationship Id="rId7" Type="http://schemas.openxmlformats.org/officeDocument/2006/relationships/tags" Target="../tags/tag365.xml"/><Relationship Id="rId6" Type="http://schemas.openxmlformats.org/officeDocument/2006/relationships/tags" Target="../tags/tag364.xml"/><Relationship Id="rId5" Type="http://schemas.openxmlformats.org/officeDocument/2006/relationships/tags" Target="../tags/tag363.xml"/><Relationship Id="rId4" Type="http://schemas.openxmlformats.org/officeDocument/2006/relationships/tags" Target="../tags/tag362.xml"/><Relationship Id="rId3" Type="http://schemas.openxmlformats.org/officeDocument/2006/relationships/tags" Target="../tags/tag361.xml"/><Relationship Id="rId2" Type="http://schemas.openxmlformats.org/officeDocument/2006/relationships/tags" Target="../tags/tag360.xml"/><Relationship Id="rId12" Type="http://schemas.openxmlformats.org/officeDocument/2006/relationships/notesSlide" Target="../notesSlides/notesSlide45.xml"/><Relationship Id="rId11" Type="http://schemas.openxmlformats.org/officeDocument/2006/relationships/slideLayout" Target="../slideLayouts/slideLayout2.xml"/><Relationship Id="rId10" Type="http://schemas.openxmlformats.org/officeDocument/2006/relationships/tags" Target="../tags/tag367.xml"/><Relationship Id="rId1" Type="http://schemas.openxmlformats.org/officeDocument/2006/relationships/tags" Target="../tags/tag359.xml"/></Relationships>
</file>

<file path=ppt/slides/_rels/slide46.xml.rels><?xml version="1.0" encoding="UTF-8" standalone="yes"?>
<Relationships xmlns="http://schemas.openxmlformats.org/package/2006/relationships"><Relationship Id="rId7" Type="http://schemas.openxmlformats.org/officeDocument/2006/relationships/notesSlide" Target="../notesSlides/notesSlide46.xml"/><Relationship Id="rId6"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tags" Target="../tags/tag371.xml"/><Relationship Id="rId3" Type="http://schemas.openxmlformats.org/officeDocument/2006/relationships/tags" Target="../tags/tag370.xml"/><Relationship Id="rId2" Type="http://schemas.openxmlformats.org/officeDocument/2006/relationships/tags" Target="../tags/tag369.xml"/><Relationship Id="rId1" Type="http://schemas.openxmlformats.org/officeDocument/2006/relationships/tags" Target="../tags/tag368.xml"/></Relationships>
</file>

<file path=ppt/slides/_rels/slide47.xml.rels><?xml version="1.0" encoding="UTF-8" standalone="yes"?>
<Relationships xmlns="http://schemas.openxmlformats.org/package/2006/relationships"><Relationship Id="rId9" Type="http://schemas.openxmlformats.org/officeDocument/2006/relationships/notesSlide" Target="../notesSlides/notesSlide47.xml"/><Relationship Id="rId8" Type="http://schemas.openxmlformats.org/officeDocument/2006/relationships/slideLayout" Target="../slideLayouts/slideLayout2.xml"/><Relationship Id="rId7" Type="http://schemas.openxmlformats.org/officeDocument/2006/relationships/image" Target="../media/image5.png"/><Relationship Id="rId6" Type="http://schemas.openxmlformats.org/officeDocument/2006/relationships/tags" Target="../tags/tag377.xml"/><Relationship Id="rId5" Type="http://schemas.openxmlformats.org/officeDocument/2006/relationships/tags" Target="../tags/tag376.xml"/><Relationship Id="rId4" Type="http://schemas.openxmlformats.org/officeDocument/2006/relationships/tags" Target="../tags/tag375.xml"/><Relationship Id="rId3" Type="http://schemas.openxmlformats.org/officeDocument/2006/relationships/tags" Target="../tags/tag374.xml"/><Relationship Id="rId2" Type="http://schemas.openxmlformats.org/officeDocument/2006/relationships/tags" Target="../tags/tag373.xml"/><Relationship Id="rId1" Type="http://schemas.openxmlformats.org/officeDocument/2006/relationships/tags" Target="../tags/tag372.xml"/></Relationships>
</file>

<file path=ppt/slides/_rels/slide48.xml.rels><?xml version="1.0" encoding="UTF-8" standalone="yes"?>
<Relationships xmlns="http://schemas.openxmlformats.org/package/2006/relationships"><Relationship Id="rId9" Type="http://schemas.openxmlformats.org/officeDocument/2006/relationships/notesSlide" Target="../notesSlides/notesSlide48.xml"/><Relationship Id="rId8" Type="http://schemas.openxmlformats.org/officeDocument/2006/relationships/slideLayout" Target="../slideLayouts/slideLayout2.xml"/><Relationship Id="rId7" Type="http://schemas.openxmlformats.org/officeDocument/2006/relationships/tags" Target="../tags/tag382.xml"/><Relationship Id="rId6" Type="http://schemas.openxmlformats.org/officeDocument/2006/relationships/tags" Target="../tags/tag381.xml"/><Relationship Id="rId5" Type="http://schemas.openxmlformats.org/officeDocument/2006/relationships/image" Target="../media/image11.png"/><Relationship Id="rId4" Type="http://schemas.openxmlformats.org/officeDocument/2006/relationships/tags" Target="../tags/tag380.xml"/><Relationship Id="rId3" Type="http://schemas.openxmlformats.org/officeDocument/2006/relationships/image" Target="../media/image5.png"/><Relationship Id="rId2" Type="http://schemas.openxmlformats.org/officeDocument/2006/relationships/tags" Target="../tags/tag379.xml"/><Relationship Id="rId1" Type="http://schemas.openxmlformats.org/officeDocument/2006/relationships/tags" Target="../tags/tag378.xml"/></Relationships>
</file>

<file path=ppt/slides/_rels/slide49.xml.rels><?xml version="1.0" encoding="UTF-8" standalone="yes"?>
<Relationships xmlns="http://schemas.openxmlformats.org/package/2006/relationships"><Relationship Id="rId6" Type="http://schemas.openxmlformats.org/officeDocument/2006/relationships/notesSlide" Target="../notesSlides/notesSlide49.xml"/><Relationship Id="rId5" Type="http://schemas.openxmlformats.org/officeDocument/2006/relationships/slideLayout" Target="../slideLayouts/slideLayout2.xml"/><Relationship Id="rId4" Type="http://schemas.openxmlformats.org/officeDocument/2006/relationships/tags" Target="../tags/tag386.xml"/><Relationship Id="rId3" Type="http://schemas.openxmlformats.org/officeDocument/2006/relationships/tags" Target="../tags/tag385.xml"/><Relationship Id="rId2" Type="http://schemas.openxmlformats.org/officeDocument/2006/relationships/tags" Target="../tags/tag384.xml"/><Relationship Id="rId1" Type="http://schemas.openxmlformats.org/officeDocument/2006/relationships/tags" Target="../tags/tag383.xml"/></Relationships>
</file>

<file path=ppt/slides/_rels/slide5.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1" Type="http://schemas.openxmlformats.org/officeDocument/2006/relationships/notesSlide" Target="../notesSlides/notesSlide5.xml"/><Relationship Id="rId10" Type="http://schemas.openxmlformats.org/officeDocument/2006/relationships/slideLayout" Target="../slideLayouts/slideLayout1.xml"/><Relationship Id="rId1" Type="http://schemas.openxmlformats.org/officeDocument/2006/relationships/tags" Target="../tags/tag28.xml"/></Relationships>
</file>

<file path=ppt/slides/_rels/slide50.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5.png"/><Relationship Id="rId7" Type="http://schemas.openxmlformats.org/officeDocument/2006/relationships/tags" Target="../tags/tag391.xml"/><Relationship Id="rId6" Type="http://schemas.openxmlformats.org/officeDocument/2006/relationships/tags" Target="../tags/tag390.xml"/><Relationship Id="rId5" Type="http://schemas.openxmlformats.org/officeDocument/2006/relationships/tags" Target="../tags/tag389.xml"/><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tags" Target="../tags/tag388.xml"/><Relationship Id="rId10" Type="http://schemas.openxmlformats.org/officeDocument/2006/relationships/notesSlide" Target="../notesSlides/notesSlide50.xml"/><Relationship Id="rId1" Type="http://schemas.openxmlformats.org/officeDocument/2006/relationships/tags" Target="../tags/tag387.xml"/></Relationships>
</file>

<file path=ppt/slides/_rels/slide51.xml.rels><?xml version="1.0" encoding="UTF-8" standalone="yes"?>
<Relationships xmlns="http://schemas.openxmlformats.org/package/2006/relationships"><Relationship Id="rId6" Type="http://schemas.openxmlformats.org/officeDocument/2006/relationships/notesSlide" Target="../notesSlides/notesSlide51.xml"/><Relationship Id="rId5" Type="http://schemas.openxmlformats.org/officeDocument/2006/relationships/slideLayout" Target="../slideLayouts/slideLayout2.xml"/><Relationship Id="rId4" Type="http://schemas.openxmlformats.org/officeDocument/2006/relationships/tags" Target="../tags/tag395.xml"/><Relationship Id="rId3" Type="http://schemas.openxmlformats.org/officeDocument/2006/relationships/tags" Target="../tags/tag394.xml"/><Relationship Id="rId2" Type="http://schemas.openxmlformats.org/officeDocument/2006/relationships/tags" Target="../tags/tag393.xml"/><Relationship Id="rId1" Type="http://schemas.openxmlformats.org/officeDocument/2006/relationships/tags" Target="../tags/tag392.xml"/></Relationships>
</file>

<file path=ppt/slides/_rels/slide52.xml.rels><?xml version="1.0" encoding="UTF-8" standalone="yes"?>
<Relationships xmlns="http://schemas.openxmlformats.org/package/2006/relationships"><Relationship Id="rId9" Type="http://schemas.openxmlformats.org/officeDocument/2006/relationships/tags" Target="../tags/tag404.xml"/><Relationship Id="rId8" Type="http://schemas.openxmlformats.org/officeDocument/2006/relationships/tags" Target="../tags/tag403.xml"/><Relationship Id="rId7" Type="http://schemas.openxmlformats.org/officeDocument/2006/relationships/tags" Target="../tags/tag402.xml"/><Relationship Id="rId6" Type="http://schemas.openxmlformats.org/officeDocument/2006/relationships/tags" Target="../tags/tag401.xml"/><Relationship Id="rId5" Type="http://schemas.openxmlformats.org/officeDocument/2006/relationships/tags" Target="../tags/tag400.xml"/><Relationship Id="rId4" Type="http://schemas.openxmlformats.org/officeDocument/2006/relationships/tags" Target="../tags/tag399.xml"/><Relationship Id="rId3" Type="http://schemas.openxmlformats.org/officeDocument/2006/relationships/tags" Target="../tags/tag398.xml"/><Relationship Id="rId21" Type="http://schemas.openxmlformats.org/officeDocument/2006/relationships/notesSlide" Target="../notesSlides/notesSlide52.xml"/><Relationship Id="rId20" Type="http://schemas.openxmlformats.org/officeDocument/2006/relationships/slideLayout" Target="../slideLayouts/slideLayout2.xml"/><Relationship Id="rId2" Type="http://schemas.openxmlformats.org/officeDocument/2006/relationships/tags" Target="../tags/tag397.xml"/><Relationship Id="rId19" Type="http://schemas.openxmlformats.org/officeDocument/2006/relationships/tags" Target="../tags/tag413.xml"/><Relationship Id="rId18" Type="http://schemas.openxmlformats.org/officeDocument/2006/relationships/tags" Target="../tags/tag412.xml"/><Relationship Id="rId17" Type="http://schemas.openxmlformats.org/officeDocument/2006/relationships/tags" Target="../tags/tag411.xml"/><Relationship Id="rId16" Type="http://schemas.openxmlformats.org/officeDocument/2006/relationships/tags" Target="../tags/tag410.xml"/><Relationship Id="rId15" Type="http://schemas.openxmlformats.org/officeDocument/2006/relationships/image" Target="../media/image5.png"/><Relationship Id="rId14" Type="http://schemas.openxmlformats.org/officeDocument/2006/relationships/tags" Target="../tags/tag409.xml"/><Relationship Id="rId13" Type="http://schemas.openxmlformats.org/officeDocument/2006/relationships/tags" Target="../tags/tag408.xml"/><Relationship Id="rId12" Type="http://schemas.openxmlformats.org/officeDocument/2006/relationships/tags" Target="../tags/tag407.xml"/><Relationship Id="rId11" Type="http://schemas.openxmlformats.org/officeDocument/2006/relationships/tags" Target="../tags/tag406.xml"/><Relationship Id="rId10" Type="http://schemas.openxmlformats.org/officeDocument/2006/relationships/tags" Target="../tags/tag405.xml"/><Relationship Id="rId1" Type="http://schemas.openxmlformats.org/officeDocument/2006/relationships/tags" Target="../tags/tag396.xml"/></Relationships>
</file>

<file path=ppt/slides/_rels/slide53.xml.rels><?xml version="1.0" encoding="UTF-8" standalone="yes"?>
<Relationships xmlns="http://schemas.openxmlformats.org/package/2006/relationships"><Relationship Id="rId9" Type="http://schemas.openxmlformats.org/officeDocument/2006/relationships/tags" Target="../tags/tag422.xml"/><Relationship Id="rId8" Type="http://schemas.openxmlformats.org/officeDocument/2006/relationships/tags" Target="../tags/tag421.xml"/><Relationship Id="rId7" Type="http://schemas.openxmlformats.org/officeDocument/2006/relationships/tags" Target="../tags/tag420.xml"/><Relationship Id="rId6" Type="http://schemas.openxmlformats.org/officeDocument/2006/relationships/tags" Target="../tags/tag419.xml"/><Relationship Id="rId5" Type="http://schemas.openxmlformats.org/officeDocument/2006/relationships/tags" Target="../tags/tag418.xml"/><Relationship Id="rId4" Type="http://schemas.openxmlformats.org/officeDocument/2006/relationships/tags" Target="../tags/tag417.xml"/><Relationship Id="rId3" Type="http://schemas.openxmlformats.org/officeDocument/2006/relationships/tags" Target="../tags/tag416.xml"/><Relationship Id="rId21" Type="http://schemas.openxmlformats.org/officeDocument/2006/relationships/notesSlide" Target="../notesSlides/notesSlide53.xml"/><Relationship Id="rId20" Type="http://schemas.openxmlformats.org/officeDocument/2006/relationships/slideLayout" Target="../slideLayouts/slideLayout2.xml"/><Relationship Id="rId2" Type="http://schemas.openxmlformats.org/officeDocument/2006/relationships/tags" Target="../tags/tag415.xml"/><Relationship Id="rId19" Type="http://schemas.openxmlformats.org/officeDocument/2006/relationships/tags" Target="../tags/tag431.xml"/><Relationship Id="rId18" Type="http://schemas.openxmlformats.org/officeDocument/2006/relationships/tags" Target="../tags/tag430.xml"/><Relationship Id="rId17" Type="http://schemas.openxmlformats.org/officeDocument/2006/relationships/tags" Target="../tags/tag429.xml"/><Relationship Id="rId16" Type="http://schemas.openxmlformats.org/officeDocument/2006/relationships/tags" Target="../tags/tag428.xml"/><Relationship Id="rId15" Type="http://schemas.openxmlformats.org/officeDocument/2006/relationships/tags" Target="../tags/tag427.xml"/><Relationship Id="rId14" Type="http://schemas.openxmlformats.org/officeDocument/2006/relationships/tags" Target="../tags/tag426.xml"/><Relationship Id="rId13" Type="http://schemas.openxmlformats.org/officeDocument/2006/relationships/image" Target="../media/image5.png"/><Relationship Id="rId12" Type="http://schemas.openxmlformats.org/officeDocument/2006/relationships/tags" Target="../tags/tag425.xml"/><Relationship Id="rId11" Type="http://schemas.openxmlformats.org/officeDocument/2006/relationships/tags" Target="../tags/tag424.xml"/><Relationship Id="rId10" Type="http://schemas.openxmlformats.org/officeDocument/2006/relationships/tags" Target="../tags/tag423.xml"/><Relationship Id="rId1" Type="http://schemas.openxmlformats.org/officeDocument/2006/relationships/tags" Target="../tags/tag414.xml"/></Relationships>
</file>

<file path=ppt/slides/_rels/slide54.xml.rels><?xml version="1.0" encoding="UTF-8" standalone="yes"?>
<Relationships xmlns="http://schemas.openxmlformats.org/package/2006/relationships"><Relationship Id="rId8" Type="http://schemas.openxmlformats.org/officeDocument/2006/relationships/notesSlide" Target="../notesSlides/notesSlide54.xml"/><Relationship Id="rId7" Type="http://schemas.openxmlformats.org/officeDocument/2006/relationships/slideLayout" Target="../slideLayouts/slideLayout2.xml"/><Relationship Id="rId6" Type="http://schemas.openxmlformats.org/officeDocument/2006/relationships/tags" Target="../tags/tag436.xml"/><Relationship Id="rId5" Type="http://schemas.openxmlformats.org/officeDocument/2006/relationships/tags" Target="../tags/tag435.xml"/><Relationship Id="rId4" Type="http://schemas.openxmlformats.org/officeDocument/2006/relationships/tags" Target="../tags/tag434.xml"/><Relationship Id="rId3" Type="http://schemas.openxmlformats.org/officeDocument/2006/relationships/image" Target="../media/image5.png"/><Relationship Id="rId2" Type="http://schemas.openxmlformats.org/officeDocument/2006/relationships/tags" Target="../tags/tag433.xml"/><Relationship Id="rId1" Type="http://schemas.openxmlformats.org/officeDocument/2006/relationships/tags" Target="../tags/tag432.xml"/></Relationships>
</file>

<file path=ppt/slides/_rels/slide55.xml.rels><?xml version="1.0" encoding="UTF-8" standalone="yes"?>
<Relationships xmlns="http://schemas.openxmlformats.org/package/2006/relationships"><Relationship Id="rId6" Type="http://schemas.openxmlformats.org/officeDocument/2006/relationships/notesSlide" Target="../notesSlides/notesSlide55.xml"/><Relationship Id="rId5" Type="http://schemas.openxmlformats.org/officeDocument/2006/relationships/slideLayout" Target="../slideLayouts/slideLayout2.xml"/><Relationship Id="rId4" Type="http://schemas.openxmlformats.org/officeDocument/2006/relationships/tags" Target="../tags/tag440.xml"/><Relationship Id="rId3" Type="http://schemas.openxmlformats.org/officeDocument/2006/relationships/tags" Target="../tags/tag439.xml"/><Relationship Id="rId2" Type="http://schemas.openxmlformats.org/officeDocument/2006/relationships/tags" Target="../tags/tag438.xml"/><Relationship Id="rId1" Type="http://schemas.openxmlformats.org/officeDocument/2006/relationships/tags" Target="../tags/tag437.xml"/></Relationships>
</file>

<file path=ppt/slides/_rels/slide56.xml.rels><?xml version="1.0" encoding="UTF-8" standalone="yes"?>
<Relationships xmlns="http://schemas.openxmlformats.org/package/2006/relationships"><Relationship Id="rId8" Type="http://schemas.openxmlformats.org/officeDocument/2006/relationships/notesSlide" Target="../notesSlides/notesSlide56.xml"/><Relationship Id="rId7" Type="http://schemas.openxmlformats.org/officeDocument/2006/relationships/slideLayout" Target="../slideLayouts/slideLayout2.xml"/><Relationship Id="rId6" Type="http://schemas.openxmlformats.org/officeDocument/2006/relationships/tags" Target="../tags/tag445.xml"/><Relationship Id="rId5" Type="http://schemas.openxmlformats.org/officeDocument/2006/relationships/tags" Target="../tags/tag444.xml"/><Relationship Id="rId4" Type="http://schemas.openxmlformats.org/officeDocument/2006/relationships/image" Target="../media/image5.png"/><Relationship Id="rId3" Type="http://schemas.openxmlformats.org/officeDocument/2006/relationships/tags" Target="../tags/tag443.xml"/><Relationship Id="rId2" Type="http://schemas.openxmlformats.org/officeDocument/2006/relationships/tags" Target="../tags/tag442.xml"/><Relationship Id="rId1" Type="http://schemas.openxmlformats.org/officeDocument/2006/relationships/tags" Target="../tags/tag441.xml"/></Relationships>
</file>

<file path=ppt/slides/_rels/slide57.xml.rels><?xml version="1.0" encoding="UTF-8" standalone="yes"?>
<Relationships xmlns="http://schemas.openxmlformats.org/package/2006/relationships"><Relationship Id="rId8" Type="http://schemas.openxmlformats.org/officeDocument/2006/relationships/notesSlide" Target="../notesSlides/notesSlide57.xml"/><Relationship Id="rId7" Type="http://schemas.openxmlformats.org/officeDocument/2006/relationships/slideLayout" Target="../slideLayouts/slideLayout2.xml"/><Relationship Id="rId6" Type="http://schemas.openxmlformats.org/officeDocument/2006/relationships/tags" Target="../tags/tag450.xml"/><Relationship Id="rId5" Type="http://schemas.openxmlformats.org/officeDocument/2006/relationships/tags" Target="../tags/tag449.xml"/><Relationship Id="rId4" Type="http://schemas.openxmlformats.org/officeDocument/2006/relationships/image" Target="../media/image5.png"/><Relationship Id="rId3" Type="http://schemas.openxmlformats.org/officeDocument/2006/relationships/tags" Target="../tags/tag448.xml"/><Relationship Id="rId2" Type="http://schemas.openxmlformats.org/officeDocument/2006/relationships/tags" Target="../tags/tag447.xml"/><Relationship Id="rId1" Type="http://schemas.openxmlformats.org/officeDocument/2006/relationships/tags" Target="../tags/tag446.xml"/></Relationships>
</file>

<file path=ppt/slides/_rels/slide58.xml.rels><?xml version="1.0" encoding="UTF-8" standalone="yes"?>
<Relationships xmlns="http://schemas.openxmlformats.org/package/2006/relationships"><Relationship Id="rId8" Type="http://schemas.openxmlformats.org/officeDocument/2006/relationships/notesSlide" Target="../notesSlides/notesSlide58.xml"/><Relationship Id="rId7"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ags" Target="../tags/tag455.xml"/><Relationship Id="rId4" Type="http://schemas.openxmlformats.org/officeDocument/2006/relationships/tags" Target="../tags/tag454.xml"/><Relationship Id="rId3" Type="http://schemas.openxmlformats.org/officeDocument/2006/relationships/tags" Target="../tags/tag453.xml"/><Relationship Id="rId2" Type="http://schemas.openxmlformats.org/officeDocument/2006/relationships/tags" Target="../tags/tag452.xml"/><Relationship Id="rId1" Type="http://schemas.openxmlformats.org/officeDocument/2006/relationships/tags" Target="../tags/tag451.xml"/></Relationships>
</file>

<file path=ppt/slides/_rels/slide59.xml.rels><?xml version="1.0" encoding="UTF-8" standalone="yes"?>
<Relationships xmlns="http://schemas.openxmlformats.org/package/2006/relationships"><Relationship Id="rId9" Type="http://schemas.openxmlformats.org/officeDocument/2006/relationships/tags" Target="../tags/tag464.xml"/><Relationship Id="rId8" Type="http://schemas.openxmlformats.org/officeDocument/2006/relationships/tags" Target="../tags/tag463.xml"/><Relationship Id="rId7" Type="http://schemas.openxmlformats.org/officeDocument/2006/relationships/tags" Target="../tags/tag462.xml"/><Relationship Id="rId6" Type="http://schemas.openxmlformats.org/officeDocument/2006/relationships/tags" Target="../tags/tag461.xml"/><Relationship Id="rId5" Type="http://schemas.openxmlformats.org/officeDocument/2006/relationships/tags" Target="../tags/tag460.xml"/><Relationship Id="rId4" Type="http://schemas.openxmlformats.org/officeDocument/2006/relationships/tags" Target="../tags/tag459.xml"/><Relationship Id="rId3" Type="http://schemas.openxmlformats.org/officeDocument/2006/relationships/tags" Target="../tags/tag458.xml"/><Relationship Id="rId2" Type="http://schemas.openxmlformats.org/officeDocument/2006/relationships/tags" Target="../tags/tag457.xml"/><Relationship Id="rId17" Type="http://schemas.openxmlformats.org/officeDocument/2006/relationships/notesSlide" Target="../notesSlides/notesSlide59.xml"/><Relationship Id="rId16" Type="http://schemas.openxmlformats.org/officeDocument/2006/relationships/slideLayout" Target="../slideLayouts/slideLayout2.xml"/><Relationship Id="rId15" Type="http://schemas.openxmlformats.org/officeDocument/2006/relationships/tags" Target="../tags/tag469.xml"/><Relationship Id="rId14" Type="http://schemas.openxmlformats.org/officeDocument/2006/relationships/tags" Target="../tags/tag468.xml"/><Relationship Id="rId13" Type="http://schemas.openxmlformats.org/officeDocument/2006/relationships/tags" Target="../tags/tag467.xml"/><Relationship Id="rId12" Type="http://schemas.openxmlformats.org/officeDocument/2006/relationships/tags" Target="../tags/tag466.xml"/><Relationship Id="rId11" Type="http://schemas.openxmlformats.org/officeDocument/2006/relationships/tags" Target="../tags/tag465.xml"/><Relationship Id="rId10" Type="http://schemas.openxmlformats.org/officeDocument/2006/relationships/image" Target="../media/image5.png"/><Relationship Id="rId1" Type="http://schemas.openxmlformats.org/officeDocument/2006/relationships/tags" Target="../tags/tag45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60.xml.rels><?xml version="1.0" encoding="UTF-8" standalone="yes"?>
<Relationships xmlns="http://schemas.openxmlformats.org/package/2006/relationships"><Relationship Id="rId6" Type="http://schemas.openxmlformats.org/officeDocument/2006/relationships/notesSlide" Target="../notesSlides/notesSlide60.xml"/><Relationship Id="rId5" Type="http://schemas.openxmlformats.org/officeDocument/2006/relationships/slideLayout" Target="../slideLayouts/slideLayout2.xml"/><Relationship Id="rId4" Type="http://schemas.openxmlformats.org/officeDocument/2006/relationships/tags" Target="../tags/tag473.xml"/><Relationship Id="rId3" Type="http://schemas.openxmlformats.org/officeDocument/2006/relationships/tags" Target="../tags/tag472.xml"/><Relationship Id="rId2" Type="http://schemas.openxmlformats.org/officeDocument/2006/relationships/tags" Target="../tags/tag471.xml"/><Relationship Id="rId1" Type="http://schemas.openxmlformats.org/officeDocument/2006/relationships/tags" Target="../tags/tag470.xml"/></Relationships>
</file>

<file path=ppt/slides/_rels/slide61.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481.xml"/><Relationship Id="rId7" Type="http://schemas.openxmlformats.org/officeDocument/2006/relationships/tags" Target="../tags/tag480.xml"/><Relationship Id="rId6" Type="http://schemas.openxmlformats.org/officeDocument/2006/relationships/tags" Target="../tags/tag479.xml"/><Relationship Id="rId5" Type="http://schemas.openxmlformats.org/officeDocument/2006/relationships/tags" Target="../tags/tag478.xml"/><Relationship Id="rId4" Type="http://schemas.openxmlformats.org/officeDocument/2006/relationships/tags" Target="../tags/tag477.xml"/><Relationship Id="rId3" Type="http://schemas.openxmlformats.org/officeDocument/2006/relationships/tags" Target="../tags/tag476.xml"/><Relationship Id="rId2" Type="http://schemas.openxmlformats.org/officeDocument/2006/relationships/tags" Target="../tags/tag475.xml"/><Relationship Id="rId12" Type="http://schemas.openxmlformats.org/officeDocument/2006/relationships/notesSlide" Target="../notesSlides/notesSlide61.xml"/><Relationship Id="rId11" Type="http://schemas.openxmlformats.org/officeDocument/2006/relationships/slideLayout" Target="../slideLayouts/slideLayout2.xml"/><Relationship Id="rId10" Type="http://schemas.openxmlformats.org/officeDocument/2006/relationships/tags" Target="../tags/tag482.xml"/><Relationship Id="rId1" Type="http://schemas.openxmlformats.org/officeDocument/2006/relationships/tags" Target="../tags/tag474.xml"/></Relationships>
</file>

<file path=ppt/slides/_rels/slide62.xml.rels><?xml version="1.0" encoding="UTF-8" standalone="yes"?>
<Relationships xmlns="http://schemas.openxmlformats.org/package/2006/relationships"><Relationship Id="rId9" Type="http://schemas.openxmlformats.org/officeDocument/2006/relationships/tags" Target="../tags/tag490.xml"/><Relationship Id="rId8" Type="http://schemas.openxmlformats.org/officeDocument/2006/relationships/tags" Target="../tags/tag489.xml"/><Relationship Id="rId7" Type="http://schemas.openxmlformats.org/officeDocument/2006/relationships/tags" Target="../tags/tag488.xml"/><Relationship Id="rId6" Type="http://schemas.openxmlformats.org/officeDocument/2006/relationships/tags" Target="../tags/tag487.xml"/><Relationship Id="rId5" Type="http://schemas.openxmlformats.org/officeDocument/2006/relationships/tags" Target="../tags/tag486.xml"/><Relationship Id="rId4" Type="http://schemas.openxmlformats.org/officeDocument/2006/relationships/tags" Target="../tags/tag485.xml"/><Relationship Id="rId3" Type="http://schemas.openxmlformats.org/officeDocument/2006/relationships/image" Target="../media/image5.png"/><Relationship Id="rId2" Type="http://schemas.openxmlformats.org/officeDocument/2006/relationships/tags" Target="../tags/tag484.xml"/><Relationship Id="rId12" Type="http://schemas.openxmlformats.org/officeDocument/2006/relationships/notesSlide" Target="../notesSlides/notesSlide62.xml"/><Relationship Id="rId11" Type="http://schemas.openxmlformats.org/officeDocument/2006/relationships/slideLayout" Target="../slideLayouts/slideLayout2.xml"/><Relationship Id="rId10" Type="http://schemas.openxmlformats.org/officeDocument/2006/relationships/tags" Target="../tags/tag491.xml"/><Relationship Id="rId1" Type="http://schemas.openxmlformats.org/officeDocument/2006/relationships/tags" Target="../tags/tag483.xml"/></Relationships>
</file>

<file path=ppt/slides/_rels/slide63.xml.rels><?xml version="1.0" encoding="UTF-8" standalone="yes"?>
<Relationships xmlns="http://schemas.openxmlformats.org/package/2006/relationships"><Relationship Id="rId9" Type="http://schemas.openxmlformats.org/officeDocument/2006/relationships/tags" Target="../tags/tag499.xml"/><Relationship Id="rId8" Type="http://schemas.openxmlformats.org/officeDocument/2006/relationships/tags" Target="../tags/tag498.xml"/><Relationship Id="rId7" Type="http://schemas.openxmlformats.org/officeDocument/2006/relationships/tags" Target="../tags/tag497.xml"/><Relationship Id="rId6" Type="http://schemas.openxmlformats.org/officeDocument/2006/relationships/tags" Target="../tags/tag496.xml"/><Relationship Id="rId5" Type="http://schemas.openxmlformats.org/officeDocument/2006/relationships/tags" Target="../tags/tag495.xml"/><Relationship Id="rId4" Type="http://schemas.openxmlformats.org/officeDocument/2006/relationships/tags" Target="../tags/tag494.xml"/><Relationship Id="rId3" Type="http://schemas.openxmlformats.org/officeDocument/2006/relationships/image" Target="../media/image5.png"/><Relationship Id="rId2" Type="http://schemas.openxmlformats.org/officeDocument/2006/relationships/tags" Target="../tags/tag493.xml"/><Relationship Id="rId12" Type="http://schemas.openxmlformats.org/officeDocument/2006/relationships/notesSlide" Target="../notesSlides/notesSlide63.xml"/><Relationship Id="rId11" Type="http://schemas.openxmlformats.org/officeDocument/2006/relationships/slideLayout" Target="../slideLayouts/slideLayout2.xml"/><Relationship Id="rId10" Type="http://schemas.openxmlformats.org/officeDocument/2006/relationships/tags" Target="../tags/tag500.xml"/><Relationship Id="rId1" Type="http://schemas.openxmlformats.org/officeDocument/2006/relationships/tags" Target="../tags/tag492.xml"/></Relationships>
</file>

<file path=ppt/slides/_rels/slide64.xml.rels><?xml version="1.0" encoding="UTF-8" standalone="yes"?>
<Relationships xmlns="http://schemas.openxmlformats.org/package/2006/relationships"><Relationship Id="rId9" Type="http://schemas.openxmlformats.org/officeDocument/2006/relationships/tags" Target="../tags/tag508.xml"/><Relationship Id="rId8" Type="http://schemas.openxmlformats.org/officeDocument/2006/relationships/image" Target="../media/image5.png"/><Relationship Id="rId7" Type="http://schemas.openxmlformats.org/officeDocument/2006/relationships/tags" Target="../tags/tag507.xml"/><Relationship Id="rId6" Type="http://schemas.openxmlformats.org/officeDocument/2006/relationships/tags" Target="../tags/tag506.xml"/><Relationship Id="rId5" Type="http://schemas.openxmlformats.org/officeDocument/2006/relationships/tags" Target="../tags/tag505.xml"/><Relationship Id="rId4" Type="http://schemas.openxmlformats.org/officeDocument/2006/relationships/tags" Target="../tags/tag504.xml"/><Relationship Id="rId3" Type="http://schemas.openxmlformats.org/officeDocument/2006/relationships/tags" Target="../tags/tag503.xml"/><Relationship Id="rId2" Type="http://schemas.openxmlformats.org/officeDocument/2006/relationships/tags" Target="../tags/tag502.xml"/><Relationship Id="rId13" Type="http://schemas.openxmlformats.org/officeDocument/2006/relationships/notesSlide" Target="../notesSlides/notesSlide64.xml"/><Relationship Id="rId12" Type="http://schemas.openxmlformats.org/officeDocument/2006/relationships/slideLayout" Target="../slideLayouts/slideLayout2.xml"/><Relationship Id="rId11" Type="http://schemas.openxmlformats.org/officeDocument/2006/relationships/tags" Target="../tags/tag510.xml"/><Relationship Id="rId10" Type="http://schemas.openxmlformats.org/officeDocument/2006/relationships/tags" Target="../tags/tag509.xml"/><Relationship Id="rId1" Type="http://schemas.openxmlformats.org/officeDocument/2006/relationships/tags" Target="../tags/tag501.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8" Type="http://schemas.openxmlformats.org/officeDocument/2006/relationships/notesSlide" Target="../notesSlides/notesSlide7.xml"/><Relationship Id="rId17" Type="http://schemas.openxmlformats.org/officeDocument/2006/relationships/slideLayout" Target="../slideLayouts/slideLayout2.xml"/><Relationship Id="rId16" Type="http://schemas.openxmlformats.org/officeDocument/2006/relationships/tags" Target="../tags/tag53.xml"/><Relationship Id="rId15" Type="http://schemas.openxmlformats.org/officeDocument/2006/relationships/tags" Target="../tags/tag52.xml"/><Relationship Id="rId14" Type="http://schemas.openxmlformats.org/officeDocument/2006/relationships/tags" Target="../tags/tag51.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tags" Target="../tags/tag38.xml"/></Relationships>
</file>

<file path=ppt/slides/_rels/slide8.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tags" Target="../tags/tag60.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3" Type="http://schemas.openxmlformats.org/officeDocument/2006/relationships/notesSlide" Target="../notesSlides/notesSlide8.xml"/><Relationship Id="rId22" Type="http://schemas.openxmlformats.org/officeDocument/2006/relationships/slideLayout" Target="../slideLayouts/slideLayout2.xml"/><Relationship Id="rId21" Type="http://schemas.openxmlformats.org/officeDocument/2006/relationships/tags" Target="../tags/tag74.xml"/><Relationship Id="rId20" Type="http://schemas.openxmlformats.org/officeDocument/2006/relationships/tags" Target="../tags/tag73.xml"/><Relationship Id="rId2" Type="http://schemas.openxmlformats.org/officeDocument/2006/relationships/tags" Target="../tags/tag55.xml"/><Relationship Id="rId19" Type="http://schemas.openxmlformats.org/officeDocument/2006/relationships/tags" Target="../tags/tag72.xml"/><Relationship Id="rId18" Type="http://schemas.openxmlformats.org/officeDocument/2006/relationships/tags" Target="../tags/tag71.xml"/><Relationship Id="rId17" Type="http://schemas.openxmlformats.org/officeDocument/2006/relationships/tags" Target="../tags/tag70.xml"/><Relationship Id="rId16" Type="http://schemas.openxmlformats.org/officeDocument/2006/relationships/tags" Target="../tags/tag69.xml"/><Relationship Id="rId15" Type="http://schemas.openxmlformats.org/officeDocument/2006/relationships/tags" Target="../tags/tag68.xml"/><Relationship Id="rId14" Type="http://schemas.openxmlformats.org/officeDocument/2006/relationships/tags" Target="../tags/tag67.xml"/><Relationship Id="rId13" Type="http://schemas.openxmlformats.org/officeDocument/2006/relationships/tags" Target="../tags/tag66.xml"/><Relationship Id="rId12" Type="http://schemas.openxmlformats.org/officeDocument/2006/relationships/tags" Target="../tags/tag65.xml"/><Relationship Id="rId11" Type="http://schemas.openxmlformats.org/officeDocument/2006/relationships/tags" Target="../tags/tag64.xml"/><Relationship Id="rId10" Type="http://schemas.openxmlformats.org/officeDocument/2006/relationships/tags" Target="../tags/tag63.xml"/><Relationship Id="rId1" Type="http://schemas.openxmlformats.org/officeDocument/2006/relationships/tags" Target="../tags/tag54.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67"/>
          <p:cNvPicPr>
            <a:picLocks noChangeAspect="1"/>
          </p:cNvPicPr>
          <p:nvPr/>
        </p:nvPicPr>
        <p:blipFill>
          <a:blip r:embed="rId1" cstate="print"/>
          <a:stretch>
            <a:fillRect/>
          </a:stretch>
        </p:blipFill>
        <p:spPr>
          <a:xfrm>
            <a:off x="2046" y="0"/>
            <a:ext cx="12194258" cy="6858635"/>
          </a:xfrm>
          <a:prstGeom prst="rect">
            <a:avLst/>
          </a:prstGeom>
        </p:spPr>
      </p:pic>
      <p:sp>
        <p:nvSpPr>
          <p:cNvPr id="5" name="副标题 4"/>
          <p:cNvSpPr>
            <a:spLocks noGrp="1"/>
          </p:cNvSpPr>
          <p:nvPr>
            <p:ph type="subTitle" idx="1"/>
          </p:nvPr>
        </p:nvSpPr>
        <p:spPr>
          <a:xfrm>
            <a:off x="338455" y="1341120"/>
            <a:ext cx="11974830" cy="1274445"/>
          </a:xfrm>
        </p:spPr>
        <p:txBody>
          <a:bodyPr/>
          <a:lstStyle/>
          <a:p>
            <a:pPr marL="0" indent="0" algn="ctr">
              <a:buNone/>
            </a:pPr>
            <a:r>
              <a:rPr lang="zh-CN" altLang="en-US" sz="4400" b="1" dirty="0">
                <a:solidFill>
                  <a:schemeClr val="bg1"/>
                </a:solidFill>
                <a:effectLst>
                  <a:outerShdw blurRad="50800" dist="38100" dir="5400000" algn="t" rotWithShape="0">
                    <a:prstClr val="black">
                      <a:alpha val="40000"/>
                    </a:prstClr>
                  </a:outerShdw>
                </a:effectLst>
                <a:latin typeface="方正小标宋简体" panose="02000000000000000000" pitchFamily="2" charset="-122"/>
                <a:ea typeface="方正小标宋简体" panose="02000000000000000000" pitchFamily="2" charset="-122"/>
                <a:cs typeface="方正大黑_GBK" panose="03000509000000000000" charset="-122"/>
                <a:sym typeface="+mn-ea"/>
              </a:rPr>
              <a:t>《</a:t>
            </a:r>
            <a:r>
              <a:rPr lang="zh-CN" altLang="en-US" sz="4400" b="1" spc="-150" dirty="0">
                <a:solidFill>
                  <a:schemeClr val="bg1"/>
                </a:solidFill>
                <a:effectLst>
                  <a:outerShdw blurRad="50800" dist="38100" dir="5400000" algn="t" rotWithShape="0">
                    <a:prstClr val="black">
                      <a:alpha val="40000"/>
                    </a:prstClr>
                  </a:outerShdw>
                </a:effectLst>
                <a:latin typeface="方正小标宋简体" panose="02000000000000000000" pitchFamily="2" charset="-122"/>
                <a:ea typeface="方正小标宋简体" panose="02000000000000000000" pitchFamily="2" charset="-122"/>
                <a:cs typeface="方正大黑_GBK" panose="03000509000000000000" charset="-122"/>
                <a:sym typeface="+mn-ea"/>
              </a:rPr>
              <a:t>煤矿安全生产标准化基本要求及评分方法</a:t>
            </a:r>
            <a:r>
              <a:rPr lang="zh-CN" altLang="en-US" sz="4400" b="1" dirty="0">
                <a:solidFill>
                  <a:schemeClr val="bg1"/>
                </a:solidFill>
                <a:effectLst>
                  <a:outerShdw blurRad="50800" dist="38100" dir="5400000" algn="t" rotWithShape="0">
                    <a:prstClr val="black">
                      <a:alpha val="40000"/>
                    </a:prstClr>
                  </a:outerShdw>
                </a:effectLst>
                <a:latin typeface="方正小标宋简体" panose="02000000000000000000" pitchFamily="2" charset="-122"/>
                <a:ea typeface="方正小标宋简体" panose="02000000000000000000" pitchFamily="2" charset="-122"/>
                <a:cs typeface="方正大黑_GBK" panose="03000509000000000000" charset="-122"/>
                <a:sym typeface="+mn-ea"/>
              </a:rPr>
              <a:t>》</a:t>
            </a:r>
            <a:endParaRPr lang="zh-CN" altLang="en-US" sz="4400" b="1" dirty="0">
              <a:solidFill>
                <a:schemeClr val="bg1"/>
              </a:solidFill>
              <a:effectLst>
                <a:outerShdw blurRad="50800" dist="38100" dir="5400000" algn="t" rotWithShape="0">
                  <a:prstClr val="black">
                    <a:alpha val="40000"/>
                  </a:prstClr>
                </a:outerShdw>
              </a:effectLst>
              <a:latin typeface="方正小标宋简体" panose="02000000000000000000" pitchFamily="2" charset="-122"/>
              <a:ea typeface="方正小标宋简体" panose="02000000000000000000" pitchFamily="2" charset="-122"/>
              <a:cs typeface="方正大黑_GBK" panose="03000509000000000000" charset="-122"/>
              <a:sym typeface="+mn-ea"/>
            </a:endParaRPr>
          </a:p>
          <a:p>
            <a:pPr marL="0" indent="0" algn="ctr">
              <a:buNone/>
            </a:pPr>
            <a:r>
              <a:rPr lang="zh-CN" altLang="en-US" sz="4000" b="1" dirty="0">
                <a:solidFill>
                  <a:schemeClr val="bg1"/>
                </a:solidFill>
                <a:effectLst>
                  <a:outerShdw blurRad="50800" dist="38100" dir="5400000" algn="t" rotWithShape="0">
                    <a:prstClr val="black">
                      <a:alpha val="40000"/>
                    </a:prstClr>
                  </a:outerShdw>
                </a:effectLst>
                <a:latin typeface="方正小标宋简体" panose="02000000000000000000" pitchFamily="2" charset="-122"/>
                <a:ea typeface="方正小标宋简体" panose="02000000000000000000" pitchFamily="2" charset="-122"/>
                <a:cs typeface="方正大黑_GBK" panose="03000509000000000000" charset="-122"/>
                <a:sym typeface="+mn-ea"/>
              </a:rPr>
              <a:t>（井工部分）解读</a:t>
            </a:r>
            <a:endParaRPr lang="zh-CN" altLang="en-US" sz="4000" b="1" dirty="0">
              <a:solidFill>
                <a:schemeClr val="bg1"/>
              </a:solidFill>
              <a:effectLst>
                <a:outerShdw blurRad="50800" dist="38100" dir="5400000" algn="t" rotWithShape="0">
                  <a:prstClr val="black">
                    <a:alpha val="40000"/>
                  </a:prstClr>
                </a:outerShdw>
              </a:effectLst>
              <a:latin typeface="方正小标宋简体" panose="02000000000000000000" pitchFamily="2" charset="-122"/>
              <a:ea typeface="方正小标宋简体" panose="02000000000000000000" pitchFamily="2" charset="-122"/>
              <a:cs typeface="方正大黑_GBK" panose="03000509000000000000" charset="-122"/>
              <a:sym typeface="+mn-ea"/>
            </a:endParaRPr>
          </a:p>
        </p:txBody>
      </p:sp>
      <p:sp>
        <p:nvSpPr>
          <p:cNvPr id="14" name="文本框 13"/>
          <p:cNvSpPr txBox="1"/>
          <p:nvPr/>
        </p:nvSpPr>
        <p:spPr>
          <a:xfrm>
            <a:off x="4874895" y="4509770"/>
            <a:ext cx="2340610" cy="368300"/>
          </a:xfrm>
          <a:prstGeom prst="rect">
            <a:avLst/>
          </a:prstGeom>
          <a:noFill/>
        </p:spPr>
        <p:txBody>
          <a:bodyPr wrap="square" rtlCol="0">
            <a:spAutoFit/>
          </a:bodyPr>
          <a:lstStyle/>
          <a:p>
            <a:pPr algn="ctr"/>
            <a:r>
              <a:rPr lang="en-US" altLang="zh-CN" sz="1800">
                <a:solidFill>
                  <a:schemeClr val="bg1"/>
                </a:solidFill>
                <a:latin typeface="方正黑体_GBK" panose="03000509000000000000" charset="-122"/>
                <a:ea typeface="方正黑体_GBK" panose="03000509000000000000" charset="-122"/>
                <a:cs typeface="方正黑体_GBK" panose="03000509000000000000" charset="-122"/>
              </a:rPr>
              <a:t>2026</a:t>
            </a:r>
            <a:r>
              <a:rPr lang="zh-CN" altLang="en-US" sz="1800">
                <a:solidFill>
                  <a:schemeClr val="bg1"/>
                </a:solidFill>
                <a:latin typeface="方正黑体_GBK" panose="03000509000000000000" charset="-122"/>
                <a:ea typeface="方正黑体_GBK" panose="03000509000000000000" charset="-122"/>
                <a:cs typeface="方正黑体_GBK" panose="03000509000000000000" charset="-122"/>
              </a:rPr>
              <a:t>年</a:t>
            </a:r>
            <a:r>
              <a:rPr lang="en-US" altLang="zh-CN" sz="1800">
                <a:solidFill>
                  <a:schemeClr val="bg1"/>
                </a:solidFill>
                <a:latin typeface="方正黑体_GBK" panose="03000509000000000000" charset="-122"/>
                <a:ea typeface="方正黑体_GBK" panose="03000509000000000000" charset="-122"/>
                <a:cs typeface="方正黑体_GBK" panose="03000509000000000000" charset="-122"/>
              </a:rPr>
              <a:t>7</a:t>
            </a:r>
            <a:r>
              <a:rPr lang="zh-CN" altLang="en-US" sz="1800">
                <a:solidFill>
                  <a:schemeClr val="bg1"/>
                </a:solidFill>
                <a:latin typeface="方正黑体_GBK" panose="03000509000000000000" charset="-122"/>
                <a:ea typeface="方正黑体_GBK" panose="03000509000000000000" charset="-122"/>
                <a:cs typeface="方正黑体_GBK" panose="03000509000000000000" charset="-122"/>
              </a:rPr>
              <a:t>月</a:t>
            </a:r>
            <a:r>
              <a:rPr lang="en-US" altLang="zh-CN" sz="1800">
                <a:solidFill>
                  <a:schemeClr val="bg1"/>
                </a:solidFill>
                <a:latin typeface="方正黑体_GBK" panose="03000509000000000000" charset="-122"/>
                <a:ea typeface="方正黑体_GBK" panose="03000509000000000000" charset="-122"/>
                <a:cs typeface="方正黑体_GBK" panose="03000509000000000000" charset="-122"/>
              </a:rPr>
              <a:t>1</a:t>
            </a:r>
            <a:r>
              <a:rPr lang="zh-CN" altLang="en-US" sz="1800">
                <a:solidFill>
                  <a:schemeClr val="bg1"/>
                </a:solidFill>
                <a:latin typeface="方正黑体_GBK" panose="03000509000000000000" charset="-122"/>
                <a:ea typeface="方正黑体_GBK" panose="03000509000000000000" charset="-122"/>
                <a:cs typeface="方正黑体_GBK" panose="03000509000000000000" charset="-122"/>
              </a:rPr>
              <a:t>日</a:t>
            </a:r>
            <a:endParaRPr lang="zh-CN" altLang="en-US" sz="1800">
              <a:solidFill>
                <a:schemeClr val="bg1"/>
              </a:solidFill>
              <a:latin typeface="方正黑体_GBK" panose="03000509000000000000" charset="-122"/>
              <a:ea typeface="方正黑体_GBK" panose="03000509000000000000" charset="-122"/>
              <a:cs typeface="方正黑体_GBK" panose="03000509000000000000"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12"/>
          <p:cNvSpPr txBox="1"/>
          <p:nvPr>
            <p:custDataLst>
              <p:tags r:id="rId3"/>
            </p:custDataLst>
          </p:nvPr>
        </p:nvSpPr>
        <p:spPr>
          <a:xfrm>
            <a:off x="5883275" y="1341120"/>
            <a:ext cx="5502275" cy="2027555"/>
          </a:xfrm>
          <a:prstGeom prst="rect">
            <a:avLst/>
          </a:prstGeom>
          <a:noFill/>
          <a:ln w="19050">
            <a:solidFill>
              <a:schemeClr val="accent1"/>
            </a:solidFill>
          </a:ln>
        </p:spPr>
        <p:txBody>
          <a:bodyPr wrap="square" rtlCol="0">
            <a:noAutofit/>
          </a:bodyPr>
          <a:lstStyle>
            <a:defPPr>
              <a:defRPr lang="zh-CN"/>
            </a:defPPr>
            <a:lvl1pPr algn="ctr">
              <a:defRPr sz="2000">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微软雅黑" panose="020B0503020204020204" pitchFamily="34" charset="-122"/>
                <a:ea typeface="微软雅黑" panose="020B0503020204020204" pitchFamily="34" charset="-122"/>
              </a:defRPr>
            </a:lvl1pPr>
          </a:lstStyle>
          <a:p>
            <a:pPr algn="l" fontAlgn="auto">
              <a:lnSpc>
                <a:spcPct val="100000"/>
              </a:lnSpc>
              <a:buClrTx/>
              <a:buSzTx/>
              <a:buFontTx/>
            </a:pPr>
            <a:r>
              <a:rPr lang="zh-CN" altLang="en-US" sz="2400" b="1" dirty="0">
                <a:solidFill>
                  <a:schemeClr val="accent1"/>
                </a:solidFill>
                <a:latin typeface="Arial" panose="020B0604020202020204" pitchFamily="34" charset="0"/>
                <a:cs typeface="Arial" panose="020B0604020202020204" pitchFamily="34" charset="0"/>
                <a:sym typeface="+mn-ea"/>
              </a:rPr>
              <a:t>一、整合安全基础管理部分内容</a:t>
            </a:r>
            <a:endParaRPr lang="zh-CN" altLang="en-US" sz="2400" b="1" dirty="0">
              <a:solidFill>
                <a:schemeClr val="accent1"/>
              </a:solidFill>
              <a:latin typeface="Arial" panose="020B0604020202020204" pitchFamily="34" charset="0"/>
              <a:cs typeface="Arial" panose="020B0604020202020204" pitchFamily="34" charset="0"/>
              <a:sym typeface="+mn-ea"/>
            </a:endParaRPr>
          </a:p>
          <a:p>
            <a:pPr algn="l" fontAlgn="auto">
              <a:lnSpc>
                <a:spcPct val="100000"/>
              </a:lnSpc>
              <a:buClrTx/>
              <a:buSzTx/>
              <a:buFontTx/>
            </a:pPr>
            <a:endParaRPr lang="en-US" altLang="zh-CN" sz="1800" b="1" dirty="0">
              <a:solidFill>
                <a:srgbClr val="FF0000"/>
              </a:solidFill>
              <a:cs typeface="微软雅黑" panose="020B0503020204020204" pitchFamily="34" charset="-122"/>
              <a:sym typeface="+mn-ea"/>
            </a:endParaRPr>
          </a:p>
          <a:p>
            <a:pPr indent="0" algn="l" fontAlgn="auto">
              <a:lnSpc>
                <a:spcPct val="150000"/>
              </a:lnSpc>
              <a:buClrTx/>
              <a:buSzTx/>
              <a:buFontTx/>
            </a:pPr>
            <a:r>
              <a:rPr lang="en-US" altLang="zh-CN" sz="1800" b="1" dirty="0">
                <a:solidFill>
                  <a:srgbClr val="FF0000"/>
                </a:solidFill>
                <a:cs typeface="微软雅黑" panose="020B0503020204020204" pitchFamily="34" charset="-122"/>
                <a:sym typeface="+mn-ea"/>
              </a:rPr>
              <a:t>       </a:t>
            </a:r>
            <a:r>
              <a:rPr lang="zh-CN" altLang="en-US" sz="1800" b="1" dirty="0">
                <a:solidFill>
                  <a:srgbClr val="FF0000"/>
                </a:solidFill>
                <a:cs typeface="微软雅黑" panose="020B0503020204020204" pitchFamily="34" charset="-122"/>
                <a:sym typeface="+mn-ea"/>
              </a:rPr>
              <a:t>合并原标准</a:t>
            </a:r>
            <a:r>
              <a:rPr lang="en-US" altLang="zh-CN" sz="1800" b="1" dirty="0">
                <a:solidFill>
                  <a:srgbClr val="FF0000"/>
                </a:solidFill>
                <a:cs typeface="微软雅黑" panose="020B0503020204020204" pitchFamily="34" charset="-122"/>
                <a:sym typeface="+mn-ea"/>
              </a:rPr>
              <a:t>7</a:t>
            </a:r>
            <a:r>
              <a:rPr lang="zh-CN" altLang="en-US" sz="1800" b="1" dirty="0">
                <a:solidFill>
                  <a:srgbClr val="FF0000"/>
                </a:solidFill>
                <a:cs typeface="微软雅黑" panose="020B0503020204020204" pitchFamily="34" charset="-122"/>
                <a:sym typeface="+mn-ea"/>
              </a:rPr>
              <a:t>大要素为</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cs typeface="微软雅黑" panose="020B0503020204020204" pitchFamily="34" charset="-122"/>
                <a:sym typeface="+mn-ea"/>
              </a:rPr>
              <a:t>安全基础管理</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mn-ea"/>
                <a:ea typeface="+mn-ea"/>
                <a:cs typeface="微软雅黑" panose="020B0503020204020204" pitchFamily="34" charset="-122"/>
                <a:sym typeface="+mn-ea"/>
              </a:rPr>
              <a:t>，</a:t>
            </a:r>
            <a:r>
              <a:rPr lang="zh-CN" altLang="en-US" sz="1800" dirty="0">
                <a:solidFill>
                  <a:schemeClr val="tx1">
                    <a:lumMod val="85000"/>
                    <a:lumOff val="15000"/>
                  </a:schemeClr>
                </a:solidFill>
                <a:cs typeface="微软雅黑" panose="020B0503020204020204" pitchFamily="34" charset="-122"/>
                <a:sym typeface="+mn-ea"/>
              </a:rPr>
              <a:t>对评分表内容进行简化调整</a:t>
            </a:r>
            <a:r>
              <a:rPr lang="zh-CN" altLang="en-US" sz="1800" dirty="0">
                <a:solidFill>
                  <a:schemeClr val="tx1">
                    <a:lumMod val="85000"/>
                    <a:lumOff val="15000"/>
                  </a:schemeClr>
                </a:solidFill>
                <a:latin typeface="+mn-ea"/>
                <a:ea typeface="+mn-ea"/>
                <a:cs typeface="微软雅黑" panose="020B0503020204020204" pitchFamily="34" charset="-122"/>
                <a:sym typeface="+mn-ea"/>
              </a:rPr>
              <a:t>，</a:t>
            </a:r>
            <a:r>
              <a:rPr lang="zh-CN" altLang="en-US" sz="1800" dirty="0">
                <a:solidFill>
                  <a:schemeClr val="tx1">
                    <a:lumMod val="85000"/>
                    <a:lumOff val="15000"/>
                  </a:schemeClr>
                </a:solidFill>
                <a:cs typeface="微软雅黑" panose="020B0503020204020204" pitchFamily="34" charset="-122"/>
                <a:sym typeface="+mn-ea"/>
              </a:rPr>
              <a:t>使其更好贴合现场实际</a:t>
            </a:r>
            <a:r>
              <a:rPr lang="zh-CN" altLang="en-US" sz="1800" dirty="0">
                <a:solidFill>
                  <a:schemeClr val="tx1">
                    <a:lumMod val="85000"/>
                    <a:lumOff val="15000"/>
                  </a:schemeClr>
                </a:solidFill>
                <a:latin typeface="+mn-ea"/>
                <a:ea typeface="+mn-ea"/>
                <a:cs typeface="微软雅黑" panose="020B0503020204020204" pitchFamily="34" charset="-122"/>
                <a:sym typeface="+mn-ea"/>
              </a:rPr>
              <a:t>，</a:t>
            </a:r>
            <a:r>
              <a:rPr lang="zh-CN" altLang="en-US" sz="1800" dirty="0">
                <a:solidFill>
                  <a:schemeClr val="tx1">
                    <a:lumMod val="85000"/>
                    <a:lumOff val="15000"/>
                  </a:schemeClr>
                </a:solidFill>
                <a:cs typeface="微软雅黑" panose="020B0503020204020204" pitchFamily="34" charset="-122"/>
                <a:sym typeface="+mn-ea"/>
              </a:rPr>
              <a:t>减少资料台账类内容。</a:t>
            </a:r>
            <a:endParaRPr lang="zh-CN" altLang="en-US" sz="1800" dirty="0">
              <a:solidFill>
                <a:schemeClr val="tx1">
                  <a:lumMod val="85000"/>
                  <a:lumOff val="15000"/>
                </a:schemeClr>
              </a:solidFill>
              <a:cs typeface="微软雅黑" panose="020B0503020204020204" pitchFamily="34" charset="-122"/>
            </a:endParaRPr>
          </a:p>
        </p:txBody>
      </p:sp>
      <p:sp>
        <p:nvSpPr>
          <p:cNvPr id="14" name="任意多边形 13"/>
          <p:cNvSpPr/>
          <p:nvPr/>
        </p:nvSpPr>
        <p:spPr>
          <a:xfrm>
            <a:off x="1121312" y="2318962"/>
            <a:ext cx="3677687" cy="4540626"/>
          </a:xfrm>
          <a:custGeom>
            <a:avLst/>
            <a:gdLst>
              <a:gd name="connsiteX0" fmla="*/ 1743740 w 3742661"/>
              <a:gd name="connsiteY0" fmla="*/ 4476307 h 4476307"/>
              <a:gd name="connsiteX1" fmla="*/ 1796903 w 3742661"/>
              <a:gd name="connsiteY1" fmla="*/ 3785190 h 4476307"/>
              <a:gd name="connsiteX2" fmla="*/ 1307805 w 3742661"/>
              <a:gd name="connsiteY2" fmla="*/ 3381153 h 4476307"/>
              <a:gd name="connsiteX3" fmla="*/ 31898 w 3742661"/>
              <a:gd name="connsiteY3" fmla="*/ 2945218 h 4476307"/>
              <a:gd name="connsiteX4" fmla="*/ 1127052 w 3742661"/>
              <a:gd name="connsiteY4" fmla="*/ 3242930 h 4476307"/>
              <a:gd name="connsiteX5" fmla="*/ 393405 w 3742661"/>
              <a:gd name="connsiteY5" fmla="*/ 2456121 h 4476307"/>
              <a:gd name="connsiteX6" fmla="*/ 1775638 w 3742661"/>
              <a:gd name="connsiteY6" fmla="*/ 3519376 h 4476307"/>
              <a:gd name="connsiteX7" fmla="*/ 1679945 w 3742661"/>
              <a:gd name="connsiteY7" fmla="*/ 2392325 h 4476307"/>
              <a:gd name="connsiteX8" fmla="*/ 0 w 3742661"/>
              <a:gd name="connsiteY8" fmla="*/ 754911 h 4476307"/>
              <a:gd name="connsiteX9" fmla="*/ 988828 w 3742661"/>
              <a:gd name="connsiteY9" fmla="*/ 1924493 h 4476307"/>
              <a:gd name="connsiteX10" fmla="*/ 1137684 w 3742661"/>
              <a:gd name="connsiteY10" fmla="*/ 861237 h 4476307"/>
              <a:gd name="connsiteX11" fmla="*/ 1222745 w 3742661"/>
              <a:gd name="connsiteY11" fmla="*/ 2062716 h 4476307"/>
              <a:gd name="connsiteX12" fmla="*/ 1690577 w 3742661"/>
              <a:gd name="connsiteY12" fmla="*/ 2190307 h 4476307"/>
              <a:gd name="connsiteX13" fmla="*/ 1956391 w 3742661"/>
              <a:gd name="connsiteY13" fmla="*/ 0 h 4476307"/>
              <a:gd name="connsiteX14" fmla="*/ 2083982 w 3742661"/>
              <a:gd name="connsiteY14" fmla="*/ 978195 h 4476307"/>
              <a:gd name="connsiteX15" fmla="*/ 1881963 w 3742661"/>
              <a:gd name="connsiteY15" fmla="*/ 2232837 h 4476307"/>
              <a:gd name="connsiteX16" fmla="*/ 2041452 w 3742661"/>
              <a:gd name="connsiteY16" fmla="*/ 3030279 h 4476307"/>
              <a:gd name="connsiteX17" fmla="*/ 2647507 w 3742661"/>
              <a:gd name="connsiteY17" fmla="*/ 2519916 h 4476307"/>
              <a:gd name="connsiteX18" fmla="*/ 2849526 w 3742661"/>
              <a:gd name="connsiteY18" fmla="*/ 1307804 h 4476307"/>
              <a:gd name="connsiteX19" fmla="*/ 2838893 w 3742661"/>
              <a:gd name="connsiteY19" fmla="*/ 2371060 h 4476307"/>
              <a:gd name="connsiteX20" fmla="*/ 3742661 w 3742661"/>
              <a:gd name="connsiteY20" fmla="*/ 1148316 h 4476307"/>
              <a:gd name="connsiteX21" fmla="*/ 2222205 w 3742661"/>
              <a:gd name="connsiteY21" fmla="*/ 3370521 h 4476307"/>
              <a:gd name="connsiteX22" fmla="*/ 2169042 w 3742661"/>
              <a:gd name="connsiteY22" fmla="*/ 3817088 h 4476307"/>
              <a:gd name="connsiteX23" fmla="*/ 3317358 w 3742661"/>
              <a:gd name="connsiteY23" fmla="*/ 3094074 h 4476307"/>
              <a:gd name="connsiteX24" fmla="*/ 2190307 w 3742661"/>
              <a:gd name="connsiteY24" fmla="*/ 4051004 h 4476307"/>
              <a:gd name="connsiteX25" fmla="*/ 2232838 w 3742661"/>
              <a:gd name="connsiteY25" fmla="*/ 4476307 h 4476307"/>
              <a:gd name="connsiteX26" fmla="*/ 1743740 w 3742661"/>
              <a:gd name="connsiteY26" fmla="*/ 4476307 h 4476307"/>
              <a:gd name="connsiteX0-1" fmla="*/ 1743740 w 3742661"/>
              <a:gd name="connsiteY0-2" fmla="*/ 4492350 h 4492350"/>
              <a:gd name="connsiteX1-3" fmla="*/ 1796903 w 3742661"/>
              <a:gd name="connsiteY1-4" fmla="*/ 3785190 h 4492350"/>
              <a:gd name="connsiteX2-5" fmla="*/ 1307805 w 3742661"/>
              <a:gd name="connsiteY2-6" fmla="*/ 3381153 h 4492350"/>
              <a:gd name="connsiteX3-7" fmla="*/ 31898 w 3742661"/>
              <a:gd name="connsiteY3-8" fmla="*/ 2945218 h 4492350"/>
              <a:gd name="connsiteX4-9" fmla="*/ 1127052 w 3742661"/>
              <a:gd name="connsiteY4-10" fmla="*/ 3242930 h 4492350"/>
              <a:gd name="connsiteX5-11" fmla="*/ 393405 w 3742661"/>
              <a:gd name="connsiteY5-12" fmla="*/ 2456121 h 4492350"/>
              <a:gd name="connsiteX6-13" fmla="*/ 1775638 w 3742661"/>
              <a:gd name="connsiteY6-14" fmla="*/ 3519376 h 4492350"/>
              <a:gd name="connsiteX7-15" fmla="*/ 1679945 w 3742661"/>
              <a:gd name="connsiteY7-16" fmla="*/ 2392325 h 4492350"/>
              <a:gd name="connsiteX8-17" fmla="*/ 0 w 3742661"/>
              <a:gd name="connsiteY8-18" fmla="*/ 754911 h 4492350"/>
              <a:gd name="connsiteX9-19" fmla="*/ 988828 w 3742661"/>
              <a:gd name="connsiteY9-20" fmla="*/ 1924493 h 4492350"/>
              <a:gd name="connsiteX10-21" fmla="*/ 1137684 w 3742661"/>
              <a:gd name="connsiteY10-22" fmla="*/ 861237 h 4492350"/>
              <a:gd name="connsiteX11-23" fmla="*/ 1222745 w 3742661"/>
              <a:gd name="connsiteY11-24" fmla="*/ 2062716 h 4492350"/>
              <a:gd name="connsiteX12-25" fmla="*/ 1690577 w 3742661"/>
              <a:gd name="connsiteY12-26" fmla="*/ 2190307 h 4492350"/>
              <a:gd name="connsiteX13-27" fmla="*/ 1956391 w 3742661"/>
              <a:gd name="connsiteY13-28" fmla="*/ 0 h 4492350"/>
              <a:gd name="connsiteX14-29" fmla="*/ 2083982 w 3742661"/>
              <a:gd name="connsiteY14-30" fmla="*/ 978195 h 4492350"/>
              <a:gd name="connsiteX15-31" fmla="*/ 1881963 w 3742661"/>
              <a:gd name="connsiteY15-32" fmla="*/ 2232837 h 4492350"/>
              <a:gd name="connsiteX16-33" fmla="*/ 2041452 w 3742661"/>
              <a:gd name="connsiteY16-34" fmla="*/ 3030279 h 4492350"/>
              <a:gd name="connsiteX17-35" fmla="*/ 2647507 w 3742661"/>
              <a:gd name="connsiteY17-36" fmla="*/ 2519916 h 4492350"/>
              <a:gd name="connsiteX18-37" fmla="*/ 2849526 w 3742661"/>
              <a:gd name="connsiteY18-38" fmla="*/ 1307804 h 4492350"/>
              <a:gd name="connsiteX19-39" fmla="*/ 2838893 w 3742661"/>
              <a:gd name="connsiteY19-40" fmla="*/ 2371060 h 4492350"/>
              <a:gd name="connsiteX20-41" fmla="*/ 3742661 w 3742661"/>
              <a:gd name="connsiteY20-42" fmla="*/ 1148316 h 4492350"/>
              <a:gd name="connsiteX21-43" fmla="*/ 2222205 w 3742661"/>
              <a:gd name="connsiteY21-44" fmla="*/ 3370521 h 4492350"/>
              <a:gd name="connsiteX22-45" fmla="*/ 2169042 w 3742661"/>
              <a:gd name="connsiteY22-46" fmla="*/ 3817088 h 4492350"/>
              <a:gd name="connsiteX23-47" fmla="*/ 3317358 w 3742661"/>
              <a:gd name="connsiteY23-48" fmla="*/ 3094074 h 4492350"/>
              <a:gd name="connsiteX24-49" fmla="*/ 2190307 w 3742661"/>
              <a:gd name="connsiteY24-50" fmla="*/ 4051004 h 4492350"/>
              <a:gd name="connsiteX25-51" fmla="*/ 2232838 w 3742661"/>
              <a:gd name="connsiteY25-52" fmla="*/ 4476307 h 4492350"/>
              <a:gd name="connsiteX26-53" fmla="*/ 1743740 w 3742661"/>
              <a:gd name="connsiteY26-54" fmla="*/ 4492350 h 4492350"/>
              <a:gd name="connsiteX0-55" fmla="*/ 1743740 w 3742661"/>
              <a:gd name="connsiteY0-56" fmla="*/ 4492350 h 4492350"/>
              <a:gd name="connsiteX1-57" fmla="*/ 1796903 w 3742661"/>
              <a:gd name="connsiteY1-58" fmla="*/ 3785190 h 4492350"/>
              <a:gd name="connsiteX2-59" fmla="*/ 1307805 w 3742661"/>
              <a:gd name="connsiteY2-60" fmla="*/ 3381153 h 4492350"/>
              <a:gd name="connsiteX3-61" fmla="*/ 31898 w 3742661"/>
              <a:gd name="connsiteY3-62" fmla="*/ 2945218 h 4492350"/>
              <a:gd name="connsiteX4-63" fmla="*/ 1127052 w 3742661"/>
              <a:gd name="connsiteY4-64" fmla="*/ 3242930 h 4492350"/>
              <a:gd name="connsiteX5-65" fmla="*/ 393405 w 3742661"/>
              <a:gd name="connsiteY5-66" fmla="*/ 2456121 h 4492350"/>
              <a:gd name="connsiteX6-67" fmla="*/ 1775638 w 3742661"/>
              <a:gd name="connsiteY6-68" fmla="*/ 3519376 h 4492350"/>
              <a:gd name="connsiteX7-69" fmla="*/ 1679945 w 3742661"/>
              <a:gd name="connsiteY7-70" fmla="*/ 2392325 h 4492350"/>
              <a:gd name="connsiteX8-71" fmla="*/ 0 w 3742661"/>
              <a:gd name="connsiteY8-72" fmla="*/ 754911 h 4492350"/>
              <a:gd name="connsiteX9-73" fmla="*/ 988828 w 3742661"/>
              <a:gd name="connsiteY9-74" fmla="*/ 1924493 h 4492350"/>
              <a:gd name="connsiteX10-75" fmla="*/ 1137684 w 3742661"/>
              <a:gd name="connsiteY10-76" fmla="*/ 861237 h 4492350"/>
              <a:gd name="connsiteX11-77" fmla="*/ 1222745 w 3742661"/>
              <a:gd name="connsiteY11-78" fmla="*/ 2062716 h 4492350"/>
              <a:gd name="connsiteX12-79" fmla="*/ 1690577 w 3742661"/>
              <a:gd name="connsiteY12-80" fmla="*/ 2190307 h 4492350"/>
              <a:gd name="connsiteX13-81" fmla="*/ 1956391 w 3742661"/>
              <a:gd name="connsiteY13-82" fmla="*/ 0 h 4492350"/>
              <a:gd name="connsiteX14-83" fmla="*/ 2083982 w 3742661"/>
              <a:gd name="connsiteY14-84" fmla="*/ 978195 h 4492350"/>
              <a:gd name="connsiteX15-85" fmla="*/ 1881963 w 3742661"/>
              <a:gd name="connsiteY15-86" fmla="*/ 2232837 h 4492350"/>
              <a:gd name="connsiteX16-87" fmla="*/ 2041452 w 3742661"/>
              <a:gd name="connsiteY16-88" fmla="*/ 3030279 h 4492350"/>
              <a:gd name="connsiteX17-89" fmla="*/ 2647507 w 3742661"/>
              <a:gd name="connsiteY17-90" fmla="*/ 2519916 h 4492350"/>
              <a:gd name="connsiteX18-91" fmla="*/ 2849526 w 3742661"/>
              <a:gd name="connsiteY18-92" fmla="*/ 1307804 h 4492350"/>
              <a:gd name="connsiteX19-93" fmla="*/ 2838893 w 3742661"/>
              <a:gd name="connsiteY19-94" fmla="*/ 2371060 h 4492350"/>
              <a:gd name="connsiteX20-95" fmla="*/ 3742661 w 3742661"/>
              <a:gd name="connsiteY20-96" fmla="*/ 1148316 h 4492350"/>
              <a:gd name="connsiteX21-97" fmla="*/ 2222205 w 3742661"/>
              <a:gd name="connsiteY21-98" fmla="*/ 3370521 h 4492350"/>
              <a:gd name="connsiteX22-99" fmla="*/ 2169042 w 3742661"/>
              <a:gd name="connsiteY22-100" fmla="*/ 3817088 h 4492350"/>
              <a:gd name="connsiteX23-101" fmla="*/ 3317358 w 3742661"/>
              <a:gd name="connsiteY23-102" fmla="*/ 3094074 h 4492350"/>
              <a:gd name="connsiteX24-103" fmla="*/ 2190307 w 3742661"/>
              <a:gd name="connsiteY24-104" fmla="*/ 4051004 h 4492350"/>
              <a:gd name="connsiteX25-105" fmla="*/ 2232838 w 3742661"/>
              <a:gd name="connsiteY25-106" fmla="*/ 4476307 h 4492350"/>
              <a:gd name="connsiteX26-107" fmla="*/ 2218194 w 3742661"/>
              <a:gd name="connsiteY26-108" fmla="*/ 4491415 h 4492350"/>
              <a:gd name="connsiteX27" fmla="*/ 1743740 w 3742661"/>
              <a:gd name="connsiteY27" fmla="*/ 4492350 h 4492350"/>
              <a:gd name="connsiteX0-109" fmla="*/ 1743740 w 3742661"/>
              <a:gd name="connsiteY0-110" fmla="*/ 4492350 h 4492350"/>
              <a:gd name="connsiteX1-111" fmla="*/ 1796903 w 3742661"/>
              <a:gd name="connsiteY1-112" fmla="*/ 3785190 h 4492350"/>
              <a:gd name="connsiteX2-113" fmla="*/ 1307805 w 3742661"/>
              <a:gd name="connsiteY2-114" fmla="*/ 3381153 h 4492350"/>
              <a:gd name="connsiteX3-115" fmla="*/ 31898 w 3742661"/>
              <a:gd name="connsiteY3-116" fmla="*/ 2945218 h 4492350"/>
              <a:gd name="connsiteX4-117" fmla="*/ 1127052 w 3742661"/>
              <a:gd name="connsiteY4-118" fmla="*/ 3242930 h 4492350"/>
              <a:gd name="connsiteX5-119" fmla="*/ 393405 w 3742661"/>
              <a:gd name="connsiteY5-120" fmla="*/ 2456121 h 4492350"/>
              <a:gd name="connsiteX6-121" fmla="*/ 1775638 w 3742661"/>
              <a:gd name="connsiteY6-122" fmla="*/ 3519376 h 4492350"/>
              <a:gd name="connsiteX7-123" fmla="*/ 1679945 w 3742661"/>
              <a:gd name="connsiteY7-124" fmla="*/ 2392325 h 4492350"/>
              <a:gd name="connsiteX8-125" fmla="*/ 0 w 3742661"/>
              <a:gd name="connsiteY8-126" fmla="*/ 754911 h 4492350"/>
              <a:gd name="connsiteX9-127" fmla="*/ 988828 w 3742661"/>
              <a:gd name="connsiteY9-128" fmla="*/ 1924493 h 4492350"/>
              <a:gd name="connsiteX10-129" fmla="*/ 1137684 w 3742661"/>
              <a:gd name="connsiteY10-130" fmla="*/ 861237 h 4492350"/>
              <a:gd name="connsiteX11-131" fmla="*/ 1222745 w 3742661"/>
              <a:gd name="connsiteY11-132" fmla="*/ 2062716 h 4492350"/>
              <a:gd name="connsiteX12-133" fmla="*/ 1690577 w 3742661"/>
              <a:gd name="connsiteY12-134" fmla="*/ 2190307 h 4492350"/>
              <a:gd name="connsiteX13-135" fmla="*/ 1956391 w 3742661"/>
              <a:gd name="connsiteY13-136" fmla="*/ 0 h 4492350"/>
              <a:gd name="connsiteX14-137" fmla="*/ 2083982 w 3742661"/>
              <a:gd name="connsiteY14-138" fmla="*/ 978195 h 4492350"/>
              <a:gd name="connsiteX15-139" fmla="*/ 1881963 w 3742661"/>
              <a:gd name="connsiteY15-140" fmla="*/ 2232837 h 4492350"/>
              <a:gd name="connsiteX16-141" fmla="*/ 2041452 w 3742661"/>
              <a:gd name="connsiteY16-142" fmla="*/ 3030279 h 4492350"/>
              <a:gd name="connsiteX17-143" fmla="*/ 2647507 w 3742661"/>
              <a:gd name="connsiteY17-144" fmla="*/ 2519916 h 4492350"/>
              <a:gd name="connsiteX18-145" fmla="*/ 2849526 w 3742661"/>
              <a:gd name="connsiteY18-146" fmla="*/ 1307804 h 4492350"/>
              <a:gd name="connsiteX19-147" fmla="*/ 2838893 w 3742661"/>
              <a:gd name="connsiteY19-148" fmla="*/ 2371060 h 4492350"/>
              <a:gd name="connsiteX20-149" fmla="*/ 3742661 w 3742661"/>
              <a:gd name="connsiteY20-150" fmla="*/ 1148316 h 4492350"/>
              <a:gd name="connsiteX21-151" fmla="*/ 2222205 w 3742661"/>
              <a:gd name="connsiteY21-152" fmla="*/ 3370521 h 4492350"/>
              <a:gd name="connsiteX22-153" fmla="*/ 2169042 w 3742661"/>
              <a:gd name="connsiteY22-154" fmla="*/ 3817088 h 4492350"/>
              <a:gd name="connsiteX23-155" fmla="*/ 3317358 w 3742661"/>
              <a:gd name="connsiteY23-156" fmla="*/ 3094074 h 4492350"/>
              <a:gd name="connsiteX24-157" fmla="*/ 2190307 w 3742661"/>
              <a:gd name="connsiteY24-158" fmla="*/ 4051004 h 4492350"/>
              <a:gd name="connsiteX25-159" fmla="*/ 2232838 w 3742661"/>
              <a:gd name="connsiteY25-160" fmla="*/ 4476307 h 4492350"/>
              <a:gd name="connsiteX26-161" fmla="*/ 2218194 w 3742661"/>
              <a:gd name="connsiteY26-162" fmla="*/ 4491415 h 4492350"/>
              <a:gd name="connsiteX27-163" fmla="*/ 1743740 w 3742661"/>
              <a:gd name="connsiteY27-164" fmla="*/ 4492350 h 4492350"/>
              <a:gd name="connsiteX0-165" fmla="*/ 1743740 w 3742661"/>
              <a:gd name="connsiteY0-166" fmla="*/ 4492350 h 4492350"/>
              <a:gd name="connsiteX1-167" fmla="*/ 1796903 w 3742661"/>
              <a:gd name="connsiteY1-168" fmla="*/ 3785190 h 4492350"/>
              <a:gd name="connsiteX2-169" fmla="*/ 1307805 w 3742661"/>
              <a:gd name="connsiteY2-170" fmla="*/ 3381153 h 4492350"/>
              <a:gd name="connsiteX3-171" fmla="*/ 31898 w 3742661"/>
              <a:gd name="connsiteY3-172" fmla="*/ 2945218 h 4492350"/>
              <a:gd name="connsiteX4-173" fmla="*/ 1127052 w 3742661"/>
              <a:gd name="connsiteY4-174" fmla="*/ 3242930 h 4492350"/>
              <a:gd name="connsiteX5-175" fmla="*/ 393405 w 3742661"/>
              <a:gd name="connsiteY5-176" fmla="*/ 2456121 h 4492350"/>
              <a:gd name="connsiteX6-177" fmla="*/ 1775638 w 3742661"/>
              <a:gd name="connsiteY6-178" fmla="*/ 3519376 h 4492350"/>
              <a:gd name="connsiteX7-179" fmla="*/ 1679945 w 3742661"/>
              <a:gd name="connsiteY7-180" fmla="*/ 2392325 h 4492350"/>
              <a:gd name="connsiteX8-181" fmla="*/ 0 w 3742661"/>
              <a:gd name="connsiteY8-182" fmla="*/ 754911 h 4492350"/>
              <a:gd name="connsiteX9-183" fmla="*/ 988828 w 3742661"/>
              <a:gd name="connsiteY9-184" fmla="*/ 1924493 h 4492350"/>
              <a:gd name="connsiteX10-185" fmla="*/ 1137684 w 3742661"/>
              <a:gd name="connsiteY10-186" fmla="*/ 861237 h 4492350"/>
              <a:gd name="connsiteX11-187" fmla="*/ 1222745 w 3742661"/>
              <a:gd name="connsiteY11-188" fmla="*/ 2062716 h 4492350"/>
              <a:gd name="connsiteX12-189" fmla="*/ 1690577 w 3742661"/>
              <a:gd name="connsiteY12-190" fmla="*/ 2190307 h 4492350"/>
              <a:gd name="connsiteX13-191" fmla="*/ 1956391 w 3742661"/>
              <a:gd name="connsiteY13-192" fmla="*/ 0 h 4492350"/>
              <a:gd name="connsiteX14-193" fmla="*/ 2083982 w 3742661"/>
              <a:gd name="connsiteY14-194" fmla="*/ 978195 h 4492350"/>
              <a:gd name="connsiteX15-195" fmla="*/ 1881963 w 3742661"/>
              <a:gd name="connsiteY15-196" fmla="*/ 2232837 h 4492350"/>
              <a:gd name="connsiteX16-197" fmla="*/ 2041452 w 3742661"/>
              <a:gd name="connsiteY16-198" fmla="*/ 3030279 h 4492350"/>
              <a:gd name="connsiteX17-199" fmla="*/ 2647507 w 3742661"/>
              <a:gd name="connsiteY17-200" fmla="*/ 2519916 h 4492350"/>
              <a:gd name="connsiteX18-201" fmla="*/ 2849526 w 3742661"/>
              <a:gd name="connsiteY18-202" fmla="*/ 1307804 h 4492350"/>
              <a:gd name="connsiteX19-203" fmla="*/ 2838893 w 3742661"/>
              <a:gd name="connsiteY19-204" fmla="*/ 2371060 h 4492350"/>
              <a:gd name="connsiteX20-205" fmla="*/ 3742661 w 3742661"/>
              <a:gd name="connsiteY20-206" fmla="*/ 1148316 h 4492350"/>
              <a:gd name="connsiteX21-207" fmla="*/ 2222205 w 3742661"/>
              <a:gd name="connsiteY21-208" fmla="*/ 3370521 h 4492350"/>
              <a:gd name="connsiteX22-209" fmla="*/ 2169042 w 3742661"/>
              <a:gd name="connsiteY22-210" fmla="*/ 3817088 h 4492350"/>
              <a:gd name="connsiteX23-211" fmla="*/ 3317358 w 3742661"/>
              <a:gd name="connsiteY23-212" fmla="*/ 3094074 h 4492350"/>
              <a:gd name="connsiteX24-213" fmla="*/ 2190307 w 3742661"/>
              <a:gd name="connsiteY24-214" fmla="*/ 4051004 h 4492350"/>
              <a:gd name="connsiteX25-215" fmla="*/ 2232838 w 3742661"/>
              <a:gd name="connsiteY25-216" fmla="*/ 4476307 h 4492350"/>
              <a:gd name="connsiteX26-217" fmla="*/ 2218194 w 3742661"/>
              <a:gd name="connsiteY26-218" fmla="*/ 4491415 h 4492350"/>
              <a:gd name="connsiteX27-219" fmla="*/ 1743740 w 3742661"/>
              <a:gd name="connsiteY27-220" fmla="*/ 4492350 h 4492350"/>
              <a:gd name="connsiteX0-221" fmla="*/ 1743740 w 3742661"/>
              <a:gd name="connsiteY0-222" fmla="*/ 4492350 h 4492350"/>
              <a:gd name="connsiteX1-223" fmla="*/ 1796903 w 3742661"/>
              <a:gd name="connsiteY1-224" fmla="*/ 3785190 h 4492350"/>
              <a:gd name="connsiteX2-225" fmla="*/ 1307805 w 3742661"/>
              <a:gd name="connsiteY2-226" fmla="*/ 3381153 h 4492350"/>
              <a:gd name="connsiteX3-227" fmla="*/ 31898 w 3742661"/>
              <a:gd name="connsiteY3-228" fmla="*/ 2945218 h 4492350"/>
              <a:gd name="connsiteX4-229" fmla="*/ 1127052 w 3742661"/>
              <a:gd name="connsiteY4-230" fmla="*/ 3242930 h 4492350"/>
              <a:gd name="connsiteX5-231" fmla="*/ 393405 w 3742661"/>
              <a:gd name="connsiteY5-232" fmla="*/ 2456121 h 4492350"/>
              <a:gd name="connsiteX6-233" fmla="*/ 1775638 w 3742661"/>
              <a:gd name="connsiteY6-234" fmla="*/ 3519376 h 4492350"/>
              <a:gd name="connsiteX7-235" fmla="*/ 1679945 w 3742661"/>
              <a:gd name="connsiteY7-236" fmla="*/ 2392325 h 4492350"/>
              <a:gd name="connsiteX8-237" fmla="*/ 0 w 3742661"/>
              <a:gd name="connsiteY8-238" fmla="*/ 754911 h 4492350"/>
              <a:gd name="connsiteX9-239" fmla="*/ 988828 w 3742661"/>
              <a:gd name="connsiteY9-240" fmla="*/ 1924493 h 4492350"/>
              <a:gd name="connsiteX10-241" fmla="*/ 1137684 w 3742661"/>
              <a:gd name="connsiteY10-242" fmla="*/ 861237 h 4492350"/>
              <a:gd name="connsiteX11-243" fmla="*/ 1222745 w 3742661"/>
              <a:gd name="connsiteY11-244" fmla="*/ 2062716 h 4492350"/>
              <a:gd name="connsiteX12-245" fmla="*/ 1690577 w 3742661"/>
              <a:gd name="connsiteY12-246" fmla="*/ 2190307 h 4492350"/>
              <a:gd name="connsiteX13-247" fmla="*/ 1956391 w 3742661"/>
              <a:gd name="connsiteY13-248" fmla="*/ 0 h 4492350"/>
              <a:gd name="connsiteX14-249" fmla="*/ 2083982 w 3742661"/>
              <a:gd name="connsiteY14-250" fmla="*/ 978195 h 4492350"/>
              <a:gd name="connsiteX15-251" fmla="*/ 1881963 w 3742661"/>
              <a:gd name="connsiteY15-252" fmla="*/ 2232837 h 4492350"/>
              <a:gd name="connsiteX16-253" fmla="*/ 2041452 w 3742661"/>
              <a:gd name="connsiteY16-254" fmla="*/ 3030279 h 4492350"/>
              <a:gd name="connsiteX17-255" fmla="*/ 2647507 w 3742661"/>
              <a:gd name="connsiteY17-256" fmla="*/ 2519916 h 4492350"/>
              <a:gd name="connsiteX18-257" fmla="*/ 2849526 w 3742661"/>
              <a:gd name="connsiteY18-258" fmla="*/ 1307804 h 4492350"/>
              <a:gd name="connsiteX19-259" fmla="*/ 2838893 w 3742661"/>
              <a:gd name="connsiteY19-260" fmla="*/ 2371060 h 4492350"/>
              <a:gd name="connsiteX20-261" fmla="*/ 3742661 w 3742661"/>
              <a:gd name="connsiteY20-262" fmla="*/ 1148316 h 4492350"/>
              <a:gd name="connsiteX21-263" fmla="*/ 2222205 w 3742661"/>
              <a:gd name="connsiteY21-264" fmla="*/ 3370521 h 4492350"/>
              <a:gd name="connsiteX22-265" fmla="*/ 2169042 w 3742661"/>
              <a:gd name="connsiteY22-266" fmla="*/ 3817088 h 4492350"/>
              <a:gd name="connsiteX23-267" fmla="*/ 3317358 w 3742661"/>
              <a:gd name="connsiteY23-268" fmla="*/ 3094074 h 4492350"/>
              <a:gd name="connsiteX24-269" fmla="*/ 2190307 w 3742661"/>
              <a:gd name="connsiteY24-270" fmla="*/ 4051004 h 4492350"/>
              <a:gd name="connsiteX25-271" fmla="*/ 2232838 w 3742661"/>
              <a:gd name="connsiteY25-272" fmla="*/ 4476307 h 4492350"/>
              <a:gd name="connsiteX26-273" fmla="*/ 2218194 w 3742661"/>
              <a:gd name="connsiteY26-274" fmla="*/ 4491415 h 4492350"/>
              <a:gd name="connsiteX27-275" fmla="*/ 1743740 w 3742661"/>
              <a:gd name="connsiteY27-276" fmla="*/ 4492350 h 4492350"/>
              <a:gd name="connsiteX0-277" fmla="*/ 1743740 w 3742661"/>
              <a:gd name="connsiteY0-278" fmla="*/ 4492350 h 4492350"/>
              <a:gd name="connsiteX1-279" fmla="*/ 1796903 w 3742661"/>
              <a:gd name="connsiteY1-280" fmla="*/ 3785190 h 4492350"/>
              <a:gd name="connsiteX2-281" fmla="*/ 1307805 w 3742661"/>
              <a:gd name="connsiteY2-282" fmla="*/ 3381153 h 4492350"/>
              <a:gd name="connsiteX3-283" fmla="*/ 31898 w 3742661"/>
              <a:gd name="connsiteY3-284" fmla="*/ 2945218 h 4492350"/>
              <a:gd name="connsiteX4-285" fmla="*/ 1127052 w 3742661"/>
              <a:gd name="connsiteY4-286" fmla="*/ 3242930 h 4492350"/>
              <a:gd name="connsiteX5-287" fmla="*/ 393405 w 3742661"/>
              <a:gd name="connsiteY5-288" fmla="*/ 2456121 h 4492350"/>
              <a:gd name="connsiteX6-289" fmla="*/ 1775638 w 3742661"/>
              <a:gd name="connsiteY6-290" fmla="*/ 3519376 h 4492350"/>
              <a:gd name="connsiteX7-291" fmla="*/ 1679945 w 3742661"/>
              <a:gd name="connsiteY7-292" fmla="*/ 2392325 h 4492350"/>
              <a:gd name="connsiteX8-293" fmla="*/ 0 w 3742661"/>
              <a:gd name="connsiteY8-294" fmla="*/ 754911 h 4492350"/>
              <a:gd name="connsiteX9-295" fmla="*/ 988828 w 3742661"/>
              <a:gd name="connsiteY9-296" fmla="*/ 1924493 h 4492350"/>
              <a:gd name="connsiteX10-297" fmla="*/ 1137684 w 3742661"/>
              <a:gd name="connsiteY10-298" fmla="*/ 861237 h 4492350"/>
              <a:gd name="connsiteX11-299" fmla="*/ 1222745 w 3742661"/>
              <a:gd name="connsiteY11-300" fmla="*/ 2062716 h 4492350"/>
              <a:gd name="connsiteX12-301" fmla="*/ 1690577 w 3742661"/>
              <a:gd name="connsiteY12-302" fmla="*/ 2190307 h 4492350"/>
              <a:gd name="connsiteX13-303" fmla="*/ 1956391 w 3742661"/>
              <a:gd name="connsiteY13-304" fmla="*/ 0 h 4492350"/>
              <a:gd name="connsiteX14-305" fmla="*/ 2083982 w 3742661"/>
              <a:gd name="connsiteY14-306" fmla="*/ 978195 h 4492350"/>
              <a:gd name="connsiteX15-307" fmla="*/ 1881963 w 3742661"/>
              <a:gd name="connsiteY15-308" fmla="*/ 2232837 h 4492350"/>
              <a:gd name="connsiteX16-309" fmla="*/ 2041452 w 3742661"/>
              <a:gd name="connsiteY16-310" fmla="*/ 3030279 h 4492350"/>
              <a:gd name="connsiteX17-311" fmla="*/ 2647507 w 3742661"/>
              <a:gd name="connsiteY17-312" fmla="*/ 2519916 h 4492350"/>
              <a:gd name="connsiteX18-313" fmla="*/ 2849526 w 3742661"/>
              <a:gd name="connsiteY18-314" fmla="*/ 1307804 h 4492350"/>
              <a:gd name="connsiteX19-315" fmla="*/ 2838893 w 3742661"/>
              <a:gd name="connsiteY19-316" fmla="*/ 2371060 h 4492350"/>
              <a:gd name="connsiteX20-317" fmla="*/ 3742661 w 3742661"/>
              <a:gd name="connsiteY20-318" fmla="*/ 1148316 h 4492350"/>
              <a:gd name="connsiteX21-319" fmla="*/ 2222205 w 3742661"/>
              <a:gd name="connsiteY21-320" fmla="*/ 3370521 h 4492350"/>
              <a:gd name="connsiteX22-321" fmla="*/ 2169042 w 3742661"/>
              <a:gd name="connsiteY22-322" fmla="*/ 3817088 h 4492350"/>
              <a:gd name="connsiteX23-323" fmla="*/ 3317358 w 3742661"/>
              <a:gd name="connsiteY23-324" fmla="*/ 3094074 h 4492350"/>
              <a:gd name="connsiteX24-325" fmla="*/ 2194317 w 3742661"/>
              <a:gd name="connsiteY24-326" fmla="*/ 4030951 h 4492350"/>
              <a:gd name="connsiteX25-327" fmla="*/ 2232838 w 3742661"/>
              <a:gd name="connsiteY25-328" fmla="*/ 4476307 h 4492350"/>
              <a:gd name="connsiteX26-329" fmla="*/ 2218194 w 3742661"/>
              <a:gd name="connsiteY26-330" fmla="*/ 4491415 h 4492350"/>
              <a:gd name="connsiteX27-331" fmla="*/ 1743740 w 3742661"/>
              <a:gd name="connsiteY27-332" fmla="*/ 4492350 h 4492350"/>
              <a:gd name="connsiteX0-333" fmla="*/ 1743740 w 3742661"/>
              <a:gd name="connsiteY0-334" fmla="*/ 4492350 h 4492350"/>
              <a:gd name="connsiteX1-335" fmla="*/ 1796903 w 3742661"/>
              <a:gd name="connsiteY1-336" fmla="*/ 3785190 h 4492350"/>
              <a:gd name="connsiteX2-337" fmla="*/ 1307805 w 3742661"/>
              <a:gd name="connsiteY2-338" fmla="*/ 3381153 h 4492350"/>
              <a:gd name="connsiteX3-339" fmla="*/ 31898 w 3742661"/>
              <a:gd name="connsiteY3-340" fmla="*/ 2945218 h 4492350"/>
              <a:gd name="connsiteX4-341" fmla="*/ 1127052 w 3742661"/>
              <a:gd name="connsiteY4-342" fmla="*/ 3242930 h 4492350"/>
              <a:gd name="connsiteX5-343" fmla="*/ 393405 w 3742661"/>
              <a:gd name="connsiteY5-344" fmla="*/ 2456121 h 4492350"/>
              <a:gd name="connsiteX6-345" fmla="*/ 1775638 w 3742661"/>
              <a:gd name="connsiteY6-346" fmla="*/ 3519376 h 4492350"/>
              <a:gd name="connsiteX7-347" fmla="*/ 1679945 w 3742661"/>
              <a:gd name="connsiteY7-348" fmla="*/ 2392325 h 4492350"/>
              <a:gd name="connsiteX8-349" fmla="*/ 0 w 3742661"/>
              <a:gd name="connsiteY8-350" fmla="*/ 754911 h 4492350"/>
              <a:gd name="connsiteX9-351" fmla="*/ 988828 w 3742661"/>
              <a:gd name="connsiteY9-352" fmla="*/ 1924493 h 4492350"/>
              <a:gd name="connsiteX10-353" fmla="*/ 1137684 w 3742661"/>
              <a:gd name="connsiteY10-354" fmla="*/ 861237 h 4492350"/>
              <a:gd name="connsiteX11-355" fmla="*/ 1222745 w 3742661"/>
              <a:gd name="connsiteY11-356" fmla="*/ 2062716 h 4492350"/>
              <a:gd name="connsiteX12-357" fmla="*/ 1690577 w 3742661"/>
              <a:gd name="connsiteY12-358" fmla="*/ 2190307 h 4492350"/>
              <a:gd name="connsiteX13-359" fmla="*/ 1956391 w 3742661"/>
              <a:gd name="connsiteY13-360" fmla="*/ 0 h 4492350"/>
              <a:gd name="connsiteX14-361" fmla="*/ 2083982 w 3742661"/>
              <a:gd name="connsiteY14-362" fmla="*/ 978195 h 4492350"/>
              <a:gd name="connsiteX15-363" fmla="*/ 1881963 w 3742661"/>
              <a:gd name="connsiteY15-364" fmla="*/ 2232837 h 4492350"/>
              <a:gd name="connsiteX16-365" fmla="*/ 2041452 w 3742661"/>
              <a:gd name="connsiteY16-366" fmla="*/ 3030279 h 4492350"/>
              <a:gd name="connsiteX17-367" fmla="*/ 2647507 w 3742661"/>
              <a:gd name="connsiteY17-368" fmla="*/ 2519916 h 4492350"/>
              <a:gd name="connsiteX18-369" fmla="*/ 2849526 w 3742661"/>
              <a:gd name="connsiteY18-370" fmla="*/ 1307804 h 4492350"/>
              <a:gd name="connsiteX19-371" fmla="*/ 2838893 w 3742661"/>
              <a:gd name="connsiteY19-372" fmla="*/ 2371060 h 4492350"/>
              <a:gd name="connsiteX20-373" fmla="*/ 3742661 w 3742661"/>
              <a:gd name="connsiteY20-374" fmla="*/ 1148316 h 4492350"/>
              <a:gd name="connsiteX21-375" fmla="*/ 2222205 w 3742661"/>
              <a:gd name="connsiteY21-376" fmla="*/ 3370521 h 4492350"/>
              <a:gd name="connsiteX22-377" fmla="*/ 2169042 w 3742661"/>
              <a:gd name="connsiteY22-378" fmla="*/ 3817088 h 4492350"/>
              <a:gd name="connsiteX23-379" fmla="*/ 3317358 w 3742661"/>
              <a:gd name="connsiteY23-380" fmla="*/ 3094074 h 4492350"/>
              <a:gd name="connsiteX24-381" fmla="*/ 2194317 w 3742661"/>
              <a:gd name="connsiteY24-382" fmla="*/ 4030951 h 4492350"/>
              <a:gd name="connsiteX25-383" fmla="*/ 2232838 w 3742661"/>
              <a:gd name="connsiteY25-384" fmla="*/ 4476307 h 4492350"/>
              <a:gd name="connsiteX26-385" fmla="*/ 2218194 w 3742661"/>
              <a:gd name="connsiteY26-386" fmla="*/ 4491415 h 4492350"/>
              <a:gd name="connsiteX27-387" fmla="*/ 1743740 w 3742661"/>
              <a:gd name="connsiteY27-388" fmla="*/ 4492350 h 4492350"/>
              <a:gd name="connsiteX0-389" fmla="*/ 1743740 w 3742661"/>
              <a:gd name="connsiteY0-390" fmla="*/ 4492350 h 4492350"/>
              <a:gd name="connsiteX1-391" fmla="*/ 1796903 w 3742661"/>
              <a:gd name="connsiteY1-392" fmla="*/ 3785190 h 4492350"/>
              <a:gd name="connsiteX2-393" fmla="*/ 1307805 w 3742661"/>
              <a:gd name="connsiteY2-394" fmla="*/ 3381153 h 4492350"/>
              <a:gd name="connsiteX3-395" fmla="*/ 31898 w 3742661"/>
              <a:gd name="connsiteY3-396" fmla="*/ 2945218 h 4492350"/>
              <a:gd name="connsiteX4-397" fmla="*/ 1127052 w 3742661"/>
              <a:gd name="connsiteY4-398" fmla="*/ 3242930 h 4492350"/>
              <a:gd name="connsiteX5-399" fmla="*/ 393405 w 3742661"/>
              <a:gd name="connsiteY5-400" fmla="*/ 2456121 h 4492350"/>
              <a:gd name="connsiteX6-401" fmla="*/ 1775638 w 3742661"/>
              <a:gd name="connsiteY6-402" fmla="*/ 3519376 h 4492350"/>
              <a:gd name="connsiteX7-403" fmla="*/ 1679945 w 3742661"/>
              <a:gd name="connsiteY7-404" fmla="*/ 2392325 h 4492350"/>
              <a:gd name="connsiteX8-405" fmla="*/ 0 w 3742661"/>
              <a:gd name="connsiteY8-406" fmla="*/ 754911 h 4492350"/>
              <a:gd name="connsiteX9-407" fmla="*/ 988828 w 3742661"/>
              <a:gd name="connsiteY9-408" fmla="*/ 1924493 h 4492350"/>
              <a:gd name="connsiteX10-409" fmla="*/ 1137684 w 3742661"/>
              <a:gd name="connsiteY10-410" fmla="*/ 861237 h 4492350"/>
              <a:gd name="connsiteX11-411" fmla="*/ 1222745 w 3742661"/>
              <a:gd name="connsiteY11-412" fmla="*/ 2062716 h 4492350"/>
              <a:gd name="connsiteX12-413" fmla="*/ 1690577 w 3742661"/>
              <a:gd name="connsiteY12-414" fmla="*/ 2190307 h 4492350"/>
              <a:gd name="connsiteX13-415" fmla="*/ 1956391 w 3742661"/>
              <a:gd name="connsiteY13-416" fmla="*/ 0 h 4492350"/>
              <a:gd name="connsiteX14-417" fmla="*/ 2083982 w 3742661"/>
              <a:gd name="connsiteY14-418" fmla="*/ 978195 h 4492350"/>
              <a:gd name="connsiteX15-419" fmla="*/ 1881963 w 3742661"/>
              <a:gd name="connsiteY15-420" fmla="*/ 2232837 h 4492350"/>
              <a:gd name="connsiteX16-421" fmla="*/ 2041452 w 3742661"/>
              <a:gd name="connsiteY16-422" fmla="*/ 3030279 h 4492350"/>
              <a:gd name="connsiteX17-423" fmla="*/ 2647507 w 3742661"/>
              <a:gd name="connsiteY17-424" fmla="*/ 2519916 h 4492350"/>
              <a:gd name="connsiteX18-425" fmla="*/ 2849526 w 3742661"/>
              <a:gd name="connsiteY18-426" fmla="*/ 1307804 h 4492350"/>
              <a:gd name="connsiteX19-427" fmla="*/ 2838893 w 3742661"/>
              <a:gd name="connsiteY19-428" fmla="*/ 2371060 h 4492350"/>
              <a:gd name="connsiteX20-429" fmla="*/ 3742661 w 3742661"/>
              <a:gd name="connsiteY20-430" fmla="*/ 1148316 h 4492350"/>
              <a:gd name="connsiteX21-431" fmla="*/ 2222205 w 3742661"/>
              <a:gd name="connsiteY21-432" fmla="*/ 3370521 h 4492350"/>
              <a:gd name="connsiteX22-433" fmla="*/ 2169042 w 3742661"/>
              <a:gd name="connsiteY22-434" fmla="*/ 3817088 h 4492350"/>
              <a:gd name="connsiteX23-435" fmla="*/ 3317358 w 3742661"/>
              <a:gd name="connsiteY23-436" fmla="*/ 3094074 h 4492350"/>
              <a:gd name="connsiteX24-437" fmla="*/ 2194317 w 3742661"/>
              <a:gd name="connsiteY24-438" fmla="*/ 4030951 h 4492350"/>
              <a:gd name="connsiteX25-439" fmla="*/ 2232838 w 3742661"/>
              <a:gd name="connsiteY25-440" fmla="*/ 4476307 h 4492350"/>
              <a:gd name="connsiteX26-441" fmla="*/ 2218194 w 3742661"/>
              <a:gd name="connsiteY26-442" fmla="*/ 4491415 h 4492350"/>
              <a:gd name="connsiteX27-443" fmla="*/ 1743740 w 3742661"/>
              <a:gd name="connsiteY27-444" fmla="*/ 4492350 h 4492350"/>
              <a:gd name="connsiteX0-445" fmla="*/ 1743740 w 3742661"/>
              <a:gd name="connsiteY0-446" fmla="*/ 4492350 h 4492350"/>
              <a:gd name="connsiteX1-447" fmla="*/ 1796903 w 3742661"/>
              <a:gd name="connsiteY1-448" fmla="*/ 3785190 h 4492350"/>
              <a:gd name="connsiteX2-449" fmla="*/ 1307805 w 3742661"/>
              <a:gd name="connsiteY2-450" fmla="*/ 3381153 h 4492350"/>
              <a:gd name="connsiteX3-451" fmla="*/ 31898 w 3742661"/>
              <a:gd name="connsiteY3-452" fmla="*/ 2945218 h 4492350"/>
              <a:gd name="connsiteX4-453" fmla="*/ 1127052 w 3742661"/>
              <a:gd name="connsiteY4-454" fmla="*/ 3242930 h 4492350"/>
              <a:gd name="connsiteX5-455" fmla="*/ 393405 w 3742661"/>
              <a:gd name="connsiteY5-456" fmla="*/ 2456121 h 4492350"/>
              <a:gd name="connsiteX6-457" fmla="*/ 1775638 w 3742661"/>
              <a:gd name="connsiteY6-458" fmla="*/ 3519376 h 4492350"/>
              <a:gd name="connsiteX7-459" fmla="*/ 1679945 w 3742661"/>
              <a:gd name="connsiteY7-460" fmla="*/ 2392325 h 4492350"/>
              <a:gd name="connsiteX8-461" fmla="*/ 0 w 3742661"/>
              <a:gd name="connsiteY8-462" fmla="*/ 754911 h 4492350"/>
              <a:gd name="connsiteX9-463" fmla="*/ 988828 w 3742661"/>
              <a:gd name="connsiteY9-464" fmla="*/ 1924493 h 4492350"/>
              <a:gd name="connsiteX10-465" fmla="*/ 1137684 w 3742661"/>
              <a:gd name="connsiteY10-466" fmla="*/ 861237 h 4492350"/>
              <a:gd name="connsiteX11-467" fmla="*/ 1222745 w 3742661"/>
              <a:gd name="connsiteY11-468" fmla="*/ 2062716 h 4492350"/>
              <a:gd name="connsiteX12-469" fmla="*/ 1690577 w 3742661"/>
              <a:gd name="connsiteY12-470" fmla="*/ 2190307 h 4492350"/>
              <a:gd name="connsiteX13-471" fmla="*/ 1956391 w 3742661"/>
              <a:gd name="connsiteY13-472" fmla="*/ 0 h 4492350"/>
              <a:gd name="connsiteX14-473" fmla="*/ 2083982 w 3742661"/>
              <a:gd name="connsiteY14-474" fmla="*/ 978195 h 4492350"/>
              <a:gd name="connsiteX15-475" fmla="*/ 1881963 w 3742661"/>
              <a:gd name="connsiteY15-476" fmla="*/ 2232837 h 4492350"/>
              <a:gd name="connsiteX16-477" fmla="*/ 2041452 w 3742661"/>
              <a:gd name="connsiteY16-478" fmla="*/ 3030279 h 4492350"/>
              <a:gd name="connsiteX17-479" fmla="*/ 2647507 w 3742661"/>
              <a:gd name="connsiteY17-480" fmla="*/ 2519916 h 4492350"/>
              <a:gd name="connsiteX18-481" fmla="*/ 2849526 w 3742661"/>
              <a:gd name="connsiteY18-482" fmla="*/ 1307804 h 4492350"/>
              <a:gd name="connsiteX19-483" fmla="*/ 2838893 w 3742661"/>
              <a:gd name="connsiteY19-484" fmla="*/ 2371060 h 4492350"/>
              <a:gd name="connsiteX20-485" fmla="*/ 3742661 w 3742661"/>
              <a:gd name="connsiteY20-486" fmla="*/ 1148316 h 4492350"/>
              <a:gd name="connsiteX21-487" fmla="*/ 2222205 w 3742661"/>
              <a:gd name="connsiteY21-488" fmla="*/ 3370521 h 4492350"/>
              <a:gd name="connsiteX22-489" fmla="*/ 2169042 w 3742661"/>
              <a:gd name="connsiteY22-490" fmla="*/ 3817088 h 4492350"/>
              <a:gd name="connsiteX23-491" fmla="*/ 3317358 w 3742661"/>
              <a:gd name="connsiteY23-492" fmla="*/ 3094074 h 4492350"/>
              <a:gd name="connsiteX24-493" fmla="*/ 2194317 w 3742661"/>
              <a:gd name="connsiteY24-494" fmla="*/ 4030951 h 4492350"/>
              <a:gd name="connsiteX25-495" fmla="*/ 2232838 w 3742661"/>
              <a:gd name="connsiteY25-496" fmla="*/ 4476307 h 4492350"/>
              <a:gd name="connsiteX26-497" fmla="*/ 2218194 w 3742661"/>
              <a:gd name="connsiteY26-498" fmla="*/ 4491415 h 4492350"/>
              <a:gd name="connsiteX27-499" fmla="*/ 1743740 w 3742661"/>
              <a:gd name="connsiteY27-500" fmla="*/ 4492350 h 4492350"/>
              <a:gd name="connsiteX0-501" fmla="*/ 1743740 w 3742661"/>
              <a:gd name="connsiteY0-502" fmla="*/ 4492350 h 4492350"/>
              <a:gd name="connsiteX1-503" fmla="*/ 1796903 w 3742661"/>
              <a:gd name="connsiteY1-504" fmla="*/ 3785190 h 4492350"/>
              <a:gd name="connsiteX2-505" fmla="*/ 1307805 w 3742661"/>
              <a:gd name="connsiteY2-506" fmla="*/ 3381153 h 4492350"/>
              <a:gd name="connsiteX3-507" fmla="*/ 31898 w 3742661"/>
              <a:gd name="connsiteY3-508" fmla="*/ 2945218 h 4492350"/>
              <a:gd name="connsiteX4-509" fmla="*/ 1127052 w 3742661"/>
              <a:gd name="connsiteY4-510" fmla="*/ 3242930 h 4492350"/>
              <a:gd name="connsiteX5-511" fmla="*/ 393405 w 3742661"/>
              <a:gd name="connsiteY5-512" fmla="*/ 2456121 h 4492350"/>
              <a:gd name="connsiteX6-513" fmla="*/ 1775638 w 3742661"/>
              <a:gd name="connsiteY6-514" fmla="*/ 3519376 h 4492350"/>
              <a:gd name="connsiteX7-515" fmla="*/ 1679945 w 3742661"/>
              <a:gd name="connsiteY7-516" fmla="*/ 2392325 h 4492350"/>
              <a:gd name="connsiteX8-517" fmla="*/ 0 w 3742661"/>
              <a:gd name="connsiteY8-518" fmla="*/ 754911 h 4492350"/>
              <a:gd name="connsiteX9-519" fmla="*/ 988828 w 3742661"/>
              <a:gd name="connsiteY9-520" fmla="*/ 1924493 h 4492350"/>
              <a:gd name="connsiteX10-521" fmla="*/ 1137684 w 3742661"/>
              <a:gd name="connsiteY10-522" fmla="*/ 861237 h 4492350"/>
              <a:gd name="connsiteX11-523" fmla="*/ 1222745 w 3742661"/>
              <a:gd name="connsiteY11-524" fmla="*/ 2062716 h 4492350"/>
              <a:gd name="connsiteX12-525" fmla="*/ 1690577 w 3742661"/>
              <a:gd name="connsiteY12-526" fmla="*/ 2190307 h 4492350"/>
              <a:gd name="connsiteX13-527" fmla="*/ 1956391 w 3742661"/>
              <a:gd name="connsiteY13-528" fmla="*/ 0 h 4492350"/>
              <a:gd name="connsiteX14-529" fmla="*/ 2083982 w 3742661"/>
              <a:gd name="connsiteY14-530" fmla="*/ 978195 h 4492350"/>
              <a:gd name="connsiteX15-531" fmla="*/ 1881963 w 3742661"/>
              <a:gd name="connsiteY15-532" fmla="*/ 2232837 h 4492350"/>
              <a:gd name="connsiteX16-533" fmla="*/ 2041452 w 3742661"/>
              <a:gd name="connsiteY16-534" fmla="*/ 3030279 h 4492350"/>
              <a:gd name="connsiteX17-535" fmla="*/ 2647507 w 3742661"/>
              <a:gd name="connsiteY17-536" fmla="*/ 2519916 h 4492350"/>
              <a:gd name="connsiteX18-537" fmla="*/ 2849526 w 3742661"/>
              <a:gd name="connsiteY18-538" fmla="*/ 1307804 h 4492350"/>
              <a:gd name="connsiteX19-539" fmla="*/ 2838893 w 3742661"/>
              <a:gd name="connsiteY19-540" fmla="*/ 2371060 h 4492350"/>
              <a:gd name="connsiteX20-541" fmla="*/ 3742661 w 3742661"/>
              <a:gd name="connsiteY20-542" fmla="*/ 1148316 h 4492350"/>
              <a:gd name="connsiteX21-543" fmla="*/ 2222205 w 3742661"/>
              <a:gd name="connsiteY21-544" fmla="*/ 3370521 h 4492350"/>
              <a:gd name="connsiteX22-545" fmla="*/ 2169042 w 3742661"/>
              <a:gd name="connsiteY22-546" fmla="*/ 3817088 h 4492350"/>
              <a:gd name="connsiteX23-547" fmla="*/ 3317358 w 3742661"/>
              <a:gd name="connsiteY23-548" fmla="*/ 3094074 h 4492350"/>
              <a:gd name="connsiteX24-549" fmla="*/ 2194317 w 3742661"/>
              <a:gd name="connsiteY24-550" fmla="*/ 4030951 h 4492350"/>
              <a:gd name="connsiteX25-551" fmla="*/ 2232838 w 3742661"/>
              <a:gd name="connsiteY25-552" fmla="*/ 4476307 h 4492350"/>
              <a:gd name="connsiteX26-553" fmla="*/ 2218194 w 3742661"/>
              <a:gd name="connsiteY26-554" fmla="*/ 4491415 h 4492350"/>
              <a:gd name="connsiteX27-555" fmla="*/ 1743740 w 3742661"/>
              <a:gd name="connsiteY27-556" fmla="*/ 4492350 h 4492350"/>
              <a:gd name="connsiteX0-557" fmla="*/ 1743740 w 3742661"/>
              <a:gd name="connsiteY0-558" fmla="*/ 4492350 h 4492350"/>
              <a:gd name="connsiteX1-559" fmla="*/ 1796903 w 3742661"/>
              <a:gd name="connsiteY1-560" fmla="*/ 3785190 h 4492350"/>
              <a:gd name="connsiteX2-561" fmla="*/ 1307805 w 3742661"/>
              <a:gd name="connsiteY2-562" fmla="*/ 3381153 h 4492350"/>
              <a:gd name="connsiteX3-563" fmla="*/ 31898 w 3742661"/>
              <a:gd name="connsiteY3-564" fmla="*/ 2945218 h 4492350"/>
              <a:gd name="connsiteX4-565" fmla="*/ 1127052 w 3742661"/>
              <a:gd name="connsiteY4-566" fmla="*/ 3242930 h 4492350"/>
              <a:gd name="connsiteX5-567" fmla="*/ 393405 w 3742661"/>
              <a:gd name="connsiteY5-568" fmla="*/ 2456121 h 4492350"/>
              <a:gd name="connsiteX6-569" fmla="*/ 1775638 w 3742661"/>
              <a:gd name="connsiteY6-570" fmla="*/ 3519376 h 4492350"/>
              <a:gd name="connsiteX7-571" fmla="*/ 1679945 w 3742661"/>
              <a:gd name="connsiteY7-572" fmla="*/ 2392325 h 4492350"/>
              <a:gd name="connsiteX8-573" fmla="*/ 0 w 3742661"/>
              <a:gd name="connsiteY8-574" fmla="*/ 754911 h 4492350"/>
              <a:gd name="connsiteX9-575" fmla="*/ 988828 w 3742661"/>
              <a:gd name="connsiteY9-576" fmla="*/ 1924493 h 4492350"/>
              <a:gd name="connsiteX10-577" fmla="*/ 1137684 w 3742661"/>
              <a:gd name="connsiteY10-578" fmla="*/ 861237 h 4492350"/>
              <a:gd name="connsiteX11-579" fmla="*/ 1222745 w 3742661"/>
              <a:gd name="connsiteY11-580" fmla="*/ 2062716 h 4492350"/>
              <a:gd name="connsiteX12-581" fmla="*/ 1690577 w 3742661"/>
              <a:gd name="connsiteY12-582" fmla="*/ 2190307 h 4492350"/>
              <a:gd name="connsiteX13-583" fmla="*/ 1956391 w 3742661"/>
              <a:gd name="connsiteY13-584" fmla="*/ 0 h 4492350"/>
              <a:gd name="connsiteX14-585" fmla="*/ 2083982 w 3742661"/>
              <a:gd name="connsiteY14-586" fmla="*/ 978195 h 4492350"/>
              <a:gd name="connsiteX15-587" fmla="*/ 1881963 w 3742661"/>
              <a:gd name="connsiteY15-588" fmla="*/ 2232837 h 4492350"/>
              <a:gd name="connsiteX16-589" fmla="*/ 2041452 w 3742661"/>
              <a:gd name="connsiteY16-590" fmla="*/ 3030279 h 4492350"/>
              <a:gd name="connsiteX17-591" fmla="*/ 2647507 w 3742661"/>
              <a:gd name="connsiteY17-592" fmla="*/ 2519916 h 4492350"/>
              <a:gd name="connsiteX18-593" fmla="*/ 2849526 w 3742661"/>
              <a:gd name="connsiteY18-594" fmla="*/ 1307804 h 4492350"/>
              <a:gd name="connsiteX19-595" fmla="*/ 2838893 w 3742661"/>
              <a:gd name="connsiteY19-596" fmla="*/ 2371060 h 4492350"/>
              <a:gd name="connsiteX20-597" fmla="*/ 3742661 w 3742661"/>
              <a:gd name="connsiteY20-598" fmla="*/ 1148316 h 4492350"/>
              <a:gd name="connsiteX21-599" fmla="*/ 2222205 w 3742661"/>
              <a:gd name="connsiteY21-600" fmla="*/ 3370521 h 4492350"/>
              <a:gd name="connsiteX22-601" fmla="*/ 2169042 w 3742661"/>
              <a:gd name="connsiteY22-602" fmla="*/ 3817088 h 4492350"/>
              <a:gd name="connsiteX23-603" fmla="*/ 3317358 w 3742661"/>
              <a:gd name="connsiteY23-604" fmla="*/ 3094074 h 4492350"/>
              <a:gd name="connsiteX24-605" fmla="*/ 2194317 w 3742661"/>
              <a:gd name="connsiteY24-606" fmla="*/ 4030951 h 4492350"/>
              <a:gd name="connsiteX25-607" fmla="*/ 2232838 w 3742661"/>
              <a:gd name="connsiteY25-608" fmla="*/ 4476307 h 4492350"/>
              <a:gd name="connsiteX26-609" fmla="*/ 2218194 w 3742661"/>
              <a:gd name="connsiteY26-610" fmla="*/ 4491415 h 4492350"/>
              <a:gd name="connsiteX27-611" fmla="*/ 1743740 w 3742661"/>
              <a:gd name="connsiteY27-612" fmla="*/ 4492350 h 4492350"/>
              <a:gd name="connsiteX0-613" fmla="*/ 1743740 w 3742661"/>
              <a:gd name="connsiteY0-614" fmla="*/ 4492350 h 4492350"/>
              <a:gd name="connsiteX1-615" fmla="*/ 1796903 w 3742661"/>
              <a:gd name="connsiteY1-616" fmla="*/ 3785190 h 4492350"/>
              <a:gd name="connsiteX2-617" fmla="*/ 1307805 w 3742661"/>
              <a:gd name="connsiteY2-618" fmla="*/ 3381153 h 4492350"/>
              <a:gd name="connsiteX3-619" fmla="*/ 31898 w 3742661"/>
              <a:gd name="connsiteY3-620" fmla="*/ 2945218 h 4492350"/>
              <a:gd name="connsiteX4-621" fmla="*/ 1127052 w 3742661"/>
              <a:gd name="connsiteY4-622" fmla="*/ 3242930 h 4492350"/>
              <a:gd name="connsiteX5-623" fmla="*/ 393405 w 3742661"/>
              <a:gd name="connsiteY5-624" fmla="*/ 2456121 h 4492350"/>
              <a:gd name="connsiteX6-625" fmla="*/ 1775638 w 3742661"/>
              <a:gd name="connsiteY6-626" fmla="*/ 3519376 h 4492350"/>
              <a:gd name="connsiteX7-627" fmla="*/ 1679945 w 3742661"/>
              <a:gd name="connsiteY7-628" fmla="*/ 2392325 h 4492350"/>
              <a:gd name="connsiteX8-629" fmla="*/ 0 w 3742661"/>
              <a:gd name="connsiteY8-630" fmla="*/ 754911 h 4492350"/>
              <a:gd name="connsiteX9-631" fmla="*/ 988828 w 3742661"/>
              <a:gd name="connsiteY9-632" fmla="*/ 1924493 h 4492350"/>
              <a:gd name="connsiteX10-633" fmla="*/ 1137684 w 3742661"/>
              <a:gd name="connsiteY10-634" fmla="*/ 861237 h 4492350"/>
              <a:gd name="connsiteX11-635" fmla="*/ 1222745 w 3742661"/>
              <a:gd name="connsiteY11-636" fmla="*/ 2062716 h 4492350"/>
              <a:gd name="connsiteX12-637" fmla="*/ 1690577 w 3742661"/>
              <a:gd name="connsiteY12-638" fmla="*/ 2190307 h 4492350"/>
              <a:gd name="connsiteX13-639" fmla="*/ 1956391 w 3742661"/>
              <a:gd name="connsiteY13-640" fmla="*/ 0 h 4492350"/>
              <a:gd name="connsiteX14-641" fmla="*/ 2083982 w 3742661"/>
              <a:gd name="connsiteY14-642" fmla="*/ 978195 h 4492350"/>
              <a:gd name="connsiteX15-643" fmla="*/ 1881963 w 3742661"/>
              <a:gd name="connsiteY15-644" fmla="*/ 2232837 h 4492350"/>
              <a:gd name="connsiteX16-645" fmla="*/ 2041452 w 3742661"/>
              <a:gd name="connsiteY16-646" fmla="*/ 3030279 h 4492350"/>
              <a:gd name="connsiteX17-647" fmla="*/ 2647507 w 3742661"/>
              <a:gd name="connsiteY17-648" fmla="*/ 2519916 h 4492350"/>
              <a:gd name="connsiteX18-649" fmla="*/ 2849526 w 3742661"/>
              <a:gd name="connsiteY18-650" fmla="*/ 1307804 h 4492350"/>
              <a:gd name="connsiteX19-651" fmla="*/ 2838893 w 3742661"/>
              <a:gd name="connsiteY19-652" fmla="*/ 2371060 h 4492350"/>
              <a:gd name="connsiteX20-653" fmla="*/ 3742661 w 3742661"/>
              <a:gd name="connsiteY20-654" fmla="*/ 1148316 h 4492350"/>
              <a:gd name="connsiteX21-655" fmla="*/ 2222205 w 3742661"/>
              <a:gd name="connsiteY21-656" fmla="*/ 3370521 h 4492350"/>
              <a:gd name="connsiteX22-657" fmla="*/ 2169042 w 3742661"/>
              <a:gd name="connsiteY22-658" fmla="*/ 3817088 h 4492350"/>
              <a:gd name="connsiteX23-659" fmla="*/ 3317358 w 3742661"/>
              <a:gd name="connsiteY23-660" fmla="*/ 3094074 h 4492350"/>
              <a:gd name="connsiteX24-661" fmla="*/ 2194317 w 3742661"/>
              <a:gd name="connsiteY24-662" fmla="*/ 4030951 h 4492350"/>
              <a:gd name="connsiteX25-663" fmla="*/ 2232838 w 3742661"/>
              <a:gd name="connsiteY25-664" fmla="*/ 4476307 h 4492350"/>
              <a:gd name="connsiteX26-665" fmla="*/ 2218194 w 3742661"/>
              <a:gd name="connsiteY26-666" fmla="*/ 4491415 h 4492350"/>
              <a:gd name="connsiteX27-667" fmla="*/ 1743740 w 3742661"/>
              <a:gd name="connsiteY27-668" fmla="*/ 4492350 h 4492350"/>
              <a:gd name="connsiteX0-669" fmla="*/ 1743740 w 3742661"/>
              <a:gd name="connsiteY0-670" fmla="*/ 4492350 h 4492350"/>
              <a:gd name="connsiteX1-671" fmla="*/ 1796903 w 3742661"/>
              <a:gd name="connsiteY1-672" fmla="*/ 3785190 h 4492350"/>
              <a:gd name="connsiteX2-673" fmla="*/ 1307805 w 3742661"/>
              <a:gd name="connsiteY2-674" fmla="*/ 3381153 h 4492350"/>
              <a:gd name="connsiteX3-675" fmla="*/ 31898 w 3742661"/>
              <a:gd name="connsiteY3-676" fmla="*/ 2945218 h 4492350"/>
              <a:gd name="connsiteX4-677" fmla="*/ 1127052 w 3742661"/>
              <a:gd name="connsiteY4-678" fmla="*/ 3242930 h 4492350"/>
              <a:gd name="connsiteX5-679" fmla="*/ 393405 w 3742661"/>
              <a:gd name="connsiteY5-680" fmla="*/ 2456121 h 4492350"/>
              <a:gd name="connsiteX6-681" fmla="*/ 1775638 w 3742661"/>
              <a:gd name="connsiteY6-682" fmla="*/ 3519376 h 4492350"/>
              <a:gd name="connsiteX7-683" fmla="*/ 1679945 w 3742661"/>
              <a:gd name="connsiteY7-684" fmla="*/ 2392325 h 4492350"/>
              <a:gd name="connsiteX8-685" fmla="*/ 0 w 3742661"/>
              <a:gd name="connsiteY8-686" fmla="*/ 754911 h 4492350"/>
              <a:gd name="connsiteX9-687" fmla="*/ 988828 w 3742661"/>
              <a:gd name="connsiteY9-688" fmla="*/ 1924493 h 4492350"/>
              <a:gd name="connsiteX10-689" fmla="*/ 1137684 w 3742661"/>
              <a:gd name="connsiteY10-690" fmla="*/ 861237 h 4492350"/>
              <a:gd name="connsiteX11-691" fmla="*/ 1222745 w 3742661"/>
              <a:gd name="connsiteY11-692" fmla="*/ 2062716 h 4492350"/>
              <a:gd name="connsiteX12-693" fmla="*/ 1690577 w 3742661"/>
              <a:gd name="connsiteY12-694" fmla="*/ 2190307 h 4492350"/>
              <a:gd name="connsiteX13-695" fmla="*/ 1956391 w 3742661"/>
              <a:gd name="connsiteY13-696" fmla="*/ 0 h 4492350"/>
              <a:gd name="connsiteX14-697" fmla="*/ 2083982 w 3742661"/>
              <a:gd name="connsiteY14-698" fmla="*/ 978195 h 4492350"/>
              <a:gd name="connsiteX15-699" fmla="*/ 1881963 w 3742661"/>
              <a:gd name="connsiteY15-700" fmla="*/ 2232837 h 4492350"/>
              <a:gd name="connsiteX16-701" fmla="*/ 2041452 w 3742661"/>
              <a:gd name="connsiteY16-702" fmla="*/ 3030279 h 4492350"/>
              <a:gd name="connsiteX17-703" fmla="*/ 2647507 w 3742661"/>
              <a:gd name="connsiteY17-704" fmla="*/ 2519916 h 4492350"/>
              <a:gd name="connsiteX18-705" fmla="*/ 2849526 w 3742661"/>
              <a:gd name="connsiteY18-706" fmla="*/ 1307804 h 4492350"/>
              <a:gd name="connsiteX19-707" fmla="*/ 2838893 w 3742661"/>
              <a:gd name="connsiteY19-708" fmla="*/ 2371060 h 4492350"/>
              <a:gd name="connsiteX20-709" fmla="*/ 3742661 w 3742661"/>
              <a:gd name="connsiteY20-710" fmla="*/ 1148316 h 4492350"/>
              <a:gd name="connsiteX21-711" fmla="*/ 2222205 w 3742661"/>
              <a:gd name="connsiteY21-712" fmla="*/ 3370521 h 4492350"/>
              <a:gd name="connsiteX22-713" fmla="*/ 2169042 w 3742661"/>
              <a:gd name="connsiteY22-714" fmla="*/ 3817088 h 4492350"/>
              <a:gd name="connsiteX23-715" fmla="*/ 3317358 w 3742661"/>
              <a:gd name="connsiteY23-716" fmla="*/ 3094074 h 4492350"/>
              <a:gd name="connsiteX24-717" fmla="*/ 2194317 w 3742661"/>
              <a:gd name="connsiteY24-718" fmla="*/ 4030951 h 4492350"/>
              <a:gd name="connsiteX25-719" fmla="*/ 2232838 w 3742661"/>
              <a:gd name="connsiteY25-720" fmla="*/ 4476307 h 4492350"/>
              <a:gd name="connsiteX26-721" fmla="*/ 2218194 w 3742661"/>
              <a:gd name="connsiteY26-722" fmla="*/ 4491415 h 4492350"/>
              <a:gd name="connsiteX27-723" fmla="*/ 1743740 w 3742661"/>
              <a:gd name="connsiteY27-724" fmla="*/ 4492350 h 4492350"/>
              <a:gd name="connsiteX0-725" fmla="*/ 1743740 w 3742661"/>
              <a:gd name="connsiteY0-726" fmla="*/ 4492350 h 4492350"/>
              <a:gd name="connsiteX1-727" fmla="*/ 1796903 w 3742661"/>
              <a:gd name="connsiteY1-728" fmla="*/ 3785190 h 4492350"/>
              <a:gd name="connsiteX2-729" fmla="*/ 1307805 w 3742661"/>
              <a:gd name="connsiteY2-730" fmla="*/ 3381153 h 4492350"/>
              <a:gd name="connsiteX3-731" fmla="*/ 31898 w 3742661"/>
              <a:gd name="connsiteY3-732" fmla="*/ 2945218 h 4492350"/>
              <a:gd name="connsiteX4-733" fmla="*/ 1127052 w 3742661"/>
              <a:gd name="connsiteY4-734" fmla="*/ 3242930 h 4492350"/>
              <a:gd name="connsiteX5-735" fmla="*/ 393405 w 3742661"/>
              <a:gd name="connsiteY5-736" fmla="*/ 2456121 h 4492350"/>
              <a:gd name="connsiteX6-737" fmla="*/ 1775638 w 3742661"/>
              <a:gd name="connsiteY6-738" fmla="*/ 3519376 h 4492350"/>
              <a:gd name="connsiteX7-739" fmla="*/ 1679945 w 3742661"/>
              <a:gd name="connsiteY7-740" fmla="*/ 2392325 h 4492350"/>
              <a:gd name="connsiteX8-741" fmla="*/ 0 w 3742661"/>
              <a:gd name="connsiteY8-742" fmla="*/ 754911 h 4492350"/>
              <a:gd name="connsiteX9-743" fmla="*/ 988828 w 3742661"/>
              <a:gd name="connsiteY9-744" fmla="*/ 1924493 h 4492350"/>
              <a:gd name="connsiteX10-745" fmla="*/ 1137684 w 3742661"/>
              <a:gd name="connsiteY10-746" fmla="*/ 861237 h 4492350"/>
              <a:gd name="connsiteX11-747" fmla="*/ 1222745 w 3742661"/>
              <a:gd name="connsiteY11-748" fmla="*/ 2062716 h 4492350"/>
              <a:gd name="connsiteX12-749" fmla="*/ 1690577 w 3742661"/>
              <a:gd name="connsiteY12-750" fmla="*/ 2190307 h 4492350"/>
              <a:gd name="connsiteX13-751" fmla="*/ 1956391 w 3742661"/>
              <a:gd name="connsiteY13-752" fmla="*/ 0 h 4492350"/>
              <a:gd name="connsiteX14-753" fmla="*/ 2083982 w 3742661"/>
              <a:gd name="connsiteY14-754" fmla="*/ 978195 h 4492350"/>
              <a:gd name="connsiteX15-755" fmla="*/ 1881963 w 3742661"/>
              <a:gd name="connsiteY15-756" fmla="*/ 2232837 h 4492350"/>
              <a:gd name="connsiteX16-757" fmla="*/ 2041452 w 3742661"/>
              <a:gd name="connsiteY16-758" fmla="*/ 3030279 h 4492350"/>
              <a:gd name="connsiteX17-759" fmla="*/ 2647507 w 3742661"/>
              <a:gd name="connsiteY17-760" fmla="*/ 2519916 h 4492350"/>
              <a:gd name="connsiteX18-761" fmla="*/ 2849526 w 3742661"/>
              <a:gd name="connsiteY18-762" fmla="*/ 1307804 h 4492350"/>
              <a:gd name="connsiteX19-763" fmla="*/ 2838893 w 3742661"/>
              <a:gd name="connsiteY19-764" fmla="*/ 2371060 h 4492350"/>
              <a:gd name="connsiteX20-765" fmla="*/ 3742661 w 3742661"/>
              <a:gd name="connsiteY20-766" fmla="*/ 1148316 h 4492350"/>
              <a:gd name="connsiteX21-767" fmla="*/ 2222205 w 3742661"/>
              <a:gd name="connsiteY21-768" fmla="*/ 3370521 h 4492350"/>
              <a:gd name="connsiteX22-769" fmla="*/ 2169042 w 3742661"/>
              <a:gd name="connsiteY22-770" fmla="*/ 3817088 h 4492350"/>
              <a:gd name="connsiteX23-771" fmla="*/ 3317358 w 3742661"/>
              <a:gd name="connsiteY23-772" fmla="*/ 3094074 h 4492350"/>
              <a:gd name="connsiteX24-773" fmla="*/ 2194317 w 3742661"/>
              <a:gd name="connsiteY24-774" fmla="*/ 4030951 h 4492350"/>
              <a:gd name="connsiteX25-775" fmla="*/ 2232838 w 3742661"/>
              <a:gd name="connsiteY25-776" fmla="*/ 4476307 h 4492350"/>
              <a:gd name="connsiteX26-777" fmla="*/ 2218194 w 3742661"/>
              <a:gd name="connsiteY26-778" fmla="*/ 4491415 h 4492350"/>
              <a:gd name="connsiteX27-779" fmla="*/ 1743740 w 3742661"/>
              <a:gd name="connsiteY27-780" fmla="*/ 4492350 h 4492350"/>
              <a:gd name="connsiteX0-781" fmla="*/ 1743740 w 3742661"/>
              <a:gd name="connsiteY0-782" fmla="*/ 4492350 h 4492350"/>
              <a:gd name="connsiteX1-783" fmla="*/ 1796903 w 3742661"/>
              <a:gd name="connsiteY1-784" fmla="*/ 3785190 h 4492350"/>
              <a:gd name="connsiteX2-785" fmla="*/ 1307805 w 3742661"/>
              <a:gd name="connsiteY2-786" fmla="*/ 3381153 h 4492350"/>
              <a:gd name="connsiteX3-787" fmla="*/ 31898 w 3742661"/>
              <a:gd name="connsiteY3-788" fmla="*/ 2945218 h 4492350"/>
              <a:gd name="connsiteX4-789" fmla="*/ 1127052 w 3742661"/>
              <a:gd name="connsiteY4-790" fmla="*/ 3242930 h 4492350"/>
              <a:gd name="connsiteX5-791" fmla="*/ 393405 w 3742661"/>
              <a:gd name="connsiteY5-792" fmla="*/ 2456121 h 4492350"/>
              <a:gd name="connsiteX6-793" fmla="*/ 1775638 w 3742661"/>
              <a:gd name="connsiteY6-794" fmla="*/ 3519376 h 4492350"/>
              <a:gd name="connsiteX7-795" fmla="*/ 1679945 w 3742661"/>
              <a:gd name="connsiteY7-796" fmla="*/ 2392325 h 4492350"/>
              <a:gd name="connsiteX8-797" fmla="*/ 0 w 3742661"/>
              <a:gd name="connsiteY8-798" fmla="*/ 754911 h 4492350"/>
              <a:gd name="connsiteX9-799" fmla="*/ 988828 w 3742661"/>
              <a:gd name="connsiteY9-800" fmla="*/ 1924493 h 4492350"/>
              <a:gd name="connsiteX10-801" fmla="*/ 1137684 w 3742661"/>
              <a:gd name="connsiteY10-802" fmla="*/ 861237 h 4492350"/>
              <a:gd name="connsiteX11-803" fmla="*/ 1222745 w 3742661"/>
              <a:gd name="connsiteY11-804" fmla="*/ 2062716 h 4492350"/>
              <a:gd name="connsiteX12-805" fmla="*/ 1690577 w 3742661"/>
              <a:gd name="connsiteY12-806" fmla="*/ 2190307 h 4492350"/>
              <a:gd name="connsiteX13-807" fmla="*/ 1956391 w 3742661"/>
              <a:gd name="connsiteY13-808" fmla="*/ 0 h 4492350"/>
              <a:gd name="connsiteX14-809" fmla="*/ 2083982 w 3742661"/>
              <a:gd name="connsiteY14-810" fmla="*/ 978195 h 4492350"/>
              <a:gd name="connsiteX15-811" fmla="*/ 1881963 w 3742661"/>
              <a:gd name="connsiteY15-812" fmla="*/ 2232837 h 4492350"/>
              <a:gd name="connsiteX16-813" fmla="*/ 2041452 w 3742661"/>
              <a:gd name="connsiteY16-814" fmla="*/ 3030279 h 4492350"/>
              <a:gd name="connsiteX17-815" fmla="*/ 2647507 w 3742661"/>
              <a:gd name="connsiteY17-816" fmla="*/ 2519916 h 4492350"/>
              <a:gd name="connsiteX18-817" fmla="*/ 2849526 w 3742661"/>
              <a:gd name="connsiteY18-818" fmla="*/ 1307804 h 4492350"/>
              <a:gd name="connsiteX19-819" fmla="*/ 2838893 w 3742661"/>
              <a:gd name="connsiteY19-820" fmla="*/ 2371060 h 4492350"/>
              <a:gd name="connsiteX20-821" fmla="*/ 3742661 w 3742661"/>
              <a:gd name="connsiteY20-822" fmla="*/ 1148316 h 4492350"/>
              <a:gd name="connsiteX21-823" fmla="*/ 2222205 w 3742661"/>
              <a:gd name="connsiteY21-824" fmla="*/ 3370521 h 4492350"/>
              <a:gd name="connsiteX22-825" fmla="*/ 2169042 w 3742661"/>
              <a:gd name="connsiteY22-826" fmla="*/ 3817088 h 4492350"/>
              <a:gd name="connsiteX23-827" fmla="*/ 3317358 w 3742661"/>
              <a:gd name="connsiteY23-828" fmla="*/ 3094074 h 4492350"/>
              <a:gd name="connsiteX24-829" fmla="*/ 2194317 w 3742661"/>
              <a:gd name="connsiteY24-830" fmla="*/ 4030951 h 4492350"/>
              <a:gd name="connsiteX25-831" fmla="*/ 2232838 w 3742661"/>
              <a:gd name="connsiteY25-832" fmla="*/ 4476307 h 4492350"/>
              <a:gd name="connsiteX26-833" fmla="*/ 2218194 w 3742661"/>
              <a:gd name="connsiteY26-834" fmla="*/ 4491415 h 4492350"/>
              <a:gd name="connsiteX27-835" fmla="*/ 1743740 w 3742661"/>
              <a:gd name="connsiteY27-836" fmla="*/ 4492350 h 4492350"/>
              <a:gd name="connsiteX0-837" fmla="*/ 1743740 w 3742661"/>
              <a:gd name="connsiteY0-838" fmla="*/ 4492350 h 4492350"/>
              <a:gd name="connsiteX1-839" fmla="*/ 1796903 w 3742661"/>
              <a:gd name="connsiteY1-840" fmla="*/ 3785190 h 4492350"/>
              <a:gd name="connsiteX2-841" fmla="*/ 1307805 w 3742661"/>
              <a:gd name="connsiteY2-842" fmla="*/ 3381153 h 4492350"/>
              <a:gd name="connsiteX3-843" fmla="*/ 31898 w 3742661"/>
              <a:gd name="connsiteY3-844" fmla="*/ 2945218 h 4492350"/>
              <a:gd name="connsiteX4-845" fmla="*/ 1127052 w 3742661"/>
              <a:gd name="connsiteY4-846" fmla="*/ 3242930 h 4492350"/>
              <a:gd name="connsiteX5-847" fmla="*/ 393405 w 3742661"/>
              <a:gd name="connsiteY5-848" fmla="*/ 2456121 h 4492350"/>
              <a:gd name="connsiteX6-849" fmla="*/ 1775638 w 3742661"/>
              <a:gd name="connsiteY6-850" fmla="*/ 3519376 h 4492350"/>
              <a:gd name="connsiteX7-851" fmla="*/ 1679945 w 3742661"/>
              <a:gd name="connsiteY7-852" fmla="*/ 2392325 h 4492350"/>
              <a:gd name="connsiteX8-853" fmla="*/ 0 w 3742661"/>
              <a:gd name="connsiteY8-854" fmla="*/ 754911 h 4492350"/>
              <a:gd name="connsiteX9-855" fmla="*/ 988828 w 3742661"/>
              <a:gd name="connsiteY9-856" fmla="*/ 1924493 h 4492350"/>
              <a:gd name="connsiteX10-857" fmla="*/ 1137684 w 3742661"/>
              <a:gd name="connsiteY10-858" fmla="*/ 861237 h 4492350"/>
              <a:gd name="connsiteX11-859" fmla="*/ 1222745 w 3742661"/>
              <a:gd name="connsiteY11-860" fmla="*/ 2062716 h 4492350"/>
              <a:gd name="connsiteX12-861" fmla="*/ 1690577 w 3742661"/>
              <a:gd name="connsiteY12-862" fmla="*/ 2190307 h 4492350"/>
              <a:gd name="connsiteX13-863" fmla="*/ 1956391 w 3742661"/>
              <a:gd name="connsiteY13-864" fmla="*/ 0 h 4492350"/>
              <a:gd name="connsiteX14-865" fmla="*/ 2083982 w 3742661"/>
              <a:gd name="connsiteY14-866" fmla="*/ 978195 h 4492350"/>
              <a:gd name="connsiteX15-867" fmla="*/ 1881963 w 3742661"/>
              <a:gd name="connsiteY15-868" fmla="*/ 2232837 h 4492350"/>
              <a:gd name="connsiteX16-869" fmla="*/ 2041452 w 3742661"/>
              <a:gd name="connsiteY16-870" fmla="*/ 3030279 h 4492350"/>
              <a:gd name="connsiteX17-871" fmla="*/ 2647507 w 3742661"/>
              <a:gd name="connsiteY17-872" fmla="*/ 2519916 h 4492350"/>
              <a:gd name="connsiteX18-873" fmla="*/ 2849526 w 3742661"/>
              <a:gd name="connsiteY18-874" fmla="*/ 1307804 h 4492350"/>
              <a:gd name="connsiteX19-875" fmla="*/ 2838893 w 3742661"/>
              <a:gd name="connsiteY19-876" fmla="*/ 2371060 h 4492350"/>
              <a:gd name="connsiteX20-877" fmla="*/ 3742661 w 3742661"/>
              <a:gd name="connsiteY20-878" fmla="*/ 1148316 h 4492350"/>
              <a:gd name="connsiteX21-879" fmla="*/ 2222205 w 3742661"/>
              <a:gd name="connsiteY21-880" fmla="*/ 3370521 h 4492350"/>
              <a:gd name="connsiteX22-881" fmla="*/ 2169042 w 3742661"/>
              <a:gd name="connsiteY22-882" fmla="*/ 3817088 h 4492350"/>
              <a:gd name="connsiteX23-883" fmla="*/ 3317358 w 3742661"/>
              <a:gd name="connsiteY23-884" fmla="*/ 3094074 h 4492350"/>
              <a:gd name="connsiteX24-885" fmla="*/ 2194317 w 3742661"/>
              <a:gd name="connsiteY24-886" fmla="*/ 4030951 h 4492350"/>
              <a:gd name="connsiteX25-887" fmla="*/ 2232838 w 3742661"/>
              <a:gd name="connsiteY25-888" fmla="*/ 4476307 h 4492350"/>
              <a:gd name="connsiteX26-889" fmla="*/ 2218194 w 3742661"/>
              <a:gd name="connsiteY26-890" fmla="*/ 4491415 h 4492350"/>
              <a:gd name="connsiteX27-891" fmla="*/ 1743740 w 3742661"/>
              <a:gd name="connsiteY27-892" fmla="*/ 4492350 h 4492350"/>
              <a:gd name="connsiteX0-893" fmla="*/ 1743740 w 3742661"/>
              <a:gd name="connsiteY0-894" fmla="*/ 4492350 h 4492350"/>
              <a:gd name="connsiteX1-895" fmla="*/ 1796903 w 3742661"/>
              <a:gd name="connsiteY1-896" fmla="*/ 3785190 h 4492350"/>
              <a:gd name="connsiteX2-897" fmla="*/ 1307805 w 3742661"/>
              <a:gd name="connsiteY2-898" fmla="*/ 3381153 h 4492350"/>
              <a:gd name="connsiteX3-899" fmla="*/ 31898 w 3742661"/>
              <a:gd name="connsiteY3-900" fmla="*/ 2945218 h 4492350"/>
              <a:gd name="connsiteX4-901" fmla="*/ 1127052 w 3742661"/>
              <a:gd name="connsiteY4-902" fmla="*/ 3242930 h 4492350"/>
              <a:gd name="connsiteX5-903" fmla="*/ 393405 w 3742661"/>
              <a:gd name="connsiteY5-904" fmla="*/ 2456121 h 4492350"/>
              <a:gd name="connsiteX6-905" fmla="*/ 1775638 w 3742661"/>
              <a:gd name="connsiteY6-906" fmla="*/ 3519376 h 4492350"/>
              <a:gd name="connsiteX7-907" fmla="*/ 1679945 w 3742661"/>
              <a:gd name="connsiteY7-908" fmla="*/ 2392325 h 4492350"/>
              <a:gd name="connsiteX8-909" fmla="*/ 0 w 3742661"/>
              <a:gd name="connsiteY8-910" fmla="*/ 754911 h 4492350"/>
              <a:gd name="connsiteX9-911" fmla="*/ 988828 w 3742661"/>
              <a:gd name="connsiteY9-912" fmla="*/ 1924493 h 4492350"/>
              <a:gd name="connsiteX10-913" fmla="*/ 1137684 w 3742661"/>
              <a:gd name="connsiteY10-914" fmla="*/ 861237 h 4492350"/>
              <a:gd name="connsiteX11-915" fmla="*/ 1222745 w 3742661"/>
              <a:gd name="connsiteY11-916" fmla="*/ 2062716 h 4492350"/>
              <a:gd name="connsiteX12-917" fmla="*/ 1690577 w 3742661"/>
              <a:gd name="connsiteY12-918" fmla="*/ 2190307 h 4492350"/>
              <a:gd name="connsiteX13-919" fmla="*/ 1956391 w 3742661"/>
              <a:gd name="connsiteY13-920" fmla="*/ 0 h 4492350"/>
              <a:gd name="connsiteX14-921" fmla="*/ 2083982 w 3742661"/>
              <a:gd name="connsiteY14-922" fmla="*/ 978195 h 4492350"/>
              <a:gd name="connsiteX15-923" fmla="*/ 1881963 w 3742661"/>
              <a:gd name="connsiteY15-924" fmla="*/ 2232837 h 4492350"/>
              <a:gd name="connsiteX16-925" fmla="*/ 2041452 w 3742661"/>
              <a:gd name="connsiteY16-926" fmla="*/ 3030279 h 4492350"/>
              <a:gd name="connsiteX17-927" fmla="*/ 2647507 w 3742661"/>
              <a:gd name="connsiteY17-928" fmla="*/ 2519916 h 4492350"/>
              <a:gd name="connsiteX18-929" fmla="*/ 2849526 w 3742661"/>
              <a:gd name="connsiteY18-930" fmla="*/ 1307804 h 4492350"/>
              <a:gd name="connsiteX19-931" fmla="*/ 2838893 w 3742661"/>
              <a:gd name="connsiteY19-932" fmla="*/ 2371060 h 4492350"/>
              <a:gd name="connsiteX20-933" fmla="*/ 3742661 w 3742661"/>
              <a:gd name="connsiteY20-934" fmla="*/ 1148316 h 4492350"/>
              <a:gd name="connsiteX21-935" fmla="*/ 2222205 w 3742661"/>
              <a:gd name="connsiteY21-936" fmla="*/ 3370521 h 4492350"/>
              <a:gd name="connsiteX22-937" fmla="*/ 2169042 w 3742661"/>
              <a:gd name="connsiteY22-938" fmla="*/ 3817088 h 4492350"/>
              <a:gd name="connsiteX23-939" fmla="*/ 3317358 w 3742661"/>
              <a:gd name="connsiteY23-940" fmla="*/ 3094074 h 4492350"/>
              <a:gd name="connsiteX24-941" fmla="*/ 2194317 w 3742661"/>
              <a:gd name="connsiteY24-942" fmla="*/ 4030951 h 4492350"/>
              <a:gd name="connsiteX25-943" fmla="*/ 2232838 w 3742661"/>
              <a:gd name="connsiteY25-944" fmla="*/ 4476307 h 4492350"/>
              <a:gd name="connsiteX26-945" fmla="*/ 2218194 w 3742661"/>
              <a:gd name="connsiteY26-946" fmla="*/ 4491415 h 4492350"/>
              <a:gd name="connsiteX27-947" fmla="*/ 1743740 w 3742661"/>
              <a:gd name="connsiteY27-948" fmla="*/ 4492350 h 4492350"/>
              <a:gd name="connsiteX0-949" fmla="*/ 1743740 w 3742661"/>
              <a:gd name="connsiteY0-950" fmla="*/ 4492350 h 4492350"/>
              <a:gd name="connsiteX1-951" fmla="*/ 1796903 w 3742661"/>
              <a:gd name="connsiteY1-952" fmla="*/ 3785190 h 4492350"/>
              <a:gd name="connsiteX2-953" fmla="*/ 1307805 w 3742661"/>
              <a:gd name="connsiteY2-954" fmla="*/ 3381153 h 4492350"/>
              <a:gd name="connsiteX3-955" fmla="*/ 31898 w 3742661"/>
              <a:gd name="connsiteY3-956" fmla="*/ 2945218 h 4492350"/>
              <a:gd name="connsiteX4-957" fmla="*/ 1127052 w 3742661"/>
              <a:gd name="connsiteY4-958" fmla="*/ 3242930 h 4492350"/>
              <a:gd name="connsiteX5-959" fmla="*/ 393405 w 3742661"/>
              <a:gd name="connsiteY5-960" fmla="*/ 2456121 h 4492350"/>
              <a:gd name="connsiteX6-961" fmla="*/ 1775638 w 3742661"/>
              <a:gd name="connsiteY6-962" fmla="*/ 3519376 h 4492350"/>
              <a:gd name="connsiteX7-963" fmla="*/ 1679945 w 3742661"/>
              <a:gd name="connsiteY7-964" fmla="*/ 2392325 h 4492350"/>
              <a:gd name="connsiteX8-965" fmla="*/ 0 w 3742661"/>
              <a:gd name="connsiteY8-966" fmla="*/ 754911 h 4492350"/>
              <a:gd name="connsiteX9-967" fmla="*/ 988828 w 3742661"/>
              <a:gd name="connsiteY9-968" fmla="*/ 1924493 h 4492350"/>
              <a:gd name="connsiteX10-969" fmla="*/ 1137684 w 3742661"/>
              <a:gd name="connsiteY10-970" fmla="*/ 861237 h 4492350"/>
              <a:gd name="connsiteX11-971" fmla="*/ 1222745 w 3742661"/>
              <a:gd name="connsiteY11-972" fmla="*/ 2062716 h 4492350"/>
              <a:gd name="connsiteX12-973" fmla="*/ 1690577 w 3742661"/>
              <a:gd name="connsiteY12-974" fmla="*/ 2190307 h 4492350"/>
              <a:gd name="connsiteX13-975" fmla="*/ 1956391 w 3742661"/>
              <a:gd name="connsiteY13-976" fmla="*/ 0 h 4492350"/>
              <a:gd name="connsiteX14-977" fmla="*/ 2083982 w 3742661"/>
              <a:gd name="connsiteY14-978" fmla="*/ 978195 h 4492350"/>
              <a:gd name="connsiteX15-979" fmla="*/ 1881963 w 3742661"/>
              <a:gd name="connsiteY15-980" fmla="*/ 2232837 h 4492350"/>
              <a:gd name="connsiteX16-981" fmla="*/ 2041452 w 3742661"/>
              <a:gd name="connsiteY16-982" fmla="*/ 3030279 h 4492350"/>
              <a:gd name="connsiteX17-983" fmla="*/ 2647507 w 3742661"/>
              <a:gd name="connsiteY17-984" fmla="*/ 2519916 h 4492350"/>
              <a:gd name="connsiteX18-985" fmla="*/ 2849526 w 3742661"/>
              <a:gd name="connsiteY18-986" fmla="*/ 1307804 h 4492350"/>
              <a:gd name="connsiteX19-987" fmla="*/ 2838893 w 3742661"/>
              <a:gd name="connsiteY19-988" fmla="*/ 2371060 h 4492350"/>
              <a:gd name="connsiteX20-989" fmla="*/ 3742661 w 3742661"/>
              <a:gd name="connsiteY20-990" fmla="*/ 1148316 h 4492350"/>
              <a:gd name="connsiteX21-991" fmla="*/ 2222205 w 3742661"/>
              <a:gd name="connsiteY21-992" fmla="*/ 3370521 h 4492350"/>
              <a:gd name="connsiteX22-993" fmla="*/ 2169042 w 3742661"/>
              <a:gd name="connsiteY22-994" fmla="*/ 3817088 h 4492350"/>
              <a:gd name="connsiteX23-995" fmla="*/ 3317358 w 3742661"/>
              <a:gd name="connsiteY23-996" fmla="*/ 3094074 h 4492350"/>
              <a:gd name="connsiteX24-997" fmla="*/ 2194317 w 3742661"/>
              <a:gd name="connsiteY24-998" fmla="*/ 4030951 h 4492350"/>
              <a:gd name="connsiteX25-999" fmla="*/ 2232838 w 3742661"/>
              <a:gd name="connsiteY25-1000" fmla="*/ 4476307 h 4492350"/>
              <a:gd name="connsiteX26-1001" fmla="*/ 2218194 w 3742661"/>
              <a:gd name="connsiteY26-1002" fmla="*/ 4491415 h 4492350"/>
              <a:gd name="connsiteX27-1003" fmla="*/ 1743740 w 3742661"/>
              <a:gd name="connsiteY27-1004" fmla="*/ 4492350 h 4492350"/>
              <a:gd name="connsiteX0-1005" fmla="*/ 1743740 w 3742661"/>
              <a:gd name="connsiteY0-1006" fmla="*/ 4492350 h 4492350"/>
              <a:gd name="connsiteX1-1007" fmla="*/ 1796903 w 3742661"/>
              <a:gd name="connsiteY1-1008" fmla="*/ 3785190 h 4492350"/>
              <a:gd name="connsiteX2-1009" fmla="*/ 1307805 w 3742661"/>
              <a:gd name="connsiteY2-1010" fmla="*/ 3381153 h 4492350"/>
              <a:gd name="connsiteX3-1011" fmla="*/ 31898 w 3742661"/>
              <a:gd name="connsiteY3-1012" fmla="*/ 2945218 h 4492350"/>
              <a:gd name="connsiteX4-1013" fmla="*/ 1127052 w 3742661"/>
              <a:gd name="connsiteY4-1014" fmla="*/ 3242930 h 4492350"/>
              <a:gd name="connsiteX5-1015" fmla="*/ 393405 w 3742661"/>
              <a:gd name="connsiteY5-1016" fmla="*/ 2456121 h 4492350"/>
              <a:gd name="connsiteX6-1017" fmla="*/ 1775638 w 3742661"/>
              <a:gd name="connsiteY6-1018" fmla="*/ 3519376 h 4492350"/>
              <a:gd name="connsiteX7-1019" fmla="*/ 1679945 w 3742661"/>
              <a:gd name="connsiteY7-1020" fmla="*/ 2392325 h 4492350"/>
              <a:gd name="connsiteX8-1021" fmla="*/ 0 w 3742661"/>
              <a:gd name="connsiteY8-1022" fmla="*/ 754911 h 4492350"/>
              <a:gd name="connsiteX9-1023" fmla="*/ 988828 w 3742661"/>
              <a:gd name="connsiteY9-1024" fmla="*/ 1924493 h 4492350"/>
              <a:gd name="connsiteX10-1025" fmla="*/ 1137684 w 3742661"/>
              <a:gd name="connsiteY10-1026" fmla="*/ 861237 h 4492350"/>
              <a:gd name="connsiteX11-1027" fmla="*/ 1222745 w 3742661"/>
              <a:gd name="connsiteY11-1028" fmla="*/ 2062716 h 4492350"/>
              <a:gd name="connsiteX12-1029" fmla="*/ 1690577 w 3742661"/>
              <a:gd name="connsiteY12-1030" fmla="*/ 2190307 h 4492350"/>
              <a:gd name="connsiteX13-1031" fmla="*/ 1956391 w 3742661"/>
              <a:gd name="connsiteY13-1032" fmla="*/ 0 h 4492350"/>
              <a:gd name="connsiteX14-1033" fmla="*/ 2083982 w 3742661"/>
              <a:gd name="connsiteY14-1034" fmla="*/ 978195 h 4492350"/>
              <a:gd name="connsiteX15-1035" fmla="*/ 1881963 w 3742661"/>
              <a:gd name="connsiteY15-1036" fmla="*/ 2232837 h 4492350"/>
              <a:gd name="connsiteX16-1037" fmla="*/ 2057494 w 3742661"/>
              <a:gd name="connsiteY16-1038" fmla="*/ 3046321 h 4492350"/>
              <a:gd name="connsiteX17-1039" fmla="*/ 2647507 w 3742661"/>
              <a:gd name="connsiteY17-1040" fmla="*/ 2519916 h 4492350"/>
              <a:gd name="connsiteX18-1041" fmla="*/ 2849526 w 3742661"/>
              <a:gd name="connsiteY18-1042" fmla="*/ 1307804 h 4492350"/>
              <a:gd name="connsiteX19-1043" fmla="*/ 2838893 w 3742661"/>
              <a:gd name="connsiteY19-1044" fmla="*/ 2371060 h 4492350"/>
              <a:gd name="connsiteX20-1045" fmla="*/ 3742661 w 3742661"/>
              <a:gd name="connsiteY20-1046" fmla="*/ 1148316 h 4492350"/>
              <a:gd name="connsiteX21-1047" fmla="*/ 2222205 w 3742661"/>
              <a:gd name="connsiteY21-1048" fmla="*/ 3370521 h 4492350"/>
              <a:gd name="connsiteX22-1049" fmla="*/ 2169042 w 3742661"/>
              <a:gd name="connsiteY22-1050" fmla="*/ 3817088 h 4492350"/>
              <a:gd name="connsiteX23-1051" fmla="*/ 3317358 w 3742661"/>
              <a:gd name="connsiteY23-1052" fmla="*/ 3094074 h 4492350"/>
              <a:gd name="connsiteX24-1053" fmla="*/ 2194317 w 3742661"/>
              <a:gd name="connsiteY24-1054" fmla="*/ 4030951 h 4492350"/>
              <a:gd name="connsiteX25-1055" fmla="*/ 2232838 w 3742661"/>
              <a:gd name="connsiteY25-1056" fmla="*/ 4476307 h 4492350"/>
              <a:gd name="connsiteX26-1057" fmla="*/ 2218194 w 3742661"/>
              <a:gd name="connsiteY26-1058" fmla="*/ 4491415 h 4492350"/>
              <a:gd name="connsiteX27-1059" fmla="*/ 1743740 w 3742661"/>
              <a:gd name="connsiteY27-1060" fmla="*/ 4492350 h 4492350"/>
              <a:gd name="connsiteX0-1061" fmla="*/ 1743740 w 3742661"/>
              <a:gd name="connsiteY0-1062" fmla="*/ 4492350 h 4492350"/>
              <a:gd name="connsiteX1-1063" fmla="*/ 1796903 w 3742661"/>
              <a:gd name="connsiteY1-1064" fmla="*/ 3785190 h 4492350"/>
              <a:gd name="connsiteX2-1065" fmla="*/ 1307805 w 3742661"/>
              <a:gd name="connsiteY2-1066" fmla="*/ 3381153 h 4492350"/>
              <a:gd name="connsiteX3-1067" fmla="*/ 31898 w 3742661"/>
              <a:gd name="connsiteY3-1068" fmla="*/ 2945218 h 4492350"/>
              <a:gd name="connsiteX4-1069" fmla="*/ 1127052 w 3742661"/>
              <a:gd name="connsiteY4-1070" fmla="*/ 3242930 h 4492350"/>
              <a:gd name="connsiteX5-1071" fmla="*/ 393405 w 3742661"/>
              <a:gd name="connsiteY5-1072" fmla="*/ 2456121 h 4492350"/>
              <a:gd name="connsiteX6-1073" fmla="*/ 1775638 w 3742661"/>
              <a:gd name="connsiteY6-1074" fmla="*/ 3519376 h 4492350"/>
              <a:gd name="connsiteX7-1075" fmla="*/ 1679945 w 3742661"/>
              <a:gd name="connsiteY7-1076" fmla="*/ 2392325 h 4492350"/>
              <a:gd name="connsiteX8-1077" fmla="*/ 0 w 3742661"/>
              <a:gd name="connsiteY8-1078" fmla="*/ 754911 h 4492350"/>
              <a:gd name="connsiteX9-1079" fmla="*/ 988828 w 3742661"/>
              <a:gd name="connsiteY9-1080" fmla="*/ 1924493 h 4492350"/>
              <a:gd name="connsiteX10-1081" fmla="*/ 1137684 w 3742661"/>
              <a:gd name="connsiteY10-1082" fmla="*/ 861237 h 4492350"/>
              <a:gd name="connsiteX11-1083" fmla="*/ 1222745 w 3742661"/>
              <a:gd name="connsiteY11-1084" fmla="*/ 2062716 h 4492350"/>
              <a:gd name="connsiteX12-1085" fmla="*/ 1690577 w 3742661"/>
              <a:gd name="connsiteY12-1086" fmla="*/ 2190307 h 4492350"/>
              <a:gd name="connsiteX13-1087" fmla="*/ 1956391 w 3742661"/>
              <a:gd name="connsiteY13-1088" fmla="*/ 0 h 4492350"/>
              <a:gd name="connsiteX14-1089" fmla="*/ 2083982 w 3742661"/>
              <a:gd name="connsiteY14-1090" fmla="*/ 978195 h 4492350"/>
              <a:gd name="connsiteX15-1091" fmla="*/ 1881963 w 3742661"/>
              <a:gd name="connsiteY15-1092" fmla="*/ 2232837 h 4492350"/>
              <a:gd name="connsiteX16-1093" fmla="*/ 2057494 w 3742661"/>
              <a:gd name="connsiteY16-1094" fmla="*/ 3046321 h 4492350"/>
              <a:gd name="connsiteX17-1095" fmla="*/ 2647507 w 3742661"/>
              <a:gd name="connsiteY17-1096" fmla="*/ 2519916 h 4492350"/>
              <a:gd name="connsiteX18-1097" fmla="*/ 2849526 w 3742661"/>
              <a:gd name="connsiteY18-1098" fmla="*/ 1307804 h 4492350"/>
              <a:gd name="connsiteX19-1099" fmla="*/ 2838893 w 3742661"/>
              <a:gd name="connsiteY19-1100" fmla="*/ 2371060 h 4492350"/>
              <a:gd name="connsiteX20-1101" fmla="*/ 3742661 w 3742661"/>
              <a:gd name="connsiteY20-1102" fmla="*/ 1148316 h 4492350"/>
              <a:gd name="connsiteX21-1103" fmla="*/ 2222205 w 3742661"/>
              <a:gd name="connsiteY21-1104" fmla="*/ 3370521 h 4492350"/>
              <a:gd name="connsiteX22-1105" fmla="*/ 2169042 w 3742661"/>
              <a:gd name="connsiteY22-1106" fmla="*/ 3817088 h 4492350"/>
              <a:gd name="connsiteX23-1107" fmla="*/ 3317358 w 3742661"/>
              <a:gd name="connsiteY23-1108" fmla="*/ 3094074 h 4492350"/>
              <a:gd name="connsiteX24-1109" fmla="*/ 2194317 w 3742661"/>
              <a:gd name="connsiteY24-1110" fmla="*/ 4030951 h 4492350"/>
              <a:gd name="connsiteX25-1111" fmla="*/ 2232838 w 3742661"/>
              <a:gd name="connsiteY25-1112" fmla="*/ 4476307 h 4492350"/>
              <a:gd name="connsiteX26-1113" fmla="*/ 2218194 w 3742661"/>
              <a:gd name="connsiteY26-1114" fmla="*/ 4491415 h 4492350"/>
              <a:gd name="connsiteX27-1115" fmla="*/ 1743740 w 3742661"/>
              <a:gd name="connsiteY27-1116" fmla="*/ 4492350 h 4492350"/>
              <a:gd name="connsiteX0-1117" fmla="*/ 1743740 w 3742661"/>
              <a:gd name="connsiteY0-1118" fmla="*/ 4492350 h 4492350"/>
              <a:gd name="connsiteX1-1119" fmla="*/ 1796903 w 3742661"/>
              <a:gd name="connsiteY1-1120" fmla="*/ 3785190 h 4492350"/>
              <a:gd name="connsiteX2-1121" fmla="*/ 1307805 w 3742661"/>
              <a:gd name="connsiteY2-1122" fmla="*/ 3381153 h 4492350"/>
              <a:gd name="connsiteX3-1123" fmla="*/ 31898 w 3742661"/>
              <a:gd name="connsiteY3-1124" fmla="*/ 2945218 h 4492350"/>
              <a:gd name="connsiteX4-1125" fmla="*/ 1127052 w 3742661"/>
              <a:gd name="connsiteY4-1126" fmla="*/ 3242930 h 4492350"/>
              <a:gd name="connsiteX5-1127" fmla="*/ 393405 w 3742661"/>
              <a:gd name="connsiteY5-1128" fmla="*/ 2456121 h 4492350"/>
              <a:gd name="connsiteX6-1129" fmla="*/ 1775638 w 3742661"/>
              <a:gd name="connsiteY6-1130" fmla="*/ 3519376 h 4492350"/>
              <a:gd name="connsiteX7-1131" fmla="*/ 1679945 w 3742661"/>
              <a:gd name="connsiteY7-1132" fmla="*/ 2392325 h 4492350"/>
              <a:gd name="connsiteX8-1133" fmla="*/ 0 w 3742661"/>
              <a:gd name="connsiteY8-1134" fmla="*/ 754911 h 4492350"/>
              <a:gd name="connsiteX9-1135" fmla="*/ 988828 w 3742661"/>
              <a:gd name="connsiteY9-1136" fmla="*/ 1924493 h 4492350"/>
              <a:gd name="connsiteX10-1137" fmla="*/ 1137684 w 3742661"/>
              <a:gd name="connsiteY10-1138" fmla="*/ 861237 h 4492350"/>
              <a:gd name="connsiteX11-1139" fmla="*/ 1222745 w 3742661"/>
              <a:gd name="connsiteY11-1140" fmla="*/ 2062716 h 4492350"/>
              <a:gd name="connsiteX12-1141" fmla="*/ 1690577 w 3742661"/>
              <a:gd name="connsiteY12-1142" fmla="*/ 2190307 h 4492350"/>
              <a:gd name="connsiteX13-1143" fmla="*/ 1956391 w 3742661"/>
              <a:gd name="connsiteY13-1144" fmla="*/ 0 h 4492350"/>
              <a:gd name="connsiteX14-1145" fmla="*/ 2083982 w 3742661"/>
              <a:gd name="connsiteY14-1146" fmla="*/ 978195 h 4492350"/>
              <a:gd name="connsiteX15-1147" fmla="*/ 1881963 w 3742661"/>
              <a:gd name="connsiteY15-1148" fmla="*/ 2232837 h 4492350"/>
              <a:gd name="connsiteX16-1149" fmla="*/ 2057494 w 3742661"/>
              <a:gd name="connsiteY16-1150" fmla="*/ 3046321 h 4492350"/>
              <a:gd name="connsiteX17-1151" fmla="*/ 2647507 w 3742661"/>
              <a:gd name="connsiteY17-1152" fmla="*/ 2519916 h 4492350"/>
              <a:gd name="connsiteX18-1153" fmla="*/ 2849526 w 3742661"/>
              <a:gd name="connsiteY18-1154" fmla="*/ 1307804 h 4492350"/>
              <a:gd name="connsiteX19-1155" fmla="*/ 2838893 w 3742661"/>
              <a:gd name="connsiteY19-1156" fmla="*/ 2371060 h 4492350"/>
              <a:gd name="connsiteX20-1157" fmla="*/ 3742661 w 3742661"/>
              <a:gd name="connsiteY20-1158" fmla="*/ 1148316 h 4492350"/>
              <a:gd name="connsiteX21-1159" fmla="*/ 2222205 w 3742661"/>
              <a:gd name="connsiteY21-1160" fmla="*/ 3370521 h 4492350"/>
              <a:gd name="connsiteX22-1161" fmla="*/ 2169042 w 3742661"/>
              <a:gd name="connsiteY22-1162" fmla="*/ 3817088 h 4492350"/>
              <a:gd name="connsiteX23-1163" fmla="*/ 3317358 w 3742661"/>
              <a:gd name="connsiteY23-1164" fmla="*/ 3094074 h 4492350"/>
              <a:gd name="connsiteX24-1165" fmla="*/ 2194317 w 3742661"/>
              <a:gd name="connsiteY24-1166" fmla="*/ 4030951 h 4492350"/>
              <a:gd name="connsiteX25-1167" fmla="*/ 2232838 w 3742661"/>
              <a:gd name="connsiteY25-1168" fmla="*/ 4476307 h 4492350"/>
              <a:gd name="connsiteX26-1169" fmla="*/ 2218194 w 3742661"/>
              <a:gd name="connsiteY26-1170" fmla="*/ 4491415 h 4492350"/>
              <a:gd name="connsiteX27-1171" fmla="*/ 1743740 w 3742661"/>
              <a:gd name="connsiteY27-1172" fmla="*/ 4492350 h 4492350"/>
              <a:gd name="connsiteX0-1173" fmla="*/ 1743740 w 3742661"/>
              <a:gd name="connsiteY0-1174" fmla="*/ 4492350 h 4492350"/>
              <a:gd name="connsiteX1-1175" fmla="*/ 1796903 w 3742661"/>
              <a:gd name="connsiteY1-1176" fmla="*/ 3785190 h 4492350"/>
              <a:gd name="connsiteX2-1177" fmla="*/ 1307805 w 3742661"/>
              <a:gd name="connsiteY2-1178" fmla="*/ 3381153 h 4492350"/>
              <a:gd name="connsiteX3-1179" fmla="*/ 31898 w 3742661"/>
              <a:gd name="connsiteY3-1180" fmla="*/ 2945218 h 4492350"/>
              <a:gd name="connsiteX4-1181" fmla="*/ 1127052 w 3742661"/>
              <a:gd name="connsiteY4-1182" fmla="*/ 3242930 h 4492350"/>
              <a:gd name="connsiteX5-1183" fmla="*/ 393405 w 3742661"/>
              <a:gd name="connsiteY5-1184" fmla="*/ 2456121 h 4492350"/>
              <a:gd name="connsiteX6-1185" fmla="*/ 1775638 w 3742661"/>
              <a:gd name="connsiteY6-1186" fmla="*/ 3519376 h 4492350"/>
              <a:gd name="connsiteX7-1187" fmla="*/ 1679945 w 3742661"/>
              <a:gd name="connsiteY7-1188" fmla="*/ 2392325 h 4492350"/>
              <a:gd name="connsiteX8-1189" fmla="*/ 0 w 3742661"/>
              <a:gd name="connsiteY8-1190" fmla="*/ 754911 h 4492350"/>
              <a:gd name="connsiteX9-1191" fmla="*/ 988828 w 3742661"/>
              <a:gd name="connsiteY9-1192" fmla="*/ 1924493 h 4492350"/>
              <a:gd name="connsiteX10-1193" fmla="*/ 1137684 w 3742661"/>
              <a:gd name="connsiteY10-1194" fmla="*/ 861237 h 4492350"/>
              <a:gd name="connsiteX11-1195" fmla="*/ 1222745 w 3742661"/>
              <a:gd name="connsiteY11-1196" fmla="*/ 2062716 h 4492350"/>
              <a:gd name="connsiteX12-1197" fmla="*/ 1690577 w 3742661"/>
              <a:gd name="connsiteY12-1198" fmla="*/ 2190307 h 4492350"/>
              <a:gd name="connsiteX13-1199" fmla="*/ 1956391 w 3742661"/>
              <a:gd name="connsiteY13-1200" fmla="*/ 0 h 4492350"/>
              <a:gd name="connsiteX14-1201" fmla="*/ 2083982 w 3742661"/>
              <a:gd name="connsiteY14-1202" fmla="*/ 978195 h 4492350"/>
              <a:gd name="connsiteX15-1203" fmla="*/ 1881963 w 3742661"/>
              <a:gd name="connsiteY15-1204" fmla="*/ 2232837 h 4492350"/>
              <a:gd name="connsiteX16-1205" fmla="*/ 2057494 w 3742661"/>
              <a:gd name="connsiteY16-1206" fmla="*/ 3046321 h 4492350"/>
              <a:gd name="connsiteX17-1207" fmla="*/ 2647507 w 3742661"/>
              <a:gd name="connsiteY17-1208" fmla="*/ 2519916 h 4492350"/>
              <a:gd name="connsiteX18-1209" fmla="*/ 2913694 w 3742661"/>
              <a:gd name="connsiteY18-1210" fmla="*/ 1291762 h 4492350"/>
              <a:gd name="connsiteX19-1211" fmla="*/ 2838893 w 3742661"/>
              <a:gd name="connsiteY19-1212" fmla="*/ 2371060 h 4492350"/>
              <a:gd name="connsiteX20-1213" fmla="*/ 3742661 w 3742661"/>
              <a:gd name="connsiteY20-1214" fmla="*/ 1148316 h 4492350"/>
              <a:gd name="connsiteX21-1215" fmla="*/ 2222205 w 3742661"/>
              <a:gd name="connsiteY21-1216" fmla="*/ 3370521 h 4492350"/>
              <a:gd name="connsiteX22-1217" fmla="*/ 2169042 w 3742661"/>
              <a:gd name="connsiteY22-1218" fmla="*/ 3817088 h 4492350"/>
              <a:gd name="connsiteX23-1219" fmla="*/ 3317358 w 3742661"/>
              <a:gd name="connsiteY23-1220" fmla="*/ 3094074 h 4492350"/>
              <a:gd name="connsiteX24-1221" fmla="*/ 2194317 w 3742661"/>
              <a:gd name="connsiteY24-1222" fmla="*/ 4030951 h 4492350"/>
              <a:gd name="connsiteX25-1223" fmla="*/ 2232838 w 3742661"/>
              <a:gd name="connsiteY25-1224" fmla="*/ 4476307 h 4492350"/>
              <a:gd name="connsiteX26-1225" fmla="*/ 2218194 w 3742661"/>
              <a:gd name="connsiteY26-1226" fmla="*/ 4491415 h 4492350"/>
              <a:gd name="connsiteX27-1227" fmla="*/ 1743740 w 3742661"/>
              <a:gd name="connsiteY27-1228" fmla="*/ 4492350 h 4492350"/>
              <a:gd name="connsiteX0-1229" fmla="*/ 1743740 w 3742661"/>
              <a:gd name="connsiteY0-1230" fmla="*/ 4492350 h 4492350"/>
              <a:gd name="connsiteX1-1231" fmla="*/ 1796903 w 3742661"/>
              <a:gd name="connsiteY1-1232" fmla="*/ 3785190 h 4492350"/>
              <a:gd name="connsiteX2-1233" fmla="*/ 1307805 w 3742661"/>
              <a:gd name="connsiteY2-1234" fmla="*/ 3381153 h 4492350"/>
              <a:gd name="connsiteX3-1235" fmla="*/ 31898 w 3742661"/>
              <a:gd name="connsiteY3-1236" fmla="*/ 2945218 h 4492350"/>
              <a:gd name="connsiteX4-1237" fmla="*/ 1127052 w 3742661"/>
              <a:gd name="connsiteY4-1238" fmla="*/ 3242930 h 4492350"/>
              <a:gd name="connsiteX5-1239" fmla="*/ 393405 w 3742661"/>
              <a:gd name="connsiteY5-1240" fmla="*/ 2456121 h 4492350"/>
              <a:gd name="connsiteX6-1241" fmla="*/ 1775638 w 3742661"/>
              <a:gd name="connsiteY6-1242" fmla="*/ 3519376 h 4492350"/>
              <a:gd name="connsiteX7-1243" fmla="*/ 1679945 w 3742661"/>
              <a:gd name="connsiteY7-1244" fmla="*/ 2392325 h 4492350"/>
              <a:gd name="connsiteX8-1245" fmla="*/ 0 w 3742661"/>
              <a:gd name="connsiteY8-1246" fmla="*/ 754911 h 4492350"/>
              <a:gd name="connsiteX9-1247" fmla="*/ 988828 w 3742661"/>
              <a:gd name="connsiteY9-1248" fmla="*/ 1924493 h 4492350"/>
              <a:gd name="connsiteX10-1249" fmla="*/ 1137684 w 3742661"/>
              <a:gd name="connsiteY10-1250" fmla="*/ 861237 h 4492350"/>
              <a:gd name="connsiteX11-1251" fmla="*/ 1222745 w 3742661"/>
              <a:gd name="connsiteY11-1252" fmla="*/ 2062716 h 4492350"/>
              <a:gd name="connsiteX12-1253" fmla="*/ 1690577 w 3742661"/>
              <a:gd name="connsiteY12-1254" fmla="*/ 2190307 h 4492350"/>
              <a:gd name="connsiteX13-1255" fmla="*/ 1956391 w 3742661"/>
              <a:gd name="connsiteY13-1256" fmla="*/ 0 h 4492350"/>
              <a:gd name="connsiteX14-1257" fmla="*/ 2083982 w 3742661"/>
              <a:gd name="connsiteY14-1258" fmla="*/ 978195 h 4492350"/>
              <a:gd name="connsiteX15-1259" fmla="*/ 1881963 w 3742661"/>
              <a:gd name="connsiteY15-1260" fmla="*/ 2232837 h 4492350"/>
              <a:gd name="connsiteX16-1261" fmla="*/ 2057494 w 3742661"/>
              <a:gd name="connsiteY16-1262" fmla="*/ 3046321 h 4492350"/>
              <a:gd name="connsiteX17-1263" fmla="*/ 2647507 w 3742661"/>
              <a:gd name="connsiteY17-1264" fmla="*/ 2519916 h 4492350"/>
              <a:gd name="connsiteX18-1265" fmla="*/ 2913694 w 3742661"/>
              <a:gd name="connsiteY18-1266" fmla="*/ 1291762 h 4492350"/>
              <a:gd name="connsiteX19-1267" fmla="*/ 2838893 w 3742661"/>
              <a:gd name="connsiteY19-1268" fmla="*/ 2371060 h 4492350"/>
              <a:gd name="connsiteX20-1269" fmla="*/ 3742661 w 3742661"/>
              <a:gd name="connsiteY20-1270" fmla="*/ 1148316 h 4492350"/>
              <a:gd name="connsiteX21-1271" fmla="*/ 2222205 w 3742661"/>
              <a:gd name="connsiteY21-1272" fmla="*/ 3370521 h 4492350"/>
              <a:gd name="connsiteX22-1273" fmla="*/ 2169042 w 3742661"/>
              <a:gd name="connsiteY22-1274" fmla="*/ 3817088 h 4492350"/>
              <a:gd name="connsiteX23-1275" fmla="*/ 3317358 w 3742661"/>
              <a:gd name="connsiteY23-1276" fmla="*/ 3094074 h 4492350"/>
              <a:gd name="connsiteX24-1277" fmla="*/ 2194317 w 3742661"/>
              <a:gd name="connsiteY24-1278" fmla="*/ 4030951 h 4492350"/>
              <a:gd name="connsiteX25-1279" fmla="*/ 2232838 w 3742661"/>
              <a:gd name="connsiteY25-1280" fmla="*/ 4476307 h 4492350"/>
              <a:gd name="connsiteX26-1281" fmla="*/ 2218194 w 3742661"/>
              <a:gd name="connsiteY26-1282" fmla="*/ 4491415 h 4492350"/>
              <a:gd name="connsiteX27-1283" fmla="*/ 1743740 w 3742661"/>
              <a:gd name="connsiteY27-1284" fmla="*/ 4492350 h 4492350"/>
              <a:gd name="connsiteX0-1285" fmla="*/ 1743740 w 3742661"/>
              <a:gd name="connsiteY0-1286" fmla="*/ 4492350 h 4492350"/>
              <a:gd name="connsiteX1-1287" fmla="*/ 1796903 w 3742661"/>
              <a:gd name="connsiteY1-1288" fmla="*/ 3785190 h 4492350"/>
              <a:gd name="connsiteX2-1289" fmla="*/ 1307805 w 3742661"/>
              <a:gd name="connsiteY2-1290" fmla="*/ 3381153 h 4492350"/>
              <a:gd name="connsiteX3-1291" fmla="*/ 31898 w 3742661"/>
              <a:gd name="connsiteY3-1292" fmla="*/ 2945218 h 4492350"/>
              <a:gd name="connsiteX4-1293" fmla="*/ 1127052 w 3742661"/>
              <a:gd name="connsiteY4-1294" fmla="*/ 3242930 h 4492350"/>
              <a:gd name="connsiteX5-1295" fmla="*/ 393405 w 3742661"/>
              <a:gd name="connsiteY5-1296" fmla="*/ 2456121 h 4492350"/>
              <a:gd name="connsiteX6-1297" fmla="*/ 1775638 w 3742661"/>
              <a:gd name="connsiteY6-1298" fmla="*/ 3519376 h 4492350"/>
              <a:gd name="connsiteX7-1299" fmla="*/ 1679945 w 3742661"/>
              <a:gd name="connsiteY7-1300" fmla="*/ 2392325 h 4492350"/>
              <a:gd name="connsiteX8-1301" fmla="*/ 0 w 3742661"/>
              <a:gd name="connsiteY8-1302" fmla="*/ 754911 h 4492350"/>
              <a:gd name="connsiteX9-1303" fmla="*/ 988828 w 3742661"/>
              <a:gd name="connsiteY9-1304" fmla="*/ 1924493 h 4492350"/>
              <a:gd name="connsiteX10-1305" fmla="*/ 1137684 w 3742661"/>
              <a:gd name="connsiteY10-1306" fmla="*/ 861237 h 4492350"/>
              <a:gd name="connsiteX11-1307" fmla="*/ 1222745 w 3742661"/>
              <a:gd name="connsiteY11-1308" fmla="*/ 2062716 h 4492350"/>
              <a:gd name="connsiteX12-1309" fmla="*/ 1690577 w 3742661"/>
              <a:gd name="connsiteY12-1310" fmla="*/ 2190307 h 4492350"/>
              <a:gd name="connsiteX13-1311" fmla="*/ 1956391 w 3742661"/>
              <a:gd name="connsiteY13-1312" fmla="*/ 0 h 4492350"/>
              <a:gd name="connsiteX14-1313" fmla="*/ 2083982 w 3742661"/>
              <a:gd name="connsiteY14-1314" fmla="*/ 978195 h 4492350"/>
              <a:gd name="connsiteX15-1315" fmla="*/ 1881963 w 3742661"/>
              <a:gd name="connsiteY15-1316" fmla="*/ 2232837 h 4492350"/>
              <a:gd name="connsiteX16-1317" fmla="*/ 2057494 w 3742661"/>
              <a:gd name="connsiteY16-1318" fmla="*/ 3046321 h 4492350"/>
              <a:gd name="connsiteX17-1319" fmla="*/ 2647507 w 3742661"/>
              <a:gd name="connsiteY17-1320" fmla="*/ 2519916 h 4492350"/>
              <a:gd name="connsiteX18-1321" fmla="*/ 2913694 w 3742661"/>
              <a:gd name="connsiteY18-1322" fmla="*/ 1291762 h 4492350"/>
              <a:gd name="connsiteX19-1323" fmla="*/ 2838893 w 3742661"/>
              <a:gd name="connsiteY19-1324" fmla="*/ 2371060 h 4492350"/>
              <a:gd name="connsiteX20-1325" fmla="*/ 3742661 w 3742661"/>
              <a:gd name="connsiteY20-1326" fmla="*/ 1148316 h 4492350"/>
              <a:gd name="connsiteX21-1327" fmla="*/ 2222205 w 3742661"/>
              <a:gd name="connsiteY21-1328" fmla="*/ 3370521 h 4492350"/>
              <a:gd name="connsiteX22-1329" fmla="*/ 2169042 w 3742661"/>
              <a:gd name="connsiteY22-1330" fmla="*/ 3817088 h 4492350"/>
              <a:gd name="connsiteX23-1331" fmla="*/ 3317358 w 3742661"/>
              <a:gd name="connsiteY23-1332" fmla="*/ 3094074 h 4492350"/>
              <a:gd name="connsiteX24-1333" fmla="*/ 2194317 w 3742661"/>
              <a:gd name="connsiteY24-1334" fmla="*/ 4030951 h 4492350"/>
              <a:gd name="connsiteX25-1335" fmla="*/ 2232838 w 3742661"/>
              <a:gd name="connsiteY25-1336" fmla="*/ 4476307 h 4492350"/>
              <a:gd name="connsiteX26-1337" fmla="*/ 2218194 w 3742661"/>
              <a:gd name="connsiteY26-1338" fmla="*/ 4491415 h 4492350"/>
              <a:gd name="connsiteX27-1339" fmla="*/ 1743740 w 3742661"/>
              <a:gd name="connsiteY27-1340" fmla="*/ 4492350 h 4492350"/>
              <a:gd name="connsiteX0-1341" fmla="*/ 1743740 w 3742661"/>
              <a:gd name="connsiteY0-1342" fmla="*/ 4492350 h 4492350"/>
              <a:gd name="connsiteX1-1343" fmla="*/ 1796903 w 3742661"/>
              <a:gd name="connsiteY1-1344" fmla="*/ 3785190 h 4492350"/>
              <a:gd name="connsiteX2-1345" fmla="*/ 1307805 w 3742661"/>
              <a:gd name="connsiteY2-1346" fmla="*/ 3381153 h 4492350"/>
              <a:gd name="connsiteX3-1347" fmla="*/ 31898 w 3742661"/>
              <a:gd name="connsiteY3-1348" fmla="*/ 2945218 h 4492350"/>
              <a:gd name="connsiteX4-1349" fmla="*/ 1127052 w 3742661"/>
              <a:gd name="connsiteY4-1350" fmla="*/ 3242930 h 4492350"/>
              <a:gd name="connsiteX5-1351" fmla="*/ 393405 w 3742661"/>
              <a:gd name="connsiteY5-1352" fmla="*/ 2456121 h 4492350"/>
              <a:gd name="connsiteX6-1353" fmla="*/ 1775638 w 3742661"/>
              <a:gd name="connsiteY6-1354" fmla="*/ 3519376 h 4492350"/>
              <a:gd name="connsiteX7-1355" fmla="*/ 1679945 w 3742661"/>
              <a:gd name="connsiteY7-1356" fmla="*/ 2392325 h 4492350"/>
              <a:gd name="connsiteX8-1357" fmla="*/ 0 w 3742661"/>
              <a:gd name="connsiteY8-1358" fmla="*/ 754911 h 4492350"/>
              <a:gd name="connsiteX9-1359" fmla="*/ 988828 w 3742661"/>
              <a:gd name="connsiteY9-1360" fmla="*/ 1924493 h 4492350"/>
              <a:gd name="connsiteX10-1361" fmla="*/ 1137684 w 3742661"/>
              <a:gd name="connsiteY10-1362" fmla="*/ 861237 h 4492350"/>
              <a:gd name="connsiteX11-1363" fmla="*/ 1222745 w 3742661"/>
              <a:gd name="connsiteY11-1364" fmla="*/ 2062716 h 4492350"/>
              <a:gd name="connsiteX12-1365" fmla="*/ 1690577 w 3742661"/>
              <a:gd name="connsiteY12-1366" fmla="*/ 2190307 h 4492350"/>
              <a:gd name="connsiteX13-1367" fmla="*/ 1956391 w 3742661"/>
              <a:gd name="connsiteY13-1368" fmla="*/ 0 h 4492350"/>
              <a:gd name="connsiteX14-1369" fmla="*/ 2083982 w 3742661"/>
              <a:gd name="connsiteY14-1370" fmla="*/ 978195 h 4492350"/>
              <a:gd name="connsiteX15-1371" fmla="*/ 1881963 w 3742661"/>
              <a:gd name="connsiteY15-1372" fmla="*/ 2232837 h 4492350"/>
              <a:gd name="connsiteX16-1373" fmla="*/ 2057494 w 3742661"/>
              <a:gd name="connsiteY16-1374" fmla="*/ 3046321 h 4492350"/>
              <a:gd name="connsiteX17-1375" fmla="*/ 2647507 w 3742661"/>
              <a:gd name="connsiteY17-1376" fmla="*/ 2519916 h 4492350"/>
              <a:gd name="connsiteX18-1377" fmla="*/ 2913694 w 3742661"/>
              <a:gd name="connsiteY18-1378" fmla="*/ 1291762 h 4492350"/>
              <a:gd name="connsiteX19-1379" fmla="*/ 2806809 w 3742661"/>
              <a:gd name="connsiteY19-1380" fmla="*/ 2383091 h 4492350"/>
              <a:gd name="connsiteX20-1381" fmla="*/ 3742661 w 3742661"/>
              <a:gd name="connsiteY20-1382" fmla="*/ 1148316 h 4492350"/>
              <a:gd name="connsiteX21-1383" fmla="*/ 2222205 w 3742661"/>
              <a:gd name="connsiteY21-1384" fmla="*/ 3370521 h 4492350"/>
              <a:gd name="connsiteX22-1385" fmla="*/ 2169042 w 3742661"/>
              <a:gd name="connsiteY22-1386" fmla="*/ 3817088 h 4492350"/>
              <a:gd name="connsiteX23-1387" fmla="*/ 3317358 w 3742661"/>
              <a:gd name="connsiteY23-1388" fmla="*/ 3094074 h 4492350"/>
              <a:gd name="connsiteX24-1389" fmla="*/ 2194317 w 3742661"/>
              <a:gd name="connsiteY24-1390" fmla="*/ 4030951 h 4492350"/>
              <a:gd name="connsiteX25-1391" fmla="*/ 2232838 w 3742661"/>
              <a:gd name="connsiteY25-1392" fmla="*/ 4476307 h 4492350"/>
              <a:gd name="connsiteX26-1393" fmla="*/ 2218194 w 3742661"/>
              <a:gd name="connsiteY26-1394" fmla="*/ 4491415 h 4492350"/>
              <a:gd name="connsiteX27-1395" fmla="*/ 1743740 w 3742661"/>
              <a:gd name="connsiteY27-1396" fmla="*/ 4492350 h 4492350"/>
              <a:gd name="connsiteX0-1397" fmla="*/ 1743740 w 3742661"/>
              <a:gd name="connsiteY0-1398" fmla="*/ 4492350 h 4492350"/>
              <a:gd name="connsiteX1-1399" fmla="*/ 1796903 w 3742661"/>
              <a:gd name="connsiteY1-1400" fmla="*/ 3785190 h 4492350"/>
              <a:gd name="connsiteX2-1401" fmla="*/ 1307805 w 3742661"/>
              <a:gd name="connsiteY2-1402" fmla="*/ 3381153 h 4492350"/>
              <a:gd name="connsiteX3-1403" fmla="*/ 31898 w 3742661"/>
              <a:gd name="connsiteY3-1404" fmla="*/ 2945218 h 4492350"/>
              <a:gd name="connsiteX4-1405" fmla="*/ 1127052 w 3742661"/>
              <a:gd name="connsiteY4-1406" fmla="*/ 3242930 h 4492350"/>
              <a:gd name="connsiteX5-1407" fmla="*/ 393405 w 3742661"/>
              <a:gd name="connsiteY5-1408" fmla="*/ 2456121 h 4492350"/>
              <a:gd name="connsiteX6-1409" fmla="*/ 1775638 w 3742661"/>
              <a:gd name="connsiteY6-1410" fmla="*/ 3519376 h 4492350"/>
              <a:gd name="connsiteX7-1411" fmla="*/ 1679945 w 3742661"/>
              <a:gd name="connsiteY7-1412" fmla="*/ 2392325 h 4492350"/>
              <a:gd name="connsiteX8-1413" fmla="*/ 0 w 3742661"/>
              <a:gd name="connsiteY8-1414" fmla="*/ 754911 h 4492350"/>
              <a:gd name="connsiteX9-1415" fmla="*/ 988828 w 3742661"/>
              <a:gd name="connsiteY9-1416" fmla="*/ 1924493 h 4492350"/>
              <a:gd name="connsiteX10-1417" fmla="*/ 1137684 w 3742661"/>
              <a:gd name="connsiteY10-1418" fmla="*/ 861237 h 4492350"/>
              <a:gd name="connsiteX11-1419" fmla="*/ 1222745 w 3742661"/>
              <a:gd name="connsiteY11-1420" fmla="*/ 2062716 h 4492350"/>
              <a:gd name="connsiteX12-1421" fmla="*/ 1690577 w 3742661"/>
              <a:gd name="connsiteY12-1422" fmla="*/ 2190307 h 4492350"/>
              <a:gd name="connsiteX13-1423" fmla="*/ 1956391 w 3742661"/>
              <a:gd name="connsiteY13-1424" fmla="*/ 0 h 4492350"/>
              <a:gd name="connsiteX14-1425" fmla="*/ 2083982 w 3742661"/>
              <a:gd name="connsiteY14-1426" fmla="*/ 978195 h 4492350"/>
              <a:gd name="connsiteX15-1427" fmla="*/ 1881963 w 3742661"/>
              <a:gd name="connsiteY15-1428" fmla="*/ 2232837 h 4492350"/>
              <a:gd name="connsiteX16-1429" fmla="*/ 2057494 w 3742661"/>
              <a:gd name="connsiteY16-1430" fmla="*/ 3046321 h 4492350"/>
              <a:gd name="connsiteX17-1431" fmla="*/ 2647507 w 3742661"/>
              <a:gd name="connsiteY17-1432" fmla="*/ 2519916 h 4492350"/>
              <a:gd name="connsiteX18-1433" fmla="*/ 2913694 w 3742661"/>
              <a:gd name="connsiteY18-1434" fmla="*/ 1291762 h 4492350"/>
              <a:gd name="connsiteX19-1435" fmla="*/ 2806809 w 3742661"/>
              <a:gd name="connsiteY19-1436" fmla="*/ 2383091 h 4492350"/>
              <a:gd name="connsiteX20-1437" fmla="*/ 3742661 w 3742661"/>
              <a:gd name="connsiteY20-1438" fmla="*/ 1148316 h 4492350"/>
              <a:gd name="connsiteX21-1439" fmla="*/ 2222205 w 3742661"/>
              <a:gd name="connsiteY21-1440" fmla="*/ 3370521 h 4492350"/>
              <a:gd name="connsiteX22-1441" fmla="*/ 2169042 w 3742661"/>
              <a:gd name="connsiteY22-1442" fmla="*/ 3817088 h 4492350"/>
              <a:gd name="connsiteX23-1443" fmla="*/ 3317358 w 3742661"/>
              <a:gd name="connsiteY23-1444" fmla="*/ 3094074 h 4492350"/>
              <a:gd name="connsiteX24-1445" fmla="*/ 2194317 w 3742661"/>
              <a:gd name="connsiteY24-1446" fmla="*/ 4030951 h 4492350"/>
              <a:gd name="connsiteX25-1447" fmla="*/ 2232838 w 3742661"/>
              <a:gd name="connsiteY25-1448" fmla="*/ 4476307 h 4492350"/>
              <a:gd name="connsiteX26-1449" fmla="*/ 2218194 w 3742661"/>
              <a:gd name="connsiteY26-1450" fmla="*/ 4491415 h 4492350"/>
              <a:gd name="connsiteX27-1451" fmla="*/ 1743740 w 3742661"/>
              <a:gd name="connsiteY27-1452" fmla="*/ 4492350 h 4492350"/>
              <a:gd name="connsiteX0-1453" fmla="*/ 1743740 w 3742661"/>
              <a:gd name="connsiteY0-1454" fmla="*/ 4492350 h 4492350"/>
              <a:gd name="connsiteX1-1455" fmla="*/ 1796903 w 3742661"/>
              <a:gd name="connsiteY1-1456" fmla="*/ 3785190 h 4492350"/>
              <a:gd name="connsiteX2-1457" fmla="*/ 1307805 w 3742661"/>
              <a:gd name="connsiteY2-1458" fmla="*/ 3381153 h 4492350"/>
              <a:gd name="connsiteX3-1459" fmla="*/ 31898 w 3742661"/>
              <a:gd name="connsiteY3-1460" fmla="*/ 2945218 h 4492350"/>
              <a:gd name="connsiteX4-1461" fmla="*/ 1127052 w 3742661"/>
              <a:gd name="connsiteY4-1462" fmla="*/ 3242930 h 4492350"/>
              <a:gd name="connsiteX5-1463" fmla="*/ 393405 w 3742661"/>
              <a:gd name="connsiteY5-1464" fmla="*/ 2456121 h 4492350"/>
              <a:gd name="connsiteX6-1465" fmla="*/ 1775638 w 3742661"/>
              <a:gd name="connsiteY6-1466" fmla="*/ 3519376 h 4492350"/>
              <a:gd name="connsiteX7-1467" fmla="*/ 1679945 w 3742661"/>
              <a:gd name="connsiteY7-1468" fmla="*/ 2392325 h 4492350"/>
              <a:gd name="connsiteX8-1469" fmla="*/ 0 w 3742661"/>
              <a:gd name="connsiteY8-1470" fmla="*/ 754911 h 4492350"/>
              <a:gd name="connsiteX9-1471" fmla="*/ 988828 w 3742661"/>
              <a:gd name="connsiteY9-1472" fmla="*/ 1924493 h 4492350"/>
              <a:gd name="connsiteX10-1473" fmla="*/ 1137684 w 3742661"/>
              <a:gd name="connsiteY10-1474" fmla="*/ 861237 h 4492350"/>
              <a:gd name="connsiteX11-1475" fmla="*/ 1222745 w 3742661"/>
              <a:gd name="connsiteY11-1476" fmla="*/ 2062716 h 4492350"/>
              <a:gd name="connsiteX12-1477" fmla="*/ 1690577 w 3742661"/>
              <a:gd name="connsiteY12-1478" fmla="*/ 2190307 h 4492350"/>
              <a:gd name="connsiteX13-1479" fmla="*/ 1956391 w 3742661"/>
              <a:gd name="connsiteY13-1480" fmla="*/ 0 h 4492350"/>
              <a:gd name="connsiteX14-1481" fmla="*/ 2083982 w 3742661"/>
              <a:gd name="connsiteY14-1482" fmla="*/ 978195 h 4492350"/>
              <a:gd name="connsiteX15-1483" fmla="*/ 1881963 w 3742661"/>
              <a:gd name="connsiteY15-1484" fmla="*/ 2232837 h 4492350"/>
              <a:gd name="connsiteX16-1485" fmla="*/ 2057494 w 3742661"/>
              <a:gd name="connsiteY16-1486" fmla="*/ 3046321 h 4492350"/>
              <a:gd name="connsiteX17-1487" fmla="*/ 2647507 w 3742661"/>
              <a:gd name="connsiteY17-1488" fmla="*/ 2519916 h 4492350"/>
              <a:gd name="connsiteX18-1489" fmla="*/ 2913694 w 3742661"/>
              <a:gd name="connsiteY18-1490" fmla="*/ 1291762 h 4492350"/>
              <a:gd name="connsiteX19-1491" fmla="*/ 2806809 w 3742661"/>
              <a:gd name="connsiteY19-1492" fmla="*/ 2383091 h 4492350"/>
              <a:gd name="connsiteX20-1493" fmla="*/ 3742661 w 3742661"/>
              <a:gd name="connsiteY20-1494" fmla="*/ 1148316 h 4492350"/>
              <a:gd name="connsiteX21-1495" fmla="*/ 2222205 w 3742661"/>
              <a:gd name="connsiteY21-1496" fmla="*/ 3370521 h 4492350"/>
              <a:gd name="connsiteX22-1497" fmla="*/ 2169042 w 3742661"/>
              <a:gd name="connsiteY22-1498" fmla="*/ 3817088 h 4492350"/>
              <a:gd name="connsiteX23-1499" fmla="*/ 3317358 w 3742661"/>
              <a:gd name="connsiteY23-1500" fmla="*/ 3094074 h 4492350"/>
              <a:gd name="connsiteX24-1501" fmla="*/ 2194317 w 3742661"/>
              <a:gd name="connsiteY24-1502" fmla="*/ 4030951 h 4492350"/>
              <a:gd name="connsiteX25-1503" fmla="*/ 2232838 w 3742661"/>
              <a:gd name="connsiteY25-1504" fmla="*/ 4476307 h 4492350"/>
              <a:gd name="connsiteX26-1505" fmla="*/ 2218194 w 3742661"/>
              <a:gd name="connsiteY26-1506" fmla="*/ 4491415 h 4492350"/>
              <a:gd name="connsiteX27-1507" fmla="*/ 1743740 w 3742661"/>
              <a:gd name="connsiteY27-1508" fmla="*/ 4492350 h 4492350"/>
              <a:gd name="connsiteX0-1509" fmla="*/ 1743740 w 3742661"/>
              <a:gd name="connsiteY0-1510" fmla="*/ 4492350 h 4492350"/>
              <a:gd name="connsiteX1-1511" fmla="*/ 1796903 w 3742661"/>
              <a:gd name="connsiteY1-1512" fmla="*/ 3785190 h 4492350"/>
              <a:gd name="connsiteX2-1513" fmla="*/ 1307805 w 3742661"/>
              <a:gd name="connsiteY2-1514" fmla="*/ 3381153 h 4492350"/>
              <a:gd name="connsiteX3-1515" fmla="*/ 31898 w 3742661"/>
              <a:gd name="connsiteY3-1516" fmla="*/ 2945218 h 4492350"/>
              <a:gd name="connsiteX4-1517" fmla="*/ 1127052 w 3742661"/>
              <a:gd name="connsiteY4-1518" fmla="*/ 3242930 h 4492350"/>
              <a:gd name="connsiteX5-1519" fmla="*/ 393405 w 3742661"/>
              <a:gd name="connsiteY5-1520" fmla="*/ 2456121 h 4492350"/>
              <a:gd name="connsiteX6-1521" fmla="*/ 1775638 w 3742661"/>
              <a:gd name="connsiteY6-1522" fmla="*/ 3519376 h 4492350"/>
              <a:gd name="connsiteX7-1523" fmla="*/ 1679945 w 3742661"/>
              <a:gd name="connsiteY7-1524" fmla="*/ 2392325 h 4492350"/>
              <a:gd name="connsiteX8-1525" fmla="*/ 0 w 3742661"/>
              <a:gd name="connsiteY8-1526" fmla="*/ 754911 h 4492350"/>
              <a:gd name="connsiteX9-1527" fmla="*/ 988828 w 3742661"/>
              <a:gd name="connsiteY9-1528" fmla="*/ 1924493 h 4492350"/>
              <a:gd name="connsiteX10-1529" fmla="*/ 1137684 w 3742661"/>
              <a:gd name="connsiteY10-1530" fmla="*/ 861237 h 4492350"/>
              <a:gd name="connsiteX11-1531" fmla="*/ 1222745 w 3742661"/>
              <a:gd name="connsiteY11-1532" fmla="*/ 2062716 h 4492350"/>
              <a:gd name="connsiteX12-1533" fmla="*/ 1690577 w 3742661"/>
              <a:gd name="connsiteY12-1534" fmla="*/ 2190307 h 4492350"/>
              <a:gd name="connsiteX13-1535" fmla="*/ 1956391 w 3742661"/>
              <a:gd name="connsiteY13-1536" fmla="*/ 0 h 4492350"/>
              <a:gd name="connsiteX14-1537" fmla="*/ 2083982 w 3742661"/>
              <a:gd name="connsiteY14-1538" fmla="*/ 978195 h 4492350"/>
              <a:gd name="connsiteX15-1539" fmla="*/ 1881963 w 3742661"/>
              <a:gd name="connsiteY15-1540" fmla="*/ 2232837 h 4492350"/>
              <a:gd name="connsiteX16-1541" fmla="*/ 2057494 w 3742661"/>
              <a:gd name="connsiteY16-1542" fmla="*/ 3046321 h 4492350"/>
              <a:gd name="connsiteX17-1543" fmla="*/ 2647507 w 3742661"/>
              <a:gd name="connsiteY17-1544" fmla="*/ 2519916 h 4492350"/>
              <a:gd name="connsiteX18-1545" fmla="*/ 2913694 w 3742661"/>
              <a:gd name="connsiteY18-1546" fmla="*/ 1291762 h 4492350"/>
              <a:gd name="connsiteX19-1547" fmla="*/ 2806809 w 3742661"/>
              <a:gd name="connsiteY19-1548" fmla="*/ 2383091 h 4492350"/>
              <a:gd name="connsiteX20-1549" fmla="*/ 3742661 w 3742661"/>
              <a:gd name="connsiteY20-1550" fmla="*/ 1148316 h 4492350"/>
              <a:gd name="connsiteX21-1551" fmla="*/ 2222205 w 3742661"/>
              <a:gd name="connsiteY21-1552" fmla="*/ 3370521 h 4492350"/>
              <a:gd name="connsiteX22-1553" fmla="*/ 2169042 w 3742661"/>
              <a:gd name="connsiteY22-1554" fmla="*/ 3817088 h 4492350"/>
              <a:gd name="connsiteX23-1555" fmla="*/ 3317358 w 3742661"/>
              <a:gd name="connsiteY23-1556" fmla="*/ 3094074 h 4492350"/>
              <a:gd name="connsiteX24-1557" fmla="*/ 2194317 w 3742661"/>
              <a:gd name="connsiteY24-1558" fmla="*/ 4030951 h 4492350"/>
              <a:gd name="connsiteX25-1559" fmla="*/ 2232838 w 3742661"/>
              <a:gd name="connsiteY25-1560" fmla="*/ 4476307 h 4492350"/>
              <a:gd name="connsiteX26-1561" fmla="*/ 2218194 w 3742661"/>
              <a:gd name="connsiteY26-1562" fmla="*/ 4491415 h 4492350"/>
              <a:gd name="connsiteX27-1563" fmla="*/ 1743740 w 3742661"/>
              <a:gd name="connsiteY27-1564" fmla="*/ 4492350 h 4492350"/>
              <a:gd name="connsiteX0-1565" fmla="*/ 1743740 w 3742661"/>
              <a:gd name="connsiteY0-1566" fmla="*/ 4492350 h 4492350"/>
              <a:gd name="connsiteX1-1567" fmla="*/ 1796903 w 3742661"/>
              <a:gd name="connsiteY1-1568" fmla="*/ 3785190 h 4492350"/>
              <a:gd name="connsiteX2-1569" fmla="*/ 1307805 w 3742661"/>
              <a:gd name="connsiteY2-1570" fmla="*/ 3381153 h 4492350"/>
              <a:gd name="connsiteX3-1571" fmla="*/ 31898 w 3742661"/>
              <a:gd name="connsiteY3-1572" fmla="*/ 2945218 h 4492350"/>
              <a:gd name="connsiteX4-1573" fmla="*/ 1127052 w 3742661"/>
              <a:gd name="connsiteY4-1574" fmla="*/ 3242930 h 4492350"/>
              <a:gd name="connsiteX5-1575" fmla="*/ 393405 w 3742661"/>
              <a:gd name="connsiteY5-1576" fmla="*/ 2456121 h 4492350"/>
              <a:gd name="connsiteX6-1577" fmla="*/ 1775638 w 3742661"/>
              <a:gd name="connsiteY6-1578" fmla="*/ 3519376 h 4492350"/>
              <a:gd name="connsiteX7-1579" fmla="*/ 1679945 w 3742661"/>
              <a:gd name="connsiteY7-1580" fmla="*/ 2392325 h 4492350"/>
              <a:gd name="connsiteX8-1581" fmla="*/ 0 w 3742661"/>
              <a:gd name="connsiteY8-1582" fmla="*/ 754911 h 4492350"/>
              <a:gd name="connsiteX9-1583" fmla="*/ 988828 w 3742661"/>
              <a:gd name="connsiteY9-1584" fmla="*/ 1924493 h 4492350"/>
              <a:gd name="connsiteX10-1585" fmla="*/ 1137684 w 3742661"/>
              <a:gd name="connsiteY10-1586" fmla="*/ 861237 h 4492350"/>
              <a:gd name="connsiteX11-1587" fmla="*/ 1222745 w 3742661"/>
              <a:gd name="connsiteY11-1588" fmla="*/ 2062716 h 4492350"/>
              <a:gd name="connsiteX12-1589" fmla="*/ 1690577 w 3742661"/>
              <a:gd name="connsiteY12-1590" fmla="*/ 2190307 h 4492350"/>
              <a:gd name="connsiteX13-1591" fmla="*/ 1956391 w 3742661"/>
              <a:gd name="connsiteY13-1592" fmla="*/ 0 h 4492350"/>
              <a:gd name="connsiteX14-1593" fmla="*/ 2083982 w 3742661"/>
              <a:gd name="connsiteY14-1594" fmla="*/ 978195 h 4492350"/>
              <a:gd name="connsiteX15-1595" fmla="*/ 1881963 w 3742661"/>
              <a:gd name="connsiteY15-1596" fmla="*/ 2232837 h 4492350"/>
              <a:gd name="connsiteX16-1597" fmla="*/ 2057494 w 3742661"/>
              <a:gd name="connsiteY16-1598" fmla="*/ 3046321 h 4492350"/>
              <a:gd name="connsiteX17-1599" fmla="*/ 2647507 w 3742661"/>
              <a:gd name="connsiteY17-1600" fmla="*/ 2519916 h 4492350"/>
              <a:gd name="connsiteX18-1601" fmla="*/ 2913694 w 3742661"/>
              <a:gd name="connsiteY18-1602" fmla="*/ 1291762 h 4492350"/>
              <a:gd name="connsiteX19-1603" fmla="*/ 2806809 w 3742661"/>
              <a:gd name="connsiteY19-1604" fmla="*/ 2383091 h 4492350"/>
              <a:gd name="connsiteX20-1605" fmla="*/ 3742661 w 3742661"/>
              <a:gd name="connsiteY20-1606" fmla="*/ 1148316 h 4492350"/>
              <a:gd name="connsiteX21-1607" fmla="*/ 2222205 w 3742661"/>
              <a:gd name="connsiteY21-1608" fmla="*/ 3370521 h 4492350"/>
              <a:gd name="connsiteX22-1609" fmla="*/ 2169042 w 3742661"/>
              <a:gd name="connsiteY22-1610" fmla="*/ 3817088 h 4492350"/>
              <a:gd name="connsiteX23-1611" fmla="*/ 3317358 w 3742661"/>
              <a:gd name="connsiteY23-1612" fmla="*/ 3094074 h 4492350"/>
              <a:gd name="connsiteX24-1613" fmla="*/ 2194317 w 3742661"/>
              <a:gd name="connsiteY24-1614" fmla="*/ 4030951 h 4492350"/>
              <a:gd name="connsiteX25-1615" fmla="*/ 2232838 w 3742661"/>
              <a:gd name="connsiteY25-1616" fmla="*/ 4476307 h 4492350"/>
              <a:gd name="connsiteX26-1617" fmla="*/ 2218194 w 3742661"/>
              <a:gd name="connsiteY26-1618" fmla="*/ 4491415 h 4492350"/>
              <a:gd name="connsiteX27-1619" fmla="*/ 1743740 w 3742661"/>
              <a:gd name="connsiteY27-1620" fmla="*/ 4492350 h 4492350"/>
              <a:gd name="connsiteX0-1621" fmla="*/ 1743740 w 3718598"/>
              <a:gd name="connsiteY0-1622" fmla="*/ 4492350 h 4492350"/>
              <a:gd name="connsiteX1-1623" fmla="*/ 1796903 w 3718598"/>
              <a:gd name="connsiteY1-1624" fmla="*/ 3785190 h 4492350"/>
              <a:gd name="connsiteX2-1625" fmla="*/ 1307805 w 3718598"/>
              <a:gd name="connsiteY2-1626" fmla="*/ 3381153 h 4492350"/>
              <a:gd name="connsiteX3-1627" fmla="*/ 31898 w 3718598"/>
              <a:gd name="connsiteY3-1628" fmla="*/ 2945218 h 4492350"/>
              <a:gd name="connsiteX4-1629" fmla="*/ 1127052 w 3718598"/>
              <a:gd name="connsiteY4-1630" fmla="*/ 3242930 h 4492350"/>
              <a:gd name="connsiteX5-1631" fmla="*/ 393405 w 3718598"/>
              <a:gd name="connsiteY5-1632" fmla="*/ 2456121 h 4492350"/>
              <a:gd name="connsiteX6-1633" fmla="*/ 1775638 w 3718598"/>
              <a:gd name="connsiteY6-1634" fmla="*/ 3519376 h 4492350"/>
              <a:gd name="connsiteX7-1635" fmla="*/ 1679945 w 3718598"/>
              <a:gd name="connsiteY7-1636" fmla="*/ 2392325 h 4492350"/>
              <a:gd name="connsiteX8-1637" fmla="*/ 0 w 3718598"/>
              <a:gd name="connsiteY8-1638" fmla="*/ 754911 h 4492350"/>
              <a:gd name="connsiteX9-1639" fmla="*/ 988828 w 3718598"/>
              <a:gd name="connsiteY9-1640" fmla="*/ 1924493 h 4492350"/>
              <a:gd name="connsiteX10-1641" fmla="*/ 1137684 w 3718598"/>
              <a:gd name="connsiteY10-1642" fmla="*/ 861237 h 4492350"/>
              <a:gd name="connsiteX11-1643" fmla="*/ 1222745 w 3718598"/>
              <a:gd name="connsiteY11-1644" fmla="*/ 2062716 h 4492350"/>
              <a:gd name="connsiteX12-1645" fmla="*/ 1690577 w 3718598"/>
              <a:gd name="connsiteY12-1646" fmla="*/ 2190307 h 4492350"/>
              <a:gd name="connsiteX13-1647" fmla="*/ 1956391 w 3718598"/>
              <a:gd name="connsiteY13-1648" fmla="*/ 0 h 4492350"/>
              <a:gd name="connsiteX14-1649" fmla="*/ 2083982 w 3718598"/>
              <a:gd name="connsiteY14-1650" fmla="*/ 978195 h 4492350"/>
              <a:gd name="connsiteX15-1651" fmla="*/ 1881963 w 3718598"/>
              <a:gd name="connsiteY15-1652" fmla="*/ 2232837 h 4492350"/>
              <a:gd name="connsiteX16-1653" fmla="*/ 2057494 w 3718598"/>
              <a:gd name="connsiteY16-1654" fmla="*/ 3046321 h 4492350"/>
              <a:gd name="connsiteX17-1655" fmla="*/ 2647507 w 3718598"/>
              <a:gd name="connsiteY17-1656" fmla="*/ 2519916 h 4492350"/>
              <a:gd name="connsiteX18-1657" fmla="*/ 2913694 w 3718598"/>
              <a:gd name="connsiteY18-1658" fmla="*/ 1291762 h 4492350"/>
              <a:gd name="connsiteX19-1659" fmla="*/ 2806809 w 3718598"/>
              <a:gd name="connsiteY19-1660" fmla="*/ 2383091 h 4492350"/>
              <a:gd name="connsiteX20-1661" fmla="*/ 3718598 w 3718598"/>
              <a:gd name="connsiteY20-1662" fmla="*/ 1120242 h 4492350"/>
              <a:gd name="connsiteX21-1663" fmla="*/ 2222205 w 3718598"/>
              <a:gd name="connsiteY21-1664" fmla="*/ 3370521 h 4492350"/>
              <a:gd name="connsiteX22-1665" fmla="*/ 2169042 w 3718598"/>
              <a:gd name="connsiteY22-1666" fmla="*/ 3817088 h 4492350"/>
              <a:gd name="connsiteX23-1667" fmla="*/ 3317358 w 3718598"/>
              <a:gd name="connsiteY23-1668" fmla="*/ 3094074 h 4492350"/>
              <a:gd name="connsiteX24-1669" fmla="*/ 2194317 w 3718598"/>
              <a:gd name="connsiteY24-1670" fmla="*/ 4030951 h 4492350"/>
              <a:gd name="connsiteX25-1671" fmla="*/ 2232838 w 3718598"/>
              <a:gd name="connsiteY25-1672" fmla="*/ 4476307 h 4492350"/>
              <a:gd name="connsiteX26-1673" fmla="*/ 2218194 w 3718598"/>
              <a:gd name="connsiteY26-1674" fmla="*/ 4491415 h 4492350"/>
              <a:gd name="connsiteX27-1675" fmla="*/ 1743740 w 3718598"/>
              <a:gd name="connsiteY27-1676" fmla="*/ 4492350 h 4492350"/>
              <a:gd name="connsiteX0-1677" fmla="*/ 1743740 w 3718598"/>
              <a:gd name="connsiteY0-1678" fmla="*/ 4492350 h 4492350"/>
              <a:gd name="connsiteX1-1679" fmla="*/ 1796903 w 3718598"/>
              <a:gd name="connsiteY1-1680" fmla="*/ 3785190 h 4492350"/>
              <a:gd name="connsiteX2-1681" fmla="*/ 1307805 w 3718598"/>
              <a:gd name="connsiteY2-1682" fmla="*/ 3381153 h 4492350"/>
              <a:gd name="connsiteX3-1683" fmla="*/ 31898 w 3718598"/>
              <a:gd name="connsiteY3-1684" fmla="*/ 2945218 h 4492350"/>
              <a:gd name="connsiteX4-1685" fmla="*/ 1127052 w 3718598"/>
              <a:gd name="connsiteY4-1686" fmla="*/ 3242930 h 4492350"/>
              <a:gd name="connsiteX5-1687" fmla="*/ 393405 w 3718598"/>
              <a:gd name="connsiteY5-1688" fmla="*/ 2456121 h 4492350"/>
              <a:gd name="connsiteX6-1689" fmla="*/ 1775638 w 3718598"/>
              <a:gd name="connsiteY6-1690" fmla="*/ 3519376 h 4492350"/>
              <a:gd name="connsiteX7-1691" fmla="*/ 1679945 w 3718598"/>
              <a:gd name="connsiteY7-1692" fmla="*/ 2392325 h 4492350"/>
              <a:gd name="connsiteX8-1693" fmla="*/ 0 w 3718598"/>
              <a:gd name="connsiteY8-1694" fmla="*/ 754911 h 4492350"/>
              <a:gd name="connsiteX9-1695" fmla="*/ 988828 w 3718598"/>
              <a:gd name="connsiteY9-1696" fmla="*/ 1924493 h 4492350"/>
              <a:gd name="connsiteX10-1697" fmla="*/ 1137684 w 3718598"/>
              <a:gd name="connsiteY10-1698" fmla="*/ 861237 h 4492350"/>
              <a:gd name="connsiteX11-1699" fmla="*/ 1222745 w 3718598"/>
              <a:gd name="connsiteY11-1700" fmla="*/ 2062716 h 4492350"/>
              <a:gd name="connsiteX12-1701" fmla="*/ 1690577 w 3718598"/>
              <a:gd name="connsiteY12-1702" fmla="*/ 2190307 h 4492350"/>
              <a:gd name="connsiteX13-1703" fmla="*/ 1956391 w 3718598"/>
              <a:gd name="connsiteY13-1704" fmla="*/ 0 h 4492350"/>
              <a:gd name="connsiteX14-1705" fmla="*/ 2083982 w 3718598"/>
              <a:gd name="connsiteY14-1706" fmla="*/ 978195 h 4492350"/>
              <a:gd name="connsiteX15-1707" fmla="*/ 1881963 w 3718598"/>
              <a:gd name="connsiteY15-1708" fmla="*/ 2232837 h 4492350"/>
              <a:gd name="connsiteX16-1709" fmla="*/ 2057494 w 3718598"/>
              <a:gd name="connsiteY16-1710" fmla="*/ 3046321 h 4492350"/>
              <a:gd name="connsiteX17-1711" fmla="*/ 2647507 w 3718598"/>
              <a:gd name="connsiteY17-1712" fmla="*/ 2519916 h 4492350"/>
              <a:gd name="connsiteX18-1713" fmla="*/ 2913694 w 3718598"/>
              <a:gd name="connsiteY18-1714" fmla="*/ 1291762 h 4492350"/>
              <a:gd name="connsiteX19-1715" fmla="*/ 2806809 w 3718598"/>
              <a:gd name="connsiteY19-1716" fmla="*/ 2383091 h 4492350"/>
              <a:gd name="connsiteX20-1717" fmla="*/ 3718598 w 3718598"/>
              <a:gd name="connsiteY20-1718" fmla="*/ 1120242 h 4492350"/>
              <a:gd name="connsiteX21-1719" fmla="*/ 2222205 w 3718598"/>
              <a:gd name="connsiteY21-1720" fmla="*/ 3370521 h 4492350"/>
              <a:gd name="connsiteX22-1721" fmla="*/ 2169042 w 3718598"/>
              <a:gd name="connsiteY22-1722" fmla="*/ 3817088 h 4492350"/>
              <a:gd name="connsiteX23-1723" fmla="*/ 3317358 w 3718598"/>
              <a:gd name="connsiteY23-1724" fmla="*/ 3094074 h 4492350"/>
              <a:gd name="connsiteX24-1725" fmla="*/ 2194317 w 3718598"/>
              <a:gd name="connsiteY24-1726" fmla="*/ 4030951 h 4492350"/>
              <a:gd name="connsiteX25-1727" fmla="*/ 2232838 w 3718598"/>
              <a:gd name="connsiteY25-1728" fmla="*/ 4476307 h 4492350"/>
              <a:gd name="connsiteX26-1729" fmla="*/ 2218194 w 3718598"/>
              <a:gd name="connsiteY26-1730" fmla="*/ 4491415 h 4492350"/>
              <a:gd name="connsiteX27-1731" fmla="*/ 1743740 w 3718598"/>
              <a:gd name="connsiteY27-1732" fmla="*/ 4492350 h 4492350"/>
              <a:gd name="connsiteX0-1733" fmla="*/ 1743740 w 3718598"/>
              <a:gd name="connsiteY0-1734" fmla="*/ 4492350 h 4492350"/>
              <a:gd name="connsiteX1-1735" fmla="*/ 1796903 w 3718598"/>
              <a:gd name="connsiteY1-1736" fmla="*/ 3785190 h 4492350"/>
              <a:gd name="connsiteX2-1737" fmla="*/ 1307805 w 3718598"/>
              <a:gd name="connsiteY2-1738" fmla="*/ 3381153 h 4492350"/>
              <a:gd name="connsiteX3-1739" fmla="*/ 31898 w 3718598"/>
              <a:gd name="connsiteY3-1740" fmla="*/ 2945218 h 4492350"/>
              <a:gd name="connsiteX4-1741" fmla="*/ 1127052 w 3718598"/>
              <a:gd name="connsiteY4-1742" fmla="*/ 3242930 h 4492350"/>
              <a:gd name="connsiteX5-1743" fmla="*/ 393405 w 3718598"/>
              <a:gd name="connsiteY5-1744" fmla="*/ 2456121 h 4492350"/>
              <a:gd name="connsiteX6-1745" fmla="*/ 1775638 w 3718598"/>
              <a:gd name="connsiteY6-1746" fmla="*/ 3519376 h 4492350"/>
              <a:gd name="connsiteX7-1747" fmla="*/ 1679945 w 3718598"/>
              <a:gd name="connsiteY7-1748" fmla="*/ 2392325 h 4492350"/>
              <a:gd name="connsiteX8-1749" fmla="*/ 0 w 3718598"/>
              <a:gd name="connsiteY8-1750" fmla="*/ 754911 h 4492350"/>
              <a:gd name="connsiteX9-1751" fmla="*/ 988828 w 3718598"/>
              <a:gd name="connsiteY9-1752" fmla="*/ 1924493 h 4492350"/>
              <a:gd name="connsiteX10-1753" fmla="*/ 1137684 w 3718598"/>
              <a:gd name="connsiteY10-1754" fmla="*/ 861237 h 4492350"/>
              <a:gd name="connsiteX11-1755" fmla="*/ 1222745 w 3718598"/>
              <a:gd name="connsiteY11-1756" fmla="*/ 2062716 h 4492350"/>
              <a:gd name="connsiteX12-1757" fmla="*/ 1690577 w 3718598"/>
              <a:gd name="connsiteY12-1758" fmla="*/ 2190307 h 4492350"/>
              <a:gd name="connsiteX13-1759" fmla="*/ 1956391 w 3718598"/>
              <a:gd name="connsiteY13-1760" fmla="*/ 0 h 4492350"/>
              <a:gd name="connsiteX14-1761" fmla="*/ 2083982 w 3718598"/>
              <a:gd name="connsiteY14-1762" fmla="*/ 978195 h 4492350"/>
              <a:gd name="connsiteX15-1763" fmla="*/ 1881963 w 3718598"/>
              <a:gd name="connsiteY15-1764" fmla="*/ 2232837 h 4492350"/>
              <a:gd name="connsiteX16-1765" fmla="*/ 2057494 w 3718598"/>
              <a:gd name="connsiteY16-1766" fmla="*/ 3046321 h 4492350"/>
              <a:gd name="connsiteX17-1767" fmla="*/ 2647507 w 3718598"/>
              <a:gd name="connsiteY17-1768" fmla="*/ 2519916 h 4492350"/>
              <a:gd name="connsiteX18-1769" fmla="*/ 2913694 w 3718598"/>
              <a:gd name="connsiteY18-1770" fmla="*/ 1291762 h 4492350"/>
              <a:gd name="connsiteX19-1771" fmla="*/ 2806809 w 3718598"/>
              <a:gd name="connsiteY19-1772" fmla="*/ 2383091 h 4492350"/>
              <a:gd name="connsiteX20-1773" fmla="*/ 3718598 w 3718598"/>
              <a:gd name="connsiteY20-1774" fmla="*/ 1120242 h 4492350"/>
              <a:gd name="connsiteX21-1775" fmla="*/ 2222205 w 3718598"/>
              <a:gd name="connsiteY21-1776" fmla="*/ 3370521 h 4492350"/>
              <a:gd name="connsiteX22-1777" fmla="*/ 2169042 w 3718598"/>
              <a:gd name="connsiteY22-1778" fmla="*/ 3817088 h 4492350"/>
              <a:gd name="connsiteX23-1779" fmla="*/ 3317358 w 3718598"/>
              <a:gd name="connsiteY23-1780" fmla="*/ 3094074 h 4492350"/>
              <a:gd name="connsiteX24-1781" fmla="*/ 2194317 w 3718598"/>
              <a:gd name="connsiteY24-1782" fmla="*/ 4030951 h 4492350"/>
              <a:gd name="connsiteX25-1783" fmla="*/ 2232838 w 3718598"/>
              <a:gd name="connsiteY25-1784" fmla="*/ 4476307 h 4492350"/>
              <a:gd name="connsiteX26-1785" fmla="*/ 2218194 w 3718598"/>
              <a:gd name="connsiteY26-1786" fmla="*/ 4491415 h 4492350"/>
              <a:gd name="connsiteX27-1787" fmla="*/ 1743740 w 3718598"/>
              <a:gd name="connsiteY27-1788" fmla="*/ 4492350 h 4492350"/>
              <a:gd name="connsiteX0-1789" fmla="*/ 1743740 w 3718598"/>
              <a:gd name="connsiteY0-1790" fmla="*/ 4492350 h 4492350"/>
              <a:gd name="connsiteX1-1791" fmla="*/ 1796903 w 3718598"/>
              <a:gd name="connsiteY1-1792" fmla="*/ 3785190 h 4492350"/>
              <a:gd name="connsiteX2-1793" fmla="*/ 1307805 w 3718598"/>
              <a:gd name="connsiteY2-1794" fmla="*/ 3381153 h 4492350"/>
              <a:gd name="connsiteX3-1795" fmla="*/ 31898 w 3718598"/>
              <a:gd name="connsiteY3-1796" fmla="*/ 2945218 h 4492350"/>
              <a:gd name="connsiteX4-1797" fmla="*/ 1127052 w 3718598"/>
              <a:gd name="connsiteY4-1798" fmla="*/ 3242930 h 4492350"/>
              <a:gd name="connsiteX5-1799" fmla="*/ 393405 w 3718598"/>
              <a:gd name="connsiteY5-1800" fmla="*/ 2456121 h 4492350"/>
              <a:gd name="connsiteX6-1801" fmla="*/ 1775638 w 3718598"/>
              <a:gd name="connsiteY6-1802" fmla="*/ 3519376 h 4492350"/>
              <a:gd name="connsiteX7-1803" fmla="*/ 1679945 w 3718598"/>
              <a:gd name="connsiteY7-1804" fmla="*/ 2392325 h 4492350"/>
              <a:gd name="connsiteX8-1805" fmla="*/ 0 w 3718598"/>
              <a:gd name="connsiteY8-1806" fmla="*/ 754911 h 4492350"/>
              <a:gd name="connsiteX9-1807" fmla="*/ 988828 w 3718598"/>
              <a:gd name="connsiteY9-1808" fmla="*/ 1924493 h 4492350"/>
              <a:gd name="connsiteX10-1809" fmla="*/ 1137684 w 3718598"/>
              <a:gd name="connsiteY10-1810" fmla="*/ 861237 h 4492350"/>
              <a:gd name="connsiteX11-1811" fmla="*/ 1222745 w 3718598"/>
              <a:gd name="connsiteY11-1812" fmla="*/ 2062716 h 4492350"/>
              <a:gd name="connsiteX12-1813" fmla="*/ 1690577 w 3718598"/>
              <a:gd name="connsiteY12-1814" fmla="*/ 2190307 h 4492350"/>
              <a:gd name="connsiteX13-1815" fmla="*/ 1956391 w 3718598"/>
              <a:gd name="connsiteY13-1816" fmla="*/ 0 h 4492350"/>
              <a:gd name="connsiteX14-1817" fmla="*/ 2083982 w 3718598"/>
              <a:gd name="connsiteY14-1818" fmla="*/ 978195 h 4492350"/>
              <a:gd name="connsiteX15-1819" fmla="*/ 1881963 w 3718598"/>
              <a:gd name="connsiteY15-1820" fmla="*/ 2232837 h 4492350"/>
              <a:gd name="connsiteX16-1821" fmla="*/ 2057494 w 3718598"/>
              <a:gd name="connsiteY16-1822" fmla="*/ 3046321 h 4492350"/>
              <a:gd name="connsiteX17-1823" fmla="*/ 2647507 w 3718598"/>
              <a:gd name="connsiteY17-1824" fmla="*/ 2519916 h 4492350"/>
              <a:gd name="connsiteX18-1825" fmla="*/ 2913694 w 3718598"/>
              <a:gd name="connsiteY18-1826" fmla="*/ 1291762 h 4492350"/>
              <a:gd name="connsiteX19-1827" fmla="*/ 2806809 w 3718598"/>
              <a:gd name="connsiteY19-1828" fmla="*/ 2383091 h 4492350"/>
              <a:gd name="connsiteX20-1829" fmla="*/ 3718598 w 3718598"/>
              <a:gd name="connsiteY20-1830" fmla="*/ 1120242 h 4492350"/>
              <a:gd name="connsiteX21-1831" fmla="*/ 2222205 w 3718598"/>
              <a:gd name="connsiteY21-1832" fmla="*/ 3370521 h 4492350"/>
              <a:gd name="connsiteX22-1833" fmla="*/ 2169042 w 3718598"/>
              <a:gd name="connsiteY22-1834" fmla="*/ 3817088 h 4492350"/>
              <a:gd name="connsiteX23-1835" fmla="*/ 3317358 w 3718598"/>
              <a:gd name="connsiteY23-1836" fmla="*/ 3094074 h 4492350"/>
              <a:gd name="connsiteX24-1837" fmla="*/ 2194317 w 3718598"/>
              <a:gd name="connsiteY24-1838" fmla="*/ 4030951 h 4492350"/>
              <a:gd name="connsiteX25-1839" fmla="*/ 2232838 w 3718598"/>
              <a:gd name="connsiteY25-1840" fmla="*/ 4476307 h 4492350"/>
              <a:gd name="connsiteX26-1841" fmla="*/ 2218194 w 3718598"/>
              <a:gd name="connsiteY26-1842" fmla="*/ 4491415 h 4492350"/>
              <a:gd name="connsiteX27-1843" fmla="*/ 1743740 w 3718598"/>
              <a:gd name="connsiteY27-1844" fmla="*/ 4492350 h 4492350"/>
              <a:gd name="connsiteX0-1845" fmla="*/ 1743740 w 3718598"/>
              <a:gd name="connsiteY0-1846" fmla="*/ 4492350 h 4492350"/>
              <a:gd name="connsiteX1-1847" fmla="*/ 1796903 w 3718598"/>
              <a:gd name="connsiteY1-1848" fmla="*/ 3785190 h 4492350"/>
              <a:gd name="connsiteX2-1849" fmla="*/ 1307805 w 3718598"/>
              <a:gd name="connsiteY2-1850" fmla="*/ 3381153 h 4492350"/>
              <a:gd name="connsiteX3-1851" fmla="*/ 31898 w 3718598"/>
              <a:gd name="connsiteY3-1852" fmla="*/ 2945218 h 4492350"/>
              <a:gd name="connsiteX4-1853" fmla="*/ 1127052 w 3718598"/>
              <a:gd name="connsiteY4-1854" fmla="*/ 3242930 h 4492350"/>
              <a:gd name="connsiteX5-1855" fmla="*/ 393405 w 3718598"/>
              <a:gd name="connsiteY5-1856" fmla="*/ 2456121 h 4492350"/>
              <a:gd name="connsiteX6-1857" fmla="*/ 1775638 w 3718598"/>
              <a:gd name="connsiteY6-1858" fmla="*/ 3519376 h 4492350"/>
              <a:gd name="connsiteX7-1859" fmla="*/ 1679945 w 3718598"/>
              <a:gd name="connsiteY7-1860" fmla="*/ 2392325 h 4492350"/>
              <a:gd name="connsiteX8-1861" fmla="*/ 0 w 3718598"/>
              <a:gd name="connsiteY8-1862" fmla="*/ 754911 h 4492350"/>
              <a:gd name="connsiteX9-1863" fmla="*/ 988828 w 3718598"/>
              <a:gd name="connsiteY9-1864" fmla="*/ 1924493 h 4492350"/>
              <a:gd name="connsiteX10-1865" fmla="*/ 1137684 w 3718598"/>
              <a:gd name="connsiteY10-1866" fmla="*/ 861237 h 4492350"/>
              <a:gd name="connsiteX11-1867" fmla="*/ 1222745 w 3718598"/>
              <a:gd name="connsiteY11-1868" fmla="*/ 2062716 h 4492350"/>
              <a:gd name="connsiteX12-1869" fmla="*/ 1690577 w 3718598"/>
              <a:gd name="connsiteY12-1870" fmla="*/ 2190307 h 4492350"/>
              <a:gd name="connsiteX13-1871" fmla="*/ 1956391 w 3718598"/>
              <a:gd name="connsiteY13-1872" fmla="*/ 0 h 4492350"/>
              <a:gd name="connsiteX14-1873" fmla="*/ 2083982 w 3718598"/>
              <a:gd name="connsiteY14-1874" fmla="*/ 978195 h 4492350"/>
              <a:gd name="connsiteX15-1875" fmla="*/ 1881963 w 3718598"/>
              <a:gd name="connsiteY15-1876" fmla="*/ 2232837 h 4492350"/>
              <a:gd name="connsiteX16-1877" fmla="*/ 2057494 w 3718598"/>
              <a:gd name="connsiteY16-1878" fmla="*/ 3046321 h 4492350"/>
              <a:gd name="connsiteX17-1879" fmla="*/ 2647507 w 3718598"/>
              <a:gd name="connsiteY17-1880" fmla="*/ 2519916 h 4492350"/>
              <a:gd name="connsiteX18-1881" fmla="*/ 2913694 w 3718598"/>
              <a:gd name="connsiteY18-1882" fmla="*/ 1291762 h 4492350"/>
              <a:gd name="connsiteX19-1883" fmla="*/ 2806809 w 3718598"/>
              <a:gd name="connsiteY19-1884" fmla="*/ 2383091 h 4492350"/>
              <a:gd name="connsiteX20-1885" fmla="*/ 3718598 w 3718598"/>
              <a:gd name="connsiteY20-1886" fmla="*/ 1120242 h 4492350"/>
              <a:gd name="connsiteX21-1887" fmla="*/ 2222205 w 3718598"/>
              <a:gd name="connsiteY21-1888" fmla="*/ 3370521 h 4492350"/>
              <a:gd name="connsiteX22-1889" fmla="*/ 2169042 w 3718598"/>
              <a:gd name="connsiteY22-1890" fmla="*/ 3817088 h 4492350"/>
              <a:gd name="connsiteX23-1891" fmla="*/ 3317358 w 3718598"/>
              <a:gd name="connsiteY23-1892" fmla="*/ 3094074 h 4492350"/>
              <a:gd name="connsiteX24-1893" fmla="*/ 2194317 w 3718598"/>
              <a:gd name="connsiteY24-1894" fmla="*/ 4030951 h 4492350"/>
              <a:gd name="connsiteX25-1895" fmla="*/ 2232838 w 3718598"/>
              <a:gd name="connsiteY25-1896" fmla="*/ 4476307 h 4492350"/>
              <a:gd name="connsiteX26-1897" fmla="*/ 2218194 w 3718598"/>
              <a:gd name="connsiteY26-1898" fmla="*/ 4491415 h 4492350"/>
              <a:gd name="connsiteX27-1899" fmla="*/ 1743740 w 3718598"/>
              <a:gd name="connsiteY27-1900" fmla="*/ 4492350 h 4492350"/>
              <a:gd name="connsiteX0-1901" fmla="*/ 1743740 w 3718598"/>
              <a:gd name="connsiteY0-1902" fmla="*/ 4492350 h 4492350"/>
              <a:gd name="connsiteX1-1903" fmla="*/ 1796903 w 3718598"/>
              <a:gd name="connsiteY1-1904" fmla="*/ 3785190 h 4492350"/>
              <a:gd name="connsiteX2-1905" fmla="*/ 1307805 w 3718598"/>
              <a:gd name="connsiteY2-1906" fmla="*/ 3381153 h 4492350"/>
              <a:gd name="connsiteX3-1907" fmla="*/ 31898 w 3718598"/>
              <a:gd name="connsiteY3-1908" fmla="*/ 2945218 h 4492350"/>
              <a:gd name="connsiteX4-1909" fmla="*/ 1127052 w 3718598"/>
              <a:gd name="connsiteY4-1910" fmla="*/ 3242930 h 4492350"/>
              <a:gd name="connsiteX5-1911" fmla="*/ 393405 w 3718598"/>
              <a:gd name="connsiteY5-1912" fmla="*/ 2456121 h 4492350"/>
              <a:gd name="connsiteX6-1913" fmla="*/ 1775638 w 3718598"/>
              <a:gd name="connsiteY6-1914" fmla="*/ 3519376 h 4492350"/>
              <a:gd name="connsiteX7-1915" fmla="*/ 1679945 w 3718598"/>
              <a:gd name="connsiteY7-1916" fmla="*/ 2392325 h 4492350"/>
              <a:gd name="connsiteX8-1917" fmla="*/ 0 w 3718598"/>
              <a:gd name="connsiteY8-1918" fmla="*/ 754911 h 4492350"/>
              <a:gd name="connsiteX9-1919" fmla="*/ 988828 w 3718598"/>
              <a:gd name="connsiteY9-1920" fmla="*/ 1924493 h 4492350"/>
              <a:gd name="connsiteX10-1921" fmla="*/ 1137684 w 3718598"/>
              <a:gd name="connsiteY10-1922" fmla="*/ 861237 h 4492350"/>
              <a:gd name="connsiteX11-1923" fmla="*/ 1222745 w 3718598"/>
              <a:gd name="connsiteY11-1924" fmla="*/ 2062716 h 4492350"/>
              <a:gd name="connsiteX12-1925" fmla="*/ 1690577 w 3718598"/>
              <a:gd name="connsiteY12-1926" fmla="*/ 2190307 h 4492350"/>
              <a:gd name="connsiteX13-1927" fmla="*/ 1956391 w 3718598"/>
              <a:gd name="connsiteY13-1928" fmla="*/ 0 h 4492350"/>
              <a:gd name="connsiteX14-1929" fmla="*/ 2083982 w 3718598"/>
              <a:gd name="connsiteY14-1930" fmla="*/ 978195 h 4492350"/>
              <a:gd name="connsiteX15-1931" fmla="*/ 1881963 w 3718598"/>
              <a:gd name="connsiteY15-1932" fmla="*/ 2232837 h 4492350"/>
              <a:gd name="connsiteX16-1933" fmla="*/ 2057494 w 3718598"/>
              <a:gd name="connsiteY16-1934" fmla="*/ 3046321 h 4492350"/>
              <a:gd name="connsiteX17-1935" fmla="*/ 2647507 w 3718598"/>
              <a:gd name="connsiteY17-1936" fmla="*/ 2519916 h 4492350"/>
              <a:gd name="connsiteX18-1937" fmla="*/ 2913694 w 3718598"/>
              <a:gd name="connsiteY18-1938" fmla="*/ 1291762 h 4492350"/>
              <a:gd name="connsiteX19-1939" fmla="*/ 2806809 w 3718598"/>
              <a:gd name="connsiteY19-1940" fmla="*/ 2383091 h 4492350"/>
              <a:gd name="connsiteX20-1941" fmla="*/ 3718598 w 3718598"/>
              <a:gd name="connsiteY20-1942" fmla="*/ 1120242 h 4492350"/>
              <a:gd name="connsiteX21-1943" fmla="*/ 2222205 w 3718598"/>
              <a:gd name="connsiteY21-1944" fmla="*/ 3370521 h 4492350"/>
              <a:gd name="connsiteX22-1945" fmla="*/ 2169042 w 3718598"/>
              <a:gd name="connsiteY22-1946" fmla="*/ 3817088 h 4492350"/>
              <a:gd name="connsiteX23-1947" fmla="*/ 3317358 w 3718598"/>
              <a:gd name="connsiteY23-1948" fmla="*/ 3094074 h 4492350"/>
              <a:gd name="connsiteX24-1949" fmla="*/ 2194317 w 3718598"/>
              <a:gd name="connsiteY24-1950" fmla="*/ 4030951 h 4492350"/>
              <a:gd name="connsiteX25-1951" fmla="*/ 2232838 w 3718598"/>
              <a:gd name="connsiteY25-1952" fmla="*/ 4476307 h 4492350"/>
              <a:gd name="connsiteX26-1953" fmla="*/ 2218194 w 3718598"/>
              <a:gd name="connsiteY26-1954" fmla="*/ 4491415 h 4492350"/>
              <a:gd name="connsiteX27-1955" fmla="*/ 1743740 w 3718598"/>
              <a:gd name="connsiteY27-1956" fmla="*/ 4492350 h 4492350"/>
              <a:gd name="connsiteX0-1957" fmla="*/ 1743740 w 3718598"/>
              <a:gd name="connsiteY0-1958" fmla="*/ 4492350 h 4492350"/>
              <a:gd name="connsiteX1-1959" fmla="*/ 1796903 w 3718598"/>
              <a:gd name="connsiteY1-1960" fmla="*/ 3785190 h 4492350"/>
              <a:gd name="connsiteX2-1961" fmla="*/ 1307805 w 3718598"/>
              <a:gd name="connsiteY2-1962" fmla="*/ 3381153 h 4492350"/>
              <a:gd name="connsiteX3-1963" fmla="*/ 31898 w 3718598"/>
              <a:gd name="connsiteY3-1964" fmla="*/ 2945218 h 4492350"/>
              <a:gd name="connsiteX4-1965" fmla="*/ 1127052 w 3718598"/>
              <a:gd name="connsiteY4-1966" fmla="*/ 3242930 h 4492350"/>
              <a:gd name="connsiteX5-1967" fmla="*/ 393405 w 3718598"/>
              <a:gd name="connsiteY5-1968" fmla="*/ 2456121 h 4492350"/>
              <a:gd name="connsiteX6-1969" fmla="*/ 1775638 w 3718598"/>
              <a:gd name="connsiteY6-1970" fmla="*/ 3519376 h 4492350"/>
              <a:gd name="connsiteX7-1971" fmla="*/ 1679945 w 3718598"/>
              <a:gd name="connsiteY7-1972" fmla="*/ 2392325 h 4492350"/>
              <a:gd name="connsiteX8-1973" fmla="*/ 0 w 3718598"/>
              <a:gd name="connsiteY8-1974" fmla="*/ 754911 h 4492350"/>
              <a:gd name="connsiteX9-1975" fmla="*/ 988828 w 3718598"/>
              <a:gd name="connsiteY9-1976" fmla="*/ 1924493 h 4492350"/>
              <a:gd name="connsiteX10-1977" fmla="*/ 1137684 w 3718598"/>
              <a:gd name="connsiteY10-1978" fmla="*/ 861237 h 4492350"/>
              <a:gd name="connsiteX11-1979" fmla="*/ 1222745 w 3718598"/>
              <a:gd name="connsiteY11-1980" fmla="*/ 2062716 h 4492350"/>
              <a:gd name="connsiteX12-1981" fmla="*/ 1690577 w 3718598"/>
              <a:gd name="connsiteY12-1982" fmla="*/ 2190307 h 4492350"/>
              <a:gd name="connsiteX13-1983" fmla="*/ 1956391 w 3718598"/>
              <a:gd name="connsiteY13-1984" fmla="*/ 0 h 4492350"/>
              <a:gd name="connsiteX14-1985" fmla="*/ 2083982 w 3718598"/>
              <a:gd name="connsiteY14-1986" fmla="*/ 978195 h 4492350"/>
              <a:gd name="connsiteX15-1987" fmla="*/ 1881963 w 3718598"/>
              <a:gd name="connsiteY15-1988" fmla="*/ 2232837 h 4492350"/>
              <a:gd name="connsiteX16-1989" fmla="*/ 2057494 w 3718598"/>
              <a:gd name="connsiteY16-1990" fmla="*/ 3046321 h 4492350"/>
              <a:gd name="connsiteX17-1991" fmla="*/ 2647507 w 3718598"/>
              <a:gd name="connsiteY17-1992" fmla="*/ 2519916 h 4492350"/>
              <a:gd name="connsiteX18-1993" fmla="*/ 2913694 w 3718598"/>
              <a:gd name="connsiteY18-1994" fmla="*/ 1291762 h 4492350"/>
              <a:gd name="connsiteX19-1995" fmla="*/ 2806809 w 3718598"/>
              <a:gd name="connsiteY19-1996" fmla="*/ 2383091 h 4492350"/>
              <a:gd name="connsiteX20-1997" fmla="*/ 3718598 w 3718598"/>
              <a:gd name="connsiteY20-1998" fmla="*/ 1120242 h 4492350"/>
              <a:gd name="connsiteX21-1999" fmla="*/ 2222205 w 3718598"/>
              <a:gd name="connsiteY21-2000" fmla="*/ 3370521 h 4492350"/>
              <a:gd name="connsiteX22-2001" fmla="*/ 2169042 w 3718598"/>
              <a:gd name="connsiteY22-2002" fmla="*/ 3817088 h 4492350"/>
              <a:gd name="connsiteX23-2003" fmla="*/ 3317358 w 3718598"/>
              <a:gd name="connsiteY23-2004" fmla="*/ 3094074 h 4492350"/>
              <a:gd name="connsiteX24-2005" fmla="*/ 2194317 w 3718598"/>
              <a:gd name="connsiteY24-2006" fmla="*/ 4030951 h 4492350"/>
              <a:gd name="connsiteX25-2007" fmla="*/ 2232838 w 3718598"/>
              <a:gd name="connsiteY25-2008" fmla="*/ 4476307 h 4492350"/>
              <a:gd name="connsiteX26-2009" fmla="*/ 2218194 w 3718598"/>
              <a:gd name="connsiteY26-2010" fmla="*/ 4491415 h 4492350"/>
              <a:gd name="connsiteX27-2011" fmla="*/ 1743740 w 3718598"/>
              <a:gd name="connsiteY27-2012" fmla="*/ 4492350 h 4492350"/>
              <a:gd name="connsiteX0-2013" fmla="*/ 1743740 w 3694535"/>
              <a:gd name="connsiteY0-2014" fmla="*/ 4492350 h 4492350"/>
              <a:gd name="connsiteX1-2015" fmla="*/ 1796903 w 3694535"/>
              <a:gd name="connsiteY1-2016" fmla="*/ 3785190 h 4492350"/>
              <a:gd name="connsiteX2-2017" fmla="*/ 1307805 w 3694535"/>
              <a:gd name="connsiteY2-2018" fmla="*/ 3381153 h 4492350"/>
              <a:gd name="connsiteX3-2019" fmla="*/ 31898 w 3694535"/>
              <a:gd name="connsiteY3-2020" fmla="*/ 2945218 h 4492350"/>
              <a:gd name="connsiteX4-2021" fmla="*/ 1127052 w 3694535"/>
              <a:gd name="connsiteY4-2022" fmla="*/ 3242930 h 4492350"/>
              <a:gd name="connsiteX5-2023" fmla="*/ 393405 w 3694535"/>
              <a:gd name="connsiteY5-2024" fmla="*/ 2456121 h 4492350"/>
              <a:gd name="connsiteX6-2025" fmla="*/ 1775638 w 3694535"/>
              <a:gd name="connsiteY6-2026" fmla="*/ 3519376 h 4492350"/>
              <a:gd name="connsiteX7-2027" fmla="*/ 1679945 w 3694535"/>
              <a:gd name="connsiteY7-2028" fmla="*/ 2392325 h 4492350"/>
              <a:gd name="connsiteX8-2029" fmla="*/ 0 w 3694535"/>
              <a:gd name="connsiteY8-2030" fmla="*/ 754911 h 4492350"/>
              <a:gd name="connsiteX9-2031" fmla="*/ 988828 w 3694535"/>
              <a:gd name="connsiteY9-2032" fmla="*/ 1924493 h 4492350"/>
              <a:gd name="connsiteX10-2033" fmla="*/ 1137684 w 3694535"/>
              <a:gd name="connsiteY10-2034" fmla="*/ 861237 h 4492350"/>
              <a:gd name="connsiteX11-2035" fmla="*/ 1222745 w 3694535"/>
              <a:gd name="connsiteY11-2036" fmla="*/ 2062716 h 4492350"/>
              <a:gd name="connsiteX12-2037" fmla="*/ 1690577 w 3694535"/>
              <a:gd name="connsiteY12-2038" fmla="*/ 2190307 h 4492350"/>
              <a:gd name="connsiteX13-2039" fmla="*/ 1956391 w 3694535"/>
              <a:gd name="connsiteY13-2040" fmla="*/ 0 h 4492350"/>
              <a:gd name="connsiteX14-2041" fmla="*/ 2083982 w 3694535"/>
              <a:gd name="connsiteY14-2042" fmla="*/ 978195 h 4492350"/>
              <a:gd name="connsiteX15-2043" fmla="*/ 1881963 w 3694535"/>
              <a:gd name="connsiteY15-2044" fmla="*/ 2232837 h 4492350"/>
              <a:gd name="connsiteX16-2045" fmla="*/ 2057494 w 3694535"/>
              <a:gd name="connsiteY16-2046" fmla="*/ 3046321 h 4492350"/>
              <a:gd name="connsiteX17-2047" fmla="*/ 2647507 w 3694535"/>
              <a:gd name="connsiteY17-2048" fmla="*/ 2519916 h 4492350"/>
              <a:gd name="connsiteX18-2049" fmla="*/ 2913694 w 3694535"/>
              <a:gd name="connsiteY18-2050" fmla="*/ 1291762 h 4492350"/>
              <a:gd name="connsiteX19-2051" fmla="*/ 2806809 w 3694535"/>
              <a:gd name="connsiteY19-2052" fmla="*/ 2383091 h 4492350"/>
              <a:gd name="connsiteX20-2053" fmla="*/ 3694535 w 3694535"/>
              <a:gd name="connsiteY20-2054" fmla="*/ 1124252 h 4492350"/>
              <a:gd name="connsiteX21-2055" fmla="*/ 2222205 w 3694535"/>
              <a:gd name="connsiteY21-2056" fmla="*/ 3370521 h 4492350"/>
              <a:gd name="connsiteX22-2057" fmla="*/ 2169042 w 3694535"/>
              <a:gd name="connsiteY22-2058" fmla="*/ 3817088 h 4492350"/>
              <a:gd name="connsiteX23-2059" fmla="*/ 3317358 w 3694535"/>
              <a:gd name="connsiteY23-2060" fmla="*/ 3094074 h 4492350"/>
              <a:gd name="connsiteX24-2061" fmla="*/ 2194317 w 3694535"/>
              <a:gd name="connsiteY24-2062" fmla="*/ 4030951 h 4492350"/>
              <a:gd name="connsiteX25-2063" fmla="*/ 2232838 w 3694535"/>
              <a:gd name="connsiteY25-2064" fmla="*/ 4476307 h 4492350"/>
              <a:gd name="connsiteX26-2065" fmla="*/ 2218194 w 3694535"/>
              <a:gd name="connsiteY26-2066" fmla="*/ 4491415 h 4492350"/>
              <a:gd name="connsiteX27-2067" fmla="*/ 1743740 w 3694535"/>
              <a:gd name="connsiteY27-2068" fmla="*/ 4492350 h 4492350"/>
              <a:gd name="connsiteX0-2069" fmla="*/ 1743740 w 3694535"/>
              <a:gd name="connsiteY0-2070" fmla="*/ 4492350 h 4492350"/>
              <a:gd name="connsiteX1-2071" fmla="*/ 1796903 w 3694535"/>
              <a:gd name="connsiteY1-2072" fmla="*/ 3785190 h 4492350"/>
              <a:gd name="connsiteX2-2073" fmla="*/ 1307805 w 3694535"/>
              <a:gd name="connsiteY2-2074" fmla="*/ 3381153 h 4492350"/>
              <a:gd name="connsiteX3-2075" fmla="*/ 31898 w 3694535"/>
              <a:gd name="connsiteY3-2076" fmla="*/ 2945218 h 4492350"/>
              <a:gd name="connsiteX4-2077" fmla="*/ 1127052 w 3694535"/>
              <a:gd name="connsiteY4-2078" fmla="*/ 3242930 h 4492350"/>
              <a:gd name="connsiteX5-2079" fmla="*/ 393405 w 3694535"/>
              <a:gd name="connsiteY5-2080" fmla="*/ 2456121 h 4492350"/>
              <a:gd name="connsiteX6-2081" fmla="*/ 1775638 w 3694535"/>
              <a:gd name="connsiteY6-2082" fmla="*/ 3519376 h 4492350"/>
              <a:gd name="connsiteX7-2083" fmla="*/ 1679945 w 3694535"/>
              <a:gd name="connsiteY7-2084" fmla="*/ 2392325 h 4492350"/>
              <a:gd name="connsiteX8-2085" fmla="*/ 0 w 3694535"/>
              <a:gd name="connsiteY8-2086" fmla="*/ 754911 h 4492350"/>
              <a:gd name="connsiteX9-2087" fmla="*/ 988828 w 3694535"/>
              <a:gd name="connsiteY9-2088" fmla="*/ 1924493 h 4492350"/>
              <a:gd name="connsiteX10-2089" fmla="*/ 1137684 w 3694535"/>
              <a:gd name="connsiteY10-2090" fmla="*/ 861237 h 4492350"/>
              <a:gd name="connsiteX11-2091" fmla="*/ 1222745 w 3694535"/>
              <a:gd name="connsiteY11-2092" fmla="*/ 2062716 h 4492350"/>
              <a:gd name="connsiteX12-2093" fmla="*/ 1690577 w 3694535"/>
              <a:gd name="connsiteY12-2094" fmla="*/ 2190307 h 4492350"/>
              <a:gd name="connsiteX13-2095" fmla="*/ 1956391 w 3694535"/>
              <a:gd name="connsiteY13-2096" fmla="*/ 0 h 4492350"/>
              <a:gd name="connsiteX14-2097" fmla="*/ 2083982 w 3694535"/>
              <a:gd name="connsiteY14-2098" fmla="*/ 978195 h 4492350"/>
              <a:gd name="connsiteX15-2099" fmla="*/ 1881963 w 3694535"/>
              <a:gd name="connsiteY15-2100" fmla="*/ 2232837 h 4492350"/>
              <a:gd name="connsiteX16-2101" fmla="*/ 2057494 w 3694535"/>
              <a:gd name="connsiteY16-2102" fmla="*/ 3046321 h 4492350"/>
              <a:gd name="connsiteX17-2103" fmla="*/ 2647507 w 3694535"/>
              <a:gd name="connsiteY17-2104" fmla="*/ 2519916 h 4492350"/>
              <a:gd name="connsiteX18-2105" fmla="*/ 2913694 w 3694535"/>
              <a:gd name="connsiteY18-2106" fmla="*/ 1291762 h 4492350"/>
              <a:gd name="connsiteX19-2107" fmla="*/ 2806809 w 3694535"/>
              <a:gd name="connsiteY19-2108" fmla="*/ 2383091 h 4492350"/>
              <a:gd name="connsiteX20-2109" fmla="*/ 3694535 w 3694535"/>
              <a:gd name="connsiteY20-2110" fmla="*/ 1124252 h 4492350"/>
              <a:gd name="connsiteX21-2111" fmla="*/ 2222205 w 3694535"/>
              <a:gd name="connsiteY21-2112" fmla="*/ 3370521 h 4492350"/>
              <a:gd name="connsiteX22-2113" fmla="*/ 2169042 w 3694535"/>
              <a:gd name="connsiteY22-2114" fmla="*/ 3817088 h 4492350"/>
              <a:gd name="connsiteX23-2115" fmla="*/ 3317358 w 3694535"/>
              <a:gd name="connsiteY23-2116" fmla="*/ 3094074 h 4492350"/>
              <a:gd name="connsiteX24-2117" fmla="*/ 2194317 w 3694535"/>
              <a:gd name="connsiteY24-2118" fmla="*/ 4030951 h 4492350"/>
              <a:gd name="connsiteX25-2119" fmla="*/ 2232838 w 3694535"/>
              <a:gd name="connsiteY25-2120" fmla="*/ 4476307 h 4492350"/>
              <a:gd name="connsiteX26-2121" fmla="*/ 2218194 w 3694535"/>
              <a:gd name="connsiteY26-2122" fmla="*/ 4491415 h 4492350"/>
              <a:gd name="connsiteX27-2123" fmla="*/ 1743740 w 3694535"/>
              <a:gd name="connsiteY27-2124" fmla="*/ 4492350 h 4492350"/>
              <a:gd name="connsiteX0-2125" fmla="*/ 1743740 w 3694535"/>
              <a:gd name="connsiteY0-2126" fmla="*/ 4492350 h 4492350"/>
              <a:gd name="connsiteX1-2127" fmla="*/ 1796903 w 3694535"/>
              <a:gd name="connsiteY1-2128" fmla="*/ 3785190 h 4492350"/>
              <a:gd name="connsiteX2-2129" fmla="*/ 1307805 w 3694535"/>
              <a:gd name="connsiteY2-2130" fmla="*/ 3381153 h 4492350"/>
              <a:gd name="connsiteX3-2131" fmla="*/ 31898 w 3694535"/>
              <a:gd name="connsiteY3-2132" fmla="*/ 2945218 h 4492350"/>
              <a:gd name="connsiteX4-2133" fmla="*/ 1127052 w 3694535"/>
              <a:gd name="connsiteY4-2134" fmla="*/ 3242930 h 4492350"/>
              <a:gd name="connsiteX5-2135" fmla="*/ 393405 w 3694535"/>
              <a:gd name="connsiteY5-2136" fmla="*/ 2456121 h 4492350"/>
              <a:gd name="connsiteX6-2137" fmla="*/ 1775638 w 3694535"/>
              <a:gd name="connsiteY6-2138" fmla="*/ 3519376 h 4492350"/>
              <a:gd name="connsiteX7-2139" fmla="*/ 1679945 w 3694535"/>
              <a:gd name="connsiteY7-2140" fmla="*/ 2392325 h 4492350"/>
              <a:gd name="connsiteX8-2141" fmla="*/ 0 w 3694535"/>
              <a:gd name="connsiteY8-2142" fmla="*/ 754911 h 4492350"/>
              <a:gd name="connsiteX9-2143" fmla="*/ 988828 w 3694535"/>
              <a:gd name="connsiteY9-2144" fmla="*/ 1924493 h 4492350"/>
              <a:gd name="connsiteX10-2145" fmla="*/ 1137684 w 3694535"/>
              <a:gd name="connsiteY10-2146" fmla="*/ 861237 h 4492350"/>
              <a:gd name="connsiteX11-2147" fmla="*/ 1222745 w 3694535"/>
              <a:gd name="connsiteY11-2148" fmla="*/ 2062716 h 4492350"/>
              <a:gd name="connsiteX12-2149" fmla="*/ 1690577 w 3694535"/>
              <a:gd name="connsiteY12-2150" fmla="*/ 2190307 h 4492350"/>
              <a:gd name="connsiteX13-2151" fmla="*/ 1956391 w 3694535"/>
              <a:gd name="connsiteY13-2152" fmla="*/ 0 h 4492350"/>
              <a:gd name="connsiteX14-2153" fmla="*/ 2083982 w 3694535"/>
              <a:gd name="connsiteY14-2154" fmla="*/ 978195 h 4492350"/>
              <a:gd name="connsiteX15-2155" fmla="*/ 1881963 w 3694535"/>
              <a:gd name="connsiteY15-2156" fmla="*/ 2232837 h 4492350"/>
              <a:gd name="connsiteX16-2157" fmla="*/ 2057494 w 3694535"/>
              <a:gd name="connsiteY16-2158" fmla="*/ 3046321 h 4492350"/>
              <a:gd name="connsiteX17-2159" fmla="*/ 2647507 w 3694535"/>
              <a:gd name="connsiteY17-2160" fmla="*/ 2519916 h 4492350"/>
              <a:gd name="connsiteX18-2161" fmla="*/ 2913694 w 3694535"/>
              <a:gd name="connsiteY18-2162" fmla="*/ 1291762 h 4492350"/>
              <a:gd name="connsiteX19-2163" fmla="*/ 2806809 w 3694535"/>
              <a:gd name="connsiteY19-2164" fmla="*/ 2383091 h 4492350"/>
              <a:gd name="connsiteX20-2165" fmla="*/ 3694535 w 3694535"/>
              <a:gd name="connsiteY20-2166" fmla="*/ 1124252 h 4492350"/>
              <a:gd name="connsiteX21-2167" fmla="*/ 2222205 w 3694535"/>
              <a:gd name="connsiteY21-2168" fmla="*/ 3370521 h 4492350"/>
              <a:gd name="connsiteX22-2169" fmla="*/ 2169042 w 3694535"/>
              <a:gd name="connsiteY22-2170" fmla="*/ 3817088 h 4492350"/>
              <a:gd name="connsiteX23-2171" fmla="*/ 3317358 w 3694535"/>
              <a:gd name="connsiteY23-2172" fmla="*/ 3094074 h 4492350"/>
              <a:gd name="connsiteX24-2173" fmla="*/ 2194317 w 3694535"/>
              <a:gd name="connsiteY24-2174" fmla="*/ 4030951 h 4492350"/>
              <a:gd name="connsiteX25-2175" fmla="*/ 2232838 w 3694535"/>
              <a:gd name="connsiteY25-2176" fmla="*/ 4476307 h 4492350"/>
              <a:gd name="connsiteX26-2177" fmla="*/ 2218194 w 3694535"/>
              <a:gd name="connsiteY26-2178" fmla="*/ 4491415 h 4492350"/>
              <a:gd name="connsiteX27-2179" fmla="*/ 1743740 w 3694535"/>
              <a:gd name="connsiteY27-2180" fmla="*/ 4492350 h 4492350"/>
              <a:gd name="connsiteX0-2181" fmla="*/ 1743740 w 3694535"/>
              <a:gd name="connsiteY0-2182" fmla="*/ 4492350 h 4492350"/>
              <a:gd name="connsiteX1-2183" fmla="*/ 1796903 w 3694535"/>
              <a:gd name="connsiteY1-2184" fmla="*/ 3785190 h 4492350"/>
              <a:gd name="connsiteX2-2185" fmla="*/ 1307805 w 3694535"/>
              <a:gd name="connsiteY2-2186" fmla="*/ 3381153 h 4492350"/>
              <a:gd name="connsiteX3-2187" fmla="*/ 31898 w 3694535"/>
              <a:gd name="connsiteY3-2188" fmla="*/ 2945218 h 4492350"/>
              <a:gd name="connsiteX4-2189" fmla="*/ 1127052 w 3694535"/>
              <a:gd name="connsiteY4-2190" fmla="*/ 3242930 h 4492350"/>
              <a:gd name="connsiteX5-2191" fmla="*/ 393405 w 3694535"/>
              <a:gd name="connsiteY5-2192" fmla="*/ 2456121 h 4492350"/>
              <a:gd name="connsiteX6-2193" fmla="*/ 1775638 w 3694535"/>
              <a:gd name="connsiteY6-2194" fmla="*/ 3519376 h 4492350"/>
              <a:gd name="connsiteX7-2195" fmla="*/ 1679945 w 3694535"/>
              <a:gd name="connsiteY7-2196" fmla="*/ 2392325 h 4492350"/>
              <a:gd name="connsiteX8-2197" fmla="*/ 0 w 3694535"/>
              <a:gd name="connsiteY8-2198" fmla="*/ 754911 h 4492350"/>
              <a:gd name="connsiteX9-2199" fmla="*/ 988828 w 3694535"/>
              <a:gd name="connsiteY9-2200" fmla="*/ 1924493 h 4492350"/>
              <a:gd name="connsiteX10-2201" fmla="*/ 1137684 w 3694535"/>
              <a:gd name="connsiteY10-2202" fmla="*/ 861237 h 4492350"/>
              <a:gd name="connsiteX11-2203" fmla="*/ 1222745 w 3694535"/>
              <a:gd name="connsiteY11-2204" fmla="*/ 2062716 h 4492350"/>
              <a:gd name="connsiteX12-2205" fmla="*/ 1690577 w 3694535"/>
              <a:gd name="connsiteY12-2206" fmla="*/ 2190307 h 4492350"/>
              <a:gd name="connsiteX13-2207" fmla="*/ 1956391 w 3694535"/>
              <a:gd name="connsiteY13-2208" fmla="*/ 0 h 4492350"/>
              <a:gd name="connsiteX14-2209" fmla="*/ 2083982 w 3694535"/>
              <a:gd name="connsiteY14-2210" fmla="*/ 978195 h 4492350"/>
              <a:gd name="connsiteX15-2211" fmla="*/ 1881963 w 3694535"/>
              <a:gd name="connsiteY15-2212" fmla="*/ 2232837 h 4492350"/>
              <a:gd name="connsiteX16-2213" fmla="*/ 2057494 w 3694535"/>
              <a:gd name="connsiteY16-2214" fmla="*/ 3046321 h 4492350"/>
              <a:gd name="connsiteX17-2215" fmla="*/ 2647507 w 3694535"/>
              <a:gd name="connsiteY17-2216" fmla="*/ 2519916 h 4492350"/>
              <a:gd name="connsiteX18-2217" fmla="*/ 2913694 w 3694535"/>
              <a:gd name="connsiteY18-2218" fmla="*/ 1291762 h 4492350"/>
              <a:gd name="connsiteX19-2219" fmla="*/ 2806809 w 3694535"/>
              <a:gd name="connsiteY19-2220" fmla="*/ 2383091 h 4492350"/>
              <a:gd name="connsiteX20-2221" fmla="*/ 3694535 w 3694535"/>
              <a:gd name="connsiteY20-2222" fmla="*/ 1124252 h 4492350"/>
              <a:gd name="connsiteX21-2223" fmla="*/ 2222205 w 3694535"/>
              <a:gd name="connsiteY21-2224" fmla="*/ 3370521 h 4492350"/>
              <a:gd name="connsiteX22-2225" fmla="*/ 2169042 w 3694535"/>
              <a:gd name="connsiteY22-2226" fmla="*/ 3817088 h 4492350"/>
              <a:gd name="connsiteX23-2227" fmla="*/ 3317358 w 3694535"/>
              <a:gd name="connsiteY23-2228" fmla="*/ 3094074 h 4492350"/>
              <a:gd name="connsiteX24-2229" fmla="*/ 2194317 w 3694535"/>
              <a:gd name="connsiteY24-2230" fmla="*/ 4030951 h 4492350"/>
              <a:gd name="connsiteX25-2231" fmla="*/ 2232838 w 3694535"/>
              <a:gd name="connsiteY25-2232" fmla="*/ 4476307 h 4492350"/>
              <a:gd name="connsiteX26-2233" fmla="*/ 2218194 w 3694535"/>
              <a:gd name="connsiteY26-2234" fmla="*/ 4491415 h 4492350"/>
              <a:gd name="connsiteX27-2235" fmla="*/ 1743740 w 3694535"/>
              <a:gd name="connsiteY27-2236" fmla="*/ 4492350 h 4492350"/>
              <a:gd name="connsiteX0-2237" fmla="*/ 1743740 w 3694535"/>
              <a:gd name="connsiteY0-2238" fmla="*/ 4492350 h 4492350"/>
              <a:gd name="connsiteX1-2239" fmla="*/ 1796903 w 3694535"/>
              <a:gd name="connsiteY1-2240" fmla="*/ 3785190 h 4492350"/>
              <a:gd name="connsiteX2-2241" fmla="*/ 1307805 w 3694535"/>
              <a:gd name="connsiteY2-2242" fmla="*/ 3381153 h 4492350"/>
              <a:gd name="connsiteX3-2243" fmla="*/ 31898 w 3694535"/>
              <a:gd name="connsiteY3-2244" fmla="*/ 2945218 h 4492350"/>
              <a:gd name="connsiteX4-2245" fmla="*/ 1127052 w 3694535"/>
              <a:gd name="connsiteY4-2246" fmla="*/ 3242930 h 4492350"/>
              <a:gd name="connsiteX5-2247" fmla="*/ 393405 w 3694535"/>
              <a:gd name="connsiteY5-2248" fmla="*/ 2456121 h 4492350"/>
              <a:gd name="connsiteX6-2249" fmla="*/ 1775638 w 3694535"/>
              <a:gd name="connsiteY6-2250" fmla="*/ 3519376 h 4492350"/>
              <a:gd name="connsiteX7-2251" fmla="*/ 1679945 w 3694535"/>
              <a:gd name="connsiteY7-2252" fmla="*/ 2392325 h 4492350"/>
              <a:gd name="connsiteX8-2253" fmla="*/ 0 w 3694535"/>
              <a:gd name="connsiteY8-2254" fmla="*/ 754911 h 4492350"/>
              <a:gd name="connsiteX9-2255" fmla="*/ 988828 w 3694535"/>
              <a:gd name="connsiteY9-2256" fmla="*/ 1924493 h 4492350"/>
              <a:gd name="connsiteX10-2257" fmla="*/ 1137684 w 3694535"/>
              <a:gd name="connsiteY10-2258" fmla="*/ 861237 h 4492350"/>
              <a:gd name="connsiteX11-2259" fmla="*/ 1222745 w 3694535"/>
              <a:gd name="connsiteY11-2260" fmla="*/ 2062716 h 4492350"/>
              <a:gd name="connsiteX12-2261" fmla="*/ 1690577 w 3694535"/>
              <a:gd name="connsiteY12-2262" fmla="*/ 2190307 h 4492350"/>
              <a:gd name="connsiteX13-2263" fmla="*/ 1956391 w 3694535"/>
              <a:gd name="connsiteY13-2264" fmla="*/ 0 h 4492350"/>
              <a:gd name="connsiteX14-2265" fmla="*/ 2083982 w 3694535"/>
              <a:gd name="connsiteY14-2266" fmla="*/ 978195 h 4492350"/>
              <a:gd name="connsiteX15-2267" fmla="*/ 1881963 w 3694535"/>
              <a:gd name="connsiteY15-2268" fmla="*/ 2232837 h 4492350"/>
              <a:gd name="connsiteX16-2269" fmla="*/ 2057494 w 3694535"/>
              <a:gd name="connsiteY16-2270" fmla="*/ 3046321 h 4492350"/>
              <a:gd name="connsiteX17-2271" fmla="*/ 2647507 w 3694535"/>
              <a:gd name="connsiteY17-2272" fmla="*/ 2519916 h 4492350"/>
              <a:gd name="connsiteX18-2273" fmla="*/ 2913694 w 3694535"/>
              <a:gd name="connsiteY18-2274" fmla="*/ 1291762 h 4492350"/>
              <a:gd name="connsiteX19-2275" fmla="*/ 2806809 w 3694535"/>
              <a:gd name="connsiteY19-2276" fmla="*/ 2383091 h 4492350"/>
              <a:gd name="connsiteX20-2277" fmla="*/ 3694535 w 3694535"/>
              <a:gd name="connsiteY20-2278" fmla="*/ 1124252 h 4492350"/>
              <a:gd name="connsiteX21-2279" fmla="*/ 2222205 w 3694535"/>
              <a:gd name="connsiteY21-2280" fmla="*/ 3370521 h 4492350"/>
              <a:gd name="connsiteX22-2281" fmla="*/ 2169042 w 3694535"/>
              <a:gd name="connsiteY22-2282" fmla="*/ 3817088 h 4492350"/>
              <a:gd name="connsiteX23-2283" fmla="*/ 3317358 w 3694535"/>
              <a:gd name="connsiteY23-2284" fmla="*/ 3094074 h 4492350"/>
              <a:gd name="connsiteX24-2285" fmla="*/ 2194317 w 3694535"/>
              <a:gd name="connsiteY24-2286" fmla="*/ 4030951 h 4492350"/>
              <a:gd name="connsiteX25-2287" fmla="*/ 2232838 w 3694535"/>
              <a:gd name="connsiteY25-2288" fmla="*/ 4476307 h 4492350"/>
              <a:gd name="connsiteX26-2289" fmla="*/ 2218194 w 3694535"/>
              <a:gd name="connsiteY26-2290" fmla="*/ 4491415 h 4492350"/>
              <a:gd name="connsiteX27-2291" fmla="*/ 1743740 w 3694535"/>
              <a:gd name="connsiteY27-2292" fmla="*/ 4492350 h 4492350"/>
              <a:gd name="connsiteX0-2293" fmla="*/ 1743740 w 3694535"/>
              <a:gd name="connsiteY0-2294" fmla="*/ 4492350 h 4492350"/>
              <a:gd name="connsiteX1-2295" fmla="*/ 1796903 w 3694535"/>
              <a:gd name="connsiteY1-2296" fmla="*/ 3785190 h 4492350"/>
              <a:gd name="connsiteX2-2297" fmla="*/ 1307805 w 3694535"/>
              <a:gd name="connsiteY2-2298" fmla="*/ 3381153 h 4492350"/>
              <a:gd name="connsiteX3-2299" fmla="*/ 31898 w 3694535"/>
              <a:gd name="connsiteY3-2300" fmla="*/ 2945218 h 4492350"/>
              <a:gd name="connsiteX4-2301" fmla="*/ 1127052 w 3694535"/>
              <a:gd name="connsiteY4-2302" fmla="*/ 3242930 h 4492350"/>
              <a:gd name="connsiteX5-2303" fmla="*/ 393405 w 3694535"/>
              <a:gd name="connsiteY5-2304" fmla="*/ 2456121 h 4492350"/>
              <a:gd name="connsiteX6-2305" fmla="*/ 1775638 w 3694535"/>
              <a:gd name="connsiteY6-2306" fmla="*/ 3519376 h 4492350"/>
              <a:gd name="connsiteX7-2307" fmla="*/ 1679945 w 3694535"/>
              <a:gd name="connsiteY7-2308" fmla="*/ 2392325 h 4492350"/>
              <a:gd name="connsiteX8-2309" fmla="*/ 0 w 3694535"/>
              <a:gd name="connsiteY8-2310" fmla="*/ 754911 h 4492350"/>
              <a:gd name="connsiteX9-2311" fmla="*/ 988828 w 3694535"/>
              <a:gd name="connsiteY9-2312" fmla="*/ 1924493 h 4492350"/>
              <a:gd name="connsiteX10-2313" fmla="*/ 1137684 w 3694535"/>
              <a:gd name="connsiteY10-2314" fmla="*/ 861237 h 4492350"/>
              <a:gd name="connsiteX11-2315" fmla="*/ 1222745 w 3694535"/>
              <a:gd name="connsiteY11-2316" fmla="*/ 2062716 h 4492350"/>
              <a:gd name="connsiteX12-2317" fmla="*/ 1690577 w 3694535"/>
              <a:gd name="connsiteY12-2318" fmla="*/ 2190307 h 4492350"/>
              <a:gd name="connsiteX13-2319" fmla="*/ 1956391 w 3694535"/>
              <a:gd name="connsiteY13-2320" fmla="*/ 0 h 4492350"/>
              <a:gd name="connsiteX14-2321" fmla="*/ 2083982 w 3694535"/>
              <a:gd name="connsiteY14-2322" fmla="*/ 978195 h 4492350"/>
              <a:gd name="connsiteX15-2323" fmla="*/ 1881963 w 3694535"/>
              <a:gd name="connsiteY15-2324" fmla="*/ 2232837 h 4492350"/>
              <a:gd name="connsiteX16-2325" fmla="*/ 2057494 w 3694535"/>
              <a:gd name="connsiteY16-2326" fmla="*/ 3046321 h 4492350"/>
              <a:gd name="connsiteX17-2327" fmla="*/ 2647507 w 3694535"/>
              <a:gd name="connsiteY17-2328" fmla="*/ 2519916 h 4492350"/>
              <a:gd name="connsiteX18-2329" fmla="*/ 2913694 w 3694535"/>
              <a:gd name="connsiteY18-2330" fmla="*/ 1291762 h 4492350"/>
              <a:gd name="connsiteX19-2331" fmla="*/ 2806809 w 3694535"/>
              <a:gd name="connsiteY19-2332" fmla="*/ 2383091 h 4492350"/>
              <a:gd name="connsiteX20-2333" fmla="*/ 3694535 w 3694535"/>
              <a:gd name="connsiteY20-2334" fmla="*/ 1124252 h 4492350"/>
              <a:gd name="connsiteX21-2335" fmla="*/ 2222205 w 3694535"/>
              <a:gd name="connsiteY21-2336" fmla="*/ 3370521 h 4492350"/>
              <a:gd name="connsiteX22-2337" fmla="*/ 2169042 w 3694535"/>
              <a:gd name="connsiteY22-2338" fmla="*/ 3817088 h 4492350"/>
              <a:gd name="connsiteX23-2339" fmla="*/ 3317358 w 3694535"/>
              <a:gd name="connsiteY23-2340" fmla="*/ 3094074 h 4492350"/>
              <a:gd name="connsiteX24-2341" fmla="*/ 2194317 w 3694535"/>
              <a:gd name="connsiteY24-2342" fmla="*/ 4030951 h 4492350"/>
              <a:gd name="connsiteX25-2343" fmla="*/ 2232838 w 3694535"/>
              <a:gd name="connsiteY25-2344" fmla="*/ 4476307 h 4492350"/>
              <a:gd name="connsiteX26-2345" fmla="*/ 2218194 w 3694535"/>
              <a:gd name="connsiteY26-2346" fmla="*/ 4491415 h 4492350"/>
              <a:gd name="connsiteX27-2347" fmla="*/ 1743740 w 3694535"/>
              <a:gd name="connsiteY27-2348" fmla="*/ 4492350 h 4492350"/>
              <a:gd name="connsiteX0-2349" fmla="*/ 1743740 w 3694535"/>
              <a:gd name="connsiteY0-2350" fmla="*/ 4492350 h 4492350"/>
              <a:gd name="connsiteX1-2351" fmla="*/ 1796903 w 3694535"/>
              <a:gd name="connsiteY1-2352" fmla="*/ 3785190 h 4492350"/>
              <a:gd name="connsiteX2-2353" fmla="*/ 1307805 w 3694535"/>
              <a:gd name="connsiteY2-2354" fmla="*/ 3381153 h 4492350"/>
              <a:gd name="connsiteX3-2355" fmla="*/ 31898 w 3694535"/>
              <a:gd name="connsiteY3-2356" fmla="*/ 2945218 h 4492350"/>
              <a:gd name="connsiteX4-2357" fmla="*/ 1127052 w 3694535"/>
              <a:gd name="connsiteY4-2358" fmla="*/ 3242930 h 4492350"/>
              <a:gd name="connsiteX5-2359" fmla="*/ 393405 w 3694535"/>
              <a:gd name="connsiteY5-2360" fmla="*/ 2456121 h 4492350"/>
              <a:gd name="connsiteX6-2361" fmla="*/ 1775638 w 3694535"/>
              <a:gd name="connsiteY6-2362" fmla="*/ 3519376 h 4492350"/>
              <a:gd name="connsiteX7-2363" fmla="*/ 1679945 w 3694535"/>
              <a:gd name="connsiteY7-2364" fmla="*/ 2392325 h 4492350"/>
              <a:gd name="connsiteX8-2365" fmla="*/ 0 w 3694535"/>
              <a:gd name="connsiteY8-2366" fmla="*/ 754911 h 4492350"/>
              <a:gd name="connsiteX9-2367" fmla="*/ 988828 w 3694535"/>
              <a:gd name="connsiteY9-2368" fmla="*/ 1924493 h 4492350"/>
              <a:gd name="connsiteX10-2369" fmla="*/ 1137684 w 3694535"/>
              <a:gd name="connsiteY10-2370" fmla="*/ 861237 h 4492350"/>
              <a:gd name="connsiteX11-2371" fmla="*/ 1222745 w 3694535"/>
              <a:gd name="connsiteY11-2372" fmla="*/ 2062716 h 4492350"/>
              <a:gd name="connsiteX12-2373" fmla="*/ 1690577 w 3694535"/>
              <a:gd name="connsiteY12-2374" fmla="*/ 2190307 h 4492350"/>
              <a:gd name="connsiteX13-2375" fmla="*/ 1956391 w 3694535"/>
              <a:gd name="connsiteY13-2376" fmla="*/ 0 h 4492350"/>
              <a:gd name="connsiteX14-2377" fmla="*/ 2083982 w 3694535"/>
              <a:gd name="connsiteY14-2378" fmla="*/ 978195 h 4492350"/>
              <a:gd name="connsiteX15-2379" fmla="*/ 1881963 w 3694535"/>
              <a:gd name="connsiteY15-2380" fmla="*/ 2232837 h 4492350"/>
              <a:gd name="connsiteX16-2381" fmla="*/ 2057494 w 3694535"/>
              <a:gd name="connsiteY16-2382" fmla="*/ 3046321 h 4492350"/>
              <a:gd name="connsiteX17-2383" fmla="*/ 2647507 w 3694535"/>
              <a:gd name="connsiteY17-2384" fmla="*/ 2519916 h 4492350"/>
              <a:gd name="connsiteX18-2385" fmla="*/ 2913694 w 3694535"/>
              <a:gd name="connsiteY18-2386" fmla="*/ 1291762 h 4492350"/>
              <a:gd name="connsiteX19-2387" fmla="*/ 2806809 w 3694535"/>
              <a:gd name="connsiteY19-2388" fmla="*/ 2383091 h 4492350"/>
              <a:gd name="connsiteX20-2389" fmla="*/ 3694535 w 3694535"/>
              <a:gd name="connsiteY20-2390" fmla="*/ 1124252 h 4492350"/>
              <a:gd name="connsiteX21-2391" fmla="*/ 2222205 w 3694535"/>
              <a:gd name="connsiteY21-2392" fmla="*/ 3370521 h 4492350"/>
              <a:gd name="connsiteX22-2393" fmla="*/ 2169042 w 3694535"/>
              <a:gd name="connsiteY22-2394" fmla="*/ 3817088 h 4492350"/>
              <a:gd name="connsiteX23-2395" fmla="*/ 3317358 w 3694535"/>
              <a:gd name="connsiteY23-2396" fmla="*/ 3094074 h 4492350"/>
              <a:gd name="connsiteX24-2397" fmla="*/ 2194317 w 3694535"/>
              <a:gd name="connsiteY24-2398" fmla="*/ 4030951 h 4492350"/>
              <a:gd name="connsiteX25-2399" fmla="*/ 2232838 w 3694535"/>
              <a:gd name="connsiteY25-2400" fmla="*/ 4476307 h 4492350"/>
              <a:gd name="connsiteX26-2401" fmla="*/ 2218194 w 3694535"/>
              <a:gd name="connsiteY26-2402" fmla="*/ 4491415 h 4492350"/>
              <a:gd name="connsiteX27-2403" fmla="*/ 1743740 w 3694535"/>
              <a:gd name="connsiteY27-2404" fmla="*/ 4492350 h 4492350"/>
              <a:gd name="connsiteX0-2405" fmla="*/ 1743740 w 3694535"/>
              <a:gd name="connsiteY0-2406" fmla="*/ 4492350 h 4492350"/>
              <a:gd name="connsiteX1-2407" fmla="*/ 1796903 w 3694535"/>
              <a:gd name="connsiteY1-2408" fmla="*/ 3785190 h 4492350"/>
              <a:gd name="connsiteX2-2409" fmla="*/ 1307805 w 3694535"/>
              <a:gd name="connsiteY2-2410" fmla="*/ 3381153 h 4492350"/>
              <a:gd name="connsiteX3-2411" fmla="*/ 31898 w 3694535"/>
              <a:gd name="connsiteY3-2412" fmla="*/ 2945218 h 4492350"/>
              <a:gd name="connsiteX4-2413" fmla="*/ 1127052 w 3694535"/>
              <a:gd name="connsiteY4-2414" fmla="*/ 3242930 h 4492350"/>
              <a:gd name="connsiteX5-2415" fmla="*/ 393405 w 3694535"/>
              <a:gd name="connsiteY5-2416" fmla="*/ 2456121 h 4492350"/>
              <a:gd name="connsiteX6-2417" fmla="*/ 1775638 w 3694535"/>
              <a:gd name="connsiteY6-2418" fmla="*/ 3519376 h 4492350"/>
              <a:gd name="connsiteX7-2419" fmla="*/ 1679945 w 3694535"/>
              <a:gd name="connsiteY7-2420" fmla="*/ 2392325 h 4492350"/>
              <a:gd name="connsiteX8-2421" fmla="*/ 0 w 3694535"/>
              <a:gd name="connsiteY8-2422" fmla="*/ 754911 h 4492350"/>
              <a:gd name="connsiteX9-2423" fmla="*/ 988828 w 3694535"/>
              <a:gd name="connsiteY9-2424" fmla="*/ 1924493 h 4492350"/>
              <a:gd name="connsiteX10-2425" fmla="*/ 1137684 w 3694535"/>
              <a:gd name="connsiteY10-2426" fmla="*/ 861237 h 4492350"/>
              <a:gd name="connsiteX11-2427" fmla="*/ 1222745 w 3694535"/>
              <a:gd name="connsiteY11-2428" fmla="*/ 2062716 h 4492350"/>
              <a:gd name="connsiteX12-2429" fmla="*/ 1690577 w 3694535"/>
              <a:gd name="connsiteY12-2430" fmla="*/ 2190307 h 4492350"/>
              <a:gd name="connsiteX13-2431" fmla="*/ 1956391 w 3694535"/>
              <a:gd name="connsiteY13-2432" fmla="*/ 0 h 4492350"/>
              <a:gd name="connsiteX14-2433" fmla="*/ 2083982 w 3694535"/>
              <a:gd name="connsiteY14-2434" fmla="*/ 978195 h 4492350"/>
              <a:gd name="connsiteX15-2435" fmla="*/ 1881963 w 3694535"/>
              <a:gd name="connsiteY15-2436" fmla="*/ 2232837 h 4492350"/>
              <a:gd name="connsiteX16-2437" fmla="*/ 2057494 w 3694535"/>
              <a:gd name="connsiteY16-2438" fmla="*/ 3046321 h 4492350"/>
              <a:gd name="connsiteX17-2439" fmla="*/ 2647507 w 3694535"/>
              <a:gd name="connsiteY17-2440" fmla="*/ 2519916 h 4492350"/>
              <a:gd name="connsiteX18-2441" fmla="*/ 2913694 w 3694535"/>
              <a:gd name="connsiteY18-2442" fmla="*/ 1291762 h 4492350"/>
              <a:gd name="connsiteX19-2443" fmla="*/ 2806809 w 3694535"/>
              <a:gd name="connsiteY19-2444" fmla="*/ 2383091 h 4492350"/>
              <a:gd name="connsiteX20-2445" fmla="*/ 3694535 w 3694535"/>
              <a:gd name="connsiteY20-2446" fmla="*/ 1124252 h 4492350"/>
              <a:gd name="connsiteX21-2447" fmla="*/ 2222205 w 3694535"/>
              <a:gd name="connsiteY21-2448" fmla="*/ 3370521 h 4492350"/>
              <a:gd name="connsiteX22-2449" fmla="*/ 2169042 w 3694535"/>
              <a:gd name="connsiteY22-2450" fmla="*/ 3817088 h 4492350"/>
              <a:gd name="connsiteX23-2451" fmla="*/ 3317358 w 3694535"/>
              <a:gd name="connsiteY23-2452" fmla="*/ 3094074 h 4492350"/>
              <a:gd name="connsiteX24-2453" fmla="*/ 2194317 w 3694535"/>
              <a:gd name="connsiteY24-2454" fmla="*/ 4030951 h 4492350"/>
              <a:gd name="connsiteX25-2455" fmla="*/ 2232838 w 3694535"/>
              <a:gd name="connsiteY25-2456" fmla="*/ 4476307 h 4492350"/>
              <a:gd name="connsiteX26-2457" fmla="*/ 2218194 w 3694535"/>
              <a:gd name="connsiteY26-2458" fmla="*/ 4491415 h 4492350"/>
              <a:gd name="connsiteX27-2459" fmla="*/ 1743740 w 3694535"/>
              <a:gd name="connsiteY27-2460" fmla="*/ 4492350 h 4492350"/>
              <a:gd name="connsiteX0-2461" fmla="*/ 1743740 w 3694535"/>
              <a:gd name="connsiteY0-2462" fmla="*/ 4492350 h 4492350"/>
              <a:gd name="connsiteX1-2463" fmla="*/ 1796903 w 3694535"/>
              <a:gd name="connsiteY1-2464" fmla="*/ 3785190 h 4492350"/>
              <a:gd name="connsiteX2-2465" fmla="*/ 1307805 w 3694535"/>
              <a:gd name="connsiteY2-2466" fmla="*/ 3381153 h 4492350"/>
              <a:gd name="connsiteX3-2467" fmla="*/ 31898 w 3694535"/>
              <a:gd name="connsiteY3-2468" fmla="*/ 2945218 h 4492350"/>
              <a:gd name="connsiteX4-2469" fmla="*/ 1127052 w 3694535"/>
              <a:gd name="connsiteY4-2470" fmla="*/ 3242930 h 4492350"/>
              <a:gd name="connsiteX5-2471" fmla="*/ 393405 w 3694535"/>
              <a:gd name="connsiteY5-2472" fmla="*/ 2456121 h 4492350"/>
              <a:gd name="connsiteX6-2473" fmla="*/ 1775638 w 3694535"/>
              <a:gd name="connsiteY6-2474" fmla="*/ 3519376 h 4492350"/>
              <a:gd name="connsiteX7-2475" fmla="*/ 1679945 w 3694535"/>
              <a:gd name="connsiteY7-2476" fmla="*/ 2392325 h 4492350"/>
              <a:gd name="connsiteX8-2477" fmla="*/ 0 w 3694535"/>
              <a:gd name="connsiteY8-2478" fmla="*/ 754911 h 4492350"/>
              <a:gd name="connsiteX9-2479" fmla="*/ 988828 w 3694535"/>
              <a:gd name="connsiteY9-2480" fmla="*/ 1924493 h 4492350"/>
              <a:gd name="connsiteX10-2481" fmla="*/ 1137684 w 3694535"/>
              <a:gd name="connsiteY10-2482" fmla="*/ 861237 h 4492350"/>
              <a:gd name="connsiteX11-2483" fmla="*/ 1222745 w 3694535"/>
              <a:gd name="connsiteY11-2484" fmla="*/ 2062716 h 4492350"/>
              <a:gd name="connsiteX12-2485" fmla="*/ 1690577 w 3694535"/>
              <a:gd name="connsiteY12-2486" fmla="*/ 2190307 h 4492350"/>
              <a:gd name="connsiteX13-2487" fmla="*/ 1956391 w 3694535"/>
              <a:gd name="connsiteY13-2488" fmla="*/ 0 h 4492350"/>
              <a:gd name="connsiteX14-2489" fmla="*/ 2083982 w 3694535"/>
              <a:gd name="connsiteY14-2490" fmla="*/ 978195 h 4492350"/>
              <a:gd name="connsiteX15-2491" fmla="*/ 1881963 w 3694535"/>
              <a:gd name="connsiteY15-2492" fmla="*/ 2232837 h 4492350"/>
              <a:gd name="connsiteX16-2493" fmla="*/ 2057494 w 3694535"/>
              <a:gd name="connsiteY16-2494" fmla="*/ 3046321 h 4492350"/>
              <a:gd name="connsiteX17-2495" fmla="*/ 2647507 w 3694535"/>
              <a:gd name="connsiteY17-2496" fmla="*/ 2519916 h 4492350"/>
              <a:gd name="connsiteX18-2497" fmla="*/ 2913694 w 3694535"/>
              <a:gd name="connsiteY18-2498" fmla="*/ 1291762 h 4492350"/>
              <a:gd name="connsiteX19-2499" fmla="*/ 2806809 w 3694535"/>
              <a:gd name="connsiteY19-2500" fmla="*/ 2383091 h 4492350"/>
              <a:gd name="connsiteX20-2501" fmla="*/ 3694535 w 3694535"/>
              <a:gd name="connsiteY20-2502" fmla="*/ 1124252 h 4492350"/>
              <a:gd name="connsiteX21-2503" fmla="*/ 2222205 w 3694535"/>
              <a:gd name="connsiteY21-2504" fmla="*/ 3370521 h 4492350"/>
              <a:gd name="connsiteX22-2505" fmla="*/ 2169042 w 3694535"/>
              <a:gd name="connsiteY22-2506" fmla="*/ 3817088 h 4492350"/>
              <a:gd name="connsiteX23-2507" fmla="*/ 3317358 w 3694535"/>
              <a:gd name="connsiteY23-2508" fmla="*/ 3094074 h 4492350"/>
              <a:gd name="connsiteX24-2509" fmla="*/ 2194317 w 3694535"/>
              <a:gd name="connsiteY24-2510" fmla="*/ 4030951 h 4492350"/>
              <a:gd name="connsiteX25-2511" fmla="*/ 2232838 w 3694535"/>
              <a:gd name="connsiteY25-2512" fmla="*/ 4476307 h 4492350"/>
              <a:gd name="connsiteX26-2513" fmla="*/ 2218194 w 3694535"/>
              <a:gd name="connsiteY26-2514" fmla="*/ 4491415 h 4492350"/>
              <a:gd name="connsiteX27-2515" fmla="*/ 1743740 w 3694535"/>
              <a:gd name="connsiteY27-2516" fmla="*/ 4492350 h 4492350"/>
              <a:gd name="connsiteX0-2517" fmla="*/ 1743740 w 3694535"/>
              <a:gd name="connsiteY0-2518" fmla="*/ 4492350 h 4492350"/>
              <a:gd name="connsiteX1-2519" fmla="*/ 1796903 w 3694535"/>
              <a:gd name="connsiteY1-2520" fmla="*/ 3785190 h 4492350"/>
              <a:gd name="connsiteX2-2521" fmla="*/ 1307805 w 3694535"/>
              <a:gd name="connsiteY2-2522" fmla="*/ 3381153 h 4492350"/>
              <a:gd name="connsiteX3-2523" fmla="*/ 31898 w 3694535"/>
              <a:gd name="connsiteY3-2524" fmla="*/ 2945218 h 4492350"/>
              <a:gd name="connsiteX4-2525" fmla="*/ 1127052 w 3694535"/>
              <a:gd name="connsiteY4-2526" fmla="*/ 3242930 h 4492350"/>
              <a:gd name="connsiteX5-2527" fmla="*/ 393405 w 3694535"/>
              <a:gd name="connsiteY5-2528" fmla="*/ 2456121 h 4492350"/>
              <a:gd name="connsiteX6-2529" fmla="*/ 1775638 w 3694535"/>
              <a:gd name="connsiteY6-2530" fmla="*/ 3519376 h 4492350"/>
              <a:gd name="connsiteX7-2531" fmla="*/ 1679945 w 3694535"/>
              <a:gd name="connsiteY7-2532" fmla="*/ 2392325 h 4492350"/>
              <a:gd name="connsiteX8-2533" fmla="*/ 0 w 3694535"/>
              <a:gd name="connsiteY8-2534" fmla="*/ 754911 h 4492350"/>
              <a:gd name="connsiteX9-2535" fmla="*/ 988828 w 3694535"/>
              <a:gd name="connsiteY9-2536" fmla="*/ 1924493 h 4492350"/>
              <a:gd name="connsiteX10-2537" fmla="*/ 1137684 w 3694535"/>
              <a:gd name="connsiteY10-2538" fmla="*/ 861237 h 4492350"/>
              <a:gd name="connsiteX11-2539" fmla="*/ 1222745 w 3694535"/>
              <a:gd name="connsiteY11-2540" fmla="*/ 2062716 h 4492350"/>
              <a:gd name="connsiteX12-2541" fmla="*/ 1690577 w 3694535"/>
              <a:gd name="connsiteY12-2542" fmla="*/ 2190307 h 4492350"/>
              <a:gd name="connsiteX13-2543" fmla="*/ 1956391 w 3694535"/>
              <a:gd name="connsiteY13-2544" fmla="*/ 0 h 4492350"/>
              <a:gd name="connsiteX14-2545" fmla="*/ 2083982 w 3694535"/>
              <a:gd name="connsiteY14-2546" fmla="*/ 978195 h 4492350"/>
              <a:gd name="connsiteX15-2547" fmla="*/ 1881963 w 3694535"/>
              <a:gd name="connsiteY15-2548" fmla="*/ 2232837 h 4492350"/>
              <a:gd name="connsiteX16-2549" fmla="*/ 2057494 w 3694535"/>
              <a:gd name="connsiteY16-2550" fmla="*/ 3046321 h 4492350"/>
              <a:gd name="connsiteX17-2551" fmla="*/ 2647507 w 3694535"/>
              <a:gd name="connsiteY17-2552" fmla="*/ 2519916 h 4492350"/>
              <a:gd name="connsiteX18-2553" fmla="*/ 2913694 w 3694535"/>
              <a:gd name="connsiteY18-2554" fmla="*/ 1291762 h 4492350"/>
              <a:gd name="connsiteX19-2555" fmla="*/ 2806809 w 3694535"/>
              <a:gd name="connsiteY19-2556" fmla="*/ 2383091 h 4492350"/>
              <a:gd name="connsiteX20-2557" fmla="*/ 3694535 w 3694535"/>
              <a:gd name="connsiteY20-2558" fmla="*/ 1124252 h 4492350"/>
              <a:gd name="connsiteX21-2559" fmla="*/ 2222205 w 3694535"/>
              <a:gd name="connsiteY21-2560" fmla="*/ 3370521 h 4492350"/>
              <a:gd name="connsiteX22-2561" fmla="*/ 2169042 w 3694535"/>
              <a:gd name="connsiteY22-2562" fmla="*/ 3817088 h 4492350"/>
              <a:gd name="connsiteX23-2563" fmla="*/ 3317358 w 3694535"/>
              <a:gd name="connsiteY23-2564" fmla="*/ 3094074 h 4492350"/>
              <a:gd name="connsiteX24-2565" fmla="*/ 2194317 w 3694535"/>
              <a:gd name="connsiteY24-2566" fmla="*/ 4030951 h 4492350"/>
              <a:gd name="connsiteX25-2567" fmla="*/ 2232838 w 3694535"/>
              <a:gd name="connsiteY25-2568" fmla="*/ 4476307 h 4492350"/>
              <a:gd name="connsiteX26-2569" fmla="*/ 2218194 w 3694535"/>
              <a:gd name="connsiteY26-2570" fmla="*/ 4491415 h 4492350"/>
              <a:gd name="connsiteX27-2571" fmla="*/ 1743740 w 3694535"/>
              <a:gd name="connsiteY27-2572" fmla="*/ 4492350 h 4492350"/>
              <a:gd name="connsiteX0-2573" fmla="*/ 1743740 w 3694535"/>
              <a:gd name="connsiteY0-2574" fmla="*/ 4492350 h 4492350"/>
              <a:gd name="connsiteX1-2575" fmla="*/ 1796903 w 3694535"/>
              <a:gd name="connsiteY1-2576" fmla="*/ 3785190 h 4492350"/>
              <a:gd name="connsiteX2-2577" fmla="*/ 1307805 w 3694535"/>
              <a:gd name="connsiteY2-2578" fmla="*/ 3381153 h 4492350"/>
              <a:gd name="connsiteX3-2579" fmla="*/ 31898 w 3694535"/>
              <a:gd name="connsiteY3-2580" fmla="*/ 2945218 h 4492350"/>
              <a:gd name="connsiteX4-2581" fmla="*/ 1127052 w 3694535"/>
              <a:gd name="connsiteY4-2582" fmla="*/ 3242930 h 4492350"/>
              <a:gd name="connsiteX5-2583" fmla="*/ 393405 w 3694535"/>
              <a:gd name="connsiteY5-2584" fmla="*/ 2456121 h 4492350"/>
              <a:gd name="connsiteX6-2585" fmla="*/ 1775638 w 3694535"/>
              <a:gd name="connsiteY6-2586" fmla="*/ 3519376 h 4492350"/>
              <a:gd name="connsiteX7-2587" fmla="*/ 1679945 w 3694535"/>
              <a:gd name="connsiteY7-2588" fmla="*/ 2392325 h 4492350"/>
              <a:gd name="connsiteX8-2589" fmla="*/ 0 w 3694535"/>
              <a:gd name="connsiteY8-2590" fmla="*/ 754911 h 4492350"/>
              <a:gd name="connsiteX9-2591" fmla="*/ 988828 w 3694535"/>
              <a:gd name="connsiteY9-2592" fmla="*/ 1924493 h 4492350"/>
              <a:gd name="connsiteX10-2593" fmla="*/ 1137684 w 3694535"/>
              <a:gd name="connsiteY10-2594" fmla="*/ 861237 h 4492350"/>
              <a:gd name="connsiteX11-2595" fmla="*/ 1222745 w 3694535"/>
              <a:gd name="connsiteY11-2596" fmla="*/ 2062716 h 4492350"/>
              <a:gd name="connsiteX12-2597" fmla="*/ 1690577 w 3694535"/>
              <a:gd name="connsiteY12-2598" fmla="*/ 2190307 h 4492350"/>
              <a:gd name="connsiteX13-2599" fmla="*/ 1956391 w 3694535"/>
              <a:gd name="connsiteY13-2600" fmla="*/ 0 h 4492350"/>
              <a:gd name="connsiteX14-2601" fmla="*/ 2083982 w 3694535"/>
              <a:gd name="connsiteY14-2602" fmla="*/ 978195 h 4492350"/>
              <a:gd name="connsiteX15-2603" fmla="*/ 1881963 w 3694535"/>
              <a:gd name="connsiteY15-2604" fmla="*/ 2232837 h 4492350"/>
              <a:gd name="connsiteX16-2605" fmla="*/ 2057494 w 3694535"/>
              <a:gd name="connsiteY16-2606" fmla="*/ 3046321 h 4492350"/>
              <a:gd name="connsiteX17-2607" fmla="*/ 2647507 w 3694535"/>
              <a:gd name="connsiteY17-2608" fmla="*/ 2519916 h 4492350"/>
              <a:gd name="connsiteX18-2609" fmla="*/ 2913694 w 3694535"/>
              <a:gd name="connsiteY18-2610" fmla="*/ 1291762 h 4492350"/>
              <a:gd name="connsiteX19-2611" fmla="*/ 2806809 w 3694535"/>
              <a:gd name="connsiteY19-2612" fmla="*/ 2383091 h 4492350"/>
              <a:gd name="connsiteX20-2613" fmla="*/ 3694535 w 3694535"/>
              <a:gd name="connsiteY20-2614" fmla="*/ 1124252 h 4492350"/>
              <a:gd name="connsiteX21-2615" fmla="*/ 2222205 w 3694535"/>
              <a:gd name="connsiteY21-2616" fmla="*/ 3370521 h 4492350"/>
              <a:gd name="connsiteX22-2617" fmla="*/ 2169042 w 3694535"/>
              <a:gd name="connsiteY22-2618" fmla="*/ 3817088 h 4492350"/>
              <a:gd name="connsiteX23-2619" fmla="*/ 3317358 w 3694535"/>
              <a:gd name="connsiteY23-2620" fmla="*/ 3094074 h 4492350"/>
              <a:gd name="connsiteX24-2621" fmla="*/ 2194317 w 3694535"/>
              <a:gd name="connsiteY24-2622" fmla="*/ 4030951 h 4492350"/>
              <a:gd name="connsiteX25-2623" fmla="*/ 2232838 w 3694535"/>
              <a:gd name="connsiteY25-2624" fmla="*/ 4476307 h 4492350"/>
              <a:gd name="connsiteX26-2625" fmla="*/ 2218194 w 3694535"/>
              <a:gd name="connsiteY26-2626" fmla="*/ 4491415 h 4492350"/>
              <a:gd name="connsiteX27-2627" fmla="*/ 1743740 w 3694535"/>
              <a:gd name="connsiteY27-2628" fmla="*/ 4492350 h 4492350"/>
              <a:gd name="connsiteX0-2629" fmla="*/ 1743740 w 3694535"/>
              <a:gd name="connsiteY0-2630" fmla="*/ 4492350 h 4492350"/>
              <a:gd name="connsiteX1-2631" fmla="*/ 1796903 w 3694535"/>
              <a:gd name="connsiteY1-2632" fmla="*/ 3785190 h 4492350"/>
              <a:gd name="connsiteX2-2633" fmla="*/ 1307805 w 3694535"/>
              <a:gd name="connsiteY2-2634" fmla="*/ 3381153 h 4492350"/>
              <a:gd name="connsiteX3-2635" fmla="*/ 31898 w 3694535"/>
              <a:gd name="connsiteY3-2636" fmla="*/ 2945218 h 4492350"/>
              <a:gd name="connsiteX4-2637" fmla="*/ 1127052 w 3694535"/>
              <a:gd name="connsiteY4-2638" fmla="*/ 3242930 h 4492350"/>
              <a:gd name="connsiteX5-2639" fmla="*/ 393405 w 3694535"/>
              <a:gd name="connsiteY5-2640" fmla="*/ 2456121 h 4492350"/>
              <a:gd name="connsiteX6-2641" fmla="*/ 1775638 w 3694535"/>
              <a:gd name="connsiteY6-2642" fmla="*/ 3519376 h 4492350"/>
              <a:gd name="connsiteX7-2643" fmla="*/ 1679945 w 3694535"/>
              <a:gd name="connsiteY7-2644" fmla="*/ 2392325 h 4492350"/>
              <a:gd name="connsiteX8-2645" fmla="*/ 0 w 3694535"/>
              <a:gd name="connsiteY8-2646" fmla="*/ 754911 h 4492350"/>
              <a:gd name="connsiteX9-2647" fmla="*/ 988828 w 3694535"/>
              <a:gd name="connsiteY9-2648" fmla="*/ 1924493 h 4492350"/>
              <a:gd name="connsiteX10-2649" fmla="*/ 1137684 w 3694535"/>
              <a:gd name="connsiteY10-2650" fmla="*/ 861237 h 4492350"/>
              <a:gd name="connsiteX11-2651" fmla="*/ 1222745 w 3694535"/>
              <a:gd name="connsiteY11-2652" fmla="*/ 2062716 h 4492350"/>
              <a:gd name="connsiteX12-2653" fmla="*/ 1690577 w 3694535"/>
              <a:gd name="connsiteY12-2654" fmla="*/ 2190307 h 4492350"/>
              <a:gd name="connsiteX13-2655" fmla="*/ 1956391 w 3694535"/>
              <a:gd name="connsiteY13-2656" fmla="*/ 0 h 4492350"/>
              <a:gd name="connsiteX14-2657" fmla="*/ 2083982 w 3694535"/>
              <a:gd name="connsiteY14-2658" fmla="*/ 978195 h 4492350"/>
              <a:gd name="connsiteX15-2659" fmla="*/ 1881963 w 3694535"/>
              <a:gd name="connsiteY15-2660" fmla="*/ 2232837 h 4492350"/>
              <a:gd name="connsiteX16-2661" fmla="*/ 2057494 w 3694535"/>
              <a:gd name="connsiteY16-2662" fmla="*/ 3046321 h 4492350"/>
              <a:gd name="connsiteX17-2663" fmla="*/ 2647507 w 3694535"/>
              <a:gd name="connsiteY17-2664" fmla="*/ 2519916 h 4492350"/>
              <a:gd name="connsiteX18-2665" fmla="*/ 2913694 w 3694535"/>
              <a:gd name="connsiteY18-2666" fmla="*/ 1291762 h 4492350"/>
              <a:gd name="connsiteX19-2667" fmla="*/ 2806809 w 3694535"/>
              <a:gd name="connsiteY19-2668" fmla="*/ 2383091 h 4492350"/>
              <a:gd name="connsiteX20-2669" fmla="*/ 3694535 w 3694535"/>
              <a:gd name="connsiteY20-2670" fmla="*/ 1124252 h 4492350"/>
              <a:gd name="connsiteX21-2671" fmla="*/ 2222205 w 3694535"/>
              <a:gd name="connsiteY21-2672" fmla="*/ 3370521 h 4492350"/>
              <a:gd name="connsiteX22-2673" fmla="*/ 2169042 w 3694535"/>
              <a:gd name="connsiteY22-2674" fmla="*/ 3817088 h 4492350"/>
              <a:gd name="connsiteX23-2675" fmla="*/ 3317358 w 3694535"/>
              <a:gd name="connsiteY23-2676" fmla="*/ 3094074 h 4492350"/>
              <a:gd name="connsiteX24-2677" fmla="*/ 2194317 w 3694535"/>
              <a:gd name="connsiteY24-2678" fmla="*/ 4030951 h 4492350"/>
              <a:gd name="connsiteX25-2679" fmla="*/ 2232838 w 3694535"/>
              <a:gd name="connsiteY25-2680" fmla="*/ 4476307 h 4492350"/>
              <a:gd name="connsiteX26-2681" fmla="*/ 2218194 w 3694535"/>
              <a:gd name="connsiteY26-2682" fmla="*/ 4491415 h 4492350"/>
              <a:gd name="connsiteX27-2683" fmla="*/ 1743740 w 3694535"/>
              <a:gd name="connsiteY27-2684" fmla="*/ 4492350 h 4492350"/>
              <a:gd name="connsiteX0-2685" fmla="*/ 1743740 w 3694535"/>
              <a:gd name="connsiteY0-2686" fmla="*/ 4492350 h 4492350"/>
              <a:gd name="connsiteX1-2687" fmla="*/ 1796903 w 3694535"/>
              <a:gd name="connsiteY1-2688" fmla="*/ 3785190 h 4492350"/>
              <a:gd name="connsiteX2-2689" fmla="*/ 1307805 w 3694535"/>
              <a:gd name="connsiteY2-2690" fmla="*/ 3381153 h 4492350"/>
              <a:gd name="connsiteX3-2691" fmla="*/ 31898 w 3694535"/>
              <a:gd name="connsiteY3-2692" fmla="*/ 2945218 h 4492350"/>
              <a:gd name="connsiteX4-2693" fmla="*/ 1127052 w 3694535"/>
              <a:gd name="connsiteY4-2694" fmla="*/ 3242930 h 4492350"/>
              <a:gd name="connsiteX5-2695" fmla="*/ 393405 w 3694535"/>
              <a:gd name="connsiteY5-2696" fmla="*/ 2456121 h 4492350"/>
              <a:gd name="connsiteX6-2697" fmla="*/ 1775638 w 3694535"/>
              <a:gd name="connsiteY6-2698" fmla="*/ 3519376 h 4492350"/>
              <a:gd name="connsiteX7-2699" fmla="*/ 1679945 w 3694535"/>
              <a:gd name="connsiteY7-2700" fmla="*/ 2392325 h 4492350"/>
              <a:gd name="connsiteX8-2701" fmla="*/ 0 w 3694535"/>
              <a:gd name="connsiteY8-2702" fmla="*/ 754911 h 4492350"/>
              <a:gd name="connsiteX9-2703" fmla="*/ 988828 w 3694535"/>
              <a:gd name="connsiteY9-2704" fmla="*/ 1924493 h 4492350"/>
              <a:gd name="connsiteX10-2705" fmla="*/ 1137684 w 3694535"/>
              <a:gd name="connsiteY10-2706" fmla="*/ 861237 h 4492350"/>
              <a:gd name="connsiteX11-2707" fmla="*/ 1222745 w 3694535"/>
              <a:gd name="connsiteY11-2708" fmla="*/ 2062716 h 4492350"/>
              <a:gd name="connsiteX12-2709" fmla="*/ 1690577 w 3694535"/>
              <a:gd name="connsiteY12-2710" fmla="*/ 2190307 h 4492350"/>
              <a:gd name="connsiteX13-2711" fmla="*/ 1956391 w 3694535"/>
              <a:gd name="connsiteY13-2712" fmla="*/ 0 h 4492350"/>
              <a:gd name="connsiteX14-2713" fmla="*/ 2083982 w 3694535"/>
              <a:gd name="connsiteY14-2714" fmla="*/ 978195 h 4492350"/>
              <a:gd name="connsiteX15-2715" fmla="*/ 1881963 w 3694535"/>
              <a:gd name="connsiteY15-2716" fmla="*/ 2232837 h 4492350"/>
              <a:gd name="connsiteX16-2717" fmla="*/ 2057494 w 3694535"/>
              <a:gd name="connsiteY16-2718" fmla="*/ 3046321 h 4492350"/>
              <a:gd name="connsiteX17-2719" fmla="*/ 2647507 w 3694535"/>
              <a:gd name="connsiteY17-2720" fmla="*/ 2519916 h 4492350"/>
              <a:gd name="connsiteX18-2721" fmla="*/ 2913694 w 3694535"/>
              <a:gd name="connsiteY18-2722" fmla="*/ 1291762 h 4492350"/>
              <a:gd name="connsiteX19-2723" fmla="*/ 2806809 w 3694535"/>
              <a:gd name="connsiteY19-2724" fmla="*/ 2383091 h 4492350"/>
              <a:gd name="connsiteX20-2725" fmla="*/ 3694535 w 3694535"/>
              <a:gd name="connsiteY20-2726" fmla="*/ 1124252 h 4492350"/>
              <a:gd name="connsiteX21-2727" fmla="*/ 2222205 w 3694535"/>
              <a:gd name="connsiteY21-2728" fmla="*/ 3370521 h 4492350"/>
              <a:gd name="connsiteX22-2729" fmla="*/ 2169042 w 3694535"/>
              <a:gd name="connsiteY22-2730" fmla="*/ 3817088 h 4492350"/>
              <a:gd name="connsiteX23-2731" fmla="*/ 3317358 w 3694535"/>
              <a:gd name="connsiteY23-2732" fmla="*/ 3094074 h 4492350"/>
              <a:gd name="connsiteX24-2733" fmla="*/ 2194317 w 3694535"/>
              <a:gd name="connsiteY24-2734" fmla="*/ 4030951 h 4492350"/>
              <a:gd name="connsiteX25-2735" fmla="*/ 2232838 w 3694535"/>
              <a:gd name="connsiteY25-2736" fmla="*/ 4476307 h 4492350"/>
              <a:gd name="connsiteX26-2737" fmla="*/ 2218194 w 3694535"/>
              <a:gd name="connsiteY26-2738" fmla="*/ 4491415 h 4492350"/>
              <a:gd name="connsiteX27-2739" fmla="*/ 1743740 w 3694535"/>
              <a:gd name="connsiteY27-2740" fmla="*/ 4492350 h 4492350"/>
              <a:gd name="connsiteX0-2741" fmla="*/ 1743740 w 3694535"/>
              <a:gd name="connsiteY0-2742" fmla="*/ 4492350 h 4492350"/>
              <a:gd name="connsiteX1-2743" fmla="*/ 1796903 w 3694535"/>
              <a:gd name="connsiteY1-2744" fmla="*/ 3785190 h 4492350"/>
              <a:gd name="connsiteX2-2745" fmla="*/ 1307805 w 3694535"/>
              <a:gd name="connsiteY2-2746" fmla="*/ 3381153 h 4492350"/>
              <a:gd name="connsiteX3-2747" fmla="*/ 31898 w 3694535"/>
              <a:gd name="connsiteY3-2748" fmla="*/ 2945218 h 4492350"/>
              <a:gd name="connsiteX4-2749" fmla="*/ 1127052 w 3694535"/>
              <a:gd name="connsiteY4-2750" fmla="*/ 3242930 h 4492350"/>
              <a:gd name="connsiteX5-2751" fmla="*/ 393405 w 3694535"/>
              <a:gd name="connsiteY5-2752" fmla="*/ 2456121 h 4492350"/>
              <a:gd name="connsiteX6-2753" fmla="*/ 1775638 w 3694535"/>
              <a:gd name="connsiteY6-2754" fmla="*/ 3519376 h 4492350"/>
              <a:gd name="connsiteX7-2755" fmla="*/ 1679945 w 3694535"/>
              <a:gd name="connsiteY7-2756" fmla="*/ 2392325 h 4492350"/>
              <a:gd name="connsiteX8-2757" fmla="*/ 0 w 3694535"/>
              <a:gd name="connsiteY8-2758" fmla="*/ 754911 h 4492350"/>
              <a:gd name="connsiteX9-2759" fmla="*/ 988828 w 3694535"/>
              <a:gd name="connsiteY9-2760" fmla="*/ 1924493 h 4492350"/>
              <a:gd name="connsiteX10-2761" fmla="*/ 1137684 w 3694535"/>
              <a:gd name="connsiteY10-2762" fmla="*/ 861237 h 4492350"/>
              <a:gd name="connsiteX11-2763" fmla="*/ 1222745 w 3694535"/>
              <a:gd name="connsiteY11-2764" fmla="*/ 2062716 h 4492350"/>
              <a:gd name="connsiteX12-2765" fmla="*/ 1690577 w 3694535"/>
              <a:gd name="connsiteY12-2766" fmla="*/ 2190307 h 4492350"/>
              <a:gd name="connsiteX13-2767" fmla="*/ 1956391 w 3694535"/>
              <a:gd name="connsiteY13-2768" fmla="*/ 0 h 4492350"/>
              <a:gd name="connsiteX14-2769" fmla="*/ 2027834 w 3694535"/>
              <a:gd name="connsiteY14-2770" fmla="*/ 986216 h 4492350"/>
              <a:gd name="connsiteX15-2771" fmla="*/ 1881963 w 3694535"/>
              <a:gd name="connsiteY15-2772" fmla="*/ 2232837 h 4492350"/>
              <a:gd name="connsiteX16-2773" fmla="*/ 2057494 w 3694535"/>
              <a:gd name="connsiteY16-2774" fmla="*/ 3046321 h 4492350"/>
              <a:gd name="connsiteX17-2775" fmla="*/ 2647507 w 3694535"/>
              <a:gd name="connsiteY17-2776" fmla="*/ 2519916 h 4492350"/>
              <a:gd name="connsiteX18-2777" fmla="*/ 2913694 w 3694535"/>
              <a:gd name="connsiteY18-2778" fmla="*/ 1291762 h 4492350"/>
              <a:gd name="connsiteX19-2779" fmla="*/ 2806809 w 3694535"/>
              <a:gd name="connsiteY19-2780" fmla="*/ 2383091 h 4492350"/>
              <a:gd name="connsiteX20-2781" fmla="*/ 3694535 w 3694535"/>
              <a:gd name="connsiteY20-2782" fmla="*/ 1124252 h 4492350"/>
              <a:gd name="connsiteX21-2783" fmla="*/ 2222205 w 3694535"/>
              <a:gd name="connsiteY21-2784" fmla="*/ 3370521 h 4492350"/>
              <a:gd name="connsiteX22-2785" fmla="*/ 2169042 w 3694535"/>
              <a:gd name="connsiteY22-2786" fmla="*/ 3817088 h 4492350"/>
              <a:gd name="connsiteX23-2787" fmla="*/ 3317358 w 3694535"/>
              <a:gd name="connsiteY23-2788" fmla="*/ 3094074 h 4492350"/>
              <a:gd name="connsiteX24-2789" fmla="*/ 2194317 w 3694535"/>
              <a:gd name="connsiteY24-2790" fmla="*/ 4030951 h 4492350"/>
              <a:gd name="connsiteX25-2791" fmla="*/ 2232838 w 3694535"/>
              <a:gd name="connsiteY25-2792" fmla="*/ 4476307 h 4492350"/>
              <a:gd name="connsiteX26-2793" fmla="*/ 2218194 w 3694535"/>
              <a:gd name="connsiteY26-2794" fmla="*/ 4491415 h 4492350"/>
              <a:gd name="connsiteX27-2795" fmla="*/ 1743740 w 3694535"/>
              <a:gd name="connsiteY27-2796" fmla="*/ 4492350 h 4492350"/>
              <a:gd name="connsiteX0-2797" fmla="*/ 1743740 w 3694535"/>
              <a:gd name="connsiteY0-2798" fmla="*/ 4492350 h 4492350"/>
              <a:gd name="connsiteX1-2799" fmla="*/ 1796903 w 3694535"/>
              <a:gd name="connsiteY1-2800" fmla="*/ 3785190 h 4492350"/>
              <a:gd name="connsiteX2-2801" fmla="*/ 1307805 w 3694535"/>
              <a:gd name="connsiteY2-2802" fmla="*/ 3381153 h 4492350"/>
              <a:gd name="connsiteX3-2803" fmla="*/ 31898 w 3694535"/>
              <a:gd name="connsiteY3-2804" fmla="*/ 2945218 h 4492350"/>
              <a:gd name="connsiteX4-2805" fmla="*/ 1127052 w 3694535"/>
              <a:gd name="connsiteY4-2806" fmla="*/ 3242930 h 4492350"/>
              <a:gd name="connsiteX5-2807" fmla="*/ 393405 w 3694535"/>
              <a:gd name="connsiteY5-2808" fmla="*/ 2456121 h 4492350"/>
              <a:gd name="connsiteX6-2809" fmla="*/ 1775638 w 3694535"/>
              <a:gd name="connsiteY6-2810" fmla="*/ 3519376 h 4492350"/>
              <a:gd name="connsiteX7-2811" fmla="*/ 1679945 w 3694535"/>
              <a:gd name="connsiteY7-2812" fmla="*/ 2392325 h 4492350"/>
              <a:gd name="connsiteX8-2813" fmla="*/ 0 w 3694535"/>
              <a:gd name="connsiteY8-2814" fmla="*/ 754911 h 4492350"/>
              <a:gd name="connsiteX9-2815" fmla="*/ 988828 w 3694535"/>
              <a:gd name="connsiteY9-2816" fmla="*/ 1924493 h 4492350"/>
              <a:gd name="connsiteX10-2817" fmla="*/ 1137684 w 3694535"/>
              <a:gd name="connsiteY10-2818" fmla="*/ 861237 h 4492350"/>
              <a:gd name="connsiteX11-2819" fmla="*/ 1222745 w 3694535"/>
              <a:gd name="connsiteY11-2820" fmla="*/ 2062716 h 4492350"/>
              <a:gd name="connsiteX12-2821" fmla="*/ 1690577 w 3694535"/>
              <a:gd name="connsiteY12-2822" fmla="*/ 2190307 h 4492350"/>
              <a:gd name="connsiteX13-2823" fmla="*/ 1956391 w 3694535"/>
              <a:gd name="connsiteY13-2824" fmla="*/ 0 h 4492350"/>
              <a:gd name="connsiteX14-2825" fmla="*/ 2027834 w 3694535"/>
              <a:gd name="connsiteY14-2826" fmla="*/ 986216 h 4492350"/>
              <a:gd name="connsiteX15-2827" fmla="*/ 1881963 w 3694535"/>
              <a:gd name="connsiteY15-2828" fmla="*/ 2232837 h 4492350"/>
              <a:gd name="connsiteX16-2829" fmla="*/ 2057494 w 3694535"/>
              <a:gd name="connsiteY16-2830" fmla="*/ 3046321 h 4492350"/>
              <a:gd name="connsiteX17-2831" fmla="*/ 2647507 w 3694535"/>
              <a:gd name="connsiteY17-2832" fmla="*/ 2519916 h 4492350"/>
              <a:gd name="connsiteX18-2833" fmla="*/ 2913694 w 3694535"/>
              <a:gd name="connsiteY18-2834" fmla="*/ 1291762 h 4492350"/>
              <a:gd name="connsiteX19-2835" fmla="*/ 2806809 w 3694535"/>
              <a:gd name="connsiteY19-2836" fmla="*/ 2383091 h 4492350"/>
              <a:gd name="connsiteX20-2837" fmla="*/ 3694535 w 3694535"/>
              <a:gd name="connsiteY20-2838" fmla="*/ 1124252 h 4492350"/>
              <a:gd name="connsiteX21-2839" fmla="*/ 2222205 w 3694535"/>
              <a:gd name="connsiteY21-2840" fmla="*/ 3370521 h 4492350"/>
              <a:gd name="connsiteX22-2841" fmla="*/ 2169042 w 3694535"/>
              <a:gd name="connsiteY22-2842" fmla="*/ 3817088 h 4492350"/>
              <a:gd name="connsiteX23-2843" fmla="*/ 3317358 w 3694535"/>
              <a:gd name="connsiteY23-2844" fmla="*/ 3094074 h 4492350"/>
              <a:gd name="connsiteX24-2845" fmla="*/ 2194317 w 3694535"/>
              <a:gd name="connsiteY24-2846" fmla="*/ 4030951 h 4492350"/>
              <a:gd name="connsiteX25-2847" fmla="*/ 2232838 w 3694535"/>
              <a:gd name="connsiteY25-2848" fmla="*/ 4476307 h 4492350"/>
              <a:gd name="connsiteX26-2849" fmla="*/ 2218194 w 3694535"/>
              <a:gd name="connsiteY26-2850" fmla="*/ 4491415 h 4492350"/>
              <a:gd name="connsiteX27-2851" fmla="*/ 1743740 w 3694535"/>
              <a:gd name="connsiteY27-2852" fmla="*/ 4492350 h 4492350"/>
              <a:gd name="connsiteX0-2853" fmla="*/ 1743740 w 3694535"/>
              <a:gd name="connsiteY0-2854" fmla="*/ 4492350 h 4492350"/>
              <a:gd name="connsiteX1-2855" fmla="*/ 1796903 w 3694535"/>
              <a:gd name="connsiteY1-2856" fmla="*/ 3785190 h 4492350"/>
              <a:gd name="connsiteX2-2857" fmla="*/ 1307805 w 3694535"/>
              <a:gd name="connsiteY2-2858" fmla="*/ 3381153 h 4492350"/>
              <a:gd name="connsiteX3-2859" fmla="*/ 31898 w 3694535"/>
              <a:gd name="connsiteY3-2860" fmla="*/ 2945218 h 4492350"/>
              <a:gd name="connsiteX4-2861" fmla="*/ 1127052 w 3694535"/>
              <a:gd name="connsiteY4-2862" fmla="*/ 3242930 h 4492350"/>
              <a:gd name="connsiteX5-2863" fmla="*/ 393405 w 3694535"/>
              <a:gd name="connsiteY5-2864" fmla="*/ 2456121 h 4492350"/>
              <a:gd name="connsiteX6-2865" fmla="*/ 1775638 w 3694535"/>
              <a:gd name="connsiteY6-2866" fmla="*/ 3519376 h 4492350"/>
              <a:gd name="connsiteX7-2867" fmla="*/ 1679945 w 3694535"/>
              <a:gd name="connsiteY7-2868" fmla="*/ 2392325 h 4492350"/>
              <a:gd name="connsiteX8-2869" fmla="*/ 0 w 3694535"/>
              <a:gd name="connsiteY8-2870" fmla="*/ 754911 h 4492350"/>
              <a:gd name="connsiteX9-2871" fmla="*/ 988828 w 3694535"/>
              <a:gd name="connsiteY9-2872" fmla="*/ 1924493 h 4492350"/>
              <a:gd name="connsiteX10-2873" fmla="*/ 1137684 w 3694535"/>
              <a:gd name="connsiteY10-2874" fmla="*/ 861237 h 4492350"/>
              <a:gd name="connsiteX11-2875" fmla="*/ 1222745 w 3694535"/>
              <a:gd name="connsiteY11-2876" fmla="*/ 2062716 h 4492350"/>
              <a:gd name="connsiteX12-2877" fmla="*/ 1690577 w 3694535"/>
              <a:gd name="connsiteY12-2878" fmla="*/ 2190307 h 4492350"/>
              <a:gd name="connsiteX13-2879" fmla="*/ 1956391 w 3694535"/>
              <a:gd name="connsiteY13-2880" fmla="*/ 0 h 4492350"/>
              <a:gd name="connsiteX14-2881" fmla="*/ 2027834 w 3694535"/>
              <a:gd name="connsiteY14-2882" fmla="*/ 986216 h 4492350"/>
              <a:gd name="connsiteX15-2883" fmla="*/ 1881963 w 3694535"/>
              <a:gd name="connsiteY15-2884" fmla="*/ 2232837 h 4492350"/>
              <a:gd name="connsiteX16-2885" fmla="*/ 2057494 w 3694535"/>
              <a:gd name="connsiteY16-2886" fmla="*/ 3046321 h 4492350"/>
              <a:gd name="connsiteX17-2887" fmla="*/ 2647507 w 3694535"/>
              <a:gd name="connsiteY17-2888" fmla="*/ 2519916 h 4492350"/>
              <a:gd name="connsiteX18-2889" fmla="*/ 2913694 w 3694535"/>
              <a:gd name="connsiteY18-2890" fmla="*/ 1291762 h 4492350"/>
              <a:gd name="connsiteX19-2891" fmla="*/ 2806809 w 3694535"/>
              <a:gd name="connsiteY19-2892" fmla="*/ 2383091 h 4492350"/>
              <a:gd name="connsiteX20-2893" fmla="*/ 3694535 w 3694535"/>
              <a:gd name="connsiteY20-2894" fmla="*/ 1124252 h 4492350"/>
              <a:gd name="connsiteX21-2895" fmla="*/ 2222205 w 3694535"/>
              <a:gd name="connsiteY21-2896" fmla="*/ 3370521 h 4492350"/>
              <a:gd name="connsiteX22-2897" fmla="*/ 2169042 w 3694535"/>
              <a:gd name="connsiteY22-2898" fmla="*/ 3817088 h 4492350"/>
              <a:gd name="connsiteX23-2899" fmla="*/ 3317358 w 3694535"/>
              <a:gd name="connsiteY23-2900" fmla="*/ 3094074 h 4492350"/>
              <a:gd name="connsiteX24-2901" fmla="*/ 2194317 w 3694535"/>
              <a:gd name="connsiteY24-2902" fmla="*/ 4030951 h 4492350"/>
              <a:gd name="connsiteX25-2903" fmla="*/ 2232838 w 3694535"/>
              <a:gd name="connsiteY25-2904" fmla="*/ 4476307 h 4492350"/>
              <a:gd name="connsiteX26-2905" fmla="*/ 2218194 w 3694535"/>
              <a:gd name="connsiteY26-2906" fmla="*/ 4491415 h 4492350"/>
              <a:gd name="connsiteX27-2907" fmla="*/ 1743740 w 3694535"/>
              <a:gd name="connsiteY27-2908" fmla="*/ 4492350 h 4492350"/>
              <a:gd name="connsiteX0-2909" fmla="*/ 1743740 w 3694535"/>
              <a:gd name="connsiteY0-2910" fmla="*/ 4523651 h 4523651"/>
              <a:gd name="connsiteX1-2911" fmla="*/ 1796903 w 3694535"/>
              <a:gd name="connsiteY1-2912" fmla="*/ 3816491 h 4523651"/>
              <a:gd name="connsiteX2-2913" fmla="*/ 1307805 w 3694535"/>
              <a:gd name="connsiteY2-2914" fmla="*/ 3412454 h 4523651"/>
              <a:gd name="connsiteX3-2915" fmla="*/ 31898 w 3694535"/>
              <a:gd name="connsiteY3-2916" fmla="*/ 2976519 h 4523651"/>
              <a:gd name="connsiteX4-2917" fmla="*/ 1127052 w 3694535"/>
              <a:gd name="connsiteY4-2918" fmla="*/ 3274231 h 4523651"/>
              <a:gd name="connsiteX5-2919" fmla="*/ 393405 w 3694535"/>
              <a:gd name="connsiteY5-2920" fmla="*/ 2487422 h 4523651"/>
              <a:gd name="connsiteX6-2921" fmla="*/ 1775638 w 3694535"/>
              <a:gd name="connsiteY6-2922" fmla="*/ 3550677 h 4523651"/>
              <a:gd name="connsiteX7-2923" fmla="*/ 1679945 w 3694535"/>
              <a:gd name="connsiteY7-2924" fmla="*/ 2423626 h 4523651"/>
              <a:gd name="connsiteX8-2925" fmla="*/ 0 w 3694535"/>
              <a:gd name="connsiteY8-2926" fmla="*/ 786212 h 4523651"/>
              <a:gd name="connsiteX9-2927" fmla="*/ 988828 w 3694535"/>
              <a:gd name="connsiteY9-2928" fmla="*/ 1955794 h 4523651"/>
              <a:gd name="connsiteX10-2929" fmla="*/ 1137684 w 3694535"/>
              <a:gd name="connsiteY10-2930" fmla="*/ 892538 h 4523651"/>
              <a:gd name="connsiteX11-2931" fmla="*/ 1222745 w 3694535"/>
              <a:gd name="connsiteY11-2932" fmla="*/ 2094017 h 4523651"/>
              <a:gd name="connsiteX12-2933" fmla="*/ 1690577 w 3694535"/>
              <a:gd name="connsiteY12-2934" fmla="*/ 2221608 h 4523651"/>
              <a:gd name="connsiteX13-2935" fmla="*/ 1956391 w 3694535"/>
              <a:gd name="connsiteY13-2936" fmla="*/ 31301 h 4523651"/>
              <a:gd name="connsiteX14-2937" fmla="*/ 2027834 w 3694535"/>
              <a:gd name="connsiteY14-2938" fmla="*/ 1017517 h 4523651"/>
              <a:gd name="connsiteX15-2939" fmla="*/ 1881963 w 3694535"/>
              <a:gd name="connsiteY15-2940" fmla="*/ 2264138 h 4523651"/>
              <a:gd name="connsiteX16-2941" fmla="*/ 2057494 w 3694535"/>
              <a:gd name="connsiteY16-2942" fmla="*/ 3077622 h 4523651"/>
              <a:gd name="connsiteX17-2943" fmla="*/ 2647507 w 3694535"/>
              <a:gd name="connsiteY17-2944" fmla="*/ 2551217 h 4523651"/>
              <a:gd name="connsiteX18-2945" fmla="*/ 2913694 w 3694535"/>
              <a:gd name="connsiteY18-2946" fmla="*/ 1323063 h 4523651"/>
              <a:gd name="connsiteX19-2947" fmla="*/ 2806809 w 3694535"/>
              <a:gd name="connsiteY19-2948" fmla="*/ 2414392 h 4523651"/>
              <a:gd name="connsiteX20-2949" fmla="*/ 3694535 w 3694535"/>
              <a:gd name="connsiteY20-2950" fmla="*/ 1155553 h 4523651"/>
              <a:gd name="connsiteX21-2951" fmla="*/ 2222205 w 3694535"/>
              <a:gd name="connsiteY21-2952" fmla="*/ 3401822 h 4523651"/>
              <a:gd name="connsiteX22-2953" fmla="*/ 2169042 w 3694535"/>
              <a:gd name="connsiteY22-2954" fmla="*/ 3848389 h 4523651"/>
              <a:gd name="connsiteX23-2955" fmla="*/ 3317358 w 3694535"/>
              <a:gd name="connsiteY23-2956" fmla="*/ 3125375 h 4523651"/>
              <a:gd name="connsiteX24-2957" fmla="*/ 2194317 w 3694535"/>
              <a:gd name="connsiteY24-2958" fmla="*/ 4062252 h 4523651"/>
              <a:gd name="connsiteX25-2959" fmla="*/ 2232838 w 3694535"/>
              <a:gd name="connsiteY25-2960" fmla="*/ 4507608 h 4523651"/>
              <a:gd name="connsiteX26-2961" fmla="*/ 2218194 w 3694535"/>
              <a:gd name="connsiteY26-2962" fmla="*/ 4522716 h 4523651"/>
              <a:gd name="connsiteX27-2963" fmla="*/ 1743740 w 3694535"/>
              <a:gd name="connsiteY27-2964" fmla="*/ 4523651 h 4523651"/>
              <a:gd name="connsiteX0-2965" fmla="*/ 1743740 w 3694535"/>
              <a:gd name="connsiteY0-2966" fmla="*/ 4523651 h 4523651"/>
              <a:gd name="connsiteX1-2967" fmla="*/ 1796903 w 3694535"/>
              <a:gd name="connsiteY1-2968" fmla="*/ 3816491 h 4523651"/>
              <a:gd name="connsiteX2-2969" fmla="*/ 1307805 w 3694535"/>
              <a:gd name="connsiteY2-2970" fmla="*/ 3412454 h 4523651"/>
              <a:gd name="connsiteX3-2971" fmla="*/ 31898 w 3694535"/>
              <a:gd name="connsiteY3-2972" fmla="*/ 2976519 h 4523651"/>
              <a:gd name="connsiteX4-2973" fmla="*/ 1127052 w 3694535"/>
              <a:gd name="connsiteY4-2974" fmla="*/ 3274231 h 4523651"/>
              <a:gd name="connsiteX5-2975" fmla="*/ 393405 w 3694535"/>
              <a:gd name="connsiteY5-2976" fmla="*/ 2487422 h 4523651"/>
              <a:gd name="connsiteX6-2977" fmla="*/ 1775638 w 3694535"/>
              <a:gd name="connsiteY6-2978" fmla="*/ 3550677 h 4523651"/>
              <a:gd name="connsiteX7-2979" fmla="*/ 1679945 w 3694535"/>
              <a:gd name="connsiteY7-2980" fmla="*/ 2423626 h 4523651"/>
              <a:gd name="connsiteX8-2981" fmla="*/ 0 w 3694535"/>
              <a:gd name="connsiteY8-2982" fmla="*/ 786212 h 4523651"/>
              <a:gd name="connsiteX9-2983" fmla="*/ 988828 w 3694535"/>
              <a:gd name="connsiteY9-2984" fmla="*/ 1955794 h 4523651"/>
              <a:gd name="connsiteX10-2985" fmla="*/ 1137684 w 3694535"/>
              <a:gd name="connsiteY10-2986" fmla="*/ 892538 h 4523651"/>
              <a:gd name="connsiteX11-2987" fmla="*/ 1222745 w 3694535"/>
              <a:gd name="connsiteY11-2988" fmla="*/ 2094017 h 4523651"/>
              <a:gd name="connsiteX12-2989" fmla="*/ 1690577 w 3694535"/>
              <a:gd name="connsiteY12-2990" fmla="*/ 2221608 h 4523651"/>
              <a:gd name="connsiteX13-2991" fmla="*/ 1956391 w 3694535"/>
              <a:gd name="connsiteY13-2992" fmla="*/ 31301 h 4523651"/>
              <a:gd name="connsiteX14-2993" fmla="*/ 2027834 w 3694535"/>
              <a:gd name="connsiteY14-2994" fmla="*/ 1017517 h 4523651"/>
              <a:gd name="connsiteX15-2995" fmla="*/ 1881963 w 3694535"/>
              <a:gd name="connsiteY15-2996" fmla="*/ 2264138 h 4523651"/>
              <a:gd name="connsiteX16-2997" fmla="*/ 2057494 w 3694535"/>
              <a:gd name="connsiteY16-2998" fmla="*/ 3077622 h 4523651"/>
              <a:gd name="connsiteX17-2999" fmla="*/ 2647507 w 3694535"/>
              <a:gd name="connsiteY17-3000" fmla="*/ 2551217 h 4523651"/>
              <a:gd name="connsiteX18-3001" fmla="*/ 2913694 w 3694535"/>
              <a:gd name="connsiteY18-3002" fmla="*/ 1323063 h 4523651"/>
              <a:gd name="connsiteX19-3003" fmla="*/ 2806809 w 3694535"/>
              <a:gd name="connsiteY19-3004" fmla="*/ 2414392 h 4523651"/>
              <a:gd name="connsiteX20-3005" fmla="*/ 3694535 w 3694535"/>
              <a:gd name="connsiteY20-3006" fmla="*/ 1155553 h 4523651"/>
              <a:gd name="connsiteX21-3007" fmla="*/ 2222205 w 3694535"/>
              <a:gd name="connsiteY21-3008" fmla="*/ 3401822 h 4523651"/>
              <a:gd name="connsiteX22-3009" fmla="*/ 2169042 w 3694535"/>
              <a:gd name="connsiteY22-3010" fmla="*/ 3848389 h 4523651"/>
              <a:gd name="connsiteX23-3011" fmla="*/ 3317358 w 3694535"/>
              <a:gd name="connsiteY23-3012" fmla="*/ 3125375 h 4523651"/>
              <a:gd name="connsiteX24-3013" fmla="*/ 2194317 w 3694535"/>
              <a:gd name="connsiteY24-3014" fmla="*/ 4062252 h 4523651"/>
              <a:gd name="connsiteX25-3015" fmla="*/ 2232838 w 3694535"/>
              <a:gd name="connsiteY25-3016" fmla="*/ 4507608 h 4523651"/>
              <a:gd name="connsiteX26-3017" fmla="*/ 2218194 w 3694535"/>
              <a:gd name="connsiteY26-3018" fmla="*/ 4522716 h 4523651"/>
              <a:gd name="connsiteX27-3019" fmla="*/ 1743740 w 3694535"/>
              <a:gd name="connsiteY27-3020" fmla="*/ 4523651 h 4523651"/>
              <a:gd name="connsiteX0-3021" fmla="*/ 1743740 w 3694535"/>
              <a:gd name="connsiteY0-3022" fmla="*/ 4523651 h 4523651"/>
              <a:gd name="connsiteX1-3023" fmla="*/ 1796903 w 3694535"/>
              <a:gd name="connsiteY1-3024" fmla="*/ 3816491 h 4523651"/>
              <a:gd name="connsiteX2-3025" fmla="*/ 1307805 w 3694535"/>
              <a:gd name="connsiteY2-3026" fmla="*/ 3412454 h 4523651"/>
              <a:gd name="connsiteX3-3027" fmla="*/ 31898 w 3694535"/>
              <a:gd name="connsiteY3-3028" fmla="*/ 2976519 h 4523651"/>
              <a:gd name="connsiteX4-3029" fmla="*/ 1127052 w 3694535"/>
              <a:gd name="connsiteY4-3030" fmla="*/ 3274231 h 4523651"/>
              <a:gd name="connsiteX5-3031" fmla="*/ 393405 w 3694535"/>
              <a:gd name="connsiteY5-3032" fmla="*/ 2487422 h 4523651"/>
              <a:gd name="connsiteX6-3033" fmla="*/ 1775638 w 3694535"/>
              <a:gd name="connsiteY6-3034" fmla="*/ 3550677 h 4523651"/>
              <a:gd name="connsiteX7-3035" fmla="*/ 1679945 w 3694535"/>
              <a:gd name="connsiteY7-3036" fmla="*/ 2423626 h 4523651"/>
              <a:gd name="connsiteX8-3037" fmla="*/ 0 w 3694535"/>
              <a:gd name="connsiteY8-3038" fmla="*/ 786212 h 4523651"/>
              <a:gd name="connsiteX9-3039" fmla="*/ 988828 w 3694535"/>
              <a:gd name="connsiteY9-3040" fmla="*/ 1955794 h 4523651"/>
              <a:gd name="connsiteX10-3041" fmla="*/ 1137684 w 3694535"/>
              <a:gd name="connsiteY10-3042" fmla="*/ 892538 h 4523651"/>
              <a:gd name="connsiteX11-3043" fmla="*/ 1222745 w 3694535"/>
              <a:gd name="connsiteY11-3044" fmla="*/ 2094017 h 4523651"/>
              <a:gd name="connsiteX12-3045" fmla="*/ 1690577 w 3694535"/>
              <a:gd name="connsiteY12-3046" fmla="*/ 2221608 h 4523651"/>
              <a:gd name="connsiteX13-3047" fmla="*/ 1956391 w 3694535"/>
              <a:gd name="connsiteY13-3048" fmla="*/ 31301 h 4523651"/>
              <a:gd name="connsiteX14-3049" fmla="*/ 2027834 w 3694535"/>
              <a:gd name="connsiteY14-3050" fmla="*/ 1017517 h 4523651"/>
              <a:gd name="connsiteX15-3051" fmla="*/ 1881963 w 3694535"/>
              <a:gd name="connsiteY15-3052" fmla="*/ 2264138 h 4523651"/>
              <a:gd name="connsiteX16-3053" fmla="*/ 2057494 w 3694535"/>
              <a:gd name="connsiteY16-3054" fmla="*/ 3077622 h 4523651"/>
              <a:gd name="connsiteX17-3055" fmla="*/ 2647507 w 3694535"/>
              <a:gd name="connsiteY17-3056" fmla="*/ 2551217 h 4523651"/>
              <a:gd name="connsiteX18-3057" fmla="*/ 2913694 w 3694535"/>
              <a:gd name="connsiteY18-3058" fmla="*/ 1323063 h 4523651"/>
              <a:gd name="connsiteX19-3059" fmla="*/ 2806809 w 3694535"/>
              <a:gd name="connsiteY19-3060" fmla="*/ 2414392 h 4523651"/>
              <a:gd name="connsiteX20-3061" fmla="*/ 3694535 w 3694535"/>
              <a:gd name="connsiteY20-3062" fmla="*/ 1155553 h 4523651"/>
              <a:gd name="connsiteX21-3063" fmla="*/ 2222205 w 3694535"/>
              <a:gd name="connsiteY21-3064" fmla="*/ 3401822 h 4523651"/>
              <a:gd name="connsiteX22-3065" fmla="*/ 2169042 w 3694535"/>
              <a:gd name="connsiteY22-3066" fmla="*/ 3848389 h 4523651"/>
              <a:gd name="connsiteX23-3067" fmla="*/ 3317358 w 3694535"/>
              <a:gd name="connsiteY23-3068" fmla="*/ 3125375 h 4523651"/>
              <a:gd name="connsiteX24-3069" fmla="*/ 2194317 w 3694535"/>
              <a:gd name="connsiteY24-3070" fmla="*/ 4062252 h 4523651"/>
              <a:gd name="connsiteX25-3071" fmla="*/ 2232838 w 3694535"/>
              <a:gd name="connsiteY25-3072" fmla="*/ 4507608 h 4523651"/>
              <a:gd name="connsiteX26-3073" fmla="*/ 2218194 w 3694535"/>
              <a:gd name="connsiteY26-3074" fmla="*/ 4522716 h 4523651"/>
              <a:gd name="connsiteX27-3075" fmla="*/ 1743740 w 3694535"/>
              <a:gd name="connsiteY27-3076" fmla="*/ 4523651 h 4523651"/>
              <a:gd name="connsiteX0-3077" fmla="*/ 1743740 w 3694535"/>
              <a:gd name="connsiteY0-3078" fmla="*/ 4523651 h 4523651"/>
              <a:gd name="connsiteX1-3079" fmla="*/ 1796903 w 3694535"/>
              <a:gd name="connsiteY1-3080" fmla="*/ 3816491 h 4523651"/>
              <a:gd name="connsiteX2-3081" fmla="*/ 1307805 w 3694535"/>
              <a:gd name="connsiteY2-3082" fmla="*/ 3412454 h 4523651"/>
              <a:gd name="connsiteX3-3083" fmla="*/ 31898 w 3694535"/>
              <a:gd name="connsiteY3-3084" fmla="*/ 2976519 h 4523651"/>
              <a:gd name="connsiteX4-3085" fmla="*/ 1127052 w 3694535"/>
              <a:gd name="connsiteY4-3086" fmla="*/ 3274231 h 4523651"/>
              <a:gd name="connsiteX5-3087" fmla="*/ 393405 w 3694535"/>
              <a:gd name="connsiteY5-3088" fmla="*/ 2487422 h 4523651"/>
              <a:gd name="connsiteX6-3089" fmla="*/ 1775638 w 3694535"/>
              <a:gd name="connsiteY6-3090" fmla="*/ 3550677 h 4523651"/>
              <a:gd name="connsiteX7-3091" fmla="*/ 1679945 w 3694535"/>
              <a:gd name="connsiteY7-3092" fmla="*/ 2423626 h 4523651"/>
              <a:gd name="connsiteX8-3093" fmla="*/ 0 w 3694535"/>
              <a:gd name="connsiteY8-3094" fmla="*/ 786212 h 4523651"/>
              <a:gd name="connsiteX9-3095" fmla="*/ 988828 w 3694535"/>
              <a:gd name="connsiteY9-3096" fmla="*/ 1955794 h 4523651"/>
              <a:gd name="connsiteX10-3097" fmla="*/ 1137684 w 3694535"/>
              <a:gd name="connsiteY10-3098" fmla="*/ 892538 h 4523651"/>
              <a:gd name="connsiteX11-3099" fmla="*/ 1222745 w 3694535"/>
              <a:gd name="connsiteY11-3100" fmla="*/ 2094017 h 4523651"/>
              <a:gd name="connsiteX12-3101" fmla="*/ 1690577 w 3694535"/>
              <a:gd name="connsiteY12-3102" fmla="*/ 2221608 h 4523651"/>
              <a:gd name="connsiteX13-3103" fmla="*/ 1956391 w 3694535"/>
              <a:gd name="connsiteY13-3104" fmla="*/ 31301 h 4523651"/>
              <a:gd name="connsiteX14-3105" fmla="*/ 2027834 w 3694535"/>
              <a:gd name="connsiteY14-3106" fmla="*/ 1017517 h 4523651"/>
              <a:gd name="connsiteX15-3107" fmla="*/ 1881963 w 3694535"/>
              <a:gd name="connsiteY15-3108" fmla="*/ 2264138 h 4523651"/>
              <a:gd name="connsiteX16-3109" fmla="*/ 2057494 w 3694535"/>
              <a:gd name="connsiteY16-3110" fmla="*/ 3077622 h 4523651"/>
              <a:gd name="connsiteX17-3111" fmla="*/ 2647507 w 3694535"/>
              <a:gd name="connsiteY17-3112" fmla="*/ 2551217 h 4523651"/>
              <a:gd name="connsiteX18-3113" fmla="*/ 2913694 w 3694535"/>
              <a:gd name="connsiteY18-3114" fmla="*/ 1323063 h 4523651"/>
              <a:gd name="connsiteX19-3115" fmla="*/ 2806809 w 3694535"/>
              <a:gd name="connsiteY19-3116" fmla="*/ 2414392 h 4523651"/>
              <a:gd name="connsiteX20-3117" fmla="*/ 3694535 w 3694535"/>
              <a:gd name="connsiteY20-3118" fmla="*/ 1155553 h 4523651"/>
              <a:gd name="connsiteX21-3119" fmla="*/ 2222205 w 3694535"/>
              <a:gd name="connsiteY21-3120" fmla="*/ 3401822 h 4523651"/>
              <a:gd name="connsiteX22-3121" fmla="*/ 2169042 w 3694535"/>
              <a:gd name="connsiteY22-3122" fmla="*/ 3848389 h 4523651"/>
              <a:gd name="connsiteX23-3123" fmla="*/ 3317358 w 3694535"/>
              <a:gd name="connsiteY23-3124" fmla="*/ 3125375 h 4523651"/>
              <a:gd name="connsiteX24-3125" fmla="*/ 2194317 w 3694535"/>
              <a:gd name="connsiteY24-3126" fmla="*/ 4062252 h 4523651"/>
              <a:gd name="connsiteX25-3127" fmla="*/ 2232838 w 3694535"/>
              <a:gd name="connsiteY25-3128" fmla="*/ 4507608 h 4523651"/>
              <a:gd name="connsiteX26-3129" fmla="*/ 2218194 w 3694535"/>
              <a:gd name="connsiteY26-3130" fmla="*/ 4522716 h 4523651"/>
              <a:gd name="connsiteX27-3131" fmla="*/ 1743740 w 3694535"/>
              <a:gd name="connsiteY27-3132" fmla="*/ 4523651 h 4523651"/>
              <a:gd name="connsiteX0-3133" fmla="*/ 1743740 w 3694535"/>
              <a:gd name="connsiteY0-3134" fmla="*/ 4523651 h 4523651"/>
              <a:gd name="connsiteX1-3135" fmla="*/ 1796903 w 3694535"/>
              <a:gd name="connsiteY1-3136" fmla="*/ 3816491 h 4523651"/>
              <a:gd name="connsiteX2-3137" fmla="*/ 1307805 w 3694535"/>
              <a:gd name="connsiteY2-3138" fmla="*/ 3412454 h 4523651"/>
              <a:gd name="connsiteX3-3139" fmla="*/ 31898 w 3694535"/>
              <a:gd name="connsiteY3-3140" fmla="*/ 2976519 h 4523651"/>
              <a:gd name="connsiteX4-3141" fmla="*/ 1127052 w 3694535"/>
              <a:gd name="connsiteY4-3142" fmla="*/ 3274231 h 4523651"/>
              <a:gd name="connsiteX5-3143" fmla="*/ 393405 w 3694535"/>
              <a:gd name="connsiteY5-3144" fmla="*/ 2487422 h 4523651"/>
              <a:gd name="connsiteX6-3145" fmla="*/ 1775638 w 3694535"/>
              <a:gd name="connsiteY6-3146" fmla="*/ 3550677 h 4523651"/>
              <a:gd name="connsiteX7-3147" fmla="*/ 1679945 w 3694535"/>
              <a:gd name="connsiteY7-3148" fmla="*/ 2423626 h 4523651"/>
              <a:gd name="connsiteX8-3149" fmla="*/ 0 w 3694535"/>
              <a:gd name="connsiteY8-3150" fmla="*/ 786212 h 4523651"/>
              <a:gd name="connsiteX9-3151" fmla="*/ 988828 w 3694535"/>
              <a:gd name="connsiteY9-3152" fmla="*/ 1955794 h 4523651"/>
              <a:gd name="connsiteX10-3153" fmla="*/ 1137684 w 3694535"/>
              <a:gd name="connsiteY10-3154" fmla="*/ 892538 h 4523651"/>
              <a:gd name="connsiteX11-3155" fmla="*/ 1222745 w 3694535"/>
              <a:gd name="connsiteY11-3156" fmla="*/ 2094017 h 4523651"/>
              <a:gd name="connsiteX12-3157" fmla="*/ 1690577 w 3694535"/>
              <a:gd name="connsiteY12-3158" fmla="*/ 2221608 h 4523651"/>
              <a:gd name="connsiteX13-3159" fmla="*/ 1956391 w 3694535"/>
              <a:gd name="connsiteY13-3160" fmla="*/ 31301 h 4523651"/>
              <a:gd name="connsiteX14-3161" fmla="*/ 2027834 w 3694535"/>
              <a:gd name="connsiteY14-3162" fmla="*/ 1017517 h 4523651"/>
              <a:gd name="connsiteX15-3163" fmla="*/ 1881963 w 3694535"/>
              <a:gd name="connsiteY15-3164" fmla="*/ 2264138 h 4523651"/>
              <a:gd name="connsiteX16-3165" fmla="*/ 2057494 w 3694535"/>
              <a:gd name="connsiteY16-3166" fmla="*/ 3077622 h 4523651"/>
              <a:gd name="connsiteX17-3167" fmla="*/ 2647507 w 3694535"/>
              <a:gd name="connsiteY17-3168" fmla="*/ 2551217 h 4523651"/>
              <a:gd name="connsiteX18-3169" fmla="*/ 2913694 w 3694535"/>
              <a:gd name="connsiteY18-3170" fmla="*/ 1323063 h 4523651"/>
              <a:gd name="connsiteX19-3171" fmla="*/ 2806809 w 3694535"/>
              <a:gd name="connsiteY19-3172" fmla="*/ 2414392 h 4523651"/>
              <a:gd name="connsiteX20-3173" fmla="*/ 3694535 w 3694535"/>
              <a:gd name="connsiteY20-3174" fmla="*/ 1155553 h 4523651"/>
              <a:gd name="connsiteX21-3175" fmla="*/ 2222205 w 3694535"/>
              <a:gd name="connsiteY21-3176" fmla="*/ 3401822 h 4523651"/>
              <a:gd name="connsiteX22-3177" fmla="*/ 2169042 w 3694535"/>
              <a:gd name="connsiteY22-3178" fmla="*/ 3848389 h 4523651"/>
              <a:gd name="connsiteX23-3179" fmla="*/ 3317358 w 3694535"/>
              <a:gd name="connsiteY23-3180" fmla="*/ 3125375 h 4523651"/>
              <a:gd name="connsiteX24-3181" fmla="*/ 2194317 w 3694535"/>
              <a:gd name="connsiteY24-3182" fmla="*/ 4062252 h 4523651"/>
              <a:gd name="connsiteX25-3183" fmla="*/ 2232838 w 3694535"/>
              <a:gd name="connsiteY25-3184" fmla="*/ 4507608 h 4523651"/>
              <a:gd name="connsiteX26-3185" fmla="*/ 2218194 w 3694535"/>
              <a:gd name="connsiteY26-3186" fmla="*/ 4522716 h 4523651"/>
              <a:gd name="connsiteX27-3187" fmla="*/ 1743740 w 3694535"/>
              <a:gd name="connsiteY27-3188" fmla="*/ 4523651 h 4523651"/>
              <a:gd name="connsiteX0-3189" fmla="*/ 1743740 w 3694535"/>
              <a:gd name="connsiteY0-3190" fmla="*/ 4523651 h 4523651"/>
              <a:gd name="connsiteX1-3191" fmla="*/ 1796903 w 3694535"/>
              <a:gd name="connsiteY1-3192" fmla="*/ 3816491 h 4523651"/>
              <a:gd name="connsiteX2-3193" fmla="*/ 1307805 w 3694535"/>
              <a:gd name="connsiteY2-3194" fmla="*/ 3412454 h 4523651"/>
              <a:gd name="connsiteX3-3195" fmla="*/ 31898 w 3694535"/>
              <a:gd name="connsiteY3-3196" fmla="*/ 2976519 h 4523651"/>
              <a:gd name="connsiteX4-3197" fmla="*/ 1127052 w 3694535"/>
              <a:gd name="connsiteY4-3198" fmla="*/ 3274231 h 4523651"/>
              <a:gd name="connsiteX5-3199" fmla="*/ 393405 w 3694535"/>
              <a:gd name="connsiteY5-3200" fmla="*/ 2487422 h 4523651"/>
              <a:gd name="connsiteX6-3201" fmla="*/ 1775638 w 3694535"/>
              <a:gd name="connsiteY6-3202" fmla="*/ 3550677 h 4523651"/>
              <a:gd name="connsiteX7-3203" fmla="*/ 1679945 w 3694535"/>
              <a:gd name="connsiteY7-3204" fmla="*/ 2423626 h 4523651"/>
              <a:gd name="connsiteX8-3205" fmla="*/ 0 w 3694535"/>
              <a:gd name="connsiteY8-3206" fmla="*/ 786212 h 4523651"/>
              <a:gd name="connsiteX9-3207" fmla="*/ 988828 w 3694535"/>
              <a:gd name="connsiteY9-3208" fmla="*/ 1955794 h 4523651"/>
              <a:gd name="connsiteX10-3209" fmla="*/ 1137684 w 3694535"/>
              <a:gd name="connsiteY10-3210" fmla="*/ 892538 h 4523651"/>
              <a:gd name="connsiteX11-3211" fmla="*/ 1222745 w 3694535"/>
              <a:gd name="connsiteY11-3212" fmla="*/ 2094017 h 4523651"/>
              <a:gd name="connsiteX12-3213" fmla="*/ 1690577 w 3694535"/>
              <a:gd name="connsiteY12-3214" fmla="*/ 2221608 h 4523651"/>
              <a:gd name="connsiteX13-3215" fmla="*/ 1956391 w 3694535"/>
              <a:gd name="connsiteY13-3216" fmla="*/ 31301 h 4523651"/>
              <a:gd name="connsiteX14-3217" fmla="*/ 2027834 w 3694535"/>
              <a:gd name="connsiteY14-3218" fmla="*/ 1017517 h 4523651"/>
              <a:gd name="connsiteX15-3219" fmla="*/ 1881963 w 3694535"/>
              <a:gd name="connsiteY15-3220" fmla="*/ 2264138 h 4523651"/>
              <a:gd name="connsiteX16-3221" fmla="*/ 2057494 w 3694535"/>
              <a:gd name="connsiteY16-3222" fmla="*/ 3077622 h 4523651"/>
              <a:gd name="connsiteX17-3223" fmla="*/ 2647507 w 3694535"/>
              <a:gd name="connsiteY17-3224" fmla="*/ 2551217 h 4523651"/>
              <a:gd name="connsiteX18-3225" fmla="*/ 2913694 w 3694535"/>
              <a:gd name="connsiteY18-3226" fmla="*/ 1323063 h 4523651"/>
              <a:gd name="connsiteX19-3227" fmla="*/ 2806809 w 3694535"/>
              <a:gd name="connsiteY19-3228" fmla="*/ 2414392 h 4523651"/>
              <a:gd name="connsiteX20-3229" fmla="*/ 3694535 w 3694535"/>
              <a:gd name="connsiteY20-3230" fmla="*/ 1155553 h 4523651"/>
              <a:gd name="connsiteX21-3231" fmla="*/ 2222205 w 3694535"/>
              <a:gd name="connsiteY21-3232" fmla="*/ 3401822 h 4523651"/>
              <a:gd name="connsiteX22-3233" fmla="*/ 2169042 w 3694535"/>
              <a:gd name="connsiteY22-3234" fmla="*/ 3848389 h 4523651"/>
              <a:gd name="connsiteX23-3235" fmla="*/ 3317358 w 3694535"/>
              <a:gd name="connsiteY23-3236" fmla="*/ 3125375 h 4523651"/>
              <a:gd name="connsiteX24-3237" fmla="*/ 2194317 w 3694535"/>
              <a:gd name="connsiteY24-3238" fmla="*/ 4062252 h 4523651"/>
              <a:gd name="connsiteX25-3239" fmla="*/ 2232838 w 3694535"/>
              <a:gd name="connsiteY25-3240" fmla="*/ 4507608 h 4523651"/>
              <a:gd name="connsiteX26-3241" fmla="*/ 2218194 w 3694535"/>
              <a:gd name="connsiteY26-3242" fmla="*/ 4522716 h 4523651"/>
              <a:gd name="connsiteX27-3243" fmla="*/ 1743740 w 3694535"/>
              <a:gd name="connsiteY27-3244" fmla="*/ 4523651 h 4523651"/>
              <a:gd name="connsiteX0-3245" fmla="*/ 1743740 w 3694535"/>
              <a:gd name="connsiteY0-3246" fmla="*/ 4522819 h 4522819"/>
              <a:gd name="connsiteX1-3247" fmla="*/ 1796903 w 3694535"/>
              <a:gd name="connsiteY1-3248" fmla="*/ 3815659 h 4522819"/>
              <a:gd name="connsiteX2-3249" fmla="*/ 1307805 w 3694535"/>
              <a:gd name="connsiteY2-3250" fmla="*/ 3411622 h 4522819"/>
              <a:gd name="connsiteX3-3251" fmla="*/ 31898 w 3694535"/>
              <a:gd name="connsiteY3-3252" fmla="*/ 2975687 h 4522819"/>
              <a:gd name="connsiteX4-3253" fmla="*/ 1127052 w 3694535"/>
              <a:gd name="connsiteY4-3254" fmla="*/ 3273399 h 4522819"/>
              <a:gd name="connsiteX5-3255" fmla="*/ 393405 w 3694535"/>
              <a:gd name="connsiteY5-3256" fmla="*/ 2486590 h 4522819"/>
              <a:gd name="connsiteX6-3257" fmla="*/ 1775638 w 3694535"/>
              <a:gd name="connsiteY6-3258" fmla="*/ 3549845 h 4522819"/>
              <a:gd name="connsiteX7-3259" fmla="*/ 1679945 w 3694535"/>
              <a:gd name="connsiteY7-3260" fmla="*/ 2422794 h 4522819"/>
              <a:gd name="connsiteX8-3261" fmla="*/ 0 w 3694535"/>
              <a:gd name="connsiteY8-3262" fmla="*/ 785380 h 4522819"/>
              <a:gd name="connsiteX9-3263" fmla="*/ 988828 w 3694535"/>
              <a:gd name="connsiteY9-3264" fmla="*/ 1954962 h 4522819"/>
              <a:gd name="connsiteX10-3265" fmla="*/ 1137684 w 3694535"/>
              <a:gd name="connsiteY10-3266" fmla="*/ 891706 h 4522819"/>
              <a:gd name="connsiteX11-3267" fmla="*/ 1222745 w 3694535"/>
              <a:gd name="connsiteY11-3268" fmla="*/ 2093185 h 4522819"/>
              <a:gd name="connsiteX12-3269" fmla="*/ 1690577 w 3694535"/>
              <a:gd name="connsiteY12-3270" fmla="*/ 2220776 h 4522819"/>
              <a:gd name="connsiteX13-3271" fmla="*/ 1956391 w 3694535"/>
              <a:gd name="connsiteY13-3272" fmla="*/ 30469 h 4522819"/>
              <a:gd name="connsiteX14-3273" fmla="*/ 2027834 w 3694535"/>
              <a:gd name="connsiteY14-3274" fmla="*/ 1016685 h 4522819"/>
              <a:gd name="connsiteX15-3275" fmla="*/ 1881963 w 3694535"/>
              <a:gd name="connsiteY15-3276" fmla="*/ 2090854 h 4522819"/>
              <a:gd name="connsiteX16-3277" fmla="*/ 2057494 w 3694535"/>
              <a:gd name="connsiteY16-3278" fmla="*/ 3076790 h 4522819"/>
              <a:gd name="connsiteX17-3279" fmla="*/ 2647507 w 3694535"/>
              <a:gd name="connsiteY17-3280" fmla="*/ 2550385 h 4522819"/>
              <a:gd name="connsiteX18-3281" fmla="*/ 2913694 w 3694535"/>
              <a:gd name="connsiteY18-3282" fmla="*/ 1322231 h 4522819"/>
              <a:gd name="connsiteX19-3283" fmla="*/ 2806809 w 3694535"/>
              <a:gd name="connsiteY19-3284" fmla="*/ 2413560 h 4522819"/>
              <a:gd name="connsiteX20-3285" fmla="*/ 3694535 w 3694535"/>
              <a:gd name="connsiteY20-3286" fmla="*/ 1154721 h 4522819"/>
              <a:gd name="connsiteX21-3287" fmla="*/ 2222205 w 3694535"/>
              <a:gd name="connsiteY21-3288" fmla="*/ 3400990 h 4522819"/>
              <a:gd name="connsiteX22-3289" fmla="*/ 2169042 w 3694535"/>
              <a:gd name="connsiteY22-3290" fmla="*/ 3847557 h 4522819"/>
              <a:gd name="connsiteX23-3291" fmla="*/ 3317358 w 3694535"/>
              <a:gd name="connsiteY23-3292" fmla="*/ 3124543 h 4522819"/>
              <a:gd name="connsiteX24-3293" fmla="*/ 2194317 w 3694535"/>
              <a:gd name="connsiteY24-3294" fmla="*/ 4061420 h 4522819"/>
              <a:gd name="connsiteX25-3295" fmla="*/ 2232838 w 3694535"/>
              <a:gd name="connsiteY25-3296" fmla="*/ 4506776 h 4522819"/>
              <a:gd name="connsiteX26-3297" fmla="*/ 2218194 w 3694535"/>
              <a:gd name="connsiteY26-3298" fmla="*/ 4521884 h 4522819"/>
              <a:gd name="connsiteX27-3299" fmla="*/ 1743740 w 3694535"/>
              <a:gd name="connsiteY27-3300" fmla="*/ 4522819 h 4522819"/>
              <a:gd name="connsiteX0-3301" fmla="*/ 1743740 w 3694535"/>
              <a:gd name="connsiteY0-3302" fmla="*/ 4522819 h 4522819"/>
              <a:gd name="connsiteX1-3303" fmla="*/ 1796903 w 3694535"/>
              <a:gd name="connsiteY1-3304" fmla="*/ 3815659 h 4522819"/>
              <a:gd name="connsiteX2-3305" fmla="*/ 1307805 w 3694535"/>
              <a:gd name="connsiteY2-3306" fmla="*/ 3411622 h 4522819"/>
              <a:gd name="connsiteX3-3307" fmla="*/ 31898 w 3694535"/>
              <a:gd name="connsiteY3-3308" fmla="*/ 2975687 h 4522819"/>
              <a:gd name="connsiteX4-3309" fmla="*/ 1127052 w 3694535"/>
              <a:gd name="connsiteY4-3310" fmla="*/ 3273399 h 4522819"/>
              <a:gd name="connsiteX5-3311" fmla="*/ 393405 w 3694535"/>
              <a:gd name="connsiteY5-3312" fmla="*/ 2486590 h 4522819"/>
              <a:gd name="connsiteX6-3313" fmla="*/ 1775638 w 3694535"/>
              <a:gd name="connsiteY6-3314" fmla="*/ 3549845 h 4522819"/>
              <a:gd name="connsiteX7-3315" fmla="*/ 1679945 w 3694535"/>
              <a:gd name="connsiteY7-3316" fmla="*/ 2422794 h 4522819"/>
              <a:gd name="connsiteX8-3317" fmla="*/ 0 w 3694535"/>
              <a:gd name="connsiteY8-3318" fmla="*/ 785380 h 4522819"/>
              <a:gd name="connsiteX9-3319" fmla="*/ 988828 w 3694535"/>
              <a:gd name="connsiteY9-3320" fmla="*/ 1954962 h 4522819"/>
              <a:gd name="connsiteX10-3321" fmla="*/ 1137684 w 3694535"/>
              <a:gd name="connsiteY10-3322" fmla="*/ 891706 h 4522819"/>
              <a:gd name="connsiteX11-3323" fmla="*/ 1222745 w 3694535"/>
              <a:gd name="connsiteY11-3324" fmla="*/ 2093185 h 4522819"/>
              <a:gd name="connsiteX12-3325" fmla="*/ 1690577 w 3694535"/>
              <a:gd name="connsiteY12-3326" fmla="*/ 2220776 h 4522819"/>
              <a:gd name="connsiteX13-3327" fmla="*/ 1956391 w 3694535"/>
              <a:gd name="connsiteY13-3328" fmla="*/ 30469 h 4522819"/>
              <a:gd name="connsiteX14-3329" fmla="*/ 2027834 w 3694535"/>
              <a:gd name="connsiteY14-3330" fmla="*/ 1016685 h 4522819"/>
              <a:gd name="connsiteX15-3331" fmla="*/ 1881963 w 3694535"/>
              <a:gd name="connsiteY15-3332" fmla="*/ 2090854 h 4522819"/>
              <a:gd name="connsiteX16-3333" fmla="*/ 2057494 w 3694535"/>
              <a:gd name="connsiteY16-3334" fmla="*/ 3076790 h 4522819"/>
              <a:gd name="connsiteX17-3335" fmla="*/ 2647507 w 3694535"/>
              <a:gd name="connsiteY17-3336" fmla="*/ 2550385 h 4522819"/>
              <a:gd name="connsiteX18-3337" fmla="*/ 2913694 w 3694535"/>
              <a:gd name="connsiteY18-3338" fmla="*/ 1322231 h 4522819"/>
              <a:gd name="connsiteX19-3339" fmla="*/ 2806809 w 3694535"/>
              <a:gd name="connsiteY19-3340" fmla="*/ 2413560 h 4522819"/>
              <a:gd name="connsiteX20-3341" fmla="*/ 3694535 w 3694535"/>
              <a:gd name="connsiteY20-3342" fmla="*/ 1154721 h 4522819"/>
              <a:gd name="connsiteX21-3343" fmla="*/ 2222205 w 3694535"/>
              <a:gd name="connsiteY21-3344" fmla="*/ 3400990 h 4522819"/>
              <a:gd name="connsiteX22-3345" fmla="*/ 2169042 w 3694535"/>
              <a:gd name="connsiteY22-3346" fmla="*/ 3847557 h 4522819"/>
              <a:gd name="connsiteX23-3347" fmla="*/ 3317358 w 3694535"/>
              <a:gd name="connsiteY23-3348" fmla="*/ 3124543 h 4522819"/>
              <a:gd name="connsiteX24-3349" fmla="*/ 2194317 w 3694535"/>
              <a:gd name="connsiteY24-3350" fmla="*/ 4061420 h 4522819"/>
              <a:gd name="connsiteX25-3351" fmla="*/ 2232838 w 3694535"/>
              <a:gd name="connsiteY25-3352" fmla="*/ 4506776 h 4522819"/>
              <a:gd name="connsiteX26-3353" fmla="*/ 2218194 w 3694535"/>
              <a:gd name="connsiteY26-3354" fmla="*/ 4521884 h 4522819"/>
              <a:gd name="connsiteX27-3355" fmla="*/ 1743740 w 3694535"/>
              <a:gd name="connsiteY27-3356" fmla="*/ 4522819 h 4522819"/>
              <a:gd name="connsiteX0-3357" fmla="*/ 1743740 w 3694535"/>
              <a:gd name="connsiteY0-3358" fmla="*/ 4522814 h 4522814"/>
              <a:gd name="connsiteX1-3359" fmla="*/ 1796903 w 3694535"/>
              <a:gd name="connsiteY1-3360" fmla="*/ 3815654 h 4522814"/>
              <a:gd name="connsiteX2-3361" fmla="*/ 1307805 w 3694535"/>
              <a:gd name="connsiteY2-3362" fmla="*/ 3411617 h 4522814"/>
              <a:gd name="connsiteX3-3363" fmla="*/ 31898 w 3694535"/>
              <a:gd name="connsiteY3-3364" fmla="*/ 2975682 h 4522814"/>
              <a:gd name="connsiteX4-3365" fmla="*/ 1127052 w 3694535"/>
              <a:gd name="connsiteY4-3366" fmla="*/ 3273394 h 4522814"/>
              <a:gd name="connsiteX5-3367" fmla="*/ 393405 w 3694535"/>
              <a:gd name="connsiteY5-3368" fmla="*/ 2486585 h 4522814"/>
              <a:gd name="connsiteX6-3369" fmla="*/ 1775638 w 3694535"/>
              <a:gd name="connsiteY6-3370" fmla="*/ 3549840 h 4522814"/>
              <a:gd name="connsiteX7-3371" fmla="*/ 1679945 w 3694535"/>
              <a:gd name="connsiteY7-3372" fmla="*/ 2422789 h 4522814"/>
              <a:gd name="connsiteX8-3373" fmla="*/ 0 w 3694535"/>
              <a:gd name="connsiteY8-3374" fmla="*/ 785375 h 4522814"/>
              <a:gd name="connsiteX9-3375" fmla="*/ 988828 w 3694535"/>
              <a:gd name="connsiteY9-3376" fmla="*/ 1954957 h 4522814"/>
              <a:gd name="connsiteX10-3377" fmla="*/ 1137684 w 3694535"/>
              <a:gd name="connsiteY10-3378" fmla="*/ 891701 h 4522814"/>
              <a:gd name="connsiteX11-3379" fmla="*/ 1222745 w 3694535"/>
              <a:gd name="connsiteY11-3380" fmla="*/ 2093180 h 4522814"/>
              <a:gd name="connsiteX12-3381" fmla="*/ 1690577 w 3694535"/>
              <a:gd name="connsiteY12-3382" fmla="*/ 2220771 h 4522814"/>
              <a:gd name="connsiteX13-3383" fmla="*/ 1956391 w 3694535"/>
              <a:gd name="connsiteY13-3384" fmla="*/ 30464 h 4522814"/>
              <a:gd name="connsiteX14-3385" fmla="*/ 2027834 w 3694535"/>
              <a:gd name="connsiteY14-3386" fmla="*/ 1016680 h 4522814"/>
              <a:gd name="connsiteX15-3387" fmla="*/ 1881963 w 3694535"/>
              <a:gd name="connsiteY15-3388" fmla="*/ 2090849 h 4522814"/>
              <a:gd name="connsiteX16-3389" fmla="*/ 2057494 w 3694535"/>
              <a:gd name="connsiteY16-3390" fmla="*/ 3076785 h 4522814"/>
              <a:gd name="connsiteX17-3391" fmla="*/ 2647507 w 3694535"/>
              <a:gd name="connsiteY17-3392" fmla="*/ 2550380 h 4522814"/>
              <a:gd name="connsiteX18-3393" fmla="*/ 2913694 w 3694535"/>
              <a:gd name="connsiteY18-3394" fmla="*/ 1322226 h 4522814"/>
              <a:gd name="connsiteX19-3395" fmla="*/ 2806809 w 3694535"/>
              <a:gd name="connsiteY19-3396" fmla="*/ 2413555 h 4522814"/>
              <a:gd name="connsiteX20-3397" fmla="*/ 3694535 w 3694535"/>
              <a:gd name="connsiteY20-3398" fmla="*/ 1154716 h 4522814"/>
              <a:gd name="connsiteX21-3399" fmla="*/ 2222205 w 3694535"/>
              <a:gd name="connsiteY21-3400" fmla="*/ 3400985 h 4522814"/>
              <a:gd name="connsiteX22-3401" fmla="*/ 2169042 w 3694535"/>
              <a:gd name="connsiteY22-3402" fmla="*/ 3847552 h 4522814"/>
              <a:gd name="connsiteX23-3403" fmla="*/ 3317358 w 3694535"/>
              <a:gd name="connsiteY23-3404" fmla="*/ 3124538 h 4522814"/>
              <a:gd name="connsiteX24-3405" fmla="*/ 2194317 w 3694535"/>
              <a:gd name="connsiteY24-3406" fmla="*/ 4061415 h 4522814"/>
              <a:gd name="connsiteX25-3407" fmla="*/ 2232838 w 3694535"/>
              <a:gd name="connsiteY25-3408" fmla="*/ 4506771 h 4522814"/>
              <a:gd name="connsiteX26-3409" fmla="*/ 2218194 w 3694535"/>
              <a:gd name="connsiteY26-3410" fmla="*/ 4521879 h 4522814"/>
              <a:gd name="connsiteX27-3411" fmla="*/ 1743740 w 3694535"/>
              <a:gd name="connsiteY27-3412" fmla="*/ 4522814 h 4522814"/>
              <a:gd name="connsiteX0-3413" fmla="*/ 1743740 w 3694535"/>
              <a:gd name="connsiteY0-3414" fmla="*/ 4492350 h 4492350"/>
              <a:gd name="connsiteX1-3415" fmla="*/ 1796903 w 3694535"/>
              <a:gd name="connsiteY1-3416" fmla="*/ 3785190 h 4492350"/>
              <a:gd name="connsiteX2-3417" fmla="*/ 1307805 w 3694535"/>
              <a:gd name="connsiteY2-3418" fmla="*/ 3381153 h 4492350"/>
              <a:gd name="connsiteX3-3419" fmla="*/ 31898 w 3694535"/>
              <a:gd name="connsiteY3-3420" fmla="*/ 2945218 h 4492350"/>
              <a:gd name="connsiteX4-3421" fmla="*/ 1127052 w 3694535"/>
              <a:gd name="connsiteY4-3422" fmla="*/ 3242930 h 4492350"/>
              <a:gd name="connsiteX5-3423" fmla="*/ 393405 w 3694535"/>
              <a:gd name="connsiteY5-3424" fmla="*/ 2456121 h 4492350"/>
              <a:gd name="connsiteX6-3425" fmla="*/ 1775638 w 3694535"/>
              <a:gd name="connsiteY6-3426" fmla="*/ 3519376 h 4492350"/>
              <a:gd name="connsiteX7-3427" fmla="*/ 1679945 w 3694535"/>
              <a:gd name="connsiteY7-3428" fmla="*/ 2392325 h 4492350"/>
              <a:gd name="connsiteX8-3429" fmla="*/ 0 w 3694535"/>
              <a:gd name="connsiteY8-3430" fmla="*/ 754911 h 4492350"/>
              <a:gd name="connsiteX9-3431" fmla="*/ 988828 w 3694535"/>
              <a:gd name="connsiteY9-3432" fmla="*/ 1924493 h 4492350"/>
              <a:gd name="connsiteX10-3433" fmla="*/ 1137684 w 3694535"/>
              <a:gd name="connsiteY10-3434" fmla="*/ 861237 h 4492350"/>
              <a:gd name="connsiteX11-3435" fmla="*/ 1222745 w 3694535"/>
              <a:gd name="connsiteY11-3436" fmla="*/ 2062716 h 4492350"/>
              <a:gd name="connsiteX12-3437" fmla="*/ 1690577 w 3694535"/>
              <a:gd name="connsiteY12-3438" fmla="*/ 2190307 h 4492350"/>
              <a:gd name="connsiteX13-3439" fmla="*/ 1956391 w 3694535"/>
              <a:gd name="connsiteY13-3440" fmla="*/ 0 h 4492350"/>
              <a:gd name="connsiteX14-3441" fmla="*/ 2027834 w 3694535"/>
              <a:gd name="connsiteY14-3442" fmla="*/ 986216 h 4492350"/>
              <a:gd name="connsiteX15-3443" fmla="*/ 1881963 w 3694535"/>
              <a:gd name="connsiteY15-3444" fmla="*/ 2060385 h 4492350"/>
              <a:gd name="connsiteX16-3445" fmla="*/ 2057494 w 3694535"/>
              <a:gd name="connsiteY16-3446" fmla="*/ 3046321 h 4492350"/>
              <a:gd name="connsiteX17-3447" fmla="*/ 2647507 w 3694535"/>
              <a:gd name="connsiteY17-3448" fmla="*/ 2519916 h 4492350"/>
              <a:gd name="connsiteX18-3449" fmla="*/ 2913694 w 3694535"/>
              <a:gd name="connsiteY18-3450" fmla="*/ 1291762 h 4492350"/>
              <a:gd name="connsiteX19-3451" fmla="*/ 2806809 w 3694535"/>
              <a:gd name="connsiteY19-3452" fmla="*/ 2383091 h 4492350"/>
              <a:gd name="connsiteX20-3453" fmla="*/ 3694535 w 3694535"/>
              <a:gd name="connsiteY20-3454" fmla="*/ 1124252 h 4492350"/>
              <a:gd name="connsiteX21-3455" fmla="*/ 2222205 w 3694535"/>
              <a:gd name="connsiteY21-3456" fmla="*/ 3370521 h 4492350"/>
              <a:gd name="connsiteX22-3457" fmla="*/ 2169042 w 3694535"/>
              <a:gd name="connsiteY22-3458" fmla="*/ 3817088 h 4492350"/>
              <a:gd name="connsiteX23-3459" fmla="*/ 3317358 w 3694535"/>
              <a:gd name="connsiteY23-3460" fmla="*/ 3094074 h 4492350"/>
              <a:gd name="connsiteX24-3461" fmla="*/ 2194317 w 3694535"/>
              <a:gd name="connsiteY24-3462" fmla="*/ 4030951 h 4492350"/>
              <a:gd name="connsiteX25-3463" fmla="*/ 2232838 w 3694535"/>
              <a:gd name="connsiteY25-3464" fmla="*/ 4476307 h 4492350"/>
              <a:gd name="connsiteX26-3465" fmla="*/ 2218194 w 3694535"/>
              <a:gd name="connsiteY26-3466" fmla="*/ 4491415 h 4492350"/>
              <a:gd name="connsiteX27-3467" fmla="*/ 1743740 w 3694535"/>
              <a:gd name="connsiteY27-3468" fmla="*/ 4492350 h 4492350"/>
              <a:gd name="connsiteX0-3469" fmla="*/ 1743740 w 3694535"/>
              <a:gd name="connsiteY0-3470" fmla="*/ 4492350 h 4492350"/>
              <a:gd name="connsiteX1-3471" fmla="*/ 1796903 w 3694535"/>
              <a:gd name="connsiteY1-3472" fmla="*/ 3785190 h 4492350"/>
              <a:gd name="connsiteX2-3473" fmla="*/ 1307805 w 3694535"/>
              <a:gd name="connsiteY2-3474" fmla="*/ 3381153 h 4492350"/>
              <a:gd name="connsiteX3-3475" fmla="*/ 31898 w 3694535"/>
              <a:gd name="connsiteY3-3476" fmla="*/ 2945218 h 4492350"/>
              <a:gd name="connsiteX4-3477" fmla="*/ 1127052 w 3694535"/>
              <a:gd name="connsiteY4-3478" fmla="*/ 3242930 h 4492350"/>
              <a:gd name="connsiteX5-3479" fmla="*/ 393405 w 3694535"/>
              <a:gd name="connsiteY5-3480" fmla="*/ 2456121 h 4492350"/>
              <a:gd name="connsiteX6-3481" fmla="*/ 1775638 w 3694535"/>
              <a:gd name="connsiteY6-3482" fmla="*/ 3519376 h 4492350"/>
              <a:gd name="connsiteX7-3483" fmla="*/ 1679945 w 3694535"/>
              <a:gd name="connsiteY7-3484" fmla="*/ 2392325 h 4492350"/>
              <a:gd name="connsiteX8-3485" fmla="*/ 0 w 3694535"/>
              <a:gd name="connsiteY8-3486" fmla="*/ 754911 h 4492350"/>
              <a:gd name="connsiteX9-3487" fmla="*/ 988828 w 3694535"/>
              <a:gd name="connsiteY9-3488" fmla="*/ 1924493 h 4492350"/>
              <a:gd name="connsiteX10-3489" fmla="*/ 1137684 w 3694535"/>
              <a:gd name="connsiteY10-3490" fmla="*/ 861237 h 4492350"/>
              <a:gd name="connsiteX11-3491" fmla="*/ 1222745 w 3694535"/>
              <a:gd name="connsiteY11-3492" fmla="*/ 2062716 h 4492350"/>
              <a:gd name="connsiteX12-3493" fmla="*/ 1690577 w 3694535"/>
              <a:gd name="connsiteY12-3494" fmla="*/ 2190307 h 4492350"/>
              <a:gd name="connsiteX13-3495" fmla="*/ 1956391 w 3694535"/>
              <a:gd name="connsiteY13-3496" fmla="*/ 0 h 4492350"/>
              <a:gd name="connsiteX14-3497" fmla="*/ 2027834 w 3694535"/>
              <a:gd name="connsiteY14-3498" fmla="*/ 986216 h 4492350"/>
              <a:gd name="connsiteX15-3499" fmla="*/ 1881963 w 3694535"/>
              <a:gd name="connsiteY15-3500" fmla="*/ 2060385 h 4492350"/>
              <a:gd name="connsiteX16-3501" fmla="*/ 2057494 w 3694535"/>
              <a:gd name="connsiteY16-3502" fmla="*/ 3046321 h 4492350"/>
              <a:gd name="connsiteX17-3503" fmla="*/ 2647507 w 3694535"/>
              <a:gd name="connsiteY17-3504" fmla="*/ 2519916 h 4492350"/>
              <a:gd name="connsiteX18-3505" fmla="*/ 2913694 w 3694535"/>
              <a:gd name="connsiteY18-3506" fmla="*/ 1291762 h 4492350"/>
              <a:gd name="connsiteX19-3507" fmla="*/ 2806809 w 3694535"/>
              <a:gd name="connsiteY19-3508" fmla="*/ 2383091 h 4492350"/>
              <a:gd name="connsiteX20-3509" fmla="*/ 3694535 w 3694535"/>
              <a:gd name="connsiteY20-3510" fmla="*/ 1124252 h 4492350"/>
              <a:gd name="connsiteX21-3511" fmla="*/ 2222205 w 3694535"/>
              <a:gd name="connsiteY21-3512" fmla="*/ 3370521 h 4492350"/>
              <a:gd name="connsiteX22-3513" fmla="*/ 2169042 w 3694535"/>
              <a:gd name="connsiteY22-3514" fmla="*/ 3817088 h 4492350"/>
              <a:gd name="connsiteX23-3515" fmla="*/ 3317358 w 3694535"/>
              <a:gd name="connsiteY23-3516" fmla="*/ 3094074 h 4492350"/>
              <a:gd name="connsiteX24-3517" fmla="*/ 2194317 w 3694535"/>
              <a:gd name="connsiteY24-3518" fmla="*/ 4030951 h 4492350"/>
              <a:gd name="connsiteX25-3519" fmla="*/ 2232838 w 3694535"/>
              <a:gd name="connsiteY25-3520" fmla="*/ 4476307 h 4492350"/>
              <a:gd name="connsiteX26-3521" fmla="*/ 2218194 w 3694535"/>
              <a:gd name="connsiteY26-3522" fmla="*/ 4491415 h 4492350"/>
              <a:gd name="connsiteX27-3523" fmla="*/ 1743740 w 3694535"/>
              <a:gd name="connsiteY27-3524" fmla="*/ 4492350 h 4492350"/>
              <a:gd name="connsiteX0-3525" fmla="*/ 1743740 w 3694535"/>
              <a:gd name="connsiteY0-3526" fmla="*/ 4492350 h 4492350"/>
              <a:gd name="connsiteX1-3527" fmla="*/ 1796903 w 3694535"/>
              <a:gd name="connsiteY1-3528" fmla="*/ 3785190 h 4492350"/>
              <a:gd name="connsiteX2-3529" fmla="*/ 1307805 w 3694535"/>
              <a:gd name="connsiteY2-3530" fmla="*/ 3381153 h 4492350"/>
              <a:gd name="connsiteX3-3531" fmla="*/ 31898 w 3694535"/>
              <a:gd name="connsiteY3-3532" fmla="*/ 2945218 h 4492350"/>
              <a:gd name="connsiteX4-3533" fmla="*/ 1127052 w 3694535"/>
              <a:gd name="connsiteY4-3534" fmla="*/ 3242930 h 4492350"/>
              <a:gd name="connsiteX5-3535" fmla="*/ 393405 w 3694535"/>
              <a:gd name="connsiteY5-3536" fmla="*/ 2456121 h 4492350"/>
              <a:gd name="connsiteX6-3537" fmla="*/ 1775638 w 3694535"/>
              <a:gd name="connsiteY6-3538" fmla="*/ 3519376 h 4492350"/>
              <a:gd name="connsiteX7-3539" fmla="*/ 1679945 w 3694535"/>
              <a:gd name="connsiteY7-3540" fmla="*/ 2392325 h 4492350"/>
              <a:gd name="connsiteX8-3541" fmla="*/ 0 w 3694535"/>
              <a:gd name="connsiteY8-3542" fmla="*/ 754911 h 4492350"/>
              <a:gd name="connsiteX9-3543" fmla="*/ 988828 w 3694535"/>
              <a:gd name="connsiteY9-3544" fmla="*/ 1924493 h 4492350"/>
              <a:gd name="connsiteX10-3545" fmla="*/ 1137684 w 3694535"/>
              <a:gd name="connsiteY10-3546" fmla="*/ 861237 h 4492350"/>
              <a:gd name="connsiteX11-3547" fmla="*/ 1222745 w 3694535"/>
              <a:gd name="connsiteY11-3548" fmla="*/ 2062716 h 4492350"/>
              <a:gd name="connsiteX12-3549" fmla="*/ 1690577 w 3694535"/>
              <a:gd name="connsiteY12-3550" fmla="*/ 2190307 h 4492350"/>
              <a:gd name="connsiteX13-3551" fmla="*/ 1956391 w 3694535"/>
              <a:gd name="connsiteY13-3552" fmla="*/ 0 h 4492350"/>
              <a:gd name="connsiteX14-3553" fmla="*/ 2027834 w 3694535"/>
              <a:gd name="connsiteY14-3554" fmla="*/ 986216 h 4492350"/>
              <a:gd name="connsiteX15-3555" fmla="*/ 1881963 w 3694535"/>
              <a:gd name="connsiteY15-3556" fmla="*/ 2060385 h 4492350"/>
              <a:gd name="connsiteX16-3557" fmla="*/ 2057494 w 3694535"/>
              <a:gd name="connsiteY16-3558" fmla="*/ 3046321 h 4492350"/>
              <a:gd name="connsiteX17-3559" fmla="*/ 2647507 w 3694535"/>
              <a:gd name="connsiteY17-3560" fmla="*/ 2519916 h 4492350"/>
              <a:gd name="connsiteX18-3561" fmla="*/ 2913694 w 3694535"/>
              <a:gd name="connsiteY18-3562" fmla="*/ 1291762 h 4492350"/>
              <a:gd name="connsiteX19-3563" fmla="*/ 2806809 w 3694535"/>
              <a:gd name="connsiteY19-3564" fmla="*/ 2383091 h 4492350"/>
              <a:gd name="connsiteX20-3565" fmla="*/ 3694535 w 3694535"/>
              <a:gd name="connsiteY20-3566" fmla="*/ 1124252 h 4492350"/>
              <a:gd name="connsiteX21-3567" fmla="*/ 2222205 w 3694535"/>
              <a:gd name="connsiteY21-3568" fmla="*/ 3370521 h 4492350"/>
              <a:gd name="connsiteX22-3569" fmla="*/ 2169042 w 3694535"/>
              <a:gd name="connsiteY22-3570" fmla="*/ 3817088 h 4492350"/>
              <a:gd name="connsiteX23-3571" fmla="*/ 3317358 w 3694535"/>
              <a:gd name="connsiteY23-3572" fmla="*/ 3094074 h 4492350"/>
              <a:gd name="connsiteX24-3573" fmla="*/ 2194317 w 3694535"/>
              <a:gd name="connsiteY24-3574" fmla="*/ 4030951 h 4492350"/>
              <a:gd name="connsiteX25-3575" fmla="*/ 2232838 w 3694535"/>
              <a:gd name="connsiteY25-3576" fmla="*/ 4476307 h 4492350"/>
              <a:gd name="connsiteX26-3577" fmla="*/ 2218194 w 3694535"/>
              <a:gd name="connsiteY26-3578" fmla="*/ 4491415 h 4492350"/>
              <a:gd name="connsiteX27-3579" fmla="*/ 1743740 w 3694535"/>
              <a:gd name="connsiteY27-3580" fmla="*/ 4492350 h 4492350"/>
              <a:gd name="connsiteX0-3581" fmla="*/ 1743740 w 3694535"/>
              <a:gd name="connsiteY0-3582" fmla="*/ 4492350 h 4492350"/>
              <a:gd name="connsiteX1-3583" fmla="*/ 1796903 w 3694535"/>
              <a:gd name="connsiteY1-3584" fmla="*/ 3785190 h 4492350"/>
              <a:gd name="connsiteX2-3585" fmla="*/ 1307805 w 3694535"/>
              <a:gd name="connsiteY2-3586" fmla="*/ 3381153 h 4492350"/>
              <a:gd name="connsiteX3-3587" fmla="*/ 31898 w 3694535"/>
              <a:gd name="connsiteY3-3588" fmla="*/ 2945218 h 4492350"/>
              <a:gd name="connsiteX4-3589" fmla="*/ 1127052 w 3694535"/>
              <a:gd name="connsiteY4-3590" fmla="*/ 3242930 h 4492350"/>
              <a:gd name="connsiteX5-3591" fmla="*/ 393405 w 3694535"/>
              <a:gd name="connsiteY5-3592" fmla="*/ 2456121 h 4492350"/>
              <a:gd name="connsiteX6-3593" fmla="*/ 1775638 w 3694535"/>
              <a:gd name="connsiteY6-3594" fmla="*/ 3519376 h 4492350"/>
              <a:gd name="connsiteX7-3595" fmla="*/ 1679945 w 3694535"/>
              <a:gd name="connsiteY7-3596" fmla="*/ 2392325 h 4492350"/>
              <a:gd name="connsiteX8-3597" fmla="*/ 0 w 3694535"/>
              <a:gd name="connsiteY8-3598" fmla="*/ 754911 h 4492350"/>
              <a:gd name="connsiteX9-3599" fmla="*/ 988828 w 3694535"/>
              <a:gd name="connsiteY9-3600" fmla="*/ 1924493 h 4492350"/>
              <a:gd name="connsiteX10-3601" fmla="*/ 1137684 w 3694535"/>
              <a:gd name="connsiteY10-3602" fmla="*/ 861237 h 4492350"/>
              <a:gd name="connsiteX11-3603" fmla="*/ 1222745 w 3694535"/>
              <a:gd name="connsiteY11-3604" fmla="*/ 2062716 h 4492350"/>
              <a:gd name="connsiteX12-3605" fmla="*/ 1690577 w 3694535"/>
              <a:gd name="connsiteY12-3606" fmla="*/ 2190307 h 4492350"/>
              <a:gd name="connsiteX13-3607" fmla="*/ 1956391 w 3694535"/>
              <a:gd name="connsiteY13-3608" fmla="*/ 0 h 4492350"/>
              <a:gd name="connsiteX14-3609" fmla="*/ 2027834 w 3694535"/>
              <a:gd name="connsiteY14-3610" fmla="*/ 986216 h 4492350"/>
              <a:gd name="connsiteX15-3611" fmla="*/ 1881963 w 3694535"/>
              <a:gd name="connsiteY15-3612" fmla="*/ 2060385 h 4492350"/>
              <a:gd name="connsiteX16-3613" fmla="*/ 2057494 w 3694535"/>
              <a:gd name="connsiteY16-3614" fmla="*/ 3046321 h 4492350"/>
              <a:gd name="connsiteX17-3615" fmla="*/ 2647507 w 3694535"/>
              <a:gd name="connsiteY17-3616" fmla="*/ 2519916 h 4492350"/>
              <a:gd name="connsiteX18-3617" fmla="*/ 2913694 w 3694535"/>
              <a:gd name="connsiteY18-3618" fmla="*/ 1291762 h 4492350"/>
              <a:gd name="connsiteX19-3619" fmla="*/ 2806809 w 3694535"/>
              <a:gd name="connsiteY19-3620" fmla="*/ 2383091 h 4492350"/>
              <a:gd name="connsiteX20-3621" fmla="*/ 3694535 w 3694535"/>
              <a:gd name="connsiteY20-3622" fmla="*/ 1124252 h 4492350"/>
              <a:gd name="connsiteX21-3623" fmla="*/ 2222205 w 3694535"/>
              <a:gd name="connsiteY21-3624" fmla="*/ 3370521 h 4492350"/>
              <a:gd name="connsiteX22-3625" fmla="*/ 2169042 w 3694535"/>
              <a:gd name="connsiteY22-3626" fmla="*/ 3817088 h 4492350"/>
              <a:gd name="connsiteX23-3627" fmla="*/ 3317358 w 3694535"/>
              <a:gd name="connsiteY23-3628" fmla="*/ 3094074 h 4492350"/>
              <a:gd name="connsiteX24-3629" fmla="*/ 2194317 w 3694535"/>
              <a:gd name="connsiteY24-3630" fmla="*/ 4030951 h 4492350"/>
              <a:gd name="connsiteX25-3631" fmla="*/ 2232838 w 3694535"/>
              <a:gd name="connsiteY25-3632" fmla="*/ 4476307 h 4492350"/>
              <a:gd name="connsiteX26-3633" fmla="*/ 2218194 w 3694535"/>
              <a:gd name="connsiteY26-3634" fmla="*/ 4491415 h 4492350"/>
              <a:gd name="connsiteX27-3635" fmla="*/ 1743740 w 3694535"/>
              <a:gd name="connsiteY27-3636" fmla="*/ 4492350 h 4492350"/>
              <a:gd name="connsiteX0-3637" fmla="*/ 1743740 w 3694535"/>
              <a:gd name="connsiteY0-3638" fmla="*/ 4492350 h 4492350"/>
              <a:gd name="connsiteX1-3639" fmla="*/ 1796903 w 3694535"/>
              <a:gd name="connsiteY1-3640" fmla="*/ 3785190 h 4492350"/>
              <a:gd name="connsiteX2-3641" fmla="*/ 1307805 w 3694535"/>
              <a:gd name="connsiteY2-3642" fmla="*/ 3381153 h 4492350"/>
              <a:gd name="connsiteX3-3643" fmla="*/ 31898 w 3694535"/>
              <a:gd name="connsiteY3-3644" fmla="*/ 2945218 h 4492350"/>
              <a:gd name="connsiteX4-3645" fmla="*/ 1127052 w 3694535"/>
              <a:gd name="connsiteY4-3646" fmla="*/ 3242930 h 4492350"/>
              <a:gd name="connsiteX5-3647" fmla="*/ 393405 w 3694535"/>
              <a:gd name="connsiteY5-3648" fmla="*/ 2456121 h 4492350"/>
              <a:gd name="connsiteX6-3649" fmla="*/ 1775638 w 3694535"/>
              <a:gd name="connsiteY6-3650" fmla="*/ 3519376 h 4492350"/>
              <a:gd name="connsiteX7-3651" fmla="*/ 1679945 w 3694535"/>
              <a:gd name="connsiteY7-3652" fmla="*/ 2392325 h 4492350"/>
              <a:gd name="connsiteX8-3653" fmla="*/ 0 w 3694535"/>
              <a:gd name="connsiteY8-3654" fmla="*/ 754911 h 4492350"/>
              <a:gd name="connsiteX9-3655" fmla="*/ 988828 w 3694535"/>
              <a:gd name="connsiteY9-3656" fmla="*/ 1924493 h 4492350"/>
              <a:gd name="connsiteX10-3657" fmla="*/ 1137684 w 3694535"/>
              <a:gd name="connsiteY10-3658" fmla="*/ 861237 h 4492350"/>
              <a:gd name="connsiteX11-3659" fmla="*/ 1222745 w 3694535"/>
              <a:gd name="connsiteY11-3660" fmla="*/ 2062716 h 4492350"/>
              <a:gd name="connsiteX12-3661" fmla="*/ 1690577 w 3694535"/>
              <a:gd name="connsiteY12-3662" fmla="*/ 2190307 h 4492350"/>
              <a:gd name="connsiteX13-3663" fmla="*/ 1956391 w 3694535"/>
              <a:gd name="connsiteY13-3664" fmla="*/ 0 h 4492350"/>
              <a:gd name="connsiteX14-3665" fmla="*/ 2027834 w 3694535"/>
              <a:gd name="connsiteY14-3666" fmla="*/ 986216 h 4492350"/>
              <a:gd name="connsiteX15-3667" fmla="*/ 1881963 w 3694535"/>
              <a:gd name="connsiteY15-3668" fmla="*/ 2060385 h 4492350"/>
              <a:gd name="connsiteX16-3669" fmla="*/ 2057494 w 3694535"/>
              <a:gd name="connsiteY16-3670" fmla="*/ 3046321 h 4492350"/>
              <a:gd name="connsiteX17-3671" fmla="*/ 2647507 w 3694535"/>
              <a:gd name="connsiteY17-3672" fmla="*/ 2519916 h 4492350"/>
              <a:gd name="connsiteX18-3673" fmla="*/ 2913694 w 3694535"/>
              <a:gd name="connsiteY18-3674" fmla="*/ 1291762 h 4492350"/>
              <a:gd name="connsiteX19-3675" fmla="*/ 2806809 w 3694535"/>
              <a:gd name="connsiteY19-3676" fmla="*/ 2383091 h 4492350"/>
              <a:gd name="connsiteX20-3677" fmla="*/ 3694535 w 3694535"/>
              <a:gd name="connsiteY20-3678" fmla="*/ 1124252 h 4492350"/>
              <a:gd name="connsiteX21-3679" fmla="*/ 2222205 w 3694535"/>
              <a:gd name="connsiteY21-3680" fmla="*/ 3370521 h 4492350"/>
              <a:gd name="connsiteX22-3681" fmla="*/ 2169042 w 3694535"/>
              <a:gd name="connsiteY22-3682" fmla="*/ 3817088 h 4492350"/>
              <a:gd name="connsiteX23-3683" fmla="*/ 3317358 w 3694535"/>
              <a:gd name="connsiteY23-3684" fmla="*/ 3094074 h 4492350"/>
              <a:gd name="connsiteX24-3685" fmla="*/ 2194317 w 3694535"/>
              <a:gd name="connsiteY24-3686" fmla="*/ 4030951 h 4492350"/>
              <a:gd name="connsiteX25-3687" fmla="*/ 2232838 w 3694535"/>
              <a:gd name="connsiteY25-3688" fmla="*/ 4476307 h 4492350"/>
              <a:gd name="connsiteX26-3689" fmla="*/ 2218194 w 3694535"/>
              <a:gd name="connsiteY26-3690" fmla="*/ 4491415 h 4492350"/>
              <a:gd name="connsiteX27-3691" fmla="*/ 1743740 w 3694535"/>
              <a:gd name="connsiteY27-3692" fmla="*/ 4492350 h 4492350"/>
              <a:gd name="connsiteX0-3693" fmla="*/ 1743740 w 3694535"/>
              <a:gd name="connsiteY0-3694" fmla="*/ 4492350 h 4492350"/>
              <a:gd name="connsiteX1-3695" fmla="*/ 1796903 w 3694535"/>
              <a:gd name="connsiteY1-3696" fmla="*/ 3785190 h 4492350"/>
              <a:gd name="connsiteX2-3697" fmla="*/ 1307805 w 3694535"/>
              <a:gd name="connsiteY2-3698" fmla="*/ 3381153 h 4492350"/>
              <a:gd name="connsiteX3-3699" fmla="*/ 31898 w 3694535"/>
              <a:gd name="connsiteY3-3700" fmla="*/ 2945218 h 4492350"/>
              <a:gd name="connsiteX4-3701" fmla="*/ 1127052 w 3694535"/>
              <a:gd name="connsiteY4-3702" fmla="*/ 3242930 h 4492350"/>
              <a:gd name="connsiteX5-3703" fmla="*/ 393405 w 3694535"/>
              <a:gd name="connsiteY5-3704" fmla="*/ 2456121 h 4492350"/>
              <a:gd name="connsiteX6-3705" fmla="*/ 1775638 w 3694535"/>
              <a:gd name="connsiteY6-3706" fmla="*/ 3519376 h 4492350"/>
              <a:gd name="connsiteX7-3707" fmla="*/ 1679945 w 3694535"/>
              <a:gd name="connsiteY7-3708" fmla="*/ 2392325 h 4492350"/>
              <a:gd name="connsiteX8-3709" fmla="*/ 0 w 3694535"/>
              <a:gd name="connsiteY8-3710" fmla="*/ 754911 h 4492350"/>
              <a:gd name="connsiteX9-3711" fmla="*/ 988828 w 3694535"/>
              <a:gd name="connsiteY9-3712" fmla="*/ 1924493 h 4492350"/>
              <a:gd name="connsiteX10-3713" fmla="*/ 1137684 w 3694535"/>
              <a:gd name="connsiteY10-3714" fmla="*/ 861237 h 4492350"/>
              <a:gd name="connsiteX11-3715" fmla="*/ 1222745 w 3694535"/>
              <a:gd name="connsiteY11-3716" fmla="*/ 2062716 h 4492350"/>
              <a:gd name="connsiteX12-3717" fmla="*/ 1690577 w 3694535"/>
              <a:gd name="connsiteY12-3718" fmla="*/ 2190307 h 4492350"/>
              <a:gd name="connsiteX13-3719" fmla="*/ 1956391 w 3694535"/>
              <a:gd name="connsiteY13-3720" fmla="*/ 0 h 4492350"/>
              <a:gd name="connsiteX14-3721" fmla="*/ 2027834 w 3694535"/>
              <a:gd name="connsiteY14-3722" fmla="*/ 986216 h 4492350"/>
              <a:gd name="connsiteX15-3723" fmla="*/ 1881963 w 3694535"/>
              <a:gd name="connsiteY15-3724" fmla="*/ 2060385 h 4492350"/>
              <a:gd name="connsiteX16-3725" fmla="*/ 2057494 w 3694535"/>
              <a:gd name="connsiteY16-3726" fmla="*/ 3046321 h 4492350"/>
              <a:gd name="connsiteX17-3727" fmla="*/ 2647507 w 3694535"/>
              <a:gd name="connsiteY17-3728" fmla="*/ 2519916 h 4492350"/>
              <a:gd name="connsiteX18-3729" fmla="*/ 2913694 w 3694535"/>
              <a:gd name="connsiteY18-3730" fmla="*/ 1291762 h 4492350"/>
              <a:gd name="connsiteX19-3731" fmla="*/ 2806809 w 3694535"/>
              <a:gd name="connsiteY19-3732" fmla="*/ 2383091 h 4492350"/>
              <a:gd name="connsiteX20-3733" fmla="*/ 3694535 w 3694535"/>
              <a:gd name="connsiteY20-3734" fmla="*/ 1124252 h 4492350"/>
              <a:gd name="connsiteX21-3735" fmla="*/ 2222205 w 3694535"/>
              <a:gd name="connsiteY21-3736" fmla="*/ 3370521 h 4492350"/>
              <a:gd name="connsiteX22-3737" fmla="*/ 2169042 w 3694535"/>
              <a:gd name="connsiteY22-3738" fmla="*/ 3817088 h 4492350"/>
              <a:gd name="connsiteX23-3739" fmla="*/ 3317358 w 3694535"/>
              <a:gd name="connsiteY23-3740" fmla="*/ 3094074 h 4492350"/>
              <a:gd name="connsiteX24-3741" fmla="*/ 2194317 w 3694535"/>
              <a:gd name="connsiteY24-3742" fmla="*/ 4030951 h 4492350"/>
              <a:gd name="connsiteX25-3743" fmla="*/ 2232838 w 3694535"/>
              <a:gd name="connsiteY25-3744" fmla="*/ 4476307 h 4492350"/>
              <a:gd name="connsiteX26-3745" fmla="*/ 2218194 w 3694535"/>
              <a:gd name="connsiteY26-3746" fmla="*/ 4491415 h 4492350"/>
              <a:gd name="connsiteX27-3747" fmla="*/ 1743740 w 3694535"/>
              <a:gd name="connsiteY27-3748" fmla="*/ 4492350 h 4492350"/>
              <a:gd name="connsiteX0-3749" fmla="*/ 1743740 w 3694535"/>
              <a:gd name="connsiteY0-3750" fmla="*/ 4492350 h 4492350"/>
              <a:gd name="connsiteX1-3751" fmla="*/ 1796903 w 3694535"/>
              <a:gd name="connsiteY1-3752" fmla="*/ 3785190 h 4492350"/>
              <a:gd name="connsiteX2-3753" fmla="*/ 1307805 w 3694535"/>
              <a:gd name="connsiteY2-3754" fmla="*/ 3381153 h 4492350"/>
              <a:gd name="connsiteX3-3755" fmla="*/ 31898 w 3694535"/>
              <a:gd name="connsiteY3-3756" fmla="*/ 2945218 h 4492350"/>
              <a:gd name="connsiteX4-3757" fmla="*/ 1127052 w 3694535"/>
              <a:gd name="connsiteY4-3758" fmla="*/ 3242930 h 4492350"/>
              <a:gd name="connsiteX5-3759" fmla="*/ 393405 w 3694535"/>
              <a:gd name="connsiteY5-3760" fmla="*/ 2456121 h 4492350"/>
              <a:gd name="connsiteX6-3761" fmla="*/ 1775638 w 3694535"/>
              <a:gd name="connsiteY6-3762" fmla="*/ 3519376 h 4492350"/>
              <a:gd name="connsiteX7-3763" fmla="*/ 1679945 w 3694535"/>
              <a:gd name="connsiteY7-3764" fmla="*/ 2392325 h 4492350"/>
              <a:gd name="connsiteX8-3765" fmla="*/ 0 w 3694535"/>
              <a:gd name="connsiteY8-3766" fmla="*/ 754911 h 4492350"/>
              <a:gd name="connsiteX9-3767" fmla="*/ 988828 w 3694535"/>
              <a:gd name="connsiteY9-3768" fmla="*/ 1924493 h 4492350"/>
              <a:gd name="connsiteX10-3769" fmla="*/ 1137684 w 3694535"/>
              <a:gd name="connsiteY10-3770" fmla="*/ 861237 h 4492350"/>
              <a:gd name="connsiteX11-3771" fmla="*/ 1222745 w 3694535"/>
              <a:gd name="connsiteY11-3772" fmla="*/ 2062716 h 4492350"/>
              <a:gd name="connsiteX12-3773" fmla="*/ 1690577 w 3694535"/>
              <a:gd name="connsiteY12-3774" fmla="*/ 2190307 h 4492350"/>
              <a:gd name="connsiteX13-3775" fmla="*/ 1956391 w 3694535"/>
              <a:gd name="connsiteY13-3776" fmla="*/ 0 h 4492350"/>
              <a:gd name="connsiteX14-3777" fmla="*/ 2027834 w 3694535"/>
              <a:gd name="connsiteY14-3778" fmla="*/ 986216 h 4492350"/>
              <a:gd name="connsiteX15-3779" fmla="*/ 1881963 w 3694535"/>
              <a:gd name="connsiteY15-3780" fmla="*/ 2060385 h 4492350"/>
              <a:gd name="connsiteX16-3781" fmla="*/ 2057494 w 3694535"/>
              <a:gd name="connsiteY16-3782" fmla="*/ 3046321 h 4492350"/>
              <a:gd name="connsiteX17-3783" fmla="*/ 2647507 w 3694535"/>
              <a:gd name="connsiteY17-3784" fmla="*/ 2519916 h 4492350"/>
              <a:gd name="connsiteX18-3785" fmla="*/ 2913694 w 3694535"/>
              <a:gd name="connsiteY18-3786" fmla="*/ 1291762 h 4492350"/>
              <a:gd name="connsiteX19-3787" fmla="*/ 2806809 w 3694535"/>
              <a:gd name="connsiteY19-3788" fmla="*/ 2383091 h 4492350"/>
              <a:gd name="connsiteX20-3789" fmla="*/ 3694535 w 3694535"/>
              <a:gd name="connsiteY20-3790" fmla="*/ 1124252 h 4492350"/>
              <a:gd name="connsiteX21-3791" fmla="*/ 2222205 w 3694535"/>
              <a:gd name="connsiteY21-3792" fmla="*/ 3370521 h 4492350"/>
              <a:gd name="connsiteX22-3793" fmla="*/ 2169042 w 3694535"/>
              <a:gd name="connsiteY22-3794" fmla="*/ 3817088 h 4492350"/>
              <a:gd name="connsiteX23-3795" fmla="*/ 3317358 w 3694535"/>
              <a:gd name="connsiteY23-3796" fmla="*/ 3094074 h 4492350"/>
              <a:gd name="connsiteX24-3797" fmla="*/ 2194317 w 3694535"/>
              <a:gd name="connsiteY24-3798" fmla="*/ 4030951 h 4492350"/>
              <a:gd name="connsiteX25-3799" fmla="*/ 2232838 w 3694535"/>
              <a:gd name="connsiteY25-3800" fmla="*/ 4476307 h 4492350"/>
              <a:gd name="connsiteX26-3801" fmla="*/ 2218194 w 3694535"/>
              <a:gd name="connsiteY26-3802" fmla="*/ 4491415 h 4492350"/>
              <a:gd name="connsiteX27-3803" fmla="*/ 1743740 w 3694535"/>
              <a:gd name="connsiteY27-3804" fmla="*/ 4492350 h 4492350"/>
              <a:gd name="connsiteX0-3805" fmla="*/ 1743740 w 3694535"/>
              <a:gd name="connsiteY0-3806" fmla="*/ 4492350 h 4492350"/>
              <a:gd name="connsiteX1-3807" fmla="*/ 1796903 w 3694535"/>
              <a:gd name="connsiteY1-3808" fmla="*/ 3785190 h 4492350"/>
              <a:gd name="connsiteX2-3809" fmla="*/ 1307805 w 3694535"/>
              <a:gd name="connsiteY2-3810" fmla="*/ 3381153 h 4492350"/>
              <a:gd name="connsiteX3-3811" fmla="*/ 31898 w 3694535"/>
              <a:gd name="connsiteY3-3812" fmla="*/ 2945218 h 4492350"/>
              <a:gd name="connsiteX4-3813" fmla="*/ 1127052 w 3694535"/>
              <a:gd name="connsiteY4-3814" fmla="*/ 3242930 h 4492350"/>
              <a:gd name="connsiteX5-3815" fmla="*/ 393405 w 3694535"/>
              <a:gd name="connsiteY5-3816" fmla="*/ 2456121 h 4492350"/>
              <a:gd name="connsiteX6-3817" fmla="*/ 1775638 w 3694535"/>
              <a:gd name="connsiteY6-3818" fmla="*/ 3519376 h 4492350"/>
              <a:gd name="connsiteX7-3819" fmla="*/ 1683956 w 3694535"/>
              <a:gd name="connsiteY7-3820" fmla="*/ 2424409 h 4492350"/>
              <a:gd name="connsiteX8-3821" fmla="*/ 0 w 3694535"/>
              <a:gd name="connsiteY8-3822" fmla="*/ 754911 h 4492350"/>
              <a:gd name="connsiteX9-3823" fmla="*/ 988828 w 3694535"/>
              <a:gd name="connsiteY9-3824" fmla="*/ 1924493 h 4492350"/>
              <a:gd name="connsiteX10-3825" fmla="*/ 1137684 w 3694535"/>
              <a:gd name="connsiteY10-3826" fmla="*/ 861237 h 4492350"/>
              <a:gd name="connsiteX11-3827" fmla="*/ 1222745 w 3694535"/>
              <a:gd name="connsiteY11-3828" fmla="*/ 2062716 h 4492350"/>
              <a:gd name="connsiteX12-3829" fmla="*/ 1690577 w 3694535"/>
              <a:gd name="connsiteY12-3830" fmla="*/ 2190307 h 4492350"/>
              <a:gd name="connsiteX13-3831" fmla="*/ 1956391 w 3694535"/>
              <a:gd name="connsiteY13-3832" fmla="*/ 0 h 4492350"/>
              <a:gd name="connsiteX14-3833" fmla="*/ 2027834 w 3694535"/>
              <a:gd name="connsiteY14-3834" fmla="*/ 986216 h 4492350"/>
              <a:gd name="connsiteX15-3835" fmla="*/ 1881963 w 3694535"/>
              <a:gd name="connsiteY15-3836" fmla="*/ 2060385 h 4492350"/>
              <a:gd name="connsiteX16-3837" fmla="*/ 2057494 w 3694535"/>
              <a:gd name="connsiteY16-3838" fmla="*/ 3046321 h 4492350"/>
              <a:gd name="connsiteX17-3839" fmla="*/ 2647507 w 3694535"/>
              <a:gd name="connsiteY17-3840" fmla="*/ 2519916 h 4492350"/>
              <a:gd name="connsiteX18-3841" fmla="*/ 2913694 w 3694535"/>
              <a:gd name="connsiteY18-3842" fmla="*/ 1291762 h 4492350"/>
              <a:gd name="connsiteX19-3843" fmla="*/ 2806809 w 3694535"/>
              <a:gd name="connsiteY19-3844" fmla="*/ 2383091 h 4492350"/>
              <a:gd name="connsiteX20-3845" fmla="*/ 3694535 w 3694535"/>
              <a:gd name="connsiteY20-3846" fmla="*/ 1124252 h 4492350"/>
              <a:gd name="connsiteX21-3847" fmla="*/ 2222205 w 3694535"/>
              <a:gd name="connsiteY21-3848" fmla="*/ 3370521 h 4492350"/>
              <a:gd name="connsiteX22-3849" fmla="*/ 2169042 w 3694535"/>
              <a:gd name="connsiteY22-3850" fmla="*/ 3817088 h 4492350"/>
              <a:gd name="connsiteX23-3851" fmla="*/ 3317358 w 3694535"/>
              <a:gd name="connsiteY23-3852" fmla="*/ 3094074 h 4492350"/>
              <a:gd name="connsiteX24-3853" fmla="*/ 2194317 w 3694535"/>
              <a:gd name="connsiteY24-3854" fmla="*/ 4030951 h 4492350"/>
              <a:gd name="connsiteX25-3855" fmla="*/ 2232838 w 3694535"/>
              <a:gd name="connsiteY25-3856" fmla="*/ 4476307 h 4492350"/>
              <a:gd name="connsiteX26-3857" fmla="*/ 2218194 w 3694535"/>
              <a:gd name="connsiteY26-3858" fmla="*/ 4491415 h 4492350"/>
              <a:gd name="connsiteX27-3859" fmla="*/ 1743740 w 3694535"/>
              <a:gd name="connsiteY27-3860" fmla="*/ 4492350 h 4492350"/>
              <a:gd name="connsiteX0-3861" fmla="*/ 1743740 w 3694535"/>
              <a:gd name="connsiteY0-3862" fmla="*/ 4492350 h 4492350"/>
              <a:gd name="connsiteX1-3863" fmla="*/ 1796903 w 3694535"/>
              <a:gd name="connsiteY1-3864" fmla="*/ 3785190 h 4492350"/>
              <a:gd name="connsiteX2-3865" fmla="*/ 1307805 w 3694535"/>
              <a:gd name="connsiteY2-3866" fmla="*/ 3381153 h 4492350"/>
              <a:gd name="connsiteX3-3867" fmla="*/ 31898 w 3694535"/>
              <a:gd name="connsiteY3-3868" fmla="*/ 2945218 h 4492350"/>
              <a:gd name="connsiteX4-3869" fmla="*/ 1127052 w 3694535"/>
              <a:gd name="connsiteY4-3870" fmla="*/ 3242930 h 4492350"/>
              <a:gd name="connsiteX5-3871" fmla="*/ 393405 w 3694535"/>
              <a:gd name="connsiteY5-3872" fmla="*/ 2456121 h 4492350"/>
              <a:gd name="connsiteX6-3873" fmla="*/ 1775638 w 3694535"/>
              <a:gd name="connsiteY6-3874" fmla="*/ 3519376 h 4492350"/>
              <a:gd name="connsiteX7-3875" fmla="*/ 1683956 w 3694535"/>
              <a:gd name="connsiteY7-3876" fmla="*/ 2424409 h 4492350"/>
              <a:gd name="connsiteX8-3877" fmla="*/ 0 w 3694535"/>
              <a:gd name="connsiteY8-3878" fmla="*/ 754911 h 4492350"/>
              <a:gd name="connsiteX9-3879" fmla="*/ 988828 w 3694535"/>
              <a:gd name="connsiteY9-3880" fmla="*/ 1924493 h 4492350"/>
              <a:gd name="connsiteX10-3881" fmla="*/ 1137684 w 3694535"/>
              <a:gd name="connsiteY10-3882" fmla="*/ 861237 h 4492350"/>
              <a:gd name="connsiteX11-3883" fmla="*/ 1222745 w 3694535"/>
              <a:gd name="connsiteY11-3884" fmla="*/ 2062716 h 4492350"/>
              <a:gd name="connsiteX12-3885" fmla="*/ 1690577 w 3694535"/>
              <a:gd name="connsiteY12-3886" fmla="*/ 2190307 h 4492350"/>
              <a:gd name="connsiteX13-3887" fmla="*/ 1956391 w 3694535"/>
              <a:gd name="connsiteY13-3888" fmla="*/ 0 h 4492350"/>
              <a:gd name="connsiteX14-3889" fmla="*/ 2027834 w 3694535"/>
              <a:gd name="connsiteY14-3890" fmla="*/ 986216 h 4492350"/>
              <a:gd name="connsiteX15-3891" fmla="*/ 1881963 w 3694535"/>
              <a:gd name="connsiteY15-3892" fmla="*/ 2060385 h 4492350"/>
              <a:gd name="connsiteX16-3893" fmla="*/ 2057494 w 3694535"/>
              <a:gd name="connsiteY16-3894" fmla="*/ 3046321 h 4492350"/>
              <a:gd name="connsiteX17-3895" fmla="*/ 2647507 w 3694535"/>
              <a:gd name="connsiteY17-3896" fmla="*/ 2519916 h 4492350"/>
              <a:gd name="connsiteX18-3897" fmla="*/ 2913694 w 3694535"/>
              <a:gd name="connsiteY18-3898" fmla="*/ 1291762 h 4492350"/>
              <a:gd name="connsiteX19-3899" fmla="*/ 2806809 w 3694535"/>
              <a:gd name="connsiteY19-3900" fmla="*/ 2383091 h 4492350"/>
              <a:gd name="connsiteX20-3901" fmla="*/ 3694535 w 3694535"/>
              <a:gd name="connsiteY20-3902" fmla="*/ 1124252 h 4492350"/>
              <a:gd name="connsiteX21-3903" fmla="*/ 2222205 w 3694535"/>
              <a:gd name="connsiteY21-3904" fmla="*/ 3370521 h 4492350"/>
              <a:gd name="connsiteX22-3905" fmla="*/ 2169042 w 3694535"/>
              <a:gd name="connsiteY22-3906" fmla="*/ 3817088 h 4492350"/>
              <a:gd name="connsiteX23-3907" fmla="*/ 3317358 w 3694535"/>
              <a:gd name="connsiteY23-3908" fmla="*/ 3094074 h 4492350"/>
              <a:gd name="connsiteX24-3909" fmla="*/ 2194317 w 3694535"/>
              <a:gd name="connsiteY24-3910" fmla="*/ 4030951 h 4492350"/>
              <a:gd name="connsiteX25-3911" fmla="*/ 2232838 w 3694535"/>
              <a:gd name="connsiteY25-3912" fmla="*/ 4476307 h 4492350"/>
              <a:gd name="connsiteX26-3913" fmla="*/ 2218194 w 3694535"/>
              <a:gd name="connsiteY26-3914" fmla="*/ 4491415 h 4492350"/>
              <a:gd name="connsiteX27-3915" fmla="*/ 1743740 w 3694535"/>
              <a:gd name="connsiteY27-3916" fmla="*/ 4492350 h 4492350"/>
              <a:gd name="connsiteX0-3917" fmla="*/ 1743740 w 3694535"/>
              <a:gd name="connsiteY0-3918" fmla="*/ 4492350 h 4492350"/>
              <a:gd name="connsiteX1-3919" fmla="*/ 1796903 w 3694535"/>
              <a:gd name="connsiteY1-3920" fmla="*/ 3785190 h 4492350"/>
              <a:gd name="connsiteX2-3921" fmla="*/ 1307805 w 3694535"/>
              <a:gd name="connsiteY2-3922" fmla="*/ 3381153 h 4492350"/>
              <a:gd name="connsiteX3-3923" fmla="*/ 31898 w 3694535"/>
              <a:gd name="connsiteY3-3924" fmla="*/ 2945218 h 4492350"/>
              <a:gd name="connsiteX4-3925" fmla="*/ 1127052 w 3694535"/>
              <a:gd name="connsiteY4-3926" fmla="*/ 3242930 h 4492350"/>
              <a:gd name="connsiteX5-3927" fmla="*/ 393405 w 3694535"/>
              <a:gd name="connsiteY5-3928" fmla="*/ 2456121 h 4492350"/>
              <a:gd name="connsiteX6-3929" fmla="*/ 1775638 w 3694535"/>
              <a:gd name="connsiteY6-3930" fmla="*/ 3519376 h 4492350"/>
              <a:gd name="connsiteX7-3931" fmla="*/ 1683956 w 3694535"/>
              <a:gd name="connsiteY7-3932" fmla="*/ 2424409 h 4492350"/>
              <a:gd name="connsiteX8-3933" fmla="*/ 0 w 3694535"/>
              <a:gd name="connsiteY8-3934" fmla="*/ 754911 h 4492350"/>
              <a:gd name="connsiteX9-3935" fmla="*/ 988828 w 3694535"/>
              <a:gd name="connsiteY9-3936" fmla="*/ 1924493 h 4492350"/>
              <a:gd name="connsiteX10-3937" fmla="*/ 1137684 w 3694535"/>
              <a:gd name="connsiteY10-3938" fmla="*/ 861237 h 4492350"/>
              <a:gd name="connsiteX11-3939" fmla="*/ 1222745 w 3694535"/>
              <a:gd name="connsiteY11-3940" fmla="*/ 2062716 h 4492350"/>
              <a:gd name="connsiteX12-3941" fmla="*/ 1714640 w 3694535"/>
              <a:gd name="connsiteY12-3942" fmla="*/ 2194318 h 4492350"/>
              <a:gd name="connsiteX13-3943" fmla="*/ 1956391 w 3694535"/>
              <a:gd name="connsiteY13-3944" fmla="*/ 0 h 4492350"/>
              <a:gd name="connsiteX14-3945" fmla="*/ 2027834 w 3694535"/>
              <a:gd name="connsiteY14-3946" fmla="*/ 986216 h 4492350"/>
              <a:gd name="connsiteX15-3947" fmla="*/ 1881963 w 3694535"/>
              <a:gd name="connsiteY15-3948" fmla="*/ 2060385 h 4492350"/>
              <a:gd name="connsiteX16-3949" fmla="*/ 2057494 w 3694535"/>
              <a:gd name="connsiteY16-3950" fmla="*/ 3046321 h 4492350"/>
              <a:gd name="connsiteX17-3951" fmla="*/ 2647507 w 3694535"/>
              <a:gd name="connsiteY17-3952" fmla="*/ 2519916 h 4492350"/>
              <a:gd name="connsiteX18-3953" fmla="*/ 2913694 w 3694535"/>
              <a:gd name="connsiteY18-3954" fmla="*/ 1291762 h 4492350"/>
              <a:gd name="connsiteX19-3955" fmla="*/ 2806809 w 3694535"/>
              <a:gd name="connsiteY19-3956" fmla="*/ 2383091 h 4492350"/>
              <a:gd name="connsiteX20-3957" fmla="*/ 3694535 w 3694535"/>
              <a:gd name="connsiteY20-3958" fmla="*/ 1124252 h 4492350"/>
              <a:gd name="connsiteX21-3959" fmla="*/ 2222205 w 3694535"/>
              <a:gd name="connsiteY21-3960" fmla="*/ 3370521 h 4492350"/>
              <a:gd name="connsiteX22-3961" fmla="*/ 2169042 w 3694535"/>
              <a:gd name="connsiteY22-3962" fmla="*/ 3817088 h 4492350"/>
              <a:gd name="connsiteX23-3963" fmla="*/ 3317358 w 3694535"/>
              <a:gd name="connsiteY23-3964" fmla="*/ 3094074 h 4492350"/>
              <a:gd name="connsiteX24-3965" fmla="*/ 2194317 w 3694535"/>
              <a:gd name="connsiteY24-3966" fmla="*/ 4030951 h 4492350"/>
              <a:gd name="connsiteX25-3967" fmla="*/ 2232838 w 3694535"/>
              <a:gd name="connsiteY25-3968" fmla="*/ 4476307 h 4492350"/>
              <a:gd name="connsiteX26-3969" fmla="*/ 2218194 w 3694535"/>
              <a:gd name="connsiteY26-3970" fmla="*/ 4491415 h 4492350"/>
              <a:gd name="connsiteX27-3971" fmla="*/ 1743740 w 3694535"/>
              <a:gd name="connsiteY27-3972" fmla="*/ 4492350 h 4492350"/>
              <a:gd name="connsiteX0-3973" fmla="*/ 1743740 w 3694535"/>
              <a:gd name="connsiteY0-3974" fmla="*/ 4492350 h 4492350"/>
              <a:gd name="connsiteX1-3975" fmla="*/ 1796903 w 3694535"/>
              <a:gd name="connsiteY1-3976" fmla="*/ 3785190 h 4492350"/>
              <a:gd name="connsiteX2-3977" fmla="*/ 1307805 w 3694535"/>
              <a:gd name="connsiteY2-3978" fmla="*/ 3381153 h 4492350"/>
              <a:gd name="connsiteX3-3979" fmla="*/ 31898 w 3694535"/>
              <a:gd name="connsiteY3-3980" fmla="*/ 2945218 h 4492350"/>
              <a:gd name="connsiteX4-3981" fmla="*/ 1127052 w 3694535"/>
              <a:gd name="connsiteY4-3982" fmla="*/ 3242930 h 4492350"/>
              <a:gd name="connsiteX5-3983" fmla="*/ 393405 w 3694535"/>
              <a:gd name="connsiteY5-3984" fmla="*/ 2456121 h 4492350"/>
              <a:gd name="connsiteX6-3985" fmla="*/ 1775638 w 3694535"/>
              <a:gd name="connsiteY6-3986" fmla="*/ 3519376 h 4492350"/>
              <a:gd name="connsiteX7-3987" fmla="*/ 1683956 w 3694535"/>
              <a:gd name="connsiteY7-3988" fmla="*/ 2424409 h 4492350"/>
              <a:gd name="connsiteX8-3989" fmla="*/ 0 w 3694535"/>
              <a:gd name="connsiteY8-3990" fmla="*/ 754911 h 4492350"/>
              <a:gd name="connsiteX9-3991" fmla="*/ 988828 w 3694535"/>
              <a:gd name="connsiteY9-3992" fmla="*/ 1924493 h 4492350"/>
              <a:gd name="connsiteX10-3993" fmla="*/ 1137684 w 3694535"/>
              <a:gd name="connsiteY10-3994" fmla="*/ 861237 h 4492350"/>
              <a:gd name="connsiteX11-3995" fmla="*/ 1222745 w 3694535"/>
              <a:gd name="connsiteY11-3996" fmla="*/ 2062716 h 4492350"/>
              <a:gd name="connsiteX12-3997" fmla="*/ 1714640 w 3694535"/>
              <a:gd name="connsiteY12-3998" fmla="*/ 2194318 h 4492350"/>
              <a:gd name="connsiteX13-3999" fmla="*/ 1956391 w 3694535"/>
              <a:gd name="connsiteY13-4000" fmla="*/ 0 h 4492350"/>
              <a:gd name="connsiteX14-4001" fmla="*/ 2027834 w 3694535"/>
              <a:gd name="connsiteY14-4002" fmla="*/ 986216 h 4492350"/>
              <a:gd name="connsiteX15-4003" fmla="*/ 1881963 w 3694535"/>
              <a:gd name="connsiteY15-4004" fmla="*/ 2060385 h 4492350"/>
              <a:gd name="connsiteX16-4005" fmla="*/ 2057494 w 3694535"/>
              <a:gd name="connsiteY16-4006" fmla="*/ 3046321 h 4492350"/>
              <a:gd name="connsiteX17-4007" fmla="*/ 2647507 w 3694535"/>
              <a:gd name="connsiteY17-4008" fmla="*/ 2519916 h 4492350"/>
              <a:gd name="connsiteX18-4009" fmla="*/ 2913694 w 3694535"/>
              <a:gd name="connsiteY18-4010" fmla="*/ 1291762 h 4492350"/>
              <a:gd name="connsiteX19-4011" fmla="*/ 2806809 w 3694535"/>
              <a:gd name="connsiteY19-4012" fmla="*/ 2383091 h 4492350"/>
              <a:gd name="connsiteX20-4013" fmla="*/ 3694535 w 3694535"/>
              <a:gd name="connsiteY20-4014" fmla="*/ 1124252 h 4492350"/>
              <a:gd name="connsiteX21-4015" fmla="*/ 2222205 w 3694535"/>
              <a:gd name="connsiteY21-4016" fmla="*/ 3370521 h 4492350"/>
              <a:gd name="connsiteX22-4017" fmla="*/ 2169042 w 3694535"/>
              <a:gd name="connsiteY22-4018" fmla="*/ 3817088 h 4492350"/>
              <a:gd name="connsiteX23-4019" fmla="*/ 3317358 w 3694535"/>
              <a:gd name="connsiteY23-4020" fmla="*/ 3094074 h 4492350"/>
              <a:gd name="connsiteX24-4021" fmla="*/ 2194317 w 3694535"/>
              <a:gd name="connsiteY24-4022" fmla="*/ 4030951 h 4492350"/>
              <a:gd name="connsiteX25-4023" fmla="*/ 2232838 w 3694535"/>
              <a:gd name="connsiteY25-4024" fmla="*/ 4476307 h 4492350"/>
              <a:gd name="connsiteX26-4025" fmla="*/ 2218194 w 3694535"/>
              <a:gd name="connsiteY26-4026" fmla="*/ 4491415 h 4492350"/>
              <a:gd name="connsiteX27-4027" fmla="*/ 1743740 w 3694535"/>
              <a:gd name="connsiteY27-4028" fmla="*/ 4492350 h 4492350"/>
              <a:gd name="connsiteX0-4029" fmla="*/ 1743740 w 3694535"/>
              <a:gd name="connsiteY0-4030" fmla="*/ 4492350 h 4492350"/>
              <a:gd name="connsiteX1-4031" fmla="*/ 1796903 w 3694535"/>
              <a:gd name="connsiteY1-4032" fmla="*/ 3785190 h 4492350"/>
              <a:gd name="connsiteX2-4033" fmla="*/ 1307805 w 3694535"/>
              <a:gd name="connsiteY2-4034" fmla="*/ 3381153 h 4492350"/>
              <a:gd name="connsiteX3-4035" fmla="*/ 31898 w 3694535"/>
              <a:gd name="connsiteY3-4036" fmla="*/ 2945218 h 4492350"/>
              <a:gd name="connsiteX4-4037" fmla="*/ 1127052 w 3694535"/>
              <a:gd name="connsiteY4-4038" fmla="*/ 3242930 h 4492350"/>
              <a:gd name="connsiteX5-4039" fmla="*/ 393405 w 3694535"/>
              <a:gd name="connsiteY5-4040" fmla="*/ 2456121 h 4492350"/>
              <a:gd name="connsiteX6-4041" fmla="*/ 1775638 w 3694535"/>
              <a:gd name="connsiteY6-4042" fmla="*/ 3519376 h 4492350"/>
              <a:gd name="connsiteX7-4043" fmla="*/ 1683956 w 3694535"/>
              <a:gd name="connsiteY7-4044" fmla="*/ 2424409 h 4492350"/>
              <a:gd name="connsiteX8-4045" fmla="*/ 0 w 3694535"/>
              <a:gd name="connsiteY8-4046" fmla="*/ 754911 h 4492350"/>
              <a:gd name="connsiteX9-4047" fmla="*/ 988828 w 3694535"/>
              <a:gd name="connsiteY9-4048" fmla="*/ 1924493 h 4492350"/>
              <a:gd name="connsiteX10-4049" fmla="*/ 1137684 w 3694535"/>
              <a:gd name="connsiteY10-4050" fmla="*/ 861237 h 4492350"/>
              <a:gd name="connsiteX11-4051" fmla="*/ 1222745 w 3694535"/>
              <a:gd name="connsiteY11-4052" fmla="*/ 2062716 h 4492350"/>
              <a:gd name="connsiteX12-4053" fmla="*/ 1714640 w 3694535"/>
              <a:gd name="connsiteY12-4054" fmla="*/ 2194318 h 4492350"/>
              <a:gd name="connsiteX13-4055" fmla="*/ 1956391 w 3694535"/>
              <a:gd name="connsiteY13-4056" fmla="*/ 0 h 4492350"/>
              <a:gd name="connsiteX14-4057" fmla="*/ 2027834 w 3694535"/>
              <a:gd name="connsiteY14-4058" fmla="*/ 986216 h 4492350"/>
              <a:gd name="connsiteX15-4059" fmla="*/ 1881963 w 3694535"/>
              <a:gd name="connsiteY15-4060" fmla="*/ 2060385 h 4492350"/>
              <a:gd name="connsiteX16-4061" fmla="*/ 2057494 w 3694535"/>
              <a:gd name="connsiteY16-4062" fmla="*/ 3046321 h 4492350"/>
              <a:gd name="connsiteX17-4063" fmla="*/ 2647507 w 3694535"/>
              <a:gd name="connsiteY17-4064" fmla="*/ 2519916 h 4492350"/>
              <a:gd name="connsiteX18-4065" fmla="*/ 2913694 w 3694535"/>
              <a:gd name="connsiteY18-4066" fmla="*/ 1291762 h 4492350"/>
              <a:gd name="connsiteX19-4067" fmla="*/ 2806809 w 3694535"/>
              <a:gd name="connsiteY19-4068" fmla="*/ 2383091 h 4492350"/>
              <a:gd name="connsiteX20-4069" fmla="*/ 3694535 w 3694535"/>
              <a:gd name="connsiteY20-4070" fmla="*/ 1124252 h 4492350"/>
              <a:gd name="connsiteX21-4071" fmla="*/ 2222205 w 3694535"/>
              <a:gd name="connsiteY21-4072" fmla="*/ 3370521 h 4492350"/>
              <a:gd name="connsiteX22-4073" fmla="*/ 2169042 w 3694535"/>
              <a:gd name="connsiteY22-4074" fmla="*/ 3817088 h 4492350"/>
              <a:gd name="connsiteX23-4075" fmla="*/ 3317358 w 3694535"/>
              <a:gd name="connsiteY23-4076" fmla="*/ 3094074 h 4492350"/>
              <a:gd name="connsiteX24-4077" fmla="*/ 2194317 w 3694535"/>
              <a:gd name="connsiteY24-4078" fmla="*/ 4030951 h 4492350"/>
              <a:gd name="connsiteX25-4079" fmla="*/ 2232838 w 3694535"/>
              <a:gd name="connsiteY25-4080" fmla="*/ 4476307 h 4492350"/>
              <a:gd name="connsiteX26-4081" fmla="*/ 2218194 w 3694535"/>
              <a:gd name="connsiteY26-4082" fmla="*/ 4491415 h 4492350"/>
              <a:gd name="connsiteX27-4083" fmla="*/ 1743740 w 3694535"/>
              <a:gd name="connsiteY27-4084" fmla="*/ 4492350 h 4492350"/>
              <a:gd name="connsiteX0-4085" fmla="*/ 1743740 w 3694535"/>
              <a:gd name="connsiteY0-4086" fmla="*/ 4492350 h 4492350"/>
              <a:gd name="connsiteX1-4087" fmla="*/ 1796903 w 3694535"/>
              <a:gd name="connsiteY1-4088" fmla="*/ 3785190 h 4492350"/>
              <a:gd name="connsiteX2-4089" fmla="*/ 1307805 w 3694535"/>
              <a:gd name="connsiteY2-4090" fmla="*/ 3381153 h 4492350"/>
              <a:gd name="connsiteX3-4091" fmla="*/ 31898 w 3694535"/>
              <a:gd name="connsiteY3-4092" fmla="*/ 2945218 h 4492350"/>
              <a:gd name="connsiteX4-4093" fmla="*/ 1127052 w 3694535"/>
              <a:gd name="connsiteY4-4094" fmla="*/ 3242930 h 4492350"/>
              <a:gd name="connsiteX5-4095" fmla="*/ 393405 w 3694535"/>
              <a:gd name="connsiteY5-4096" fmla="*/ 2456121 h 4492350"/>
              <a:gd name="connsiteX6-4097" fmla="*/ 1775638 w 3694535"/>
              <a:gd name="connsiteY6-4098" fmla="*/ 3519376 h 4492350"/>
              <a:gd name="connsiteX7-4099" fmla="*/ 1683956 w 3694535"/>
              <a:gd name="connsiteY7-4100" fmla="*/ 2424409 h 4492350"/>
              <a:gd name="connsiteX8-4101" fmla="*/ 0 w 3694535"/>
              <a:gd name="connsiteY8-4102" fmla="*/ 754911 h 4492350"/>
              <a:gd name="connsiteX9-4103" fmla="*/ 988828 w 3694535"/>
              <a:gd name="connsiteY9-4104" fmla="*/ 1924493 h 4492350"/>
              <a:gd name="connsiteX10-4105" fmla="*/ 1137684 w 3694535"/>
              <a:gd name="connsiteY10-4106" fmla="*/ 861237 h 4492350"/>
              <a:gd name="connsiteX11-4107" fmla="*/ 1222745 w 3694535"/>
              <a:gd name="connsiteY11-4108" fmla="*/ 2062716 h 4492350"/>
              <a:gd name="connsiteX12-4109" fmla="*/ 1714640 w 3694535"/>
              <a:gd name="connsiteY12-4110" fmla="*/ 2194318 h 4492350"/>
              <a:gd name="connsiteX13-4111" fmla="*/ 1956391 w 3694535"/>
              <a:gd name="connsiteY13-4112" fmla="*/ 0 h 4492350"/>
              <a:gd name="connsiteX14-4113" fmla="*/ 2027834 w 3694535"/>
              <a:gd name="connsiteY14-4114" fmla="*/ 986216 h 4492350"/>
              <a:gd name="connsiteX15-4115" fmla="*/ 1881963 w 3694535"/>
              <a:gd name="connsiteY15-4116" fmla="*/ 2060385 h 4492350"/>
              <a:gd name="connsiteX16-4117" fmla="*/ 2057494 w 3694535"/>
              <a:gd name="connsiteY16-4118" fmla="*/ 3046321 h 4492350"/>
              <a:gd name="connsiteX17-4119" fmla="*/ 2647507 w 3694535"/>
              <a:gd name="connsiteY17-4120" fmla="*/ 2519916 h 4492350"/>
              <a:gd name="connsiteX18-4121" fmla="*/ 2913694 w 3694535"/>
              <a:gd name="connsiteY18-4122" fmla="*/ 1291762 h 4492350"/>
              <a:gd name="connsiteX19-4123" fmla="*/ 2806809 w 3694535"/>
              <a:gd name="connsiteY19-4124" fmla="*/ 2383091 h 4492350"/>
              <a:gd name="connsiteX20-4125" fmla="*/ 3694535 w 3694535"/>
              <a:gd name="connsiteY20-4126" fmla="*/ 1124252 h 4492350"/>
              <a:gd name="connsiteX21-4127" fmla="*/ 2222205 w 3694535"/>
              <a:gd name="connsiteY21-4128" fmla="*/ 3370521 h 4492350"/>
              <a:gd name="connsiteX22-4129" fmla="*/ 2169042 w 3694535"/>
              <a:gd name="connsiteY22-4130" fmla="*/ 3817088 h 4492350"/>
              <a:gd name="connsiteX23-4131" fmla="*/ 3317358 w 3694535"/>
              <a:gd name="connsiteY23-4132" fmla="*/ 3094074 h 4492350"/>
              <a:gd name="connsiteX24-4133" fmla="*/ 2194317 w 3694535"/>
              <a:gd name="connsiteY24-4134" fmla="*/ 4030951 h 4492350"/>
              <a:gd name="connsiteX25-4135" fmla="*/ 2232838 w 3694535"/>
              <a:gd name="connsiteY25-4136" fmla="*/ 4476307 h 4492350"/>
              <a:gd name="connsiteX26-4137" fmla="*/ 2218194 w 3694535"/>
              <a:gd name="connsiteY26-4138" fmla="*/ 4491415 h 4492350"/>
              <a:gd name="connsiteX27-4139" fmla="*/ 1743740 w 3694535"/>
              <a:gd name="connsiteY27-4140" fmla="*/ 4492350 h 4492350"/>
              <a:gd name="connsiteX0-4141" fmla="*/ 1743740 w 3694535"/>
              <a:gd name="connsiteY0-4142" fmla="*/ 4492350 h 4492350"/>
              <a:gd name="connsiteX1-4143" fmla="*/ 1796903 w 3694535"/>
              <a:gd name="connsiteY1-4144" fmla="*/ 3785190 h 4492350"/>
              <a:gd name="connsiteX2-4145" fmla="*/ 1307805 w 3694535"/>
              <a:gd name="connsiteY2-4146" fmla="*/ 3381153 h 4492350"/>
              <a:gd name="connsiteX3-4147" fmla="*/ 31898 w 3694535"/>
              <a:gd name="connsiteY3-4148" fmla="*/ 2945218 h 4492350"/>
              <a:gd name="connsiteX4-4149" fmla="*/ 1127052 w 3694535"/>
              <a:gd name="connsiteY4-4150" fmla="*/ 3242930 h 4492350"/>
              <a:gd name="connsiteX5-4151" fmla="*/ 393405 w 3694535"/>
              <a:gd name="connsiteY5-4152" fmla="*/ 2456121 h 4492350"/>
              <a:gd name="connsiteX6-4153" fmla="*/ 1775638 w 3694535"/>
              <a:gd name="connsiteY6-4154" fmla="*/ 3519376 h 4492350"/>
              <a:gd name="connsiteX7-4155" fmla="*/ 1683956 w 3694535"/>
              <a:gd name="connsiteY7-4156" fmla="*/ 2424409 h 4492350"/>
              <a:gd name="connsiteX8-4157" fmla="*/ 0 w 3694535"/>
              <a:gd name="connsiteY8-4158" fmla="*/ 754911 h 4492350"/>
              <a:gd name="connsiteX9-4159" fmla="*/ 988828 w 3694535"/>
              <a:gd name="connsiteY9-4160" fmla="*/ 1924493 h 4492350"/>
              <a:gd name="connsiteX10-4161" fmla="*/ 1137684 w 3694535"/>
              <a:gd name="connsiteY10-4162" fmla="*/ 861237 h 4492350"/>
              <a:gd name="connsiteX11-4163" fmla="*/ 1222745 w 3694535"/>
              <a:gd name="connsiteY11-4164" fmla="*/ 2062716 h 4492350"/>
              <a:gd name="connsiteX12-4165" fmla="*/ 1714640 w 3694535"/>
              <a:gd name="connsiteY12-4166" fmla="*/ 2194318 h 4492350"/>
              <a:gd name="connsiteX13-4167" fmla="*/ 1956391 w 3694535"/>
              <a:gd name="connsiteY13-4168" fmla="*/ 0 h 4492350"/>
              <a:gd name="connsiteX14-4169" fmla="*/ 2027834 w 3694535"/>
              <a:gd name="connsiteY14-4170" fmla="*/ 986216 h 4492350"/>
              <a:gd name="connsiteX15-4171" fmla="*/ 1881963 w 3694535"/>
              <a:gd name="connsiteY15-4172" fmla="*/ 2060385 h 4492350"/>
              <a:gd name="connsiteX16-4173" fmla="*/ 2057494 w 3694535"/>
              <a:gd name="connsiteY16-4174" fmla="*/ 3046321 h 4492350"/>
              <a:gd name="connsiteX17-4175" fmla="*/ 2647507 w 3694535"/>
              <a:gd name="connsiteY17-4176" fmla="*/ 2519916 h 4492350"/>
              <a:gd name="connsiteX18-4177" fmla="*/ 2913694 w 3694535"/>
              <a:gd name="connsiteY18-4178" fmla="*/ 1291762 h 4492350"/>
              <a:gd name="connsiteX19-4179" fmla="*/ 2806809 w 3694535"/>
              <a:gd name="connsiteY19-4180" fmla="*/ 2383091 h 4492350"/>
              <a:gd name="connsiteX20-4181" fmla="*/ 3694535 w 3694535"/>
              <a:gd name="connsiteY20-4182" fmla="*/ 1124252 h 4492350"/>
              <a:gd name="connsiteX21-4183" fmla="*/ 2222205 w 3694535"/>
              <a:gd name="connsiteY21-4184" fmla="*/ 3370521 h 4492350"/>
              <a:gd name="connsiteX22-4185" fmla="*/ 2169042 w 3694535"/>
              <a:gd name="connsiteY22-4186" fmla="*/ 3817088 h 4492350"/>
              <a:gd name="connsiteX23-4187" fmla="*/ 3317358 w 3694535"/>
              <a:gd name="connsiteY23-4188" fmla="*/ 3094074 h 4492350"/>
              <a:gd name="connsiteX24-4189" fmla="*/ 2194317 w 3694535"/>
              <a:gd name="connsiteY24-4190" fmla="*/ 4030951 h 4492350"/>
              <a:gd name="connsiteX25-4191" fmla="*/ 2232838 w 3694535"/>
              <a:gd name="connsiteY25-4192" fmla="*/ 4476307 h 4492350"/>
              <a:gd name="connsiteX26-4193" fmla="*/ 2218194 w 3694535"/>
              <a:gd name="connsiteY26-4194" fmla="*/ 4491415 h 4492350"/>
              <a:gd name="connsiteX27-4195" fmla="*/ 1743740 w 3694535"/>
              <a:gd name="connsiteY27-4196" fmla="*/ 4492350 h 4492350"/>
              <a:gd name="connsiteX0-4197" fmla="*/ 1743740 w 3694535"/>
              <a:gd name="connsiteY0-4198" fmla="*/ 4492350 h 4492350"/>
              <a:gd name="connsiteX1-4199" fmla="*/ 1796903 w 3694535"/>
              <a:gd name="connsiteY1-4200" fmla="*/ 3785190 h 4492350"/>
              <a:gd name="connsiteX2-4201" fmla="*/ 1307805 w 3694535"/>
              <a:gd name="connsiteY2-4202" fmla="*/ 3381153 h 4492350"/>
              <a:gd name="connsiteX3-4203" fmla="*/ 31898 w 3694535"/>
              <a:gd name="connsiteY3-4204" fmla="*/ 2945218 h 4492350"/>
              <a:gd name="connsiteX4-4205" fmla="*/ 1127052 w 3694535"/>
              <a:gd name="connsiteY4-4206" fmla="*/ 3242930 h 4492350"/>
              <a:gd name="connsiteX5-4207" fmla="*/ 393405 w 3694535"/>
              <a:gd name="connsiteY5-4208" fmla="*/ 2456121 h 4492350"/>
              <a:gd name="connsiteX6-4209" fmla="*/ 1775638 w 3694535"/>
              <a:gd name="connsiteY6-4210" fmla="*/ 3519376 h 4492350"/>
              <a:gd name="connsiteX7-4211" fmla="*/ 1683956 w 3694535"/>
              <a:gd name="connsiteY7-4212" fmla="*/ 2424409 h 4492350"/>
              <a:gd name="connsiteX8-4213" fmla="*/ 0 w 3694535"/>
              <a:gd name="connsiteY8-4214" fmla="*/ 754911 h 4492350"/>
              <a:gd name="connsiteX9-4215" fmla="*/ 988828 w 3694535"/>
              <a:gd name="connsiteY9-4216" fmla="*/ 1924493 h 4492350"/>
              <a:gd name="connsiteX10-4217" fmla="*/ 1137684 w 3694535"/>
              <a:gd name="connsiteY10-4218" fmla="*/ 861237 h 4492350"/>
              <a:gd name="connsiteX11-4219" fmla="*/ 1222745 w 3694535"/>
              <a:gd name="connsiteY11-4220" fmla="*/ 2062716 h 4492350"/>
              <a:gd name="connsiteX12-4221" fmla="*/ 1714640 w 3694535"/>
              <a:gd name="connsiteY12-4222" fmla="*/ 2194318 h 4492350"/>
              <a:gd name="connsiteX13-4223" fmla="*/ 1956391 w 3694535"/>
              <a:gd name="connsiteY13-4224" fmla="*/ 0 h 4492350"/>
              <a:gd name="connsiteX14-4225" fmla="*/ 2027834 w 3694535"/>
              <a:gd name="connsiteY14-4226" fmla="*/ 986216 h 4492350"/>
              <a:gd name="connsiteX15-4227" fmla="*/ 1881963 w 3694535"/>
              <a:gd name="connsiteY15-4228" fmla="*/ 2060385 h 4492350"/>
              <a:gd name="connsiteX16-4229" fmla="*/ 2057494 w 3694535"/>
              <a:gd name="connsiteY16-4230" fmla="*/ 3046321 h 4492350"/>
              <a:gd name="connsiteX17-4231" fmla="*/ 2647507 w 3694535"/>
              <a:gd name="connsiteY17-4232" fmla="*/ 2519916 h 4492350"/>
              <a:gd name="connsiteX18-4233" fmla="*/ 2913694 w 3694535"/>
              <a:gd name="connsiteY18-4234" fmla="*/ 1291762 h 4492350"/>
              <a:gd name="connsiteX19-4235" fmla="*/ 2806809 w 3694535"/>
              <a:gd name="connsiteY19-4236" fmla="*/ 2383091 h 4492350"/>
              <a:gd name="connsiteX20-4237" fmla="*/ 3694535 w 3694535"/>
              <a:gd name="connsiteY20-4238" fmla="*/ 1124252 h 4492350"/>
              <a:gd name="connsiteX21-4239" fmla="*/ 2222205 w 3694535"/>
              <a:gd name="connsiteY21-4240" fmla="*/ 3370521 h 4492350"/>
              <a:gd name="connsiteX22-4241" fmla="*/ 2169042 w 3694535"/>
              <a:gd name="connsiteY22-4242" fmla="*/ 3817088 h 4492350"/>
              <a:gd name="connsiteX23-4243" fmla="*/ 3317358 w 3694535"/>
              <a:gd name="connsiteY23-4244" fmla="*/ 3094074 h 4492350"/>
              <a:gd name="connsiteX24-4245" fmla="*/ 2194317 w 3694535"/>
              <a:gd name="connsiteY24-4246" fmla="*/ 4030951 h 4492350"/>
              <a:gd name="connsiteX25-4247" fmla="*/ 2232838 w 3694535"/>
              <a:gd name="connsiteY25-4248" fmla="*/ 4476307 h 4492350"/>
              <a:gd name="connsiteX26-4249" fmla="*/ 2218194 w 3694535"/>
              <a:gd name="connsiteY26-4250" fmla="*/ 4491415 h 4492350"/>
              <a:gd name="connsiteX27-4251" fmla="*/ 1743740 w 3694535"/>
              <a:gd name="connsiteY27-4252" fmla="*/ 4492350 h 4492350"/>
              <a:gd name="connsiteX0-4253" fmla="*/ 1743740 w 3694535"/>
              <a:gd name="connsiteY0-4254" fmla="*/ 4492350 h 4492350"/>
              <a:gd name="connsiteX1-4255" fmla="*/ 1796903 w 3694535"/>
              <a:gd name="connsiteY1-4256" fmla="*/ 3785190 h 4492350"/>
              <a:gd name="connsiteX2-4257" fmla="*/ 1307805 w 3694535"/>
              <a:gd name="connsiteY2-4258" fmla="*/ 3381153 h 4492350"/>
              <a:gd name="connsiteX3-4259" fmla="*/ 31898 w 3694535"/>
              <a:gd name="connsiteY3-4260" fmla="*/ 2945218 h 4492350"/>
              <a:gd name="connsiteX4-4261" fmla="*/ 1127052 w 3694535"/>
              <a:gd name="connsiteY4-4262" fmla="*/ 3242930 h 4492350"/>
              <a:gd name="connsiteX5-4263" fmla="*/ 393405 w 3694535"/>
              <a:gd name="connsiteY5-4264" fmla="*/ 2456121 h 4492350"/>
              <a:gd name="connsiteX6-4265" fmla="*/ 1775638 w 3694535"/>
              <a:gd name="connsiteY6-4266" fmla="*/ 3519376 h 4492350"/>
              <a:gd name="connsiteX7-4267" fmla="*/ 1683956 w 3694535"/>
              <a:gd name="connsiteY7-4268" fmla="*/ 2424409 h 4492350"/>
              <a:gd name="connsiteX8-4269" fmla="*/ 0 w 3694535"/>
              <a:gd name="connsiteY8-4270" fmla="*/ 754911 h 4492350"/>
              <a:gd name="connsiteX9-4271" fmla="*/ 988828 w 3694535"/>
              <a:gd name="connsiteY9-4272" fmla="*/ 1924493 h 4492350"/>
              <a:gd name="connsiteX10-4273" fmla="*/ 1137684 w 3694535"/>
              <a:gd name="connsiteY10-4274" fmla="*/ 861237 h 4492350"/>
              <a:gd name="connsiteX11-4275" fmla="*/ 1222745 w 3694535"/>
              <a:gd name="connsiteY11-4276" fmla="*/ 2062716 h 4492350"/>
              <a:gd name="connsiteX12-4277" fmla="*/ 1714640 w 3694535"/>
              <a:gd name="connsiteY12-4278" fmla="*/ 2194318 h 4492350"/>
              <a:gd name="connsiteX13-4279" fmla="*/ 1956391 w 3694535"/>
              <a:gd name="connsiteY13-4280" fmla="*/ 0 h 4492350"/>
              <a:gd name="connsiteX14-4281" fmla="*/ 2027834 w 3694535"/>
              <a:gd name="connsiteY14-4282" fmla="*/ 986216 h 4492350"/>
              <a:gd name="connsiteX15-4283" fmla="*/ 1881963 w 3694535"/>
              <a:gd name="connsiteY15-4284" fmla="*/ 2060385 h 4492350"/>
              <a:gd name="connsiteX16-4285" fmla="*/ 2057494 w 3694535"/>
              <a:gd name="connsiteY16-4286" fmla="*/ 3046321 h 4492350"/>
              <a:gd name="connsiteX17-4287" fmla="*/ 2647507 w 3694535"/>
              <a:gd name="connsiteY17-4288" fmla="*/ 2519916 h 4492350"/>
              <a:gd name="connsiteX18-4289" fmla="*/ 2913694 w 3694535"/>
              <a:gd name="connsiteY18-4290" fmla="*/ 1291762 h 4492350"/>
              <a:gd name="connsiteX19-4291" fmla="*/ 2806809 w 3694535"/>
              <a:gd name="connsiteY19-4292" fmla="*/ 2383091 h 4492350"/>
              <a:gd name="connsiteX20-4293" fmla="*/ 3694535 w 3694535"/>
              <a:gd name="connsiteY20-4294" fmla="*/ 1124252 h 4492350"/>
              <a:gd name="connsiteX21-4295" fmla="*/ 2222205 w 3694535"/>
              <a:gd name="connsiteY21-4296" fmla="*/ 3370521 h 4492350"/>
              <a:gd name="connsiteX22-4297" fmla="*/ 2169042 w 3694535"/>
              <a:gd name="connsiteY22-4298" fmla="*/ 3817088 h 4492350"/>
              <a:gd name="connsiteX23-4299" fmla="*/ 3317358 w 3694535"/>
              <a:gd name="connsiteY23-4300" fmla="*/ 3094074 h 4492350"/>
              <a:gd name="connsiteX24-4301" fmla="*/ 2194317 w 3694535"/>
              <a:gd name="connsiteY24-4302" fmla="*/ 4030951 h 4492350"/>
              <a:gd name="connsiteX25-4303" fmla="*/ 2232838 w 3694535"/>
              <a:gd name="connsiteY25-4304" fmla="*/ 4476307 h 4492350"/>
              <a:gd name="connsiteX26-4305" fmla="*/ 2218194 w 3694535"/>
              <a:gd name="connsiteY26-4306" fmla="*/ 4491415 h 4492350"/>
              <a:gd name="connsiteX27-4307" fmla="*/ 1743740 w 3694535"/>
              <a:gd name="connsiteY27-4308" fmla="*/ 4492350 h 4492350"/>
              <a:gd name="connsiteX0-4309" fmla="*/ 1743740 w 3694535"/>
              <a:gd name="connsiteY0-4310" fmla="*/ 4492350 h 4492350"/>
              <a:gd name="connsiteX1-4311" fmla="*/ 1796903 w 3694535"/>
              <a:gd name="connsiteY1-4312" fmla="*/ 3785190 h 4492350"/>
              <a:gd name="connsiteX2-4313" fmla="*/ 1307805 w 3694535"/>
              <a:gd name="connsiteY2-4314" fmla="*/ 3381153 h 4492350"/>
              <a:gd name="connsiteX3-4315" fmla="*/ 31898 w 3694535"/>
              <a:gd name="connsiteY3-4316" fmla="*/ 2945218 h 4492350"/>
              <a:gd name="connsiteX4-4317" fmla="*/ 1127052 w 3694535"/>
              <a:gd name="connsiteY4-4318" fmla="*/ 3242930 h 4492350"/>
              <a:gd name="connsiteX5-4319" fmla="*/ 393405 w 3694535"/>
              <a:gd name="connsiteY5-4320" fmla="*/ 2456121 h 4492350"/>
              <a:gd name="connsiteX6-4321" fmla="*/ 1775638 w 3694535"/>
              <a:gd name="connsiteY6-4322" fmla="*/ 3519376 h 4492350"/>
              <a:gd name="connsiteX7-4323" fmla="*/ 1683956 w 3694535"/>
              <a:gd name="connsiteY7-4324" fmla="*/ 2424409 h 4492350"/>
              <a:gd name="connsiteX8-4325" fmla="*/ 0 w 3694535"/>
              <a:gd name="connsiteY8-4326" fmla="*/ 754911 h 4492350"/>
              <a:gd name="connsiteX9-4327" fmla="*/ 988828 w 3694535"/>
              <a:gd name="connsiteY9-4328" fmla="*/ 1924493 h 4492350"/>
              <a:gd name="connsiteX10-4329" fmla="*/ 1137684 w 3694535"/>
              <a:gd name="connsiteY10-4330" fmla="*/ 861237 h 4492350"/>
              <a:gd name="connsiteX11-4331" fmla="*/ 1222745 w 3694535"/>
              <a:gd name="connsiteY11-4332" fmla="*/ 2062716 h 4492350"/>
              <a:gd name="connsiteX12-4333" fmla="*/ 1714640 w 3694535"/>
              <a:gd name="connsiteY12-4334" fmla="*/ 2194318 h 4492350"/>
              <a:gd name="connsiteX13-4335" fmla="*/ 1956391 w 3694535"/>
              <a:gd name="connsiteY13-4336" fmla="*/ 0 h 4492350"/>
              <a:gd name="connsiteX14-4337" fmla="*/ 2027834 w 3694535"/>
              <a:gd name="connsiteY14-4338" fmla="*/ 986216 h 4492350"/>
              <a:gd name="connsiteX15-4339" fmla="*/ 1881963 w 3694535"/>
              <a:gd name="connsiteY15-4340" fmla="*/ 2060385 h 4492350"/>
              <a:gd name="connsiteX16-4341" fmla="*/ 2057494 w 3694535"/>
              <a:gd name="connsiteY16-4342" fmla="*/ 3046321 h 4492350"/>
              <a:gd name="connsiteX17-4343" fmla="*/ 2647507 w 3694535"/>
              <a:gd name="connsiteY17-4344" fmla="*/ 2519916 h 4492350"/>
              <a:gd name="connsiteX18-4345" fmla="*/ 2913694 w 3694535"/>
              <a:gd name="connsiteY18-4346" fmla="*/ 1291762 h 4492350"/>
              <a:gd name="connsiteX19-4347" fmla="*/ 2806809 w 3694535"/>
              <a:gd name="connsiteY19-4348" fmla="*/ 2383091 h 4492350"/>
              <a:gd name="connsiteX20-4349" fmla="*/ 3694535 w 3694535"/>
              <a:gd name="connsiteY20-4350" fmla="*/ 1124252 h 4492350"/>
              <a:gd name="connsiteX21-4351" fmla="*/ 2222205 w 3694535"/>
              <a:gd name="connsiteY21-4352" fmla="*/ 3370521 h 4492350"/>
              <a:gd name="connsiteX22-4353" fmla="*/ 2169042 w 3694535"/>
              <a:gd name="connsiteY22-4354" fmla="*/ 3817088 h 4492350"/>
              <a:gd name="connsiteX23-4355" fmla="*/ 3317358 w 3694535"/>
              <a:gd name="connsiteY23-4356" fmla="*/ 3094074 h 4492350"/>
              <a:gd name="connsiteX24-4357" fmla="*/ 2194317 w 3694535"/>
              <a:gd name="connsiteY24-4358" fmla="*/ 4030951 h 4492350"/>
              <a:gd name="connsiteX25-4359" fmla="*/ 2232838 w 3694535"/>
              <a:gd name="connsiteY25-4360" fmla="*/ 4476307 h 4492350"/>
              <a:gd name="connsiteX26-4361" fmla="*/ 2218194 w 3694535"/>
              <a:gd name="connsiteY26-4362" fmla="*/ 4491415 h 4492350"/>
              <a:gd name="connsiteX27-4363" fmla="*/ 1743740 w 3694535"/>
              <a:gd name="connsiteY27-4364" fmla="*/ 4492350 h 4492350"/>
              <a:gd name="connsiteX0-4365" fmla="*/ 1743740 w 3694535"/>
              <a:gd name="connsiteY0-4366" fmla="*/ 4492350 h 4492350"/>
              <a:gd name="connsiteX1-4367" fmla="*/ 1796903 w 3694535"/>
              <a:gd name="connsiteY1-4368" fmla="*/ 3785190 h 4492350"/>
              <a:gd name="connsiteX2-4369" fmla="*/ 1307805 w 3694535"/>
              <a:gd name="connsiteY2-4370" fmla="*/ 3381153 h 4492350"/>
              <a:gd name="connsiteX3-4371" fmla="*/ 31898 w 3694535"/>
              <a:gd name="connsiteY3-4372" fmla="*/ 2945218 h 4492350"/>
              <a:gd name="connsiteX4-4373" fmla="*/ 1127052 w 3694535"/>
              <a:gd name="connsiteY4-4374" fmla="*/ 3242930 h 4492350"/>
              <a:gd name="connsiteX5-4375" fmla="*/ 393405 w 3694535"/>
              <a:gd name="connsiteY5-4376" fmla="*/ 2456121 h 4492350"/>
              <a:gd name="connsiteX6-4377" fmla="*/ 1775638 w 3694535"/>
              <a:gd name="connsiteY6-4378" fmla="*/ 3519376 h 4492350"/>
              <a:gd name="connsiteX7-4379" fmla="*/ 1683956 w 3694535"/>
              <a:gd name="connsiteY7-4380" fmla="*/ 2424409 h 4492350"/>
              <a:gd name="connsiteX8-4381" fmla="*/ 0 w 3694535"/>
              <a:gd name="connsiteY8-4382" fmla="*/ 754911 h 4492350"/>
              <a:gd name="connsiteX9-4383" fmla="*/ 988828 w 3694535"/>
              <a:gd name="connsiteY9-4384" fmla="*/ 1924493 h 4492350"/>
              <a:gd name="connsiteX10-4385" fmla="*/ 1137684 w 3694535"/>
              <a:gd name="connsiteY10-4386" fmla="*/ 861237 h 4492350"/>
              <a:gd name="connsiteX11-4387" fmla="*/ 1194671 w 3694535"/>
              <a:gd name="connsiteY11-4388" fmla="*/ 2026621 h 4492350"/>
              <a:gd name="connsiteX12-4389" fmla="*/ 1714640 w 3694535"/>
              <a:gd name="connsiteY12-4390" fmla="*/ 2194318 h 4492350"/>
              <a:gd name="connsiteX13-4391" fmla="*/ 1956391 w 3694535"/>
              <a:gd name="connsiteY13-4392" fmla="*/ 0 h 4492350"/>
              <a:gd name="connsiteX14-4393" fmla="*/ 2027834 w 3694535"/>
              <a:gd name="connsiteY14-4394" fmla="*/ 986216 h 4492350"/>
              <a:gd name="connsiteX15-4395" fmla="*/ 1881963 w 3694535"/>
              <a:gd name="connsiteY15-4396" fmla="*/ 2060385 h 4492350"/>
              <a:gd name="connsiteX16-4397" fmla="*/ 2057494 w 3694535"/>
              <a:gd name="connsiteY16-4398" fmla="*/ 3046321 h 4492350"/>
              <a:gd name="connsiteX17-4399" fmla="*/ 2647507 w 3694535"/>
              <a:gd name="connsiteY17-4400" fmla="*/ 2519916 h 4492350"/>
              <a:gd name="connsiteX18-4401" fmla="*/ 2913694 w 3694535"/>
              <a:gd name="connsiteY18-4402" fmla="*/ 1291762 h 4492350"/>
              <a:gd name="connsiteX19-4403" fmla="*/ 2806809 w 3694535"/>
              <a:gd name="connsiteY19-4404" fmla="*/ 2383091 h 4492350"/>
              <a:gd name="connsiteX20-4405" fmla="*/ 3694535 w 3694535"/>
              <a:gd name="connsiteY20-4406" fmla="*/ 1124252 h 4492350"/>
              <a:gd name="connsiteX21-4407" fmla="*/ 2222205 w 3694535"/>
              <a:gd name="connsiteY21-4408" fmla="*/ 3370521 h 4492350"/>
              <a:gd name="connsiteX22-4409" fmla="*/ 2169042 w 3694535"/>
              <a:gd name="connsiteY22-4410" fmla="*/ 3817088 h 4492350"/>
              <a:gd name="connsiteX23-4411" fmla="*/ 3317358 w 3694535"/>
              <a:gd name="connsiteY23-4412" fmla="*/ 3094074 h 4492350"/>
              <a:gd name="connsiteX24-4413" fmla="*/ 2194317 w 3694535"/>
              <a:gd name="connsiteY24-4414" fmla="*/ 4030951 h 4492350"/>
              <a:gd name="connsiteX25-4415" fmla="*/ 2232838 w 3694535"/>
              <a:gd name="connsiteY25-4416" fmla="*/ 4476307 h 4492350"/>
              <a:gd name="connsiteX26-4417" fmla="*/ 2218194 w 3694535"/>
              <a:gd name="connsiteY26-4418" fmla="*/ 4491415 h 4492350"/>
              <a:gd name="connsiteX27-4419" fmla="*/ 1743740 w 3694535"/>
              <a:gd name="connsiteY27-4420" fmla="*/ 4492350 h 4492350"/>
              <a:gd name="connsiteX0-4421" fmla="*/ 1743740 w 3694535"/>
              <a:gd name="connsiteY0-4422" fmla="*/ 4492350 h 4492350"/>
              <a:gd name="connsiteX1-4423" fmla="*/ 1796903 w 3694535"/>
              <a:gd name="connsiteY1-4424" fmla="*/ 3785190 h 4492350"/>
              <a:gd name="connsiteX2-4425" fmla="*/ 1307805 w 3694535"/>
              <a:gd name="connsiteY2-4426" fmla="*/ 3381153 h 4492350"/>
              <a:gd name="connsiteX3-4427" fmla="*/ 31898 w 3694535"/>
              <a:gd name="connsiteY3-4428" fmla="*/ 2945218 h 4492350"/>
              <a:gd name="connsiteX4-4429" fmla="*/ 1127052 w 3694535"/>
              <a:gd name="connsiteY4-4430" fmla="*/ 3242930 h 4492350"/>
              <a:gd name="connsiteX5-4431" fmla="*/ 393405 w 3694535"/>
              <a:gd name="connsiteY5-4432" fmla="*/ 2456121 h 4492350"/>
              <a:gd name="connsiteX6-4433" fmla="*/ 1775638 w 3694535"/>
              <a:gd name="connsiteY6-4434" fmla="*/ 3519376 h 4492350"/>
              <a:gd name="connsiteX7-4435" fmla="*/ 1683956 w 3694535"/>
              <a:gd name="connsiteY7-4436" fmla="*/ 2424409 h 4492350"/>
              <a:gd name="connsiteX8-4437" fmla="*/ 0 w 3694535"/>
              <a:gd name="connsiteY8-4438" fmla="*/ 754911 h 4492350"/>
              <a:gd name="connsiteX9-4439" fmla="*/ 988828 w 3694535"/>
              <a:gd name="connsiteY9-4440" fmla="*/ 1924493 h 4492350"/>
              <a:gd name="connsiteX10-4441" fmla="*/ 1137684 w 3694535"/>
              <a:gd name="connsiteY10-4442" fmla="*/ 861237 h 4492350"/>
              <a:gd name="connsiteX11-4443" fmla="*/ 1194671 w 3694535"/>
              <a:gd name="connsiteY11-4444" fmla="*/ 2026621 h 4492350"/>
              <a:gd name="connsiteX12-4445" fmla="*/ 1714640 w 3694535"/>
              <a:gd name="connsiteY12-4446" fmla="*/ 2194318 h 4492350"/>
              <a:gd name="connsiteX13-4447" fmla="*/ 1956391 w 3694535"/>
              <a:gd name="connsiteY13-4448" fmla="*/ 0 h 4492350"/>
              <a:gd name="connsiteX14-4449" fmla="*/ 2027834 w 3694535"/>
              <a:gd name="connsiteY14-4450" fmla="*/ 986216 h 4492350"/>
              <a:gd name="connsiteX15-4451" fmla="*/ 1881963 w 3694535"/>
              <a:gd name="connsiteY15-4452" fmla="*/ 2060385 h 4492350"/>
              <a:gd name="connsiteX16-4453" fmla="*/ 2057494 w 3694535"/>
              <a:gd name="connsiteY16-4454" fmla="*/ 3046321 h 4492350"/>
              <a:gd name="connsiteX17-4455" fmla="*/ 2647507 w 3694535"/>
              <a:gd name="connsiteY17-4456" fmla="*/ 2519916 h 4492350"/>
              <a:gd name="connsiteX18-4457" fmla="*/ 2913694 w 3694535"/>
              <a:gd name="connsiteY18-4458" fmla="*/ 1291762 h 4492350"/>
              <a:gd name="connsiteX19-4459" fmla="*/ 2806809 w 3694535"/>
              <a:gd name="connsiteY19-4460" fmla="*/ 2383091 h 4492350"/>
              <a:gd name="connsiteX20-4461" fmla="*/ 3694535 w 3694535"/>
              <a:gd name="connsiteY20-4462" fmla="*/ 1124252 h 4492350"/>
              <a:gd name="connsiteX21-4463" fmla="*/ 2222205 w 3694535"/>
              <a:gd name="connsiteY21-4464" fmla="*/ 3370521 h 4492350"/>
              <a:gd name="connsiteX22-4465" fmla="*/ 2169042 w 3694535"/>
              <a:gd name="connsiteY22-4466" fmla="*/ 3817088 h 4492350"/>
              <a:gd name="connsiteX23-4467" fmla="*/ 3317358 w 3694535"/>
              <a:gd name="connsiteY23-4468" fmla="*/ 3094074 h 4492350"/>
              <a:gd name="connsiteX24-4469" fmla="*/ 2194317 w 3694535"/>
              <a:gd name="connsiteY24-4470" fmla="*/ 4030951 h 4492350"/>
              <a:gd name="connsiteX25-4471" fmla="*/ 2232838 w 3694535"/>
              <a:gd name="connsiteY25-4472" fmla="*/ 4476307 h 4492350"/>
              <a:gd name="connsiteX26-4473" fmla="*/ 2218194 w 3694535"/>
              <a:gd name="connsiteY26-4474" fmla="*/ 4491415 h 4492350"/>
              <a:gd name="connsiteX27-4475" fmla="*/ 1743740 w 3694535"/>
              <a:gd name="connsiteY27-4476" fmla="*/ 4492350 h 4492350"/>
              <a:gd name="connsiteX0-4477" fmla="*/ 1743740 w 3694535"/>
              <a:gd name="connsiteY0-4478" fmla="*/ 4492350 h 4492350"/>
              <a:gd name="connsiteX1-4479" fmla="*/ 1796903 w 3694535"/>
              <a:gd name="connsiteY1-4480" fmla="*/ 3785190 h 4492350"/>
              <a:gd name="connsiteX2-4481" fmla="*/ 1307805 w 3694535"/>
              <a:gd name="connsiteY2-4482" fmla="*/ 3381153 h 4492350"/>
              <a:gd name="connsiteX3-4483" fmla="*/ 31898 w 3694535"/>
              <a:gd name="connsiteY3-4484" fmla="*/ 2945218 h 4492350"/>
              <a:gd name="connsiteX4-4485" fmla="*/ 1127052 w 3694535"/>
              <a:gd name="connsiteY4-4486" fmla="*/ 3242930 h 4492350"/>
              <a:gd name="connsiteX5-4487" fmla="*/ 393405 w 3694535"/>
              <a:gd name="connsiteY5-4488" fmla="*/ 2456121 h 4492350"/>
              <a:gd name="connsiteX6-4489" fmla="*/ 1775638 w 3694535"/>
              <a:gd name="connsiteY6-4490" fmla="*/ 3519376 h 4492350"/>
              <a:gd name="connsiteX7-4491" fmla="*/ 1683956 w 3694535"/>
              <a:gd name="connsiteY7-4492" fmla="*/ 2424409 h 4492350"/>
              <a:gd name="connsiteX8-4493" fmla="*/ 0 w 3694535"/>
              <a:gd name="connsiteY8-4494" fmla="*/ 754911 h 4492350"/>
              <a:gd name="connsiteX9-4495" fmla="*/ 988828 w 3694535"/>
              <a:gd name="connsiteY9-4496" fmla="*/ 1924493 h 4492350"/>
              <a:gd name="connsiteX10-4497" fmla="*/ 1137684 w 3694535"/>
              <a:gd name="connsiteY10-4498" fmla="*/ 861237 h 4492350"/>
              <a:gd name="connsiteX11-4499" fmla="*/ 1194671 w 3694535"/>
              <a:gd name="connsiteY11-4500" fmla="*/ 2026621 h 4492350"/>
              <a:gd name="connsiteX12-4501" fmla="*/ 1714640 w 3694535"/>
              <a:gd name="connsiteY12-4502" fmla="*/ 2194318 h 4492350"/>
              <a:gd name="connsiteX13-4503" fmla="*/ 1956391 w 3694535"/>
              <a:gd name="connsiteY13-4504" fmla="*/ 0 h 4492350"/>
              <a:gd name="connsiteX14-4505" fmla="*/ 2027834 w 3694535"/>
              <a:gd name="connsiteY14-4506" fmla="*/ 986216 h 4492350"/>
              <a:gd name="connsiteX15-4507" fmla="*/ 1881963 w 3694535"/>
              <a:gd name="connsiteY15-4508" fmla="*/ 2060385 h 4492350"/>
              <a:gd name="connsiteX16-4509" fmla="*/ 2057494 w 3694535"/>
              <a:gd name="connsiteY16-4510" fmla="*/ 3046321 h 4492350"/>
              <a:gd name="connsiteX17-4511" fmla="*/ 2647507 w 3694535"/>
              <a:gd name="connsiteY17-4512" fmla="*/ 2519916 h 4492350"/>
              <a:gd name="connsiteX18-4513" fmla="*/ 2913694 w 3694535"/>
              <a:gd name="connsiteY18-4514" fmla="*/ 1291762 h 4492350"/>
              <a:gd name="connsiteX19-4515" fmla="*/ 2806809 w 3694535"/>
              <a:gd name="connsiteY19-4516" fmla="*/ 2383091 h 4492350"/>
              <a:gd name="connsiteX20-4517" fmla="*/ 3694535 w 3694535"/>
              <a:gd name="connsiteY20-4518" fmla="*/ 1124252 h 4492350"/>
              <a:gd name="connsiteX21-4519" fmla="*/ 2222205 w 3694535"/>
              <a:gd name="connsiteY21-4520" fmla="*/ 3370521 h 4492350"/>
              <a:gd name="connsiteX22-4521" fmla="*/ 2169042 w 3694535"/>
              <a:gd name="connsiteY22-4522" fmla="*/ 3817088 h 4492350"/>
              <a:gd name="connsiteX23-4523" fmla="*/ 3317358 w 3694535"/>
              <a:gd name="connsiteY23-4524" fmla="*/ 3094074 h 4492350"/>
              <a:gd name="connsiteX24-4525" fmla="*/ 2194317 w 3694535"/>
              <a:gd name="connsiteY24-4526" fmla="*/ 4030951 h 4492350"/>
              <a:gd name="connsiteX25-4527" fmla="*/ 2232838 w 3694535"/>
              <a:gd name="connsiteY25-4528" fmla="*/ 4476307 h 4492350"/>
              <a:gd name="connsiteX26-4529" fmla="*/ 2218194 w 3694535"/>
              <a:gd name="connsiteY26-4530" fmla="*/ 4491415 h 4492350"/>
              <a:gd name="connsiteX27-4531" fmla="*/ 1743740 w 3694535"/>
              <a:gd name="connsiteY27-4532" fmla="*/ 4492350 h 4492350"/>
              <a:gd name="connsiteX0-4533" fmla="*/ 1743740 w 3694535"/>
              <a:gd name="connsiteY0-4534" fmla="*/ 4492350 h 4492350"/>
              <a:gd name="connsiteX1-4535" fmla="*/ 1796903 w 3694535"/>
              <a:gd name="connsiteY1-4536" fmla="*/ 3785190 h 4492350"/>
              <a:gd name="connsiteX2-4537" fmla="*/ 1307805 w 3694535"/>
              <a:gd name="connsiteY2-4538" fmla="*/ 3381153 h 4492350"/>
              <a:gd name="connsiteX3-4539" fmla="*/ 31898 w 3694535"/>
              <a:gd name="connsiteY3-4540" fmla="*/ 2945218 h 4492350"/>
              <a:gd name="connsiteX4-4541" fmla="*/ 1127052 w 3694535"/>
              <a:gd name="connsiteY4-4542" fmla="*/ 3242930 h 4492350"/>
              <a:gd name="connsiteX5-4543" fmla="*/ 393405 w 3694535"/>
              <a:gd name="connsiteY5-4544" fmla="*/ 2456121 h 4492350"/>
              <a:gd name="connsiteX6-4545" fmla="*/ 1775638 w 3694535"/>
              <a:gd name="connsiteY6-4546" fmla="*/ 3519376 h 4492350"/>
              <a:gd name="connsiteX7-4547" fmla="*/ 1683956 w 3694535"/>
              <a:gd name="connsiteY7-4548" fmla="*/ 2424409 h 4492350"/>
              <a:gd name="connsiteX8-4549" fmla="*/ 0 w 3694535"/>
              <a:gd name="connsiteY8-4550" fmla="*/ 754911 h 4492350"/>
              <a:gd name="connsiteX9-4551" fmla="*/ 988828 w 3694535"/>
              <a:gd name="connsiteY9-4552" fmla="*/ 1924493 h 4492350"/>
              <a:gd name="connsiteX10-4553" fmla="*/ 1113621 w 3694535"/>
              <a:gd name="connsiteY10-4554" fmla="*/ 861237 h 4492350"/>
              <a:gd name="connsiteX11-4555" fmla="*/ 1194671 w 3694535"/>
              <a:gd name="connsiteY11-4556" fmla="*/ 2026621 h 4492350"/>
              <a:gd name="connsiteX12-4557" fmla="*/ 1714640 w 3694535"/>
              <a:gd name="connsiteY12-4558" fmla="*/ 2194318 h 4492350"/>
              <a:gd name="connsiteX13-4559" fmla="*/ 1956391 w 3694535"/>
              <a:gd name="connsiteY13-4560" fmla="*/ 0 h 4492350"/>
              <a:gd name="connsiteX14-4561" fmla="*/ 2027834 w 3694535"/>
              <a:gd name="connsiteY14-4562" fmla="*/ 986216 h 4492350"/>
              <a:gd name="connsiteX15-4563" fmla="*/ 1881963 w 3694535"/>
              <a:gd name="connsiteY15-4564" fmla="*/ 2060385 h 4492350"/>
              <a:gd name="connsiteX16-4565" fmla="*/ 2057494 w 3694535"/>
              <a:gd name="connsiteY16-4566" fmla="*/ 3046321 h 4492350"/>
              <a:gd name="connsiteX17-4567" fmla="*/ 2647507 w 3694535"/>
              <a:gd name="connsiteY17-4568" fmla="*/ 2519916 h 4492350"/>
              <a:gd name="connsiteX18-4569" fmla="*/ 2913694 w 3694535"/>
              <a:gd name="connsiteY18-4570" fmla="*/ 1291762 h 4492350"/>
              <a:gd name="connsiteX19-4571" fmla="*/ 2806809 w 3694535"/>
              <a:gd name="connsiteY19-4572" fmla="*/ 2383091 h 4492350"/>
              <a:gd name="connsiteX20-4573" fmla="*/ 3694535 w 3694535"/>
              <a:gd name="connsiteY20-4574" fmla="*/ 1124252 h 4492350"/>
              <a:gd name="connsiteX21-4575" fmla="*/ 2222205 w 3694535"/>
              <a:gd name="connsiteY21-4576" fmla="*/ 3370521 h 4492350"/>
              <a:gd name="connsiteX22-4577" fmla="*/ 2169042 w 3694535"/>
              <a:gd name="connsiteY22-4578" fmla="*/ 3817088 h 4492350"/>
              <a:gd name="connsiteX23-4579" fmla="*/ 3317358 w 3694535"/>
              <a:gd name="connsiteY23-4580" fmla="*/ 3094074 h 4492350"/>
              <a:gd name="connsiteX24-4581" fmla="*/ 2194317 w 3694535"/>
              <a:gd name="connsiteY24-4582" fmla="*/ 4030951 h 4492350"/>
              <a:gd name="connsiteX25-4583" fmla="*/ 2232838 w 3694535"/>
              <a:gd name="connsiteY25-4584" fmla="*/ 4476307 h 4492350"/>
              <a:gd name="connsiteX26-4585" fmla="*/ 2218194 w 3694535"/>
              <a:gd name="connsiteY26-4586" fmla="*/ 4491415 h 4492350"/>
              <a:gd name="connsiteX27-4587" fmla="*/ 1743740 w 3694535"/>
              <a:gd name="connsiteY27-4588" fmla="*/ 4492350 h 4492350"/>
              <a:gd name="connsiteX0-4589" fmla="*/ 1743740 w 3694535"/>
              <a:gd name="connsiteY0-4590" fmla="*/ 4492350 h 4492350"/>
              <a:gd name="connsiteX1-4591" fmla="*/ 1796903 w 3694535"/>
              <a:gd name="connsiteY1-4592" fmla="*/ 3785190 h 4492350"/>
              <a:gd name="connsiteX2-4593" fmla="*/ 1307805 w 3694535"/>
              <a:gd name="connsiteY2-4594" fmla="*/ 3381153 h 4492350"/>
              <a:gd name="connsiteX3-4595" fmla="*/ 31898 w 3694535"/>
              <a:gd name="connsiteY3-4596" fmla="*/ 2945218 h 4492350"/>
              <a:gd name="connsiteX4-4597" fmla="*/ 1127052 w 3694535"/>
              <a:gd name="connsiteY4-4598" fmla="*/ 3242930 h 4492350"/>
              <a:gd name="connsiteX5-4599" fmla="*/ 393405 w 3694535"/>
              <a:gd name="connsiteY5-4600" fmla="*/ 2456121 h 4492350"/>
              <a:gd name="connsiteX6-4601" fmla="*/ 1775638 w 3694535"/>
              <a:gd name="connsiteY6-4602" fmla="*/ 3519376 h 4492350"/>
              <a:gd name="connsiteX7-4603" fmla="*/ 1683956 w 3694535"/>
              <a:gd name="connsiteY7-4604" fmla="*/ 2424409 h 4492350"/>
              <a:gd name="connsiteX8-4605" fmla="*/ 0 w 3694535"/>
              <a:gd name="connsiteY8-4606" fmla="*/ 754911 h 4492350"/>
              <a:gd name="connsiteX9-4607" fmla="*/ 988828 w 3694535"/>
              <a:gd name="connsiteY9-4608" fmla="*/ 1924493 h 4492350"/>
              <a:gd name="connsiteX10-4609" fmla="*/ 1113621 w 3694535"/>
              <a:gd name="connsiteY10-4610" fmla="*/ 861237 h 4492350"/>
              <a:gd name="connsiteX11-4611" fmla="*/ 1194671 w 3694535"/>
              <a:gd name="connsiteY11-4612" fmla="*/ 2026621 h 4492350"/>
              <a:gd name="connsiteX12-4613" fmla="*/ 1714640 w 3694535"/>
              <a:gd name="connsiteY12-4614" fmla="*/ 2194318 h 4492350"/>
              <a:gd name="connsiteX13-4615" fmla="*/ 1956391 w 3694535"/>
              <a:gd name="connsiteY13-4616" fmla="*/ 0 h 4492350"/>
              <a:gd name="connsiteX14-4617" fmla="*/ 2027834 w 3694535"/>
              <a:gd name="connsiteY14-4618" fmla="*/ 986216 h 4492350"/>
              <a:gd name="connsiteX15-4619" fmla="*/ 1881963 w 3694535"/>
              <a:gd name="connsiteY15-4620" fmla="*/ 2060385 h 4492350"/>
              <a:gd name="connsiteX16-4621" fmla="*/ 2057494 w 3694535"/>
              <a:gd name="connsiteY16-4622" fmla="*/ 3046321 h 4492350"/>
              <a:gd name="connsiteX17-4623" fmla="*/ 2647507 w 3694535"/>
              <a:gd name="connsiteY17-4624" fmla="*/ 2519916 h 4492350"/>
              <a:gd name="connsiteX18-4625" fmla="*/ 2913694 w 3694535"/>
              <a:gd name="connsiteY18-4626" fmla="*/ 1291762 h 4492350"/>
              <a:gd name="connsiteX19-4627" fmla="*/ 2806809 w 3694535"/>
              <a:gd name="connsiteY19-4628" fmla="*/ 2383091 h 4492350"/>
              <a:gd name="connsiteX20-4629" fmla="*/ 3694535 w 3694535"/>
              <a:gd name="connsiteY20-4630" fmla="*/ 1124252 h 4492350"/>
              <a:gd name="connsiteX21-4631" fmla="*/ 2222205 w 3694535"/>
              <a:gd name="connsiteY21-4632" fmla="*/ 3370521 h 4492350"/>
              <a:gd name="connsiteX22-4633" fmla="*/ 2169042 w 3694535"/>
              <a:gd name="connsiteY22-4634" fmla="*/ 3817088 h 4492350"/>
              <a:gd name="connsiteX23-4635" fmla="*/ 3317358 w 3694535"/>
              <a:gd name="connsiteY23-4636" fmla="*/ 3094074 h 4492350"/>
              <a:gd name="connsiteX24-4637" fmla="*/ 2194317 w 3694535"/>
              <a:gd name="connsiteY24-4638" fmla="*/ 4030951 h 4492350"/>
              <a:gd name="connsiteX25-4639" fmla="*/ 2232838 w 3694535"/>
              <a:gd name="connsiteY25-4640" fmla="*/ 4476307 h 4492350"/>
              <a:gd name="connsiteX26-4641" fmla="*/ 2218194 w 3694535"/>
              <a:gd name="connsiteY26-4642" fmla="*/ 4491415 h 4492350"/>
              <a:gd name="connsiteX27-4643" fmla="*/ 1743740 w 3694535"/>
              <a:gd name="connsiteY27-4644" fmla="*/ 4492350 h 4492350"/>
              <a:gd name="connsiteX0-4645" fmla="*/ 1743740 w 3694535"/>
              <a:gd name="connsiteY0-4646" fmla="*/ 4492350 h 4492350"/>
              <a:gd name="connsiteX1-4647" fmla="*/ 1796903 w 3694535"/>
              <a:gd name="connsiteY1-4648" fmla="*/ 3785190 h 4492350"/>
              <a:gd name="connsiteX2-4649" fmla="*/ 1307805 w 3694535"/>
              <a:gd name="connsiteY2-4650" fmla="*/ 3381153 h 4492350"/>
              <a:gd name="connsiteX3-4651" fmla="*/ 31898 w 3694535"/>
              <a:gd name="connsiteY3-4652" fmla="*/ 2945218 h 4492350"/>
              <a:gd name="connsiteX4-4653" fmla="*/ 1127052 w 3694535"/>
              <a:gd name="connsiteY4-4654" fmla="*/ 3242930 h 4492350"/>
              <a:gd name="connsiteX5-4655" fmla="*/ 393405 w 3694535"/>
              <a:gd name="connsiteY5-4656" fmla="*/ 2456121 h 4492350"/>
              <a:gd name="connsiteX6-4657" fmla="*/ 1775638 w 3694535"/>
              <a:gd name="connsiteY6-4658" fmla="*/ 3519376 h 4492350"/>
              <a:gd name="connsiteX7-4659" fmla="*/ 1683956 w 3694535"/>
              <a:gd name="connsiteY7-4660" fmla="*/ 2424409 h 4492350"/>
              <a:gd name="connsiteX8-4661" fmla="*/ 0 w 3694535"/>
              <a:gd name="connsiteY8-4662" fmla="*/ 754911 h 4492350"/>
              <a:gd name="connsiteX9-4663" fmla="*/ 988828 w 3694535"/>
              <a:gd name="connsiteY9-4664" fmla="*/ 1924493 h 4492350"/>
              <a:gd name="connsiteX10-4665" fmla="*/ 1113621 w 3694535"/>
              <a:gd name="connsiteY10-4666" fmla="*/ 861237 h 4492350"/>
              <a:gd name="connsiteX11-4667" fmla="*/ 1194671 w 3694535"/>
              <a:gd name="connsiteY11-4668" fmla="*/ 2026621 h 4492350"/>
              <a:gd name="connsiteX12-4669" fmla="*/ 1714640 w 3694535"/>
              <a:gd name="connsiteY12-4670" fmla="*/ 2194318 h 4492350"/>
              <a:gd name="connsiteX13-4671" fmla="*/ 1956391 w 3694535"/>
              <a:gd name="connsiteY13-4672" fmla="*/ 0 h 4492350"/>
              <a:gd name="connsiteX14-4673" fmla="*/ 2027834 w 3694535"/>
              <a:gd name="connsiteY14-4674" fmla="*/ 986216 h 4492350"/>
              <a:gd name="connsiteX15-4675" fmla="*/ 1881963 w 3694535"/>
              <a:gd name="connsiteY15-4676" fmla="*/ 2060385 h 4492350"/>
              <a:gd name="connsiteX16-4677" fmla="*/ 2057494 w 3694535"/>
              <a:gd name="connsiteY16-4678" fmla="*/ 3046321 h 4492350"/>
              <a:gd name="connsiteX17-4679" fmla="*/ 2647507 w 3694535"/>
              <a:gd name="connsiteY17-4680" fmla="*/ 2519916 h 4492350"/>
              <a:gd name="connsiteX18-4681" fmla="*/ 2913694 w 3694535"/>
              <a:gd name="connsiteY18-4682" fmla="*/ 1291762 h 4492350"/>
              <a:gd name="connsiteX19-4683" fmla="*/ 2806809 w 3694535"/>
              <a:gd name="connsiteY19-4684" fmla="*/ 2383091 h 4492350"/>
              <a:gd name="connsiteX20-4685" fmla="*/ 3694535 w 3694535"/>
              <a:gd name="connsiteY20-4686" fmla="*/ 1124252 h 4492350"/>
              <a:gd name="connsiteX21-4687" fmla="*/ 2222205 w 3694535"/>
              <a:gd name="connsiteY21-4688" fmla="*/ 3370521 h 4492350"/>
              <a:gd name="connsiteX22-4689" fmla="*/ 2169042 w 3694535"/>
              <a:gd name="connsiteY22-4690" fmla="*/ 3817088 h 4492350"/>
              <a:gd name="connsiteX23-4691" fmla="*/ 3317358 w 3694535"/>
              <a:gd name="connsiteY23-4692" fmla="*/ 3094074 h 4492350"/>
              <a:gd name="connsiteX24-4693" fmla="*/ 2194317 w 3694535"/>
              <a:gd name="connsiteY24-4694" fmla="*/ 4030951 h 4492350"/>
              <a:gd name="connsiteX25-4695" fmla="*/ 2232838 w 3694535"/>
              <a:gd name="connsiteY25-4696" fmla="*/ 4476307 h 4492350"/>
              <a:gd name="connsiteX26-4697" fmla="*/ 2218194 w 3694535"/>
              <a:gd name="connsiteY26-4698" fmla="*/ 4491415 h 4492350"/>
              <a:gd name="connsiteX27-4699" fmla="*/ 1743740 w 3694535"/>
              <a:gd name="connsiteY27-4700" fmla="*/ 4492350 h 4492350"/>
              <a:gd name="connsiteX0-4701" fmla="*/ 1743740 w 3694535"/>
              <a:gd name="connsiteY0-4702" fmla="*/ 4492350 h 4492350"/>
              <a:gd name="connsiteX1-4703" fmla="*/ 1796903 w 3694535"/>
              <a:gd name="connsiteY1-4704" fmla="*/ 3785190 h 4492350"/>
              <a:gd name="connsiteX2-4705" fmla="*/ 1307805 w 3694535"/>
              <a:gd name="connsiteY2-4706" fmla="*/ 3381153 h 4492350"/>
              <a:gd name="connsiteX3-4707" fmla="*/ 31898 w 3694535"/>
              <a:gd name="connsiteY3-4708" fmla="*/ 2945218 h 4492350"/>
              <a:gd name="connsiteX4-4709" fmla="*/ 1127052 w 3694535"/>
              <a:gd name="connsiteY4-4710" fmla="*/ 3242930 h 4492350"/>
              <a:gd name="connsiteX5-4711" fmla="*/ 393405 w 3694535"/>
              <a:gd name="connsiteY5-4712" fmla="*/ 2456121 h 4492350"/>
              <a:gd name="connsiteX6-4713" fmla="*/ 1775638 w 3694535"/>
              <a:gd name="connsiteY6-4714" fmla="*/ 3519376 h 4492350"/>
              <a:gd name="connsiteX7-4715" fmla="*/ 1683956 w 3694535"/>
              <a:gd name="connsiteY7-4716" fmla="*/ 2424409 h 4492350"/>
              <a:gd name="connsiteX8-4717" fmla="*/ 0 w 3694535"/>
              <a:gd name="connsiteY8-4718" fmla="*/ 754911 h 4492350"/>
              <a:gd name="connsiteX9-4719" fmla="*/ 988828 w 3694535"/>
              <a:gd name="connsiteY9-4720" fmla="*/ 1924493 h 4492350"/>
              <a:gd name="connsiteX10-4721" fmla="*/ 1093568 w 3694535"/>
              <a:gd name="connsiteY10-4722" fmla="*/ 857226 h 4492350"/>
              <a:gd name="connsiteX11-4723" fmla="*/ 1194671 w 3694535"/>
              <a:gd name="connsiteY11-4724" fmla="*/ 2026621 h 4492350"/>
              <a:gd name="connsiteX12-4725" fmla="*/ 1714640 w 3694535"/>
              <a:gd name="connsiteY12-4726" fmla="*/ 2194318 h 4492350"/>
              <a:gd name="connsiteX13-4727" fmla="*/ 1956391 w 3694535"/>
              <a:gd name="connsiteY13-4728" fmla="*/ 0 h 4492350"/>
              <a:gd name="connsiteX14-4729" fmla="*/ 2027834 w 3694535"/>
              <a:gd name="connsiteY14-4730" fmla="*/ 986216 h 4492350"/>
              <a:gd name="connsiteX15-4731" fmla="*/ 1881963 w 3694535"/>
              <a:gd name="connsiteY15-4732" fmla="*/ 2060385 h 4492350"/>
              <a:gd name="connsiteX16-4733" fmla="*/ 2057494 w 3694535"/>
              <a:gd name="connsiteY16-4734" fmla="*/ 3046321 h 4492350"/>
              <a:gd name="connsiteX17-4735" fmla="*/ 2647507 w 3694535"/>
              <a:gd name="connsiteY17-4736" fmla="*/ 2519916 h 4492350"/>
              <a:gd name="connsiteX18-4737" fmla="*/ 2913694 w 3694535"/>
              <a:gd name="connsiteY18-4738" fmla="*/ 1291762 h 4492350"/>
              <a:gd name="connsiteX19-4739" fmla="*/ 2806809 w 3694535"/>
              <a:gd name="connsiteY19-4740" fmla="*/ 2383091 h 4492350"/>
              <a:gd name="connsiteX20-4741" fmla="*/ 3694535 w 3694535"/>
              <a:gd name="connsiteY20-4742" fmla="*/ 1124252 h 4492350"/>
              <a:gd name="connsiteX21-4743" fmla="*/ 2222205 w 3694535"/>
              <a:gd name="connsiteY21-4744" fmla="*/ 3370521 h 4492350"/>
              <a:gd name="connsiteX22-4745" fmla="*/ 2169042 w 3694535"/>
              <a:gd name="connsiteY22-4746" fmla="*/ 3817088 h 4492350"/>
              <a:gd name="connsiteX23-4747" fmla="*/ 3317358 w 3694535"/>
              <a:gd name="connsiteY23-4748" fmla="*/ 3094074 h 4492350"/>
              <a:gd name="connsiteX24-4749" fmla="*/ 2194317 w 3694535"/>
              <a:gd name="connsiteY24-4750" fmla="*/ 4030951 h 4492350"/>
              <a:gd name="connsiteX25-4751" fmla="*/ 2232838 w 3694535"/>
              <a:gd name="connsiteY25-4752" fmla="*/ 4476307 h 4492350"/>
              <a:gd name="connsiteX26-4753" fmla="*/ 2218194 w 3694535"/>
              <a:gd name="connsiteY26-4754" fmla="*/ 4491415 h 4492350"/>
              <a:gd name="connsiteX27-4755" fmla="*/ 1743740 w 3694535"/>
              <a:gd name="connsiteY27-4756" fmla="*/ 4492350 h 4492350"/>
              <a:gd name="connsiteX0-4757" fmla="*/ 1743740 w 3694535"/>
              <a:gd name="connsiteY0-4758" fmla="*/ 4492350 h 4492350"/>
              <a:gd name="connsiteX1-4759" fmla="*/ 1796903 w 3694535"/>
              <a:gd name="connsiteY1-4760" fmla="*/ 3785190 h 4492350"/>
              <a:gd name="connsiteX2-4761" fmla="*/ 1307805 w 3694535"/>
              <a:gd name="connsiteY2-4762" fmla="*/ 3381153 h 4492350"/>
              <a:gd name="connsiteX3-4763" fmla="*/ 31898 w 3694535"/>
              <a:gd name="connsiteY3-4764" fmla="*/ 2945218 h 4492350"/>
              <a:gd name="connsiteX4-4765" fmla="*/ 1127052 w 3694535"/>
              <a:gd name="connsiteY4-4766" fmla="*/ 3242930 h 4492350"/>
              <a:gd name="connsiteX5-4767" fmla="*/ 393405 w 3694535"/>
              <a:gd name="connsiteY5-4768" fmla="*/ 2456121 h 4492350"/>
              <a:gd name="connsiteX6-4769" fmla="*/ 1775638 w 3694535"/>
              <a:gd name="connsiteY6-4770" fmla="*/ 3519376 h 4492350"/>
              <a:gd name="connsiteX7-4771" fmla="*/ 1683956 w 3694535"/>
              <a:gd name="connsiteY7-4772" fmla="*/ 2424409 h 4492350"/>
              <a:gd name="connsiteX8-4773" fmla="*/ 0 w 3694535"/>
              <a:gd name="connsiteY8-4774" fmla="*/ 754911 h 4492350"/>
              <a:gd name="connsiteX9-4775" fmla="*/ 988828 w 3694535"/>
              <a:gd name="connsiteY9-4776" fmla="*/ 1924493 h 4492350"/>
              <a:gd name="connsiteX10-4777" fmla="*/ 1093568 w 3694535"/>
              <a:gd name="connsiteY10-4778" fmla="*/ 857226 h 4492350"/>
              <a:gd name="connsiteX11-4779" fmla="*/ 1194671 w 3694535"/>
              <a:gd name="connsiteY11-4780" fmla="*/ 2026621 h 4492350"/>
              <a:gd name="connsiteX12-4781" fmla="*/ 1714640 w 3694535"/>
              <a:gd name="connsiteY12-4782" fmla="*/ 2194318 h 4492350"/>
              <a:gd name="connsiteX13-4783" fmla="*/ 1956391 w 3694535"/>
              <a:gd name="connsiteY13-4784" fmla="*/ 0 h 4492350"/>
              <a:gd name="connsiteX14-4785" fmla="*/ 2027834 w 3694535"/>
              <a:gd name="connsiteY14-4786" fmla="*/ 986216 h 4492350"/>
              <a:gd name="connsiteX15-4787" fmla="*/ 1881963 w 3694535"/>
              <a:gd name="connsiteY15-4788" fmla="*/ 2060385 h 4492350"/>
              <a:gd name="connsiteX16-4789" fmla="*/ 2057494 w 3694535"/>
              <a:gd name="connsiteY16-4790" fmla="*/ 3046321 h 4492350"/>
              <a:gd name="connsiteX17-4791" fmla="*/ 2647507 w 3694535"/>
              <a:gd name="connsiteY17-4792" fmla="*/ 2519916 h 4492350"/>
              <a:gd name="connsiteX18-4793" fmla="*/ 2913694 w 3694535"/>
              <a:gd name="connsiteY18-4794" fmla="*/ 1291762 h 4492350"/>
              <a:gd name="connsiteX19-4795" fmla="*/ 2806809 w 3694535"/>
              <a:gd name="connsiteY19-4796" fmla="*/ 2383091 h 4492350"/>
              <a:gd name="connsiteX20-4797" fmla="*/ 3694535 w 3694535"/>
              <a:gd name="connsiteY20-4798" fmla="*/ 1124252 h 4492350"/>
              <a:gd name="connsiteX21-4799" fmla="*/ 2222205 w 3694535"/>
              <a:gd name="connsiteY21-4800" fmla="*/ 3370521 h 4492350"/>
              <a:gd name="connsiteX22-4801" fmla="*/ 2169042 w 3694535"/>
              <a:gd name="connsiteY22-4802" fmla="*/ 3817088 h 4492350"/>
              <a:gd name="connsiteX23-4803" fmla="*/ 3317358 w 3694535"/>
              <a:gd name="connsiteY23-4804" fmla="*/ 3094074 h 4492350"/>
              <a:gd name="connsiteX24-4805" fmla="*/ 2194317 w 3694535"/>
              <a:gd name="connsiteY24-4806" fmla="*/ 4030951 h 4492350"/>
              <a:gd name="connsiteX25-4807" fmla="*/ 2232838 w 3694535"/>
              <a:gd name="connsiteY25-4808" fmla="*/ 4476307 h 4492350"/>
              <a:gd name="connsiteX26-4809" fmla="*/ 2218194 w 3694535"/>
              <a:gd name="connsiteY26-4810" fmla="*/ 4491415 h 4492350"/>
              <a:gd name="connsiteX27-4811" fmla="*/ 1743740 w 3694535"/>
              <a:gd name="connsiteY27-4812" fmla="*/ 4492350 h 4492350"/>
              <a:gd name="connsiteX0-4813" fmla="*/ 1711842 w 3662637"/>
              <a:gd name="connsiteY0-4814" fmla="*/ 4492350 h 4492350"/>
              <a:gd name="connsiteX1-4815" fmla="*/ 1765005 w 3662637"/>
              <a:gd name="connsiteY1-4816" fmla="*/ 3785190 h 4492350"/>
              <a:gd name="connsiteX2-4817" fmla="*/ 1275907 w 3662637"/>
              <a:gd name="connsiteY2-4818" fmla="*/ 3381153 h 4492350"/>
              <a:gd name="connsiteX3-4819" fmla="*/ 0 w 3662637"/>
              <a:gd name="connsiteY3-4820" fmla="*/ 2945218 h 4492350"/>
              <a:gd name="connsiteX4-4821" fmla="*/ 1095154 w 3662637"/>
              <a:gd name="connsiteY4-4822" fmla="*/ 3242930 h 4492350"/>
              <a:gd name="connsiteX5-4823" fmla="*/ 361507 w 3662637"/>
              <a:gd name="connsiteY5-4824" fmla="*/ 2456121 h 4492350"/>
              <a:gd name="connsiteX6-4825" fmla="*/ 1743740 w 3662637"/>
              <a:gd name="connsiteY6-4826" fmla="*/ 3519376 h 4492350"/>
              <a:gd name="connsiteX7-4827" fmla="*/ 1652058 w 3662637"/>
              <a:gd name="connsiteY7-4828" fmla="*/ 2424409 h 4492350"/>
              <a:gd name="connsiteX8-4829" fmla="*/ 8208 w 3662637"/>
              <a:gd name="connsiteY8-4830" fmla="*/ 750901 h 4492350"/>
              <a:gd name="connsiteX9-4831" fmla="*/ 956930 w 3662637"/>
              <a:gd name="connsiteY9-4832" fmla="*/ 1924493 h 4492350"/>
              <a:gd name="connsiteX10-4833" fmla="*/ 1061670 w 3662637"/>
              <a:gd name="connsiteY10-4834" fmla="*/ 857226 h 4492350"/>
              <a:gd name="connsiteX11-4835" fmla="*/ 1162773 w 3662637"/>
              <a:gd name="connsiteY11-4836" fmla="*/ 2026621 h 4492350"/>
              <a:gd name="connsiteX12-4837" fmla="*/ 1682742 w 3662637"/>
              <a:gd name="connsiteY12-4838" fmla="*/ 2194318 h 4492350"/>
              <a:gd name="connsiteX13-4839" fmla="*/ 1924493 w 3662637"/>
              <a:gd name="connsiteY13-4840" fmla="*/ 0 h 4492350"/>
              <a:gd name="connsiteX14-4841" fmla="*/ 1995936 w 3662637"/>
              <a:gd name="connsiteY14-4842" fmla="*/ 986216 h 4492350"/>
              <a:gd name="connsiteX15-4843" fmla="*/ 1850065 w 3662637"/>
              <a:gd name="connsiteY15-4844" fmla="*/ 2060385 h 4492350"/>
              <a:gd name="connsiteX16-4845" fmla="*/ 2025596 w 3662637"/>
              <a:gd name="connsiteY16-4846" fmla="*/ 3046321 h 4492350"/>
              <a:gd name="connsiteX17-4847" fmla="*/ 2615609 w 3662637"/>
              <a:gd name="connsiteY17-4848" fmla="*/ 2519916 h 4492350"/>
              <a:gd name="connsiteX18-4849" fmla="*/ 2881796 w 3662637"/>
              <a:gd name="connsiteY18-4850" fmla="*/ 1291762 h 4492350"/>
              <a:gd name="connsiteX19-4851" fmla="*/ 2774911 w 3662637"/>
              <a:gd name="connsiteY19-4852" fmla="*/ 2383091 h 4492350"/>
              <a:gd name="connsiteX20-4853" fmla="*/ 3662637 w 3662637"/>
              <a:gd name="connsiteY20-4854" fmla="*/ 1124252 h 4492350"/>
              <a:gd name="connsiteX21-4855" fmla="*/ 2190307 w 3662637"/>
              <a:gd name="connsiteY21-4856" fmla="*/ 3370521 h 4492350"/>
              <a:gd name="connsiteX22-4857" fmla="*/ 2137144 w 3662637"/>
              <a:gd name="connsiteY22-4858" fmla="*/ 3817088 h 4492350"/>
              <a:gd name="connsiteX23-4859" fmla="*/ 3285460 w 3662637"/>
              <a:gd name="connsiteY23-4860" fmla="*/ 3094074 h 4492350"/>
              <a:gd name="connsiteX24-4861" fmla="*/ 2162419 w 3662637"/>
              <a:gd name="connsiteY24-4862" fmla="*/ 4030951 h 4492350"/>
              <a:gd name="connsiteX25-4863" fmla="*/ 2200940 w 3662637"/>
              <a:gd name="connsiteY25-4864" fmla="*/ 4476307 h 4492350"/>
              <a:gd name="connsiteX26-4865" fmla="*/ 2186296 w 3662637"/>
              <a:gd name="connsiteY26-4866" fmla="*/ 4491415 h 4492350"/>
              <a:gd name="connsiteX27-4867" fmla="*/ 1711842 w 3662637"/>
              <a:gd name="connsiteY27-4868" fmla="*/ 4492350 h 4492350"/>
              <a:gd name="connsiteX0-4869" fmla="*/ 1711842 w 3662637"/>
              <a:gd name="connsiteY0-4870" fmla="*/ 4492350 h 4492350"/>
              <a:gd name="connsiteX1-4871" fmla="*/ 1765005 w 3662637"/>
              <a:gd name="connsiteY1-4872" fmla="*/ 3785190 h 4492350"/>
              <a:gd name="connsiteX2-4873" fmla="*/ 1275907 w 3662637"/>
              <a:gd name="connsiteY2-4874" fmla="*/ 3381153 h 4492350"/>
              <a:gd name="connsiteX3-4875" fmla="*/ 0 w 3662637"/>
              <a:gd name="connsiteY3-4876" fmla="*/ 2945218 h 4492350"/>
              <a:gd name="connsiteX4-4877" fmla="*/ 1095154 w 3662637"/>
              <a:gd name="connsiteY4-4878" fmla="*/ 3242930 h 4492350"/>
              <a:gd name="connsiteX5-4879" fmla="*/ 361507 w 3662637"/>
              <a:gd name="connsiteY5-4880" fmla="*/ 2456121 h 4492350"/>
              <a:gd name="connsiteX6-4881" fmla="*/ 1743740 w 3662637"/>
              <a:gd name="connsiteY6-4882" fmla="*/ 3519376 h 4492350"/>
              <a:gd name="connsiteX7-4883" fmla="*/ 1652058 w 3662637"/>
              <a:gd name="connsiteY7-4884" fmla="*/ 2424409 h 4492350"/>
              <a:gd name="connsiteX8-4885" fmla="*/ 8208 w 3662637"/>
              <a:gd name="connsiteY8-4886" fmla="*/ 750901 h 4492350"/>
              <a:gd name="connsiteX9-4887" fmla="*/ 956930 w 3662637"/>
              <a:gd name="connsiteY9-4888" fmla="*/ 1924493 h 4492350"/>
              <a:gd name="connsiteX10-4889" fmla="*/ 1061670 w 3662637"/>
              <a:gd name="connsiteY10-4890" fmla="*/ 857226 h 4492350"/>
              <a:gd name="connsiteX11-4891" fmla="*/ 1162773 w 3662637"/>
              <a:gd name="connsiteY11-4892" fmla="*/ 2026621 h 4492350"/>
              <a:gd name="connsiteX12-4893" fmla="*/ 1682742 w 3662637"/>
              <a:gd name="connsiteY12-4894" fmla="*/ 2194318 h 4492350"/>
              <a:gd name="connsiteX13-4895" fmla="*/ 1924493 w 3662637"/>
              <a:gd name="connsiteY13-4896" fmla="*/ 0 h 4492350"/>
              <a:gd name="connsiteX14-4897" fmla="*/ 1995936 w 3662637"/>
              <a:gd name="connsiteY14-4898" fmla="*/ 986216 h 4492350"/>
              <a:gd name="connsiteX15-4899" fmla="*/ 1850065 w 3662637"/>
              <a:gd name="connsiteY15-4900" fmla="*/ 2060385 h 4492350"/>
              <a:gd name="connsiteX16-4901" fmla="*/ 2025596 w 3662637"/>
              <a:gd name="connsiteY16-4902" fmla="*/ 3046321 h 4492350"/>
              <a:gd name="connsiteX17-4903" fmla="*/ 2615609 w 3662637"/>
              <a:gd name="connsiteY17-4904" fmla="*/ 2519916 h 4492350"/>
              <a:gd name="connsiteX18-4905" fmla="*/ 2881796 w 3662637"/>
              <a:gd name="connsiteY18-4906" fmla="*/ 1291762 h 4492350"/>
              <a:gd name="connsiteX19-4907" fmla="*/ 2774911 w 3662637"/>
              <a:gd name="connsiteY19-4908" fmla="*/ 2383091 h 4492350"/>
              <a:gd name="connsiteX20-4909" fmla="*/ 3662637 w 3662637"/>
              <a:gd name="connsiteY20-4910" fmla="*/ 1124252 h 4492350"/>
              <a:gd name="connsiteX21-4911" fmla="*/ 2190307 w 3662637"/>
              <a:gd name="connsiteY21-4912" fmla="*/ 3370521 h 4492350"/>
              <a:gd name="connsiteX22-4913" fmla="*/ 2137144 w 3662637"/>
              <a:gd name="connsiteY22-4914" fmla="*/ 3817088 h 4492350"/>
              <a:gd name="connsiteX23-4915" fmla="*/ 3285460 w 3662637"/>
              <a:gd name="connsiteY23-4916" fmla="*/ 3094074 h 4492350"/>
              <a:gd name="connsiteX24-4917" fmla="*/ 2162419 w 3662637"/>
              <a:gd name="connsiteY24-4918" fmla="*/ 4030951 h 4492350"/>
              <a:gd name="connsiteX25-4919" fmla="*/ 2200940 w 3662637"/>
              <a:gd name="connsiteY25-4920" fmla="*/ 4476307 h 4492350"/>
              <a:gd name="connsiteX26-4921" fmla="*/ 2186296 w 3662637"/>
              <a:gd name="connsiteY26-4922" fmla="*/ 4491415 h 4492350"/>
              <a:gd name="connsiteX27-4923" fmla="*/ 1711842 w 3662637"/>
              <a:gd name="connsiteY27-4924" fmla="*/ 4492350 h 4492350"/>
              <a:gd name="connsiteX0-4925" fmla="*/ 1711842 w 3662637"/>
              <a:gd name="connsiteY0-4926" fmla="*/ 4492350 h 4492350"/>
              <a:gd name="connsiteX1-4927" fmla="*/ 1765005 w 3662637"/>
              <a:gd name="connsiteY1-4928" fmla="*/ 3785190 h 4492350"/>
              <a:gd name="connsiteX2-4929" fmla="*/ 1275907 w 3662637"/>
              <a:gd name="connsiteY2-4930" fmla="*/ 3381153 h 4492350"/>
              <a:gd name="connsiteX3-4931" fmla="*/ 0 w 3662637"/>
              <a:gd name="connsiteY3-4932" fmla="*/ 2945218 h 4492350"/>
              <a:gd name="connsiteX4-4933" fmla="*/ 1095154 w 3662637"/>
              <a:gd name="connsiteY4-4934" fmla="*/ 3242930 h 4492350"/>
              <a:gd name="connsiteX5-4935" fmla="*/ 361507 w 3662637"/>
              <a:gd name="connsiteY5-4936" fmla="*/ 2456121 h 4492350"/>
              <a:gd name="connsiteX6-4937" fmla="*/ 1743740 w 3662637"/>
              <a:gd name="connsiteY6-4938" fmla="*/ 3519376 h 4492350"/>
              <a:gd name="connsiteX7-4939" fmla="*/ 1652058 w 3662637"/>
              <a:gd name="connsiteY7-4940" fmla="*/ 2424409 h 4492350"/>
              <a:gd name="connsiteX8-4941" fmla="*/ 8208 w 3662637"/>
              <a:gd name="connsiteY8-4942" fmla="*/ 750901 h 4492350"/>
              <a:gd name="connsiteX9-4943" fmla="*/ 956930 w 3662637"/>
              <a:gd name="connsiteY9-4944" fmla="*/ 1924493 h 4492350"/>
              <a:gd name="connsiteX10-4945" fmla="*/ 1061670 w 3662637"/>
              <a:gd name="connsiteY10-4946" fmla="*/ 857226 h 4492350"/>
              <a:gd name="connsiteX11-4947" fmla="*/ 1162773 w 3662637"/>
              <a:gd name="connsiteY11-4948" fmla="*/ 2026621 h 4492350"/>
              <a:gd name="connsiteX12-4949" fmla="*/ 1682742 w 3662637"/>
              <a:gd name="connsiteY12-4950" fmla="*/ 2194318 h 4492350"/>
              <a:gd name="connsiteX13-4951" fmla="*/ 1924493 w 3662637"/>
              <a:gd name="connsiteY13-4952" fmla="*/ 0 h 4492350"/>
              <a:gd name="connsiteX14-4953" fmla="*/ 1995936 w 3662637"/>
              <a:gd name="connsiteY14-4954" fmla="*/ 986216 h 4492350"/>
              <a:gd name="connsiteX15-4955" fmla="*/ 1850065 w 3662637"/>
              <a:gd name="connsiteY15-4956" fmla="*/ 2060385 h 4492350"/>
              <a:gd name="connsiteX16-4957" fmla="*/ 2025596 w 3662637"/>
              <a:gd name="connsiteY16-4958" fmla="*/ 3046321 h 4492350"/>
              <a:gd name="connsiteX17-4959" fmla="*/ 2615609 w 3662637"/>
              <a:gd name="connsiteY17-4960" fmla="*/ 2519916 h 4492350"/>
              <a:gd name="connsiteX18-4961" fmla="*/ 2881796 w 3662637"/>
              <a:gd name="connsiteY18-4962" fmla="*/ 1291762 h 4492350"/>
              <a:gd name="connsiteX19-4963" fmla="*/ 2774911 w 3662637"/>
              <a:gd name="connsiteY19-4964" fmla="*/ 2383091 h 4492350"/>
              <a:gd name="connsiteX20-4965" fmla="*/ 3662637 w 3662637"/>
              <a:gd name="connsiteY20-4966" fmla="*/ 1124252 h 4492350"/>
              <a:gd name="connsiteX21-4967" fmla="*/ 2190307 w 3662637"/>
              <a:gd name="connsiteY21-4968" fmla="*/ 3370521 h 4492350"/>
              <a:gd name="connsiteX22-4969" fmla="*/ 2137144 w 3662637"/>
              <a:gd name="connsiteY22-4970" fmla="*/ 3817088 h 4492350"/>
              <a:gd name="connsiteX23-4971" fmla="*/ 3285460 w 3662637"/>
              <a:gd name="connsiteY23-4972" fmla="*/ 3094074 h 4492350"/>
              <a:gd name="connsiteX24-4973" fmla="*/ 2162419 w 3662637"/>
              <a:gd name="connsiteY24-4974" fmla="*/ 4030951 h 4492350"/>
              <a:gd name="connsiteX25-4975" fmla="*/ 2200940 w 3662637"/>
              <a:gd name="connsiteY25-4976" fmla="*/ 4476307 h 4492350"/>
              <a:gd name="connsiteX26-4977" fmla="*/ 2186296 w 3662637"/>
              <a:gd name="connsiteY26-4978" fmla="*/ 4491415 h 4492350"/>
              <a:gd name="connsiteX27-4979" fmla="*/ 1711842 w 3662637"/>
              <a:gd name="connsiteY27-4980" fmla="*/ 4492350 h 4492350"/>
              <a:gd name="connsiteX0-4981" fmla="*/ 1711842 w 3662637"/>
              <a:gd name="connsiteY0-4982" fmla="*/ 4492350 h 4492350"/>
              <a:gd name="connsiteX1-4983" fmla="*/ 1765005 w 3662637"/>
              <a:gd name="connsiteY1-4984" fmla="*/ 3785190 h 4492350"/>
              <a:gd name="connsiteX2-4985" fmla="*/ 1275907 w 3662637"/>
              <a:gd name="connsiteY2-4986" fmla="*/ 3381153 h 4492350"/>
              <a:gd name="connsiteX3-4987" fmla="*/ 0 w 3662637"/>
              <a:gd name="connsiteY3-4988" fmla="*/ 2945218 h 4492350"/>
              <a:gd name="connsiteX4-4989" fmla="*/ 1095154 w 3662637"/>
              <a:gd name="connsiteY4-4990" fmla="*/ 3242930 h 4492350"/>
              <a:gd name="connsiteX5-4991" fmla="*/ 361507 w 3662637"/>
              <a:gd name="connsiteY5-4992" fmla="*/ 2456121 h 4492350"/>
              <a:gd name="connsiteX6-4993" fmla="*/ 1743740 w 3662637"/>
              <a:gd name="connsiteY6-4994" fmla="*/ 3519376 h 4492350"/>
              <a:gd name="connsiteX7-4995" fmla="*/ 1652058 w 3662637"/>
              <a:gd name="connsiteY7-4996" fmla="*/ 2424409 h 4492350"/>
              <a:gd name="connsiteX8-4997" fmla="*/ 8208 w 3662637"/>
              <a:gd name="connsiteY8-4998" fmla="*/ 750901 h 4492350"/>
              <a:gd name="connsiteX9-4999" fmla="*/ 956930 w 3662637"/>
              <a:gd name="connsiteY9-5000" fmla="*/ 1924493 h 4492350"/>
              <a:gd name="connsiteX10-5001" fmla="*/ 1061670 w 3662637"/>
              <a:gd name="connsiteY10-5002" fmla="*/ 857226 h 4492350"/>
              <a:gd name="connsiteX11-5003" fmla="*/ 1162773 w 3662637"/>
              <a:gd name="connsiteY11-5004" fmla="*/ 2026621 h 4492350"/>
              <a:gd name="connsiteX12-5005" fmla="*/ 1682742 w 3662637"/>
              <a:gd name="connsiteY12-5006" fmla="*/ 2194318 h 4492350"/>
              <a:gd name="connsiteX13-5007" fmla="*/ 1924493 w 3662637"/>
              <a:gd name="connsiteY13-5008" fmla="*/ 0 h 4492350"/>
              <a:gd name="connsiteX14-5009" fmla="*/ 1995936 w 3662637"/>
              <a:gd name="connsiteY14-5010" fmla="*/ 986216 h 4492350"/>
              <a:gd name="connsiteX15-5011" fmla="*/ 1850065 w 3662637"/>
              <a:gd name="connsiteY15-5012" fmla="*/ 2060385 h 4492350"/>
              <a:gd name="connsiteX16-5013" fmla="*/ 2025596 w 3662637"/>
              <a:gd name="connsiteY16-5014" fmla="*/ 3046321 h 4492350"/>
              <a:gd name="connsiteX17-5015" fmla="*/ 2615609 w 3662637"/>
              <a:gd name="connsiteY17-5016" fmla="*/ 2519916 h 4492350"/>
              <a:gd name="connsiteX18-5017" fmla="*/ 2881796 w 3662637"/>
              <a:gd name="connsiteY18-5018" fmla="*/ 1291762 h 4492350"/>
              <a:gd name="connsiteX19-5019" fmla="*/ 2774911 w 3662637"/>
              <a:gd name="connsiteY19-5020" fmla="*/ 2383091 h 4492350"/>
              <a:gd name="connsiteX20-5021" fmla="*/ 3662637 w 3662637"/>
              <a:gd name="connsiteY20-5022" fmla="*/ 1124252 h 4492350"/>
              <a:gd name="connsiteX21-5023" fmla="*/ 2190307 w 3662637"/>
              <a:gd name="connsiteY21-5024" fmla="*/ 3370521 h 4492350"/>
              <a:gd name="connsiteX22-5025" fmla="*/ 2137144 w 3662637"/>
              <a:gd name="connsiteY22-5026" fmla="*/ 3817088 h 4492350"/>
              <a:gd name="connsiteX23-5027" fmla="*/ 3285460 w 3662637"/>
              <a:gd name="connsiteY23-5028" fmla="*/ 3094074 h 4492350"/>
              <a:gd name="connsiteX24-5029" fmla="*/ 2162419 w 3662637"/>
              <a:gd name="connsiteY24-5030" fmla="*/ 4030951 h 4492350"/>
              <a:gd name="connsiteX25-5031" fmla="*/ 2200940 w 3662637"/>
              <a:gd name="connsiteY25-5032" fmla="*/ 4476307 h 4492350"/>
              <a:gd name="connsiteX26-5033" fmla="*/ 2186296 w 3662637"/>
              <a:gd name="connsiteY26-5034" fmla="*/ 4491415 h 4492350"/>
              <a:gd name="connsiteX27-5035" fmla="*/ 1711842 w 3662637"/>
              <a:gd name="connsiteY27-5036" fmla="*/ 4492350 h 4492350"/>
              <a:gd name="connsiteX0-5037" fmla="*/ 1711842 w 3662637"/>
              <a:gd name="connsiteY0-5038" fmla="*/ 4492350 h 4492350"/>
              <a:gd name="connsiteX1-5039" fmla="*/ 1765005 w 3662637"/>
              <a:gd name="connsiteY1-5040" fmla="*/ 3785190 h 4492350"/>
              <a:gd name="connsiteX2-5041" fmla="*/ 1275907 w 3662637"/>
              <a:gd name="connsiteY2-5042" fmla="*/ 3381153 h 4492350"/>
              <a:gd name="connsiteX3-5043" fmla="*/ 0 w 3662637"/>
              <a:gd name="connsiteY3-5044" fmla="*/ 2945218 h 4492350"/>
              <a:gd name="connsiteX4-5045" fmla="*/ 1095154 w 3662637"/>
              <a:gd name="connsiteY4-5046" fmla="*/ 3242930 h 4492350"/>
              <a:gd name="connsiteX5-5047" fmla="*/ 361507 w 3662637"/>
              <a:gd name="connsiteY5-5048" fmla="*/ 2456121 h 4492350"/>
              <a:gd name="connsiteX6-5049" fmla="*/ 1743740 w 3662637"/>
              <a:gd name="connsiteY6-5050" fmla="*/ 3519376 h 4492350"/>
              <a:gd name="connsiteX7-5051" fmla="*/ 1652058 w 3662637"/>
              <a:gd name="connsiteY7-5052" fmla="*/ 2400346 h 4492350"/>
              <a:gd name="connsiteX8-5053" fmla="*/ 8208 w 3662637"/>
              <a:gd name="connsiteY8-5054" fmla="*/ 750901 h 4492350"/>
              <a:gd name="connsiteX9-5055" fmla="*/ 956930 w 3662637"/>
              <a:gd name="connsiteY9-5056" fmla="*/ 1924493 h 4492350"/>
              <a:gd name="connsiteX10-5057" fmla="*/ 1061670 w 3662637"/>
              <a:gd name="connsiteY10-5058" fmla="*/ 857226 h 4492350"/>
              <a:gd name="connsiteX11-5059" fmla="*/ 1162773 w 3662637"/>
              <a:gd name="connsiteY11-5060" fmla="*/ 2026621 h 4492350"/>
              <a:gd name="connsiteX12-5061" fmla="*/ 1682742 w 3662637"/>
              <a:gd name="connsiteY12-5062" fmla="*/ 2194318 h 4492350"/>
              <a:gd name="connsiteX13-5063" fmla="*/ 1924493 w 3662637"/>
              <a:gd name="connsiteY13-5064" fmla="*/ 0 h 4492350"/>
              <a:gd name="connsiteX14-5065" fmla="*/ 1995936 w 3662637"/>
              <a:gd name="connsiteY14-5066" fmla="*/ 986216 h 4492350"/>
              <a:gd name="connsiteX15-5067" fmla="*/ 1850065 w 3662637"/>
              <a:gd name="connsiteY15-5068" fmla="*/ 2060385 h 4492350"/>
              <a:gd name="connsiteX16-5069" fmla="*/ 2025596 w 3662637"/>
              <a:gd name="connsiteY16-5070" fmla="*/ 3046321 h 4492350"/>
              <a:gd name="connsiteX17-5071" fmla="*/ 2615609 w 3662637"/>
              <a:gd name="connsiteY17-5072" fmla="*/ 2519916 h 4492350"/>
              <a:gd name="connsiteX18-5073" fmla="*/ 2881796 w 3662637"/>
              <a:gd name="connsiteY18-5074" fmla="*/ 1291762 h 4492350"/>
              <a:gd name="connsiteX19-5075" fmla="*/ 2774911 w 3662637"/>
              <a:gd name="connsiteY19-5076" fmla="*/ 2383091 h 4492350"/>
              <a:gd name="connsiteX20-5077" fmla="*/ 3662637 w 3662637"/>
              <a:gd name="connsiteY20-5078" fmla="*/ 1124252 h 4492350"/>
              <a:gd name="connsiteX21-5079" fmla="*/ 2190307 w 3662637"/>
              <a:gd name="connsiteY21-5080" fmla="*/ 3370521 h 4492350"/>
              <a:gd name="connsiteX22-5081" fmla="*/ 2137144 w 3662637"/>
              <a:gd name="connsiteY22-5082" fmla="*/ 3817088 h 4492350"/>
              <a:gd name="connsiteX23-5083" fmla="*/ 3285460 w 3662637"/>
              <a:gd name="connsiteY23-5084" fmla="*/ 3094074 h 4492350"/>
              <a:gd name="connsiteX24-5085" fmla="*/ 2162419 w 3662637"/>
              <a:gd name="connsiteY24-5086" fmla="*/ 4030951 h 4492350"/>
              <a:gd name="connsiteX25-5087" fmla="*/ 2200940 w 3662637"/>
              <a:gd name="connsiteY25-5088" fmla="*/ 4476307 h 4492350"/>
              <a:gd name="connsiteX26-5089" fmla="*/ 2186296 w 3662637"/>
              <a:gd name="connsiteY26-5090" fmla="*/ 4491415 h 4492350"/>
              <a:gd name="connsiteX27-5091" fmla="*/ 1711842 w 3662637"/>
              <a:gd name="connsiteY27-5092" fmla="*/ 4492350 h 4492350"/>
              <a:gd name="connsiteX0-5093" fmla="*/ 1711842 w 3662637"/>
              <a:gd name="connsiteY0-5094" fmla="*/ 4492350 h 4492350"/>
              <a:gd name="connsiteX1-5095" fmla="*/ 1765005 w 3662637"/>
              <a:gd name="connsiteY1-5096" fmla="*/ 3785190 h 4492350"/>
              <a:gd name="connsiteX2-5097" fmla="*/ 1275907 w 3662637"/>
              <a:gd name="connsiteY2-5098" fmla="*/ 3381153 h 4492350"/>
              <a:gd name="connsiteX3-5099" fmla="*/ 0 w 3662637"/>
              <a:gd name="connsiteY3-5100" fmla="*/ 2945218 h 4492350"/>
              <a:gd name="connsiteX4-5101" fmla="*/ 1095154 w 3662637"/>
              <a:gd name="connsiteY4-5102" fmla="*/ 3242930 h 4492350"/>
              <a:gd name="connsiteX5-5103" fmla="*/ 361507 w 3662637"/>
              <a:gd name="connsiteY5-5104" fmla="*/ 2456121 h 4492350"/>
              <a:gd name="connsiteX6-5105" fmla="*/ 1743740 w 3662637"/>
              <a:gd name="connsiteY6-5106" fmla="*/ 3519376 h 4492350"/>
              <a:gd name="connsiteX7-5107" fmla="*/ 1652058 w 3662637"/>
              <a:gd name="connsiteY7-5108" fmla="*/ 2400346 h 4492350"/>
              <a:gd name="connsiteX8-5109" fmla="*/ 8208 w 3662637"/>
              <a:gd name="connsiteY8-5110" fmla="*/ 750901 h 4492350"/>
              <a:gd name="connsiteX9-5111" fmla="*/ 956930 w 3662637"/>
              <a:gd name="connsiteY9-5112" fmla="*/ 1924493 h 4492350"/>
              <a:gd name="connsiteX10-5113" fmla="*/ 1061670 w 3662637"/>
              <a:gd name="connsiteY10-5114" fmla="*/ 857226 h 4492350"/>
              <a:gd name="connsiteX11-5115" fmla="*/ 1162773 w 3662637"/>
              <a:gd name="connsiteY11-5116" fmla="*/ 2026621 h 4492350"/>
              <a:gd name="connsiteX12-5117" fmla="*/ 1682742 w 3662637"/>
              <a:gd name="connsiteY12-5118" fmla="*/ 2194318 h 4492350"/>
              <a:gd name="connsiteX13-5119" fmla="*/ 1924493 w 3662637"/>
              <a:gd name="connsiteY13-5120" fmla="*/ 0 h 4492350"/>
              <a:gd name="connsiteX14-5121" fmla="*/ 1995936 w 3662637"/>
              <a:gd name="connsiteY14-5122" fmla="*/ 986216 h 4492350"/>
              <a:gd name="connsiteX15-5123" fmla="*/ 1850065 w 3662637"/>
              <a:gd name="connsiteY15-5124" fmla="*/ 2060385 h 4492350"/>
              <a:gd name="connsiteX16-5125" fmla="*/ 2025596 w 3662637"/>
              <a:gd name="connsiteY16-5126" fmla="*/ 3046321 h 4492350"/>
              <a:gd name="connsiteX17-5127" fmla="*/ 2615609 w 3662637"/>
              <a:gd name="connsiteY17-5128" fmla="*/ 2519916 h 4492350"/>
              <a:gd name="connsiteX18-5129" fmla="*/ 2881796 w 3662637"/>
              <a:gd name="connsiteY18-5130" fmla="*/ 1291762 h 4492350"/>
              <a:gd name="connsiteX19-5131" fmla="*/ 2774911 w 3662637"/>
              <a:gd name="connsiteY19-5132" fmla="*/ 2383091 h 4492350"/>
              <a:gd name="connsiteX20-5133" fmla="*/ 3662637 w 3662637"/>
              <a:gd name="connsiteY20-5134" fmla="*/ 1124252 h 4492350"/>
              <a:gd name="connsiteX21-5135" fmla="*/ 2190307 w 3662637"/>
              <a:gd name="connsiteY21-5136" fmla="*/ 3370521 h 4492350"/>
              <a:gd name="connsiteX22-5137" fmla="*/ 2137144 w 3662637"/>
              <a:gd name="connsiteY22-5138" fmla="*/ 3817088 h 4492350"/>
              <a:gd name="connsiteX23-5139" fmla="*/ 3285460 w 3662637"/>
              <a:gd name="connsiteY23-5140" fmla="*/ 3094074 h 4492350"/>
              <a:gd name="connsiteX24-5141" fmla="*/ 2162419 w 3662637"/>
              <a:gd name="connsiteY24-5142" fmla="*/ 4030951 h 4492350"/>
              <a:gd name="connsiteX25-5143" fmla="*/ 2200940 w 3662637"/>
              <a:gd name="connsiteY25-5144" fmla="*/ 4476307 h 4492350"/>
              <a:gd name="connsiteX26-5145" fmla="*/ 2186296 w 3662637"/>
              <a:gd name="connsiteY26-5146" fmla="*/ 4491415 h 4492350"/>
              <a:gd name="connsiteX27-5147" fmla="*/ 1711842 w 3662637"/>
              <a:gd name="connsiteY27-5148" fmla="*/ 4492350 h 4492350"/>
              <a:gd name="connsiteX0-5149" fmla="*/ 1711842 w 3662637"/>
              <a:gd name="connsiteY0-5150" fmla="*/ 4492350 h 4492350"/>
              <a:gd name="connsiteX1-5151" fmla="*/ 1765005 w 3662637"/>
              <a:gd name="connsiteY1-5152" fmla="*/ 3785190 h 4492350"/>
              <a:gd name="connsiteX2-5153" fmla="*/ 1275907 w 3662637"/>
              <a:gd name="connsiteY2-5154" fmla="*/ 3381153 h 4492350"/>
              <a:gd name="connsiteX3-5155" fmla="*/ 0 w 3662637"/>
              <a:gd name="connsiteY3-5156" fmla="*/ 2945218 h 4492350"/>
              <a:gd name="connsiteX4-5157" fmla="*/ 1095154 w 3662637"/>
              <a:gd name="connsiteY4-5158" fmla="*/ 3242930 h 4492350"/>
              <a:gd name="connsiteX5-5159" fmla="*/ 361507 w 3662637"/>
              <a:gd name="connsiteY5-5160" fmla="*/ 2456121 h 4492350"/>
              <a:gd name="connsiteX6-5161" fmla="*/ 1743740 w 3662637"/>
              <a:gd name="connsiteY6-5162" fmla="*/ 3519376 h 4492350"/>
              <a:gd name="connsiteX7-5163" fmla="*/ 1652058 w 3662637"/>
              <a:gd name="connsiteY7-5164" fmla="*/ 2400346 h 4492350"/>
              <a:gd name="connsiteX8-5165" fmla="*/ 8208 w 3662637"/>
              <a:gd name="connsiteY8-5166" fmla="*/ 750901 h 4492350"/>
              <a:gd name="connsiteX9-5167" fmla="*/ 956930 w 3662637"/>
              <a:gd name="connsiteY9-5168" fmla="*/ 1924493 h 4492350"/>
              <a:gd name="connsiteX10-5169" fmla="*/ 1061670 w 3662637"/>
              <a:gd name="connsiteY10-5170" fmla="*/ 857226 h 4492350"/>
              <a:gd name="connsiteX11-5171" fmla="*/ 1162773 w 3662637"/>
              <a:gd name="connsiteY11-5172" fmla="*/ 2026621 h 4492350"/>
              <a:gd name="connsiteX12-5173" fmla="*/ 1682742 w 3662637"/>
              <a:gd name="connsiteY12-5174" fmla="*/ 2194318 h 4492350"/>
              <a:gd name="connsiteX13-5175" fmla="*/ 1924493 w 3662637"/>
              <a:gd name="connsiteY13-5176" fmla="*/ 0 h 4492350"/>
              <a:gd name="connsiteX14-5177" fmla="*/ 1995936 w 3662637"/>
              <a:gd name="connsiteY14-5178" fmla="*/ 986216 h 4492350"/>
              <a:gd name="connsiteX15-5179" fmla="*/ 1850065 w 3662637"/>
              <a:gd name="connsiteY15-5180" fmla="*/ 2060385 h 4492350"/>
              <a:gd name="connsiteX16-5181" fmla="*/ 2025596 w 3662637"/>
              <a:gd name="connsiteY16-5182" fmla="*/ 3046321 h 4492350"/>
              <a:gd name="connsiteX17-5183" fmla="*/ 2615609 w 3662637"/>
              <a:gd name="connsiteY17-5184" fmla="*/ 2519916 h 4492350"/>
              <a:gd name="connsiteX18-5185" fmla="*/ 2881796 w 3662637"/>
              <a:gd name="connsiteY18-5186" fmla="*/ 1291762 h 4492350"/>
              <a:gd name="connsiteX19-5187" fmla="*/ 2774911 w 3662637"/>
              <a:gd name="connsiteY19-5188" fmla="*/ 2383091 h 4492350"/>
              <a:gd name="connsiteX20-5189" fmla="*/ 3662637 w 3662637"/>
              <a:gd name="connsiteY20-5190" fmla="*/ 1124252 h 4492350"/>
              <a:gd name="connsiteX21-5191" fmla="*/ 2190307 w 3662637"/>
              <a:gd name="connsiteY21-5192" fmla="*/ 3370521 h 4492350"/>
              <a:gd name="connsiteX22-5193" fmla="*/ 2137144 w 3662637"/>
              <a:gd name="connsiteY22-5194" fmla="*/ 3817088 h 4492350"/>
              <a:gd name="connsiteX23-5195" fmla="*/ 3285460 w 3662637"/>
              <a:gd name="connsiteY23-5196" fmla="*/ 3094074 h 4492350"/>
              <a:gd name="connsiteX24-5197" fmla="*/ 2162419 w 3662637"/>
              <a:gd name="connsiteY24-5198" fmla="*/ 4030951 h 4492350"/>
              <a:gd name="connsiteX25-5199" fmla="*/ 2200940 w 3662637"/>
              <a:gd name="connsiteY25-5200" fmla="*/ 4476307 h 4492350"/>
              <a:gd name="connsiteX26-5201" fmla="*/ 2186296 w 3662637"/>
              <a:gd name="connsiteY26-5202" fmla="*/ 4491415 h 4492350"/>
              <a:gd name="connsiteX27-5203" fmla="*/ 1711842 w 3662637"/>
              <a:gd name="connsiteY27-5204" fmla="*/ 4492350 h 4492350"/>
              <a:gd name="connsiteX0-5205" fmla="*/ 1711842 w 3662637"/>
              <a:gd name="connsiteY0-5206" fmla="*/ 4492350 h 4492350"/>
              <a:gd name="connsiteX1-5207" fmla="*/ 1765005 w 3662637"/>
              <a:gd name="connsiteY1-5208" fmla="*/ 3785190 h 4492350"/>
              <a:gd name="connsiteX2-5209" fmla="*/ 1275907 w 3662637"/>
              <a:gd name="connsiteY2-5210" fmla="*/ 3381153 h 4492350"/>
              <a:gd name="connsiteX3-5211" fmla="*/ 0 w 3662637"/>
              <a:gd name="connsiteY3-5212" fmla="*/ 2945218 h 4492350"/>
              <a:gd name="connsiteX4-5213" fmla="*/ 1095154 w 3662637"/>
              <a:gd name="connsiteY4-5214" fmla="*/ 3242930 h 4492350"/>
              <a:gd name="connsiteX5-5215" fmla="*/ 361507 w 3662637"/>
              <a:gd name="connsiteY5-5216" fmla="*/ 2456121 h 4492350"/>
              <a:gd name="connsiteX6-5217" fmla="*/ 1743740 w 3662637"/>
              <a:gd name="connsiteY6-5218" fmla="*/ 3519376 h 4492350"/>
              <a:gd name="connsiteX7-5219" fmla="*/ 1652058 w 3662637"/>
              <a:gd name="connsiteY7-5220" fmla="*/ 2400346 h 4492350"/>
              <a:gd name="connsiteX8-5221" fmla="*/ 8208 w 3662637"/>
              <a:gd name="connsiteY8-5222" fmla="*/ 750901 h 4492350"/>
              <a:gd name="connsiteX9-5223" fmla="*/ 956930 w 3662637"/>
              <a:gd name="connsiteY9-5224" fmla="*/ 1924493 h 4492350"/>
              <a:gd name="connsiteX10-5225" fmla="*/ 1061670 w 3662637"/>
              <a:gd name="connsiteY10-5226" fmla="*/ 857226 h 4492350"/>
              <a:gd name="connsiteX11-5227" fmla="*/ 1162773 w 3662637"/>
              <a:gd name="connsiteY11-5228" fmla="*/ 2026621 h 4492350"/>
              <a:gd name="connsiteX12-5229" fmla="*/ 1682742 w 3662637"/>
              <a:gd name="connsiteY12-5230" fmla="*/ 2194318 h 4492350"/>
              <a:gd name="connsiteX13-5231" fmla="*/ 1924493 w 3662637"/>
              <a:gd name="connsiteY13-5232" fmla="*/ 0 h 4492350"/>
              <a:gd name="connsiteX14-5233" fmla="*/ 1995936 w 3662637"/>
              <a:gd name="connsiteY14-5234" fmla="*/ 986216 h 4492350"/>
              <a:gd name="connsiteX15-5235" fmla="*/ 1850065 w 3662637"/>
              <a:gd name="connsiteY15-5236" fmla="*/ 2060385 h 4492350"/>
              <a:gd name="connsiteX16-5237" fmla="*/ 2025596 w 3662637"/>
              <a:gd name="connsiteY16-5238" fmla="*/ 3046321 h 4492350"/>
              <a:gd name="connsiteX17-5239" fmla="*/ 2615609 w 3662637"/>
              <a:gd name="connsiteY17-5240" fmla="*/ 2519916 h 4492350"/>
              <a:gd name="connsiteX18-5241" fmla="*/ 2881796 w 3662637"/>
              <a:gd name="connsiteY18-5242" fmla="*/ 1291762 h 4492350"/>
              <a:gd name="connsiteX19-5243" fmla="*/ 2774911 w 3662637"/>
              <a:gd name="connsiteY19-5244" fmla="*/ 2383091 h 4492350"/>
              <a:gd name="connsiteX20-5245" fmla="*/ 3662637 w 3662637"/>
              <a:gd name="connsiteY20-5246" fmla="*/ 1124252 h 4492350"/>
              <a:gd name="connsiteX21-5247" fmla="*/ 2190307 w 3662637"/>
              <a:gd name="connsiteY21-5248" fmla="*/ 3370521 h 4492350"/>
              <a:gd name="connsiteX22-5249" fmla="*/ 2137144 w 3662637"/>
              <a:gd name="connsiteY22-5250" fmla="*/ 3817088 h 4492350"/>
              <a:gd name="connsiteX23-5251" fmla="*/ 3285460 w 3662637"/>
              <a:gd name="connsiteY23-5252" fmla="*/ 3094074 h 4492350"/>
              <a:gd name="connsiteX24-5253" fmla="*/ 2162419 w 3662637"/>
              <a:gd name="connsiteY24-5254" fmla="*/ 4030951 h 4492350"/>
              <a:gd name="connsiteX25-5255" fmla="*/ 2200940 w 3662637"/>
              <a:gd name="connsiteY25-5256" fmla="*/ 4476307 h 4492350"/>
              <a:gd name="connsiteX26-5257" fmla="*/ 2186296 w 3662637"/>
              <a:gd name="connsiteY26-5258" fmla="*/ 4491415 h 4492350"/>
              <a:gd name="connsiteX27-5259" fmla="*/ 1711842 w 3662637"/>
              <a:gd name="connsiteY27-5260" fmla="*/ 4492350 h 4492350"/>
              <a:gd name="connsiteX0-5261" fmla="*/ 1711842 w 3662637"/>
              <a:gd name="connsiteY0-5262" fmla="*/ 4492350 h 4492350"/>
              <a:gd name="connsiteX1-5263" fmla="*/ 1765005 w 3662637"/>
              <a:gd name="connsiteY1-5264" fmla="*/ 3785190 h 4492350"/>
              <a:gd name="connsiteX2-5265" fmla="*/ 1275907 w 3662637"/>
              <a:gd name="connsiteY2-5266" fmla="*/ 3381153 h 4492350"/>
              <a:gd name="connsiteX3-5267" fmla="*/ 0 w 3662637"/>
              <a:gd name="connsiteY3-5268" fmla="*/ 2945218 h 4492350"/>
              <a:gd name="connsiteX4-5269" fmla="*/ 1095154 w 3662637"/>
              <a:gd name="connsiteY4-5270" fmla="*/ 3242930 h 4492350"/>
              <a:gd name="connsiteX5-5271" fmla="*/ 361507 w 3662637"/>
              <a:gd name="connsiteY5-5272" fmla="*/ 2456121 h 4492350"/>
              <a:gd name="connsiteX6-5273" fmla="*/ 1743740 w 3662637"/>
              <a:gd name="connsiteY6-5274" fmla="*/ 3519376 h 4492350"/>
              <a:gd name="connsiteX7-5275" fmla="*/ 1652058 w 3662637"/>
              <a:gd name="connsiteY7-5276" fmla="*/ 2400346 h 4492350"/>
              <a:gd name="connsiteX8-5277" fmla="*/ 28261 w 3662637"/>
              <a:gd name="connsiteY8-5278" fmla="*/ 742880 h 4492350"/>
              <a:gd name="connsiteX9-5279" fmla="*/ 956930 w 3662637"/>
              <a:gd name="connsiteY9-5280" fmla="*/ 1924493 h 4492350"/>
              <a:gd name="connsiteX10-5281" fmla="*/ 1061670 w 3662637"/>
              <a:gd name="connsiteY10-5282" fmla="*/ 857226 h 4492350"/>
              <a:gd name="connsiteX11-5283" fmla="*/ 1162773 w 3662637"/>
              <a:gd name="connsiteY11-5284" fmla="*/ 2026621 h 4492350"/>
              <a:gd name="connsiteX12-5285" fmla="*/ 1682742 w 3662637"/>
              <a:gd name="connsiteY12-5286" fmla="*/ 2194318 h 4492350"/>
              <a:gd name="connsiteX13-5287" fmla="*/ 1924493 w 3662637"/>
              <a:gd name="connsiteY13-5288" fmla="*/ 0 h 4492350"/>
              <a:gd name="connsiteX14-5289" fmla="*/ 1995936 w 3662637"/>
              <a:gd name="connsiteY14-5290" fmla="*/ 986216 h 4492350"/>
              <a:gd name="connsiteX15-5291" fmla="*/ 1850065 w 3662637"/>
              <a:gd name="connsiteY15-5292" fmla="*/ 2060385 h 4492350"/>
              <a:gd name="connsiteX16-5293" fmla="*/ 2025596 w 3662637"/>
              <a:gd name="connsiteY16-5294" fmla="*/ 3046321 h 4492350"/>
              <a:gd name="connsiteX17-5295" fmla="*/ 2615609 w 3662637"/>
              <a:gd name="connsiteY17-5296" fmla="*/ 2519916 h 4492350"/>
              <a:gd name="connsiteX18-5297" fmla="*/ 2881796 w 3662637"/>
              <a:gd name="connsiteY18-5298" fmla="*/ 1291762 h 4492350"/>
              <a:gd name="connsiteX19-5299" fmla="*/ 2774911 w 3662637"/>
              <a:gd name="connsiteY19-5300" fmla="*/ 2383091 h 4492350"/>
              <a:gd name="connsiteX20-5301" fmla="*/ 3662637 w 3662637"/>
              <a:gd name="connsiteY20-5302" fmla="*/ 1124252 h 4492350"/>
              <a:gd name="connsiteX21-5303" fmla="*/ 2190307 w 3662637"/>
              <a:gd name="connsiteY21-5304" fmla="*/ 3370521 h 4492350"/>
              <a:gd name="connsiteX22-5305" fmla="*/ 2137144 w 3662637"/>
              <a:gd name="connsiteY22-5306" fmla="*/ 3817088 h 4492350"/>
              <a:gd name="connsiteX23-5307" fmla="*/ 3285460 w 3662637"/>
              <a:gd name="connsiteY23-5308" fmla="*/ 3094074 h 4492350"/>
              <a:gd name="connsiteX24-5309" fmla="*/ 2162419 w 3662637"/>
              <a:gd name="connsiteY24-5310" fmla="*/ 4030951 h 4492350"/>
              <a:gd name="connsiteX25-5311" fmla="*/ 2200940 w 3662637"/>
              <a:gd name="connsiteY25-5312" fmla="*/ 4476307 h 4492350"/>
              <a:gd name="connsiteX26-5313" fmla="*/ 2186296 w 3662637"/>
              <a:gd name="connsiteY26-5314" fmla="*/ 4491415 h 4492350"/>
              <a:gd name="connsiteX27-5315" fmla="*/ 1711842 w 3662637"/>
              <a:gd name="connsiteY27-5316" fmla="*/ 4492350 h 4492350"/>
              <a:gd name="connsiteX0-5317" fmla="*/ 1711842 w 3662637"/>
              <a:gd name="connsiteY0-5318" fmla="*/ 4492350 h 4492350"/>
              <a:gd name="connsiteX1-5319" fmla="*/ 1765005 w 3662637"/>
              <a:gd name="connsiteY1-5320" fmla="*/ 3785190 h 4492350"/>
              <a:gd name="connsiteX2-5321" fmla="*/ 1275907 w 3662637"/>
              <a:gd name="connsiteY2-5322" fmla="*/ 3381153 h 4492350"/>
              <a:gd name="connsiteX3-5323" fmla="*/ 0 w 3662637"/>
              <a:gd name="connsiteY3-5324" fmla="*/ 2945218 h 4492350"/>
              <a:gd name="connsiteX4-5325" fmla="*/ 1095154 w 3662637"/>
              <a:gd name="connsiteY4-5326" fmla="*/ 3242930 h 4492350"/>
              <a:gd name="connsiteX5-5327" fmla="*/ 361507 w 3662637"/>
              <a:gd name="connsiteY5-5328" fmla="*/ 2456121 h 4492350"/>
              <a:gd name="connsiteX6-5329" fmla="*/ 1743740 w 3662637"/>
              <a:gd name="connsiteY6-5330" fmla="*/ 3519376 h 4492350"/>
              <a:gd name="connsiteX7-5331" fmla="*/ 1652058 w 3662637"/>
              <a:gd name="connsiteY7-5332" fmla="*/ 2400346 h 4492350"/>
              <a:gd name="connsiteX8-5333" fmla="*/ 28261 w 3662637"/>
              <a:gd name="connsiteY8-5334" fmla="*/ 742880 h 4492350"/>
              <a:gd name="connsiteX9-5335" fmla="*/ 956930 w 3662637"/>
              <a:gd name="connsiteY9-5336" fmla="*/ 1924493 h 4492350"/>
              <a:gd name="connsiteX10-5337" fmla="*/ 1061670 w 3662637"/>
              <a:gd name="connsiteY10-5338" fmla="*/ 857226 h 4492350"/>
              <a:gd name="connsiteX11-5339" fmla="*/ 1162773 w 3662637"/>
              <a:gd name="connsiteY11-5340" fmla="*/ 2026621 h 4492350"/>
              <a:gd name="connsiteX12-5341" fmla="*/ 1682742 w 3662637"/>
              <a:gd name="connsiteY12-5342" fmla="*/ 2194318 h 4492350"/>
              <a:gd name="connsiteX13-5343" fmla="*/ 1924493 w 3662637"/>
              <a:gd name="connsiteY13-5344" fmla="*/ 0 h 4492350"/>
              <a:gd name="connsiteX14-5345" fmla="*/ 1995936 w 3662637"/>
              <a:gd name="connsiteY14-5346" fmla="*/ 986216 h 4492350"/>
              <a:gd name="connsiteX15-5347" fmla="*/ 1850065 w 3662637"/>
              <a:gd name="connsiteY15-5348" fmla="*/ 2060385 h 4492350"/>
              <a:gd name="connsiteX16-5349" fmla="*/ 2025596 w 3662637"/>
              <a:gd name="connsiteY16-5350" fmla="*/ 3046321 h 4492350"/>
              <a:gd name="connsiteX17-5351" fmla="*/ 2615609 w 3662637"/>
              <a:gd name="connsiteY17-5352" fmla="*/ 2519916 h 4492350"/>
              <a:gd name="connsiteX18-5353" fmla="*/ 2881796 w 3662637"/>
              <a:gd name="connsiteY18-5354" fmla="*/ 1291762 h 4492350"/>
              <a:gd name="connsiteX19-5355" fmla="*/ 2774911 w 3662637"/>
              <a:gd name="connsiteY19-5356" fmla="*/ 2383091 h 4492350"/>
              <a:gd name="connsiteX20-5357" fmla="*/ 3662637 w 3662637"/>
              <a:gd name="connsiteY20-5358" fmla="*/ 1124252 h 4492350"/>
              <a:gd name="connsiteX21-5359" fmla="*/ 2190307 w 3662637"/>
              <a:gd name="connsiteY21-5360" fmla="*/ 3370521 h 4492350"/>
              <a:gd name="connsiteX22-5361" fmla="*/ 2137144 w 3662637"/>
              <a:gd name="connsiteY22-5362" fmla="*/ 3817088 h 4492350"/>
              <a:gd name="connsiteX23-5363" fmla="*/ 3285460 w 3662637"/>
              <a:gd name="connsiteY23-5364" fmla="*/ 3094074 h 4492350"/>
              <a:gd name="connsiteX24-5365" fmla="*/ 2162419 w 3662637"/>
              <a:gd name="connsiteY24-5366" fmla="*/ 4030951 h 4492350"/>
              <a:gd name="connsiteX25-5367" fmla="*/ 2200940 w 3662637"/>
              <a:gd name="connsiteY25-5368" fmla="*/ 4476307 h 4492350"/>
              <a:gd name="connsiteX26-5369" fmla="*/ 2186296 w 3662637"/>
              <a:gd name="connsiteY26-5370" fmla="*/ 4491415 h 4492350"/>
              <a:gd name="connsiteX27-5371" fmla="*/ 1711842 w 3662637"/>
              <a:gd name="connsiteY27-5372" fmla="*/ 4492350 h 4492350"/>
              <a:gd name="connsiteX0-5373" fmla="*/ 1711842 w 3662637"/>
              <a:gd name="connsiteY0-5374" fmla="*/ 4492350 h 4492350"/>
              <a:gd name="connsiteX1-5375" fmla="*/ 1765005 w 3662637"/>
              <a:gd name="connsiteY1-5376" fmla="*/ 3785190 h 4492350"/>
              <a:gd name="connsiteX2-5377" fmla="*/ 1275907 w 3662637"/>
              <a:gd name="connsiteY2-5378" fmla="*/ 3381153 h 4492350"/>
              <a:gd name="connsiteX3-5379" fmla="*/ 0 w 3662637"/>
              <a:gd name="connsiteY3-5380" fmla="*/ 2945218 h 4492350"/>
              <a:gd name="connsiteX4-5381" fmla="*/ 1095154 w 3662637"/>
              <a:gd name="connsiteY4-5382" fmla="*/ 3242930 h 4492350"/>
              <a:gd name="connsiteX5-5383" fmla="*/ 361507 w 3662637"/>
              <a:gd name="connsiteY5-5384" fmla="*/ 2456121 h 4492350"/>
              <a:gd name="connsiteX6-5385" fmla="*/ 1743740 w 3662637"/>
              <a:gd name="connsiteY6-5386" fmla="*/ 3519376 h 4492350"/>
              <a:gd name="connsiteX7-5387" fmla="*/ 1652058 w 3662637"/>
              <a:gd name="connsiteY7-5388" fmla="*/ 2400346 h 4492350"/>
              <a:gd name="connsiteX8-5389" fmla="*/ 28261 w 3662637"/>
              <a:gd name="connsiteY8-5390" fmla="*/ 742880 h 4492350"/>
              <a:gd name="connsiteX9-5391" fmla="*/ 956930 w 3662637"/>
              <a:gd name="connsiteY9-5392" fmla="*/ 1924493 h 4492350"/>
              <a:gd name="connsiteX10-5393" fmla="*/ 1061670 w 3662637"/>
              <a:gd name="connsiteY10-5394" fmla="*/ 857226 h 4492350"/>
              <a:gd name="connsiteX11-5395" fmla="*/ 1162773 w 3662637"/>
              <a:gd name="connsiteY11-5396" fmla="*/ 2026621 h 4492350"/>
              <a:gd name="connsiteX12-5397" fmla="*/ 1682742 w 3662637"/>
              <a:gd name="connsiteY12-5398" fmla="*/ 2194318 h 4492350"/>
              <a:gd name="connsiteX13-5399" fmla="*/ 1924493 w 3662637"/>
              <a:gd name="connsiteY13-5400" fmla="*/ 0 h 4492350"/>
              <a:gd name="connsiteX14-5401" fmla="*/ 1995936 w 3662637"/>
              <a:gd name="connsiteY14-5402" fmla="*/ 986216 h 4492350"/>
              <a:gd name="connsiteX15-5403" fmla="*/ 1850065 w 3662637"/>
              <a:gd name="connsiteY15-5404" fmla="*/ 2060385 h 4492350"/>
              <a:gd name="connsiteX16-5405" fmla="*/ 2025596 w 3662637"/>
              <a:gd name="connsiteY16-5406" fmla="*/ 3046321 h 4492350"/>
              <a:gd name="connsiteX17-5407" fmla="*/ 2615609 w 3662637"/>
              <a:gd name="connsiteY17-5408" fmla="*/ 2519916 h 4492350"/>
              <a:gd name="connsiteX18-5409" fmla="*/ 2881796 w 3662637"/>
              <a:gd name="connsiteY18-5410" fmla="*/ 1291762 h 4492350"/>
              <a:gd name="connsiteX19-5411" fmla="*/ 2774911 w 3662637"/>
              <a:gd name="connsiteY19-5412" fmla="*/ 2383091 h 4492350"/>
              <a:gd name="connsiteX20-5413" fmla="*/ 3662637 w 3662637"/>
              <a:gd name="connsiteY20-5414" fmla="*/ 1124252 h 4492350"/>
              <a:gd name="connsiteX21-5415" fmla="*/ 2190307 w 3662637"/>
              <a:gd name="connsiteY21-5416" fmla="*/ 3370521 h 4492350"/>
              <a:gd name="connsiteX22-5417" fmla="*/ 2137144 w 3662637"/>
              <a:gd name="connsiteY22-5418" fmla="*/ 3817088 h 4492350"/>
              <a:gd name="connsiteX23-5419" fmla="*/ 3285460 w 3662637"/>
              <a:gd name="connsiteY23-5420" fmla="*/ 3094074 h 4492350"/>
              <a:gd name="connsiteX24-5421" fmla="*/ 2162419 w 3662637"/>
              <a:gd name="connsiteY24-5422" fmla="*/ 4030951 h 4492350"/>
              <a:gd name="connsiteX25-5423" fmla="*/ 2200940 w 3662637"/>
              <a:gd name="connsiteY25-5424" fmla="*/ 4476307 h 4492350"/>
              <a:gd name="connsiteX26-5425" fmla="*/ 2186296 w 3662637"/>
              <a:gd name="connsiteY26-5426" fmla="*/ 4491415 h 4492350"/>
              <a:gd name="connsiteX27-5427" fmla="*/ 1711842 w 3662637"/>
              <a:gd name="connsiteY27-5428" fmla="*/ 4492350 h 4492350"/>
              <a:gd name="connsiteX0-5429" fmla="*/ 1711842 w 3662637"/>
              <a:gd name="connsiteY0-5430" fmla="*/ 4492350 h 4492350"/>
              <a:gd name="connsiteX1-5431" fmla="*/ 1765005 w 3662637"/>
              <a:gd name="connsiteY1-5432" fmla="*/ 3785190 h 4492350"/>
              <a:gd name="connsiteX2-5433" fmla="*/ 1275907 w 3662637"/>
              <a:gd name="connsiteY2-5434" fmla="*/ 3381153 h 4492350"/>
              <a:gd name="connsiteX3-5435" fmla="*/ 0 w 3662637"/>
              <a:gd name="connsiteY3-5436" fmla="*/ 2945218 h 4492350"/>
              <a:gd name="connsiteX4-5437" fmla="*/ 1095154 w 3662637"/>
              <a:gd name="connsiteY4-5438" fmla="*/ 3242930 h 4492350"/>
              <a:gd name="connsiteX5-5439" fmla="*/ 361507 w 3662637"/>
              <a:gd name="connsiteY5-5440" fmla="*/ 2456121 h 4492350"/>
              <a:gd name="connsiteX6-5441" fmla="*/ 1743740 w 3662637"/>
              <a:gd name="connsiteY6-5442" fmla="*/ 3519376 h 4492350"/>
              <a:gd name="connsiteX7-5443" fmla="*/ 1652058 w 3662637"/>
              <a:gd name="connsiteY7-5444" fmla="*/ 2400346 h 4492350"/>
              <a:gd name="connsiteX8-5445" fmla="*/ 28261 w 3662637"/>
              <a:gd name="connsiteY8-5446" fmla="*/ 742880 h 4492350"/>
              <a:gd name="connsiteX9-5447" fmla="*/ 956930 w 3662637"/>
              <a:gd name="connsiteY9-5448" fmla="*/ 1924493 h 4492350"/>
              <a:gd name="connsiteX10-5449" fmla="*/ 1061670 w 3662637"/>
              <a:gd name="connsiteY10-5450" fmla="*/ 857226 h 4492350"/>
              <a:gd name="connsiteX11-5451" fmla="*/ 1162773 w 3662637"/>
              <a:gd name="connsiteY11-5452" fmla="*/ 2026621 h 4492350"/>
              <a:gd name="connsiteX12-5453" fmla="*/ 1682742 w 3662637"/>
              <a:gd name="connsiteY12-5454" fmla="*/ 2194318 h 4492350"/>
              <a:gd name="connsiteX13-5455" fmla="*/ 1924493 w 3662637"/>
              <a:gd name="connsiteY13-5456" fmla="*/ 0 h 4492350"/>
              <a:gd name="connsiteX14-5457" fmla="*/ 1995936 w 3662637"/>
              <a:gd name="connsiteY14-5458" fmla="*/ 986216 h 4492350"/>
              <a:gd name="connsiteX15-5459" fmla="*/ 1850065 w 3662637"/>
              <a:gd name="connsiteY15-5460" fmla="*/ 2060385 h 4492350"/>
              <a:gd name="connsiteX16-5461" fmla="*/ 2025596 w 3662637"/>
              <a:gd name="connsiteY16-5462" fmla="*/ 3046321 h 4492350"/>
              <a:gd name="connsiteX17-5463" fmla="*/ 2615609 w 3662637"/>
              <a:gd name="connsiteY17-5464" fmla="*/ 2519916 h 4492350"/>
              <a:gd name="connsiteX18-5465" fmla="*/ 2881796 w 3662637"/>
              <a:gd name="connsiteY18-5466" fmla="*/ 1291762 h 4492350"/>
              <a:gd name="connsiteX19-5467" fmla="*/ 2774911 w 3662637"/>
              <a:gd name="connsiteY19-5468" fmla="*/ 2383091 h 4492350"/>
              <a:gd name="connsiteX20-5469" fmla="*/ 3662637 w 3662637"/>
              <a:gd name="connsiteY20-5470" fmla="*/ 1124252 h 4492350"/>
              <a:gd name="connsiteX21-5471" fmla="*/ 2190307 w 3662637"/>
              <a:gd name="connsiteY21-5472" fmla="*/ 3370521 h 4492350"/>
              <a:gd name="connsiteX22-5473" fmla="*/ 2137144 w 3662637"/>
              <a:gd name="connsiteY22-5474" fmla="*/ 3817088 h 4492350"/>
              <a:gd name="connsiteX23-5475" fmla="*/ 3285460 w 3662637"/>
              <a:gd name="connsiteY23-5476" fmla="*/ 3094074 h 4492350"/>
              <a:gd name="connsiteX24-5477" fmla="*/ 2162419 w 3662637"/>
              <a:gd name="connsiteY24-5478" fmla="*/ 4030951 h 4492350"/>
              <a:gd name="connsiteX25-5479" fmla="*/ 2200940 w 3662637"/>
              <a:gd name="connsiteY25-5480" fmla="*/ 4476307 h 4492350"/>
              <a:gd name="connsiteX26-5481" fmla="*/ 2186296 w 3662637"/>
              <a:gd name="connsiteY26-5482" fmla="*/ 4491415 h 4492350"/>
              <a:gd name="connsiteX27-5483" fmla="*/ 1711842 w 3662637"/>
              <a:gd name="connsiteY27-5484" fmla="*/ 4492350 h 4492350"/>
              <a:gd name="connsiteX0-5485" fmla="*/ 1711842 w 3662637"/>
              <a:gd name="connsiteY0-5486" fmla="*/ 4492350 h 4492350"/>
              <a:gd name="connsiteX1-5487" fmla="*/ 1765005 w 3662637"/>
              <a:gd name="connsiteY1-5488" fmla="*/ 3785190 h 4492350"/>
              <a:gd name="connsiteX2-5489" fmla="*/ 1275907 w 3662637"/>
              <a:gd name="connsiteY2-5490" fmla="*/ 3381153 h 4492350"/>
              <a:gd name="connsiteX3-5491" fmla="*/ 0 w 3662637"/>
              <a:gd name="connsiteY3-5492" fmla="*/ 2945218 h 4492350"/>
              <a:gd name="connsiteX4-5493" fmla="*/ 1095154 w 3662637"/>
              <a:gd name="connsiteY4-5494" fmla="*/ 3242930 h 4492350"/>
              <a:gd name="connsiteX5-5495" fmla="*/ 361507 w 3662637"/>
              <a:gd name="connsiteY5-5496" fmla="*/ 2456121 h 4492350"/>
              <a:gd name="connsiteX6-5497" fmla="*/ 1743740 w 3662637"/>
              <a:gd name="connsiteY6-5498" fmla="*/ 3519376 h 4492350"/>
              <a:gd name="connsiteX7-5499" fmla="*/ 1652058 w 3662637"/>
              <a:gd name="connsiteY7-5500" fmla="*/ 2400346 h 4492350"/>
              <a:gd name="connsiteX8-5501" fmla="*/ 28261 w 3662637"/>
              <a:gd name="connsiteY8-5502" fmla="*/ 742880 h 4492350"/>
              <a:gd name="connsiteX9-5503" fmla="*/ 956930 w 3662637"/>
              <a:gd name="connsiteY9-5504" fmla="*/ 1924493 h 4492350"/>
              <a:gd name="connsiteX10-5505" fmla="*/ 1061670 w 3662637"/>
              <a:gd name="connsiteY10-5506" fmla="*/ 857226 h 4492350"/>
              <a:gd name="connsiteX11-5507" fmla="*/ 1162773 w 3662637"/>
              <a:gd name="connsiteY11-5508" fmla="*/ 2026621 h 4492350"/>
              <a:gd name="connsiteX12-5509" fmla="*/ 1682742 w 3662637"/>
              <a:gd name="connsiteY12-5510" fmla="*/ 2194318 h 4492350"/>
              <a:gd name="connsiteX13-5511" fmla="*/ 1924493 w 3662637"/>
              <a:gd name="connsiteY13-5512" fmla="*/ 0 h 4492350"/>
              <a:gd name="connsiteX14-5513" fmla="*/ 1995936 w 3662637"/>
              <a:gd name="connsiteY14-5514" fmla="*/ 986216 h 4492350"/>
              <a:gd name="connsiteX15-5515" fmla="*/ 1850065 w 3662637"/>
              <a:gd name="connsiteY15-5516" fmla="*/ 2060385 h 4492350"/>
              <a:gd name="connsiteX16-5517" fmla="*/ 2025596 w 3662637"/>
              <a:gd name="connsiteY16-5518" fmla="*/ 3046321 h 4492350"/>
              <a:gd name="connsiteX17-5519" fmla="*/ 2615609 w 3662637"/>
              <a:gd name="connsiteY17-5520" fmla="*/ 2519916 h 4492350"/>
              <a:gd name="connsiteX18-5521" fmla="*/ 2881796 w 3662637"/>
              <a:gd name="connsiteY18-5522" fmla="*/ 1291762 h 4492350"/>
              <a:gd name="connsiteX19-5523" fmla="*/ 2774911 w 3662637"/>
              <a:gd name="connsiteY19-5524" fmla="*/ 2383091 h 4492350"/>
              <a:gd name="connsiteX20-5525" fmla="*/ 3662637 w 3662637"/>
              <a:gd name="connsiteY20-5526" fmla="*/ 1124252 h 4492350"/>
              <a:gd name="connsiteX21-5527" fmla="*/ 2190307 w 3662637"/>
              <a:gd name="connsiteY21-5528" fmla="*/ 3370521 h 4492350"/>
              <a:gd name="connsiteX22-5529" fmla="*/ 2137144 w 3662637"/>
              <a:gd name="connsiteY22-5530" fmla="*/ 3817088 h 4492350"/>
              <a:gd name="connsiteX23-5531" fmla="*/ 3285460 w 3662637"/>
              <a:gd name="connsiteY23-5532" fmla="*/ 3094074 h 4492350"/>
              <a:gd name="connsiteX24-5533" fmla="*/ 2162419 w 3662637"/>
              <a:gd name="connsiteY24-5534" fmla="*/ 4030951 h 4492350"/>
              <a:gd name="connsiteX25-5535" fmla="*/ 2200940 w 3662637"/>
              <a:gd name="connsiteY25-5536" fmla="*/ 4476307 h 4492350"/>
              <a:gd name="connsiteX26-5537" fmla="*/ 2186296 w 3662637"/>
              <a:gd name="connsiteY26-5538" fmla="*/ 4491415 h 4492350"/>
              <a:gd name="connsiteX27-5539" fmla="*/ 1711842 w 3662637"/>
              <a:gd name="connsiteY27-5540" fmla="*/ 4492350 h 4492350"/>
              <a:gd name="connsiteX0-5541" fmla="*/ 1711842 w 3662637"/>
              <a:gd name="connsiteY0-5542" fmla="*/ 4492350 h 4492350"/>
              <a:gd name="connsiteX1-5543" fmla="*/ 1765005 w 3662637"/>
              <a:gd name="connsiteY1-5544" fmla="*/ 3785190 h 4492350"/>
              <a:gd name="connsiteX2-5545" fmla="*/ 1275907 w 3662637"/>
              <a:gd name="connsiteY2-5546" fmla="*/ 3381153 h 4492350"/>
              <a:gd name="connsiteX3-5547" fmla="*/ 0 w 3662637"/>
              <a:gd name="connsiteY3-5548" fmla="*/ 2945218 h 4492350"/>
              <a:gd name="connsiteX4-5549" fmla="*/ 1095154 w 3662637"/>
              <a:gd name="connsiteY4-5550" fmla="*/ 3242930 h 4492350"/>
              <a:gd name="connsiteX5-5551" fmla="*/ 361507 w 3662637"/>
              <a:gd name="connsiteY5-5552" fmla="*/ 2456121 h 4492350"/>
              <a:gd name="connsiteX6-5553" fmla="*/ 1743740 w 3662637"/>
              <a:gd name="connsiteY6-5554" fmla="*/ 3519376 h 4492350"/>
              <a:gd name="connsiteX7-5555" fmla="*/ 1652058 w 3662637"/>
              <a:gd name="connsiteY7-5556" fmla="*/ 2400346 h 4492350"/>
              <a:gd name="connsiteX8-5557" fmla="*/ 28261 w 3662637"/>
              <a:gd name="connsiteY8-5558" fmla="*/ 742880 h 4492350"/>
              <a:gd name="connsiteX9-5559" fmla="*/ 956930 w 3662637"/>
              <a:gd name="connsiteY9-5560" fmla="*/ 1924493 h 4492350"/>
              <a:gd name="connsiteX10-5561" fmla="*/ 1061670 w 3662637"/>
              <a:gd name="connsiteY10-5562" fmla="*/ 857226 h 4492350"/>
              <a:gd name="connsiteX11-5563" fmla="*/ 1162773 w 3662637"/>
              <a:gd name="connsiteY11-5564" fmla="*/ 2026621 h 4492350"/>
              <a:gd name="connsiteX12-5565" fmla="*/ 1682742 w 3662637"/>
              <a:gd name="connsiteY12-5566" fmla="*/ 2194318 h 4492350"/>
              <a:gd name="connsiteX13-5567" fmla="*/ 1924493 w 3662637"/>
              <a:gd name="connsiteY13-5568" fmla="*/ 0 h 4492350"/>
              <a:gd name="connsiteX14-5569" fmla="*/ 1995936 w 3662637"/>
              <a:gd name="connsiteY14-5570" fmla="*/ 986216 h 4492350"/>
              <a:gd name="connsiteX15-5571" fmla="*/ 1850065 w 3662637"/>
              <a:gd name="connsiteY15-5572" fmla="*/ 2060385 h 4492350"/>
              <a:gd name="connsiteX16-5573" fmla="*/ 2025596 w 3662637"/>
              <a:gd name="connsiteY16-5574" fmla="*/ 3046321 h 4492350"/>
              <a:gd name="connsiteX17-5575" fmla="*/ 2615609 w 3662637"/>
              <a:gd name="connsiteY17-5576" fmla="*/ 2519916 h 4492350"/>
              <a:gd name="connsiteX18-5577" fmla="*/ 2881796 w 3662637"/>
              <a:gd name="connsiteY18-5578" fmla="*/ 1291762 h 4492350"/>
              <a:gd name="connsiteX19-5579" fmla="*/ 2774911 w 3662637"/>
              <a:gd name="connsiteY19-5580" fmla="*/ 2383091 h 4492350"/>
              <a:gd name="connsiteX20-5581" fmla="*/ 3662637 w 3662637"/>
              <a:gd name="connsiteY20-5582" fmla="*/ 1124252 h 4492350"/>
              <a:gd name="connsiteX21-5583" fmla="*/ 2190307 w 3662637"/>
              <a:gd name="connsiteY21-5584" fmla="*/ 3370521 h 4492350"/>
              <a:gd name="connsiteX22-5585" fmla="*/ 2137144 w 3662637"/>
              <a:gd name="connsiteY22-5586" fmla="*/ 3817088 h 4492350"/>
              <a:gd name="connsiteX23-5587" fmla="*/ 3285460 w 3662637"/>
              <a:gd name="connsiteY23-5588" fmla="*/ 3094074 h 4492350"/>
              <a:gd name="connsiteX24-5589" fmla="*/ 2162419 w 3662637"/>
              <a:gd name="connsiteY24-5590" fmla="*/ 4030951 h 4492350"/>
              <a:gd name="connsiteX25-5591" fmla="*/ 2200940 w 3662637"/>
              <a:gd name="connsiteY25-5592" fmla="*/ 4476307 h 4492350"/>
              <a:gd name="connsiteX26-5593" fmla="*/ 2186296 w 3662637"/>
              <a:gd name="connsiteY26-5594" fmla="*/ 4491415 h 4492350"/>
              <a:gd name="connsiteX27-5595" fmla="*/ 1711842 w 3662637"/>
              <a:gd name="connsiteY27-5596" fmla="*/ 4492350 h 4492350"/>
              <a:gd name="connsiteX0-5597" fmla="*/ 1711842 w 3662637"/>
              <a:gd name="connsiteY0-5598" fmla="*/ 4492350 h 4492350"/>
              <a:gd name="connsiteX1-5599" fmla="*/ 1765005 w 3662637"/>
              <a:gd name="connsiteY1-5600" fmla="*/ 3785190 h 4492350"/>
              <a:gd name="connsiteX2-5601" fmla="*/ 1275907 w 3662637"/>
              <a:gd name="connsiteY2-5602" fmla="*/ 3381153 h 4492350"/>
              <a:gd name="connsiteX3-5603" fmla="*/ 0 w 3662637"/>
              <a:gd name="connsiteY3-5604" fmla="*/ 2945218 h 4492350"/>
              <a:gd name="connsiteX4-5605" fmla="*/ 1095154 w 3662637"/>
              <a:gd name="connsiteY4-5606" fmla="*/ 3242930 h 4492350"/>
              <a:gd name="connsiteX5-5607" fmla="*/ 381560 w 3662637"/>
              <a:gd name="connsiteY5-5608" fmla="*/ 2432058 h 4492350"/>
              <a:gd name="connsiteX6-5609" fmla="*/ 1743740 w 3662637"/>
              <a:gd name="connsiteY6-5610" fmla="*/ 3519376 h 4492350"/>
              <a:gd name="connsiteX7-5611" fmla="*/ 1652058 w 3662637"/>
              <a:gd name="connsiteY7-5612" fmla="*/ 2400346 h 4492350"/>
              <a:gd name="connsiteX8-5613" fmla="*/ 28261 w 3662637"/>
              <a:gd name="connsiteY8-5614" fmla="*/ 742880 h 4492350"/>
              <a:gd name="connsiteX9-5615" fmla="*/ 956930 w 3662637"/>
              <a:gd name="connsiteY9-5616" fmla="*/ 1924493 h 4492350"/>
              <a:gd name="connsiteX10-5617" fmla="*/ 1061670 w 3662637"/>
              <a:gd name="connsiteY10-5618" fmla="*/ 857226 h 4492350"/>
              <a:gd name="connsiteX11-5619" fmla="*/ 1162773 w 3662637"/>
              <a:gd name="connsiteY11-5620" fmla="*/ 2026621 h 4492350"/>
              <a:gd name="connsiteX12-5621" fmla="*/ 1682742 w 3662637"/>
              <a:gd name="connsiteY12-5622" fmla="*/ 2194318 h 4492350"/>
              <a:gd name="connsiteX13-5623" fmla="*/ 1924493 w 3662637"/>
              <a:gd name="connsiteY13-5624" fmla="*/ 0 h 4492350"/>
              <a:gd name="connsiteX14-5625" fmla="*/ 1995936 w 3662637"/>
              <a:gd name="connsiteY14-5626" fmla="*/ 986216 h 4492350"/>
              <a:gd name="connsiteX15-5627" fmla="*/ 1850065 w 3662637"/>
              <a:gd name="connsiteY15-5628" fmla="*/ 2060385 h 4492350"/>
              <a:gd name="connsiteX16-5629" fmla="*/ 2025596 w 3662637"/>
              <a:gd name="connsiteY16-5630" fmla="*/ 3046321 h 4492350"/>
              <a:gd name="connsiteX17-5631" fmla="*/ 2615609 w 3662637"/>
              <a:gd name="connsiteY17-5632" fmla="*/ 2519916 h 4492350"/>
              <a:gd name="connsiteX18-5633" fmla="*/ 2881796 w 3662637"/>
              <a:gd name="connsiteY18-5634" fmla="*/ 1291762 h 4492350"/>
              <a:gd name="connsiteX19-5635" fmla="*/ 2774911 w 3662637"/>
              <a:gd name="connsiteY19-5636" fmla="*/ 2383091 h 4492350"/>
              <a:gd name="connsiteX20-5637" fmla="*/ 3662637 w 3662637"/>
              <a:gd name="connsiteY20-5638" fmla="*/ 1124252 h 4492350"/>
              <a:gd name="connsiteX21-5639" fmla="*/ 2190307 w 3662637"/>
              <a:gd name="connsiteY21-5640" fmla="*/ 3370521 h 4492350"/>
              <a:gd name="connsiteX22-5641" fmla="*/ 2137144 w 3662637"/>
              <a:gd name="connsiteY22-5642" fmla="*/ 3817088 h 4492350"/>
              <a:gd name="connsiteX23-5643" fmla="*/ 3285460 w 3662637"/>
              <a:gd name="connsiteY23-5644" fmla="*/ 3094074 h 4492350"/>
              <a:gd name="connsiteX24-5645" fmla="*/ 2162419 w 3662637"/>
              <a:gd name="connsiteY24-5646" fmla="*/ 4030951 h 4492350"/>
              <a:gd name="connsiteX25-5647" fmla="*/ 2200940 w 3662637"/>
              <a:gd name="connsiteY25-5648" fmla="*/ 4476307 h 4492350"/>
              <a:gd name="connsiteX26-5649" fmla="*/ 2186296 w 3662637"/>
              <a:gd name="connsiteY26-5650" fmla="*/ 4491415 h 4492350"/>
              <a:gd name="connsiteX27-5651" fmla="*/ 1711842 w 3662637"/>
              <a:gd name="connsiteY27-5652" fmla="*/ 4492350 h 4492350"/>
              <a:gd name="connsiteX0-5653" fmla="*/ 1711842 w 3662637"/>
              <a:gd name="connsiteY0-5654" fmla="*/ 4492350 h 4492350"/>
              <a:gd name="connsiteX1-5655" fmla="*/ 1765005 w 3662637"/>
              <a:gd name="connsiteY1-5656" fmla="*/ 3785190 h 4492350"/>
              <a:gd name="connsiteX2-5657" fmla="*/ 1275907 w 3662637"/>
              <a:gd name="connsiteY2-5658" fmla="*/ 3381153 h 4492350"/>
              <a:gd name="connsiteX3-5659" fmla="*/ 0 w 3662637"/>
              <a:gd name="connsiteY3-5660" fmla="*/ 2945218 h 4492350"/>
              <a:gd name="connsiteX4-5661" fmla="*/ 1095154 w 3662637"/>
              <a:gd name="connsiteY4-5662" fmla="*/ 3242930 h 4492350"/>
              <a:gd name="connsiteX5-5663" fmla="*/ 381560 w 3662637"/>
              <a:gd name="connsiteY5-5664" fmla="*/ 2432058 h 4492350"/>
              <a:gd name="connsiteX6-5665" fmla="*/ 1743740 w 3662637"/>
              <a:gd name="connsiteY6-5666" fmla="*/ 3519376 h 4492350"/>
              <a:gd name="connsiteX7-5667" fmla="*/ 1652058 w 3662637"/>
              <a:gd name="connsiteY7-5668" fmla="*/ 2400346 h 4492350"/>
              <a:gd name="connsiteX8-5669" fmla="*/ 28261 w 3662637"/>
              <a:gd name="connsiteY8-5670" fmla="*/ 742880 h 4492350"/>
              <a:gd name="connsiteX9-5671" fmla="*/ 956930 w 3662637"/>
              <a:gd name="connsiteY9-5672" fmla="*/ 1924493 h 4492350"/>
              <a:gd name="connsiteX10-5673" fmla="*/ 1061670 w 3662637"/>
              <a:gd name="connsiteY10-5674" fmla="*/ 857226 h 4492350"/>
              <a:gd name="connsiteX11-5675" fmla="*/ 1162773 w 3662637"/>
              <a:gd name="connsiteY11-5676" fmla="*/ 2026621 h 4492350"/>
              <a:gd name="connsiteX12-5677" fmla="*/ 1682742 w 3662637"/>
              <a:gd name="connsiteY12-5678" fmla="*/ 2194318 h 4492350"/>
              <a:gd name="connsiteX13-5679" fmla="*/ 1924493 w 3662637"/>
              <a:gd name="connsiteY13-5680" fmla="*/ 0 h 4492350"/>
              <a:gd name="connsiteX14-5681" fmla="*/ 1995936 w 3662637"/>
              <a:gd name="connsiteY14-5682" fmla="*/ 986216 h 4492350"/>
              <a:gd name="connsiteX15-5683" fmla="*/ 1850065 w 3662637"/>
              <a:gd name="connsiteY15-5684" fmla="*/ 2060385 h 4492350"/>
              <a:gd name="connsiteX16-5685" fmla="*/ 2025596 w 3662637"/>
              <a:gd name="connsiteY16-5686" fmla="*/ 3046321 h 4492350"/>
              <a:gd name="connsiteX17-5687" fmla="*/ 2615609 w 3662637"/>
              <a:gd name="connsiteY17-5688" fmla="*/ 2519916 h 4492350"/>
              <a:gd name="connsiteX18-5689" fmla="*/ 2881796 w 3662637"/>
              <a:gd name="connsiteY18-5690" fmla="*/ 1291762 h 4492350"/>
              <a:gd name="connsiteX19-5691" fmla="*/ 2774911 w 3662637"/>
              <a:gd name="connsiteY19-5692" fmla="*/ 2383091 h 4492350"/>
              <a:gd name="connsiteX20-5693" fmla="*/ 3662637 w 3662637"/>
              <a:gd name="connsiteY20-5694" fmla="*/ 1124252 h 4492350"/>
              <a:gd name="connsiteX21-5695" fmla="*/ 2190307 w 3662637"/>
              <a:gd name="connsiteY21-5696" fmla="*/ 3370521 h 4492350"/>
              <a:gd name="connsiteX22-5697" fmla="*/ 2137144 w 3662637"/>
              <a:gd name="connsiteY22-5698" fmla="*/ 3817088 h 4492350"/>
              <a:gd name="connsiteX23-5699" fmla="*/ 3285460 w 3662637"/>
              <a:gd name="connsiteY23-5700" fmla="*/ 3094074 h 4492350"/>
              <a:gd name="connsiteX24-5701" fmla="*/ 2162419 w 3662637"/>
              <a:gd name="connsiteY24-5702" fmla="*/ 4030951 h 4492350"/>
              <a:gd name="connsiteX25-5703" fmla="*/ 2200940 w 3662637"/>
              <a:gd name="connsiteY25-5704" fmla="*/ 4476307 h 4492350"/>
              <a:gd name="connsiteX26-5705" fmla="*/ 2186296 w 3662637"/>
              <a:gd name="connsiteY26-5706" fmla="*/ 4491415 h 4492350"/>
              <a:gd name="connsiteX27-5707" fmla="*/ 1711842 w 3662637"/>
              <a:gd name="connsiteY27-5708" fmla="*/ 4492350 h 4492350"/>
              <a:gd name="connsiteX0-5709" fmla="*/ 1711842 w 3662637"/>
              <a:gd name="connsiteY0-5710" fmla="*/ 4492350 h 4492350"/>
              <a:gd name="connsiteX1-5711" fmla="*/ 1765005 w 3662637"/>
              <a:gd name="connsiteY1-5712" fmla="*/ 3785190 h 4492350"/>
              <a:gd name="connsiteX2-5713" fmla="*/ 1275907 w 3662637"/>
              <a:gd name="connsiteY2-5714" fmla="*/ 3381153 h 4492350"/>
              <a:gd name="connsiteX3-5715" fmla="*/ 0 w 3662637"/>
              <a:gd name="connsiteY3-5716" fmla="*/ 2945218 h 4492350"/>
              <a:gd name="connsiteX4-5717" fmla="*/ 1095154 w 3662637"/>
              <a:gd name="connsiteY4-5718" fmla="*/ 3242930 h 4492350"/>
              <a:gd name="connsiteX5-5719" fmla="*/ 381560 w 3662637"/>
              <a:gd name="connsiteY5-5720" fmla="*/ 2432058 h 4492350"/>
              <a:gd name="connsiteX6-5721" fmla="*/ 1743740 w 3662637"/>
              <a:gd name="connsiteY6-5722" fmla="*/ 3519376 h 4492350"/>
              <a:gd name="connsiteX7-5723" fmla="*/ 1652058 w 3662637"/>
              <a:gd name="connsiteY7-5724" fmla="*/ 2400346 h 4492350"/>
              <a:gd name="connsiteX8-5725" fmla="*/ 28261 w 3662637"/>
              <a:gd name="connsiteY8-5726" fmla="*/ 742880 h 4492350"/>
              <a:gd name="connsiteX9-5727" fmla="*/ 956930 w 3662637"/>
              <a:gd name="connsiteY9-5728" fmla="*/ 1924493 h 4492350"/>
              <a:gd name="connsiteX10-5729" fmla="*/ 1061670 w 3662637"/>
              <a:gd name="connsiteY10-5730" fmla="*/ 857226 h 4492350"/>
              <a:gd name="connsiteX11-5731" fmla="*/ 1162773 w 3662637"/>
              <a:gd name="connsiteY11-5732" fmla="*/ 2026621 h 4492350"/>
              <a:gd name="connsiteX12-5733" fmla="*/ 1682742 w 3662637"/>
              <a:gd name="connsiteY12-5734" fmla="*/ 2194318 h 4492350"/>
              <a:gd name="connsiteX13-5735" fmla="*/ 1924493 w 3662637"/>
              <a:gd name="connsiteY13-5736" fmla="*/ 0 h 4492350"/>
              <a:gd name="connsiteX14-5737" fmla="*/ 1995936 w 3662637"/>
              <a:gd name="connsiteY14-5738" fmla="*/ 986216 h 4492350"/>
              <a:gd name="connsiteX15-5739" fmla="*/ 1850065 w 3662637"/>
              <a:gd name="connsiteY15-5740" fmla="*/ 2060385 h 4492350"/>
              <a:gd name="connsiteX16-5741" fmla="*/ 2025596 w 3662637"/>
              <a:gd name="connsiteY16-5742" fmla="*/ 3046321 h 4492350"/>
              <a:gd name="connsiteX17-5743" fmla="*/ 2615609 w 3662637"/>
              <a:gd name="connsiteY17-5744" fmla="*/ 2519916 h 4492350"/>
              <a:gd name="connsiteX18-5745" fmla="*/ 2881796 w 3662637"/>
              <a:gd name="connsiteY18-5746" fmla="*/ 1291762 h 4492350"/>
              <a:gd name="connsiteX19-5747" fmla="*/ 2774911 w 3662637"/>
              <a:gd name="connsiteY19-5748" fmla="*/ 2383091 h 4492350"/>
              <a:gd name="connsiteX20-5749" fmla="*/ 3662637 w 3662637"/>
              <a:gd name="connsiteY20-5750" fmla="*/ 1124252 h 4492350"/>
              <a:gd name="connsiteX21-5751" fmla="*/ 2190307 w 3662637"/>
              <a:gd name="connsiteY21-5752" fmla="*/ 3370521 h 4492350"/>
              <a:gd name="connsiteX22-5753" fmla="*/ 2137144 w 3662637"/>
              <a:gd name="connsiteY22-5754" fmla="*/ 3817088 h 4492350"/>
              <a:gd name="connsiteX23-5755" fmla="*/ 3285460 w 3662637"/>
              <a:gd name="connsiteY23-5756" fmla="*/ 3094074 h 4492350"/>
              <a:gd name="connsiteX24-5757" fmla="*/ 2162419 w 3662637"/>
              <a:gd name="connsiteY24-5758" fmla="*/ 4030951 h 4492350"/>
              <a:gd name="connsiteX25-5759" fmla="*/ 2200940 w 3662637"/>
              <a:gd name="connsiteY25-5760" fmla="*/ 4476307 h 4492350"/>
              <a:gd name="connsiteX26-5761" fmla="*/ 2186296 w 3662637"/>
              <a:gd name="connsiteY26-5762" fmla="*/ 4491415 h 4492350"/>
              <a:gd name="connsiteX27-5763" fmla="*/ 1711842 w 3662637"/>
              <a:gd name="connsiteY27-5764" fmla="*/ 4492350 h 4492350"/>
              <a:gd name="connsiteX0-5765" fmla="*/ 1711842 w 3662637"/>
              <a:gd name="connsiteY0-5766" fmla="*/ 4492350 h 4492350"/>
              <a:gd name="connsiteX1-5767" fmla="*/ 1765005 w 3662637"/>
              <a:gd name="connsiteY1-5768" fmla="*/ 3785190 h 4492350"/>
              <a:gd name="connsiteX2-5769" fmla="*/ 1275907 w 3662637"/>
              <a:gd name="connsiteY2-5770" fmla="*/ 3381153 h 4492350"/>
              <a:gd name="connsiteX3-5771" fmla="*/ 0 w 3662637"/>
              <a:gd name="connsiteY3-5772" fmla="*/ 2945218 h 4492350"/>
              <a:gd name="connsiteX4-5773" fmla="*/ 1111196 w 3662637"/>
              <a:gd name="connsiteY4-5774" fmla="*/ 3238920 h 4492350"/>
              <a:gd name="connsiteX5-5775" fmla="*/ 381560 w 3662637"/>
              <a:gd name="connsiteY5-5776" fmla="*/ 2432058 h 4492350"/>
              <a:gd name="connsiteX6-5777" fmla="*/ 1743740 w 3662637"/>
              <a:gd name="connsiteY6-5778" fmla="*/ 3519376 h 4492350"/>
              <a:gd name="connsiteX7-5779" fmla="*/ 1652058 w 3662637"/>
              <a:gd name="connsiteY7-5780" fmla="*/ 2400346 h 4492350"/>
              <a:gd name="connsiteX8-5781" fmla="*/ 28261 w 3662637"/>
              <a:gd name="connsiteY8-5782" fmla="*/ 742880 h 4492350"/>
              <a:gd name="connsiteX9-5783" fmla="*/ 956930 w 3662637"/>
              <a:gd name="connsiteY9-5784" fmla="*/ 1924493 h 4492350"/>
              <a:gd name="connsiteX10-5785" fmla="*/ 1061670 w 3662637"/>
              <a:gd name="connsiteY10-5786" fmla="*/ 857226 h 4492350"/>
              <a:gd name="connsiteX11-5787" fmla="*/ 1162773 w 3662637"/>
              <a:gd name="connsiteY11-5788" fmla="*/ 2026621 h 4492350"/>
              <a:gd name="connsiteX12-5789" fmla="*/ 1682742 w 3662637"/>
              <a:gd name="connsiteY12-5790" fmla="*/ 2194318 h 4492350"/>
              <a:gd name="connsiteX13-5791" fmla="*/ 1924493 w 3662637"/>
              <a:gd name="connsiteY13-5792" fmla="*/ 0 h 4492350"/>
              <a:gd name="connsiteX14-5793" fmla="*/ 1995936 w 3662637"/>
              <a:gd name="connsiteY14-5794" fmla="*/ 986216 h 4492350"/>
              <a:gd name="connsiteX15-5795" fmla="*/ 1850065 w 3662637"/>
              <a:gd name="connsiteY15-5796" fmla="*/ 2060385 h 4492350"/>
              <a:gd name="connsiteX16-5797" fmla="*/ 2025596 w 3662637"/>
              <a:gd name="connsiteY16-5798" fmla="*/ 3046321 h 4492350"/>
              <a:gd name="connsiteX17-5799" fmla="*/ 2615609 w 3662637"/>
              <a:gd name="connsiteY17-5800" fmla="*/ 2519916 h 4492350"/>
              <a:gd name="connsiteX18-5801" fmla="*/ 2881796 w 3662637"/>
              <a:gd name="connsiteY18-5802" fmla="*/ 1291762 h 4492350"/>
              <a:gd name="connsiteX19-5803" fmla="*/ 2774911 w 3662637"/>
              <a:gd name="connsiteY19-5804" fmla="*/ 2383091 h 4492350"/>
              <a:gd name="connsiteX20-5805" fmla="*/ 3662637 w 3662637"/>
              <a:gd name="connsiteY20-5806" fmla="*/ 1124252 h 4492350"/>
              <a:gd name="connsiteX21-5807" fmla="*/ 2190307 w 3662637"/>
              <a:gd name="connsiteY21-5808" fmla="*/ 3370521 h 4492350"/>
              <a:gd name="connsiteX22-5809" fmla="*/ 2137144 w 3662637"/>
              <a:gd name="connsiteY22-5810" fmla="*/ 3817088 h 4492350"/>
              <a:gd name="connsiteX23-5811" fmla="*/ 3285460 w 3662637"/>
              <a:gd name="connsiteY23-5812" fmla="*/ 3094074 h 4492350"/>
              <a:gd name="connsiteX24-5813" fmla="*/ 2162419 w 3662637"/>
              <a:gd name="connsiteY24-5814" fmla="*/ 4030951 h 4492350"/>
              <a:gd name="connsiteX25-5815" fmla="*/ 2200940 w 3662637"/>
              <a:gd name="connsiteY25-5816" fmla="*/ 4476307 h 4492350"/>
              <a:gd name="connsiteX26-5817" fmla="*/ 2186296 w 3662637"/>
              <a:gd name="connsiteY26-5818" fmla="*/ 4491415 h 4492350"/>
              <a:gd name="connsiteX27-5819" fmla="*/ 1711842 w 3662637"/>
              <a:gd name="connsiteY27-5820" fmla="*/ 4492350 h 4492350"/>
              <a:gd name="connsiteX0-5821" fmla="*/ 1711842 w 3662637"/>
              <a:gd name="connsiteY0-5822" fmla="*/ 4492350 h 4492350"/>
              <a:gd name="connsiteX1-5823" fmla="*/ 1765005 w 3662637"/>
              <a:gd name="connsiteY1-5824" fmla="*/ 3785190 h 4492350"/>
              <a:gd name="connsiteX2-5825" fmla="*/ 1275907 w 3662637"/>
              <a:gd name="connsiteY2-5826" fmla="*/ 3381153 h 4492350"/>
              <a:gd name="connsiteX3-5827" fmla="*/ 0 w 3662637"/>
              <a:gd name="connsiteY3-5828" fmla="*/ 2945218 h 4492350"/>
              <a:gd name="connsiteX4-5829" fmla="*/ 1111196 w 3662637"/>
              <a:gd name="connsiteY4-5830" fmla="*/ 3238920 h 4492350"/>
              <a:gd name="connsiteX5-5831" fmla="*/ 381560 w 3662637"/>
              <a:gd name="connsiteY5-5832" fmla="*/ 2432058 h 4492350"/>
              <a:gd name="connsiteX6-5833" fmla="*/ 1743740 w 3662637"/>
              <a:gd name="connsiteY6-5834" fmla="*/ 3519376 h 4492350"/>
              <a:gd name="connsiteX7-5835" fmla="*/ 1652058 w 3662637"/>
              <a:gd name="connsiteY7-5836" fmla="*/ 2400346 h 4492350"/>
              <a:gd name="connsiteX8-5837" fmla="*/ 28261 w 3662637"/>
              <a:gd name="connsiteY8-5838" fmla="*/ 742880 h 4492350"/>
              <a:gd name="connsiteX9-5839" fmla="*/ 956930 w 3662637"/>
              <a:gd name="connsiteY9-5840" fmla="*/ 1924493 h 4492350"/>
              <a:gd name="connsiteX10-5841" fmla="*/ 1061670 w 3662637"/>
              <a:gd name="connsiteY10-5842" fmla="*/ 857226 h 4492350"/>
              <a:gd name="connsiteX11-5843" fmla="*/ 1162773 w 3662637"/>
              <a:gd name="connsiteY11-5844" fmla="*/ 2026621 h 4492350"/>
              <a:gd name="connsiteX12-5845" fmla="*/ 1682742 w 3662637"/>
              <a:gd name="connsiteY12-5846" fmla="*/ 2194318 h 4492350"/>
              <a:gd name="connsiteX13-5847" fmla="*/ 1924493 w 3662637"/>
              <a:gd name="connsiteY13-5848" fmla="*/ 0 h 4492350"/>
              <a:gd name="connsiteX14-5849" fmla="*/ 1995936 w 3662637"/>
              <a:gd name="connsiteY14-5850" fmla="*/ 986216 h 4492350"/>
              <a:gd name="connsiteX15-5851" fmla="*/ 1850065 w 3662637"/>
              <a:gd name="connsiteY15-5852" fmla="*/ 2060385 h 4492350"/>
              <a:gd name="connsiteX16-5853" fmla="*/ 2025596 w 3662637"/>
              <a:gd name="connsiteY16-5854" fmla="*/ 3046321 h 4492350"/>
              <a:gd name="connsiteX17-5855" fmla="*/ 2615609 w 3662637"/>
              <a:gd name="connsiteY17-5856" fmla="*/ 2519916 h 4492350"/>
              <a:gd name="connsiteX18-5857" fmla="*/ 2881796 w 3662637"/>
              <a:gd name="connsiteY18-5858" fmla="*/ 1291762 h 4492350"/>
              <a:gd name="connsiteX19-5859" fmla="*/ 2774911 w 3662637"/>
              <a:gd name="connsiteY19-5860" fmla="*/ 2383091 h 4492350"/>
              <a:gd name="connsiteX20-5861" fmla="*/ 3662637 w 3662637"/>
              <a:gd name="connsiteY20-5862" fmla="*/ 1124252 h 4492350"/>
              <a:gd name="connsiteX21-5863" fmla="*/ 2190307 w 3662637"/>
              <a:gd name="connsiteY21-5864" fmla="*/ 3370521 h 4492350"/>
              <a:gd name="connsiteX22-5865" fmla="*/ 2137144 w 3662637"/>
              <a:gd name="connsiteY22-5866" fmla="*/ 3817088 h 4492350"/>
              <a:gd name="connsiteX23-5867" fmla="*/ 3285460 w 3662637"/>
              <a:gd name="connsiteY23-5868" fmla="*/ 3094074 h 4492350"/>
              <a:gd name="connsiteX24-5869" fmla="*/ 2162419 w 3662637"/>
              <a:gd name="connsiteY24-5870" fmla="*/ 4030951 h 4492350"/>
              <a:gd name="connsiteX25-5871" fmla="*/ 2200940 w 3662637"/>
              <a:gd name="connsiteY25-5872" fmla="*/ 4476307 h 4492350"/>
              <a:gd name="connsiteX26-5873" fmla="*/ 2186296 w 3662637"/>
              <a:gd name="connsiteY26-5874" fmla="*/ 4491415 h 4492350"/>
              <a:gd name="connsiteX27-5875" fmla="*/ 1711842 w 3662637"/>
              <a:gd name="connsiteY27-5876" fmla="*/ 4492350 h 4492350"/>
              <a:gd name="connsiteX0-5877" fmla="*/ 1711842 w 3662637"/>
              <a:gd name="connsiteY0-5878" fmla="*/ 4492350 h 4492350"/>
              <a:gd name="connsiteX1-5879" fmla="*/ 1765005 w 3662637"/>
              <a:gd name="connsiteY1-5880" fmla="*/ 3785190 h 4492350"/>
              <a:gd name="connsiteX2-5881" fmla="*/ 1275907 w 3662637"/>
              <a:gd name="connsiteY2-5882" fmla="*/ 3381153 h 4492350"/>
              <a:gd name="connsiteX3-5883" fmla="*/ 0 w 3662637"/>
              <a:gd name="connsiteY3-5884" fmla="*/ 2945218 h 4492350"/>
              <a:gd name="connsiteX4-5885" fmla="*/ 1111196 w 3662637"/>
              <a:gd name="connsiteY4-5886" fmla="*/ 3238920 h 4492350"/>
              <a:gd name="connsiteX5-5887" fmla="*/ 381560 w 3662637"/>
              <a:gd name="connsiteY5-5888" fmla="*/ 2432058 h 4492350"/>
              <a:gd name="connsiteX6-5889" fmla="*/ 1743740 w 3662637"/>
              <a:gd name="connsiteY6-5890" fmla="*/ 3519376 h 4492350"/>
              <a:gd name="connsiteX7-5891" fmla="*/ 1652058 w 3662637"/>
              <a:gd name="connsiteY7-5892" fmla="*/ 2400346 h 4492350"/>
              <a:gd name="connsiteX8-5893" fmla="*/ 28261 w 3662637"/>
              <a:gd name="connsiteY8-5894" fmla="*/ 742880 h 4492350"/>
              <a:gd name="connsiteX9-5895" fmla="*/ 956930 w 3662637"/>
              <a:gd name="connsiteY9-5896" fmla="*/ 1924493 h 4492350"/>
              <a:gd name="connsiteX10-5897" fmla="*/ 1061670 w 3662637"/>
              <a:gd name="connsiteY10-5898" fmla="*/ 857226 h 4492350"/>
              <a:gd name="connsiteX11-5899" fmla="*/ 1162773 w 3662637"/>
              <a:gd name="connsiteY11-5900" fmla="*/ 2026621 h 4492350"/>
              <a:gd name="connsiteX12-5901" fmla="*/ 1682742 w 3662637"/>
              <a:gd name="connsiteY12-5902" fmla="*/ 2194318 h 4492350"/>
              <a:gd name="connsiteX13-5903" fmla="*/ 1924493 w 3662637"/>
              <a:gd name="connsiteY13-5904" fmla="*/ 0 h 4492350"/>
              <a:gd name="connsiteX14-5905" fmla="*/ 1995936 w 3662637"/>
              <a:gd name="connsiteY14-5906" fmla="*/ 986216 h 4492350"/>
              <a:gd name="connsiteX15-5907" fmla="*/ 1850065 w 3662637"/>
              <a:gd name="connsiteY15-5908" fmla="*/ 2060385 h 4492350"/>
              <a:gd name="connsiteX16-5909" fmla="*/ 2025596 w 3662637"/>
              <a:gd name="connsiteY16-5910" fmla="*/ 3046321 h 4492350"/>
              <a:gd name="connsiteX17-5911" fmla="*/ 2615609 w 3662637"/>
              <a:gd name="connsiteY17-5912" fmla="*/ 2519916 h 4492350"/>
              <a:gd name="connsiteX18-5913" fmla="*/ 2881796 w 3662637"/>
              <a:gd name="connsiteY18-5914" fmla="*/ 1291762 h 4492350"/>
              <a:gd name="connsiteX19-5915" fmla="*/ 2774911 w 3662637"/>
              <a:gd name="connsiteY19-5916" fmla="*/ 2383091 h 4492350"/>
              <a:gd name="connsiteX20-5917" fmla="*/ 3662637 w 3662637"/>
              <a:gd name="connsiteY20-5918" fmla="*/ 1124252 h 4492350"/>
              <a:gd name="connsiteX21-5919" fmla="*/ 2190307 w 3662637"/>
              <a:gd name="connsiteY21-5920" fmla="*/ 3370521 h 4492350"/>
              <a:gd name="connsiteX22-5921" fmla="*/ 2137144 w 3662637"/>
              <a:gd name="connsiteY22-5922" fmla="*/ 3817088 h 4492350"/>
              <a:gd name="connsiteX23-5923" fmla="*/ 3285460 w 3662637"/>
              <a:gd name="connsiteY23-5924" fmla="*/ 3094074 h 4492350"/>
              <a:gd name="connsiteX24-5925" fmla="*/ 2162419 w 3662637"/>
              <a:gd name="connsiteY24-5926" fmla="*/ 4030951 h 4492350"/>
              <a:gd name="connsiteX25-5927" fmla="*/ 2200940 w 3662637"/>
              <a:gd name="connsiteY25-5928" fmla="*/ 4476307 h 4492350"/>
              <a:gd name="connsiteX26-5929" fmla="*/ 2186296 w 3662637"/>
              <a:gd name="connsiteY26-5930" fmla="*/ 4491415 h 4492350"/>
              <a:gd name="connsiteX27-5931" fmla="*/ 1711842 w 3662637"/>
              <a:gd name="connsiteY27-5932" fmla="*/ 4492350 h 4492350"/>
              <a:gd name="connsiteX0-5933" fmla="*/ 1711842 w 3662637"/>
              <a:gd name="connsiteY0-5934" fmla="*/ 4492350 h 4492350"/>
              <a:gd name="connsiteX1-5935" fmla="*/ 1765005 w 3662637"/>
              <a:gd name="connsiteY1-5936" fmla="*/ 3785190 h 4492350"/>
              <a:gd name="connsiteX2-5937" fmla="*/ 1275907 w 3662637"/>
              <a:gd name="connsiteY2-5938" fmla="*/ 3381153 h 4492350"/>
              <a:gd name="connsiteX3-5939" fmla="*/ 0 w 3662637"/>
              <a:gd name="connsiteY3-5940" fmla="*/ 2945218 h 4492350"/>
              <a:gd name="connsiteX4-5941" fmla="*/ 1111196 w 3662637"/>
              <a:gd name="connsiteY4-5942" fmla="*/ 3238920 h 4492350"/>
              <a:gd name="connsiteX5-5943" fmla="*/ 381560 w 3662637"/>
              <a:gd name="connsiteY5-5944" fmla="*/ 2432058 h 4492350"/>
              <a:gd name="connsiteX6-5945" fmla="*/ 1743740 w 3662637"/>
              <a:gd name="connsiteY6-5946" fmla="*/ 3519376 h 4492350"/>
              <a:gd name="connsiteX7-5947" fmla="*/ 1652058 w 3662637"/>
              <a:gd name="connsiteY7-5948" fmla="*/ 2400346 h 4492350"/>
              <a:gd name="connsiteX8-5949" fmla="*/ 28261 w 3662637"/>
              <a:gd name="connsiteY8-5950" fmla="*/ 742880 h 4492350"/>
              <a:gd name="connsiteX9-5951" fmla="*/ 956930 w 3662637"/>
              <a:gd name="connsiteY9-5952" fmla="*/ 1924493 h 4492350"/>
              <a:gd name="connsiteX10-5953" fmla="*/ 1061670 w 3662637"/>
              <a:gd name="connsiteY10-5954" fmla="*/ 857226 h 4492350"/>
              <a:gd name="connsiteX11-5955" fmla="*/ 1162773 w 3662637"/>
              <a:gd name="connsiteY11-5956" fmla="*/ 2026621 h 4492350"/>
              <a:gd name="connsiteX12-5957" fmla="*/ 1682742 w 3662637"/>
              <a:gd name="connsiteY12-5958" fmla="*/ 2194318 h 4492350"/>
              <a:gd name="connsiteX13-5959" fmla="*/ 1924493 w 3662637"/>
              <a:gd name="connsiteY13-5960" fmla="*/ 0 h 4492350"/>
              <a:gd name="connsiteX14-5961" fmla="*/ 1995936 w 3662637"/>
              <a:gd name="connsiteY14-5962" fmla="*/ 986216 h 4492350"/>
              <a:gd name="connsiteX15-5963" fmla="*/ 1850065 w 3662637"/>
              <a:gd name="connsiteY15-5964" fmla="*/ 2060385 h 4492350"/>
              <a:gd name="connsiteX16-5965" fmla="*/ 2025596 w 3662637"/>
              <a:gd name="connsiteY16-5966" fmla="*/ 3046321 h 4492350"/>
              <a:gd name="connsiteX17-5967" fmla="*/ 2615609 w 3662637"/>
              <a:gd name="connsiteY17-5968" fmla="*/ 2519916 h 4492350"/>
              <a:gd name="connsiteX18-5969" fmla="*/ 2881796 w 3662637"/>
              <a:gd name="connsiteY18-5970" fmla="*/ 1291762 h 4492350"/>
              <a:gd name="connsiteX19-5971" fmla="*/ 2774911 w 3662637"/>
              <a:gd name="connsiteY19-5972" fmla="*/ 2383091 h 4492350"/>
              <a:gd name="connsiteX20-5973" fmla="*/ 3662637 w 3662637"/>
              <a:gd name="connsiteY20-5974" fmla="*/ 1124252 h 4492350"/>
              <a:gd name="connsiteX21-5975" fmla="*/ 2190307 w 3662637"/>
              <a:gd name="connsiteY21-5976" fmla="*/ 3370521 h 4492350"/>
              <a:gd name="connsiteX22-5977" fmla="*/ 2137144 w 3662637"/>
              <a:gd name="connsiteY22-5978" fmla="*/ 3817088 h 4492350"/>
              <a:gd name="connsiteX23-5979" fmla="*/ 3285460 w 3662637"/>
              <a:gd name="connsiteY23-5980" fmla="*/ 3094074 h 4492350"/>
              <a:gd name="connsiteX24-5981" fmla="*/ 2162419 w 3662637"/>
              <a:gd name="connsiteY24-5982" fmla="*/ 4030951 h 4492350"/>
              <a:gd name="connsiteX25-5983" fmla="*/ 2200940 w 3662637"/>
              <a:gd name="connsiteY25-5984" fmla="*/ 4476307 h 4492350"/>
              <a:gd name="connsiteX26-5985" fmla="*/ 2186296 w 3662637"/>
              <a:gd name="connsiteY26-5986" fmla="*/ 4491415 h 4492350"/>
              <a:gd name="connsiteX27-5987" fmla="*/ 1711842 w 3662637"/>
              <a:gd name="connsiteY27-5988" fmla="*/ 4492350 h 4492350"/>
              <a:gd name="connsiteX0-5989" fmla="*/ 1711842 w 3662637"/>
              <a:gd name="connsiteY0-5990" fmla="*/ 4492350 h 4492350"/>
              <a:gd name="connsiteX1-5991" fmla="*/ 1765005 w 3662637"/>
              <a:gd name="connsiteY1-5992" fmla="*/ 3785190 h 4492350"/>
              <a:gd name="connsiteX2-5993" fmla="*/ 1275907 w 3662637"/>
              <a:gd name="connsiteY2-5994" fmla="*/ 3381153 h 4492350"/>
              <a:gd name="connsiteX3-5995" fmla="*/ 0 w 3662637"/>
              <a:gd name="connsiteY3-5996" fmla="*/ 2945218 h 4492350"/>
              <a:gd name="connsiteX4-5997" fmla="*/ 1111196 w 3662637"/>
              <a:gd name="connsiteY4-5998" fmla="*/ 3238920 h 4492350"/>
              <a:gd name="connsiteX5-5999" fmla="*/ 381560 w 3662637"/>
              <a:gd name="connsiteY5-6000" fmla="*/ 2432058 h 4492350"/>
              <a:gd name="connsiteX6-6001" fmla="*/ 1743740 w 3662637"/>
              <a:gd name="connsiteY6-6002" fmla="*/ 3519376 h 4492350"/>
              <a:gd name="connsiteX7-6003" fmla="*/ 1652058 w 3662637"/>
              <a:gd name="connsiteY7-6004" fmla="*/ 2400346 h 4492350"/>
              <a:gd name="connsiteX8-6005" fmla="*/ 28261 w 3662637"/>
              <a:gd name="connsiteY8-6006" fmla="*/ 742880 h 4492350"/>
              <a:gd name="connsiteX9-6007" fmla="*/ 956930 w 3662637"/>
              <a:gd name="connsiteY9-6008" fmla="*/ 1924493 h 4492350"/>
              <a:gd name="connsiteX10-6009" fmla="*/ 1061670 w 3662637"/>
              <a:gd name="connsiteY10-6010" fmla="*/ 857226 h 4492350"/>
              <a:gd name="connsiteX11-6011" fmla="*/ 1162773 w 3662637"/>
              <a:gd name="connsiteY11-6012" fmla="*/ 2026621 h 4492350"/>
              <a:gd name="connsiteX12-6013" fmla="*/ 1682742 w 3662637"/>
              <a:gd name="connsiteY12-6014" fmla="*/ 2194318 h 4492350"/>
              <a:gd name="connsiteX13-6015" fmla="*/ 1924493 w 3662637"/>
              <a:gd name="connsiteY13-6016" fmla="*/ 0 h 4492350"/>
              <a:gd name="connsiteX14-6017" fmla="*/ 1995936 w 3662637"/>
              <a:gd name="connsiteY14-6018" fmla="*/ 986216 h 4492350"/>
              <a:gd name="connsiteX15-6019" fmla="*/ 1850065 w 3662637"/>
              <a:gd name="connsiteY15-6020" fmla="*/ 2060385 h 4492350"/>
              <a:gd name="connsiteX16-6021" fmla="*/ 2025596 w 3662637"/>
              <a:gd name="connsiteY16-6022" fmla="*/ 3046321 h 4492350"/>
              <a:gd name="connsiteX17-6023" fmla="*/ 2615609 w 3662637"/>
              <a:gd name="connsiteY17-6024" fmla="*/ 2519916 h 4492350"/>
              <a:gd name="connsiteX18-6025" fmla="*/ 2881796 w 3662637"/>
              <a:gd name="connsiteY18-6026" fmla="*/ 1291762 h 4492350"/>
              <a:gd name="connsiteX19-6027" fmla="*/ 2774911 w 3662637"/>
              <a:gd name="connsiteY19-6028" fmla="*/ 2383091 h 4492350"/>
              <a:gd name="connsiteX20-6029" fmla="*/ 3662637 w 3662637"/>
              <a:gd name="connsiteY20-6030" fmla="*/ 1124252 h 4492350"/>
              <a:gd name="connsiteX21-6031" fmla="*/ 2190307 w 3662637"/>
              <a:gd name="connsiteY21-6032" fmla="*/ 3370521 h 4492350"/>
              <a:gd name="connsiteX22-6033" fmla="*/ 2137144 w 3662637"/>
              <a:gd name="connsiteY22-6034" fmla="*/ 3817088 h 4492350"/>
              <a:gd name="connsiteX23-6035" fmla="*/ 3285460 w 3662637"/>
              <a:gd name="connsiteY23-6036" fmla="*/ 3094074 h 4492350"/>
              <a:gd name="connsiteX24-6037" fmla="*/ 2162419 w 3662637"/>
              <a:gd name="connsiteY24-6038" fmla="*/ 4030951 h 4492350"/>
              <a:gd name="connsiteX25-6039" fmla="*/ 2200940 w 3662637"/>
              <a:gd name="connsiteY25-6040" fmla="*/ 4476307 h 4492350"/>
              <a:gd name="connsiteX26-6041" fmla="*/ 2186296 w 3662637"/>
              <a:gd name="connsiteY26-6042" fmla="*/ 4491415 h 4492350"/>
              <a:gd name="connsiteX27-6043" fmla="*/ 1711842 w 3662637"/>
              <a:gd name="connsiteY27-6044" fmla="*/ 4492350 h 4492350"/>
              <a:gd name="connsiteX0-6045" fmla="*/ 1711842 w 3662637"/>
              <a:gd name="connsiteY0-6046" fmla="*/ 4492350 h 4492350"/>
              <a:gd name="connsiteX1-6047" fmla="*/ 1765005 w 3662637"/>
              <a:gd name="connsiteY1-6048" fmla="*/ 3785190 h 4492350"/>
              <a:gd name="connsiteX2-6049" fmla="*/ 1275907 w 3662637"/>
              <a:gd name="connsiteY2-6050" fmla="*/ 3381153 h 4492350"/>
              <a:gd name="connsiteX3-6051" fmla="*/ 0 w 3662637"/>
              <a:gd name="connsiteY3-6052" fmla="*/ 2945218 h 4492350"/>
              <a:gd name="connsiteX4-6053" fmla="*/ 1111196 w 3662637"/>
              <a:gd name="connsiteY4-6054" fmla="*/ 3238920 h 4492350"/>
              <a:gd name="connsiteX5-6055" fmla="*/ 381560 w 3662637"/>
              <a:gd name="connsiteY5-6056" fmla="*/ 2432058 h 4492350"/>
              <a:gd name="connsiteX6-6057" fmla="*/ 1743740 w 3662637"/>
              <a:gd name="connsiteY6-6058" fmla="*/ 3519376 h 4492350"/>
              <a:gd name="connsiteX7-6059" fmla="*/ 1652058 w 3662637"/>
              <a:gd name="connsiteY7-6060" fmla="*/ 2400346 h 4492350"/>
              <a:gd name="connsiteX8-6061" fmla="*/ 28261 w 3662637"/>
              <a:gd name="connsiteY8-6062" fmla="*/ 742880 h 4492350"/>
              <a:gd name="connsiteX9-6063" fmla="*/ 956930 w 3662637"/>
              <a:gd name="connsiteY9-6064" fmla="*/ 1924493 h 4492350"/>
              <a:gd name="connsiteX10-6065" fmla="*/ 1061670 w 3662637"/>
              <a:gd name="connsiteY10-6066" fmla="*/ 857226 h 4492350"/>
              <a:gd name="connsiteX11-6067" fmla="*/ 1162773 w 3662637"/>
              <a:gd name="connsiteY11-6068" fmla="*/ 2026621 h 4492350"/>
              <a:gd name="connsiteX12-6069" fmla="*/ 1682742 w 3662637"/>
              <a:gd name="connsiteY12-6070" fmla="*/ 2194318 h 4492350"/>
              <a:gd name="connsiteX13-6071" fmla="*/ 1924493 w 3662637"/>
              <a:gd name="connsiteY13-6072" fmla="*/ 0 h 4492350"/>
              <a:gd name="connsiteX14-6073" fmla="*/ 1995936 w 3662637"/>
              <a:gd name="connsiteY14-6074" fmla="*/ 986216 h 4492350"/>
              <a:gd name="connsiteX15-6075" fmla="*/ 1850065 w 3662637"/>
              <a:gd name="connsiteY15-6076" fmla="*/ 2060385 h 4492350"/>
              <a:gd name="connsiteX16-6077" fmla="*/ 2025596 w 3662637"/>
              <a:gd name="connsiteY16-6078" fmla="*/ 3046321 h 4492350"/>
              <a:gd name="connsiteX17-6079" fmla="*/ 2615609 w 3662637"/>
              <a:gd name="connsiteY17-6080" fmla="*/ 2519916 h 4492350"/>
              <a:gd name="connsiteX18-6081" fmla="*/ 2881796 w 3662637"/>
              <a:gd name="connsiteY18-6082" fmla="*/ 1291762 h 4492350"/>
              <a:gd name="connsiteX19-6083" fmla="*/ 2774911 w 3662637"/>
              <a:gd name="connsiteY19-6084" fmla="*/ 2383091 h 4492350"/>
              <a:gd name="connsiteX20-6085" fmla="*/ 3662637 w 3662637"/>
              <a:gd name="connsiteY20-6086" fmla="*/ 1124252 h 4492350"/>
              <a:gd name="connsiteX21-6087" fmla="*/ 2190307 w 3662637"/>
              <a:gd name="connsiteY21-6088" fmla="*/ 3370521 h 4492350"/>
              <a:gd name="connsiteX22-6089" fmla="*/ 2137144 w 3662637"/>
              <a:gd name="connsiteY22-6090" fmla="*/ 3817088 h 4492350"/>
              <a:gd name="connsiteX23-6091" fmla="*/ 3285460 w 3662637"/>
              <a:gd name="connsiteY23-6092" fmla="*/ 3094074 h 4492350"/>
              <a:gd name="connsiteX24-6093" fmla="*/ 2162419 w 3662637"/>
              <a:gd name="connsiteY24-6094" fmla="*/ 4030951 h 4492350"/>
              <a:gd name="connsiteX25-6095" fmla="*/ 2200940 w 3662637"/>
              <a:gd name="connsiteY25-6096" fmla="*/ 4476307 h 4492350"/>
              <a:gd name="connsiteX26-6097" fmla="*/ 2186296 w 3662637"/>
              <a:gd name="connsiteY26-6098" fmla="*/ 4491415 h 4492350"/>
              <a:gd name="connsiteX27-6099" fmla="*/ 1711842 w 3662637"/>
              <a:gd name="connsiteY27-6100" fmla="*/ 4492350 h 4492350"/>
              <a:gd name="connsiteX0-6101" fmla="*/ 1711842 w 3662637"/>
              <a:gd name="connsiteY0-6102" fmla="*/ 4492350 h 4492350"/>
              <a:gd name="connsiteX1-6103" fmla="*/ 1765005 w 3662637"/>
              <a:gd name="connsiteY1-6104" fmla="*/ 3785190 h 4492350"/>
              <a:gd name="connsiteX2-6105" fmla="*/ 1275907 w 3662637"/>
              <a:gd name="connsiteY2-6106" fmla="*/ 3381153 h 4492350"/>
              <a:gd name="connsiteX3-6107" fmla="*/ 0 w 3662637"/>
              <a:gd name="connsiteY3-6108" fmla="*/ 2945218 h 4492350"/>
              <a:gd name="connsiteX4-6109" fmla="*/ 1111196 w 3662637"/>
              <a:gd name="connsiteY4-6110" fmla="*/ 3238920 h 4492350"/>
              <a:gd name="connsiteX5-6111" fmla="*/ 381560 w 3662637"/>
              <a:gd name="connsiteY5-6112" fmla="*/ 2432058 h 4492350"/>
              <a:gd name="connsiteX6-6113" fmla="*/ 1743740 w 3662637"/>
              <a:gd name="connsiteY6-6114" fmla="*/ 3519376 h 4492350"/>
              <a:gd name="connsiteX7-6115" fmla="*/ 1652058 w 3662637"/>
              <a:gd name="connsiteY7-6116" fmla="*/ 2400346 h 4492350"/>
              <a:gd name="connsiteX8-6117" fmla="*/ 28261 w 3662637"/>
              <a:gd name="connsiteY8-6118" fmla="*/ 742880 h 4492350"/>
              <a:gd name="connsiteX9-6119" fmla="*/ 956930 w 3662637"/>
              <a:gd name="connsiteY9-6120" fmla="*/ 1924493 h 4492350"/>
              <a:gd name="connsiteX10-6121" fmla="*/ 1061670 w 3662637"/>
              <a:gd name="connsiteY10-6122" fmla="*/ 857226 h 4492350"/>
              <a:gd name="connsiteX11-6123" fmla="*/ 1162773 w 3662637"/>
              <a:gd name="connsiteY11-6124" fmla="*/ 2026621 h 4492350"/>
              <a:gd name="connsiteX12-6125" fmla="*/ 1682742 w 3662637"/>
              <a:gd name="connsiteY12-6126" fmla="*/ 2194318 h 4492350"/>
              <a:gd name="connsiteX13-6127" fmla="*/ 1924493 w 3662637"/>
              <a:gd name="connsiteY13-6128" fmla="*/ 0 h 4492350"/>
              <a:gd name="connsiteX14-6129" fmla="*/ 1995936 w 3662637"/>
              <a:gd name="connsiteY14-6130" fmla="*/ 986216 h 4492350"/>
              <a:gd name="connsiteX15-6131" fmla="*/ 1850065 w 3662637"/>
              <a:gd name="connsiteY15-6132" fmla="*/ 2060385 h 4492350"/>
              <a:gd name="connsiteX16-6133" fmla="*/ 2025596 w 3662637"/>
              <a:gd name="connsiteY16-6134" fmla="*/ 3046321 h 4492350"/>
              <a:gd name="connsiteX17-6135" fmla="*/ 2615609 w 3662637"/>
              <a:gd name="connsiteY17-6136" fmla="*/ 2519916 h 4492350"/>
              <a:gd name="connsiteX18-6137" fmla="*/ 2881796 w 3662637"/>
              <a:gd name="connsiteY18-6138" fmla="*/ 1291762 h 4492350"/>
              <a:gd name="connsiteX19-6139" fmla="*/ 2774911 w 3662637"/>
              <a:gd name="connsiteY19-6140" fmla="*/ 2383091 h 4492350"/>
              <a:gd name="connsiteX20-6141" fmla="*/ 3662637 w 3662637"/>
              <a:gd name="connsiteY20-6142" fmla="*/ 1124252 h 4492350"/>
              <a:gd name="connsiteX21-6143" fmla="*/ 2190307 w 3662637"/>
              <a:gd name="connsiteY21-6144" fmla="*/ 3370521 h 4492350"/>
              <a:gd name="connsiteX22-6145" fmla="*/ 2137144 w 3662637"/>
              <a:gd name="connsiteY22-6146" fmla="*/ 3817088 h 4492350"/>
              <a:gd name="connsiteX23-6147" fmla="*/ 3285460 w 3662637"/>
              <a:gd name="connsiteY23-6148" fmla="*/ 3094074 h 4492350"/>
              <a:gd name="connsiteX24-6149" fmla="*/ 2162419 w 3662637"/>
              <a:gd name="connsiteY24-6150" fmla="*/ 4030951 h 4492350"/>
              <a:gd name="connsiteX25-6151" fmla="*/ 2200940 w 3662637"/>
              <a:gd name="connsiteY25-6152" fmla="*/ 4476307 h 4492350"/>
              <a:gd name="connsiteX26-6153" fmla="*/ 2186296 w 3662637"/>
              <a:gd name="connsiteY26-6154" fmla="*/ 4491415 h 4492350"/>
              <a:gd name="connsiteX27-6155" fmla="*/ 1711842 w 3662637"/>
              <a:gd name="connsiteY27-6156" fmla="*/ 4492350 h 4492350"/>
              <a:gd name="connsiteX0-6157" fmla="*/ 1711842 w 3662637"/>
              <a:gd name="connsiteY0-6158" fmla="*/ 4492350 h 4492350"/>
              <a:gd name="connsiteX1-6159" fmla="*/ 1765005 w 3662637"/>
              <a:gd name="connsiteY1-6160" fmla="*/ 3785190 h 4492350"/>
              <a:gd name="connsiteX2-6161" fmla="*/ 1275907 w 3662637"/>
              <a:gd name="connsiteY2-6162" fmla="*/ 3381153 h 4492350"/>
              <a:gd name="connsiteX3-6163" fmla="*/ 0 w 3662637"/>
              <a:gd name="connsiteY3-6164" fmla="*/ 2945218 h 4492350"/>
              <a:gd name="connsiteX4-6165" fmla="*/ 1111196 w 3662637"/>
              <a:gd name="connsiteY4-6166" fmla="*/ 3238920 h 4492350"/>
              <a:gd name="connsiteX5-6167" fmla="*/ 381560 w 3662637"/>
              <a:gd name="connsiteY5-6168" fmla="*/ 2432058 h 4492350"/>
              <a:gd name="connsiteX6-6169" fmla="*/ 1743740 w 3662637"/>
              <a:gd name="connsiteY6-6170" fmla="*/ 3519376 h 4492350"/>
              <a:gd name="connsiteX7-6171" fmla="*/ 1652058 w 3662637"/>
              <a:gd name="connsiteY7-6172" fmla="*/ 2400346 h 4492350"/>
              <a:gd name="connsiteX8-6173" fmla="*/ 28261 w 3662637"/>
              <a:gd name="connsiteY8-6174" fmla="*/ 742880 h 4492350"/>
              <a:gd name="connsiteX9-6175" fmla="*/ 956930 w 3662637"/>
              <a:gd name="connsiteY9-6176" fmla="*/ 1924493 h 4492350"/>
              <a:gd name="connsiteX10-6177" fmla="*/ 1061670 w 3662637"/>
              <a:gd name="connsiteY10-6178" fmla="*/ 857226 h 4492350"/>
              <a:gd name="connsiteX11-6179" fmla="*/ 1162773 w 3662637"/>
              <a:gd name="connsiteY11-6180" fmla="*/ 2026621 h 4492350"/>
              <a:gd name="connsiteX12-6181" fmla="*/ 1682742 w 3662637"/>
              <a:gd name="connsiteY12-6182" fmla="*/ 2194318 h 4492350"/>
              <a:gd name="connsiteX13-6183" fmla="*/ 1924493 w 3662637"/>
              <a:gd name="connsiteY13-6184" fmla="*/ 0 h 4492350"/>
              <a:gd name="connsiteX14-6185" fmla="*/ 1995936 w 3662637"/>
              <a:gd name="connsiteY14-6186" fmla="*/ 986216 h 4492350"/>
              <a:gd name="connsiteX15-6187" fmla="*/ 1850065 w 3662637"/>
              <a:gd name="connsiteY15-6188" fmla="*/ 2060385 h 4492350"/>
              <a:gd name="connsiteX16-6189" fmla="*/ 2025596 w 3662637"/>
              <a:gd name="connsiteY16-6190" fmla="*/ 3046321 h 4492350"/>
              <a:gd name="connsiteX17-6191" fmla="*/ 2615609 w 3662637"/>
              <a:gd name="connsiteY17-6192" fmla="*/ 2519916 h 4492350"/>
              <a:gd name="connsiteX18-6193" fmla="*/ 2881796 w 3662637"/>
              <a:gd name="connsiteY18-6194" fmla="*/ 1291762 h 4492350"/>
              <a:gd name="connsiteX19-6195" fmla="*/ 2774911 w 3662637"/>
              <a:gd name="connsiteY19-6196" fmla="*/ 2383091 h 4492350"/>
              <a:gd name="connsiteX20-6197" fmla="*/ 3662637 w 3662637"/>
              <a:gd name="connsiteY20-6198" fmla="*/ 1124252 h 4492350"/>
              <a:gd name="connsiteX21-6199" fmla="*/ 2190307 w 3662637"/>
              <a:gd name="connsiteY21-6200" fmla="*/ 3370521 h 4492350"/>
              <a:gd name="connsiteX22-6201" fmla="*/ 2137144 w 3662637"/>
              <a:gd name="connsiteY22-6202" fmla="*/ 3817088 h 4492350"/>
              <a:gd name="connsiteX23-6203" fmla="*/ 3285460 w 3662637"/>
              <a:gd name="connsiteY23-6204" fmla="*/ 3094074 h 4492350"/>
              <a:gd name="connsiteX24-6205" fmla="*/ 2162419 w 3662637"/>
              <a:gd name="connsiteY24-6206" fmla="*/ 4030951 h 4492350"/>
              <a:gd name="connsiteX25-6207" fmla="*/ 2200940 w 3662637"/>
              <a:gd name="connsiteY25-6208" fmla="*/ 4476307 h 4492350"/>
              <a:gd name="connsiteX26-6209" fmla="*/ 2186296 w 3662637"/>
              <a:gd name="connsiteY26-6210" fmla="*/ 4491415 h 4492350"/>
              <a:gd name="connsiteX27-6211" fmla="*/ 1711842 w 3662637"/>
              <a:gd name="connsiteY27-6212" fmla="*/ 4492350 h 4492350"/>
              <a:gd name="connsiteX0-6213" fmla="*/ 1687779 w 3638574"/>
              <a:gd name="connsiteY0-6214" fmla="*/ 4492350 h 4492350"/>
              <a:gd name="connsiteX1-6215" fmla="*/ 1740942 w 3638574"/>
              <a:gd name="connsiteY1-6216" fmla="*/ 3785190 h 4492350"/>
              <a:gd name="connsiteX2-6217" fmla="*/ 1251844 w 3638574"/>
              <a:gd name="connsiteY2-6218" fmla="*/ 3381153 h 4492350"/>
              <a:gd name="connsiteX3-6219" fmla="*/ 0 w 3638574"/>
              <a:gd name="connsiteY3-6220" fmla="*/ 2917145 h 4492350"/>
              <a:gd name="connsiteX4-6221" fmla="*/ 1087133 w 3638574"/>
              <a:gd name="connsiteY4-6222" fmla="*/ 3238920 h 4492350"/>
              <a:gd name="connsiteX5-6223" fmla="*/ 357497 w 3638574"/>
              <a:gd name="connsiteY5-6224" fmla="*/ 2432058 h 4492350"/>
              <a:gd name="connsiteX6-6225" fmla="*/ 1719677 w 3638574"/>
              <a:gd name="connsiteY6-6226" fmla="*/ 3519376 h 4492350"/>
              <a:gd name="connsiteX7-6227" fmla="*/ 1627995 w 3638574"/>
              <a:gd name="connsiteY7-6228" fmla="*/ 2400346 h 4492350"/>
              <a:gd name="connsiteX8-6229" fmla="*/ 4198 w 3638574"/>
              <a:gd name="connsiteY8-6230" fmla="*/ 742880 h 4492350"/>
              <a:gd name="connsiteX9-6231" fmla="*/ 932867 w 3638574"/>
              <a:gd name="connsiteY9-6232" fmla="*/ 1924493 h 4492350"/>
              <a:gd name="connsiteX10-6233" fmla="*/ 1037607 w 3638574"/>
              <a:gd name="connsiteY10-6234" fmla="*/ 857226 h 4492350"/>
              <a:gd name="connsiteX11-6235" fmla="*/ 1138710 w 3638574"/>
              <a:gd name="connsiteY11-6236" fmla="*/ 2026621 h 4492350"/>
              <a:gd name="connsiteX12-6237" fmla="*/ 1658679 w 3638574"/>
              <a:gd name="connsiteY12-6238" fmla="*/ 2194318 h 4492350"/>
              <a:gd name="connsiteX13-6239" fmla="*/ 1900430 w 3638574"/>
              <a:gd name="connsiteY13-6240" fmla="*/ 0 h 4492350"/>
              <a:gd name="connsiteX14-6241" fmla="*/ 1971873 w 3638574"/>
              <a:gd name="connsiteY14-6242" fmla="*/ 986216 h 4492350"/>
              <a:gd name="connsiteX15-6243" fmla="*/ 1826002 w 3638574"/>
              <a:gd name="connsiteY15-6244" fmla="*/ 2060385 h 4492350"/>
              <a:gd name="connsiteX16-6245" fmla="*/ 2001533 w 3638574"/>
              <a:gd name="connsiteY16-6246" fmla="*/ 3046321 h 4492350"/>
              <a:gd name="connsiteX17-6247" fmla="*/ 2591546 w 3638574"/>
              <a:gd name="connsiteY17-6248" fmla="*/ 2519916 h 4492350"/>
              <a:gd name="connsiteX18-6249" fmla="*/ 2857733 w 3638574"/>
              <a:gd name="connsiteY18-6250" fmla="*/ 1291762 h 4492350"/>
              <a:gd name="connsiteX19-6251" fmla="*/ 2750848 w 3638574"/>
              <a:gd name="connsiteY19-6252" fmla="*/ 2383091 h 4492350"/>
              <a:gd name="connsiteX20-6253" fmla="*/ 3638574 w 3638574"/>
              <a:gd name="connsiteY20-6254" fmla="*/ 1124252 h 4492350"/>
              <a:gd name="connsiteX21-6255" fmla="*/ 2166244 w 3638574"/>
              <a:gd name="connsiteY21-6256" fmla="*/ 3370521 h 4492350"/>
              <a:gd name="connsiteX22-6257" fmla="*/ 2113081 w 3638574"/>
              <a:gd name="connsiteY22-6258" fmla="*/ 3817088 h 4492350"/>
              <a:gd name="connsiteX23-6259" fmla="*/ 3261397 w 3638574"/>
              <a:gd name="connsiteY23-6260" fmla="*/ 3094074 h 4492350"/>
              <a:gd name="connsiteX24-6261" fmla="*/ 2138356 w 3638574"/>
              <a:gd name="connsiteY24-6262" fmla="*/ 4030951 h 4492350"/>
              <a:gd name="connsiteX25-6263" fmla="*/ 2176877 w 3638574"/>
              <a:gd name="connsiteY25-6264" fmla="*/ 4476307 h 4492350"/>
              <a:gd name="connsiteX26-6265" fmla="*/ 2162233 w 3638574"/>
              <a:gd name="connsiteY26-6266" fmla="*/ 4491415 h 4492350"/>
              <a:gd name="connsiteX27-6267" fmla="*/ 1687779 w 3638574"/>
              <a:gd name="connsiteY27-6268" fmla="*/ 4492350 h 4492350"/>
              <a:gd name="connsiteX0-6269" fmla="*/ 1687779 w 3638574"/>
              <a:gd name="connsiteY0-6270" fmla="*/ 4492350 h 4492350"/>
              <a:gd name="connsiteX1-6271" fmla="*/ 1740942 w 3638574"/>
              <a:gd name="connsiteY1-6272" fmla="*/ 3785190 h 4492350"/>
              <a:gd name="connsiteX2-6273" fmla="*/ 1251844 w 3638574"/>
              <a:gd name="connsiteY2-6274" fmla="*/ 3381153 h 4492350"/>
              <a:gd name="connsiteX3-6275" fmla="*/ 0 w 3638574"/>
              <a:gd name="connsiteY3-6276" fmla="*/ 2917145 h 4492350"/>
              <a:gd name="connsiteX4-6277" fmla="*/ 1087133 w 3638574"/>
              <a:gd name="connsiteY4-6278" fmla="*/ 3238920 h 4492350"/>
              <a:gd name="connsiteX5-6279" fmla="*/ 357497 w 3638574"/>
              <a:gd name="connsiteY5-6280" fmla="*/ 2432058 h 4492350"/>
              <a:gd name="connsiteX6-6281" fmla="*/ 1719677 w 3638574"/>
              <a:gd name="connsiteY6-6282" fmla="*/ 3519376 h 4492350"/>
              <a:gd name="connsiteX7-6283" fmla="*/ 1627995 w 3638574"/>
              <a:gd name="connsiteY7-6284" fmla="*/ 2400346 h 4492350"/>
              <a:gd name="connsiteX8-6285" fmla="*/ 4198 w 3638574"/>
              <a:gd name="connsiteY8-6286" fmla="*/ 742880 h 4492350"/>
              <a:gd name="connsiteX9-6287" fmla="*/ 932867 w 3638574"/>
              <a:gd name="connsiteY9-6288" fmla="*/ 1924493 h 4492350"/>
              <a:gd name="connsiteX10-6289" fmla="*/ 1037607 w 3638574"/>
              <a:gd name="connsiteY10-6290" fmla="*/ 857226 h 4492350"/>
              <a:gd name="connsiteX11-6291" fmla="*/ 1138710 w 3638574"/>
              <a:gd name="connsiteY11-6292" fmla="*/ 2026621 h 4492350"/>
              <a:gd name="connsiteX12-6293" fmla="*/ 1658679 w 3638574"/>
              <a:gd name="connsiteY12-6294" fmla="*/ 2194318 h 4492350"/>
              <a:gd name="connsiteX13-6295" fmla="*/ 1900430 w 3638574"/>
              <a:gd name="connsiteY13-6296" fmla="*/ 0 h 4492350"/>
              <a:gd name="connsiteX14-6297" fmla="*/ 1971873 w 3638574"/>
              <a:gd name="connsiteY14-6298" fmla="*/ 986216 h 4492350"/>
              <a:gd name="connsiteX15-6299" fmla="*/ 1826002 w 3638574"/>
              <a:gd name="connsiteY15-6300" fmla="*/ 2060385 h 4492350"/>
              <a:gd name="connsiteX16-6301" fmla="*/ 2001533 w 3638574"/>
              <a:gd name="connsiteY16-6302" fmla="*/ 3046321 h 4492350"/>
              <a:gd name="connsiteX17-6303" fmla="*/ 2591546 w 3638574"/>
              <a:gd name="connsiteY17-6304" fmla="*/ 2519916 h 4492350"/>
              <a:gd name="connsiteX18-6305" fmla="*/ 2857733 w 3638574"/>
              <a:gd name="connsiteY18-6306" fmla="*/ 1291762 h 4492350"/>
              <a:gd name="connsiteX19-6307" fmla="*/ 2750848 w 3638574"/>
              <a:gd name="connsiteY19-6308" fmla="*/ 2383091 h 4492350"/>
              <a:gd name="connsiteX20-6309" fmla="*/ 3638574 w 3638574"/>
              <a:gd name="connsiteY20-6310" fmla="*/ 1124252 h 4492350"/>
              <a:gd name="connsiteX21-6311" fmla="*/ 2166244 w 3638574"/>
              <a:gd name="connsiteY21-6312" fmla="*/ 3370521 h 4492350"/>
              <a:gd name="connsiteX22-6313" fmla="*/ 2113081 w 3638574"/>
              <a:gd name="connsiteY22-6314" fmla="*/ 3817088 h 4492350"/>
              <a:gd name="connsiteX23-6315" fmla="*/ 3261397 w 3638574"/>
              <a:gd name="connsiteY23-6316" fmla="*/ 3094074 h 4492350"/>
              <a:gd name="connsiteX24-6317" fmla="*/ 2138356 w 3638574"/>
              <a:gd name="connsiteY24-6318" fmla="*/ 4030951 h 4492350"/>
              <a:gd name="connsiteX25-6319" fmla="*/ 2176877 w 3638574"/>
              <a:gd name="connsiteY25-6320" fmla="*/ 4476307 h 4492350"/>
              <a:gd name="connsiteX26-6321" fmla="*/ 2162233 w 3638574"/>
              <a:gd name="connsiteY26-6322" fmla="*/ 4491415 h 4492350"/>
              <a:gd name="connsiteX27-6323" fmla="*/ 1687779 w 3638574"/>
              <a:gd name="connsiteY27-6324" fmla="*/ 4492350 h 4492350"/>
              <a:gd name="connsiteX0-6325" fmla="*/ 1687779 w 3638574"/>
              <a:gd name="connsiteY0-6326" fmla="*/ 4492350 h 4492350"/>
              <a:gd name="connsiteX1-6327" fmla="*/ 1740942 w 3638574"/>
              <a:gd name="connsiteY1-6328" fmla="*/ 3785190 h 4492350"/>
              <a:gd name="connsiteX2-6329" fmla="*/ 1251844 w 3638574"/>
              <a:gd name="connsiteY2-6330" fmla="*/ 3381153 h 4492350"/>
              <a:gd name="connsiteX3-6331" fmla="*/ 0 w 3638574"/>
              <a:gd name="connsiteY3-6332" fmla="*/ 2917145 h 4492350"/>
              <a:gd name="connsiteX4-6333" fmla="*/ 1087133 w 3638574"/>
              <a:gd name="connsiteY4-6334" fmla="*/ 3238920 h 4492350"/>
              <a:gd name="connsiteX5-6335" fmla="*/ 357497 w 3638574"/>
              <a:gd name="connsiteY5-6336" fmla="*/ 2432058 h 4492350"/>
              <a:gd name="connsiteX6-6337" fmla="*/ 1719677 w 3638574"/>
              <a:gd name="connsiteY6-6338" fmla="*/ 3519376 h 4492350"/>
              <a:gd name="connsiteX7-6339" fmla="*/ 1627995 w 3638574"/>
              <a:gd name="connsiteY7-6340" fmla="*/ 2400346 h 4492350"/>
              <a:gd name="connsiteX8-6341" fmla="*/ 4198 w 3638574"/>
              <a:gd name="connsiteY8-6342" fmla="*/ 742880 h 4492350"/>
              <a:gd name="connsiteX9-6343" fmla="*/ 932867 w 3638574"/>
              <a:gd name="connsiteY9-6344" fmla="*/ 1924493 h 4492350"/>
              <a:gd name="connsiteX10-6345" fmla="*/ 1037607 w 3638574"/>
              <a:gd name="connsiteY10-6346" fmla="*/ 857226 h 4492350"/>
              <a:gd name="connsiteX11-6347" fmla="*/ 1138710 w 3638574"/>
              <a:gd name="connsiteY11-6348" fmla="*/ 2026621 h 4492350"/>
              <a:gd name="connsiteX12-6349" fmla="*/ 1658679 w 3638574"/>
              <a:gd name="connsiteY12-6350" fmla="*/ 2194318 h 4492350"/>
              <a:gd name="connsiteX13-6351" fmla="*/ 1900430 w 3638574"/>
              <a:gd name="connsiteY13-6352" fmla="*/ 0 h 4492350"/>
              <a:gd name="connsiteX14-6353" fmla="*/ 1971873 w 3638574"/>
              <a:gd name="connsiteY14-6354" fmla="*/ 986216 h 4492350"/>
              <a:gd name="connsiteX15-6355" fmla="*/ 1826002 w 3638574"/>
              <a:gd name="connsiteY15-6356" fmla="*/ 2060385 h 4492350"/>
              <a:gd name="connsiteX16-6357" fmla="*/ 2001533 w 3638574"/>
              <a:gd name="connsiteY16-6358" fmla="*/ 3046321 h 4492350"/>
              <a:gd name="connsiteX17-6359" fmla="*/ 2591546 w 3638574"/>
              <a:gd name="connsiteY17-6360" fmla="*/ 2519916 h 4492350"/>
              <a:gd name="connsiteX18-6361" fmla="*/ 2857733 w 3638574"/>
              <a:gd name="connsiteY18-6362" fmla="*/ 1291762 h 4492350"/>
              <a:gd name="connsiteX19-6363" fmla="*/ 2750848 w 3638574"/>
              <a:gd name="connsiteY19-6364" fmla="*/ 2383091 h 4492350"/>
              <a:gd name="connsiteX20-6365" fmla="*/ 3638574 w 3638574"/>
              <a:gd name="connsiteY20-6366" fmla="*/ 1124252 h 4492350"/>
              <a:gd name="connsiteX21-6367" fmla="*/ 2166244 w 3638574"/>
              <a:gd name="connsiteY21-6368" fmla="*/ 3370521 h 4492350"/>
              <a:gd name="connsiteX22-6369" fmla="*/ 2113081 w 3638574"/>
              <a:gd name="connsiteY22-6370" fmla="*/ 3817088 h 4492350"/>
              <a:gd name="connsiteX23-6371" fmla="*/ 3261397 w 3638574"/>
              <a:gd name="connsiteY23-6372" fmla="*/ 3094074 h 4492350"/>
              <a:gd name="connsiteX24-6373" fmla="*/ 2138356 w 3638574"/>
              <a:gd name="connsiteY24-6374" fmla="*/ 4030951 h 4492350"/>
              <a:gd name="connsiteX25-6375" fmla="*/ 2176877 w 3638574"/>
              <a:gd name="connsiteY25-6376" fmla="*/ 4476307 h 4492350"/>
              <a:gd name="connsiteX26-6377" fmla="*/ 2162233 w 3638574"/>
              <a:gd name="connsiteY26-6378" fmla="*/ 4491415 h 4492350"/>
              <a:gd name="connsiteX27-6379" fmla="*/ 1687779 w 3638574"/>
              <a:gd name="connsiteY27-6380" fmla="*/ 4492350 h 4492350"/>
              <a:gd name="connsiteX0-6381" fmla="*/ 1687779 w 3638574"/>
              <a:gd name="connsiteY0-6382" fmla="*/ 4492350 h 4492350"/>
              <a:gd name="connsiteX1-6383" fmla="*/ 1740942 w 3638574"/>
              <a:gd name="connsiteY1-6384" fmla="*/ 3785190 h 4492350"/>
              <a:gd name="connsiteX2-6385" fmla="*/ 1239812 w 3638574"/>
              <a:gd name="connsiteY2-6386" fmla="*/ 3369121 h 4492350"/>
              <a:gd name="connsiteX3-6387" fmla="*/ 0 w 3638574"/>
              <a:gd name="connsiteY3-6388" fmla="*/ 2917145 h 4492350"/>
              <a:gd name="connsiteX4-6389" fmla="*/ 1087133 w 3638574"/>
              <a:gd name="connsiteY4-6390" fmla="*/ 3238920 h 4492350"/>
              <a:gd name="connsiteX5-6391" fmla="*/ 357497 w 3638574"/>
              <a:gd name="connsiteY5-6392" fmla="*/ 2432058 h 4492350"/>
              <a:gd name="connsiteX6-6393" fmla="*/ 1719677 w 3638574"/>
              <a:gd name="connsiteY6-6394" fmla="*/ 3519376 h 4492350"/>
              <a:gd name="connsiteX7-6395" fmla="*/ 1627995 w 3638574"/>
              <a:gd name="connsiteY7-6396" fmla="*/ 2400346 h 4492350"/>
              <a:gd name="connsiteX8-6397" fmla="*/ 4198 w 3638574"/>
              <a:gd name="connsiteY8-6398" fmla="*/ 742880 h 4492350"/>
              <a:gd name="connsiteX9-6399" fmla="*/ 932867 w 3638574"/>
              <a:gd name="connsiteY9-6400" fmla="*/ 1924493 h 4492350"/>
              <a:gd name="connsiteX10-6401" fmla="*/ 1037607 w 3638574"/>
              <a:gd name="connsiteY10-6402" fmla="*/ 857226 h 4492350"/>
              <a:gd name="connsiteX11-6403" fmla="*/ 1138710 w 3638574"/>
              <a:gd name="connsiteY11-6404" fmla="*/ 2026621 h 4492350"/>
              <a:gd name="connsiteX12-6405" fmla="*/ 1658679 w 3638574"/>
              <a:gd name="connsiteY12-6406" fmla="*/ 2194318 h 4492350"/>
              <a:gd name="connsiteX13-6407" fmla="*/ 1900430 w 3638574"/>
              <a:gd name="connsiteY13-6408" fmla="*/ 0 h 4492350"/>
              <a:gd name="connsiteX14-6409" fmla="*/ 1971873 w 3638574"/>
              <a:gd name="connsiteY14-6410" fmla="*/ 986216 h 4492350"/>
              <a:gd name="connsiteX15-6411" fmla="*/ 1826002 w 3638574"/>
              <a:gd name="connsiteY15-6412" fmla="*/ 2060385 h 4492350"/>
              <a:gd name="connsiteX16-6413" fmla="*/ 2001533 w 3638574"/>
              <a:gd name="connsiteY16-6414" fmla="*/ 3046321 h 4492350"/>
              <a:gd name="connsiteX17-6415" fmla="*/ 2591546 w 3638574"/>
              <a:gd name="connsiteY17-6416" fmla="*/ 2519916 h 4492350"/>
              <a:gd name="connsiteX18-6417" fmla="*/ 2857733 w 3638574"/>
              <a:gd name="connsiteY18-6418" fmla="*/ 1291762 h 4492350"/>
              <a:gd name="connsiteX19-6419" fmla="*/ 2750848 w 3638574"/>
              <a:gd name="connsiteY19-6420" fmla="*/ 2383091 h 4492350"/>
              <a:gd name="connsiteX20-6421" fmla="*/ 3638574 w 3638574"/>
              <a:gd name="connsiteY20-6422" fmla="*/ 1124252 h 4492350"/>
              <a:gd name="connsiteX21-6423" fmla="*/ 2166244 w 3638574"/>
              <a:gd name="connsiteY21-6424" fmla="*/ 3370521 h 4492350"/>
              <a:gd name="connsiteX22-6425" fmla="*/ 2113081 w 3638574"/>
              <a:gd name="connsiteY22-6426" fmla="*/ 3817088 h 4492350"/>
              <a:gd name="connsiteX23-6427" fmla="*/ 3261397 w 3638574"/>
              <a:gd name="connsiteY23-6428" fmla="*/ 3094074 h 4492350"/>
              <a:gd name="connsiteX24-6429" fmla="*/ 2138356 w 3638574"/>
              <a:gd name="connsiteY24-6430" fmla="*/ 4030951 h 4492350"/>
              <a:gd name="connsiteX25-6431" fmla="*/ 2176877 w 3638574"/>
              <a:gd name="connsiteY25-6432" fmla="*/ 4476307 h 4492350"/>
              <a:gd name="connsiteX26-6433" fmla="*/ 2162233 w 3638574"/>
              <a:gd name="connsiteY26-6434" fmla="*/ 4491415 h 4492350"/>
              <a:gd name="connsiteX27-6435" fmla="*/ 1687779 w 3638574"/>
              <a:gd name="connsiteY27-6436" fmla="*/ 4492350 h 4492350"/>
              <a:gd name="connsiteX0-6437" fmla="*/ 1687779 w 3638574"/>
              <a:gd name="connsiteY0-6438" fmla="*/ 4492350 h 4492350"/>
              <a:gd name="connsiteX1-6439" fmla="*/ 1740942 w 3638574"/>
              <a:gd name="connsiteY1-6440" fmla="*/ 3785190 h 4492350"/>
              <a:gd name="connsiteX2-6441" fmla="*/ 1239812 w 3638574"/>
              <a:gd name="connsiteY2-6442" fmla="*/ 3369121 h 4492350"/>
              <a:gd name="connsiteX3-6443" fmla="*/ 0 w 3638574"/>
              <a:gd name="connsiteY3-6444" fmla="*/ 2917145 h 4492350"/>
              <a:gd name="connsiteX4-6445" fmla="*/ 1087133 w 3638574"/>
              <a:gd name="connsiteY4-6446" fmla="*/ 3238920 h 4492350"/>
              <a:gd name="connsiteX5-6447" fmla="*/ 357497 w 3638574"/>
              <a:gd name="connsiteY5-6448" fmla="*/ 2432058 h 4492350"/>
              <a:gd name="connsiteX6-6449" fmla="*/ 1719677 w 3638574"/>
              <a:gd name="connsiteY6-6450" fmla="*/ 3519376 h 4492350"/>
              <a:gd name="connsiteX7-6451" fmla="*/ 1627995 w 3638574"/>
              <a:gd name="connsiteY7-6452" fmla="*/ 2400346 h 4492350"/>
              <a:gd name="connsiteX8-6453" fmla="*/ 4198 w 3638574"/>
              <a:gd name="connsiteY8-6454" fmla="*/ 742880 h 4492350"/>
              <a:gd name="connsiteX9-6455" fmla="*/ 932867 w 3638574"/>
              <a:gd name="connsiteY9-6456" fmla="*/ 1924493 h 4492350"/>
              <a:gd name="connsiteX10-6457" fmla="*/ 1037607 w 3638574"/>
              <a:gd name="connsiteY10-6458" fmla="*/ 857226 h 4492350"/>
              <a:gd name="connsiteX11-6459" fmla="*/ 1138710 w 3638574"/>
              <a:gd name="connsiteY11-6460" fmla="*/ 2026621 h 4492350"/>
              <a:gd name="connsiteX12-6461" fmla="*/ 1658679 w 3638574"/>
              <a:gd name="connsiteY12-6462" fmla="*/ 2194318 h 4492350"/>
              <a:gd name="connsiteX13-6463" fmla="*/ 1900430 w 3638574"/>
              <a:gd name="connsiteY13-6464" fmla="*/ 0 h 4492350"/>
              <a:gd name="connsiteX14-6465" fmla="*/ 1971873 w 3638574"/>
              <a:gd name="connsiteY14-6466" fmla="*/ 986216 h 4492350"/>
              <a:gd name="connsiteX15-6467" fmla="*/ 1826002 w 3638574"/>
              <a:gd name="connsiteY15-6468" fmla="*/ 2060385 h 4492350"/>
              <a:gd name="connsiteX16-6469" fmla="*/ 2001533 w 3638574"/>
              <a:gd name="connsiteY16-6470" fmla="*/ 3046321 h 4492350"/>
              <a:gd name="connsiteX17-6471" fmla="*/ 2591546 w 3638574"/>
              <a:gd name="connsiteY17-6472" fmla="*/ 2519916 h 4492350"/>
              <a:gd name="connsiteX18-6473" fmla="*/ 2857733 w 3638574"/>
              <a:gd name="connsiteY18-6474" fmla="*/ 1291762 h 4492350"/>
              <a:gd name="connsiteX19-6475" fmla="*/ 2750848 w 3638574"/>
              <a:gd name="connsiteY19-6476" fmla="*/ 2383091 h 4492350"/>
              <a:gd name="connsiteX20-6477" fmla="*/ 3638574 w 3638574"/>
              <a:gd name="connsiteY20-6478" fmla="*/ 1124252 h 4492350"/>
              <a:gd name="connsiteX21-6479" fmla="*/ 2166244 w 3638574"/>
              <a:gd name="connsiteY21-6480" fmla="*/ 3370521 h 4492350"/>
              <a:gd name="connsiteX22-6481" fmla="*/ 2113081 w 3638574"/>
              <a:gd name="connsiteY22-6482" fmla="*/ 3817088 h 4492350"/>
              <a:gd name="connsiteX23-6483" fmla="*/ 3261397 w 3638574"/>
              <a:gd name="connsiteY23-6484" fmla="*/ 3094074 h 4492350"/>
              <a:gd name="connsiteX24-6485" fmla="*/ 2138356 w 3638574"/>
              <a:gd name="connsiteY24-6486" fmla="*/ 4030951 h 4492350"/>
              <a:gd name="connsiteX25-6487" fmla="*/ 2176877 w 3638574"/>
              <a:gd name="connsiteY25-6488" fmla="*/ 4476307 h 4492350"/>
              <a:gd name="connsiteX26-6489" fmla="*/ 2162233 w 3638574"/>
              <a:gd name="connsiteY26-6490" fmla="*/ 4491415 h 4492350"/>
              <a:gd name="connsiteX27-6491" fmla="*/ 1687779 w 3638574"/>
              <a:gd name="connsiteY27-6492" fmla="*/ 4492350 h 4492350"/>
              <a:gd name="connsiteX0-6493" fmla="*/ 1687779 w 3638574"/>
              <a:gd name="connsiteY0-6494" fmla="*/ 4492350 h 4492350"/>
              <a:gd name="connsiteX1-6495" fmla="*/ 1740942 w 3638574"/>
              <a:gd name="connsiteY1-6496" fmla="*/ 3785190 h 4492350"/>
              <a:gd name="connsiteX2-6497" fmla="*/ 1239812 w 3638574"/>
              <a:gd name="connsiteY2-6498" fmla="*/ 3369121 h 4492350"/>
              <a:gd name="connsiteX3-6499" fmla="*/ 0 w 3638574"/>
              <a:gd name="connsiteY3-6500" fmla="*/ 2917145 h 4492350"/>
              <a:gd name="connsiteX4-6501" fmla="*/ 1087133 w 3638574"/>
              <a:gd name="connsiteY4-6502" fmla="*/ 3238920 h 4492350"/>
              <a:gd name="connsiteX5-6503" fmla="*/ 365518 w 3638574"/>
              <a:gd name="connsiteY5-6504" fmla="*/ 2420026 h 4492350"/>
              <a:gd name="connsiteX6-6505" fmla="*/ 1719677 w 3638574"/>
              <a:gd name="connsiteY6-6506" fmla="*/ 3519376 h 4492350"/>
              <a:gd name="connsiteX7-6507" fmla="*/ 1627995 w 3638574"/>
              <a:gd name="connsiteY7-6508" fmla="*/ 2400346 h 4492350"/>
              <a:gd name="connsiteX8-6509" fmla="*/ 4198 w 3638574"/>
              <a:gd name="connsiteY8-6510" fmla="*/ 742880 h 4492350"/>
              <a:gd name="connsiteX9-6511" fmla="*/ 932867 w 3638574"/>
              <a:gd name="connsiteY9-6512" fmla="*/ 1924493 h 4492350"/>
              <a:gd name="connsiteX10-6513" fmla="*/ 1037607 w 3638574"/>
              <a:gd name="connsiteY10-6514" fmla="*/ 857226 h 4492350"/>
              <a:gd name="connsiteX11-6515" fmla="*/ 1138710 w 3638574"/>
              <a:gd name="connsiteY11-6516" fmla="*/ 2026621 h 4492350"/>
              <a:gd name="connsiteX12-6517" fmla="*/ 1658679 w 3638574"/>
              <a:gd name="connsiteY12-6518" fmla="*/ 2194318 h 4492350"/>
              <a:gd name="connsiteX13-6519" fmla="*/ 1900430 w 3638574"/>
              <a:gd name="connsiteY13-6520" fmla="*/ 0 h 4492350"/>
              <a:gd name="connsiteX14-6521" fmla="*/ 1971873 w 3638574"/>
              <a:gd name="connsiteY14-6522" fmla="*/ 986216 h 4492350"/>
              <a:gd name="connsiteX15-6523" fmla="*/ 1826002 w 3638574"/>
              <a:gd name="connsiteY15-6524" fmla="*/ 2060385 h 4492350"/>
              <a:gd name="connsiteX16-6525" fmla="*/ 2001533 w 3638574"/>
              <a:gd name="connsiteY16-6526" fmla="*/ 3046321 h 4492350"/>
              <a:gd name="connsiteX17-6527" fmla="*/ 2591546 w 3638574"/>
              <a:gd name="connsiteY17-6528" fmla="*/ 2519916 h 4492350"/>
              <a:gd name="connsiteX18-6529" fmla="*/ 2857733 w 3638574"/>
              <a:gd name="connsiteY18-6530" fmla="*/ 1291762 h 4492350"/>
              <a:gd name="connsiteX19-6531" fmla="*/ 2750848 w 3638574"/>
              <a:gd name="connsiteY19-6532" fmla="*/ 2383091 h 4492350"/>
              <a:gd name="connsiteX20-6533" fmla="*/ 3638574 w 3638574"/>
              <a:gd name="connsiteY20-6534" fmla="*/ 1124252 h 4492350"/>
              <a:gd name="connsiteX21-6535" fmla="*/ 2166244 w 3638574"/>
              <a:gd name="connsiteY21-6536" fmla="*/ 3370521 h 4492350"/>
              <a:gd name="connsiteX22-6537" fmla="*/ 2113081 w 3638574"/>
              <a:gd name="connsiteY22-6538" fmla="*/ 3817088 h 4492350"/>
              <a:gd name="connsiteX23-6539" fmla="*/ 3261397 w 3638574"/>
              <a:gd name="connsiteY23-6540" fmla="*/ 3094074 h 4492350"/>
              <a:gd name="connsiteX24-6541" fmla="*/ 2138356 w 3638574"/>
              <a:gd name="connsiteY24-6542" fmla="*/ 4030951 h 4492350"/>
              <a:gd name="connsiteX25-6543" fmla="*/ 2176877 w 3638574"/>
              <a:gd name="connsiteY25-6544" fmla="*/ 4476307 h 4492350"/>
              <a:gd name="connsiteX26-6545" fmla="*/ 2162233 w 3638574"/>
              <a:gd name="connsiteY26-6546" fmla="*/ 4491415 h 4492350"/>
              <a:gd name="connsiteX27-6547" fmla="*/ 1687779 w 3638574"/>
              <a:gd name="connsiteY27-6548" fmla="*/ 4492350 h 4492350"/>
              <a:gd name="connsiteX0-6549" fmla="*/ 1687779 w 3638574"/>
              <a:gd name="connsiteY0-6550" fmla="*/ 4492350 h 4492350"/>
              <a:gd name="connsiteX1-6551" fmla="*/ 1740942 w 3638574"/>
              <a:gd name="connsiteY1-6552" fmla="*/ 3785190 h 4492350"/>
              <a:gd name="connsiteX2-6553" fmla="*/ 1239812 w 3638574"/>
              <a:gd name="connsiteY2-6554" fmla="*/ 3369121 h 4492350"/>
              <a:gd name="connsiteX3-6555" fmla="*/ 0 w 3638574"/>
              <a:gd name="connsiteY3-6556" fmla="*/ 2917145 h 4492350"/>
              <a:gd name="connsiteX4-6557" fmla="*/ 1087133 w 3638574"/>
              <a:gd name="connsiteY4-6558" fmla="*/ 3238920 h 4492350"/>
              <a:gd name="connsiteX5-6559" fmla="*/ 365518 w 3638574"/>
              <a:gd name="connsiteY5-6560" fmla="*/ 2420026 h 4492350"/>
              <a:gd name="connsiteX6-6561" fmla="*/ 1719677 w 3638574"/>
              <a:gd name="connsiteY6-6562" fmla="*/ 3519376 h 4492350"/>
              <a:gd name="connsiteX7-6563" fmla="*/ 1627995 w 3638574"/>
              <a:gd name="connsiteY7-6564" fmla="*/ 2400346 h 4492350"/>
              <a:gd name="connsiteX8-6565" fmla="*/ 4198 w 3638574"/>
              <a:gd name="connsiteY8-6566" fmla="*/ 742880 h 4492350"/>
              <a:gd name="connsiteX9-6567" fmla="*/ 932867 w 3638574"/>
              <a:gd name="connsiteY9-6568" fmla="*/ 1924493 h 4492350"/>
              <a:gd name="connsiteX10-6569" fmla="*/ 1037607 w 3638574"/>
              <a:gd name="connsiteY10-6570" fmla="*/ 857226 h 4492350"/>
              <a:gd name="connsiteX11-6571" fmla="*/ 1138710 w 3638574"/>
              <a:gd name="connsiteY11-6572" fmla="*/ 2026621 h 4492350"/>
              <a:gd name="connsiteX12-6573" fmla="*/ 1658679 w 3638574"/>
              <a:gd name="connsiteY12-6574" fmla="*/ 2194318 h 4492350"/>
              <a:gd name="connsiteX13-6575" fmla="*/ 1900430 w 3638574"/>
              <a:gd name="connsiteY13-6576" fmla="*/ 0 h 4492350"/>
              <a:gd name="connsiteX14-6577" fmla="*/ 1971873 w 3638574"/>
              <a:gd name="connsiteY14-6578" fmla="*/ 986216 h 4492350"/>
              <a:gd name="connsiteX15-6579" fmla="*/ 1826002 w 3638574"/>
              <a:gd name="connsiteY15-6580" fmla="*/ 2060385 h 4492350"/>
              <a:gd name="connsiteX16-6581" fmla="*/ 2001533 w 3638574"/>
              <a:gd name="connsiteY16-6582" fmla="*/ 3046321 h 4492350"/>
              <a:gd name="connsiteX17-6583" fmla="*/ 2591546 w 3638574"/>
              <a:gd name="connsiteY17-6584" fmla="*/ 2519916 h 4492350"/>
              <a:gd name="connsiteX18-6585" fmla="*/ 2857733 w 3638574"/>
              <a:gd name="connsiteY18-6586" fmla="*/ 1291762 h 4492350"/>
              <a:gd name="connsiteX19-6587" fmla="*/ 2750848 w 3638574"/>
              <a:gd name="connsiteY19-6588" fmla="*/ 2383091 h 4492350"/>
              <a:gd name="connsiteX20-6589" fmla="*/ 3638574 w 3638574"/>
              <a:gd name="connsiteY20-6590" fmla="*/ 1124252 h 4492350"/>
              <a:gd name="connsiteX21-6591" fmla="*/ 2166244 w 3638574"/>
              <a:gd name="connsiteY21-6592" fmla="*/ 3370521 h 4492350"/>
              <a:gd name="connsiteX22-6593" fmla="*/ 2113081 w 3638574"/>
              <a:gd name="connsiteY22-6594" fmla="*/ 3817088 h 4492350"/>
              <a:gd name="connsiteX23-6595" fmla="*/ 3261397 w 3638574"/>
              <a:gd name="connsiteY23-6596" fmla="*/ 3094074 h 4492350"/>
              <a:gd name="connsiteX24-6597" fmla="*/ 2138356 w 3638574"/>
              <a:gd name="connsiteY24-6598" fmla="*/ 4030951 h 4492350"/>
              <a:gd name="connsiteX25-6599" fmla="*/ 2176877 w 3638574"/>
              <a:gd name="connsiteY25-6600" fmla="*/ 4476307 h 4492350"/>
              <a:gd name="connsiteX26-6601" fmla="*/ 2162233 w 3638574"/>
              <a:gd name="connsiteY26-6602" fmla="*/ 4491415 h 4492350"/>
              <a:gd name="connsiteX27-6603" fmla="*/ 1687779 w 3638574"/>
              <a:gd name="connsiteY27-6604" fmla="*/ 4492350 h 4492350"/>
              <a:gd name="connsiteX0-6605" fmla="*/ 1687779 w 3638574"/>
              <a:gd name="connsiteY0-6606" fmla="*/ 4492350 h 4492350"/>
              <a:gd name="connsiteX1-6607" fmla="*/ 1740942 w 3638574"/>
              <a:gd name="connsiteY1-6608" fmla="*/ 3785190 h 4492350"/>
              <a:gd name="connsiteX2-6609" fmla="*/ 1239812 w 3638574"/>
              <a:gd name="connsiteY2-6610" fmla="*/ 3369121 h 4492350"/>
              <a:gd name="connsiteX3-6611" fmla="*/ 0 w 3638574"/>
              <a:gd name="connsiteY3-6612" fmla="*/ 2917145 h 4492350"/>
              <a:gd name="connsiteX4-6613" fmla="*/ 1087133 w 3638574"/>
              <a:gd name="connsiteY4-6614" fmla="*/ 3238920 h 4492350"/>
              <a:gd name="connsiteX5-6615" fmla="*/ 365518 w 3638574"/>
              <a:gd name="connsiteY5-6616" fmla="*/ 2420026 h 4492350"/>
              <a:gd name="connsiteX6-6617" fmla="*/ 1719677 w 3638574"/>
              <a:gd name="connsiteY6-6618" fmla="*/ 3519376 h 4492350"/>
              <a:gd name="connsiteX7-6619" fmla="*/ 1627995 w 3638574"/>
              <a:gd name="connsiteY7-6620" fmla="*/ 2400346 h 4492350"/>
              <a:gd name="connsiteX8-6621" fmla="*/ 4198 w 3638574"/>
              <a:gd name="connsiteY8-6622" fmla="*/ 742880 h 4492350"/>
              <a:gd name="connsiteX9-6623" fmla="*/ 932867 w 3638574"/>
              <a:gd name="connsiteY9-6624" fmla="*/ 1924493 h 4492350"/>
              <a:gd name="connsiteX10-6625" fmla="*/ 1037607 w 3638574"/>
              <a:gd name="connsiteY10-6626" fmla="*/ 857226 h 4492350"/>
              <a:gd name="connsiteX11-6627" fmla="*/ 1138710 w 3638574"/>
              <a:gd name="connsiteY11-6628" fmla="*/ 2026621 h 4492350"/>
              <a:gd name="connsiteX12-6629" fmla="*/ 1658679 w 3638574"/>
              <a:gd name="connsiteY12-6630" fmla="*/ 2194318 h 4492350"/>
              <a:gd name="connsiteX13-6631" fmla="*/ 1900430 w 3638574"/>
              <a:gd name="connsiteY13-6632" fmla="*/ 0 h 4492350"/>
              <a:gd name="connsiteX14-6633" fmla="*/ 1971873 w 3638574"/>
              <a:gd name="connsiteY14-6634" fmla="*/ 986216 h 4492350"/>
              <a:gd name="connsiteX15-6635" fmla="*/ 1826002 w 3638574"/>
              <a:gd name="connsiteY15-6636" fmla="*/ 2060385 h 4492350"/>
              <a:gd name="connsiteX16-6637" fmla="*/ 2001533 w 3638574"/>
              <a:gd name="connsiteY16-6638" fmla="*/ 3046321 h 4492350"/>
              <a:gd name="connsiteX17-6639" fmla="*/ 2591546 w 3638574"/>
              <a:gd name="connsiteY17-6640" fmla="*/ 2519916 h 4492350"/>
              <a:gd name="connsiteX18-6641" fmla="*/ 2857733 w 3638574"/>
              <a:gd name="connsiteY18-6642" fmla="*/ 1291762 h 4492350"/>
              <a:gd name="connsiteX19-6643" fmla="*/ 2750848 w 3638574"/>
              <a:gd name="connsiteY19-6644" fmla="*/ 2383091 h 4492350"/>
              <a:gd name="connsiteX20-6645" fmla="*/ 3638574 w 3638574"/>
              <a:gd name="connsiteY20-6646" fmla="*/ 1124252 h 4492350"/>
              <a:gd name="connsiteX21-6647" fmla="*/ 2166244 w 3638574"/>
              <a:gd name="connsiteY21-6648" fmla="*/ 3370521 h 4492350"/>
              <a:gd name="connsiteX22-6649" fmla="*/ 2113081 w 3638574"/>
              <a:gd name="connsiteY22-6650" fmla="*/ 3817088 h 4492350"/>
              <a:gd name="connsiteX23-6651" fmla="*/ 3261397 w 3638574"/>
              <a:gd name="connsiteY23-6652" fmla="*/ 3094074 h 4492350"/>
              <a:gd name="connsiteX24-6653" fmla="*/ 2138356 w 3638574"/>
              <a:gd name="connsiteY24-6654" fmla="*/ 4030951 h 4492350"/>
              <a:gd name="connsiteX25-6655" fmla="*/ 2176877 w 3638574"/>
              <a:gd name="connsiteY25-6656" fmla="*/ 4476307 h 4492350"/>
              <a:gd name="connsiteX26-6657" fmla="*/ 2162233 w 3638574"/>
              <a:gd name="connsiteY26-6658" fmla="*/ 4491415 h 4492350"/>
              <a:gd name="connsiteX27-6659" fmla="*/ 1687779 w 3638574"/>
              <a:gd name="connsiteY27-6660" fmla="*/ 4492350 h 4492350"/>
              <a:gd name="connsiteX0-6661" fmla="*/ 1687779 w 3638574"/>
              <a:gd name="connsiteY0-6662" fmla="*/ 4492350 h 4492350"/>
              <a:gd name="connsiteX1-6663" fmla="*/ 1740942 w 3638574"/>
              <a:gd name="connsiteY1-6664" fmla="*/ 3785190 h 4492350"/>
              <a:gd name="connsiteX2-6665" fmla="*/ 1239812 w 3638574"/>
              <a:gd name="connsiteY2-6666" fmla="*/ 3369121 h 4492350"/>
              <a:gd name="connsiteX3-6667" fmla="*/ 0 w 3638574"/>
              <a:gd name="connsiteY3-6668" fmla="*/ 2917145 h 4492350"/>
              <a:gd name="connsiteX4-6669" fmla="*/ 1087133 w 3638574"/>
              <a:gd name="connsiteY4-6670" fmla="*/ 3238920 h 4492350"/>
              <a:gd name="connsiteX5-6671" fmla="*/ 365518 w 3638574"/>
              <a:gd name="connsiteY5-6672" fmla="*/ 2420026 h 4492350"/>
              <a:gd name="connsiteX6-6673" fmla="*/ 1719677 w 3638574"/>
              <a:gd name="connsiteY6-6674" fmla="*/ 3519376 h 4492350"/>
              <a:gd name="connsiteX7-6675" fmla="*/ 1627995 w 3638574"/>
              <a:gd name="connsiteY7-6676" fmla="*/ 2400346 h 4492350"/>
              <a:gd name="connsiteX8-6677" fmla="*/ 4198 w 3638574"/>
              <a:gd name="connsiteY8-6678" fmla="*/ 742880 h 4492350"/>
              <a:gd name="connsiteX9-6679" fmla="*/ 932867 w 3638574"/>
              <a:gd name="connsiteY9-6680" fmla="*/ 1924493 h 4492350"/>
              <a:gd name="connsiteX10-6681" fmla="*/ 1037607 w 3638574"/>
              <a:gd name="connsiteY10-6682" fmla="*/ 857226 h 4492350"/>
              <a:gd name="connsiteX11-6683" fmla="*/ 1138710 w 3638574"/>
              <a:gd name="connsiteY11-6684" fmla="*/ 2026621 h 4492350"/>
              <a:gd name="connsiteX12-6685" fmla="*/ 1658679 w 3638574"/>
              <a:gd name="connsiteY12-6686" fmla="*/ 2194318 h 4492350"/>
              <a:gd name="connsiteX13-6687" fmla="*/ 1900430 w 3638574"/>
              <a:gd name="connsiteY13-6688" fmla="*/ 0 h 4492350"/>
              <a:gd name="connsiteX14-6689" fmla="*/ 1971873 w 3638574"/>
              <a:gd name="connsiteY14-6690" fmla="*/ 986216 h 4492350"/>
              <a:gd name="connsiteX15-6691" fmla="*/ 1826002 w 3638574"/>
              <a:gd name="connsiteY15-6692" fmla="*/ 2060385 h 4492350"/>
              <a:gd name="connsiteX16-6693" fmla="*/ 2001533 w 3638574"/>
              <a:gd name="connsiteY16-6694" fmla="*/ 3046321 h 4492350"/>
              <a:gd name="connsiteX17-6695" fmla="*/ 2591546 w 3638574"/>
              <a:gd name="connsiteY17-6696" fmla="*/ 2519916 h 4492350"/>
              <a:gd name="connsiteX18-6697" fmla="*/ 2857733 w 3638574"/>
              <a:gd name="connsiteY18-6698" fmla="*/ 1291762 h 4492350"/>
              <a:gd name="connsiteX19-6699" fmla="*/ 2750848 w 3638574"/>
              <a:gd name="connsiteY19-6700" fmla="*/ 2383091 h 4492350"/>
              <a:gd name="connsiteX20-6701" fmla="*/ 3638574 w 3638574"/>
              <a:gd name="connsiteY20-6702" fmla="*/ 1124252 h 4492350"/>
              <a:gd name="connsiteX21-6703" fmla="*/ 2166244 w 3638574"/>
              <a:gd name="connsiteY21-6704" fmla="*/ 3370521 h 4492350"/>
              <a:gd name="connsiteX22-6705" fmla="*/ 2113081 w 3638574"/>
              <a:gd name="connsiteY22-6706" fmla="*/ 3817088 h 4492350"/>
              <a:gd name="connsiteX23-6707" fmla="*/ 3261397 w 3638574"/>
              <a:gd name="connsiteY23-6708" fmla="*/ 3094074 h 4492350"/>
              <a:gd name="connsiteX24-6709" fmla="*/ 2138356 w 3638574"/>
              <a:gd name="connsiteY24-6710" fmla="*/ 4030951 h 4492350"/>
              <a:gd name="connsiteX25-6711" fmla="*/ 2176877 w 3638574"/>
              <a:gd name="connsiteY25-6712" fmla="*/ 4476307 h 4492350"/>
              <a:gd name="connsiteX26-6713" fmla="*/ 2162233 w 3638574"/>
              <a:gd name="connsiteY26-6714" fmla="*/ 4491415 h 4492350"/>
              <a:gd name="connsiteX27-6715" fmla="*/ 1687779 w 3638574"/>
              <a:gd name="connsiteY27-6716" fmla="*/ 4492350 h 4492350"/>
              <a:gd name="connsiteX0-6717" fmla="*/ 1687779 w 3638574"/>
              <a:gd name="connsiteY0-6718" fmla="*/ 4492350 h 4492350"/>
              <a:gd name="connsiteX1-6719" fmla="*/ 1740942 w 3638574"/>
              <a:gd name="connsiteY1-6720" fmla="*/ 3785190 h 4492350"/>
              <a:gd name="connsiteX2-6721" fmla="*/ 1239812 w 3638574"/>
              <a:gd name="connsiteY2-6722" fmla="*/ 3369121 h 4492350"/>
              <a:gd name="connsiteX3-6723" fmla="*/ 0 w 3638574"/>
              <a:gd name="connsiteY3-6724" fmla="*/ 2917145 h 4492350"/>
              <a:gd name="connsiteX4-6725" fmla="*/ 1087133 w 3638574"/>
              <a:gd name="connsiteY4-6726" fmla="*/ 3238920 h 4492350"/>
              <a:gd name="connsiteX5-6727" fmla="*/ 365518 w 3638574"/>
              <a:gd name="connsiteY5-6728" fmla="*/ 2420026 h 4492350"/>
              <a:gd name="connsiteX6-6729" fmla="*/ 1719677 w 3638574"/>
              <a:gd name="connsiteY6-6730" fmla="*/ 3519376 h 4492350"/>
              <a:gd name="connsiteX7-6731" fmla="*/ 1627995 w 3638574"/>
              <a:gd name="connsiteY7-6732" fmla="*/ 2400346 h 4492350"/>
              <a:gd name="connsiteX8-6733" fmla="*/ 4198 w 3638574"/>
              <a:gd name="connsiteY8-6734" fmla="*/ 742880 h 4492350"/>
              <a:gd name="connsiteX9-6735" fmla="*/ 932867 w 3638574"/>
              <a:gd name="connsiteY9-6736" fmla="*/ 1924493 h 4492350"/>
              <a:gd name="connsiteX10-6737" fmla="*/ 1037607 w 3638574"/>
              <a:gd name="connsiteY10-6738" fmla="*/ 857226 h 4492350"/>
              <a:gd name="connsiteX11-6739" fmla="*/ 1138710 w 3638574"/>
              <a:gd name="connsiteY11-6740" fmla="*/ 2026621 h 4492350"/>
              <a:gd name="connsiteX12-6741" fmla="*/ 1658679 w 3638574"/>
              <a:gd name="connsiteY12-6742" fmla="*/ 2194318 h 4492350"/>
              <a:gd name="connsiteX13-6743" fmla="*/ 1900430 w 3638574"/>
              <a:gd name="connsiteY13-6744" fmla="*/ 0 h 4492350"/>
              <a:gd name="connsiteX14-6745" fmla="*/ 1971873 w 3638574"/>
              <a:gd name="connsiteY14-6746" fmla="*/ 986216 h 4492350"/>
              <a:gd name="connsiteX15-6747" fmla="*/ 1826002 w 3638574"/>
              <a:gd name="connsiteY15-6748" fmla="*/ 2060385 h 4492350"/>
              <a:gd name="connsiteX16-6749" fmla="*/ 2001533 w 3638574"/>
              <a:gd name="connsiteY16-6750" fmla="*/ 3046321 h 4492350"/>
              <a:gd name="connsiteX17-6751" fmla="*/ 2591546 w 3638574"/>
              <a:gd name="connsiteY17-6752" fmla="*/ 2519916 h 4492350"/>
              <a:gd name="connsiteX18-6753" fmla="*/ 2857733 w 3638574"/>
              <a:gd name="connsiteY18-6754" fmla="*/ 1291762 h 4492350"/>
              <a:gd name="connsiteX19-6755" fmla="*/ 2750848 w 3638574"/>
              <a:gd name="connsiteY19-6756" fmla="*/ 2383091 h 4492350"/>
              <a:gd name="connsiteX20-6757" fmla="*/ 3638574 w 3638574"/>
              <a:gd name="connsiteY20-6758" fmla="*/ 1124252 h 4492350"/>
              <a:gd name="connsiteX21-6759" fmla="*/ 2166244 w 3638574"/>
              <a:gd name="connsiteY21-6760" fmla="*/ 3370521 h 4492350"/>
              <a:gd name="connsiteX22-6761" fmla="*/ 2113081 w 3638574"/>
              <a:gd name="connsiteY22-6762" fmla="*/ 3817088 h 4492350"/>
              <a:gd name="connsiteX23-6763" fmla="*/ 3261397 w 3638574"/>
              <a:gd name="connsiteY23-6764" fmla="*/ 3094074 h 4492350"/>
              <a:gd name="connsiteX24-6765" fmla="*/ 2138356 w 3638574"/>
              <a:gd name="connsiteY24-6766" fmla="*/ 4030951 h 4492350"/>
              <a:gd name="connsiteX25-6767" fmla="*/ 2176877 w 3638574"/>
              <a:gd name="connsiteY25-6768" fmla="*/ 4476307 h 4492350"/>
              <a:gd name="connsiteX26-6769" fmla="*/ 2162233 w 3638574"/>
              <a:gd name="connsiteY26-6770" fmla="*/ 4491415 h 4492350"/>
              <a:gd name="connsiteX27-6771" fmla="*/ 1687779 w 3638574"/>
              <a:gd name="connsiteY27-6772" fmla="*/ 4492350 h 4492350"/>
              <a:gd name="connsiteX0-6773" fmla="*/ 1687779 w 3638574"/>
              <a:gd name="connsiteY0-6774" fmla="*/ 4492350 h 4492350"/>
              <a:gd name="connsiteX1-6775" fmla="*/ 1740942 w 3638574"/>
              <a:gd name="connsiteY1-6776" fmla="*/ 3785190 h 4492350"/>
              <a:gd name="connsiteX2-6777" fmla="*/ 1239812 w 3638574"/>
              <a:gd name="connsiteY2-6778" fmla="*/ 3369121 h 4492350"/>
              <a:gd name="connsiteX3-6779" fmla="*/ 0 w 3638574"/>
              <a:gd name="connsiteY3-6780" fmla="*/ 2917145 h 4492350"/>
              <a:gd name="connsiteX4-6781" fmla="*/ 1087133 w 3638574"/>
              <a:gd name="connsiteY4-6782" fmla="*/ 3238920 h 4492350"/>
              <a:gd name="connsiteX5-6783" fmla="*/ 389581 w 3638574"/>
              <a:gd name="connsiteY5-6784" fmla="*/ 2412005 h 4492350"/>
              <a:gd name="connsiteX6-6785" fmla="*/ 1719677 w 3638574"/>
              <a:gd name="connsiteY6-6786" fmla="*/ 3519376 h 4492350"/>
              <a:gd name="connsiteX7-6787" fmla="*/ 1627995 w 3638574"/>
              <a:gd name="connsiteY7-6788" fmla="*/ 2400346 h 4492350"/>
              <a:gd name="connsiteX8-6789" fmla="*/ 4198 w 3638574"/>
              <a:gd name="connsiteY8-6790" fmla="*/ 742880 h 4492350"/>
              <a:gd name="connsiteX9-6791" fmla="*/ 932867 w 3638574"/>
              <a:gd name="connsiteY9-6792" fmla="*/ 1924493 h 4492350"/>
              <a:gd name="connsiteX10-6793" fmla="*/ 1037607 w 3638574"/>
              <a:gd name="connsiteY10-6794" fmla="*/ 857226 h 4492350"/>
              <a:gd name="connsiteX11-6795" fmla="*/ 1138710 w 3638574"/>
              <a:gd name="connsiteY11-6796" fmla="*/ 2026621 h 4492350"/>
              <a:gd name="connsiteX12-6797" fmla="*/ 1658679 w 3638574"/>
              <a:gd name="connsiteY12-6798" fmla="*/ 2194318 h 4492350"/>
              <a:gd name="connsiteX13-6799" fmla="*/ 1900430 w 3638574"/>
              <a:gd name="connsiteY13-6800" fmla="*/ 0 h 4492350"/>
              <a:gd name="connsiteX14-6801" fmla="*/ 1971873 w 3638574"/>
              <a:gd name="connsiteY14-6802" fmla="*/ 986216 h 4492350"/>
              <a:gd name="connsiteX15-6803" fmla="*/ 1826002 w 3638574"/>
              <a:gd name="connsiteY15-6804" fmla="*/ 2060385 h 4492350"/>
              <a:gd name="connsiteX16-6805" fmla="*/ 2001533 w 3638574"/>
              <a:gd name="connsiteY16-6806" fmla="*/ 3046321 h 4492350"/>
              <a:gd name="connsiteX17-6807" fmla="*/ 2591546 w 3638574"/>
              <a:gd name="connsiteY17-6808" fmla="*/ 2519916 h 4492350"/>
              <a:gd name="connsiteX18-6809" fmla="*/ 2857733 w 3638574"/>
              <a:gd name="connsiteY18-6810" fmla="*/ 1291762 h 4492350"/>
              <a:gd name="connsiteX19-6811" fmla="*/ 2750848 w 3638574"/>
              <a:gd name="connsiteY19-6812" fmla="*/ 2383091 h 4492350"/>
              <a:gd name="connsiteX20-6813" fmla="*/ 3638574 w 3638574"/>
              <a:gd name="connsiteY20-6814" fmla="*/ 1124252 h 4492350"/>
              <a:gd name="connsiteX21-6815" fmla="*/ 2166244 w 3638574"/>
              <a:gd name="connsiteY21-6816" fmla="*/ 3370521 h 4492350"/>
              <a:gd name="connsiteX22-6817" fmla="*/ 2113081 w 3638574"/>
              <a:gd name="connsiteY22-6818" fmla="*/ 3817088 h 4492350"/>
              <a:gd name="connsiteX23-6819" fmla="*/ 3261397 w 3638574"/>
              <a:gd name="connsiteY23-6820" fmla="*/ 3094074 h 4492350"/>
              <a:gd name="connsiteX24-6821" fmla="*/ 2138356 w 3638574"/>
              <a:gd name="connsiteY24-6822" fmla="*/ 4030951 h 4492350"/>
              <a:gd name="connsiteX25-6823" fmla="*/ 2176877 w 3638574"/>
              <a:gd name="connsiteY25-6824" fmla="*/ 4476307 h 4492350"/>
              <a:gd name="connsiteX26-6825" fmla="*/ 2162233 w 3638574"/>
              <a:gd name="connsiteY26-6826" fmla="*/ 4491415 h 4492350"/>
              <a:gd name="connsiteX27-6827" fmla="*/ 1687779 w 3638574"/>
              <a:gd name="connsiteY27-6828" fmla="*/ 4492350 h 4492350"/>
              <a:gd name="connsiteX0-6829" fmla="*/ 1687779 w 3638574"/>
              <a:gd name="connsiteY0-6830" fmla="*/ 4492350 h 4492350"/>
              <a:gd name="connsiteX1-6831" fmla="*/ 1740942 w 3638574"/>
              <a:gd name="connsiteY1-6832" fmla="*/ 3785190 h 4492350"/>
              <a:gd name="connsiteX2-6833" fmla="*/ 1239812 w 3638574"/>
              <a:gd name="connsiteY2-6834" fmla="*/ 3369121 h 4492350"/>
              <a:gd name="connsiteX3-6835" fmla="*/ 0 w 3638574"/>
              <a:gd name="connsiteY3-6836" fmla="*/ 2917145 h 4492350"/>
              <a:gd name="connsiteX4-6837" fmla="*/ 1087133 w 3638574"/>
              <a:gd name="connsiteY4-6838" fmla="*/ 3238920 h 4492350"/>
              <a:gd name="connsiteX5-6839" fmla="*/ 389581 w 3638574"/>
              <a:gd name="connsiteY5-6840" fmla="*/ 2412005 h 4492350"/>
              <a:gd name="connsiteX6-6841" fmla="*/ 1719677 w 3638574"/>
              <a:gd name="connsiteY6-6842" fmla="*/ 3519376 h 4492350"/>
              <a:gd name="connsiteX7-6843" fmla="*/ 1627995 w 3638574"/>
              <a:gd name="connsiteY7-6844" fmla="*/ 2400346 h 4492350"/>
              <a:gd name="connsiteX8-6845" fmla="*/ 4198 w 3638574"/>
              <a:gd name="connsiteY8-6846" fmla="*/ 742880 h 4492350"/>
              <a:gd name="connsiteX9-6847" fmla="*/ 932867 w 3638574"/>
              <a:gd name="connsiteY9-6848" fmla="*/ 1924493 h 4492350"/>
              <a:gd name="connsiteX10-6849" fmla="*/ 1037607 w 3638574"/>
              <a:gd name="connsiteY10-6850" fmla="*/ 857226 h 4492350"/>
              <a:gd name="connsiteX11-6851" fmla="*/ 1138710 w 3638574"/>
              <a:gd name="connsiteY11-6852" fmla="*/ 2026621 h 4492350"/>
              <a:gd name="connsiteX12-6853" fmla="*/ 1658679 w 3638574"/>
              <a:gd name="connsiteY12-6854" fmla="*/ 2194318 h 4492350"/>
              <a:gd name="connsiteX13-6855" fmla="*/ 1900430 w 3638574"/>
              <a:gd name="connsiteY13-6856" fmla="*/ 0 h 4492350"/>
              <a:gd name="connsiteX14-6857" fmla="*/ 1971873 w 3638574"/>
              <a:gd name="connsiteY14-6858" fmla="*/ 986216 h 4492350"/>
              <a:gd name="connsiteX15-6859" fmla="*/ 1826002 w 3638574"/>
              <a:gd name="connsiteY15-6860" fmla="*/ 2060385 h 4492350"/>
              <a:gd name="connsiteX16-6861" fmla="*/ 2001533 w 3638574"/>
              <a:gd name="connsiteY16-6862" fmla="*/ 3046321 h 4492350"/>
              <a:gd name="connsiteX17-6863" fmla="*/ 2591546 w 3638574"/>
              <a:gd name="connsiteY17-6864" fmla="*/ 2519916 h 4492350"/>
              <a:gd name="connsiteX18-6865" fmla="*/ 2857733 w 3638574"/>
              <a:gd name="connsiteY18-6866" fmla="*/ 1291762 h 4492350"/>
              <a:gd name="connsiteX19-6867" fmla="*/ 2750848 w 3638574"/>
              <a:gd name="connsiteY19-6868" fmla="*/ 2383091 h 4492350"/>
              <a:gd name="connsiteX20-6869" fmla="*/ 3638574 w 3638574"/>
              <a:gd name="connsiteY20-6870" fmla="*/ 1124252 h 4492350"/>
              <a:gd name="connsiteX21-6871" fmla="*/ 2166244 w 3638574"/>
              <a:gd name="connsiteY21-6872" fmla="*/ 3370521 h 4492350"/>
              <a:gd name="connsiteX22-6873" fmla="*/ 2113081 w 3638574"/>
              <a:gd name="connsiteY22-6874" fmla="*/ 3817088 h 4492350"/>
              <a:gd name="connsiteX23-6875" fmla="*/ 3261397 w 3638574"/>
              <a:gd name="connsiteY23-6876" fmla="*/ 3094074 h 4492350"/>
              <a:gd name="connsiteX24-6877" fmla="*/ 2138356 w 3638574"/>
              <a:gd name="connsiteY24-6878" fmla="*/ 4030951 h 4492350"/>
              <a:gd name="connsiteX25-6879" fmla="*/ 2176877 w 3638574"/>
              <a:gd name="connsiteY25-6880" fmla="*/ 4476307 h 4492350"/>
              <a:gd name="connsiteX26-6881" fmla="*/ 2162233 w 3638574"/>
              <a:gd name="connsiteY26-6882" fmla="*/ 4491415 h 4492350"/>
              <a:gd name="connsiteX27-6883" fmla="*/ 1687779 w 3638574"/>
              <a:gd name="connsiteY27-6884" fmla="*/ 4492350 h 4492350"/>
              <a:gd name="connsiteX0-6885" fmla="*/ 1687779 w 3638574"/>
              <a:gd name="connsiteY0-6886" fmla="*/ 4492350 h 4492350"/>
              <a:gd name="connsiteX1-6887" fmla="*/ 1740942 w 3638574"/>
              <a:gd name="connsiteY1-6888" fmla="*/ 3785190 h 4492350"/>
              <a:gd name="connsiteX2-6889" fmla="*/ 1239812 w 3638574"/>
              <a:gd name="connsiteY2-6890" fmla="*/ 3369121 h 4492350"/>
              <a:gd name="connsiteX3-6891" fmla="*/ 0 w 3638574"/>
              <a:gd name="connsiteY3-6892" fmla="*/ 2917145 h 4492350"/>
              <a:gd name="connsiteX4-6893" fmla="*/ 1087133 w 3638574"/>
              <a:gd name="connsiteY4-6894" fmla="*/ 3238920 h 4492350"/>
              <a:gd name="connsiteX5-6895" fmla="*/ 389581 w 3638574"/>
              <a:gd name="connsiteY5-6896" fmla="*/ 2412005 h 4492350"/>
              <a:gd name="connsiteX6-6897" fmla="*/ 1719677 w 3638574"/>
              <a:gd name="connsiteY6-6898" fmla="*/ 3519376 h 4492350"/>
              <a:gd name="connsiteX7-6899" fmla="*/ 1627995 w 3638574"/>
              <a:gd name="connsiteY7-6900" fmla="*/ 2400346 h 4492350"/>
              <a:gd name="connsiteX8-6901" fmla="*/ 4198 w 3638574"/>
              <a:gd name="connsiteY8-6902" fmla="*/ 742880 h 4492350"/>
              <a:gd name="connsiteX9-6903" fmla="*/ 932867 w 3638574"/>
              <a:gd name="connsiteY9-6904" fmla="*/ 1924493 h 4492350"/>
              <a:gd name="connsiteX10-6905" fmla="*/ 1037607 w 3638574"/>
              <a:gd name="connsiteY10-6906" fmla="*/ 857226 h 4492350"/>
              <a:gd name="connsiteX11-6907" fmla="*/ 1138710 w 3638574"/>
              <a:gd name="connsiteY11-6908" fmla="*/ 2026621 h 4492350"/>
              <a:gd name="connsiteX12-6909" fmla="*/ 1658679 w 3638574"/>
              <a:gd name="connsiteY12-6910" fmla="*/ 2194318 h 4492350"/>
              <a:gd name="connsiteX13-6911" fmla="*/ 1900430 w 3638574"/>
              <a:gd name="connsiteY13-6912" fmla="*/ 0 h 4492350"/>
              <a:gd name="connsiteX14-6913" fmla="*/ 1971873 w 3638574"/>
              <a:gd name="connsiteY14-6914" fmla="*/ 986216 h 4492350"/>
              <a:gd name="connsiteX15-6915" fmla="*/ 1826002 w 3638574"/>
              <a:gd name="connsiteY15-6916" fmla="*/ 2060385 h 4492350"/>
              <a:gd name="connsiteX16-6917" fmla="*/ 2001533 w 3638574"/>
              <a:gd name="connsiteY16-6918" fmla="*/ 3046321 h 4492350"/>
              <a:gd name="connsiteX17-6919" fmla="*/ 2591546 w 3638574"/>
              <a:gd name="connsiteY17-6920" fmla="*/ 2519916 h 4492350"/>
              <a:gd name="connsiteX18-6921" fmla="*/ 2857733 w 3638574"/>
              <a:gd name="connsiteY18-6922" fmla="*/ 1291762 h 4492350"/>
              <a:gd name="connsiteX19-6923" fmla="*/ 2750848 w 3638574"/>
              <a:gd name="connsiteY19-6924" fmla="*/ 2383091 h 4492350"/>
              <a:gd name="connsiteX20-6925" fmla="*/ 3638574 w 3638574"/>
              <a:gd name="connsiteY20-6926" fmla="*/ 1124252 h 4492350"/>
              <a:gd name="connsiteX21-6927" fmla="*/ 2166244 w 3638574"/>
              <a:gd name="connsiteY21-6928" fmla="*/ 3370521 h 4492350"/>
              <a:gd name="connsiteX22-6929" fmla="*/ 2113081 w 3638574"/>
              <a:gd name="connsiteY22-6930" fmla="*/ 3817088 h 4492350"/>
              <a:gd name="connsiteX23-6931" fmla="*/ 3261397 w 3638574"/>
              <a:gd name="connsiteY23-6932" fmla="*/ 3094074 h 4492350"/>
              <a:gd name="connsiteX24-6933" fmla="*/ 2138356 w 3638574"/>
              <a:gd name="connsiteY24-6934" fmla="*/ 4030951 h 4492350"/>
              <a:gd name="connsiteX25-6935" fmla="*/ 2176877 w 3638574"/>
              <a:gd name="connsiteY25-6936" fmla="*/ 4476307 h 4492350"/>
              <a:gd name="connsiteX26-6937" fmla="*/ 2162233 w 3638574"/>
              <a:gd name="connsiteY26-6938" fmla="*/ 4491415 h 4492350"/>
              <a:gd name="connsiteX27-6939" fmla="*/ 1687779 w 3638574"/>
              <a:gd name="connsiteY27-6940" fmla="*/ 4492350 h 4492350"/>
              <a:gd name="connsiteX0-6941" fmla="*/ 1687779 w 3638574"/>
              <a:gd name="connsiteY0-6942" fmla="*/ 4492350 h 4492350"/>
              <a:gd name="connsiteX1-6943" fmla="*/ 1740942 w 3638574"/>
              <a:gd name="connsiteY1-6944" fmla="*/ 3785190 h 4492350"/>
              <a:gd name="connsiteX2-6945" fmla="*/ 1239812 w 3638574"/>
              <a:gd name="connsiteY2-6946" fmla="*/ 3369121 h 4492350"/>
              <a:gd name="connsiteX3-6947" fmla="*/ 0 w 3638574"/>
              <a:gd name="connsiteY3-6948" fmla="*/ 2917145 h 4492350"/>
              <a:gd name="connsiteX4-6949" fmla="*/ 1087133 w 3638574"/>
              <a:gd name="connsiteY4-6950" fmla="*/ 3238920 h 4492350"/>
              <a:gd name="connsiteX5-6951" fmla="*/ 389581 w 3638574"/>
              <a:gd name="connsiteY5-6952" fmla="*/ 2412005 h 4492350"/>
              <a:gd name="connsiteX6-6953" fmla="*/ 1719677 w 3638574"/>
              <a:gd name="connsiteY6-6954" fmla="*/ 3519376 h 4492350"/>
              <a:gd name="connsiteX7-6955" fmla="*/ 1627995 w 3638574"/>
              <a:gd name="connsiteY7-6956" fmla="*/ 2400346 h 4492350"/>
              <a:gd name="connsiteX8-6957" fmla="*/ 4198 w 3638574"/>
              <a:gd name="connsiteY8-6958" fmla="*/ 742880 h 4492350"/>
              <a:gd name="connsiteX9-6959" fmla="*/ 932867 w 3638574"/>
              <a:gd name="connsiteY9-6960" fmla="*/ 1924493 h 4492350"/>
              <a:gd name="connsiteX10-6961" fmla="*/ 1037607 w 3638574"/>
              <a:gd name="connsiteY10-6962" fmla="*/ 857226 h 4492350"/>
              <a:gd name="connsiteX11-6963" fmla="*/ 1138710 w 3638574"/>
              <a:gd name="connsiteY11-6964" fmla="*/ 2026621 h 4492350"/>
              <a:gd name="connsiteX12-6965" fmla="*/ 1658679 w 3638574"/>
              <a:gd name="connsiteY12-6966" fmla="*/ 2194318 h 4492350"/>
              <a:gd name="connsiteX13-6967" fmla="*/ 1900430 w 3638574"/>
              <a:gd name="connsiteY13-6968" fmla="*/ 0 h 4492350"/>
              <a:gd name="connsiteX14-6969" fmla="*/ 1971873 w 3638574"/>
              <a:gd name="connsiteY14-6970" fmla="*/ 986216 h 4492350"/>
              <a:gd name="connsiteX15-6971" fmla="*/ 1826002 w 3638574"/>
              <a:gd name="connsiteY15-6972" fmla="*/ 2060385 h 4492350"/>
              <a:gd name="connsiteX16-6973" fmla="*/ 2001533 w 3638574"/>
              <a:gd name="connsiteY16-6974" fmla="*/ 3046321 h 4492350"/>
              <a:gd name="connsiteX17-6975" fmla="*/ 2591546 w 3638574"/>
              <a:gd name="connsiteY17-6976" fmla="*/ 2519916 h 4492350"/>
              <a:gd name="connsiteX18-6977" fmla="*/ 2857733 w 3638574"/>
              <a:gd name="connsiteY18-6978" fmla="*/ 1291762 h 4492350"/>
              <a:gd name="connsiteX19-6979" fmla="*/ 2750848 w 3638574"/>
              <a:gd name="connsiteY19-6980" fmla="*/ 2383091 h 4492350"/>
              <a:gd name="connsiteX20-6981" fmla="*/ 3638574 w 3638574"/>
              <a:gd name="connsiteY20-6982" fmla="*/ 1124252 h 4492350"/>
              <a:gd name="connsiteX21-6983" fmla="*/ 2166244 w 3638574"/>
              <a:gd name="connsiteY21-6984" fmla="*/ 3370521 h 4492350"/>
              <a:gd name="connsiteX22-6985" fmla="*/ 2113081 w 3638574"/>
              <a:gd name="connsiteY22-6986" fmla="*/ 3817088 h 4492350"/>
              <a:gd name="connsiteX23-6987" fmla="*/ 3261397 w 3638574"/>
              <a:gd name="connsiteY23-6988" fmla="*/ 3094074 h 4492350"/>
              <a:gd name="connsiteX24-6989" fmla="*/ 2138356 w 3638574"/>
              <a:gd name="connsiteY24-6990" fmla="*/ 4030951 h 4492350"/>
              <a:gd name="connsiteX25-6991" fmla="*/ 2176877 w 3638574"/>
              <a:gd name="connsiteY25-6992" fmla="*/ 4476307 h 4492350"/>
              <a:gd name="connsiteX26-6993" fmla="*/ 2162233 w 3638574"/>
              <a:gd name="connsiteY26-6994" fmla="*/ 4491415 h 4492350"/>
              <a:gd name="connsiteX27-6995" fmla="*/ 1687779 w 3638574"/>
              <a:gd name="connsiteY27-6996" fmla="*/ 4492350 h 4492350"/>
              <a:gd name="connsiteX0-6997" fmla="*/ 1687779 w 3638574"/>
              <a:gd name="connsiteY0-6998" fmla="*/ 4492350 h 4492350"/>
              <a:gd name="connsiteX1-6999" fmla="*/ 1740942 w 3638574"/>
              <a:gd name="connsiteY1-7000" fmla="*/ 3785190 h 4492350"/>
              <a:gd name="connsiteX2-7001" fmla="*/ 1239812 w 3638574"/>
              <a:gd name="connsiteY2-7002" fmla="*/ 3369121 h 4492350"/>
              <a:gd name="connsiteX3-7003" fmla="*/ 0 w 3638574"/>
              <a:gd name="connsiteY3-7004" fmla="*/ 2917145 h 4492350"/>
              <a:gd name="connsiteX4-7005" fmla="*/ 1087133 w 3638574"/>
              <a:gd name="connsiteY4-7006" fmla="*/ 3238920 h 4492350"/>
              <a:gd name="connsiteX5-7007" fmla="*/ 389581 w 3638574"/>
              <a:gd name="connsiteY5-7008" fmla="*/ 2412005 h 4492350"/>
              <a:gd name="connsiteX6-7009" fmla="*/ 1719677 w 3638574"/>
              <a:gd name="connsiteY6-7010" fmla="*/ 3519376 h 4492350"/>
              <a:gd name="connsiteX7-7011" fmla="*/ 1627995 w 3638574"/>
              <a:gd name="connsiteY7-7012" fmla="*/ 2400346 h 4492350"/>
              <a:gd name="connsiteX8-7013" fmla="*/ 4198 w 3638574"/>
              <a:gd name="connsiteY8-7014" fmla="*/ 742880 h 4492350"/>
              <a:gd name="connsiteX9-7015" fmla="*/ 932867 w 3638574"/>
              <a:gd name="connsiteY9-7016" fmla="*/ 1924493 h 4492350"/>
              <a:gd name="connsiteX10-7017" fmla="*/ 1037607 w 3638574"/>
              <a:gd name="connsiteY10-7018" fmla="*/ 857226 h 4492350"/>
              <a:gd name="connsiteX11-7019" fmla="*/ 1138710 w 3638574"/>
              <a:gd name="connsiteY11-7020" fmla="*/ 2026621 h 4492350"/>
              <a:gd name="connsiteX12-7021" fmla="*/ 1658679 w 3638574"/>
              <a:gd name="connsiteY12-7022" fmla="*/ 2194318 h 4492350"/>
              <a:gd name="connsiteX13-7023" fmla="*/ 1900430 w 3638574"/>
              <a:gd name="connsiteY13-7024" fmla="*/ 0 h 4492350"/>
              <a:gd name="connsiteX14-7025" fmla="*/ 1971873 w 3638574"/>
              <a:gd name="connsiteY14-7026" fmla="*/ 986216 h 4492350"/>
              <a:gd name="connsiteX15-7027" fmla="*/ 1826002 w 3638574"/>
              <a:gd name="connsiteY15-7028" fmla="*/ 2060385 h 4492350"/>
              <a:gd name="connsiteX16-7029" fmla="*/ 2001533 w 3638574"/>
              <a:gd name="connsiteY16-7030" fmla="*/ 3046321 h 4492350"/>
              <a:gd name="connsiteX17-7031" fmla="*/ 2591546 w 3638574"/>
              <a:gd name="connsiteY17-7032" fmla="*/ 2519916 h 4492350"/>
              <a:gd name="connsiteX18-7033" fmla="*/ 2857733 w 3638574"/>
              <a:gd name="connsiteY18-7034" fmla="*/ 1291762 h 4492350"/>
              <a:gd name="connsiteX19-7035" fmla="*/ 2750848 w 3638574"/>
              <a:gd name="connsiteY19-7036" fmla="*/ 2383091 h 4492350"/>
              <a:gd name="connsiteX20-7037" fmla="*/ 3638574 w 3638574"/>
              <a:gd name="connsiteY20-7038" fmla="*/ 1124252 h 4492350"/>
              <a:gd name="connsiteX21-7039" fmla="*/ 2166244 w 3638574"/>
              <a:gd name="connsiteY21-7040" fmla="*/ 3370521 h 4492350"/>
              <a:gd name="connsiteX22-7041" fmla="*/ 2113081 w 3638574"/>
              <a:gd name="connsiteY22-7042" fmla="*/ 3817088 h 4492350"/>
              <a:gd name="connsiteX23-7043" fmla="*/ 3261397 w 3638574"/>
              <a:gd name="connsiteY23-7044" fmla="*/ 3094074 h 4492350"/>
              <a:gd name="connsiteX24-7045" fmla="*/ 2138356 w 3638574"/>
              <a:gd name="connsiteY24-7046" fmla="*/ 4030951 h 4492350"/>
              <a:gd name="connsiteX25-7047" fmla="*/ 2176877 w 3638574"/>
              <a:gd name="connsiteY25-7048" fmla="*/ 4476307 h 4492350"/>
              <a:gd name="connsiteX26-7049" fmla="*/ 2162233 w 3638574"/>
              <a:gd name="connsiteY26-7050" fmla="*/ 4491415 h 4492350"/>
              <a:gd name="connsiteX27-7051" fmla="*/ 1687779 w 3638574"/>
              <a:gd name="connsiteY27-7052" fmla="*/ 4492350 h 4492350"/>
              <a:gd name="connsiteX0-7053" fmla="*/ 1687779 w 3638574"/>
              <a:gd name="connsiteY0-7054" fmla="*/ 4492350 h 4492350"/>
              <a:gd name="connsiteX1-7055" fmla="*/ 1740942 w 3638574"/>
              <a:gd name="connsiteY1-7056" fmla="*/ 3785190 h 4492350"/>
              <a:gd name="connsiteX2-7057" fmla="*/ 1239812 w 3638574"/>
              <a:gd name="connsiteY2-7058" fmla="*/ 3369121 h 4492350"/>
              <a:gd name="connsiteX3-7059" fmla="*/ 0 w 3638574"/>
              <a:gd name="connsiteY3-7060" fmla="*/ 2917145 h 4492350"/>
              <a:gd name="connsiteX4-7061" fmla="*/ 1087133 w 3638574"/>
              <a:gd name="connsiteY4-7062" fmla="*/ 3238920 h 4492350"/>
              <a:gd name="connsiteX5-7063" fmla="*/ 389581 w 3638574"/>
              <a:gd name="connsiteY5-7064" fmla="*/ 2412005 h 4492350"/>
              <a:gd name="connsiteX6-7065" fmla="*/ 1719677 w 3638574"/>
              <a:gd name="connsiteY6-7066" fmla="*/ 3519376 h 4492350"/>
              <a:gd name="connsiteX7-7067" fmla="*/ 1627995 w 3638574"/>
              <a:gd name="connsiteY7-7068" fmla="*/ 2400346 h 4492350"/>
              <a:gd name="connsiteX8-7069" fmla="*/ 4198 w 3638574"/>
              <a:gd name="connsiteY8-7070" fmla="*/ 742880 h 4492350"/>
              <a:gd name="connsiteX9-7071" fmla="*/ 932867 w 3638574"/>
              <a:gd name="connsiteY9-7072" fmla="*/ 1924493 h 4492350"/>
              <a:gd name="connsiteX10-7073" fmla="*/ 1037607 w 3638574"/>
              <a:gd name="connsiteY10-7074" fmla="*/ 857226 h 4492350"/>
              <a:gd name="connsiteX11-7075" fmla="*/ 1138710 w 3638574"/>
              <a:gd name="connsiteY11-7076" fmla="*/ 2026621 h 4492350"/>
              <a:gd name="connsiteX12-7077" fmla="*/ 1658679 w 3638574"/>
              <a:gd name="connsiteY12-7078" fmla="*/ 2194318 h 4492350"/>
              <a:gd name="connsiteX13-7079" fmla="*/ 1900430 w 3638574"/>
              <a:gd name="connsiteY13-7080" fmla="*/ 0 h 4492350"/>
              <a:gd name="connsiteX14-7081" fmla="*/ 1971873 w 3638574"/>
              <a:gd name="connsiteY14-7082" fmla="*/ 986216 h 4492350"/>
              <a:gd name="connsiteX15-7083" fmla="*/ 1826002 w 3638574"/>
              <a:gd name="connsiteY15-7084" fmla="*/ 2060385 h 4492350"/>
              <a:gd name="connsiteX16-7085" fmla="*/ 2001533 w 3638574"/>
              <a:gd name="connsiteY16-7086" fmla="*/ 3046321 h 4492350"/>
              <a:gd name="connsiteX17-7087" fmla="*/ 2591546 w 3638574"/>
              <a:gd name="connsiteY17-7088" fmla="*/ 2519916 h 4492350"/>
              <a:gd name="connsiteX18-7089" fmla="*/ 2857733 w 3638574"/>
              <a:gd name="connsiteY18-7090" fmla="*/ 1291762 h 4492350"/>
              <a:gd name="connsiteX19-7091" fmla="*/ 2750848 w 3638574"/>
              <a:gd name="connsiteY19-7092" fmla="*/ 2383091 h 4492350"/>
              <a:gd name="connsiteX20-7093" fmla="*/ 3638574 w 3638574"/>
              <a:gd name="connsiteY20-7094" fmla="*/ 1124252 h 4492350"/>
              <a:gd name="connsiteX21-7095" fmla="*/ 2166244 w 3638574"/>
              <a:gd name="connsiteY21-7096" fmla="*/ 3370521 h 4492350"/>
              <a:gd name="connsiteX22-7097" fmla="*/ 2113081 w 3638574"/>
              <a:gd name="connsiteY22-7098" fmla="*/ 3817088 h 4492350"/>
              <a:gd name="connsiteX23-7099" fmla="*/ 3261397 w 3638574"/>
              <a:gd name="connsiteY23-7100" fmla="*/ 3094074 h 4492350"/>
              <a:gd name="connsiteX24-7101" fmla="*/ 2138356 w 3638574"/>
              <a:gd name="connsiteY24-7102" fmla="*/ 4030951 h 4492350"/>
              <a:gd name="connsiteX25-7103" fmla="*/ 2176877 w 3638574"/>
              <a:gd name="connsiteY25-7104" fmla="*/ 4476307 h 4492350"/>
              <a:gd name="connsiteX26-7105" fmla="*/ 2162233 w 3638574"/>
              <a:gd name="connsiteY26-7106" fmla="*/ 4491415 h 4492350"/>
              <a:gd name="connsiteX27-7107" fmla="*/ 1687779 w 3638574"/>
              <a:gd name="connsiteY27-7108" fmla="*/ 4492350 h 4492350"/>
              <a:gd name="connsiteX0-7109" fmla="*/ 1687779 w 3638574"/>
              <a:gd name="connsiteY0-7110" fmla="*/ 4492350 h 4492350"/>
              <a:gd name="connsiteX1-7111" fmla="*/ 1740942 w 3638574"/>
              <a:gd name="connsiteY1-7112" fmla="*/ 3785190 h 4492350"/>
              <a:gd name="connsiteX2-7113" fmla="*/ 1239812 w 3638574"/>
              <a:gd name="connsiteY2-7114" fmla="*/ 3369121 h 4492350"/>
              <a:gd name="connsiteX3-7115" fmla="*/ 0 w 3638574"/>
              <a:gd name="connsiteY3-7116" fmla="*/ 2917145 h 4492350"/>
              <a:gd name="connsiteX4-7117" fmla="*/ 1087133 w 3638574"/>
              <a:gd name="connsiteY4-7118" fmla="*/ 3238920 h 4492350"/>
              <a:gd name="connsiteX5-7119" fmla="*/ 389581 w 3638574"/>
              <a:gd name="connsiteY5-7120" fmla="*/ 2412005 h 4492350"/>
              <a:gd name="connsiteX6-7121" fmla="*/ 1719677 w 3638574"/>
              <a:gd name="connsiteY6-7122" fmla="*/ 3519376 h 4492350"/>
              <a:gd name="connsiteX7-7123" fmla="*/ 1627995 w 3638574"/>
              <a:gd name="connsiteY7-7124" fmla="*/ 2400346 h 4492350"/>
              <a:gd name="connsiteX8-7125" fmla="*/ 4198 w 3638574"/>
              <a:gd name="connsiteY8-7126" fmla="*/ 742880 h 4492350"/>
              <a:gd name="connsiteX9-7127" fmla="*/ 932867 w 3638574"/>
              <a:gd name="connsiteY9-7128" fmla="*/ 1924493 h 4492350"/>
              <a:gd name="connsiteX10-7129" fmla="*/ 1037607 w 3638574"/>
              <a:gd name="connsiteY10-7130" fmla="*/ 857226 h 4492350"/>
              <a:gd name="connsiteX11-7131" fmla="*/ 1138710 w 3638574"/>
              <a:gd name="connsiteY11-7132" fmla="*/ 2026621 h 4492350"/>
              <a:gd name="connsiteX12-7133" fmla="*/ 1646038 w 3638574"/>
              <a:gd name="connsiteY12-7134" fmla="*/ 2198532 h 4492350"/>
              <a:gd name="connsiteX13-7135" fmla="*/ 1900430 w 3638574"/>
              <a:gd name="connsiteY13-7136" fmla="*/ 0 h 4492350"/>
              <a:gd name="connsiteX14-7137" fmla="*/ 1971873 w 3638574"/>
              <a:gd name="connsiteY14-7138" fmla="*/ 986216 h 4492350"/>
              <a:gd name="connsiteX15-7139" fmla="*/ 1826002 w 3638574"/>
              <a:gd name="connsiteY15-7140" fmla="*/ 2060385 h 4492350"/>
              <a:gd name="connsiteX16-7141" fmla="*/ 2001533 w 3638574"/>
              <a:gd name="connsiteY16-7142" fmla="*/ 3046321 h 4492350"/>
              <a:gd name="connsiteX17-7143" fmla="*/ 2591546 w 3638574"/>
              <a:gd name="connsiteY17-7144" fmla="*/ 2519916 h 4492350"/>
              <a:gd name="connsiteX18-7145" fmla="*/ 2857733 w 3638574"/>
              <a:gd name="connsiteY18-7146" fmla="*/ 1291762 h 4492350"/>
              <a:gd name="connsiteX19-7147" fmla="*/ 2750848 w 3638574"/>
              <a:gd name="connsiteY19-7148" fmla="*/ 2383091 h 4492350"/>
              <a:gd name="connsiteX20-7149" fmla="*/ 3638574 w 3638574"/>
              <a:gd name="connsiteY20-7150" fmla="*/ 1124252 h 4492350"/>
              <a:gd name="connsiteX21-7151" fmla="*/ 2166244 w 3638574"/>
              <a:gd name="connsiteY21-7152" fmla="*/ 3370521 h 4492350"/>
              <a:gd name="connsiteX22-7153" fmla="*/ 2113081 w 3638574"/>
              <a:gd name="connsiteY22-7154" fmla="*/ 3817088 h 4492350"/>
              <a:gd name="connsiteX23-7155" fmla="*/ 3261397 w 3638574"/>
              <a:gd name="connsiteY23-7156" fmla="*/ 3094074 h 4492350"/>
              <a:gd name="connsiteX24-7157" fmla="*/ 2138356 w 3638574"/>
              <a:gd name="connsiteY24-7158" fmla="*/ 4030951 h 4492350"/>
              <a:gd name="connsiteX25-7159" fmla="*/ 2176877 w 3638574"/>
              <a:gd name="connsiteY25-7160" fmla="*/ 4476307 h 4492350"/>
              <a:gd name="connsiteX26-7161" fmla="*/ 2162233 w 3638574"/>
              <a:gd name="connsiteY26-7162" fmla="*/ 4491415 h 4492350"/>
              <a:gd name="connsiteX27-7163" fmla="*/ 1687779 w 3638574"/>
              <a:gd name="connsiteY27-7164" fmla="*/ 4492350 h 4492350"/>
              <a:gd name="connsiteX0-7165" fmla="*/ 1687779 w 3638574"/>
              <a:gd name="connsiteY0-7166" fmla="*/ 4492350 h 4492350"/>
              <a:gd name="connsiteX1-7167" fmla="*/ 1719873 w 3638574"/>
              <a:gd name="connsiteY1-7168" fmla="*/ 3785190 h 4492350"/>
              <a:gd name="connsiteX2-7169" fmla="*/ 1239812 w 3638574"/>
              <a:gd name="connsiteY2-7170" fmla="*/ 3369121 h 4492350"/>
              <a:gd name="connsiteX3-7171" fmla="*/ 0 w 3638574"/>
              <a:gd name="connsiteY3-7172" fmla="*/ 2917145 h 4492350"/>
              <a:gd name="connsiteX4-7173" fmla="*/ 1087133 w 3638574"/>
              <a:gd name="connsiteY4-7174" fmla="*/ 3238920 h 4492350"/>
              <a:gd name="connsiteX5-7175" fmla="*/ 389581 w 3638574"/>
              <a:gd name="connsiteY5-7176" fmla="*/ 2412005 h 4492350"/>
              <a:gd name="connsiteX6-7177" fmla="*/ 1719677 w 3638574"/>
              <a:gd name="connsiteY6-7178" fmla="*/ 3519376 h 4492350"/>
              <a:gd name="connsiteX7-7179" fmla="*/ 1627995 w 3638574"/>
              <a:gd name="connsiteY7-7180" fmla="*/ 2400346 h 4492350"/>
              <a:gd name="connsiteX8-7181" fmla="*/ 4198 w 3638574"/>
              <a:gd name="connsiteY8-7182" fmla="*/ 742880 h 4492350"/>
              <a:gd name="connsiteX9-7183" fmla="*/ 932867 w 3638574"/>
              <a:gd name="connsiteY9-7184" fmla="*/ 1924493 h 4492350"/>
              <a:gd name="connsiteX10-7185" fmla="*/ 1037607 w 3638574"/>
              <a:gd name="connsiteY10-7186" fmla="*/ 857226 h 4492350"/>
              <a:gd name="connsiteX11-7187" fmla="*/ 1138710 w 3638574"/>
              <a:gd name="connsiteY11-7188" fmla="*/ 2026621 h 4492350"/>
              <a:gd name="connsiteX12-7189" fmla="*/ 1646038 w 3638574"/>
              <a:gd name="connsiteY12-7190" fmla="*/ 2198532 h 4492350"/>
              <a:gd name="connsiteX13-7191" fmla="*/ 1900430 w 3638574"/>
              <a:gd name="connsiteY13-7192" fmla="*/ 0 h 4492350"/>
              <a:gd name="connsiteX14-7193" fmla="*/ 1971873 w 3638574"/>
              <a:gd name="connsiteY14-7194" fmla="*/ 986216 h 4492350"/>
              <a:gd name="connsiteX15-7195" fmla="*/ 1826002 w 3638574"/>
              <a:gd name="connsiteY15-7196" fmla="*/ 2060385 h 4492350"/>
              <a:gd name="connsiteX16-7197" fmla="*/ 2001533 w 3638574"/>
              <a:gd name="connsiteY16-7198" fmla="*/ 3046321 h 4492350"/>
              <a:gd name="connsiteX17-7199" fmla="*/ 2591546 w 3638574"/>
              <a:gd name="connsiteY17-7200" fmla="*/ 2519916 h 4492350"/>
              <a:gd name="connsiteX18-7201" fmla="*/ 2857733 w 3638574"/>
              <a:gd name="connsiteY18-7202" fmla="*/ 1291762 h 4492350"/>
              <a:gd name="connsiteX19-7203" fmla="*/ 2750848 w 3638574"/>
              <a:gd name="connsiteY19-7204" fmla="*/ 2383091 h 4492350"/>
              <a:gd name="connsiteX20-7205" fmla="*/ 3638574 w 3638574"/>
              <a:gd name="connsiteY20-7206" fmla="*/ 1124252 h 4492350"/>
              <a:gd name="connsiteX21-7207" fmla="*/ 2166244 w 3638574"/>
              <a:gd name="connsiteY21-7208" fmla="*/ 3370521 h 4492350"/>
              <a:gd name="connsiteX22-7209" fmla="*/ 2113081 w 3638574"/>
              <a:gd name="connsiteY22-7210" fmla="*/ 3817088 h 4492350"/>
              <a:gd name="connsiteX23-7211" fmla="*/ 3261397 w 3638574"/>
              <a:gd name="connsiteY23-7212" fmla="*/ 3094074 h 4492350"/>
              <a:gd name="connsiteX24-7213" fmla="*/ 2138356 w 3638574"/>
              <a:gd name="connsiteY24-7214" fmla="*/ 4030951 h 4492350"/>
              <a:gd name="connsiteX25-7215" fmla="*/ 2176877 w 3638574"/>
              <a:gd name="connsiteY25-7216" fmla="*/ 4476307 h 4492350"/>
              <a:gd name="connsiteX26-7217" fmla="*/ 2162233 w 3638574"/>
              <a:gd name="connsiteY26-7218" fmla="*/ 4491415 h 4492350"/>
              <a:gd name="connsiteX27-7219" fmla="*/ 1687779 w 3638574"/>
              <a:gd name="connsiteY27-7220" fmla="*/ 4492350 h 4492350"/>
              <a:gd name="connsiteX0-7221" fmla="*/ 1687779 w 3638574"/>
              <a:gd name="connsiteY0-7222" fmla="*/ 4492350 h 4492350"/>
              <a:gd name="connsiteX1-7223" fmla="*/ 1703018 w 3638574"/>
              <a:gd name="connsiteY1-7224" fmla="*/ 3785190 h 4492350"/>
              <a:gd name="connsiteX2-7225" fmla="*/ 1239812 w 3638574"/>
              <a:gd name="connsiteY2-7226" fmla="*/ 3369121 h 4492350"/>
              <a:gd name="connsiteX3-7227" fmla="*/ 0 w 3638574"/>
              <a:gd name="connsiteY3-7228" fmla="*/ 2917145 h 4492350"/>
              <a:gd name="connsiteX4-7229" fmla="*/ 1087133 w 3638574"/>
              <a:gd name="connsiteY4-7230" fmla="*/ 3238920 h 4492350"/>
              <a:gd name="connsiteX5-7231" fmla="*/ 389581 w 3638574"/>
              <a:gd name="connsiteY5-7232" fmla="*/ 2412005 h 4492350"/>
              <a:gd name="connsiteX6-7233" fmla="*/ 1719677 w 3638574"/>
              <a:gd name="connsiteY6-7234" fmla="*/ 3519376 h 4492350"/>
              <a:gd name="connsiteX7-7235" fmla="*/ 1627995 w 3638574"/>
              <a:gd name="connsiteY7-7236" fmla="*/ 2400346 h 4492350"/>
              <a:gd name="connsiteX8-7237" fmla="*/ 4198 w 3638574"/>
              <a:gd name="connsiteY8-7238" fmla="*/ 742880 h 4492350"/>
              <a:gd name="connsiteX9-7239" fmla="*/ 932867 w 3638574"/>
              <a:gd name="connsiteY9-7240" fmla="*/ 1924493 h 4492350"/>
              <a:gd name="connsiteX10-7241" fmla="*/ 1037607 w 3638574"/>
              <a:gd name="connsiteY10-7242" fmla="*/ 857226 h 4492350"/>
              <a:gd name="connsiteX11-7243" fmla="*/ 1138710 w 3638574"/>
              <a:gd name="connsiteY11-7244" fmla="*/ 2026621 h 4492350"/>
              <a:gd name="connsiteX12-7245" fmla="*/ 1646038 w 3638574"/>
              <a:gd name="connsiteY12-7246" fmla="*/ 2198532 h 4492350"/>
              <a:gd name="connsiteX13-7247" fmla="*/ 1900430 w 3638574"/>
              <a:gd name="connsiteY13-7248" fmla="*/ 0 h 4492350"/>
              <a:gd name="connsiteX14-7249" fmla="*/ 1971873 w 3638574"/>
              <a:gd name="connsiteY14-7250" fmla="*/ 986216 h 4492350"/>
              <a:gd name="connsiteX15-7251" fmla="*/ 1826002 w 3638574"/>
              <a:gd name="connsiteY15-7252" fmla="*/ 2060385 h 4492350"/>
              <a:gd name="connsiteX16-7253" fmla="*/ 2001533 w 3638574"/>
              <a:gd name="connsiteY16-7254" fmla="*/ 3046321 h 4492350"/>
              <a:gd name="connsiteX17-7255" fmla="*/ 2591546 w 3638574"/>
              <a:gd name="connsiteY17-7256" fmla="*/ 2519916 h 4492350"/>
              <a:gd name="connsiteX18-7257" fmla="*/ 2857733 w 3638574"/>
              <a:gd name="connsiteY18-7258" fmla="*/ 1291762 h 4492350"/>
              <a:gd name="connsiteX19-7259" fmla="*/ 2750848 w 3638574"/>
              <a:gd name="connsiteY19-7260" fmla="*/ 2383091 h 4492350"/>
              <a:gd name="connsiteX20-7261" fmla="*/ 3638574 w 3638574"/>
              <a:gd name="connsiteY20-7262" fmla="*/ 1124252 h 4492350"/>
              <a:gd name="connsiteX21-7263" fmla="*/ 2166244 w 3638574"/>
              <a:gd name="connsiteY21-7264" fmla="*/ 3370521 h 4492350"/>
              <a:gd name="connsiteX22-7265" fmla="*/ 2113081 w 3638574"/>
              <a:gd name="connsiteY22-7266" fmla="*/ 3817088 h 4492350"/>
              <a:gd name="connsiteX23-7267" fmla="*/ 3261397 w 3638574"/>
              <a:gd name="connsiteY23-7268" fmla="*/ 3094074 h 4492350"/>
              <a:gd name="connsiteX24-7269" fmla="*/ 2138356 w 3638574"/>
              <a:gd name="connsiteY24-7270" fmla="*/ 4030951 h 4492350"/>
              <a:gd name="connsiteX25-7271" fmla="*/ 2176877 w 3638574"/>
              <a:gd name="connsiteY25-7272" fmla="*/ 4476307 h 4492350"/>
              <a:gd name="connsiteX26-7273" fmla="*/ 2162233 w 3638574"/>
              <a:gd name="connsiteY26-7274" fmla="*/ 4491415 h 4492350"/>
              <a:gd name="connsiteX27-7275" fmla="*/ 1687779 w 3638574"/>
              <a:gd name="connsiteY27-7276" fmla="*/ 4492350 h 4492350"/>
              <a:gd name="connsiteX0-7277" fmla="*/ 1687779 w 3638574"/>
              <a:gd name="connsiteY0-7278" fmla="*/ 4492350 h 4492350"/>
              <a:gd name="connsiteX1-7279" fmla="*/ 1703018 w 3638574"/>
              <a:gd name="connsiteY1-7280" fmla="*/ 3785190 h 4492350"/>
              <a:gd name="connsiteX2-7281" fmla="*/ 1239812 w 3638574"/>
              <a:gd name="connsiteY2-7282" fmla="*/ 3369121 h 4492350"/>
              <a:gd name="connsiteX3-7283" fmla="*/ 0 w 3638574"/>
              <a:gd name="connsiteY3-7284" fmla="*/ 2917145 h 4492350"/>
              <a:gd name="connsiteX4-7285" fmla="*/ 1087133 w 3638574"/>
              <a:gd name="connsiteY4-7286" fmla="*/ 3238920 h 4492350"/>
              <a:gd name="connsiteX5-7287" fmla="*/ 389581 w 3638574"/>
              <a:gd name="connsiteY5-7288" fmla="*/ 2412005 h 4492350"/>
              <a:gd name="connsiteX6-7289" fmla="*/ 1719677 w 3638574"/>
              <a:gd name="connsiteY6-7290" fmla="*/ 3519376 h 4492350"/>
              <a:gd name="connsiteX7-7291" fmla="*/ 1627995 w 3638574"/>
              <a:gd name="connsiteY7-7292" fmla="*/ 2400346 h 4492350"/>
              <a:gd name="connsiteX8-7293" fmla="*/ 4198 w 3638574"/>
              <a:gd name="connsiteY8-7294" fmla="*/ 742880 h 4492350"/>
              <a:gd name="connsiteX9-7295" fmla="*/ 932867 w 3638574"/>
              <a:gd name="connsiteY9-7296" fmla="*/ 1924493 h 4492350"/>
              <a:gd name="connsiteX10-7297" fmla="*/ 1037607 w 3638574"/>
              <a:gd name="connsiteY10-7298" fmla="*/ 857226 h 4492350"/>
              <a:gd name="connsiteX11-7299" fmla="*/ 1138710 w 3638574"/>
              <a:gd name="connsiteY11-7300" fmla="*/ 2026621 h 4492350"/>
              <a:gd name="connsiteX12-7301" fmla="*/ 1646038 w 3638574"/>
              <a:gd name="connsiteY12-7302" fmla="*/ 2198532 h 4492350"/>
              <a:gd name="connsiteX13-7303" fmla="*/ 1900430 w 3638574"/>
              <a:gd name="connsiteY13-7304" fmla="*/ 0 h 4492350"/>
              <a:gd name="connsiteX14-7305" fmla="*/ 1971873 w 3638574"/>
              <a:gd name="connsiteY14-7306" fmla="*/ 986216 h 4492350"/>
              <a:gd name="connsiteX15-7307" fmla="*/ 1826002 w 3638574"/>
              <a:gd name="connsiteY15-7308" fmla="*/ 2060385 h 4492350"/>
              <a:gd name="connsiteX16-7309" fmla="*/ 2001533 w 3638574"/>
              <a:gd name="connsiteY16-7310" fmla="*/ 3046321 h 4492350"/>
              <a:gd name="connsiteX17-7311" fmla="*/ 2591546 w 3638574"/>
              <a:gd name="connsiteY17-7312" fmla="*/ 2519916 h 4492350"/>
              <a:gd name="connsiteX18-7313" fmla="*/ 2857733 w 3638574"/>
              <a:gd name="connsiteY18-7314" fmla="*/ 1291762 h 4492350"/>
              <a:gd name="connsiteX19-7315" fmla="*/ 2750848 w 3638574"/>
              <a:gd name="connsiteY19-7316" fmla="*/ 2383091 h 4492350"/>
              <a:gd name="connsiteX20-7317" fmla="*/ 3638574 w 3638574"/>
              <a:gd name="connsiteY20-7318" fmla="*/ 1124252 h 4492350"/>
              <a:gd name="connsiteX21-7319" fmla="*/ 2166244 w 3638574"/>
              <a:gd name="connsiteY21-7320" fmla="*/ 3370521 h 4492350"/>
              <a:gd name="connsiteX22-7321" fmla="*/ 2121509 w 3638574"/>
              <a:gd name="connsiteY22-7322" fmla="*/ 3808660 h 4492350"/>
              <a:gd name="connsiteX23-7323" fmla="*/ 3261397 w 3638574"/>
              <a:gd name="connsiteY23-7324" fmla="*/ 3094074 h 4492350"/>
              <a:gd name="connsiteX24-7325" fmla="*/ 2138356 w 3638574"/>
              <a:gd name="connsiteY24-7326" fmla="*/ 4030951 h 4492350"/>
              <a:gd name="connsiteX25-7327" fmla="*/ 2176877 w 3638574"/>
              <a:gd name="connsiteY25-7328" fmla="*/ 4476307 h 4492350"/>
              <a:gd name="connsiteX26-7329" fmla="*/ 2162233 w 3638574"/>
              <a:gd name="connsiteY26-7330" fmla="*/ 4491415 h 4492350"/>
              <a:gd name="connsiteX27-7331" fmla="*/ 1687779 w 3638574"/>
              <a:gd name="connsiteY27-7332" fmla="*/ 4492350 h 44923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163" y="connsiteY27-164"/>
              </a:cxn>
            </a:cxnLst>
            <a:rect l="l" t="t" r="r" b="b"/>
            <a:pathLst>
              <a:path w="3638574" h="4492350">
                <a:moveTo>
                  <a:pt x="1687779" y="4492350"/>
                </a:moveTo>
                <a:cubicBezTo>
                  <a:pt x="1649353" y="4280693"/>
                  <a:pt x="1685297" y="4020910"/>
                  <a:pt x="1703018" y="3785190"/>
                </a:cubicBezTo>
                <a:lnTo>
                  <a:pt x="1239812" y="3369121"/>
                </a:lnTo>
                <a:cubicBezTo>
                  <a:pt x="710236" y="3436368"/>
                  <a:pt x="325039" y="3138656"/>
                  <a:pt x="0" y="2917145"/>
                </a:cubicBezTo>
                <a:cubicBezTo>
                  <a:pt x="370399" y="3119320"/>
                  <a:pt x="1037576" y="3333525"/>
                  <a:pt x="1087133" y="3238920"/>
                </a:cubicBezTo>
                <a:cubicBezTo>
                  <a:pt x="945521" y="3141082"/>
                  <a:pt x="539214" y="2730422"/>
                  <a:pt x="389581" y="2412005"/>
                </a:cubicBezTo>
                <a:cubicBezTo>
                  <a:pt x="859682" y="2946896"/>
                  <a:pt x="1430048" y="3277253"/>
                  <a:pt x="1719677" y="3519376"/>
                </a:cubicBezTo>
                <a:cubicBezTo>
                  <a:pt x="1735906" y="3304113"/>
                  <a:pt x="1659893" y="2776030"/>
                  <a:pt x="1627995" y="2400346"/>
                </a:cubicBezTo>
                <a:cubicBezTo>
                  <a:pt x="725782" y="2160678"/>
                  <a:pt x="172484" y="1536000"/>
                  <a:pt x="4198" y="742880"/>
                </a:cubicBezTo>
                <a:cubicBezTo>
                  <a:pt x="248250" y="1210277"/>
                  <a:pt x="456205" y="1649601"/>
                  <a:pt x="932867" y="1924493"/>
                </a:cubicBezTo>
                <a:cubicBezTo>
                  <a:pt x="1158949" y="1666327"/>
                  <a:pt x="1108304" y="1211645"/>
                  <a:pt x="1037607" y="857226"/>
                </a:cubicBezTo>
                <a:cubicBezTo>
                  <a:pt x="1222371" y="1153446"/>
                  <a:pt x="1266767" y="1586023"/>
                  <a:pt x="1138710" y="2026621"/>
                </a:cubicBezTo>
                <a:cubicBezTo>
                  <a:pt x="1250538" y="2109256"/>
                  <a:pt x="1570304" y="2252254"/>
                  <a:pt x="1646038" y="2198532"/>
                </a:cubicBezTo>
                <a:cubicBezTo>
                  <a:pt x="1690527" y="1476450"/>
                  <a:pt x="1904067" y="874481"/>
                  <a:pt x="1900430" y="0"/>
                </a:cubicBezTo>
                <a:cubicBezTo>
                  <a:pt x="1976693" y="192349"/>
                  <a:pt x="2017482" y="645373"/>
                  <a:pt x="1971873" y="986216"/>
                </a:cubicBezTo>
                <a:cubicBezTo>
                  <a:pt x="1947436" y="1177213"/>
                  <a:pt x="1846749" y="1657958"/>
                  <a:pt x="1826002" y="2060385"/>
                </a:cubicBezTo>
                <a:cubicBezTo>
                  <a:pt x="1811014" y="2351099"/>
                  <a:pt x="1951043" y="3007770"/>
                  <a:pt x="2001533" y="3046321"/>
                </a:cubicBezTo>
                <a:cubicBezTo>
                  <a:pt x="2041794" y="3055338"/>
                  <a:pt x="2575349" y="2567047"/>
                  <a:pt x="2591546" y="2519916"/>
                </a:cubicBezTo>
                <a:cubicBezTo>
                  <a:pt x="2482423" y="2107858"/>
                  <a:pt x="2569814" y="1503293"/>
                  <a:pt x="2857733" y="1291762"/>
                </a:cubicBezTo>
                <a:cubicBezTo>
                  <a:pt x="2648315" y="1639496"/>
                  <a:pt x="2663487" y="2195777"/>
                  <a:pt x="2750848" y="2383091"/>
                </a:cubicBezTo>
                <a:cubicBezTo>
                  <a:pt x="3066810" y="2282983"/>
                  <a:pt x="3503085" y="1513118"/>
                  <a:pt x="3638574" y="1124252"/>
                </a:cubicBezTo>
                <a:cubicBezTo>
                  <a:pt x="3492704" y="2254009"/>
                  <a:pt x="2460505" y="2814271"/>
                  <a:pt x="2166244" y="3370521"/>
                </a:cubicBezTo>
                <a:cubicBezTo>
                  <a:pt x="2148523" y="3519377"/>
                  <a:pt x="2147251" y="3667825"/>
                  <a:pt x="2121509" y="3808660"/>
                </a:cubicBezTo>
                <a:cubicBezTo>
                  <a:pt x="2452144" y="3808286"/>
                  <a:pt x="3159362" y="3298984"/>
                  <a:pt x="3261397" y="3094074"/>
                </a:cubicBezTo>
                <a:cubicBezTo>
                  <a:pt x="3262702" y="3429094"/>
                  <a:pt x="2493987" y="3820258"/>
                  <a:pt x="2138356" y="4030951"/>
                </a:cubicBezTo>
                <a:cubicBezTo>
                  <a:pt x="2116438" y="4040371"/>
                  <a:pt x="2182753" y="4334539"/>
                  <a:pt x="2176877" y="4476307"/>
                </a:cubicBezTo>
                <a:cubicBezTo>
                  <a:pt x="2170659" y="4477332"/>
                  <a:pt x="2168451" y="4490390"/>
                  <a:pt x="2162233" y="4491415"/>
                </a:cubicBezTo>
                <a:lnTo>
                  <a:pt x="1687779" y="449235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a:spLocks noChangeAspect="1"/>
          </p:cNvSpPr>
          <p:nvPr/>
        </p:nvSpPr>
        <p:spPr>
          <a:xfrm>
            <a:off x="2553970" y="1485265"/>
            <a:ext cx="905510" cy="905510"/>
          </a:xfrm>
          <a:prstGeom prst="ellipse">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a:solidFill>
                  <a:schemeClr val="tx1">
                    <a:lumMod val="85000"/>
                    <a:lumOff val="15000"/>
                  </a:schemeClr>
                </a:solidFill>
                <a:cs typeface="微软雅黑" panose="020B0503020204020204" pitchFamily="34" charset="-122"/>
                <a:sym typeface="+mn-ea"/>
              </a:rPr>
              <a:t>理念目标和矿长安全承诺</a:t>
            </a:r>
            <a:endParaRPr lang="zh-CN" altLang="en-US" sz="1100" b="1" dirty="0">
              <a:latin typeface="微软雅黑" panose="020B0503020204020204" pitchFamily="34" charset="-122"/>
              <a:ea typeface="微软雅黑" panose="020B0503020204020204" pitchFamily="34" charset="-122"/>
            </a:endParaRPr>
          </a:p>
        </p:txBody>
      </p:sp>
      <p:sp>
        <p:nvSpPr>
          <p:cNvPr id="3" name="椭圆 2"/>
          <p:cNvSpPr>
            <a:spLocks noChangeAspect="1"/>
          </p:cNvSpPr>
          <p:nvPr/>
        </p:nvSpPr>
        <p:spPr>
          <a:xfrm>
            <a:off x="4443095" y="2781300"/>
            <a:ext cx="717550" cy="717550"/>
          </a:xfrm>
          <a:prstGeom prst="ellipse">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a:solidFill>
                  <a:schemeClr val="tx1">
                    <a:lumMod val="85000"/>
                    <a:lumOff val="15000"/>
                  </a:schemeClr>
                </a:solidFill>
                <a:cs typeface="微软雅黑" panose="020B0503020204020204" pitchFamily="34" charset="-122"/>
                <a:sym typeface="+mn-ea"/>
              </a:rPr>
              <a:t>持续改进</a:t>
            </a:r>
            <a:endParaRPr lang="zh-CN" altLang="en-US" sz="1100" b="1" dirty="0">
              <a:latin typeface="微软雅黑" panose="020B0503020204020204" pitchFamily="34" charset="-122"/>
              <a:ea typeface="微软雅黑" panose="020B0503020204020204" pitchFamily="34" charset="-122"/>
            </a:endParaRPr>
          </a:p>
        </p:txBody>
      </p:sp>
      <p:sp>
        <p:nvSpPr>
          <p:cNvPr id="4" name="椭圆 3"/>
          <p:cNvSpPr>
            <a:spLocks noChangeAspect="1"/>
          </p:cNvSpPr>
          <p:nvPr/>
        </p:nvSpPr>
        <p:spPr>
          <a:xfrm>
            <a:off x="266700" y="2477135"/>
            <a:ext cx="1082675" cy="803910"/>
          </a:xfrm>
          <a:prstGeom prst="ellipse">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1100" b="1" dirty="0">
                <a:solidFill>
                  <a:schemeClr val="tx1">
                    <a:lumMod val="85000"/>
                    <a:lumOff val="15000"/>
                  </a:schemeClr>
                </a:solidFill>
                <a:cs typeface="微软雅黑" panose="020B0503020204020204" pitchFamily="34" charset="-122"/>
                <a:sym typeface="+mn-ea"/>
              </a:rPr>
              <a:t>安全生产责任制及安全管理制度</a:t>
            </a:r>
            <a:endParaRPr lang="zh-CN" altLang="en-US" sz="1100" b="1" dirty="0">
              <a:solidFill>
                <a:prstClr val="white"/>
              </a:solidFill>
              <a:latin typeface="微软雅黑" panose="020B0503020204020204" pitchFamily="34" charset="-122"/>
              <a:ea typeface="微软雅黑" panose="020B0503020204020204" pitchFamily="34" charset="-122"/>
            </a:endParaRPr>
          </a:p>
        </p:txBody>
      </p:sp>
      <p:sp>
        <p:nvSpPr>
          <p:cNvPr id="6" name="椭圆 5"/>
          <p:cNvSpPr>
            <a:spLocks noChangeAspect="1"/>
          </p:cNvSpPr>
          <p:nvPr/>
        </p:nvSpPr>
        <p:spPr>
          <a:xfrm>
            <a:off x="767715" y="4523105"/>
            <a:ext cx="693420" cy="693420"/>
          </a:xfrm>
          <a:prstGeom prst="ellipse">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a:solidFill>
                  <a:schemeClr val="tx1">
                    <a:lumMod val="85000"/>
                    <a:lumOff val="15000"/>
                  </a:schemeClr>
                </a:solidFill>
                <a:cs typeface="微软雅黑" panose="020B0503020204020204" pitchFamily="34" charset="-122"/>
                <a:sym typeface="+mn-ea"/>
              </a:rPr>
              <a:t>安全风险分级管控</a:t>
            </a:r>
            <a:endParaRPr lang="zh-CN" altLang="en-US" sz="1100" b="1" dirty="0">
              <a:latin typeface="微软雅黑" panose="020B0503020204020204" pitchFamily="34" charset="-122"/>
              <a:ea typeface="微软雅黑" panose="020B0503020204020204" pitchFamily="34" charset="-122"/>
            </a:endParaRPr>
          </a:p>
        </p:txBody>
      </p:sp>
      <p:sp>
        <p:nvSpPr>
          <p:cNvPr id="7" name="椭圆 6"/>
          <p:cNvSpPr>
            <a:spLocks noChangeAspect="1"/>
          </p:cNvSpPr>
          <p:nvPr/>
        </p:nvSpPr>
        <p:spPr>
          <a:xfrm>
            <a:off x="4217035" y="4780915"/>
            <a:ext cx="720090" cy="720090"/>
          </a:xfrm>
          <a:prstGeom prst="ellipse">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a:solidFill>
                  <a:schemeClr val="tx1">
                    <a:lumMod val="85000"/>
                    <a:lumOff val="15000"/>
                  </a:schemeClr>
                </a:solidFill>
                <a:cs typeface="微软雅黑" panose="020B0503020204020204" pitchFamily="34" charset="-122"/>
                <a:sym typeface="+mn-ea"/>
              </a:rPr>
              <a:t>事故隐患排查治理</a:t>
            </a:r>
            <a:endParaRPr lang="zh-CN" altLang="en-US" sz="1100" b="1" dirty="0">
              <a:latin typeface="微软雅黑" panose="020B0503020204020204" pitchFamily="34" charset="-122"/>
              <a:ea typeface="微软雅黑" panose="020B0503020204020204" pitchFamily="34" charset="-122"/>
            </a:endParaRPr>
          </a:p>
        </p:txBody>
      </p:sp>
      <p:sp>
        <p:nvSpPr>
          <p:cNvPr id="8" name="椭圆 7"/>
          <p:cNvSpPr>
            <a:spLocks noChangeAspect="1"/>
          </p:cNvSpPr>
          <p:nvPr/>
        </p:nvSpPr>
        <p:spPr>
          <a:xfrm>
            <a:off x="3611245" y="2926715"/>
            <a:ext cx="732155" cy="732155"/>
          </a:xfrm>
          <a:prstGeom prst="ellipse">
            <a:avLst/>
          </a:prstGeom>
          <a:solidFill>
            <a:schemeClr val="accent5">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a:solidFill>
                  <a:schemeClr val="tx1">
                    <a:lumMod val="85000"/>
                    <a:lumOff val="15000"/>
                  </a:schemeClr>
                </a:solidFill>
                <a:cs typeface="微软雅黑" panose="020B0503020204020204" pitchFamily="34" charset="-122"/>
                <a:sym typeface="+mn-ea"/>
              </a:rPr>
              <a:t>组织机构</a:t>
            </a:r>
            <a:endParaRPr lang="zh-CN" altLang="en-US" sz="1100" b="1" dirty="0">
              <a:latin typeface="微软雅黑" panose="020B0503020204020204" pitchFamily="34" charset="-122"/>
              <a:ea typeface="微软雅黑" panose="020B0503020204020204" pitchFamily="34" charset="-122"/>
            </a:endParaRPr>
          </a:p>
        </p:txBody>
      </p:sp>
      <p:sp>
        <p:nvSpPr>
          <p:cNvPr id="9" name="椭圆 8"/>
          <p:cNvSpPr>
            <a:spLocks noChangeAspect="1"/>
          </p:cNvSpPr>
          <p:nvPr/>
        </p:nvSpPr>
        <p:spPr>
          <a:xfrm>
            <a:off x="1778635" y="2565400"/>
            <a:ext cx="676275" cy="676275"/>
          </a:xfrm>
          <a:prstGeom prst="ellipse">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a:solidFill>
                  <a:schemeClr val="tx1">
                    <a:lumMod val="85000"/>
                    <a:lumOff val="15000"/>
                  </a:schemeClr>
                </a:solidFill>
                <a:cs typeface="微软雅黑" panose="020B0503020204020204" pitchFamily="34" charset="-122"/>
                <a:sym typeface="+mn-ea"/>
              </a:rPr>
              <a:t>从业人员素质</a:t>
            </a:r>
            <a:endParaRPr lang="zh-CN" altLang="en-US" sz="1100" b="1" dirty="0">
              <a:latin typeface="微软雅黑" panose="020B0503020204020204" pitchFamily="34" charset="-122"/>
              <a:ea typeface="微软雅黑" panose="020B0503020204020204" pitchFamily="34" charset="-122"/>
            </a:endParaRPr>
          </a:p>
        </p:txBody>
      </p:sp>
      <p:sp>
        <p:nvSpPr>
          <p:cNvPr id="10" name="椭圆 9"/>
          <p:cNvSpPr>
            <a:spLocks noChangeAspect="1"/>
          </p:cNvSpPr>
          <p:nvPr/>
        </p:nvSpPr>
        <p:spPr>
          <a:xfrm>
            <a:off x="3029612" y="3807897"/>
            <a:ext cx="291096" cy="291095"/>
          </a:xfrm>
          <a:prstGeom prst="ellipse">
            <a:avLst/>
          </a:prstGeom>
          <a:solidFill>
            <a:srgbClr val="00B0F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1" name="椭圆 10"/>
          <p:cNvSpPr>
            <a:spLocks noChangeAspect="1"/>
          </p:cNvSpPr>
          <p:nvPr/>
        </p:nvSpPr>
        <p:spPr>
          <a:xfrm>
            <a:off x="4175115" y="3725256"/>
            <a:ext cx="291096" cy="291095"/>
          </a:xfrm>
          <a:prstGeom prst="ellipse">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2" name="椭圆 11"/>
          <p:cNvSpPr>
            <a:spLocks noChangeAspect="1"/>
          </p:cNvSpPr>
          <p:nvPr/>
        </p:nvSpPr>
        <p:spPr>
          <a:xfrm>
            <a:off x="2658850" y="3146822"/>
            <a:ext cx="291096" cy="291095"/>
          </a:xfrm>
          <a:prstGeom prst="ellipse">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5" name="椭圆 24"/>
          <p:cNvSpPr>
            <a:spLocks noChangeAspect="1"/>
          </p:cNvSpPr>
          <p:nvPr/>
        </p:nvSpPr>
        <p:spPr>
          <a:xfrm>
            <a:off x="1632124" y="3601612"/>
            <a:ext cx="291096" cy="291095"/>
          </a:xfrm>
          <a:prstGeom prst="ellipse">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6" name="椭圆 25"/>
          <p:cNvSpPr>
            <a:spLocks noChangeAspect="1"/>
          </p:cNvSpPr>
          <p:nvPr/>
        </p:nvSpPr>
        <p:spPr>
          <a:xfrm>
            <a:off x="1461801" y="4489659"/>
            <a:ext cx="291096" cy="291095"/>
          </a:xfrm>
          <a:prstGeom prst="ellipse">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7" name="椭圆 26"/>
          <p:cNvSpPr>
            <a:spLocks noChangeAspect="1"/>
          </p:cNvSpPr>
          <p:nvPr/>
        </p:nvSpPr>
        <p:spPr>
          <a:xfrm>
            <a:off x="2229980" y="5118842"/>
            <a:ext cx="291096" cy="291095"/>
          </a:xfrm>
          <a:prstGeom prst="ellipse">
            <a:avLst/>
          </a:prstGeom>
          <a:solidFill>
            <a:srgbClr val="00B0F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8" name="椭圆 27"/>
          <p:cNvSpPr>
            <a:spLocks noChangeAspect="1"/>
          </p:cNvSpPr>
          <p:nvPr/>
        </p:nvSpPr>
        <p:spPr>
          <a:xfrm>
            <a:off x="3168639" y="4780754"/>
            <a:ext cx="291096" cy="291095"/>
          </a:xfrm>
          <a:prstGeom prst="ellipse">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9" name="椭圆 28"/>
          <p:cNvSpPr>
            <a:spLocks noChangeAspect="1"/>
          </p:cNvSpPr>
          <p:nvPr/>
        </p:nvSpPr>
        <p:spPr>
          <a:xfrm>
            <a:off x="3611195" y="5596163"/>
            <a:ext cx="291096" cy="291095"/>
          </a:xfrm>
          <a:prstGeom prst="ellipse">
            <a:avLst/>
          </a:prstGeom>
          <a:solidFill>
            <a:srgbClr val="FFC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38" name="文本框 12"/>
          <p:cNvSpPr txBox="1"/>
          <p:nvPr>
            <p:custDataLst>
              <p:tags r:id="rId4"/>
            </p:custDataLst>
          </p:nvPr>
        </p:nvSpPr>
        <p:spPr>
          <a:xfrm>
            <a:off x="1326515" y="6094095"/>
            <a:ext cx="3331845" cy="558800"/>
          </a:xfrm>
          <a:prstGeom prst="rect">
            <a:avLst/>
          </a:prstGeom>
          <a:noFill/>
          <a:ln w="19050">
            <a:solidFill>
              <a:schemeClr val="accent1"/>
            </a:solidFill>
          </a:ln>
        </p:spPr>
        <p:txBody>
          <a:bodyPr wrap="square" rtlCol="0">
            <a:noAutofit/>
          </a:bodyPr>
          <a:lstStyle>
            <a:defPPr>
              <a:defRPr lang="zh-CN"/>
            </a:defPPr>
            <a:lvl1pPr algn="ctr">
              <a:defRPr sz="2000">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微软雅黑" panose="020B0503020204020204" pitchFamily="34" charset="-122"/>
                <a:ea typeface="微软雅黑" panose="020B0503020204020204" pitchFamily="34" charset="-122"/>
              </a:defRPr>
            </a:lvl1pPr>
          </a:lstStyle>
          <a:p>
            <a:pPr indent="0" algn="ctr" fontAlgn="auto">
              <a:lnSpc>
                <a:spcPct val="150000"/>
              </a:lnSpc>
            </a:pPr>
            <a:r>
              <a:rPr lang="zh-CN" altLang="en-US" sz="1800" b="1" dirty="0">
                <a:solidFill>
                  <a:srgbClr val="FF0000"/>
                </a:solidFill>
                <a:cs typeface="微软雅黑" panose="020B0503020204020204" pitchFamily="34" charset="-122"/>
                <a:sym typeface="+mn-ea"/>
              </a:rPr>
              <a:t>合并为</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cs typeface="微软雅黑" panose="020B0503020204020204" pitchFamily="34" charset="-122"/>
                <a:sym typeface="+mn-ea"/>
              </a:rPr>
              <a:t>安全基础管理</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endPar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endParaRPr>
          </a:p>
        </p:txBody>
      </p:sp>
      <p:graphicFrame>
        <p:nvGraphicFramePr>
          <p:cNvPr id="15" name="图表 14"/>
          <p:cNvGraphicFramePr/>
          <p:nvPr/>
        </p:nvGraphicFramePr>
        <p:xfrm>
          <a:off x="5547360" y="3754120"/>
          <a:ext cx="3091815" cy="272097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6" name="图表 15"/>
          <p:cNvGraphicFramePr/>
          <p:nvPr/>
        </p:nvGraphicFramePr>
        <p:xfrm>
          <a:off x="8610600" y="3761740"/>
          <a:ext cx="2936240" cy="2693670"/>
        </p:xfrm>
        <a:graphic>
          <a:graphicData uri="http://schemas.openxmlformats.org/drawingml/2006/chart">
            <c:chart xmlns:c="http://schemas.openxmlformats.org/drawingml/2006/chart" xmlns:r="http://schemas.openxmlformats.org/officeDocument/2006/relationships" r:id="rId2"/>
          </a:graphicData>
        </a:graphic>
      </p:graphicFrame>
      <p:sp>
        <p:nvSpPr>
          <p:cNvPr id="18" name="剪去单角的矩形 17"/>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5"/>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19" name="直接连接符 18"/>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30" name="直接连接符 29"/>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1" name="矩形 30"/>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2"/>
          <p:cNvSpPr txBox="1"/>
          <p:nvPr>
            <p:custDataLst>
              <p:tags r:id="rId1"/>
            </p:custDataLst>
          </p:nvPr>
        </p:nvSpPr>
        <p:spPr>
          <a:xfrm>
            <a:off x="333375" y="1485265"/>
            <a:ext cx="4073525" cy="833120"/>
          </a:xfrm>
          <a:prstGeom prst="rect">
            <a:avLst/>
          </a:prstGeom>
        </p:spPr>
        <p:style>
          <a:lnRef idx="2">
            <a:schemeClr val="accent1"/>
          </a:lnRef>
          <a:fillRef idx="0">
            <a:srgbClr val="FFFFFF"/>
          </a:fillRef>
          <a:effectRef idx="0">
            <a:srgbClr val="FFFFFF"/>
          </a:effectRef>
          <a:fontRef idx="minor">
            <a:schemeClr val="tx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133350" algn="ctr">
              <a:buNone/>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三个大项目共计34项检查内容</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ctr">
              <a:buNone/>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赋分权重占比</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16%</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Freeform 6"/>
          <p:cNvSpPr>
            <a:spLocks noChangeArrowheads="1"/>
          </p:cNvSpPr>
          <p:nvPr/>
        </p:nvSpPr>
        <p:spPr bwMode="auto">
          <a:xfrm>
            <a:off x="4609392" y="4240450"/>
            <a:ext cx="908823" cy="1587171"/>
          </a:xfrm>
          <a:custGeom>
            <a:avLst/>
            <a:gdLst>
              <a:gd name="T0" fmla="*/ 0 w 59"/>
              <a:gd name="T1" fmla="*/ 458310 h 103"/>
              <a:gd name="T2" fmla="*/ 0 w 59"/>
              <a:gd name="T3" fmla="*/ 1311275 h 103"/>
              <a:gd name="T4" fmla="*/ 750888 w 59"/>
              <a:gd name="T5" fmla="*/ 1311275 h 103"/>
              <a:gd name="T6" fmla="*/ 750888 w 59"/>
              <a:gd name="T7" fmla="*/ 0 h 103"/>
              <a:gd name="T8" fmla="*/ 0 w 59"/>
              <a:gd name="T9" fmla="*/ 458310 h 103"/>
              <a:gd name="T10" fmla="*/ 0 60000 65536"/>
              <a:gd name="T11" fmla="*/ 0 60000 65536"/>
              <a:gd name="T12" fmla="*/ 0 60000 65536"/>
              <a:gd name="T13" fmla="*/ 0 60000 65536"/>
              <a:gd name="T14" fmla="*/ 0 60000 65536"/>
              <a:gd name="T15" fmla="*/ 0 w 59"/>
              <a:gd name="T16" fmla="*/ 0 h 103"/>
              <a:gd name="T17" fmla="*/ 59 w 59"/>
              <a:gd name="T18" fmla="*/ 103 h 103"/>
            </a:gdLst>
            <a:ahLst/>
            <a:cxnLst>
              <a:cxn ang="T10">
                <a:pos x="T0" y="T1"/>
              </a:cxn>
              <a:cxn ang="T11">
                <a:pos x="T2" y="T3"/>
              </a:cxn>
              <a:cxn ang="T12">
                <a:pos x="T4" y="T5"/>
              </a:cxn>
              <a:cxn ang="T13">
                <a:pos x="T6" y="T7"/>
              </a:cxn>
              <a:cxn ang="T14">
                <a:pos x="T8" y="T9"/>
              </a:cxn>
            </a:cxnLst>
            <a:rect l="T15" t="T16" r="T17" b="T18"/>
            <a:pathLst>
              <a:path w="59" h="103">
                <a:moveTo>
                  <a:pt x="0" y="36"/>
                </a:moveTo>
                <a:cubicBezTo>
                  <a:pt x="0" y="103"/>
                  <a:pt x="0" y="103"/>
                  <a:pt x="0" y="103"/>
                </a:cubicBezTo>
                <a:cubicBezTo>
                  <a:pt x="59" y="103"/>
                  <a:pt x="59" y="103"/>
                  <a:pt x="59" y="103"/>
                </a:cubicBezTo>
                <a:cubicBezTo>
                  <a:pt x="59" y="0"/>
                  <a:pt x="59" y="0"/>
                  <a:pt x="59" y="0"/>
                </a:cubicBezTo>
                <a:cubicBezTo>
                  <a:pt x="41" y="13"/>
                  <a:pt x="21" y="25"/>
                  <a:pt x="0" y="36"/>
                </a:cubicBezTo>
                <a:close/>
              </a:path>
            </a:pathLst>
          </a:custGeom>
          <a:solidFill>
            <a:srgbClr val="FFC000"/>
          </a:solidFill>
          <a:ln>
            <a:noFill/>
          </a:ln>
        </p:spPr>
        <p:txBody>
          <a:bodyPr/>
          <a:lstStyle/>
          <a:p>
            <a:endParaRPr lang="zh-CN" altLang="en-US"/>
          </a:p>
        </p:txBody>
      </p:sp>
      <p:sp>
        <p:nvSpPr>
          <p:cNvPr id="43" name="Freeform 7"/>
          <p:cNvSpPr>
            <a:spLocks noChangeArrowheads="1"/>
          </p:cNvSpPr>
          <p:nvPr/>
        </p:nvSpPr>
        <p:spPr bwMode="auto">
          <a:xfrm>
            <a:off x="6797869" y="2668651"/>
            <a:ext cx="478429" cy="3158970"/>
          </a:xfrm>
          <a:custGeom>
            <a:avLst/>
            <a:gdLst>
              <a:gd name="T0" fmla="*/ 395288 w 31"/>
              <a:gd name="T1" fmla="*/ 0 h 205"/>
              <a:gd name="T2" fmla="*/ 357034 w 31"/>
              <a:gd name="T3" fmla="*/ 0 h 205"/>
              <a:gd name="T4" fmla="*/ 0 w 31"/>
              <a:gd name="T5" fmla="*/ 458315 h 205"/>
              <a:gd name="T6" fmla="*/ 0 w 31"/>
              <a:gd name="T7" fmla="*/ 2609850 h 205"/>
              <a:gd name="T8" fmla="*/ 395288 w 31"/>
              <a:gd name="T9" fmla="*/ 2609850 h 205"/>
              <a:gd name="T10" fmla="*/ 395288 w 31"/>
              <a:gd name="T11" fmla="*/ 0 h 205"/>
              <a:gd name="T12" fmla="*/ 0 60000 65536"/>
              <a:gd name="T13" fmla="*/ 0 60000 65536"/>
              <a:gd name="T14" fmla="*/ 0 60000 65536"/>
              <a:gd name="T15" fmla="*/ 0 60000 65536"/>
              <a:gd name="T16" fmla="*/ 0 60000 65536"/>
              <a:gd name="T17" fmla="*/ 0 60000 65536"/>
              <a:gd name="T18" fmla="*/ 0 w 31"/>
              <a:gd name="T19" fmla="*/ 0 h 205"/>
              <a:gd name="T20" fmla="*/ 31 w 31"/>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31" h="205">
                <a:moveTo>
                  <a:pt x="31" y="0"/>
                </a:moveTo>
                <a:cubicBezTo>
                  <a:pt x="28" y="0"/>
                  <a:pt x="28" y="0"/>
                  <a:pt x="28" y="0"/>
                </a:cubicBezTo>
                <a:cubicBezTo>
                  <a:pt x="20" y="13"/>
                  <a:pt x="11" y="25"/>
                  <a:pt x="0" y="36"/>
                </a:cubicBezTo>
                <a:cubicBezTo>
                  <a:pt x="0" y="205"/>
                  <a:pt x="0" y="205"/>
                  <a:pt x="0" y="205"/>
                </a:cubicBezTo>
                <a:cubicBezTo>
                  <a:pt x="31" y="205"/>
                  <a:pt x="31" y="205"/>
                  <a:pt x="31" y="205"/>
                </a:cubicBezTo>
                <a:lnTo>
                  <a:pt x="31" y="0"/>
                </a:lnTo>
                <a:close/>
              </a:path>
            </a:pathLst>
          </a:custGeom>
          <a:solidFill>
            <a:srgbClr val="FFC000"/>
          </a:solidFill>
          <a:ln>
            <a:noFill/>
          </a:ln>
        </p:spPr>
        <p:txBody>
          <a:bodyPr/>
          <a:lstStyle/>
          <a:p>
            <a:endParaRPr lang="zh-CN" altLang="en-US"/>
          </a:p>
        </p:txBody>
      </p:sp>
      <p:sp>
        <p:nvSpPr>
          <p:cNvPr id="44" name="Freeform 8"/>
          <p:cNvSpPr>
            <a:spLocks noChangeArrowheads="1"/>
          </p:cNvSpPr>
          <p:nvPr/>
        </p:nvSpPr>
        <p:spPr bwMode="auto">
          <a:xfrm>
            <a:off x="5596992" y="3223969"/>
            <a:ext cx="1139391" cy="2603653"/>
          </a:xfrm>
          <a:custGeom>
            <a:avLst/>
            <a:gdLst>
              <a:gd name="T0" fmla="*/ 0 w 74"/>
              <a:gd name="T1" fmla="*/ 840060 h 169"/>
              <a:gd name="T2" fmla="*/ 0 w 74"/>
              <a:gd name="T3" fmla="*/ 2151063 h 169"/>
              <a:gd name="T4" fmla="*/ 941388 w 74"/>
              <a:gd name="T5" fmla="*/ 2151063 h 169"/>
              <a:gd name="T6" fmla="*/ 941388 w 74"/>
              <a:gd name="T7" fmla="*/ 0 h 169"/>
              <a:gd name="T8" fmla="*/ 0 w 74"/>
              <a:gd name="T9" fmla="*/ 840060 h 169"/>
              <a:gd name="T10" fmla="*/ 0 60000 65536"/>
              <a:gd name="T11" fmla="*/ 0 60000 65536"/>
              <a:gd name="T12" fmla="*/ 0 60000 65536"/>
              <a:gd name="T13" fmla="*/ 0 60000 65536"/>
              <a:gd name="T14" fmla="*/ 0 60000 65536"/>
              <a:gd name="T15" fmla="*/ 0 w 74"/>
              <a:gd name="T16" fmla="*/ 0 h 169"/>
              <a:gd name="T17" fmla="*/ 74 w 74"/>
              <a:gd name="T18" fmla="*/ 169 h 169"/>
            </a:gdLst>
            <a:ahLst/>
            <a:cxnLst>
              <a:cxn ang="T10">
                <a:pos x="T0" y="T1"/>
              </a:cxn>
              <a:cxn ang="T11">
                <a:pos x="T2" y="T3"/>
              </a:cxn>
              <a:cxn ang="T12">
                <a:pos x="T4" y="T5"/>
              </a:cxn>
              <a:cxn ang="T13">
                <a:pos x="T6" y="T7"/>
              </a:cxn>
              <a:cxn ang="T14">
                <a:pos x="T8" y="T9"/>
              </a:cxn>
            </a:cxnLst>
            <a:rect l="T15" t="T16" r="T17" b="T18"/>
            <a:pathLst>
              <a:path w="74" h="169">
                <a:moveTo>
                  <a:pt x="0" y="66"/>
                </a:moveTo>
                <a:cubicBezTo>
                  <a:pt x="0" y="169"/>
                  <a:pt x="0" y="169"/>
                  <a:pt x="0" y="169"/>
                </a:cubicBezTo>
                <a:cubicBezTo>
                  <a:pt x="74" y="169"/>
                  <a:pt x="74" y="169"/>
                  <a:pt x="74" y="169"/>
                </a:cubicBezTo>
                <a:cubicBezTo>
                  <a:pt x="74" y="0"/>
                  <a:pt x="74" y="0"/>
                  <a:pt x="74" y="0"/>
                </a:cubicBezTo>
                <a:cubicBezTo>
                  <a:pt x="52" y="24"/>
                  <a:pt x="28" y="47"/>
                  <a:pt x="0" y="66"/>
                </a:cubicBezTo>
                <a:close/>
              </a:path>
            </a:pathLst>
          </a:custGeom>
          <a:solidFill>
            <a:schemeClr val="accent1"/>
          </a:solidFill>
          <a:ln>
            <a:noFill/>
          </a:ln>
        </p:spPr>
        <p:txBody>
          <a:bodyPr/>
          <a:lstStyle/>
          <a:p>
            <a:endParaRPr lang="zh-CN" altLang="en-US"/>
          </a:p>
        </p:txBody>
      </p:sp>
      <p:grpSp>
        <p:nvGrpSpPr>
          <p:cNvPr id="45" name="组合 44"/>
          <p:cNvGrpSpPr/>
          <p:nvPr/>
        </p:nvGrpSpPr>
        <p:grpSpPr>
          <a:xfrm>
            <a:off x="1402575" y="4578636"/>
            <a:ext cx="2035725" cy="894129"/>
            <a:chOff x="1936777" y="4391402"/>
            <a:chExt cx="2035725" cy="894129"/>
          </a:xfrm>
          <a:solidFill>
            <a:schemeClr val="accent5"/>
          </a:solidFill>
        </p:grpSpPr>
        <p:sp>
          <p:nvSpPr>
            <p:cNvPr id="46" name="Freeform 9"/>
            <p:cNvSpPr>
              <a:spLocks noChangeArrowheads="1"/>
            </p:cNvSpPr>
            <p:nvPr/>
          </p:nvSpPr>
          <p:spPr bwMode="auto">
            <a:xfrm>
              <a:off x="2076079" y="4438143"/>
              <a:ext cx="1896423" cy="847388"/>
            </a:xfrm>
            <a:custGeom>
              <a:avLst/>
              <a:gdLst>
                <a:gd name="T0" fmla="*/ 1541463 w 987"/>
                <a:gd name="T1" fmla="*/ 700088 h 441"/>
                <a:gd name="T2" fmla="*/ 879475 w 987"/>
                <a:gd name="T3" fmla="*/ 38100 h 441"/>
                <a:gd name="T4" fmla="*/ 0 w 987"/>
                <a:gd name="T5" fmla="*/ 38100 h 441"/>
                <a:gd name="T6" fmla="*/ 0 w 987"/>
                <a:gd name="T7" fmla="*/ 0 h 441"/>
                <a:gd name="T8" fmla="*/ 892175 w 987"/>
                <a:gd name="T9" fmla="*/ 0 h 441"/>
                <a:gd name="T10" fmla="*/ 1566863 w 987"/>
                <a:gd name="T11" fmla="*/ 687388 h 441"/>
                <a:gd name="T12" fmla="*/ 1541463 w 987"/>
                <a:gd name="T13" fmla="*/ 700088 h 441"/>
                <a:gd name="T14" fmla="*/ 0 60000 65536"/>
                <a:gd name="T15" fmla="*/ 0 60000 65536"/>
                <a:gd name="T16" fmla="*/ 0 60000 65536"/>
                <a:gd name="T17" fmla="*/ 0 60000 65536"/>
                <a:gd name="T18" fmla="*/ 0 60000 65536"/>
                <a:gd name="T19" fmla="*/ 0 60000 65536"/>
                <a:gd name="T20" fmla="*/ 0 60000 65536"/>
                <a:gd name="T21" fmla="*/ 0 w 987"/>
                <a:gd name="T22" fmla="*/ 0 h 441"/>
                <a:gd name="T23" fmla="*/ 987 w 987"/>
                <a:gd name="T24" fmla="*/ 441 h 4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87" h="441">
                  <a:moveTo>
                    <a:pt x="971" y="441"/>
                  </a:moveTo>
                  <a:lnTo>
                    <a:pt x="554" y="24"/>
                  </a:lnTo>
                  <a:lnTo>
                    <a:pt x="0" y="24"/>
                  </a:lnTo>
                  <a:lnTo>
                    <a:pt x="0" y="0"/>
                  </a:lnTo>
                  <a:lnTo>
                    <a:pt x="562" y="0"/>
                  </a:lnTo>
                  <a:lnTo>
                    <a:pt x="987" y="433"/>
                  </a:lnTo>
                  <a:lnTo>
                    <a:pt x="971" y="441"/>
                  </a:lnTo>
                  <a:close/>
                </a:path>
              </a:pathLst>
            </a:custGeom>
            <a:solidFill>
              <a:schemeClr val="accent2"/>
            </a:solidFill>
            <a:ln w="9525" cmpd="sng">
              <a:noFill/>
              <a:miter lim="800000"/>
            </a:ln>
          </p:spPr>
          <p:txBody>
            <a:bodyPr/>
            <a:lstStyle/>
            <a:p>
              <a:endParaRPr lang="zh-CN" altLang="en-US"/>
            </a:p>
          </p:txBody>
        </p:sp>
        <p:sp>
          <p:nvSpPr>
            <p:cNvPr id="47" name="Oval 13"/>
            <p:cNvSpPr>
              <a:spLocks noChangeArrowheads="1"/>
            </p:cNvSpPr>
            <p:nvPr/>
          </p:nvSpPr>
          <p:spPr bwMode="auto">
            <a:xfrm>
              <a:off x="1936777" y="4391402"/>
              <a:ext cx="153712" cy="155643"/>
            </a:xfrm>
            <a:prstGeom prst="ellipse">
              <a:avLst/>
            </a:prstGeom>
            <a:solidFill>
              <a:schemeClr val="accent2"/>
            </a:solidFill>
            <a:ln w="9525">
              <a:noFill/>
              <a:rou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sz="1600">
                <a:solidFill>
                  <a:srgbClr val="000000"/>
                </a:solidFill>
                <a:latin typeface="方正兰亭细黑_GBK" charset="-122"/>
                <a:sym typeface="宋体" panose="02010600030101010101" pitchFamily="2" charset="-122"/>
              </a:endParaRPr>
            </a:p>
          </p:txBody>
        </p:sp>
      </p:grpSp>
      <p:grpSp>
        <p:nvGrpSpPr>
          <p:cNvPr id="51" name="组合 50"/>
          <p:cNvGrpSpPr/>
          <p:nvPr/>
        </p:nvGrpSpPr>
        <p:grpSpPr>
          <a:xfrm>
            <a:off x="3506469" y="3526038"/>
            <a:ext cx="1896423" cy="893503"/>
            <a:chOff x="3664116" y="3605504"/>
            <a:chExt cx="1896423" cy="893503"/>
          </a:xfrm>
          <a:solidFill>
            <a:srgbClr val="FFC000"/>
          </a:solidFill>
        </p:grpSpPr>
        <p:sp>
          <p:nvSpPr>
            <p:cNvPr id="52" name="Freeform 10"/>
            <p:cNvSpPr>
              <a:spLocks noChangeArrowheads="1"/>
            </p:cNvSpPr>
            <p:nvPr/>
          </p:nvSpPr>
          <p:spPr bwMode="auto">
            <a:xfrm>
              <a:off x="3664116" y="3653541"/>
              <a:ext cx="1896423" cy="845466"/>
            </a:xfrm>
            <a:custGeom>
              <a:avLst/>
              <a:gdLst>
                <a:gd name="T0" fmla="*/ 1541463 w 987"/>
                <a:gd name="T1" fmla="*/ 698500 h 440"/>
                <a:gd name="T2" fmla="*/ 877888 w 987"/>
                <a:gd name="T3" fmla="*/ 38100 h 440"/>
                <a:gd name="T4" fmla="*/ 0 w 987"/>
                <a:gd name="T5" fmla="*/ 38100 h 440"/>
                <a:gd name="T6" fmla="*/ 0 w 987"/>
                <a:gd name="T7" fmla="*/ 0 h 440"/>
                <a:gd name="T8" fmla="*/ 890588 w 987"/>
                <a:gd name="T9" fmla="*/ 0 h 440"/>
                <a:gd name="T10" fmla="*/ 1566863 w 987"/>
                <a:gd name="T11" fmla="*/ 685800 h 440"/>
                <a:gd name="T12" fmla="*/ 1541463 w 987"/>
                <a:gd name="T13" fmla="*/ 698500 h 440"/>
                <a:gd name="T14" fmla="*/ 0 60000 65536"/>
                <a:gd name="T15" fmla="*/ 0 60000 65536"/>
                <a:gd name="T16" fmla="*/ 0 60000 65536"/>
                <a:gd name="T17" fmla="*/ 0 60000 65536"/>
                <a:gd name="T18" fmla="*/ 0 60000 65536"/>
                <a:gd name="T19" fmla="*/ 0 60000 65536"/>
                <a:gd name="T20" fmla="*/ 0 60000 65536"/>
                <a:gd name="T21" fmla="*/ 0 w 987"/>
                <a:gd name="T22" fmla="*/ 0 h 440"/>
                <a:gd name="T23" fmla="*/ 987 w 987"/>
                <a:gd name="T24" fmla="*/ 440 h 4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87" h="440">
                  <a:moveTo>
                    <a:pt x="971" y="440"/>
                  </a:moveTo>
                  <a:lnTo>
                    <a:pt x="553" y="24"/>
                  </a:lnTo>
                  <a:lnTo>
                    <a:pt x="0" y="24"/>
                  </a:lnTo>
                  <a:lnTo>
                    <a:pt x="0" y="0"/>
                  </a:lnTo>
                  <a:lnTo>
                    <a:pt x="561" y="0"/>
                  </a:lnTo>
                  <a:lnTo>
                    <a:pt x="987" y="432"/>
                  </a:lnTo>
                  <a:lnTo>
                    <a:pt x="971" y="440"/>
                  </a:lnTo>
                  <a:close/>
                </a:path>
              </a:pathLst>
            </a:custGeom>
            <a:grpFill/>
            <a:ln>
              <a:noFill/>
            </a:ln>
          </p:spPr>
          <p:txBody>
            <a:bodyPr/>
            <a:lstStyle/>
            <a:p>
              <a:endParaRPr lang="zh-CN" altLang="en-US"/>
            </a:p>
          </p:txBody>
        </p:sp>
        <p:sp>
          <p:nvSpPr>
            <p:cNvPr id="53" name="Oval 15"/>
            <p:cNvSpPr>
              <a:spLocks noChangeArrowheads="1"/>
            </p:cNvSpPr>
            <p:nvPr/>
          </p:nvSpPr>
          <p:spPr bwMode="auto">
            <a:xfrm>
              <a:off x="3664116" y="3605504"/>
              <a:ext cx="153712" cy="155643"/>
            </a:xfrm>
            <a:prstGeom prst="ellipse">
              <a:avLst/>
            </a:prstGeom>
            <a:grp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solidFill>
                  <a:srgbClr val="000000"/>
                </a:solidFill>
                <a:latin typeface="方正兰亭细黑_GBK" charset="-122"/>
                <a:sym typeface="宋体" panose="02010600030101010101" pitchFamily="2" charset="-122"/>
              </a:endParaRPr>
            </a:p>
          </p:txBody>
        </p:sp>
      </p:grpSp>
      <p:grpSp>
        <p:nvGrpSpPr>
          <p:cNvPr id="54" name="组合 53"/>
          <p:cNvGrpSpPr/>
          <p:nvPr/>
        </p:nvGrpSpPr>
        <p:grpSpPr>
          <a:xfrm>
            <a:off x="4995595" y="2192116"/>
            <a:ext cx="1973279" cy="908876"/>
            <a:chOff x="5529797" y="2004882"/>
            <a:chExt cx="1973279" cy="908876"/>
          </a:xfrm>
          <a:solidFill>
            <a:srgbClr val="FFC000"/>
          </a:solidFill>
        </p:grpSpPr>
        <p:sp>
          <p:nvSpPr>
            <p:cNvPr id="55" name="Freeform 12"/>
            <p:cNvSpPr>
              <a:spLocks noChangeArrowheads="1"/>
            </p:cNvSpPr>
            <p:nvPr/>
          </p:nvSpPr>
          <p:spPr bwMode="auto">
            <a:xfrm>
              <a:off x="5606653" y="2066370"/>
              <a:ext cx="1896423" cy="847388"/>
            </a:xfrm>
            <a:custGeom>
              <a:avLst/>
              <a:gdLst>
                <a:gd name="T0" fmla="*/ 1554163 w 987"/>
                <a:gd name="T1" fmla="*/ 700088 h 441"/>
                <a:gd name="T2" fmla="*/ 877888 w 987"/>
                <a:gd name="T3" fmla="*/ 25400 h 441"/>
                <a:gd name="T4" fmla="*/ 0 w 987"/>
                <a:gd name="T5" fmla="*/ 25400 h 441"/>
                <a:gd name="T6" fmla="*/ 0 w 987"/>
                <a:gd name="T7" fmla="*/ 0 h 441"/>
                <a:gd name="T8" fmla="*/ 890588 w 987"/>
                <a:gd name="T9" fmla="*/ 0 h 441"/>
                <a:gd name="T10" fmla="*/ 1566863 w 987"/>
                <a:gd name="T11" fmla="*/ 674688 h 441"/>
                <a:gd name="T12" fmla="*/ 1554163 w 987"/>
                <a:gd name="T13" fmla="*/ 700088 h 441"/>
                <a:gd name="T14" fmla="*/ 0 60000 65536"/>
                <a:gd name="T15" fmla="*/ 0 60000 65536"/>
                <a:gd name="T16" fmla="*/ 0 60000 65536"/>
                <a:gd name="T17" fmla="*/ 0 60000 65536"/>
                <a:gd name="T18" fmla="*/ 0 60000 65536"/>
                <a:gd name="T19" fmla="*/ 0 60000 65536"/>
                <a:gd name="T20" fmla="*/ 0 60000 65536"/>
                <a:gd name="T21" fmla="*/ 0 w 987"/>
                <a:gd name="T22" fmla="*/ 0 h 441"/>
                <a:gd name="T23" fmla="*/ 987 w 987"/>
                <a:gd name="T24" fmla="*/ 441 h 4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87" h="441">
                  <a:moveTo>
                    <a:pt x="979" y="441"/>
                  </a:moveTo>
                  <a:lnTo>
                    <a:pt x="553" y="16"/>
                  </a:lnTo>
                  <a:lnTo>
                    <a:pt x="0" y="16"/>
                  </a:lnTo>
                  <a:lnTo>
                    <a:pt x="0" y="0"/>
                  </a:lnTo>
                  <a:lnTo>
                    <a:pt x="561" y="0"/>
                  </a:lnTo>
                  <a:lnTo>
                    <a:pt x="987" y="425"/>
                  </a:lnTo>
                  <a:lnTo>
                    <a:pt x="979" y="44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6" name="Oval 16"/>
            <p:cNvSpPr>
              <a:spLocks noChangeArrowheads="1"/>
            </p:cNvSpPr>
            <p:nvPr/>
          </p:nvSpPr>
          <p:spPr bwMode="auto">
            <a:xfrm>
              <a:off x="5529797" y="2004882"/>
              <a:ext cx="153712" cy="16909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solidFill>
                  <a:srgbClr val="000000"/>
                </a:solidFill>
                <a:latin typeface="方正兰亭细黑_GBK" charset="-122"/>
                <a:sym typeface="宋体" panose="02010600030101010101" pitchFamily="2" charset="-122"/>
              </a:endParaRPr>
            </a:p>
          </p:txBody>
        </p:sp>
      </p:grpSp>
      <p:sp>
        <p:nvSpPr>
          <p:cNvPr id="57" name="TextBox 692"/>
          <p:cNvSpPr>
            <a:spLocks noChangeArrowheads="1"/>
          </p:cNvSpPr>
          <p:nvPr/>
        </p:nvSpPr>
        <p:spPr bwMode="auto">
          <a:xfrm>
            <a:off x="4442782" y="1845618"/>
            <a:ext cx="2214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隐蔽致灾因素普查</a:t>
            </a:r>
            <a:endParaRPr lang="zh-CN" altLang="en-US" sz="2000" dirty="0">
              <a:latin typeface="微软雅黑" panose="020B0503020204020204" pitchFamily="34" charset="-122"/>
              <a:ea typeface="微软雅黑" panose="020B0503020204020204" pitchFamily="34" charset="-122"/>
              <a:sym typeface="Arial" panose="020B0604020202020204" pitchFamily="34" charset="0"/>
            </a:endParaRPr>
          </a:p>
        </p:txBody>
      </p:sp>
      <p:sp>
        <p:nvSpPr>
          <p:cNvPr id="59" name="TextBox 692"/>
          <p:cNvSpPr>
            <a:spLocks noChangeArrowheads="1"/>
          </p:cNvSpPr>
          <p:nvPr/>
        </p:nvSpPr>
        <p:spPr bwMode="auto">
          <a:xfrm>
            <a:off x="2648605" y="3101020"/>
            <a:ext cx="2976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重大灾害治理规划及计划</a:t>
            </a:r>
            <a:endParaRPr lang="zh-CN" altLang="en-US" sz="2000" dirty="0">
              <a:latin typeface="微软雅黑" panose="020B0503020204020204" pitchFamily="34" charset="-122"/>
              <a:ea typeface="微软雅黑" panose="020B0503020204020204" pitchFamily="34" charset="-122"/>
              <a:sym typeface="Arial" panose="020B0604020202020204" pitchFamily="34" charset="0"/>
            </a:endParaRPr>
          </a:p>
        </p:txBody>
      </p:sp>
      <p:sp>
        <p:nvSpPr>
          <p:cNvPr id="60" name="TextBox 692"/>
          <p:cNvSpPr>
            <a:spLocks noChangeArrowheads="1"/>
          </p:cNvSpPr>
          <p:nvPr/>
        </p:nvSpPr>
        <p:spPr bwMode="auto">
          <a:xfrm>
            <a:off x="410845" y="3862070"/>
            <a:ext cx="3028315"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防治措施（包括瓦斯、水、火、冲击地压、煤尘）</a:t>
            </a:r>
            <a:endParaRPr lang="zh-CN" altLang="en-US" sz="2000" dirty="0">
              <a:latin typeface="微软雅黑" panose="020B0503020204020204" pitchFamily="34" charset="-122"/>
              <a:ea typeface="微软雅黑" panose="020B0503020204020204" pitchFamily="34" charset="-122"/>
              <a:sym typeface="Arial" panose="020B0604020202020204" pitchFamily="34" charset="0"/>
            </a:endParaRPr>
          </a:p>
        </p:txBody>
      </p:sp>
      <p:sp>
        <p:nvSpPr>
          <p:cNvPr id="61" name="矩形 26"/>
          <p:cNvSpPr>
            <a:spLocks noChangeArrowheads="1"/>
          </p:cNvSpPr>
          <p:nvPr/>
        </p:nvSpPr>
        <p:spPr bwMode="auto">
          <a:xfrm>
            <a:off x="7574915" y="2889885"/>
            <a:ext cx="4051300" cy="2999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本次标准化修订从框架结构上看</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最大的变化就是新增</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重大灾害防治部分</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意在</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突出重大灾害防治在安全生产管理的重要作用</a:t>
            </a:r>
            <a:r>
              <a:rPr lang="zh-CN" altLang="en-US" sz="1800" b="1" dirty="0">
                <a:solidFill>
                  <a:srgbClr val="FF0000"/>
                </a:solidFill>
                <a:latin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防范遏制煤矿重特大事故</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不断提升重大灾害治理能力和水平</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推动煤矿企业安全高效持续发展。</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2" name="TextBox 61"/>
          <p:cNvSpPr txBox="1"/>
          <p:nvPr/>
        </p:nvSpPr>
        <p:spPr>
          <a:xfrm>
            <a:off x="7575197" y="1993680"/>
            <a:ext cx="3910871" cy="460375"/>
          </a:xfrm>
          <a:prstGeom prst="rect">
            <a:avLst/>
          </a:prstGeom>
          <a:noFill/>
        </p:spPr>
        <p:txBody>
          <a:bodyPr wrap="square" rtlCol="0">
            <a:spAutoFit/>
          </a:bodyPr>
          <a:lstStyle/>
          <a:p>
            <a:pPr marL="0" indent="0">
              <a:buNone/>
            </a:pPr>
            <a:r>
              <a:rPr lang="zh-CN" altLang="en-US" b="1" dirty="0">
                <a:solidFill>
                  <a:schemeClr val="accent1"/>
                </a:solidFill>
                <a:latin typeface="Arial" panose="020B0604020202020204" pitchFamily="34" charset="0"/>
                <a:ea typeface="微软雅黑" panose="020B0503020204020204" pitchFamily="34" charset="-122"/>
                <a:cs typeface="Arial" panose="020B0604020202020204" pitchFamily="34" charset="0"/>
                <a:sym typeface="+mn-ea"/>
              </a:rPr>
              <a:t>二、新增重大灾害防治部分</a:t>
            </a:r>
            <a:endParaRPr lang="zh-CN" altLang="en-US" sz="2400" b="1" dirty="0">
              <a:solidFill>
                <a:srgbClr val="00B0F0"/>
              </a:solidFill>
              <a:latin typeface="微软雅黑" panose="020B0503020204020204" pitchFamily="34" charset="-122"/>
              <a:ea typeface="微软雅黑" panose="020B0503020204020204" pitchFamily="34" charset="-122"/>
            </a:endParaRPr>
          </a:p>
        </p:txBody>
      </p:sp>
      <p:sp>
        <p:nvSpPr>
          <p:cNvPr id="41" name="Freeform 5"/>
          <p:cNvSpPr>
            <a:spLocks noChangeArrowheads="1"/>
          </p:cNvSpPr>
          <p:nvPr/>
        </p:nvSpPr>
        <p:spPr bwMode="auto">
          <a:xfrm>
            <a:off x="678206" y="4795768"/>
            <a:ext cx="3869701" cy="1031854"/>
          </a:xfrm>
          <a:custGeom>
            <a:avLst/>
            <a:gdLst>
              <a:gd name="T0" fmla="*/ 0 w 251"/>
              <a:gd name="T1" fmla="*/ 852488 h 67"/>
              <a:gd name="T2" fmla="*/ 0 w 251"/>
              <a:gd name="T3" fmla="*/ 852488 h 67"/>
              <a:gd name="T4" fmla="*/ 3197225 w 251"/>
              <a:gd name="T5" fmla="*/ 852488 h 67"/>
              <a:gd name="T6" fmla="*/ 3197225 w 251"/>
              <a:gd name="T7" fmla="*/ 0 h 67"/>
              <a:gd name="T8" fmla="*/ 0 w 251"/>
              <a:gd name="T9" fmla="*/ 852488 h 67"/>
              <a:gd name="T10" fmla="*/ 0 60000 65536"/>
              <a:gd name="T11" fmla="*/ 0 60000 65536"/>
              <a:gd name="T12" fmla="*/ 0 60000 65536"/>
              <a:gd name="T13" fmla="*/ 0 60000 65536"/>
              <a:gd name="T14" fmla="*/ 0 60000 65536"/>
              <a:gd name="T15" fmla="*/ 0 w 251"/>
              <a:gd name="T16" fmla="*/ 0 h 67"/>
              <a:gd name="T17" fmla="*/ 251 w 251"/>
              <a:gd name="T18" fmla="*/ 67 h 67"/>
            </a:gdLst>
            <a:ahLst/>
            <a:cxnLst>
              <a:cxn ang="T10">
                <a:pos x="T0" y="T1"/>
              </a:cxn>
              <a:cxn ang="T11">
                <a:pos x="T2" y="T3"/>
              </a:cxn>
              <a:cxn ang="T12">
                <a:pos x="T4" y="T5"/>
              </a:cxn>
              <a:cxn ang="T13">
                <a:pos x="T6" y="T7"/>
              </a:cxn>
              <a:cxn ang="T14">
                <a:pos x="T8" y="T9"/>
              </a:cxn>
            </a:cxnLst>
            <a:rect l="T15" t="T16" r="T17" b="T18"/>
            <a:pathLst>
              <a:path w="251" h="67">
                <a:moveTo>
                  <a:pt x="0" y="67"/>
                </a:moveTo>
                <a:cubicBezTo>
                  <a:pt x="0" y="67"/>
                  <a:pt x="0" y="67"/>
                  <a:pt x="0" y="67"/>
                </a:cubicBezTo>
                <a:cubicBezTo>
                  <a:pt x="251" y="67"/>
                  <a:pt x="251" y="67"/>
                  <a:pt x="251" y="67"/>
                </a:cubicBezTo>
                <a:cubicBezTo>
                  <a:pt x="251" y="0"/>
                  <a:pt x="251" y="0"/>
                  <a:pt x="251" y="0"/>
                </a:cubicBezTo>
                <a:cubicBezTo>
                  <a:pt x="178" y="38"/>
                  <a:pt x="92" y="62"/>
                  <a:pt x="0" y="67"/>
                </a:cubicBezTo>
                <a:close/>
              </a:path>
            </a:pathLst>
          </a:custGeom>
          <a:solidFill>
            <a:schemeClr val="accent1"/>
          </a:solidFill>
          <a:ln>
            <a:noFill/>
          </a:ln>
        </p:spPr>
        <p:txBody>
          <a:bodyPr/>
          <a:lstStyle/>
          <a:p>
            <a:endParaRPr lang="zh-CN" altLang="en-US"/>
          </a:p>
        </p:txBody>
      </p:sp>
      <p:sp>
        <p:nvSpPr>
          <p:cNvPr id="38" name="文本框 12"/>
          <p:cNvSpPr txBox="1"/>
          <p:nvPr>
            <p:custDataLst>
              <p:tags r:id="rId2"/>
            </p:custDataLst>
          </p:nvPr>
        </p:nvSpPr>
        <p:spPr>
          <a:xfrm>
            <a:off x="3867150" y="5949950"/>
            <a:ext cx="2258060" cy="756285"/>
          </a:xfrm>
          <a:prstGeom prst="rect">
            <a:avLst/>
          </a:prstGeom>
          <a:noFill/>
          <a:ln w="19050">
            <a:solidFill>
              <a:schemeClr val="accent1"/>
            </a:solidFill>
          </a:ln>
        </p:spPr>
        <p:txBody>
          <a:bodyPr wrap="square" rtlCol="0">
            <a:noAutofit/>
          </a:bodyPr>
          <a:lstStyle>
            <a:defPPr>
              <a:defRPr lang="zh-CN"/>
            </a:defPPr>
            <a:lvl1pPr algn="ctr">
              <a:defRPr sz="2000">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微软雅黑" panose="020B0503020204020204" pitchFamily="34" charset="-122"/>
                <a:ea typeface="微软雅黑" panose="020B0503020204020204" pitchFamily="34" charset="-122"/>
              </a:defRPr>
            </a:lvl1pPr>
          </a:lstStyle>
          <a:p>
            <a:pPr indent="0" algn="ctr" fontAlgn="auto">
              <a:lnSpc>
                <a:spcPct val="150000"/>
              </a:lnSpc>
            </a:pPr>
            <a:r>
              <a:rPr lang="zh-CN" altLang="en-US" sz="2400" b="1" dirty="0">
                <a:solidFill>
                  <a:srgbClr val="FF0000"/>
                </a:solidFill>
                <a:cs typeface="微软雅黑" panose="020B0503020204020204" pitchFamily="34" charset="-122"/>
                <a:sym typeface="+mn-ea"/>
              </a:rPr>
              <a:t>重大灾害防治</a:t>
            </a:r>
            <a:endParaRPr lang="zh-CN" altLang="en-US" sz="2400" b="1" dirty="0">
              <a:solidFill>
                <a:srgbClr val="FF0000"/>
              </a:solidFill>
              <a:cs typeface="微软雅黑" panose="020B0503020204020204" pitchFamily="34" charset="-122"/>
              <a:sym typeface="+mn-ea"/>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3"/>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27" name="直接连接符 26"/>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8" name="矩形 27"/>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H_Other_1"/>
          <p:cNvSpPr/>
          <p:nvPr>
            <p:custDataLst>
              <p:tags r:id="rId1"/>
            </p:custDataLst>
          </p:nvPr>
        </p:nvSpPr>
        <p:spPr>
          <a:xfrm rot="21439215">
            <a:off x="2347987" y="5051428"/>
            <a:ext cx="1010881" cy="1022463"/>
          </a:xfrm>
          <a:prstGeom prst="roundRect">
            <a:avLst>
              <a:gd name="adj" fmla="val 18567"/>
            </a:avLst>
          </a:prstGeom>
          <a:solidFill>
            <a:srgbClr val="D3D3D3"/>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4800" dirty="0">
                <a:solidFill>
                  <a:srgbClr val="0070C0"/>
                </a:solidFill>
                <a:latin typeface="方正姚体" panose="02010601030101010101" charset="-122"/>
                <a:ea typeface="方正姚体" panose="02010601030101010101" charset="-122"/>
              </a:rPr>
              <a:t>4</a:t>
            </a:r>
            <a:endParaRPr lang="zh-CN" altLang="en-US" sz="4800" dirty="0">
              <a:solidFill>
                <a:srgbClr val="0070C0"/>
              </a:solidFill>
              <a:latin typeface="方正姚体" panose="02010601030101010101" charset="-122"/>
              <a:ea typeface="方正姚体" panose="02010601030101010101" charset="-122"/>
            </a:endParaRPr>
          </a:p>
        </p:txBody>
      </p:sp>
      <p:cxnSp>
        <p:nvCxnSpPr>
          <p:cNvPr id="3" name="MH_Other_2"/>
          <p:cNvCxnSpPr/>
          <p:nvPr>
            <p:custDataLst>
              <p:tags r:id="rId2"/>
            </p:custDataLst>
          </p:nvPr>
        </p:nvCxnSpPr>
        <p:spPr>
          <a:xfrm>
            <a:off x="3382031" y="5546114"/>
            <a:ext cx="558059" cy="0"/>
          </a:xfrm>
          <a:prstGeom prst="straightConnector1">
            <a:avLst/>
          </a:prstGeom>
          <a:ln>
            <a:solidFill>
              <a:srgbClr val="B2B2B2"/>
            </a:solidFill>
            <a:tailEnd type="triangle"/>
          </a:ln>
        </p:spPr>
        <p:style>
          <a:lnRef idx="1">
            <a:schemeClr val="accent1"/>
          </a:lnRef>
          <a:fillRef idx="0">
            <a:schemeClr val="accent1"/>
          </a:fillRef>
          <a:effectRef idx="0">
            <a:schemeClr val="accent1"/>
          </a:effectRef>
          <a:fontRef idx="minor">
            <a:schemeClr val="tx1"/>
          </a:fontRef>
        </p:style>
      </p:cxnSp>
      <p:sp>
        <p:nvSpPr>
          <p:cNvPr id="4" name="MH_Other_3"/>
          <p:cNvSpPr/>
          <p:nvPr>
            <p:custDataLst>
              <p:tags r:id="rId3"/>
            </p:custDataLst>
          </p:nvPr>
        </p:nvSpPr>
        <p:spPr>
          <a:xfrm rot="21439215">
            <a:off x="2582922" y="4050473"/>
            <a:ext cx="1010881" cy="1022463"/>
          </a:xfrm>
          <a:prstGeom prst="roundRect">
            <a:avLst>
              <a:gd name="adj" fmla="val 18567"/>
            </a:avLst>
          </a:prstGeom>
          <a:solidFill>
            <a:srgbClr val="D3D3D3"/>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4800" dirty="0">
                <a:solidFill>
                  <a:srgbClr val="0070C0"/>
                </a:solidFill>
                <a:latin typeface="方正姚体" panose="02010601030101010101" charset="-122"/>
                <a:ea typeface="方正姚体" panose="02010601030101010101" charset="-122"/>
              </a:rPr>
              <a:t>3</a:t>
            </a:r>
            <a:endParaRPr lang="zh-CN" altLang="en-US" sz="4800" dirty="0">
              <a:solidFill>
                <a:srgbClr val="0070C0"/>
              </a:solidFill>
              <a:latin typeface="方正姚体" panose="02010601030101010101" charset="-122"/>
              <a:ea typeface="方正姚体" panose="02010601030101010101" charset="-122"/>
            </a:endParaRPr>
          </a:p>
        </p:txBody>
      </p:sp>
      <p:cxnSp>
        <p:nvCxnSpPr>
          <p:cNvPr id="6" name="MH_Other_4"/>
          <p:cNvCxnSpPr/>
          <p:nvPr>
            <p:custDataLst>
              <p:tags r:id="rId4"/>
            </p:custDataLst>
          </p:nvPr>
        </p:nvCxnSpPr>
        <p:spPr>
          <a:xfrm>
            <a:off x="3592149" y="4484394"/>
            <a:ext cx="695882" cy="0"/>
          </a:xfrm>
          <a:prstGeom prst="straightConnector1">
            <a:avLst/>
          </a:prstGeom>
          <a:ln>
            <a:solidFill>
              <a:srgbClr val="B2B2B2"/>
            </a:solidFill>
            <a:tailEnd type="triangle"/>
          </a:ln>
        </p:spPr>
        <p:style>
          <a:lnRef idx="1">
            <a:schemeClr val="accent1"/>
          </a:lnRef>
          <a:fillRef idx="0">
            <a:schemeClr val="accent1"/>
          </a:fillRef>
          <a:effectRef idx="0">
            <a:schemeClr val="accent1"/>
          </a:effectRef>
          <a:fontRef idx="minor">
            <a:schemeClr val="tx1"/>
          </a:fontRef>
        </p:style>
      </p:cxnSp>
      <p:sp>
        <p:nvSpPr>
          <p:cNvPr id="7" name="MH_Other_5"/>
          <p:cNvSpPr/>
          <p:nvPr>
            <p:custDataLst>
              <p:tags r:id="rId5"/>
            </p:custDataLst>
          </p:nvPr>
        </p:nvSpPr>
        <p:spPr>
          <a:xfrm rot="21439215">
            <a:off x="2213974" y="3059444"/>
            <a:ext cx="1010883" cy="1022463"/>
          </a:xfrm>
          <a:prstGeom prst="roundRect">
            <a:avLst>
              <a:gd name="adj" fmla="val 18567"/>
            </a:avLst>
          </a:prstGeom>
          <a:solidFill>
            <a:srgbClr val="D3D3D3"/>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4800" dirty="0">
                <a:solidFill>
                  <a:srgbClr val="0070C0"/>
                </a:solidFill>
                <a:latin typeface="方正姚体" panose="02010601030101010101" charset="-122"/>
                <a:ea typeface="方正姚体" panose="02010601030101010101" charset="-122"/>
              </a:rPr>
              <a:t>2</a:t>
            </a:r>
            <a:endParaRPr lang="zh-CN" altLang="en-US" sz="4800" dirty="0">
              <a:solidFill>
                <a:srgbClr val="0070C0"/>
              </a:solidFill>
              <a:latin typeface="方正姚体" panose="02010601030101010101" charset="-122"/>
              <a:ea typeface="方正姚体" panose="02010601030101010101" charset="-122"/>
            </a:endParaRPr>
          </a:p>
        </p:txBody>
      </p:sp>
      <p:cxnSp>
        <p:nvCxnSpPr>
          <p:cNvPr id="8" name="MH_Other_6"/>
          <p:cNvCxnSpPr/>
          <p:nvPr>
            <p:custDataLst>
              <p:tags r:id="rId6"/>
            </p:custDataLst>
          </p:nvPr>
        </p:nvCxnSpPr>
        <p:spPr>
          <a:xfrm>
            <a:off x="3214930" y="3587220"/>
            <a:ext cx="607191" cy="0"/>
          </a:xfrm>
          <a:prstGeom prst="straightConnector1">
            <a:avLst/>
          </a:prstGeom>
          <a:ln>
            <a:solidFill>
              <a:srgbClr val="B2B2B2"/>
            </a:solidFill>
            <a:tailEnd type="triangle"/>
          </a:ln>
        </p:spPr>
        <p:style>
          <a:lnRef idx="1">
            <a:schemeClr val="accent1"/>
          </a:lnRef>
          <a:fillRef idx="0">
            <a:schemeClr val="accent1"/>
          </a:fillRef>
          <a:effectRef idx="0">
            <a:schemeClr val="accent1"/>
          </a:effectRef>
          <a:fontRef idx="minor">
            <a:schemeClr val="tx1"/>
          </a:fontRef>
        </p:style>
      </p:cxnSp>
      <p:sp>
        <p:nvSpPr>
          <p:cNvPr id="9" name="MH_Other_7"/>
          <p:cNvSpPr/>
          <p:nvPr>
            <p:custDataLst>
              <p:tags r:id="rId7"/>
            </p:custDataLst>
          </p:nvPr>
        </p:nvSpPr>
        <p:spPr>
          <a:xfrm rot="21116664">
            <a:off x="1879770" y="2053526"/>
            <a:ext cx="1010883" cy="1022463"/>
          </a:xfrm>
          <a:prstGeom prst="roundRect">
            <a:avLst>
              <a:gd name="adj" fmla="val 18567"/>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4800" dirty="0">
                <a:solidFill>
                  <a:srgbClr val="FFFFFF"/>
                </a:solidFill>
                <a:latin typeface="方正姚体" panose="02010601030101010101" charset="-122"/>
                <a:ea typeface="方正姚体" panose="02010601030101010101" charset="-122"/>
              </a:rPr>
              <a:t>1</a:t>
            </a:r>
            <a:endParaRPr lang="zh-CN" altLang="en-US" sz="4800" dirty="0">
              <a:solidFill>
                <a:srgbClr val="FFFFFF"/>
              </a:solidFill>
              <a:latin typeface="方正姚体" panose="02010601030101010101" charset="-122"/>
              <a:ea typeface="方正姚体" panose="02010601030101010101" charset="-122"/>
            </a:endParaRPr>
          </a:p>
        </p:txBody>
      </p:sp>
      <p:cxnSp>
        <p:nvCxnSpPr>
          <p:cNvPr id="10" name="MH_Other_8"/>
          <p:cNvCxnSpPr/>
          <p:nvPr>
            <p:custDataLst>
              <p:tags r:id="rId8"/>
            </p:custDataLst>
          </p:nvPr>
        </p:nvCxnSpPr>
        <p:spPr>
          <a:xfrm>
            <a:off x="2847637" y="2439051"/>
            <a:ext cx="974483"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1" name="MH_Other_9"/>
          <p:cNvSpPr/>
          <p:nvPr>
            <p:custDataLst>
              <p:tags r:id="rId9"/>
            </p:custDataLst>
          </p:nvPr>
        </p:nvSpPr>
        <p:spPr>
          <a:xfrm>
            <a:off x="862246" y="2530628"/>
            <a:ext cx="1285219" cy="2644510"/>
          </a:xfrm>
          <a:custGeom>
            <a:avLst/>
            <a:gdLst>
              <a:gd name="connsiteX0" fmla="*/ 353236 w 1570676"/>
              <a:gd name="connsiteY0" fmla="*/ 0 h 3230989"/>
              <a:gd name="connsiteX1" fmla="*/ 704078 w 1570676"/>
              <a:gd name="connsiteY1" fmla="*/ 350842 h 3230989"/>
              <a:gd name="connsiteX2" fmla="*/ 696950 w 1570676"/>
              <a:gd name="connsiteY2" fmla="*/ 421549 h 3230989"/>
              <a:gd name="connsiteX3" fmla="*/ 693971 w 1570676"/>
              <a:gd name="connsiteY3" fmla="*/ 431148 h 3230989"/>
              <a:gd name="connsiteX4" fmla="*/ 1124583 w 1570676"/>
              <a:gd name="connsiteY4" fmla="*/ 115308 h 3230989"/>
              <a:gd name="connsiteX5" fmla="*/ 1182673 w 1570676"/>
              <a:gd name="connsiteY5" fmla="*/ 124239 h 3230989"/>
              <a:gd name="connsiteX6" fmla="*/ 1280987 w 1570676"/>
              <a:gd name="connsiteY6" fmla="*/ 258279 h 3230989"/>
              <a:gd name="connsiteX7" fmla="*/ 1272055 w 1570676"/>
              <a:gd name="connsiteY7" fmla="*/ 316369 h 3230989"/>
              <a:gd name="connsiteX8" fmla="*/ 737572 w 1570676"/>
              <a:gd name="connsiteY8" fmla="*/ 708396 h 3230989"/>
              <a:gd name="connsiteX9" fmla="*/ 1421618 w 1570676"/>
              <a:gd name="connsiteY9" fmla="*/ 295118 h 3230989"/>
              <a:gd name="connsiteX10" fmla="*/ 1478696 w 1570676"/>
              <a:gd name="connsiteY10" fmla="*/ 309203 h 3230989"/>
              <a:gd name="connsiteX11" fmla="*/ 1564680 w 1570676"/>
              <a:gd name="connsiteY11" fmla="*/ 451522 h 3230989"/>
              <a:gd name="connsiteX12" fmla="*/ 1550596 w 1570676"/>
              <a:gd name="connsiteY12" fmla="*/ 508600 h 3230989"/>
              <a:gd name="connsiteX13" fmla="*/ 625846 w 1570676"/>
              <a:gd name="connsiteY13" fmla="*/ 1067303 h 3230989"/>
              <a:gd name="connsiteX14" fmla="*/ 625846 w 1570676"/>
              <a:gd name="connsiteY14" fmla="*/ 1840572 h 3230989"/>
              <a:gd name="connsiteX15" fmla="*/ 621798 w 1570676"/>
              <a:gd name="connsiteY15" fmla="*/ 1860622 h 3230989"/>
              <a:gd name="connsiteX16" fmla="*/ 630588 w 1570676"/>
              <a:gd name="connsiteY16" fmla="*/ 1874274 h 3230989"/>
              <a:gd name="connsiteX17" fmla="*/ 719607 w 1570676"/>
              <a:gd name="connsiteY17" fmla="*/ 2101869 h 3230989"/>
              <a:gd name="connsiteX18" fmla="*/ 724451 w 1570676"/>
              <a:gd name="connsiteY18" fmla="*/ 2103875 h 3230989"/>
              <a:gd name="connsiteX19" fmla="*/ 738159 w 1570676"/>
              <a:gd name="connsiteY19" fmla="*/ 2136968 h 3230989"/>
              <a:gd name="connsiteX20" fmla="*/ 738159 w 1570676"/>
              <a:gd name="connsiteY20" fmla="*/ 3173493 h 3230989"/>
              <a:gd name="connsiteX21" fmla="*/ 691358 w 1570676"/>
              <a:gd name="connsiteY21" fmla="*/ 3220294 h 3230989"/>
              <a:gd name="connsiteX22" fmla="*/ 504158 w 1570676"/>
              <a:gd name="connsiteY22" fmla="*/ 3220294 h 3230989"/>
              <a:gd name="connsiteX23" fmla="*/ 457357 w 1570676"/>
              <a:gd name="connsiteY23" fmla="*/ 3173493 h 3230989"/>
              <a:gd name="connsiteX24" fmla="*/ 457357 w 1570676"/>
              <a:gd name="connsiteY24" fmla="*/ 2183074 h 3230989"/>
              <a:gd name="connsiteX25" fmla="*/ 375586 w 1570676"/>
              <a:gd name="connsiteY25" fmla="*/ 1974012 h 3230989"/>
              <a:gd name="connsiteX26" fmla="*/ 370477 w 1570676"/>
              <a:gd name="connsiteY26" fmla="*/ 1944882 h 3230989"/>
              <a:gd name="connsiteX27" fmla="*/ 280842 w 1570676"/>
              <a:gd name="connsiteY27" fmla="*/ 1944882 h 3230989"/>
              <a:gd name="connsiteX28" fmla="*/ 280842 w 1570676"/>
              <a:gd name="connsiteY28" fmla="*/ 3185353 h 3230989"/>
              <a:gd name="connsiteX29" fmla="*/ 235206 w 1570676"/>
              <a:gd name="connsiteY29" fmla="*/ 3230989 h 3230989"/>
              <a:gd name="connsiteX30" fmla="*/ 52665 w 1570676"/>
              <a:gd name="connsiteY30" fmla="*/ 3230989 h 3230989"/>
              <a:gd name="connsiteX31" fmla="*/ 7029 w 1570676"/>
              <a:gd name="connsiteY31" fmla="*/ 3185353 h 3230989"/>
              <a:gd name="connsiteX32" fmla="*/ 7029 w 1570676"/>
              <a:gd name="connsiteY32" fmla="*/ 1902195 h 3230989"/>
              <a:gd name="connsiteX33" fmla="*/ 10564 w 1570676"/>
              <a:gd name="connsiteY33" fmla="*/ 1884685 h 3230989"/>
              <a:gd name="connsiteX34" fmla="*/ 8197 w 1570676"/>
              <a:gd name="connsiteY34" fmla="*/ 1881174 h 3230989"/>
              <a:gd name="connsiteX35" fmla="*/ 0 w 1570676"/>
              <a:gd name="connsiteY35" fmla="*/ 1840572 h 3230989"/>
              <a:gd name="connsiteX36" fmla="*/ 0 w 1570676"/>
              <a:gd name="connsiteY36" fmla="*/ 836612 h 3230989"/>
              <a:gd name="connsiteX37" fmla="*/ 104310 w 1570676"/>
              <a:gd name="connsiteY37" fmla="*/ 732302 h 3230989"/>
              <a:gd name="connsiteX38" fmla="*/ 283381 w 1570676"/>
              <a:gd name="connsiteY38" fmla="*/ 732302 h 3230989"/>
              <a:gd name="connsiteX39" fmla="*/ 331193 w 1570676"/>
              <a:gd name="connsiteY39" fmla="*/ 697234 h 3230989"/>
              <a:gd name="connsiteX40" fmla="*/ 216672 w 1570676"/>
              <a:gd name="connsiteY40" fmla="*/ 674113 h 3230989"/>
              <a:gd name="connsiteX41" fmla="*/ 2394 w 1570676"/>
              <a:gd name="connsiteY41" fmla="*/ 350842 h 3230989"/>
              <a:gd name="connsiteX42" fmla="*/ 353236 w 1570676"/>
              <a:gd name="connsiteY42" fmla="*/ 0 h 323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570676" h="3230989">
                <a:moveTo>
                  <a:pt x="353236" y="0"/>
                </a:moveTo>
                <a:cubicBezTo>
                  <a:pt x="547001" y="0"/>
                  <a:pt x="704078" y="157077"/>
                  <a:pt x="704078" y="350842"/>
                </a:cubicBezTo>
                <a:cubicBezTo>
                  <a:pt x="704078" y="375063"/>
                  <a:pt x="701624" y="398710"/>
                  <a:pt x="696950" y="421549"/>
                </a:cubicBezTo>
                <a:lnTo>
                  <a:pt x="693971" y="431148"/>
                </a:lnTo>
                <a:lnTo>
                  <a:pt x="1124583" y="115308"/>
                </a:lnTo>
                <a:cubicBezTo>
                  <a:pt x="1143090" y="101733"/>
                  <a:pt x="1169099" y="105732"/>
                  <a:pt x="1182673" y="124239"/>
                </a:cubicBezTo>
                <a:lnTo>
                  <a:pt x="1280987" y="258279"/>
                </a:lnTo>
                <a:cubicBezTo>
                  <a:pt x="1294562" y="276786"/>
                  <a:pt x="1290563" y="302795"/>
                  <a:pt x="1272055" y="316369"/>
                </a:cubicBezTo>
                <a:lnTo>
                  <a:pt x="737572" y="708396"/>
                </a:lnTo>
                <a:lnTo>
                  <a:pt x="1421618" y="295118"/>
                </a:lnTo>
                <a:cubicBezTo>
                  <a:pt x="1441269" y="283246"/>
                  <a:pt x="1466824" y="289552"/>
                  <a:pt x="1478696" y="309203"/>
                </a:cubicBezTo>
                <a:lnTo>
                  <a:pt x="1564680" y="451522"/>
                </a:lnTo>
                <a:cubicBezTo>
                  <a:pt x="1576553" y="471173"/>
                  <a:pt x="1570247" y="496728"/>
                  <a:pt x="1550596" y="508600"/>
                </a:cubicBezTo>
                <a:lnTo>
                  <a:pt x="625846" y="1067303"/>
                </a:lnTo>
                <a:lnTo>
                  <a:pt x="625846" y="1840572"/>
                </a:lnTo>
                <a:lnTo>
                  <a:pt x="621798" y="1860622"/>
                </a:lnTo>
                <a:lnTo>
                  <a:pt x="630588" y="1874274"/>
                </a:lnTo>
                <a:lnTo>
                  <a:pt x="719607" y="2101869"/>
                </a:lnTo>
                <a:lnTo>
                  <a:pt x="724451" y="2103875"/>
                </a:lnTo>
                <a:cubicBezTo>
                  <a:pt x="732921" y="2112345"/>
                  <a:pt x="738159" y="2124045"/>
                  <a:pt x="738159" y="2136968"/>
                </a:cubicBezTo>
                <a:lnTo>
                  <a:pt x="738159" y="3173493"/>
                </a:lnTo>
                <a:cubicBezTo>
                  <a:pt x="738159" y="3199340"/>
                  <a:pt x="717205" y="3220294"/>
                  <a:pt x="691358" y="3220294"/>
                </a:cubicBezTo>
                <a:lnTo>
                  <a:pt x="504158" y="3220294"/>
                </a:lnTo>
                <a:cubicBezTo>
                  <a:pt x="478311" y="3220294"/>
                  <a:pt x="457357" y="3199340"/>
                  <a:pt x="457357" y="3173493"/>
                </a:cubicBezTo>
                <a:lnTo>
                  <a:pt x="457357" y="2183074"/>
                </a:lnTo>
                <a:lnTo>
                  <a:pt x="375586" y="1974012"/>
                </a:lnTo>
                <a:lnTo>
                  <a:pt x="370477" y="1944882"/>
                </a:lnTo>
                <a:lnTo>
                  <a:pt x="280842" y="1944882"/>
                </a:lnTo>
                <a:lnTo>
                  <a:pt x="280842" y="3185353"/>
                </a:lnTo>
                <a:cubicBezTo>
                  <a:pt x="280842" y="3210557"/>
                  <a:pt x="260410" y="3230989"/>
                  <a:pt x="235206" y="3230989"/>
                </a:cubicBezTo>
                <a:lnTo>
                  <a:pt x="52665" y="3230989"/>
                </a:lnTo>
                <a:cubicBezTo>
                  <a:pt x="27461" y="3230989"/>
                  <a:pt x="7029" y="3210557"/>
                  <a:pt x="7029" y="3185353"/>
                </a:cubicBezTo>
                <a:lnTo>
                  <a:pt x="7029" y="1902195"/>
                </a:lnTo>
                <a:lnTo>
                  <a:pt x="10564" y="1884685"/>
                </a:lnTo>
                <a:lnTo>
                  <a:pt x="8197" y="1881174"/>
                </a:lnTo>
                <a:cubicBezTo>
                  <a:pt x="2919" y="1868695"/>
                  <a:pt x="0" y="1854975"/>
                  <a:pt x="0" y="1840572"/>
                </a:cubicBezTo>
                <a:lnTo>
                  <a:pt x="0" y="836612"/>
                </a:lnTo>
                <a:cubicBezTo>
                  <a:pt x="0" y="779003"/>
                  <a:pt x="46701" y="732302"/>
                  <a:pt x="104310" y="732302"/>
                </a:cubicBezTo>
                <a:lnTo>
                  <a:pt x="283381" y="732302"/>
                </a:lnTo>
                <a:lnTo>
                  <a:pt x="331193" y="697234"/>
                </a:lnTo>
                <a:lnTo>
                  <a:pt x="216672" y="674113"/>
                </a:lnTo>
                <a:cubicBezTo>
                  <a:pt x="90750" y="620853"/>
                  <a:pt x="2394" y="496166"/>
                  <a:pt x="2394" y="350842"/>
                </a:cubicBezTo>
                <a:cubicBezTo>
                  <a:pt x="2394" y="157077"/>
                  <a:pt x="159471" y="0"/>
                  <a:pt x="353236" y="0"/>
                </a:cubicBezTo>
                <a:close/>
              </a:path>
            </a:pathLst>
          </a:custGeom>
          <a:solidFill>
            <a:srgbClr val="2DC8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4" name="MH_SubTitle_3"/>
          <p:cNvSpPr txBox="1"/>
          <p:nvPr>
            <p:custDataLst>
              <p:tags r:id="rId10"/>
            </p:custDataLst>
          </p:nvPr>
        </p:nvSpPr>
        <p:spPr bwMode="auto">
          <a:xfrm>
            <a:off x="3989070" y="3157855"/>
            <a:ext cx="7131685" cy="69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lnSpc>
                <a:spcPct val="130000"/>
              </a:lnSpc>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将原先通风专业中的防突</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瓦斯抽采</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防尘</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防火部分以及地质灾害防治与测量专业中的防治水</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冲击地压部分</a:t>
            </a:r>
            <a:r>
              <a:rPr lang="zh-CN" altLang="en-US" sz="2000" b="1" dirty="0">
                <a:solidFill>
                  <a:srgbClr val="FF0000"/>
                </a:solidFill>
                <a:ea typeface="微软雅黑" panose="020B0503020204020204" pitchFamily="34" charset="-122"/>
                <a:sym typeface="+mn-ea"/>
              </a:rPr>
              <a:t>纳入重大灾害防治</a:t>
            </a:r>
            <a:r>
              <a:rPr lang="zh-CN" altLang="en-US" sz="2000" dirty="0">
                <a:solidFill>
                  <a:schemeClr val="tx1"/>
                </a:solidFill>
                <a:ea typeface="微软雅黑" panose="020B0503020204020204" pitchFamily="34" charset="-122"/>
                <a:sym typeface="+mn-ea"/>
              </a:rPr>
              <a:t>。</a:t>
            </a:r>
            <a:endParaRPr lang="zh-CN" altLang="en-US" sz="2000" dirty="0">
              <a:solidFill>
                <a:schemeClr val="tx1"/>
              </a:solidFill>
              <a:ea typeface="微软雅黑" panose="020B0503020204020204" pitchFamily="34" charset="-122"/>
              <a:sym typeface="+mn-ea"/>
            </a:endParaRPr>
          </a:p>
        </p:txBody>
      </p:sp>
      <p:sp>
        <p:nvSpPr>
          <p:cNvPr id="25" name="MH_SubTitle_2"/>
          <p:cNvSpPr txBox="1"/>
          <p:nvPr>
            <p:custDataLst>
              <p:tags r:id="rId11"/>
            </p:custDataLst>
          </p:nvPr>
        </p:nvSpPr>
        <p:spPr bwMode="auto">
          <a:xfrm>
            <a:off x="4477385" y="4137660"/>
            <a:ext cx="6873875" cy="82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lnSpc>
                <a:spcPct val="130000"/>
              </a:lnSpc>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删除职业病危害防治</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地面设施部分仅保留</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三堂一舍</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并与原调度和应急管理部分</a:t>
            </a:r>
            <a:r>
              <a:rPr lang="zh-CN" altLang="en-US" sz="2000" b="1" dirty="0">
                <a:solidFill>
                  <a:srgbClr val="FF0000"/>
                </a:solidFill>
                <a:ea typeface="微软雅黑" panose="020B0503020204020204" pitchFamily="34" charset="-122"/>
                <a:sym typeface="+mn-ea"/>
              </a:rPr>
              <a:t>合并为调度应急和</a:t>
            </a:r>
            <a:r>
              <a:rPr lang="zh-CN" altLang="en-US" sz="2000" b="1" dirty="0">
                <a:solidFill>
                  <a:srgbClr val="FF0000"/>
                </a:solidFill>
                <a:latin typeface="宋体" panose="02010600030101010101" pitchFamily="2" charset="-122"/>
                <a:sym typeface="+mn-ea"/>
              </a:rPr>
              <a:t>“</a:t>
            </a:r>
            <a:r>
              <a:rPr lang="zh-CN" altLang="en-US" sz="2000" b="1" dirty="0">
                <a:solidFill>
                  <a:srgbClr val="FF0000"/>
                </a:solidFill>
                <a:ea typeface="微软雅黑" panose="020B0503020204020204" pitchFamily="34" charset="-122"/>
                <a:sym typeface="+mn-ea"/>
              </a:rPr>
              <a:t>三堂一舍</a:t>
            </a:r>
            <a:r>
              <a:rPr lang="zh-CN" altLang="en-US" sz="2000" b="1" dirty="0">
                <a:solidFill>
                  <a:srgbClr val="FF0000"/>
                </a:solidFill>
                <a:latin typeface="宋体" panose="02010600030101010101" pitchFamily="2" charset="-122"/>
                <a:sym typeface="+mn-ea"/>
              </a:rPr>
              <a:t>”</a:t>
            </a:r>
            <a:r>
              <a:rPr lang="zh-CN" altLang="en-US" sz="2000" dirty="0">
                <a:solidFill>
                  <a:schemeClr val="tx1">
                    <a:lumMod val="85000"/>
                    <a:lumOff val="15000"/>
                  </a:schemeClr>
                </a:solidFill>
                <a:cs typeface="微软雅黑" panose="020B0503020204020204" pitchFamily="34" charset="-122"/>
                <a:sym typeface="+mn-ea"/>
              </a:rPr>
              <a:t>。</a:t>
            </a:r>
            <a:endParaRPr lang="zh-CN" altLang="en-US" sz="2000" b="1" dirty="0">
              <a:solidFill>
                <a:srgbClr val="404040"/>
              </a:solidFill>
              <a:ea typeface="微软雅黑" panose="020B0503020204020204" pitchFamily="34" charset="-122"/>
            </a:endParaRPr>
          </a:p>
        </p:txBody>
      </p:sp>
      <p:sp>
        <p:nvSpPr>
          <p:cNvPr id="26" name="MH_SubTitle_1"/>
          <p:cNvSpPr txBox="1"/>
          <p:nvPr>
            <p:custDataLst>
              <p:tags r:id="rId12"/>
            </p:custDataLst>
          </p:nvPr>
        </p:nvSpPr>
        <p:spPr bwMode="auto">
          <a:xfrm>
            <a:off x="4083050" y="5229860"/>
            <a:ext cx="712533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lnSpc>
                <a:spcPct val="130000"/>
              </a:lnSpc>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井工煤矿</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专业管理</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优化调整为通风</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地质测量</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采煤</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掘进</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机电</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运输</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调度应急和</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三堂一舍</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7个专业</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2000" b="1" dirty="0">
                <a:solidFill>
                  <a:srgbClr val="FF0000"/>
                </a:solidFill>
                <a:ea typeface="微软雅黑" panose="020B0503020204020204" pitchFamily="34" charset="-122"/>
                <a:sym typeface="+mn-ea"/>
              </a:rPr>
              <a:t>检查项由原来的</a:t>
            </a:r>
            <a:r>
              <a:rPr lang="en-US" altLang="zh-CN" sz="2000" b="1" dirty="0">
                <a:solidFill>
                  <a:srgbClr val="FF0000"/>
                </a:solidFill>
                <a:ea typeface="微软雅黑" panose="020B0503020204020204" pitchFamily="34" charset="-122"/>
                <a:sym typeface="+mn-ea"/>
              </a:rPr>
              <a:t>737</a:t>
            </a:r>
            <a:r>
              <a:rPr lang="zh-CN" altLang="en-US" sz="2000" b="1" dirty="0">
                <a:solidFill>
                  <a:srgbClr val="FF0000"/>
                </a:solidFill>
                <a:ea typeface="微软雅黑" panose="020B0503020204020204" pitchFamily="34" charset="-122"/>
                <a:sym typeface="+mn-ea"/>
              </a:rPr>
              <a:t>项减少为</a:t>
            </a:r>
            <a:r>
              <a:rPr lang="en-US" altLang="zh-CN" sz="2000" b="1" dirty="0">
                <a:solidFill>
                  <a:srgbClr val="FF0000"/>
                </a:solidFill>
                <a:ea typeface="微软雅黑" panose="020B0503020204020204" pitchFamily="34" charset="-122"/>
                <a:sym typeface="+mn-ea"/>
              </a:rPr>
              <a:t>470</a:t>
            </a:r>
            <a:r>
              <a:rPr lang="zh-CN" altLang="en-US" sz="2000" b="1" dirty="0">
                <a:solidFill>
                  <a:srgbClr val="FF0000"/>
                </a:solidFill>
                <a:ea typeface="微软雅黑" panose="020B0503020204020204" pitchFamily="34" charset="-122"/>
                <a:sym typeface="+mn-ea"/>
              </a:rPr>
              <a:t>项</a:t>
            </a:r>
            <a:r>
              <a:rPr lang="zh-CN" altLang="en-US" sz="2000" b="1" dirty="0">
                <a:solidFill>
                  <a:srgbClr val="FF0000"/>
                </a:solidFill>
                <a:latin typeface="宋体" panose="02010600030101010101" pitchFamily="2" charset="-122"/>
                <a:sym typeface="+mn-ea"/>
              </a:rPr>
              <a:t>；</a:t>
            </a:r>
            <a:r>
              <a:rPr lang="zh-CN" altLang="en-US" sz="2000" b="1" dirty="0">
                <a:solidFill>
                  <a:srgbClr val="FF0000"/>
                </a:solidFill>
                <a:ea typeface="微软雅黑" panose="020B0503020204020204" pitchFamily="34" charset="-122"/>
                <a:sym typeface="+mn-ea"/>
              </a:rPr>
              <a:t>赋分总权重由原来的</a:t>
            </a:r>
            <a:r>
              <a:rPr lang="en-US" altLang="zh-CN" sz="2000" b="1" dirty="0">
                <a:solidFill>
                  <a:srgbClr val="FF0000"/>
                </a:solidFill>
                <a:ea typeface="微软雅黑" panose="020B0503020204020204" pitchFamily="34" charset="-122"/>
                <a:sym typeface="+mn-ea"/>
              </a:rPr>
              <a:t>50%</a:t>
            </a:r>
            <a:r>
              <a:rPr lang="zh-CN" altLang="en-US" sz="2000" b="1" dirty="0">
                <a:solidFill>
                  <a:srgbClr val="FF0000"/>
                </a:solidFill>
                <a:ea typeface="微软雅黑" panose="020B0503020204020204" pitchFamily="34" charset="-122"/>
                <a:sym typeface="+mn-ea"/>
              </a:rPr>
              <a:t>调整为</a:t>
            </a:r>
            <a:r>
              <a:rPr lang="en-US" altLang="zh-CN" sz="2000" b="1" dirty="0">
                <a:solidFill>
                  <a:srgbClr val="FF0000"/>
                </a:solidFill>
                <a:ea typeface="微软雅黑" panose="020B0503020204020204" pitchFamily="34" charset="-122"/>
                <a:sym typeface="+mn-ea"/>
              </a:rPr>
              <a:t>69%</a:t>
            </a:r>
            <a:r>
              <a:rPr lang="zh-CN" altLang="en-US" sz="2000" b="1" dirty="0">
                <a:solidFill>
                  <a:srgbClr val="FF0000"/>
                </a:solidFill>
                <a:ea typeface="微软雅黑" panose="020B0503020204020204" pitchFamily="34" charset="-122"/>
                <a:sym typeface="+mn-ea"/>
              </a:rPr>
              <a:t>。</a:t>
            </a:r>
            <a:endParaRPr lang="zh-CN" altLang="en-US" sz="2000" dirty="0">
              <a:solidFill>
                <a:srgbClr val="FF0000"/>
              </a:solidFill>
              <a:cs typeface="微软雅黑" panose="020B0503020204020204" pitchFamily="34" charset="-122"/>
            </a:endParaRPr>
          </a:p>
          <a:p>
            <a:pPr eaLnBrk="1" hangingPunct="1">
              <a:lnSpc>
                <a:spcPct val="130000"/>
              </a:lnSpc>
            </a:pPr>
            <a:r>
              <a:rPr lang="en-US" altLang="zh-CN" sz="2000" b="1" dirty="0">
                <a:solidFill>
                  <a:srgbClr val="FF0000"/>
                </a:solidFill>
                <a:ea typeface="微软雅黑" panose="020B0503020204020204" pitchFamily="34" charset="-122"/>
                <a:cs typeface="微软雅黑" panose="020B0503020204020204" pitchFamily="34" charset="-122"/>
              </a:rPr>
              <a:t> </a:t>
            </a:r>
            <a:endParaRPr lang="en-US" altLang="zh-CN" sz="2000" b="1" dirty="0">
              <a:solidFill>
                <a:srgbClr val="FF0000"/>
              </a:solidFill>
              <a:ea typeface="微软雅黑" panose="020B0503020204020204" pitchFamily="34" charset="-122"/>
              <a:cs typeface="微软雅黑" panose="020B0503020204020204" pitchFamily="34" charset="-122"/>
            </a:endParaRPr>
          </a:p>
        </p:txBody>
      </p:sp>
      <p:pic>
        <p:nvPicPr>
          <p:cNvPr id="30" name="MH_Other_2"/>
          <p:cNvPicPr>
            <a:picLocks noChangeAspect="1"/>
          </p:cNvPicPr>
          <p:nvPr>
            <p:custDataLst>
              <p:tags r:id="rId13"/>
            </p:custDataLst>
          </p:nvPr>
        </p:nvPicPr>
        <p:blipFill>
          <a:blip r:embed="rId14" cstate="print">
            <a:duotone>
              <a:schemeClr val="bg2">
                <a:shade val="45000"/>
                <a:satMod val="135000"/>
              </a:schemeClr>
              <a:prstClr val="white"/>
            </a:duotone>
            <a:extLst>
              <a:ext uri="{28A0092B-C50C-407E-A947-70E740481C1C}">
                <a14:useLocalDpi xmlns:a14="http://schemas.microsoft.com/office/drawing/2010/main" val="0"/>
              </a:ext>
            </a:extLst>
          </a:blip>
          <a:srcRect b="50887"/>
          <a:stretch>
            <a:fillRect/>
          </a:stretch>
        </p:blipFill>
        <p:spPr bwMode="auto">
          <a:xfrm>
            <a:off x="1090518" y="1705904"/>
            <a:ext cx="6004326" cy="65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19"/>
          <p:cNvSpPr txBox="1"/>
          <p:nvPr/>
        </p:nvSpPr>
        <p:spPr>
          <a:xfrm>
            <a:off x="1634492" y="1167702"/>
            <a:ext cx="5460351" cy="460375"/>
          </a:xfrm>
          <a:prstGeom prst="rect">
            <a:avLst/>
          </a:prstGeom>
          <a:noFill/>
        </p:spPr>
        <p:txBody>
          <a:bodyPr wrap="square" rtlCol="0">
            <a:spAutoFit/>
          </a:bodyPr>
          <a:lstStyle/>
          <a:p>
            <a:pPr indent="457200" algn="l" fontAlgn="auto">
              <a:lnSpc>
                <a:spcPct val="100000"/>
              </a:lnSpc>
            </a:pPr>
            <a:r>
              <a:rPr lang="zh-CN" altLang="en-US" b="1" dirty="0">
                <a:solidFill>
                  <a:schemeClr val="accent1"/>
                </a:solidFill>
                <a:latin typeface="Arial" panose="020B0604020202020204" pitchFamily="34" charset="0"/>
                <a:ea typeface="微软雅黑" panose="020B0503020204020204" pitchFamily="34" charset="-122"/>
                <a:cs typeface="Arial" panose="020B0604020202020204" pitchFamily="34" charset="0"/>
                <a:sym typeface="+mn-ea"/>
              </a:rPr>
              <a:t>三、简化完善专业管理部分内容</a:t>
            </a:r>
            <a:endParaRPr lang="zh-CN" altLang="en-US" b="1" dirty="0">
              <a:solidFill>
                <a:schemeClr val="accent1"/>
              </a:solidFill>
              <a:latin typeface="Arial" panose="020B0604020202020204" pitchFamily="34" charset="0"/>
              <a:ea typeface="微软雅黑" panose="020B0503020204020204" pitchFamily="34" charset="-122"/>
              <a:cs typeface="Arial" panose="020B0604020202020204" pitchFamily="34" charset="0"/>
              <a:sym typeface="+mn-ea"/>
            </a:endParaRPr>
          </a:p>
        </p:txBody>
      </p:sp>
      <p:sp>
        <p:nvSpPr>
          <p:cNvPr id="56" name="MH_SubTitle_3"/>
          <p:cNvSpPr txBox="1"/>
          <p:nvPr>
            <p:custDataLst>
              <p:tags r:id="rId15"/>
            </p:custDataLst>
          </p:nvPr>
        </p:nvSpPr>
        <p:spPr bwMode="auto">
          <a:xfrm>
            <a:off x="4045585" y="2184400"/>
            <a:ext cx="411924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l" eaLnBrk="1" hangingPunct="1">
              <a:lnSpc>
                <a:spcPct val="130000"/>
              </a:lnSpc>
              <a:buClrTx/>
              <a:buSzTx/>
              <a:buFontTx/>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原</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质量控制</a:t>
            </a:r>
            <a:r>
              <a:rPr lang="zh-CN" altLang="en-US" sz="1800" dirty="0">
                <a:solidFill>
                  <a:schemeClr val="tx1">
                    <a:lumMod val="85000"/>
                    <a:lumOff val="15000"/>
                  </a:schemeClr>
                </a:solidFill>
                <a:latin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改为</a:t>
            </a:r>
            <a:r>
              <a:rPr lang="zh-CN" altLang="en-US" sz="2000" b="1" dirty="0">
                <a:solidFill>
                  <a:srgbClr val="404040"/>
                </a:solidFill>
                <a:latin typeface="宋体" panose="02010600030101010101" pitchFamily="2" charset="-122"/>
                <a:sym typeface="+mn-ea"/>
              </a:rPr>
              <a:t>“</a:t>
            </a:r>
            <a:r>
              <a:rPr lang="zh-CN" altLang="en-US" sz="2000" b="1" dirty="0">
                <a:solidFill>
                  <a:srgbClr val="FF0000"/>
                </a:solidFill>
                <a:ea typeface="微软雅黑" panose="020B0503020204020204" pitchFamily="34" charset="-122"/>
                <a:sym typeface="+mn-ea"/>
              </a:rPr>
              <a:t>专业管理</a:t>
            </a:r>
            <a:r>
              <a:rPr lang="zh-CN" altLang="en-US" sz="2000" b="1" dirty="0">
                <a:solidFill>
                  <a:srgbClr val="404040"/>
                </a:solidFill>
                <a:latin typeface="宋体" panose="02010600030101010101" pitchFamily="2" charset="-122"/>
                <a:sym typeface="+mn-ea"/>
              </a:rPr>
              <a:t>”。</a:t>
            </a:r>
            <a:endParaRPr lang="zh-CN" altLang="en-US" sz="2000" b="1" dirty="0">
              <a:solidFill>
                <a:srgbClr val="404040"/>
              </a:solidFill>
              <a:latin typeface="宋体" panose="02010600030101010101" pitchFamily="2" charset="-122"/>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6"/>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13" name="直接连接符 12"/>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22" name="直接连接符 21"/>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3" name="矩形 22"/>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4091470" y="3001676"/>
            <a:ext cx="8113977" cy="3884502"/>
            <a:chOff x="4078023" y="2973498"/>
            <a:chExt cx="8113977" cy="3884502"/>
          </a:xfrm>
          <a:solidFill>
            <a:srgbClr val="005DA2"/>
          </a:solidFill>
        </p:grpSpPr>
        <p:sp>
          <p:nvSpPr>
            <p:cNvPr id="16" name="Freeform 5"/>
            <p:cNvSpPr/>
            <p:nvPr/>
          </p:nvSpPr>
          <p:spPr bwMode="auto">
            <a:xfrm>
              <a:off x="4078023" y="5589157"/>
              <a:ext cx="4758750" cy="1268843"/>
            </a:xfrm>
            <a:custGeom>
              <a:avLst/>
              <a:gdLst>
                <a:gd name="T0" fmla="*/ 0 w 251"/>
                <a:gd name="T1" fmla="*/ 67 h 67"/>
                <a:gd name="T2" fmla="*/ 0 w 251"/>
                <a:gd name="T3" fmla="*/ 67 h 67"/>
                <a:gd name="T4" fmla="*/ 251 w 251"/>
                <a:gd name="T5" fmla="*/ 67 h 67"/>
                <a:gd name="T6" fmla="*/ 251 w 251"/>
                <a:gd name="T7" fmla="*/ 0 h 67"/>
                <a:gd name="T8" fmla="*/ 0 w 251"/>
                <a:gd name="T9" fmla="*/ 67 h 67"/>
              </a:gdLst>
              <a:ahLst/>
              <a:cxnLst>
                <a:cxn ang="0">
                  <a:pos x="T0" y="T1"/>
                </a:cxn>
                <a:cxn ang="0">
                  <a:pos x="T2" y="T3"/>
                </a:cxn>
                <a:cxn ang="0">
                  <a:pos x="T4" y="T5"/>
                </a:cxn>
                <a:cxn ang="0">
                  <a:pos x="T6" y="T7"/>
                </a:cxn>
                <a:cxn ang="0">
                  <a:pos x="T8" y="T9"/>
                </a:cxn>
              </a:cxnLst>
              <a:rect l="0" t="0" r="r" b="b"/>
              <a:pathLst>
                <a:path w="251" h="67">
                  <a:moveTo>
                    <a:pt x="0" y="67"/>
                  </a:moveTo>
                  <a:cubicBezTo>
                    <a:pt x="0" y="67"/>
                    <a:pt x="0" y="67"/>
                    <a:pt x="0" y="67"/>
                  </a:cubicBezTo>
                  <a:cubicBezTo>
                    <a:pt x="251" y="67"/>
                    <a:pt x="251" y="67"/>
                    <a:pt x="251" y="67"/>
                  </a:cubicBezTo>
                  <a:cubicBezTo>
                    <a:pt x="251" y="0"/>
                    <a:pt x="251" y="0"/>
                    <a:pt x="251" y="0"/>
                  </a:cubicBezTo>
                  <a:cubicBezTo>
                    <a:pt x="178" y="38"/>
                    <a:pt x="92" y="62"/>
                    <a:pt x="0" y="67"/>
                  </a:cubicBezTo>
                  <a:close/>
                </a:path>
              </a:pathLst>
            </a:custGeom>
            <a:solidFill>
              <a:schemeClr val="accent1"/>
            </a:solidFill>
            <a:ln>
              <a:noFill/>
            </a:ln>
          </p:spPr>
          <p:txBody>
            <a:bodyPr/>
            <a:lstStyle/>
            <a:p>
              <a:endParaRPr lang="zh-CN" altLang="en-US" sz="2800">
                <a:latin typeface="微软雅黑" panose="020B0503020204020204" pitchFamily="34" charset="-122"/>
                <a:ea typeface="微软雅黑" panose="020B0503020204020204" pitchFamily="34" charset="-122"/>
              </a:endParaRPr>
            </a:p>
          </p:txBody>
        </p:sp>
        <p:sp>
          <p:nvSpPr>
            <p:cNvPr id="17" name="Freeform 6"/>
            <p:cNvSpPr/>
            <p:nvPr/>
          </p:nvSpPr>
          <p:spPr bwMode="auto">
            <a:xfrm>
              <a:off x="8912383" y="4906297"/>
              <a:ext cx="1117622" cy="1951702"/>
            </a:xfrm>
            <a:custGeom>
              <a:avLst/>
              <a:gdLst>
                <a:gd name="T0" fmla="*/ 0 w 59"/>
                <a:gd name="T1" fmla="*/ 36 h 103"/>
                <a:gd name="T2" fmla="*/ 0 w 59"/>
                <a:gd name="T3" fmla="*/ 103 h 103"/>
                <a:gd name="T4" fmla="*/ 59 w 59"/>
                <a:gd name="T5" fmla="*/ 103 h 103"/>
                <a:gd name="T6" fmla="*/ 59 w 59"/>
                <a:gd name="T7" fmla="*/ 0 h 103"/>
                <a:gd name="T8" fmla="*/ 0 w 59"/>
                <a:gd name="T9" fmla="*/ 36 h 103"/>
              </a:gdLst>
              <a:ahLst/>
              <a:cxnLst>
                <a:cxn ang="0">
                  <a:pos x="T0" y="T1"/>
                </a:cxn>
                <a:cxn ang="0">
                  <a:pos x="T2" y="T3"/>
                </a:cxn>
                <a:cxn ang="0">
                  <a:pos x="T4" y="T5"/>
                </a:cxn>
                <a:cxn ang="0">
                  <a:pos x="T6" y="T7"/>
                </a:cxn>
                <a:cxn ang="0">
                  <a:pos x="T8" y="T9"/>
                </a:cxn>
              </a:cxnLst>
              <a:rect l="0" t="0" r="r" b="b"/>
              <a:pathLst>
                <a:path w="59" h="103">
                  <a:moveTo>
                    <a:pt x="0" y="36"/>
                  </a:moveTo>
                  <a:cubicBezTo>
                    <a:pt x="0" y="103"/>
                    <a:pt x="0" y="103"/>
                    <a:pt x="0" y="103"/>
                  </a:cubicBezTo>
                  <a:cubicBezTo>
                    <a:pt x="59" y="103"/>
                    <a:pt x="59" y="103"/>
                    <a:pt x="59" y="103"/>
                  </a:cubicBezTo>
                  <a:cubicBezTo>
                    <a:pt x="59" y="0"/>
                    <a:pt x="59" y="0"/>
                    <a:pt x="59" y="0"/>
                  </a:cubicBezTo>
                  <a:cubicBezTo>
                    <a:pt x="41" y="13"/>
                    <a:pt x="21" y="25"/>
                    <a:pt x="0" y="36"/>
                  </a:cubicBezTo>
                  <a:close/>
                </a:path>
              </a:pathLst>
            </a:custGeom>
            <a:solidFill>
              <a:schemeClr val="bg1">
                <a:lumMod val="65000"/>
              </a:schemeClr>
            </a:solidFill>
            <a:ln>
              <a:noFill/>
            </a:ln>
          </p:spPr>
          <p:txBody>
            <a:bodyPr vert="horz" wrap="square" lIns="91440" tIns="45720" rIns="91440" bIns="45720" numCol="1" anchor="t" anchorCtr="0" compatLnSpc="1"/>
            <a:lstStyle/>
            <a:p>
              <a:endParaRPr lang="zh-CN" altLang="en-US" sz="3200">
                <a:latin typeface="微软雅黑" panose="020B0503020204020204" pitchFamily="34" charset="-122"/>
                <a:ea typeface="微软雅黑" panose="020B0503020204020204" pitchFamily="34" charset="-122"/>
              </a:endParaRPr>
            </a:p>
          </p:txBody>
        </p:sp>
        <p:sp>
          <p:nvSpPr>
            <p:cNvPr id="18" name="Freeform 7"/>
            <p:cNvSpPr/>
            <p:nvPr/>
          </p:nvSpPr>
          <p:spPr bwMode="auto">
            <a:xfrm>
              <a:off x="11603653" y="2973498"/>
              <a:ext cx="588347" cy="3884501"/>
            </a:xfrm>
            <a:custGeom>
              <a:avLst/>
              <a:gdLst>
                <a:gd name="T0" fmla="*/ 31 w 31"/>
                <a:gd name="T1" fmla="*/ 0 h 205"/>
                <a:gd name="T2" fmla="*/ 28 w 31"/>
                <a:gd name="T3" fmla="*/ 0 h 205"/>
                <a:gd name="T4" fmla="*/ 0 w 31"/>
                <a:gd name="T5" fmla="*/ 36 h 205"/>
                <a:gd name="T6" fmla="*/ 0 w 31"/>
                <a:gd name="T7" fmla="*/ 205 h 205"/>
                <a:gd name="T8" fmla="*/ 31 w 31"/>
                <a:gd name="T9" fmla="*/ 205 h 205"/>
                <a:gd name="T10" fmla="*/ 31 w 31"/>
                <a:gd name="T11" fmla="*/ 0 h 205"/>
              </a:gdLst>
              <a:ahLst/>
              <a:cxnLst>
                <a:cxn ang="0">
                  <a:pos x="T0" y="T1"/>
                </a:cxn>
                <a:cxn ang="0">
                  <a:pos x="T2" y="T3"/>
                </a:cxn>
                <a:cxn ang="0">
                  <a:pos x="T4" y="T5"/>
                </a:cxn>
                <a:cxn ang="0">
                  <a:pos x="T6" y="T7"/>
                </a:cxn>
                <a:cxn ang="0">
                  <a:pos x="T8" y="T9"/>
                </a:cxn>
                <a:cxn ang="0">
                  <a:pos x="T10" y="T11"/>
                </a:cxn>
              </a:cxnLst>
              <a:rect l="0" t="0" r="r" b="b"/>
              <a:pathLst>
                <a:path w="31" h="205">
                  <a:moveTo>
                    <a:pt x="31" y="0"/>
                  </a:moveTo>
                  <a:cubicBezTo>
                    <a:pt x="28" y="0"/>
                    <a:pt x="28" y="0"/>
                    <a:pt x="28" y="0"/>
                  </a:cubicBezTo>
                  <a:cubicBezTo>
                    <a:pt x="20" y="13"/>
                    <a:pt x="11" y="25"/>
                    <a:pt x="0" y="36"/>
                  </a:cubicBezTo>
                  <a:cubicBezTo>
                    <a:pt x="0" y="205"/>
                    <a:pt x="0" y="205"/>
                    <a:pt x="0" y="205"/>
                  </a:cubicBezTo>
                  <a:cubicBezTo>
                    <a:pt x="31" y="205"/>
                    <a:pt x="31" y="205"/>
                    <a:pt x="31" y="205"/>
                  </a:cubicBezTo>
                  <a:lnTo>
                    <a:pt x="31" y="0"/>
                  </a:lnTo>
                  <a:close/>
                </a:path>
              </a:pathLst>
            </a:custGeom>
            <a:solidFill>
              <a:schemeClr val="accent1"/>
            </a:solidFill>
            <a:ln>
              <a:noFill/>
            </a:ln>
          </p:spPr>
          <p:txBody>
            <a:bodyPr vert="horz" wrap="square" lIns="91440" tIns="45720" rIns="91440" bIns="45720" numCol="1" anchor="t" anchorCtr="0" compatLnSpc="1"/>
            <a:lstStyle/>
            <a:p>
              <a:endParaRPr lang="zh-CN" altLang="en-US" sz="3200">
                <a:latin typeface="微软雅黑" panose="020B0503020204020204" pitchFamily="34" charset="-122"/>
                <a:ea typeface="微软雅黑" panose="020B0503020204020204" pitchFamily="34" charset="-122"/>
              </a:endParaRPr>
            </a:p>
          </p:txBody>
        </p:sp>
        <p:sp>
          <p:nvSpPr>
            <p:cNvPr id="19" name="Freeform 8"/>
            <p:cNvSpPr/>
            <p:nvPr/>
          </p:nvSpPr>
          <p:spPr bwMode="auto">
            <a:xfrm>
              <a:off x="10126881" y="3656358"/>
              <a:ext cx="1401162" cy="3201742"/>
            </a:xfrm>
            <a:custGeom>
              <a:avLst/>
              <a:gdLst>
                <a:gd name="T0" fmla="*/ 0 w 74"/>
                <a:gd name="T1" fmla="*/ 66 h 169"/>
                <a:gd name="T2" fmla="*/ 0 w 74"/>
                <a:gd name="T3" fmla="*/ 169 h 169"/>
                <a:gd name="T4" fmla="*/ 74 w 74"/>
                <a:gd name="T5" fmla="*/ 169 h 169"/>
                <a:gd name="T6" fmla="*/ 74 w 74"/>
                <a:gd name="T7" fmla="*/ 0 h 169"/>
                <a:gd name="T8" fmla="*/ 0 w 74"/>
                <a:gd name="T9" fmla="*/ 66 h 169"/>
              </a:gdLst>
              <a:ahLst/>
              <a:cxnLst>
                <a:cxn ang="0">
                  <a:pos x="T0" y="T1"/>
                </a:cxn>
                <a:cxn ang="0">
                  <a:pos x="T2" y="T3"/>
                </a:cxn>
                <a:cxn ang="0">
                  <a:pos x="T4" y="T5"/>
                </a:cxn>
                <a:cxn ang="0">
                  <a:pos x="T6" y="T7"/>
                </a:cxn>
                <a:cxn ang="0">
                  <a:pos x="T8" y="T9"/>
                </a:cxn>
              </a:cxnLst>
              <a:rect l="0" t="0" r="r" b="b"/>
              <a:pathLst>
                <a:path w="74" h="169">
                  <a:moveTo>
                    <a:pt x="0" y="66"/>
                  </a:moveTo>
                  <a:cubicBezTo>
                    <a:pt x="0" y="169"/>
                    <a:pt x="0" y="169"/>
                    <a:pt x="0" y="169"/>
                  </a:cubicBezTo>
                  <a:cubicBezTo>
                    <a:pt x="74" y="169"/>
                    <a:pt x="74" y="169"/>
                    <a:pt x="74" y="169"/>
                  </a:cubicBezTo>
                  <a:cubicBezTo>
                    <a:pt x="74" y="0"/>
                    <a:pt x="74" y="0"/>
                    <a:pt x="74" y="0"/>
                  </a:cubicBezTo>
                  <a:cubicBezTo>
                    <a:pt x="52" y="24"/>
                    <a:pt x="28" y="47"/>
                    <a:pt x="0" y="66"/>
                  </a:cubicBezTo>
                  <a:close/>
                </a:path>
              </a:pathLst>
            </a:custGeom>
            <a:solidFill>
              <a:schemeClr val="accent1"/>
            </a:solidFill>
            <a:ln>
              <a:noFill/>
            </a:ln>
          </p:spPr>
          <p:txBody>
            <a:bodyPr/>
            <a:lstStyle/>
            <a:p>
              <a:endParaRPr lang="zh-CN" altLang="en-US" sz="2800">
                <a:latin typeface="微软雅黑" panose="020B0503020204020204" pitchFamily="34" charset="-122"/>
                <a:ea typeface="微软雅黑" panose="020B0503020204020204" pitchFamily="34" charset="-122"/>
              </a:endParaRPr>
            </a:p>
          </p:txBody>
        </p:sp>
      </p:grpSp>
      <p:sp>
        <p:nvSpPr>
          <p:cNvPr id="4" name="文本框 3"/>
          <p:cNvSpPr txBox="1"/>
          <p:nvPr/>
        </p:nvSpPr>
        <p:spPr>
          <a:xfrm>
            <a:off x="770255" y="971550"/>
            <a:ext cx="10720705" cy="788035"/>
          </a:xfrm>
          <a:prstGeom prst="rect">
            <a:avLst/>
          </a:prstGeom>
          <a:noFill/>
        </p:spPr>
        <p:txBody>
          <a:bodyPr wrap="square" rtlCol="0" anchor="t">
            <a:noAutofit/>
          </a:bodyPr>
          <a:lstStyle/>
          <a:p>
            <a:pPr indent="33655" algn="l" fontAlgn="auto">
              <a:lnSpc>
                <a:spcPct val="150000"/>
              </a:lnSpc>
            </a:pPr>
            <a:r>
              <a:rPr lang="zh-CN" altLang="en-US" b="1" dirty="0">
                <a:solidFill>
                  <a:schemeClr val="accent1"/>
                </a:solidFill>
                <a:latin typeface="Arial" panose="020B0604020202020204" pitchFamily="34" charset="0"/>
                <a:ea typeface="微软雅黑" panose="020B0503020204020204" pitchFamily="34" charset="-122"/>
                <a:cs typeface="Arial" panose="020B0604020202020204" pitchFamily="34" charset="0"/>
                <a:sym typeface="+mn-ea"/>
              </a:rPr>
              <a:t>四、鼓励采用信息化手段管理各类资料</a:t>
            </a:r>
            <a:endParaRPr lang="zh-CN" altLang="en-US" b="1" dirty="0">
              <a:solidFill>
                <a:schemeClr val="accent1"/>
              </a:solidFill>
              <a:latin typeface="Arial" panose="020B0604020202020204" pitchFamily="34" charset="0"/>
              <a:cs typeface="Arial" panose="020B0604020202020204" pitchFamily="34" charset="0"/>
              <a:sym typeface="+mn-ea"/>
            </a:endParaRPr>
          </a:p>
          <a:p>
            <a:pPr indent="33655" algn="l" fontAlgn="auto">
              <a:lnSpc>
                <a:spcPct val="150000"/>
              </a:lnSpc>
            </a:pP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000" b="1" dirty="0">
              <a:solidFill>
                <a:schemeClr val="accent1"/>
              </a:solidFill>
              <a:latin typeface="Arial" panose="020B0604020202020204" pitchFamily="34" charset="0"/>
              <a:ea typeface="微软雅黑" panose="020B0503020204020204" pitchFamily="34" charset="-122"/>
              <a:cs typeface="Arial" panose="020B0604020202020204" pitchFamily="34" charset="0"/>
              <a:sym typeface="+mn-ea"/>
            </a:endParaRPr>
          </a:p>
          <a:p>
            <a:pPr indent="33655" algn="l" fontAlgn="auto">
              <a:lnSpc>
                <a:spcPct val="150000"/>
              </a:lnSpc>
            </a:pPr>
            <a:endParaRPr lang="zh-CN" altLang="en-US" sz="2000" b="1" dirty="0">
              <a:solidFill>
                <a:schemeClr val="accent1"/>
              </a:solidFill>
              <a:latin typeface="Arial" panose="020B0604020202020204" pitchFamily="34" charset="0"/>
              <a:ea typeface="微软雅黑" panose="020B0503020204020204" pitchFamily="34" charset="-122"/>
              <a:cs typeface="Arial" panose="020B0604020202020204" pitchFamily="34" charset="0"/>
              <a:sym typeface="+mn-ea"/>
            </a:endParaRPr>
          </a:p>
        </p:txBody>
      </p:sp>
      <p:sp>
        <p:nvSpPr>
          <p:cNvPr id="59" name="Rounded Rectangle 19"/>
          <p:cNvSpPr/>
          <p:nvPr/>
        </p:nvSpPr>
        <p:spPr>
          <a:xfrm>
            <a:off x="2230755" y="2996565"/>
            <a:ext cx="7942580" cy="902970"/>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fontAlgn="base">
              <a:spcBef>
                <a:spcPct val="0"/>
              </a:spcBef>
              <a:spcAft>
                <a:spcPct val="0"/>
              </a:spcAft>
              <a:defRPr>
                <a:solidFill>
                  <a:schemeClr val="tx1"/>
                </a:solidFill>
                <a:latin typeface="Rockwell" panose="02060603020205020403" pitchFamily="18" charset="0"/>
              </a:defRPr>
            </a:lvl6pPr>
            <a:lvl7pPr marL="2971800" indent="-228600" fontAlgn="base">
              <a:spcBef>
                <a:spcPct val="0"/>
              </a:spcBef>
              <a:spcAft>
                <a:spcPct val="0"/>
              </a:spcAft>
              <a:defRPr>
                <a:solidFill>
                  <a:schemeClr val="tx1"/>
                </a:solidFill>
                <a:latin typeface="Rockwell" panose="02060603020205020403" pitchFamily="18" charset="0"/>
              </a:defRPr>
            </a:lvl7pPr>
            <a:lvl8pPr marL="3429000" indent="-228600" fontAlgn="base">
              <a:spcBef>
                <a:spcPct val="0"/>
              </a:spcBef>
              <a:spcAft>
                <a:spcPct val="0"/>
              </a:spcAft>
              <a:defRPr>
                <a:solidFill>
                  <a:schemeClr val="tx1"/>
                </a:solidFill>
                <a:latin typeface="Rockwell" panose="02060603020205020403" pitchFamily="18" charset="0"/>
              </a:defRPr>
            </a:lvl8pPr>
            <a:lvl9pPr marL="3886200" indent="-228600" fontAlgn="base">
              <a:spcBef>
                <a:spcPct val="0"/>
              </a:spcBef>
              <a:spcAft>
                <a:spcPct val="0"/>
              </a:spcAft>
              <a:defRPr>
                <a:solidFill>
                  <a:schemeClr val="tx1"/>
                </a:solidFill>
                <a:latin typeface="Rockwell" panose="02060603020205020403" pitchFamily="18" charset="0"/>
              </a:defRPr>
            </a:lvl9pPr>
          </a:lstStyle>
          <a:p>
            <a:pPr algn="ctr"/>
            <a:endParaRPr lang="zh-CN" altLang="zh-CN">
              <a:solidFill>
                <a:srgbClr val="FFFFFF"/>
              </a:solidFill>
            </a:endParaRPr>
          </a:p>
        </p:txBody>
      </p:sp>
      <p:sp>
        <p:nvSpPr>
          <p:cNvPr id="62" name="TextBox 61"/>
          <p:cNvSpPr txBox="1"/>
          <p:nvPr/>
        </p:nvSpPr>
        <p:spPr>
          <a:xfrm>
            <a:off x="2464435" y="3104515"/>
            <a:ext cx="7428865" cy="704850"/>
          </a:xfrm>
          <a:prstGeom prst="rect">
            <a:avLst/>
          </a:prstGeom>
          <a:noFill/>
        </p:spPr>
        <p:txBody>
          <a:bodyPr wrap="square" lIns="121917" tIns="60958" rIns="121917" bIns="60958">
            <a:spAutoFit/>
          </a:bodyPr>
          <a:lstStyle/>
          <a:p>
            <a:pPr fontAlgn="auto">
              <a:spcBef>
                <a:spcPts val="0"/>
              </a:spcBef>
              <a:spcAft>
                <a:spcPts val="0"/>
              </a:spcAft>
              <a:defRPr/>
            </a:pPr>
            <a:r>
              <a:rPr lang="en-US" altLang="zh-CN"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比如：安全管理制度汇编等非记录类资料在现场考核时涉及安全生产责任汇编、可提供电子版供专家检查。</a:t>
            </a:r>
            <a:endParaRPr lang="en-US" sz="1900" dirty="0">
              <a:solidFill>
                <a:schemeClr val="bg1"/>
              </a:solidFill>
              <a:latin typeface="微软雅黑" panose="020B0503020204020204" pitchFamily="34" charset="-122"/>
              <a:ea typeface="微软雅黑" panose="020B0503020204020204" pitchFamily="34" charset="-122"/>
            </a:endParaRPr>
          </a:p>
        </p:txBody>
      </p:sp>
      <p:sp>
        <p:nvSpPr>
          <p:cNvPr id="2" name="Rounded Rectangle 19"/>
          <p:cNvSpPr/>
          <p:nvPr/>
        </p:nvSpPr>
        <p:spPr>
          <a:xfrm>
            <a:off x="842645" y="4509135"/>
            <a:ext cx="7942580" cy="902970"/>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fontAlgn="base">
              <a:spcBef>
                <a:spcPct val="0"/>
              </a:spcBef>
              <a:spcAft>
                <a:spcPct val="0"/>
              </a:spcAft>
              <a:defRPr>
                <a:solidFill>
                  <a:schemeClr val="tx1"/>
                </a:solidFill>
                <a:latin typeface="Rockwell" panose="02060603020205020403" pitchFamily="18" charset="0"/>
              </a:defRPr>
            </a:lvl6pPr>
            <a:lvl7pPr marL="2971800" indent="-228600" fontAlgn="base">
              <a:spcBef>
                <a:spcPct val="0"/>
              </a:spcBef>
              <a:spcAft>
                <a:spcPct val="0"/>
              </a:spcAft>
              <a:defRPr>
                <a:solidFill>
                  <a:schemeClr val="tx1"/>
                </a:solidFill>
                <a:latin typeface="Rockwell" panose="02060603020205020403" pitchFamily="18" charset="0"/>
              </a:defRPr>
            </a:lvl7pPr>
            <a:lvl8pPr marL="3429000" indent="-228600" fontAlgn="base">
              <a:spcBef>
                <a:spcPct val="0"/>
              </a:spcBef>
              <a:spcAft>
                <a:spcPct val="0"/>
              </a:spcAft>
              <a:defRPr>
                <a:solidFill>
                  <a:schemeClr val="tx1"/>
                </a:solidFill>
                <a:latin typeface="Rockwell" panose="02060603020205020403" pitchFamily="18" charset="0"/>
              </a:defRPr>
            </a:lvl8pPr>
            <a:lvl9pPr marL="3886200" indent="-228600" fontAlgn="base">
              <a:spcBef>
                <a:spcPct val="0"/>
              </a:spcBef>
              <a:spcAft>
                <a:spcPct val="0"/>
              </a:spcAft>
              <a:defRPr>
                <a:solidFill>
                  <a:schemeClr val="tx1"/>
                </a:solidFill>
                <a:latin typeface="Rockwell" panose="02060603020205020403" pitchFamily="18" charset="0"/>
              </a:defRPr>
            </a:lvl9pPr>
          </a:lstStyle>
          <a:p>
            <a:pPr algn="ctr"/>
            <a:endParaRPr lang="zh-CN" altLang="zh-CN">
              <a:solidFill>
                <a:srgbClr val="FFFFFF"/>
              </a:solidFill>
            </a:endParaRPr>
          </a:p>
        </p:txBody>
      </p:sp>
      <p:sp>
        <p:nvSpPr>
          <p:cNvPr id="3" name="TextBox 61"/>
          <p:cNvSpPr txBox="1"/>
          <p:nvPr/>
        </p:nvSpPr>
        <p:spPr>
          <a:xfrm>
            <a:off x="1076325" y="4617085"/>
            <a:ext cx="7428865" cy="704850"/>
          </a:xfrm>
          <a:prstGeom prst="rect">
            <a:avLst/>
          </a:prstGeom>
          <a:noFill/>
        </p:spPr>
        <p:txBody>
          <a:bodyPr wrap="square" lIns="121917" tIns="60958" rIns="121917" bIns="60958">
            <a:spAutoFit/>
          </a:bodyPr>
          <a:lstStyle/>
          <a:p>
            <a:pPr marL="0" indent="457200" fontAlgn="auto">
              <a:spcBef>
                <a:spcPts val="0"/>
              </a:spcBef>
              <a:buNone/>
            </a:pP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再如：安全风险过程管控、隐患排查治理记录可以通过煤矿企业建立的信息化管理平台向专家展示。</a:t>
            </a:r>
            <a:endParaRPr lang="en-US" sz="1900" dirty="0">
              <a:solidFill>
                <a:schemeClr val="bg1"/>
              </a:solidFill>
              <a:latin typeface="微软雅黑" panose="020B0503020204020204" pitchFamily="34" charset="-122"/>
              <a:ea typeface="微软雅黑" panose="020B0503020204020204" pitchFamily="34" charset="-122"/>
            </a:endParaRPr>
          </a:p>
        </p:txBody>
      </p:sp>
      <p:sp>
        <p:nvSpPr>
          <p:cNvPr id="11" name="剪去单角的矩形 10"/>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文本框 12"/>
          <p:cNvSpPr txBox="1"/>
          <p:nvPr>
            <p:custDataLst>
              <p:tags r:id="rId1"/>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14" name="直接连接符 13"/>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5" name="文本框 4"/>
          <p:cNvSpPr txBox="1"/>
          <p:nvPr/>
        </p:nvSpPr>
        <p:spPr>
          <a:xfrm>
            <a:off x="1076325" y="1701165"/>
            <a:ext cx="10300970" cy="1014730"/>
          </a:xfrm>
          <a:prstGeom prst="rect">
            <a:avLst/>
          </a:prstGeom>
          <a:noFill/>
        </p:spPr>
        <p:txBody>
          <a:bodyPr wrap="square" rtlCol="0" anchor="t">
            <a:spAutoFit/>
          </a:bodyPr>
          <a:lstStyle/>
          <a:p>
            <a:pPr indent="0" fontAlgn="auto">
              <a:lnSpc>
                <a:spcPct val="150000"/>
              </a:lnSpc>
            </a:pP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在</a:t>
            </a:r>
            <a:r>
              <a:rPr lang="zh-CN" altLang="en-US" sz="2000" dirty="0">
                <a:solidFill>
                  <a:schemeClr val="tx1">
                    <a:lumMod val="85000"/>
                    <a:lumOff val="15000"/>
                  </a:schemeClr>
                </a:solidFill>
                <a:latin typeface="仿宋_GB2312" panose="02010609030101010101" charset="-122"/>
                <a:ea typeface="仿宋_GB2312" panose="02010609030101010101"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总则</a:t>
            </a:r>
            <a:r>
              <a:rPr lang="zh-CN" altLang="en-US" sz="2000" dirty="0">
                <a:solidFill>
                  <a:schemeClr val="tx1">
                    <a:lumMod val="85000"/>
                    <a:lumOff val="15000"/>
                  </a:schemeClr>
                </a:solidFill>
                <a:latin typeface="仿宋_GB2312" panose="02010609030101010101" charset="-122"/>
                <a:ea typeface="仿宋_GB2312" panose="02010609030101010101"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中专门明确</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各部分涉及到的资料</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鼓励采用信息化手段管理</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想方设法减少煤矿迎接现场检查打印准备大量的文档资料</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避免人力</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物力浪费。</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20" name="直接连接符 19"/>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1" name="矩形 20"/>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 name="MH_SubTitle_1"/>
          <p:cNvSpPr/>
          <p:nvPr>
            <p:custDataLst>
              <p:tags r:id="rId2"/>
            </p:custDataLst>
          </p:nvPr>
        </p:nvSpPr>
        <p:spPr>
          <a:xfrm>
            <a:off x="1490980" y="1125220"/>
            <a:ext cx="2188845" cy="655955"/>
          </a:xfrm>
          <a:prstGeom prst="rect">
            <a:avLst/>
          </a:prstGeom>
          <a:solidFill>
            <a:schemeClr val="accent1">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评分办法</a:t>
            </a:r>
            <a:endPar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 name="箭头3"/>
          <p:cNvSpPr/>
          <p:nvPr/>
        </p:nvSpPr>
        <p:spPr bwMode="gray">
          <a:xfrm flipV="1">
            <a:off x="1789323" y="4241510"/>
            <a:ext cx="1093019" cy="1520708"/>
          </a:xfrm>
          <a:custGeom>
            <a:avLst/>
            <a:gdLst>
              <a:gd name="T0" fmla="*/ 118 w 933"/>
              <a:gd name="T1" fmla="*/ 1044 h 1182"/>
              <a:gd name="T2" fmla="*/ 128 w 933"/>
              <a:gd name="T3" fmla="*/ 340 h 1182"/>
              <a:gd name="T4" fmla="*/ 264 w 933"/>
              <a:gd name="T5" fmla="*/ 210 h 1182"/>
              <a:gd name="T6" fmla="*/ 720 w 933"/>
              <a:gd name="T7" fmla="*/ 202 h 1182"/>
              <a:gd name="T8" fmla="*/ 720 w 933"/>
              <a:gd name="T9" fmla="*/ 320 h 1182"/>
              <a:gd name="T10" fmla="*/ 933 w 933"/>
              <a:gd name="T11" fmla="*/ 153 h 1182"/>
              <a:gd name="T12" fmla="*/ 712 w 933"/>
              <a:gd name="T13" fmla="*/ 0 h 1182"/>
              <a:gd name="T14" fmla="*/ 714 w 933"/>
              <a:gd name="T15" fmla="*/ 92 h 1182"/>
              <a:gd name="T16" fmla="*/ 234 w 933"/>
              <a:gd name="T17" fmla="*/ 94 h 1182"/>
              <a:gd name="T18" fmla="*/ 0 w 933"/>
              <a:gd name="T19" fmla="*/ 298 h 1182"/>
              <a:gd name="T20" fmla="*/ 0 w 933"/>
              <a:gd name="T21" fmla="*/ 1058 h 1182"/>
              <a:gd name="T22" fmla="*/ 118 w 933"/>
              <a:gd name="T23" fmla="*/ 1044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chemeClr val="bg1">
              <a:lumMod val="65000"/>
            </a:schemeClr>
          </a:solidFill>
          <a:ln>
            <a:noFill/>
          </a:ln>
          <a:effectLst/>
        </p:spPr>
        <p:txBody>
          <a:bodyPr wrap="none" lIns="82824" tIns="41411" rIns="82824" bIns="4141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zh-CN" altLang="en-US" sz="1200">
              <a:solidFill>
                <a:sysClr val="windowText" lastClr="000000"/>
              </a:solidFill>
              <a:latin typeface="微软雅黑" panose="020B0503020204020204" pitchFamily="34" charset="-122"/>
              <a:ea typeface="微软雅黑" panose="020B0503020204020204" pitchFamily="34" charset="-122"/>
            </a:endParaRPr>
          </a:p>
        </p:txBody>
      </p:sp>
      <p:sp>
        <p:nvSpPr>
          <p:cNvPr id="5" name="箭头2"/>
          <p:cNvSpPr/>
          <p:nvPr/>
        </p:nvSpPr>
        <p:spPr bwMode="gray">
          <a:xfrm rot="16200000">
            <a:off x="2077338" y="3608637"/>
            <a:ext cx="324863" cy="1299204"/>
          </a:xfrm>
          <a:custGeom>
            <a:avLst/>
            <a:gdLst>
              <a:gd name="T0" fmla="*/ 37 w 142"/>
              <a:gd name="T1" fmla="*/ 1 h 604"/>
              <a:gd name="T2" fmla="*/ 45 w 142"/>
              <a:gd name="T3" fmla="*/ 472 h 604"/>
              <a:gd name="T4" fmla="*/ 0 w 142"/>
              <a:gd name="T5" fmla="*/ 474 h 604"/>
              <a:gd name="T6" fmla="*/ 72 w 142"/>
              <a:gd name="T7" fmla="*/ 604 h 604"/>
              <a:gd name="T8" fmla="*/ 142 w 142"/>
              <a:gd name="T9" fmla="*/ 474 h 604"/>
              <a:gd name="T10" fmla="*/ 100 w 142"/>
              <a:gd name="T11" fmla="*/ 474 h 604"/>
              <a:gd name="T12" fmla="*/ 99 w 142"/>
              <a:gd name="T13" fmla="*/ 0 h 604"/>
              <a:gd name="T14" fmla="*/ 37 w 142"/>
              <a:gd name="T15" fmla="*/ 1 h 6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604">
                <a:moveTo>
                  <a:pt x="37" y="1"/>
                </a:moveTo>
                <a:lnTo>
                  <a:pt x="45" y="472"/>
                </a:lnTo>
                <a:lnTo>
                  <a:pt x="0" y="474"/>
                </a:lnTo>
                <a:lnTo>
                  <a:pt x="72" y="604"/>
                </a:lnTo>
                <a:lnTo>
                  <a:pt x="142" y="474"/>
                </a:lnTo>
                <a:lnTo>
                  <a:pt x="100" y="474"/>
                </a:lnTo>
                <a:lnTo>
                  <a:pt x="99" y="0"/>
                </a:lnTo>
                <a:lnTo>
                  <a:pt x="37" y="1"/>
                </a:lnTo>
                <a:close/>
              </a:path>
            </a:pathLst>
          </a:custGeom>
          <a:solidFill>
            <a:schemeClr val="bg1">
              <a:lumMod val="65000"/>
            </a:schemeClr>
          </a:solidFill>
          <a:ln>
            <a:noFill/>
          </a:ln>
          <a:effectLst/>
        </p:spPr>
        <p:txBody>
          <a:bodyPr wrap="none" lIns="82824" tIns="41411" rIns="82824" bIns="4141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zh-CN" altLang="en-US" sz="1200">
              <a:solidFill>
                <a:sysClr val="windowText" lastClr="000000"/>
              </a:solidFill>
              <a:latin typeface="微软雅黑" panose="020B0503020204020204" pitchFamily="34" charset="-122"/>
              <a:ea typeface="微软雅黑" panose="020B0503020204020204" pitchFamily="34" charset="-122"/>
            </a:endParaRPr>
          </a:p>
        </p:txBody>
      </p:sp>
      <p:sp>
        <p:nvSpPr>
          <p:cNvPr id="6" name="箭头1"/>
          <p:cNvSpPr/>
          <p:nvPr/>
        </p:nvSpPr>
        <p:spPr bwMode="gray">
          <a:xfrm>
            <a:off x="1782295" y="2580299"/>
            <a:ext cx="1093019" cy="1761588"/>
          </a:xfrm>
          <a:custGeom>
            <a:avLst/>
            <a:gdLst>
              <a:gd name="T0" fmla="*/ 118 w 933"/>
              <a:gd name="T1" fmla="*/ 1044 h 1182"/>
              <a:gd name="T2" fmla="*/ 128 w 933"/>
              <a:gd name="T3" fmla="*/ 340 h 1182"/>
              <a:gd name="T4" fmla="*/ 264 w 933"/>
              <a:gd name="T5" fmla="*/ 210 h 1182"/>
              <a:gd name="T6" fmla="*/ 720 w 933"/>
              <a:gd name="T7" fmla="*/ 202 h 1182"/>
              <a:gd name="T8" fmla="*/ 720 w 933"/>
              <a:gd name="T9" fmla="*/ 320 h 1182"/>
              <a:gd name="T10" fmla="*/ 933 w 933"/>
              <a:gd name="T11" fmla="*/ 153 h 1182"/>
              <a:gd name="T12" fmla="*/ 712 w 933"/>
              <a:gd name="T13" fmla="*/ 0 h 1182"/>
              <a:gd name="T14" fmla="*/ 714 w 933"/>
              <a:gd name="T15" fmla="*/ 92 h 1182"/>
              <a:gd name="T16" fmla="*/ 234 w 933"/>
              <a:gd name="T17" fmla="*/ 94 h 1182"/>
              <a:gd name="T18" fmla="*/ 0 w 933"/>
              <a:gd name="T19" fmla="*/ 298 h 1182"/>
              <a:gd name="T20" fmla="*/ 0 w 933"/>
              <a:gd name="T21" fmla="*/ 1058 h 1182"/>
              <a:gd name="T22" fmla="*/ 118 w 933"/>
              <a:gd name="T23" fmla="*/ 1044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chemeClr val="bg1">
              <a:lumMod val="65000"/>
            </a:schemeClr>
          </a:solidFill>
          <a:ln>
            <a:noFill/>
          </a:ln>
          <a:effectLst/>
        </p:spPr>
        <p:txBody>
          <a:bodyPr wrap="none" lIns="82824" tIns="41411" rIns="82824" bIns="4141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zh-CN" altLang="en-US" sz="1200">
              <a:solidFill>
                <a:sysClr val="windowText" lastClr="000000"/>
              </a:solidFill>
              <a:latin typeface="微软雅黑" panose="020B0503020204020204" pitchFamily="34" charset="-122"/>
              <a:ea typeface="微软雅黑" panose="020B0503020204020204" pitchFamily="34" charset="-122"/>
            </a:endParaRPr>
          </a:p>
        </p:txBody>
      </p:sp>
      <p:sp>
        <p:nvSpPr>
          <p:cNvPr id="20" name="文本1"/>
          <p:cNvSpPr>
            <a:spLocks noChangeArrowheads="1"/>
          </p:cNvSpPr>
          <p:nvPr>
            <p:custDataLst>
              <p:tags r:id="rId3"/>
            </p:custDataLst>
          </p:nvPr>
        </p:nvSpPr>
        <p:spPr bwMode="gray">
          <a:xfrm>
            <a:off x="4873764" y="2191561"/>
            <a:ext cx="6104145" cy="1195991"/>
          </a:xfrm>
          <a:prstGeom prst="roundRect">
            <a:avLst>
              <a:gd name="adj" fmla="val 11505"/>
            </a:avLst>
          </a:prstGeom>
          <a:noFill/>
          <a:ln w="15875" cap="flat" cmpd="sng" algn="ctr">
            <a:solidFill>
              <a:schemeClr val="tx1">
                <a:lumMod val="50000"/>
                <a:lumOff val="50000"/>
              </a:schemeClr>
            </a:solidFill>
            <a:prstDash val="solid"/>
          </a:ln>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一般考核评分方法是</a:t>
            </a:r>
            <a:r>
              <a:rPr lang="zh-CN" altLang="en-US" sz="2000" dirty="0">
                <a:solidFill>
                  <a:schemeClr val="tx1">
                    <a:lumMod val="75000"/>
                    <a:lumOff val="25000"/>
                  </a:schemeClr>
                </a:solidFill>
                <a:latin typeface="宋体" panose="02010600030101010101" pitchFamily="2" charset="-122"/>
                <a:ea typeface="宋体" panose="02010600030101010101" pitchFamily="2" charset="-122"/>
              </a:rPr>
              <a:t>：</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各部分考核得分乘以该部分权重之和即为井工煤矿安全生产标准化管理体系现场考核总得分</a:t>
            </a:r>
            <a:r>
              <a:rPr lang="zh-CN" altLang="en-US" sz="2000" dirty="0">
                <a:solidFill>
                  <a:schemeClr val="tx1">
                    <a:lumMod val="75000"/>
                    <a:lumOff val="25000"/>
                  </a:schemeClr>
                </a:solidFill>
                <a:latin typeface="宋体" panose="02010600030101010101" pitchFamily="2" charset="-122"/>
                <a:ea typeface="宋体" panose="02010600030101010101" pitchFamily="2" charset="-122"/>
              </a:rPr>
              <a:t>，</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sym typeface="+mn-ea"/>
              </a:rPr>
              <a:t>满分100分</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a:t>
            </a:r>
            <a:endPar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1" name="标题1"/>
          <p:cNvSpPr>
            <a:spLocks noChangeArrowheads="1"/>
          </p:cNvSpPr>
          <p:nvPr>
            <p:custDataLst>
              <p:tags r:id="rId4"/>
            </p:custDataLst>
          </p:nvPr>
        </p:nvSpPr>
        <p:spPr bwMode="gray">
          <a:xfrm>
            <a:off x="3008607" y="2185440"/>
            <a:ext cx="1242605" cy="1202113"/>
          </a:xfrm>
          <a:prstGeom prst="roundRect">
            <a:avLst>
              <a:gd name="adj" fmla="val 11921"/>
            </a:avLst>
          </a:prstGeom>
          <a:solidFill>
            <a:schemeClr val="accent1">
              <a:lumMod val="20000"/>
              <a:lumOff val="80000"/>
            </a:schemeClr>
          </a:solidFill>
          <a:ln w="63500" cap="flat" cmpd="sng" algn="ctr">
            <a:solidFill>
              <a:schemeClr val="bg1"/>
            </a:solidFill>
            <a:prstDash val="solid"/>
          </a:ln>
          <a:effectLst>
            <a:outerShdw blurRad="127000" dist="38100" dir="5400000" algn="ctr" rotWithShape="0">
              <a:prstClr val="black">
                <a:alpha val="40000"/>
              </a:prstClr>
            </a:outerShdw>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sz="2400" b="1" dirty="0">
                <a:solidFill>
                  <a:schemeClr val="tx1"/>
                </a:solidFill>
                <a:latin typeface="微软雅黑" panose="020B0503020204020204" pitchFamily="34" charset="-122"/>
                <a:ea typeface="微软雅黑" panose="020B0503020204020204" pitchFamily="34" charset="-122"/>
              </a:rPr>
              <a:t>一般</a:t>
            </a:r>
            <a:endParaRPr lang="zh-CN" sz="2400" b="1" dirty="0">
              <a:solidFill>
                <a:schemeClr val="tx1"/>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sz="2400" b="1" dirty="0">
                <a:solidFill>
                  <a:schemeClr val="tx1"/>
                </a:solidFill>
                <a:latin typeface="微软雅黑" panose="020B0503020204020204" pitchFamily="34" charset="-122"/>
                <a:ea typeface="微软雅黑" panose="020B0503020204020204" pitchFamily="34" charset="-122"/>
              </a:rPr>
              <a:t>考核</a:t>
            </a:r>
            <a:endParaRPr lang="zh-CN" sz="2400" b="1" dirty="0">
              <a:solidFill>
                <a:schemeClr val="tx1"/>
              </a:solidFill>
              <a:latin typeface="微软雅黑" panose="020B0503020204020204" pitchFamily="34" charset="-122"/>
              <a:ea typeface="微软雅黑" panose="020B0503020204020204" pitchFamily="34" charset="-122"/>
            </a:endParaRPr>
          </a:p>
        </p:txBody>
      </p:sp>
      <p:sp>
        <p:nvSpPr>
          <p:cNvPr id="22" name="文本2"/>
          <p:cNvSpPr>
            <a:spLocks noChangeArrowheads="1"/>
          </p:cNvSpPr>
          <p:nvPr>
            <p:custDataLst>
              <p:tags r:id="rId5"/>
            </p:custDataLst>
          </p:nvPr>
        </p:nvSpPr>
        <p:spPr bwMode="gray">
          <a:xfrm>
            <a:off x="4873764" y="3644938"/>
            <a:ext cx="6104145" cy="1192036"/>
          </a:xfrm>
          <a:prstGeom prst="roundRect">
            <a:avLst>
              <a:gd name="adj" fmla="val 11505"/>
            </a:avLst>
          </a:prstGeom>
          <a:noFill/>
          <a:ln w="15875" cap="flat" cmpd="sng" algn="ctr">
            <a:solidFill>
              <a:schemeClr val="tx1">
                <a:lumMod val="50000"/>
                <a:lumOff val="50000"/>
              </a:schemeClr>
            </a:solidFill>
            <a:prstDash val="solid"/>
          </a:ln>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缺项考核评分方法是：</a:t>
            </a:r>
            <a:r>
              <a:rPr lang="zh-CN" altLang="en-US" sz="2000" dirty="0">
                <a:solidFill>
                  <a:schemeClr val="tx1">
                    <a:lumMod val="75000"/>
                    <a:lumOff val="25000"/>
                  </a:schemeClr>
                </a:solidFill>
                <a:latin typeface="宋体" panose="02010600030101010101" pitchFamily="2" charset="-122"/>
                <a:ea typeface="宋体" panose="02010600030101010101" pitchFamily="2" charset="-122"/>
              </a:rPr>
              <a:t>“</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专业管理</a:t>
            </a:r>
            <a:r>
              <a:rPr lang="zh-CN" altLang="en-US" sz="2000" dirty="0">
                <a:solidFill>
                  <a:schemeClr val="tx1">
                    <a:lumMod val="75000"/>
                    <a:lumOff val="25000"/>
                  </a:schemeClr>
                </a:solidFill>
                <a:latin typeface="宋体" panose="02010600030101010101" pitchFamily="2" charset="-122"/>
                <a:ea typeface="宋体" panose="02010600030101010101" pitchFamily="2" charset="-122"/>
              </a:rPr>
              <a:t>”</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中缺项专业不得分，以缺项外的现场考核总得分除以所在权重计算最终考核得分</a:t>
            </a:r>
            <a:r>
              <a:rPr lang="zh-CN" altLang="en-US" sz="2000" dirty="0">
                <a:solidFill>
                  <a:schemeClr val="tx1">
                    <a:lumMod val="75000"/>
                    <a:lumOff val="25000"/>
                  </a:schemeClr>
                </a:solidFill>
                <a:latin typeface="宋体" panose="02010600030101010101" pitchFamily="2" charset="-122"/>
                <a:ea typeface="宋体" panose="02010600030101010101" pitchFamily="2" charset="-122"/>
              </a:rPr>
              <a:t>。</a:t>
            </a:r>
            <a:endParaRPr lang="zh-CN" altLang="en-US" sz="2000" dirty="0">
              <a:solidFill>
                <a:schemeClr val="tx1">
                  <a:lumMod val="75000"/>
                  <a:lumOff val="25000"/>
                </a:schemeClr>
              </a:solidFill>
              <a:latin typeface="宋体" panose="02010600030101010101" pitchFamily="2" charset="-122"/>
              <a:ea typeface="宋体" panose="02010600030101010101" pitchFamily="2" charset="-122"/>
            </a:endParaRPr>
          </a:p>
        </p:txBody>
      </p:sp>
      <p:sp>
        <p:nvSpPr>
          <p:cNvPr id="23" name="标题2"/>
          <p:cNvSpPr>
            <a:spLocks noChangeArrowheads="1"/>
          </p:cNvSpPr>
          <p:nvPr>
            <p:custDataLst>
              <p:tags r:id="rId6"/>
            </p:custDataLst>
          </p:nvPr>
        </p:nvSpPr>
        <p:spPr bwMode="gray">
          <a:xfrm>
            <a:off x="3008607" y="3644938"/>
            <a:ext cx="1242607" cy="1192036"/>
          </a:xfrm>
          <a:prstGeom prst="roundRect">
            <a:avLst>
              <a:gd name="adj" fmla="val 11921"/>
            </a:avLst>
          </a:prstGeom>
          <a:solidFill>
            <a:schemeClr val="accent1">
              <a:lumMod val="40000"/>
              <a:lumOff val="60000"/>
            </a:schemeClr>
          </a:solidFill>
          <a:ln w="63500" cap="flat" cmpd="sng" algn="ctr">
            <a:solidFill>
              <a:schemeClr val="bg1"/>
            </a:solidFill>
            <a:prstDash val="solid"/>
          </a:ln>
          <a:effectLst>
            <a:outerShdw blurRad="127000" dist="38100" dir="5400000" algn="ctr" rotWithShape="0">
              <a:prstClr val="black">
                <a:alpha val="40000"/>
              </a:prstClr>
            </a:outerShdw>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buClrTx/>
              <a:buSzTx/>
              <a:buNone/>
              <a:defRPr/>
            </a:pPr>
            <a:r>
              <a:rPr lang="zh-CN" sz="2400" b="1" dirty="0">
                <a:latin typeface="微软雅黑" panose="020B0503020204020204" pitchFamily="34" charset="-122"/>
                <a:ea typeface="微软雅黑" panose="020B0503020204020204" pitchFamily="34" charset="-122"/>
              </a:rPr>
              <a:t>缺项</a:t>
            </a:r>
            <a:endParaRPr lang="zh-CN" sz="2400" b="1" dirty="0">
              <a:latin typeface="微软雅黑" panose="020B0503020204020204" pitchFamily="34" charset="-122"/>
              <a:ea typeface="微软雅黑" panose="020B0503020204020204" pitchFamily="34" charset="-122"/>
            </a:endParaRPr>
          </a:p>
          <a:p>
            <a:pPr algn="ctr" fontAlgn="base">
              <a:lnSpc>
                <a:spcPct val="120000"/>
              </a:lnSpc>
              <a:buClrTx/>
              <a:buSzTx/>
              <a:buNone/>
              <a:defRPr/>
            </a:pPr>
            <a:r>
              <a:rPr lang="zh-CN" sz="2400" b="1" dirty="0">
                <a:latin typeface="微软雅黑" panose="020B0503020204020204" pitchFamily="34" charset="-122"/>
                <a:ea typeface="微软雅黑" panose="020B0503020204020204" pitchFamily="34" charset="-122"/>
              </a:rPr>
              <a:t>考核</a:t>
            </a:r>
            <a:endParaRPr lang="zh-CN" sz="2400" b="1" dirty="0">
              <a:latin typeface="微软雅黑" panose="020B0503020204020204" pitchFamily="34" charset="-122"/>
              <a:ea typeface="微软雅黑" panose="020B0503020204020204" pitchFamily="34" charset="-122"/>
            </a:endParaRPr>
          </a:p>
        </p:txBody>
      </p:sp>
      <p:sp>
        <p:nvSpPr>
          <p:cNvPr id="26" name="文本3"/>
          <p:cNvSpPr>
            <a:spLocks noChangeArrowheads="1"/>
          </p:cNvSpPr>
          <p:nvPr>
            <p:custDataLst>
              <p:tags r:id="rId7"/>
            </p:custDataLst>
          </p:nvPr>
        </p:nvSpPr>
        <p:spPr bwMode="ltGray">
          <a:xfrm>
            <a:off x="4873764" y="5086010"/>
            <a:ext cx="6104145" cy="1181401"/>
          </a:xfrm>
          <a:prstGeom prst="roundRect">
            <a:avLst>
              <a:gd name="adj" fmla="val 11505"/>
            </a:avLst>
          </a:prstGeom>
          <a:noFill/>
          <a:ln w="15875" cap="flat" cmpd="sng" algn="ctr">
            <a:solidFill>
              <a:schemeClr val="tx1">
                <a:lumMod val="50000"/>
                <a:lumOff val="50000"/>
              </a:schemeClr>
            </a:solidFill>
            <a:prstDash val="solid"/>
          </a:ln>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各部分评分表中</a:t>
            </a:r>
            <a:r>
              <a:rPr lang="zh-CN" altLang="en-US" sz="2000" dirty="0">
                <a:solidFill>
                  <a:schemeClr val="tx1">
                    <a:lumMod val="75000"/>
                    <a:lumOff val="25000"/>
                  </a:schemeClr>
                </a:solidFill>
                <a:latin typeface="宋体" panose="02010600030101010101" pitchFamily="2" charset="-122"/>
                <a:ea typeface="宋体" panose="02010600030101010101" pitchFamily="2" charset="-122"/>
                <a:sym typeface="+mn-ea"/>
              </a:rPr>
              <a:t>“</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项目内容</a:t>
            </a:r>
            <a:r>
              <a:rPr lang="zh-CN" altLang="en-US" sz="2000" dirty="0">
                <a:solidFill>
                  <a:schemeClr val="tx1">
                    <a:lumMod val="75000"/>
                    <a:lumOff val="25000"/>
                  </a:schemeClr>
                </a:solidFill>
                <a:latin typeface="宋体" panose="02010600030101010101" pitchFamily="2" charset="-122"/>
                <a:ea typeface="宋体" panose="02010600030101010101" pitchFamily="2" charset="-122"/>
                <a:sym typeface="+mn-ea"/>
              </a:rPr>
              <a:t>”</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缺项的不得分</a:t>
            </a:r>
            <a:r>
              <a:rPr lang="zh-CN" altLang="en-US" sz="2000" dirty="0">
                <a:solidFill>
                  <a:schemeClr val="tx1">
                    <a:lumMod val="75000"/>
                    <a:lumOff val="25000"/>
                  </a:schemeClr>
                </a:solidFill>
                <a:latin typeface="宋体" panose="02010600030101010101" pitchFamily="2" charset="-122"/>
                <a:ea typeface="宋体" panose="02010600030101010101" pitchFamily="2" charset="-122"/>
              </a:rPr>
              <a:t>，</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以缺项外的现场考核得分除以所在权重计算最终考核得分</a:t>
            </a:r>
            <a:r>
              <a:rPr lang="zh-CN" altLang="en-US" sz="2000" dirty="0">
                <a:solidFill>
                  <a:schemeClr val="tx1">
                    <a:lumMod val="75000"/>
                    <a:lumOff val="25000"/>
                  </a:schemeClr>
                </a:solidFill>
                <a:latin typeface="宋体" panose="02010600030101010101" pitchFamily="2" charset="-122"/>
                <a:ea typeface="宋体" panose="02010600030101010101" pitchFamily="2" charset="-122"/>
              </a:rPr>
              <a:t>。</a:t>
            </a:r>
            <a:endParaRPr lang="zh-CN" altLang="en-US" sz="2000" dirty="0">
              <a:solidFill>
                <a:schemeClr val="tx1">
                  <a:lumMod val="75000"/>
                  <a:lumOff val="25000"/>
                </a:schemeClr>
              </a:solidFill>
              <a:latin typeface="宋体" panose="02010600030101010101" pitchFamily="2" charset="-122"/>
              <a:ea typeface="宋体" panose="02010600030101010101" pitchFamily="2" charset="-122"/>
            </a:endParaRPr>
          </a:p>
        </p:txBody>
      </p:sp>
      <p:sp>
        <p:nvSpPr>
          <p:cNvPr id="37" name="标题3"/>
          <p:cNvSpPr>
            <a:spLocks noChangeArrowheads="1"/>
          </p:cNvSpPr>
          <p:nvPr>
            <p:custDataLst>
              <p:tags r:id="rId8"/>
            </p:custDataLst>
          </p:nvPr>
        </p:nvSpPr>
        <p:spPr bwMode="gray">
          <a:xfrm>
            <a:off x="3008607" y="5086010"/>
            <a:ext cx="1242605" cy="1181401"/>
          </a:xfrm>
          <a:prstGeom prst="roundRect">
            <a:avLst>
              <a:gd name="adj" fmla="val 11921"/>
            </a:avLst>
          </a:prstGeom>
          <a:solidFill>
            <a:schemeClr val="accent1">
              <a:lumMod val="60000"/>
              <a:lumOff val="40000"/>
            </a:schemeClr>
          </a:solidFill>
          <a:ln w="63500" cap="flat" cmpd="sng" algn="ctr">
            <a:solidFill>
              <a:schemeClr val="bg1"/>
            </a:solidFill>
            <a:prstDash val="solid"/>
          </a:ln>
          <a:effectLst>
            <a:outerShdw blurRad="127000" dist="38100" dir="5400000" algn="ctr" rotWithShape="0">
              <a:prstClr val="black">
                <a:alpha val="40000"/>
              </a:prstClr>
            </a:outerShdw>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buClrTx/>
              <a:buSzTx/>
              <a:buNone/>
              <a:defRPr/>
            </a:pPr>
            <a:r>
              <a:rPr lang="zh-CN" sz="2400" b="1" dirty="0">
                <a:latin typeface="微软雅黑" panose="020B0503020204020204" pitchFamily="34" charset="-122"/>
                <a:ea typeface="微软雅黑" panose="020B0503020204020204" pitchFamily="34" charset="-122"/>
              </a:rPr>
              <a:t>重点</a:t>
            </a:r>
            <a:endParaRPr lang="zh-CN" sz="2400" b="1" dirty="0">
              <a:latin typeface="微软雅黑" panose="020B0503020204020204" pitchFamily="34" charset="-122"/>
              <a:ea typeface="微软雅黑" panose="020B0503020204020204" pitchFamily="34" charset="-122"/>
            </a:endParaRPr>
          </a:p>
          <a:p>
            <a:pPr algn="ctr" fontAlgn="base">
              <a:lnSpc>
                <a:spcPct val="120000"/>
              </a:lnSpc>
              <a:buClrTx/>
              <a:buSzTx/>
              <a:buNone/>
              <a:defRPr/>
            </a:pPr>
            <a:r>
              <a:rPr lang="zh-CN" sz="2400" b="1" dirty="0">
                <a:latin typeface="微软雅黑" panose="020B0503020204020204" pitchFamily="34" charset="-122"/>
                <a:ea typeface="微软雅黑" panose="020B0503020204020204" pitchFamily="34" charset="-122"/>
              </a:rPr>
              <a:t>说明</a:t>
            </a:r>
            <a:endParaRPr lang="zh-CN" sz="2400" b="1" dirty="0">
              <a:latin typeface="微软雅黑" panose="020B0503020204020204" pitchFamily="34" charset="-122"/>
              <a:ea typeface="微软雅黑" panose="020B0503020204020204" pitchFamily="34" charset="-122"/>
            </a:endParaRPr>
          </a:p>
        </p:txBody>
      </p:sp>
      <p:sp>
        <p:nvSpPr>
          <p:cNvPr id="38" name="Oval 19"/>
          <p:cNvSpPr>
            <a:spLocks noChangeArrowheads="1"/>
          </p:cNvSpPr>
          <p:nvPr/>
        </p:nvSpPr>
        <p:spPr bwMode="auto">
          <a:xfrm>
            <a:off x="1034462" y="3549208"/>
            <a:ext cx="1382569" cy="1384297"/>
          </a:xfrm>
          <a:prstGeom prst="ellipse">
            <a:avLst/>
          </a:prstGeom>
          <a:solidFill>
            <a:schemeClr val="accent1"/>
          </a:solidFill>
          <a:ln w="63500">
            <a:solidFill>
              <a:schemeClr val="bg1"/>
            </a:solidFill>
            <a:round/>
          </a:ln>
          <a:effectLst>
            <a:outerShdw blurRad="127000" dist="38100" dir="5400000" algn="ctr" rotWithShape="0">
              <a:prstClr val="black">
                <a:alpha val="40000"/>
              </a:prstClr>
            </a:outerShdw>
          </a:effectLst>
        </p:spPr>
        <p:txBody>
          <a:bodyPr lIns="82824" tIns="41411" rIns="82824" bIns="41411" anchor="ctr"/>
          <a:lstStyle/>
          <a:p>
            <a:pPr algn="ctr">
              <a:lnSpc>
                <a:spcPct val="120000"/>
              </a:lnSpc>
              <a:defRPr/>
            </a:pPr>
            <a:r>
              <a:rPr lang="zh-CN" altLang="en-US" sz="2400" b="1" kern="0" dirty="0">
                <a:solidFill>
                  <a:schemeClr val="bg1"/>
                </a:solidFill>
                <a:latin typeface="微软雅黑" panose="020B0503020204020204" pitchFamily="34" charset="-122"/>
                <a:ea typeface="微软雅黑" panose="020B0503020204020204" pitchFamily="34" charset="-122"/>
              </a:rPr>
              <a:t>优化评分办法</a:t>
            </a:r>
            <a:endParaRPr lang="zh-CN" altLang="en-US" sz="2400" b="1" kern="0" dirty="0">
              <a:solidFill>
                <a:schemeClr val="bg1"/>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9" name="矩形 1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圆角矩形 10"/>
          <p:cNvSpPr>
            <a:spLocks noChangeArrowheads="1"/>
          </p:cNvSpPr>
          <p:nvPr/>
        </p:nvSpPr>
        <p:spPr bwMode="auto">
          <a:xfrm>
            <a:off x="1562735" y="2132965"/>
            <a:ext cx="8679815" cy="3948430"/>
          </a:xfrm>
          <a:prstGeom prst="roundRect">
            <a:avLst>
              <a:gd name="adj" fmla="val 2759"/>
            </a:avLst>
          </a:prstGeom>
          <a:solidFill>
            <a:schemeClr val="bg1">
              <a:alpha val="31000"/>
            </a:schemeClr>
          </a:solidFill>
          <a:ln w="1270" cmpd="sng">
            <a:solidFill>
              <a:srgbClr val="004D86"/>
            </a:solidFill>
            <a:round/>
          </a:ln>
          <a:effectLst>
            <a:outerShdw dist="25401" dir="2700000" algn="ctr" rotWithShape="0">
              <a:srgbClr val="000000">
                <a:alpha val="39000"/>
              </a:srgbClr>
            </a:outerShdw>
          </a:effectLst>
        </p:spPr>
        <p:txBody>
          <a:bodyPr lIns="91458" tIns="45729" rIns="91458" bIns="45729" anchor="ct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zh-CN" altLang="en-US">
              <a:solidFill>
                <a:srgbClr val="FFFFFF"/>
              </a:solidFill>
            </a:endParaRPr>
          </a:p>
        </p:txBody>
      </p:sp>
      <p:grpSp>
        <p:nvGrpSpPr>
          <p:cNvPr id="24579" name="组合 11"/>
          <p:cNvGrpSpPr/>
          <p:nvPr/>
        </p:nvGrpSpPr>
        <p:grpSpPr bwMode="auto">
          <a:xfrm flipH="1">
            <a:off x="9690735" y="1830705"/>
            <a:ext cx="1134745" cy="1371600"/>
            <a:chOff x="0" y="0"/>
            <a:chExt cx="947188" cy="1052975"/>
          </a:xfrm>
        </p:grpSpPr>
        <p:grpSp>
          <p:nvGrpSpPr>
            <p:cNvPr id="24580" name="组合 13"/>
            <p:cNvGrpSpPr/>
            <p:nvPr/>
          </p:nvGrpSpPr>
          <p:grpSpPr bwMode="auto">
            <a:xfrm>
              <a:off x="137207" y="0"/>
              <a:ext cx="809981" cy="1052975"/>
              <a:chOff x="0" y="0"/>
              <a:chExt cx="720080" cy="936104"/>
            </a:xfrm>
          </p:grpSpPr>
          <p:grpSp>
            <p:nvGrpSpPr>
              <p:cNvPr id="24581" name="组合 15"/>
              <p:cNvGrpSpPr/>
              <p:nvPr/>
            </p:nvGrpSpPr>
            <p:grpSpPr bwMode="auto">
              <a:xfrm>
                <a:off x="0" y="0"/>
                <a:ext cx="576064" cy="936104"/>
                <a:chOff x="0" y="0"/>
                <a:chExt cx="576064" cy="936104"/>
              </a:xfrm>
            </p:grpSpPr>
            <p:sp>
              <p:nvSpPr>
                <p:cNvPr id="24582" name="圆角矩形 19"/>
                <p:cNvSpPr>
                  <a:spLocks noChangeArrowheads="1"/>
                </p:cNvSpPr>
                <p:nvPr/>
              </p:nvSpPr>
              <p:spPr bwMode="auto">
                <a:xfrm>
                  <a:off x="0" y="0"/>
                  <a:ext cx="576064" cy="936104"/>
                </a:xfrm>
                <a:prstGeom prst="roundRect">
                  <a:avLst>
                    <a:gd name="adj" fmla="val 16667"/>
                  </a:avLst>
                </a:prstGeom>
                <a:solidFill>
                  <a:schemeClr val="accent1"/>
                </a:solidFill>
                <a:ln>
                  <a:noFill/>
                </a:ln>
                <a:effectLst>
                  <a:outerShdw dist="38100" dir="2700000" algn="ctr" rotWithShape="0">
                    <a:srgbClr val="000000">
                      <a:alpha val="39000"/>
                    </a:srgbClr>
                  </a:outerShdw>
                </a:effectLst>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zh-CN" altLang="en-US">
                    <a:solidFill>
                      <a:srgbClr val="FFFFFF"/>
                    </a:solidFill>
                  </a:endParaRPr>
                </a:p>
              </p:txBody>
            </p:sp>
            <p:sp>
              <p:nvSpPr>
                <p:cNvPr id="24583" name="圆角矩形 10"/>
                <p:cNvSpPr/>
                <p:nvPr/>
              </p:nvSpPr>
              <p:spPr bwMode="auto">
                <a:xfrm>
                  <a:off x="13321" y="9525"/>
                  <a:ext cx="540517" cy="849176"/>
                </a:xfrm>
                <a:custGeom>
                  <a:avLst/>
                  <a:gdLst>
                    <a:gd name="T0" fmla="*/ 96013 w 567277"/>
                    <a:gd name="T1" fmla="*/ 0 h 849176"/>
                    <a:gd name="T2" fmla="*/ 480051 w 567277"/>
                    <a:gd name="T3" fmla="*/ 0 h 849176"/>
                    <a:gd name="T4" fmla="*/ 567277 w 567277"/>
                    <a:gd name="T5" fmla="*/ 56798 h 849176"/>
                    <a:gd name="T6" fmla="*/ 1834 w 567277"/>
                    <a:gd name="T7" fmla="*/ 849176 h 849176"/>
                    <a:gd name="T8" fmla="*/ 0 w 567277"/>
                    <a:gd name="T9" fmla="*/ 840091 h 849176"/>
                    <a:gd name="T10" fmla="*/ 0 w 567277"/>
                    <a:gd name="T11" fmla="*/ 96013 h 849176"/>
                    <a:gd name="T12" fmla="*/ 96013 w 567277"/>
                    <a:gd name="T13" fmla="*/ 0 h 849176"/>
                  </a:gdLst>
                  <a:ahLst/>
                  <a:cxnLst>
                    <a:cxn ang="0">
                      <a:pos x="T0" y="T1"/>
                    </a:cxn>
                    <a:cxn ang="0">
                      <a:pos x="T2" y="T3"/>
                    </a:cxn>
                    <a:cxn ang="0">
                      <a:pos x="T4" y="T5"/>
                    </a:cxn>
                    <a:cxn ang="0">
                      <a:pos x="T6" y="T7"/>
                    </a:cxn>
                    <a:cxn ang="0">
                      <a:pos x="T8" y="T9"/>
                    </a:cxn>
                    <a:cxn ang="0">
                      <a:pos x="T10" y="T11"/>
                    </a:cxn>
                    <a:cxn ang="0">
                      <a:pos x="T12" y="T13"/>
                    </a:cxn>
                  </a:cxnLst>
                  <a:rect l="0" t="0" r="r" b="b"/>
                  <a:pathLst>
                    <a:path w="567277" h="849176">
                      <a:moveTo>
                        <a:pt x="96013" y="0"/>
                      </a:moveTo>
                      <a:lnTo>
                        <a:pt x="480051" y="0"/>
                      </a:lnTo>
                      <a:cubicBezTo>
                        <a:pt x="519045" y="0"/>
                        <a:pt x="552609" y="23245"/>
                        <a:pt x="567277" y="56798"/>
                      </a:cubicBezTo>
                      <a:cubicBezTo>
                        <a:pt x="244152" y="189919"/>
                        <a:pt x="14842" y="493018"/>
                        <a:pt x="1834" y="849176"/>
                      </a:cubicBezTo>
                      <a:cubicBezTo>
                        <a:pt x="148" y="846275"/>
                        <a:pt x="0" y="843200"/>
                        <a:pt x="0" y="840091"/>
                      </a:cubicBezTo>
                      <a:lnTo>
                        <a:pt x="0" y="96013"/>
                      </a:lnTo>
                      <a:cubicBezTo>
                        <a:pt x="0" y="42986"/>
                        <a:pt x="42986" y="0"/>
                        <a:pt x="96013" y="0"/>
                      </a:cubicBezTo>
                      <a:close/>
                    </a:path>
                  </a:pathLst>
                </a:custGeom>
                <a:gradFill rotWithShape="0">
                  <a:gsLst>
                    <a:gs pos="0">
                      <a:schemeClr val="bg1">
                        <a:alpha val="34999"/>
                      </a:schemeClr>
                    </a:gs>
                    <a:gs pos="100000">
                      <a:schemeClr val="tx2"/>
                    </a:gs>
                  </a:gsLst>
                  <a:lin ang="1200000"/>
                </a:gra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p>
              </p:txBody>
            </p:sp>
          </p:grpSp>
          <p:pic>
            <p:nvPicPr>
              <p:cNvPr id="24584" name="图片 16"/>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401133" y="144017"/>
                <a:ext cx="318947" cy="12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图片 17"/>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401133" y="396045"/>
                <a:ext cx="318947" cy="12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6" name="图片 1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a:off x="401133" y="648072"/>
                <a:ext cx="318947" cy="12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87" name="矩形 2"/>
            <p:cNvSpPr>
              <a:spLocks noChangeArrowheads="1"/>
            </p:cNvSpPr>
            <p:nvPr/>
          </p:nvSpPr>
          <p:spPr bwMode="auto">
            <a:xfrm>
              <a:off x="0" y="66934"/>
              <a:ext cx="792088" cy="684434"/>
            </a:xfrm>
            <a:prstGeom prst="rect">
              <a:avLst/>
            </a:prstGeom>
            <a:noFill/>
            <a:ln>
              <a:noFill/>
            </a:ln>
            <a:effectLst>
              <a:outerShdw dist="25401" dir="2700000" algn="ctr" rotWithShape="0">
                <a:srgbClr val="000000">
                  <a:alpha val="3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r>
                <a:rPr lang="zh-CN" altLang="en-US" sz="2600" dirty="0">
                  <a:solidFill>
                    <a:schemeClr val="bg1"/>
                  </a:solidFill>
                  <a:latin typeface="微软雅黑" panose="020B0503020204020204" pitchFamily="34" charset="-122"/>
                  <a:ea typeface="微软雅黑" panose="020B0503020204020204" pitchFamily="34" charset="-122"/>
                </a:rPr>
                <a:t>挂</a:t>
              </a:r>
              <a:endParaRPr lang="zh-CN" altLang="en-US" sz="2600" dirty="0">
                <a:solidFill>
                  <a:schemeClr val="bg1"/>
                </a:solidFill>
                <a:latin typeface="微软雅黑" panose="020B0503020204020204" pitchFamily="34" charset="-122"/>
                <a:ea typeface="微软雅黑" panose="020B0503020204020204" pitchFamily="34" charset="-122"/>
              </a:endParaRPr>
            </a:p>
            <a:p>
              <a:pPr algn="ctr" eaLnBrk="1" hangingPunct="1"/>
              <a:r>
                <a:rPr lang="zh-CN" altLang="en-US" sz="2600" dirty="0">
                  <a:solidFill>
                    <a:schemeClr val="bg1"/>
                  </a:solidFill>
                  <a:latin typeface="微软雅黑" panose="020B0503020204020204" pitchFamily="34" charset="-122"/>
                  <a:ea typeface="微软雅黑" panose="020B0503020204020204" pitchFamily="34" charset="-122"/>
                </a:rPr>
                <a:t>钩</a:t>
              </a:r>
              <a:endParaRPr lang="en-US" altLang="zh-CN" sz="2600" dirty="0">
                <a:solidFill>
                  <a:schemeClr val="bg1"/>
                </a:solidFill>
                <a:latin typeface="微软雅黑" panose="020B0503020204020204" pitchFamily="34" charset="-122"/>
                <a:ea typeface="微软雅黑" panose="020B0503020204020204" pitchFamily="34" charset="-122"/>
              </a:endParaRPr>
            </a:p>
          </p:txBody>
        </p:sp>
      </p:grpSp>
      <p:sp>
        <p:nvSpPr>
          <p:cNvPr id="24588" name="矩形 21"/>
          <p:cNvSpPr>
            <a:spLocks noChangeArrowheads="1"/>
          </p:cNvSpPr>
          <p:nvPr/>
        </p:nvSpPr>
        <p:spPr bwMode="auto">
          <a:xfrm>
            <a:off x="1746885" y="2206625"/>
            <a:ext cx="8216265" cy="3845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58" tIns="45729" rIns="91458" bIns="45729">
            <a:no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indent="457200" algn="just" fontAlgn="auto">
              <a:lnSpc>
                <a:spcPct val="200000"/>
              </a:lnSpc>
              <a:spcBef>
                <a:spcPts val="0"/>
              </a:spcBef>
              <a:spcAft>
                <a:spcPts val="0"/>
              </a:spcAft>
            </a:pPr>
            <a:r>
              <a:rPr lang="zh-CN" altLang="en-US" sz="2400" b="1">
                <a:latin typeface="微软雅黑" panose="020B0503020204020204" pitchFamily="34" charset="-122"/>
                <a:ea typeface="微软雅黑" panose="020B0503020204020204" pitchFamily="34" charset="-122"/>
                <a:sym typeface="+mn-ea"/>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优化安全生产周期与标准化考核得分挂钩问题</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将</a:t>
            </a:r>
            <a:r>
              <a:rPr lang="zh-CN" altLang="en-US" dirty="0">
                <a:latin typeface="宋体" panose="02010600030101010101" pitchFamily="2" charset="-122"/>
                <a:cs typeface="微软雅黑" panose="020B0503020204020204" pitchFamily="34" charset="-122"/>
                <a:sym typeface="+mn-ea"/>
              </a:rPr>
              <a:t>“</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安全生产周期</a:t>
            </a:r>
            <a:r>
              <a:rPr lang="zh-CN" altLang="en-US" dirty="0">
                <a:latin typeface="宋体" panose="02010600030101010101" pitchFamily="2" charset="-122"/>
                <a:cs typeface="微软雅黑" panose="020B0503020204020204" pitchFamily="34" charset="-122"/>
                <a:sym typeface="+mn-ea"/>
              </a:rPr>
              <a:t>”</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作为总则的附加得分项</a:t>
            </a:r>
            <a:r>
              <a:rPr lang="zh-CN" altLang="en-US" dirty="0">
                <a:latin typeface="宋体" panose="02010600030101010101" pitchFamily="2" charset="-122"/>
                <a:cs typeface="微软雅黑" panose="020B0503020204020204" pitchFamily="34" charset="-122"/>
                <a:sym typeface="+mn-ea"/>
              </a:rPr>
              <a:t>，</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对2个自然年及以上未发生生产安全事故的煤矿</a:t>
            </a:r>
            <a:r>
              <a:rPr lang="zh-CN" altLang="en-US" dirty="0">
                <a:latin typeface="宋体" panose="02010600030101010101" pitchFamily="2" charset="-122"/>
                <a:cs typeface="微软雅黑" panose="020B0503020204020204" pitchFamily="34" charset="-122"/>
                <a:sym typeface="+mn-ea"/>
              </a:rPr>
              <a:t>，</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在现场考核得分的基础上予以加分</a:t>
            </a:r>
            <a:r>
              <a:rPr lang="zh-CN" altLang="en-US" dirty="0">
                <a:latin typeface="宋体" panose="02010600030101010101" pitchFamily="2" charset="-122"/>
                <a:cs typeface="微软雅黑" panose="020B0503020204020204" pitchFamily="34" charset="-122"/>
                <a:sym typeface="+mn-ea"/>
              </a:rPr>
              <a:t>，</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2个自然年未发生生产安全事故的</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加0.1分</a:t>
            </a:r>
            <a:r>
              <a:rPr lang="zh-CN" altLang="en-US" b="1" dirty="0">
                <a:solidFill>
                  <a:srgbClr val="FF0000"/>
                </a:solidFill>
                <a:latin typeface="宋体" panose="02010600030101010101" pitchFamily="2" charset="-122"/>
                <a:cs typeface="微软雅黑" panose="020B0503020204020204" pitchFamily="34" charset="-122"/>
                <a:sym typeface="+mn-ea"/>
              </a:rPr>
              <a:t>，</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后每增加1年加0.1分</a:t>
            </a:r>
            <a:r>
              <a:rPr lang="zh-CN" altLang="en-US" b="1" dirty="0">
                <a:solidFill>
                  <a:srgbClr val="FF0000"/>
                </a:solidFill>
                <a:latin typeface="宋体" panose="02010600030101010101" pitchFamily="2" charset="-122"/>
                <a:cs typeface="微软雅黑" panose="020B0503020204020204" pitchFamily="34" charset="-122"/>
                <a:sym typeface="+mn-ea"/>
              </a:rPr>
              <a:t>，</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最多加2分</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rPr>
              <a:t>  </a:t>
            </a:r>
            <a:endPar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2"/>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 name="MH_SubTitle_1"/>
          <p:cNvSpPr/>
          <p:nvPr>
            <p:custDataLst>
              <p:tags r:id="rId3"/>
            </p:custDataLst>
          </p:nvPr>
        </p:nvSpPr>
        <p:spPr>
          <a:xfrm>
            <a:off x="1490980" y="1125220"/>
            <a:ext cx="2188845" cy="655955"/>
          </a:xfrm>
          <a:prstGeom prst="rect">
            <a:avLst/>
          </a:prstGeom>
          <a:solidFill>
            <a:schemeClr val="accent1">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评分办法</a:t>
            </a:r>
            <a:endPar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19" name="直接连接符 18"/>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0" name="矩形 19"/>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5" name="Group 43"/>
          <p:cNvGrpSpPr/>
          <p:nvPr>
            <p:custDataLst>
              <p:tags r:id="rId1"/>
            </p:custDataLst>
          </p:nvPr>
        </p:nvGrpSpPr>
        <p:grpSpPr bwMode="auto">
          <a:xfrm>
            <a:off x="4364038" y="4738743"/>
            <a:ext cx="2489200" cy="717329"/>
            <a:chOff x="3211" y="2438"/>
            <a:chExt cx="2091" cy="602"/>
          </a:xfrm>
        </p:grpSpPr>
        <p:cxnSp>
          <p:nvCxnSpPr>
            <p:cNvPr id="136" name="直接连接符 66"/>
            <p:cNvCxnSpPr>
              <a:cxnSpLocks noChangeShapeType="1"/>
            </p:cNvCxnSpPr>
            <p:nvPr>
              <p:custDataLst>
                <p:tags r:id="rId2"/>
              </p:custDataLst>
            </p:nvPr>
          </p:nvCxnSpPr>
          <p:spPr bwMode="auto">
            <a:xfrm>
              <a:off x="3211" y="2750"/>
              <a:ext cx="1494" cy="0"/>
            </a:xfrm>
            <a:prstGeom prst="line">
              <a:avLst/>
            </a:prstGeom>
            <a:noFill/>
            <a:ln w="25400" algn="ctr">
              <a:solidFill>
                <a:schemeClr val="tx1"/>
              </a:solidFill>
              <a:miter lim="800000"/>
            </a:ln>
          </p:spPr>
        </p:cxnSp>
        <p:grpSp>
          <p:nvGrpSpPr>
            <p:cNvPr id="137" name="Group 87"/>
            <p:cNvGrpSpPr/>
            <p:nvPr/>
          </p:nvGrpSpPr>
          <p:grpSpPr bwMode="auto">
            <a:xfrm>
              <a:off x="4700" y="2438"/>
              <a:ext cx="602" cy="602"/>
              <a:chOff x="4700" y="2438"/>
              <a:chExt cx="602" cy="602"/>
            </a:xfrm>
          </p:grpSpPr>
          <p:sp>
            <p:nvSpPr>
              <p:cNvPr id="138" name="椭圆 67"/>
              <p:cNvSpPr>
                <a:spLocks noChangeArrowheads="1"/>
              </p:cNvSpPr>
              <p:nvPr>
                <p:custDataLst>
                  <p:tags r:id="rId3"/>
                </p:custDataLst>
              </p:nvPr>
            </p:nvSpPr>
            <p:spPr bwMode="auto">
              <a:xfrm>
                <a:off x="4701" y="2438"/>
                <a:ext cx="601" cy="602"/>
              </a:xfrm>
              <a:prstGeom prst="ellipse">
                <a:avLst/>
              </a:prstGeom>
              <a:solidFill>
                <a:srgbClr val="005DA2"/>
              </a:solidFill>
              <a:ln w="25400" algn="ctr">
                <a:noFill/>
                <a:miter lim="800000"/>
              </a:ln>
            </p:spPr>
            <p:txBody>
              <a:bodyPr lIns="68589" tIns="34295" rIns="68589" bIns="34295" anchor="ctr"/>
              <a:lstStyle/>
              <a:p>
                <a:pPr algn="ctr" defTabSz="683895">
                  <a:defRPr/>
                </a:pPr>
                <a:endParaRPr lang="zh-CN" altLang="en-US" dirty="0">
                  <a:solidFill>
                    <a:srgbClr val="FFFFFF"/>
                  </a:solidFill>
                  <a:latin typeface="+mn-lt"/>
                  <a:ea typeface="微软雅黑" panose="020B0503020204020204" pitchFamily="34" charset="-122"/>
                </a:endParaRPr>
              </a:p>
            </p:txBody>
          </p:sp>
          <p:sp>
            <p:nvSpPr>
              <p:cNvPr id="139" name="矩形 71"/>
              <p:cNvSpPr>
                <a:spLocks noChangeArrowheads="1"/>
              </p:cNvSpPr>
              <p:nvPr>
                <p:custDataLst>
                  <p:tags r:id="rId4"/>
                </p:custDataLst>
              </p:nvPr>
            </p:nvSpPr>
            <p:spPr bwMode="auto">
              <a:xfrm>
                <a:off x="4883" y="2569"/>
                <a:ext cx="269" cy="355"/>
              </a:xfrm>
              <a:prstGeom prst="rect">
                <a:avLst/>
              </a:prstGeom>
              <a:noFill/>
              <a:ln w="9525">
                <a:noFill/>
                <a:miter lim="800000"/>
              </a:ln>
            </p:spPr>
            <p:txBody>
              <a:bodyPr wrap="none" lIns="68582" tIns="34292" rIns="68582" bIns="34292">
                <a:spAutoFit/>
              </a:bodyPr>
              <a:lstStyle/>
              <a:p>
                <a:pPr defTabSz="683895"/>
                <a:r>
                  <a:rPr lang="en-US" altLang="zh-CN" sz="2300" b="1" dirty="0">
                    <a:solidFill>
                      <a:schemeClr val="bg1"/>
                    </a:solidFill>
                    <a:latin typeface="微软雅黑" panose="020B0503020204020204" pitchFamily="34" charset="-122"/>
                    <a:ea typeface="微软雅黑" panose="020B0503020204020204" pitchFamily="34" charset="-122"/>
                  </a:rPr>
                  <a:t>3</a:t>
                </a:r>
                <a:endParaRPr lang="en-US" altLang="zh-CN" sz="2300" b="1" dirty="0">
                  <a:solidFill>
                    <a:schemeClr val="bg1"/>
                  </a:solidFill>
                  <a:latin typeface="微软雅黑" panose="020B0503020204020204" pitchFamily="34" charset="-122"/>
                  <a:ea typeface="微软雅黑" panose="020B0503020204020204" pitchFamily="34" charset="-122"/>
                </a:endParaRPr>
              </a:p>
            </p:txBody>
          </p:sp>
        </p:grpSp>
      </p:grpSp>
      <p:sp>
        <p:nvSpPr>
          <p:cNvPr id="124" name="矩形 71"/>
          <p:cNvSpPr>
            <a:spLocks noChangeArrowheads="1"/>
          </p:cNvSpPr>
          <p:nvPr/>
        </p:nvSpPr>
        <p:spPr bwMode="auto">
          <a:xfrm>
            <a:off x="2066925" y="3972560"/>
            <a:ext cx="1028700" cy="358775"/>
          </a:xfrm>
          <a:prstGeom prst="rect">
            <a:avLst/>
          </a:prstGeom>
          <a:noFill/>
          <a:ln w="9525">
            <a:noFill/>
            <a:miter lim="800000"/>
          </a:ln>
        </p:spPr>
        <p:txBody>
          <a:bodyPr wrap="none" lIns="68561" tIns="34282" rIns="68561" bIns="34282">
            <a:noAutofit/>
          </a:bodyPr>
          <a:lstStyle/>
          <a:p>
            <a:pPr defTabSz="683895"/>
            <a:r>
              <a:rPr lang="zh-CN" altLang="en-US" sz="2300" b="1" dirty="0">
                <a:solidFill>
                  <a:schemeClr val="bg1"/>
                </a:solidFill>
                <a:latin typeface="微软雅黑" panose="020B0503020204020204" pitchFamily="34" charset="-122"/>
                <a:ea typeface="微软雅黑" panose="020B0503020204020204" pitchFamily="34" charset="-122"/>
              </a:rPr>
              <a:t>附加项</a:t>
            </a:r>
            <a:endParaRPr lang="zh-CN" altLang="en-US" sz="23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626745" y="1614170"/>
            <a:ext cx="10805160" cy="1273175"/>
          </a:xfrm>
          <a:prstGeom prst="rect">
            <a:avLst/>
          </a:prstGeom>
          <a:noFill/>
        </p:spPr>
        <p:txBody>
          <a:bodyPr wrap="square" rtlCol="0" anchor="t">
            <a:spAutoFit/>
          </a:bodyPr>
          <a:lstStyle/>
          <a:p>
            <a:pPr indent="0" algn="just" fontAlgn="auto">
              <a:lnSpc>
                <a:spcPct val="120000"/>
              </a:lnSpc>
              <a:buNone/>
            </a:pPr>
            <a:r>
              <a:rPr lang="en-US" altLang="zh-CN" b="1" dirty="0">
                <a:solidFill>
                  <a:schemeClr val="accent1"/>
                </a:solidFill>
                <a:latin typeface="Arial" panose="020B0604020202020204" pitchFamily="34" charset="0"/>
                <a:ea typeface="微软雅黑" panose="020B0503020204020204" pitchFamily="34" charset="-122"/>
                <a:cs typeface="Arial" panose="020B0604020202020204" pitchFamily="34" charset="0"/>
                <a:sym typeface="+mn-ea"/>
              </a:rPr>
              <a:t>      </a:t>
            </a:r>
            <a:r>
              <a:rPr lang="zh-CN" altLang="en-US" b="1" dirty="0">
                <a:solidFill>
                  <a:schemeClr val="accent1"/>
                </a:solidFill>
                <a:latin typeface="Arial" panose="020B0604020202020204" pitchFamily="34" charset="0"/>
                <a:ea typeface="微软雅黑" panose="020B0503020204020204" pitchFamily="34" charset="-122"/>
                <a:cs typeface="Arial" panose="020B0604020202020204" pitchFamily="34" charset="0"/>
                <a:sym typeface="+mn-ea"/>
              </a:rPr>
              <a:t>优化部分专业管理附加项</a:t>
            </a:r>
            <a:r>
              <a:rPr lang="zh-CN" altLang="en-US" b="1" dirty="0">
                <a:solidFill>
                  <a:schemeClr val="accent1"/>
                </a:solidFill>
                <a:latin typeface="宋体" panose="02010600030101010101" pitchFamily="2" charset="-122"/>
                <a:ea typeface="宋体" panose="02010600030101010101" pitchFamily="2" charset="-122"/>
                <a:cs typeface="Arial" panose="020B0604020202020204" pitchFamily="34" charset="0"/>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将</a:t>
            </a:r>
            <a:r>
              <a:rPr lang="zh-CN" altLang="en-US" sz="2000"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技能人员、科技攻关、技术进步</a:t>
            </a:r>
            <a:r>
              <a:rPr lang="zh-CN" altLang="en-US" sz="2000"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等作为附加加分项</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鼓励煤矿通过安全生产标准化达标创建</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推动提升从业人员素质</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强化重大灾害治理技术攻关和装备升级等工作。</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5"/>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 name="MH_SubTitle_1"/>
          <p:cNvSpPr/>
          <p:nvPr>
            <p:custDataLst>
              <p:tags r:id="rId6"/>
            </p:custDataLst>
          </p:nvPr>
        </p:nvSpPr>
        <p:spPr>
          <a:xfrm>
            <a:off x="1189990" y="810260"/>
            <a:ext cx="2188845" cy="655955"/>
          </a:xfrm>
          <a:prstGeom prst="rect">
            <a:avLst/>
          </a:prstGeom>
          <a:solidFill>
            <a:schemeClr val="accent1">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评分办法</a:t>
            </a:r>
            <a:endPar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10" name="空心弧 40"/>
          <p:cNvSpPr/>
          <p:nvPr/>
        </p:nvSpPr>
        <p:spPr bwMode="auto">
          <a:xfrm rot="5400000">
            <a:off x="1294605" y="3109998"/>
            <a:ext cx="3070864" cy="3068637"/>
          </a:xfrm>
          <a:custGeom>
            <a:avLst/>
            <a:gdLst>
              <a:gd name="T0" fmla="*/ 25472 w 4091171"/>
              <a:gd name="T1" fmla="*/ 2044111 h 4091173"/>
              <a:gd name="T2" fmla="*/ 4062764 w 4091171"/>
              <a:gd name="T3" fmla="*/ 2048186 h 4091173"/>
              <a:gd name="T4" fmla="*/ 2044130 w 4091171"/>
              <a:gd name="T5" fmla="*/ 2044114 h 4091173"/>
              <a:gd name="T6" fmla="*/ 5898240 60000 65536"/>
              <a:gd name="T7" fmla="*/ 5898240 60000 65536"/>
              <a:gd name="T8" fmla="*/ 5898240 60000 65536"/>
              <a:gd name="T9" fmla="*/ 0 w 4091171"/>
              <a:gd name="T10" fmla="*/ 0 h 4091173"/>
              <a:gd name="T11" fmla="*/ 4091171 w 4091171"/>
              <a:gd name="T12" fmla="*/ 2049727 h 4091173"/>
            </a:gdLst>
            <a:ahLst/>
            <a:cxnLst>
              <a:cxn ang="T6">
                <a:pos x="T0" y="T1"/>
              </a:cxn>
              <a:cxn ang="T7">
                <a:pos x="T2" y="T3"/>
              </a:cxn>
              <a:cxn ang="T8">
                <a:pos x="T4" y="T5"/>
              </a:cxn>
            </a:cxnLst>
            <a:rect l="T9" t="T10" r="T11" b="T12"/>
            <a:pathLst>
              <a:path w="4091171" h="4091173">
                <a:moveTo>
                  <a:pt x="0" y="2045584"/>
                </a:moveTo>
                <a:lnTo>
                  <a:pt x="0" y="2045584"/>
                </a:lnTo>
                <a:cubicBezTo>
                  <a:pt x="1" y="915838"/>
                  <a:pt x="915840" y="-2"/>
                  <a:pt x="2045586" y="-1"/>
                </a:cubicBezTo>
                <a:cubicBezTo>
                  <a:pt x="3175331" y="-1"/>
                  <a:pt x="4091172" y="915839"/>
                  <a:pt x="4091172" y="2045586"/>
                </a:cubicBezTo>
                <a:cubicBezTo>
                  <a:pt x="4091172" y="2046966"/>
                  <a:pt x="4091170" y="2048347"/>
                  <a:pt x="4091167" y="2049727"/>
                </a:cubicBezTo>
                <a:lnTo>
                  <a:pt x="4040191" y="2049621"/>
                </a:lnTo>
                <a:lnTo>
                  <a:pt x="4040190" y="2049620"/>
                </a:lnTo>
                <a:cubicBezTo>
                  <a:pt x="4040193" y="2048276"/>
                  <a:pt x="4040195" y="2046931"/>
                  <a:pt x="4040195" y="2045587"/>
                </a:cubicBezTo>
                <a:cubicBezTo>
                  <a:pt x="4040195" y="943993"/>
                  <a:pt x="3147177" y="50976"/>
                  <a:pt x="2045585" y="50976"/>
                </a:cubicBezTo>
                <a:cubicBezTo>
                  <a:pt x="943992" y="50976"/>
                  <a:pt x="50975" y="943993"/>
                  <a:pt x="50975" y="2045587"/>
                </a:cubicBezTo>
                <a:cubicBezTo>
                  <a:pt x="50974" y="2045587"/>
                  <a:pt x="50975" y="2045588"/>
                  <a:pt x="50975" y="2045589"/>
                </a:cubicBezTo>
                <a:close/>
              </a:path>
            </a:pathLst>
          </a:custGeom>
          <a:solidFill>
            <a:schemeClr val="bg1">
              <a:lumMod val="65000"/>
            </a:schemeClr>
          </a:solidFill>
          <a:ln w="25400" cap="flat" cmpd="sng" algn="ctr">
            <a:solidFill>
              <a:schemeClr val="bg1">
                <a:lumMod val="65000"/>
              </a:schemeClr>
            </a:solidFill>
            <a:prstDash val="solid"/>
            <a:miter lim="800000"/>
          </a:ln>
        </p:spPr>
        <p:txBody>
          <a:bodyPr lIns="91404" tIns="45702" rIns="91404" bIns="45702" anchor="ctr"/>
          <a:lstStyle/>
          <a:p>
            <a:pPr>
              <a:defRPr/>
            </a:pPr>
            <a:endParaRPr lang="zh-CN" altLang="en-US" dirty="0">
              <a:latin typeface="+mn-lt"/>
              <a:ea typeface="+mn-ea"/>
            </a:endParaRPr>
          </a:p>
        </p:txBody>
      </p:sp>
      <p:sp>
        <p:nvSpPr>
          <p:cNvPr id="111" name="椭圆 41"/>
          <p:cNvSpPr>
            <a:spLocks noChangeArrowheads="1"/>
          </p:cNvSpPr>
          <p:nvPr>
            <p:custDataLst>
              <p:tags r:id="rId7"/>
            </p:custDataLst>
          </p:nvPr>
        </p:nvSpPr>
        <p:spPr bwMode="auto">
          <a:xfrm>
            <a:off x="3378519" y="3139039"/>
            <a:ext cx="385762"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112" name="椭圆 42"/>
          <p:cNvSpPr>
            <a:spLocks noChangeArrowheads="1"/>
          </p:cNvSpPr>
          <p:nvPr>
            <p:custDataLst>
              <p:tags r:id="rId8"/>
            </p:custDataLst>
          </p:nvPr>
        </p:nvSpPr>
        <p:spPr bwMode="auto">
          <a:xfrm>
            <a:off x="4026218" y="3953176"/>
            <a:ext cx="385762"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113" name="椭圆 43"/>
          <p:cNvSpPr>
            <a:spLocks noChangeArrowheads="1"/>
          </p:cNvSpPr>
          <p:nvPr>
            <p:custDataLst>
              <p:tags r:id="rId9"/>
            </p:custDataLst>
          </p:nvPr>
        </p:nvSpPr>
        <p:spPr bwMode="auto">
          <a:xfrm>
            <a:off x="4035743" y="4905382"/>
            <a:ext cx="384175"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114" name="椭圆 44"/>
          <p:cNvSpPr>
            <a:spLocks noChangeArrowheads="1"/>
          </p:cNvSpPr>
          <p:nvPr>
            <p:custDataLst>
              <p:tags r:id="rId10"/>
            </p:custDataLst>
          </p:nvPr>
        </p:nvSpPr>
        <p:spPr bwMode="auto">
          <a:xfrm>
            <a:off x="3383281" y="5743323"/>
            <a:ext cx="384175"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2" name="矩形 71"/>
          <p:cNvSpPr>
            <a:spLocks noChangeArrowheads="1"/>
          </p:cNvSpPr>
          <p:nvPr>
            <p:custDataLst>
              <p:tags r:id="rId11"/>
            </p:custDataLst>
          </p:nvPr>
        </p:nvSpPr>
        <p:spPr bwMode="auto">
          <a:xfrm>
            <a:off x="5667058" y="3035296"/>
            <a:ext cx="3477260" cy="344170"/>
          </a:xfrm>
          <a:prstGeom prst="rect">
            <a:avLst/>
          </a:prstGeom>
          <a:noFill/>
          <a:ln w="9525">
            <a:noFill/>
            <a:miter lim="800000"/>
          </a:ln>
        </p:spPr>
        <p:txBody>
          <a:bodyPr wrap="none" lIns="68561" tIns="34282" rIns="68561" bIns="34282">
            <a:spAutoFit/>
          </a:bodyPr>
          <a:lstStyle/>
          <a:p>
            <a:pPr algn="l" defTabSz="683895">
              <a:defRPr/>
            </a:pPr>
            <a:r>
              <a:rPr lang="zh-CN" altLang="en-US"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安全基础管理部分设定附加项</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2项</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7" name="矩形 73"/>
          <p:cNvSpPr>
            <a:spLocks noChangeArrowheads="1"/>
          </p:cNvSpPr>
          <p:nvPr>
            <p:custDataLst>
              <p:tags r:id="rId12"/>
            </p:custDataLst>
          </p:nvPr>
        </p:nvSpPr>
        <p:spPr bwMode="auto">
          <a:xfrm>
            <a:off x="5603558" y="5733542"/>
            <a:ext cx="3477260" cy="344170"/>
          </a:xfrm>
          <a:prstGeom prst="rect">
            <a:avLst/>
          </a:prstGeom>
          <a:noFill/>
          <a:ln w="9525">
            <a:noFill/>
            <a:miter lim="800000"/>
          </a:ln>
        </p:spPr>
        <p:txBody>
          <a:bodyPr wrap="none" lIns="68561" tIns="34282" rIns="68561" bIns="34282">
            <a:spAutoFit/>
          </a:bodyPr>
          <a:lstStyle/>
          <a:p>
            <a:pPr algn="l" defTabSz="683895">
              <a:defRPr/>
            </a:pPr>
            <a:r>
              <a:rPr lang="zh-CN" altLang="en-US"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调度应急和三堂一舍专业增加</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1项</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9" name="矩形 118"/>
          <p:cNvSpPr>
            <a:spLocks noChangeArrowheads="1"/>
          </p:cNvSpPr>
          <p:nvPr>
            <p:custDataLst>
              <p:tags r:id="rId13"/>
            </p:custDataLst>
          </p:nvPr>
        </p:nvSpPr>
        <p:spPr bwMode="auto">
          <a:xfrm>
            <a:off x="7034530" y="3862128"/>
            <a:ext cx="3477260" cy="344170"/>
          </a:xfrm>
          <a:prstGeom prst="rect">
            <a:avLst/>
          </a:prstGeom>
          <a:noFill/>
          <a:ln w="9525">
            <a:noFill/>
            <a:miter lim="800000"/>
          </a:ln>
        </p:spPr>
        <p:txBody>
          <a:bodyPr wrap="none" lIns="68561" tIns="34282" rIns="68561" bIns="34282">
            <a:spAutoFit/>
          </a:bodyPr>
          <a:lstStyle/>
          <a:p>
            <a:pPr algn="l" defTabSz="683895">
              <a:defRPr/>
            </a:pP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重大灾害防治部分增加附加项</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1项</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矩形 4"/>
          <p:cNvSpPr>
            <a:spLocks noChangeArrowheads="1"/>
          </p:cNvSpPr>
          <p:nvPr>
            <p:custDataLst>
              <p:tags r:id="rId14"/>
            </p:custDataLst>
          </p:nvPr>
        </p:nvSpPr>
        <p:spPr bwMode="auto">
          <a:xfrm>
            <a:off x="7034530" y="4820285"/>
            <a:ext cx="4570095" cy="621030"/>
          </a:xfrm>
          <a:prstGeom prst="rect">
            <a:avLst/>
          </a:prstGeom>
          <a:noFill/>
          <a:ln w="9525">
            <a:noFill/>
            <a:miter lim="800000"/>
          </a:ln>
        </p:spPr>
        <p:txBody>
          <a:bodyPr wrap="square" lIns="68561" tIns="34282" rIns="68561" bIns="34282">
            <a:spAutoFit/>
          </a:bodyPr>
          <a:lstStyle/>
          <a:p>
            <a:pPr algn="l" defTabSz="683895">
              <a:defRPr/>
            </a:pP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地质测量、采掘、机电专业专业各增加附加项</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1项</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23" name="椭圆 80"/>
          <p:cNvSpPr>
            <a:spLocks noChangeArrowheads="1"/>
          </p:cNvSpPr>
          <p:nvPr/>
        </p:nvSpPr>
        <p:spPr bwMode="auto">
          <a:xfrm>
            <a:off x="1552894" y="3448506"/>
            <a:ext cx="2370137" cy="2370993"/>
          </a:xfrm>
          <a:prstGeom prst="ellipse">
            <a:avLst/>
          </a:prstGeom>
          <a:solidFill>
            <a:schemeClr val="accent1"/>
          </a:solidFill>
          <a:ln w="12700" algn="ctr">
            <a:solidFill>
              <a:schemeClr val="bg1"/>
            </a:solidFill>
            <a:miter lim="800000"/>
          </a:ln>
        </p:spPr>
        <p:txBody>
          <a:bodyPr lIns="68568" tIns="34285" rIns="68568" bIns="34285" anchor="ctr"/>
          <a:lstStyle/>
          <a:p>
            <a:pPr algn="ctr" defTabSz="683895"/>
            <a:endParaRPr lang="zh-CN" altLang="en-US" sz="1400" dirty="0">
              <a:solidFill>
                <a:srgbClr val="FFFFFF"/>
              </a:solidFill>
              <a:latin typeface="Calibri" panose="020F0502020204030204" charset="0"/>
              <a:ea typeface="微软雅黑" panose="020B0503020204020204" pitchFamily="34" charset="-122"/>
            </a:endParaRPr>
          </a:p>
        </p:txBody>
      </p:sp>
      <p:sp>
        <p:nvSpPr>
          <p:cNvPr id="6" name="矩形 71"/>
          <p:cNvSpPr>
            <a:spLocks noChangeArrowheads="1"/>
          </p:cNvSpPr>
          <p:nvPr/>
        </p:nvSpPr>
        <p:spPr bwMode="auto">
          <a:xfrm>
            <a:off x="2205355" y="4408698"/>
            <a:ext cx="1012190" cy="421005"/>
          </a:xfrm>
          <a:prstGeom prst="rect">
            <a:avLst/>
          </a:prstGeom>
          <a:noFill/>
          <a:ln w="9525">
            <a:noFill/>
            <a:miter lim="800000"/>
          </a:ln>
        </p:spPr>
        <p:txBody>
          <a:bodyPr wrap="none" lIns="68561" tIns="34282" rIns="68561" bIns="34282">
            <a:spAutoFit/>
          </a:bodyPr>
          <a:lstStyle/>
          <a:p>
            <a:pPr defTabSz="683895"/>
            <a:r>
              <a:rPr lang="zh-CN" altLang="en-US" sz="2300" b="1" dirty="0">
                <a:solidFill>
                  <a:schemeClr val="bg1"/>
                </a:solidFill>
                <a:latin typeface="微软雅黑" panose="020B0503020204020204" pitchFamily="34" charset="-122"/>
                <a:ea typeface="微软雅黑" panose="020B0503020204020204" pitchFamily="34" charset="-122"/>
              </a:rPr>
              <a:t>附加项</a:t>
            </a:r>
            <a:endParaRPr lang="zh-CN" altLang="en-US" sz="2300" b="1" dirty="0">
              <a:solidFill>
                <a:schemeClr val="bg1"/>
              </a:solidFill>
              <a:latin typeface="微软雅黑" panose="020B0503020204020204" pitchFamily="34" charset="-122"/>
              <a:ea typeface="微软雅黑" panose="020B0503020204020204" pitchFamily="34" charset="-122"/>
            </a:endParaRPr>
          </a:p>
        </p:txBody>
      </p:sp>
      <p:grpSp>
        <p:nvGrpSpPr>
          <p:cNvPr id="125" name="Group 41"/>
          <p:cNvGrpSpPr/>
          <p:nvPr>
            <p:custDataLst>
              <p:tags r:id="rId15"/>
            </p:custDataLst>
          </p:nvPr>
        </p:nvGrpSpPr>
        <p:grpSpPr bwMode="auto">
          <a:xfrm>
            <a:off x="3780156" y="2970816"/>
            <a:ext cx="1776413" cy="715742"/>
            <a:chOff x="2661" y="954"/>
            <a:chExt cx="1491" cy="602"/>
          </a:xfrm>
        </p:grpSpPr>
        <p:cxnSp>
          <p:nvCxnSpPr>
            <p:cNvPr id="126" name="直接连接符 52"/>
            <p:cNvCxnSpPr>
              <a:cxnSpLocks noChangeShapeType="1"/>
            </p:cNvCxnSpPr>
            <p:nvPr>
              <p:custDataLst>
                <p:tags r:id="rId16"/>
              </p:custDataLst>
            </p:nvPr>
          </p:nvCxnSpPr>
          <p:spPr bwMode="auto">
            <a:xfrm>
              <a:off x="2661" y="1253"/>
              <a:ext cx="908" cy="0"/>
            </a:xfrm>
            <a:prstGeom prst="line">
              <a:avLst/>
            </a:prstGeom>
            <a:noFill/>
            <a:ln w="25400" algn="ctr">
              <a:solidFill>
                <a:schemeClr val="tx1"/>
              </a:solidFill>
              <a:miter lim="800000"/>
            </a:ln>
          </p:spPr>
        </p:cxnSp>
        <p:grpSp>
          <p:nvGrpSpPr>
            <p:cNvPr id="127" name="Group 85"/>
            <p:cNvGrpSpPr/>
            <p:nvPr/>
          </p:nvGrpSpPr>
          <p:grpSpPr bwMode="auto">
            <a:xfrm>
              <a:off x="3549" y="954"/>
              <a:ext cx="603" cy="602"/>
              <a:chOff x="3549" y="954"/>
              <a:chExt cx="603" cy="602"/>
            </a:xfrm>
          </p:grpSpPr>
          <p:sp>
            <p:nvSpPr>
              <p:cNvPr id="128" name="椭圆 53"/>
              <p:cNvSpPr>
                <a:spLocks noChangeArrowheads="1"/>
              </p:cNvSpPr>
              <p:nvPr>
                <p:custDataLst>
                  <p:tags r:id="rId17"/>
                </p:custDataLst>
              </p:nvPr>
            </p:nvSpPr>
            <p:spPr bwMode="auto">
              <a:xfrm>
                <a:off x="3549" y="954"/>
                <a:ext cx="603" cy="602"/>
              </a:xfrm>
              <a:prstGeom prst="ellipse">
                <a:avLst/>
              </a:prstGeom>
              <a:solidFill>
                <a:schemeClr val="accent1"/>
              </a:solidFill>
              <a:ln w="25400" algn="ctr">
                <a:noFill/>
                <a:miter lim="800000"/>
              </a:ln>
            </p:spPr>
            <p:txBody>
              <a:bodyPr lIns="68589" tIns="34295" rIns="68589" bIns="34295"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129" name="矩形 71"/>
              <p:cNvSpPr>
                <a:spLocks noChangeArrowheads="1"/>
              </p:cNvSpPr>
              <p:nvPr>
                <p:custDataLst>
                  <p:tags r:id="rId18"/>
                </p:custDataLst>
              </p:nvPr>
            </p:nvSpPr>
            <p:spPr bwMode="auto">
              <a:xfrm>
                <a:off x="3711" y="1071"/>
                <a:ext cx="268" cy="356"/>
              </a:xfrm>
              <a:prstGeom prst="rect">
                <a:avLst/>
              </a:prstGeom>
              <a:noFill/>
              <a:ln w="9525">
                <a:noFill/>
                <a:miter lim="800000"/>
              </a:ln>
            </p:spPr>
            <p:txBody>
              <a:bodyPr wrap="none" lIns="68582" tIns="34292" rIns="68582" bIns="34292">
                <a:spAutoFit/>
              </a:bodyPr>
              <a:lstStyle/>
              <a:p>
                <a:pPr defTabSz="683895"/>
                <a:r>
                  <a:rPr lang="en-US" altLang="zh-CN" sz="2300" b="1" dirty="0">
                    <a:solidFill>
                      <a:schemeClr val="bg1"/>
                    </a:solidFill>
                    <a:latin typeface="微软雅黑" panose="020B0503020204020204" pitchFamily="34" charset="-122"/>
                    <a:ea typeface="微软雅黑" panose="020B0503020204020204" pitchFamily="34" charset="-122"/>
                  </a:rPr>
                  <a:t>1</a:t>
                </a:r>
                <a:endParaRPr lang="en-US" altLang="zh-CN" sz="2300" b="1" dirty="0">
                  <a:solidFill>
                    <a:schemeClr val="bg1"/>
                  </a:solidFill>
                  <a:latin typeface="微软雅黑" panose="020B0503020204020204" pitchFamily="34" charset="-122"/>
                  <a:ea typeface="微软雅黑" panose="020B0503020204020204" pitchFamily="34" charset="-122"/>
                </a:endParaRPr>
              </a:p>
            </p:txBody>
          </p:sp>
        </p:grpSp>
      </p:grpSp>
      <p:grpSp>
        <p:nvGrpSpPr>
          <p:cNvPr id="130" name="Group 42"/>
          <p:cNvGrpSpPr/>
          <p:nvPr>
            <p:custDataLst>
              <p:tags r:id="rId19"/>
            </p:custDataLst>
          </p:nvPr>
        </p:nvGrpSpPr>
        <p:grpSpPr bwMode="auto">
          <a:xfrm>
            <a:off x="4356100" y="3786537"/>
            <a:ext cx="2497138" cy="718916"/>
            <a:chOff x="3205" y="1640"/>
            <a:chExt cx="2097" cy="602"/>
          </a:xfrm>
        </p:grpSpPr>
        <p:cxnSp>
          <p:nvCxnSpPr>
            <p:cNvPr id="131" name="直接连接符 62"/>
            <p:cNvCxnSpPr>
              <a:cxnSpLocks noChangeShapeType="1"/>
            </p:cNvCxnSpPr>
            <p:nvPr>
              <p:custDataLst>
                <p:tags r:id="rId20"/>
              </p:custDataLst>
            </p:nvPr>
          </p:nvCxnSpPr>
          <p:spPr bwMode="auto">
            <a:xfrm>
              <a:off x="3205" y="1941"/>
              <a:ext cx="1501" cy="0"/>
            </a:xfrm>
            <a:prstGeom prst="line">
              <a:avLst/>
            </a:prstGeom>
            <a:noFill/>
            <a:ln w="25400" algn="ctr">
              <a:solidFill>
                <a:schemeClr val="tx1"/>
              </a:solidFill>
              <a:miter lim="800000"/>
            </a:ln>
          </p:spPr>
        </p:cxnSp>
        <p:grpSp>
          <p:nvGrpSpPr>
            <p:cNvPr id="132" name="Group 86"/>
            <p:cNvGrpSpPr/>
            <p:nvPr/>
          </p:nvGrpSpPr>
          <p:grpSpPr bwMode="auto">
            <a:xfrm>
              <a:off x="4700" y="1640"/>
              <a:ext cx="602" cy="602"/>
              <a:chOff x="4700" y="1640"/>
              <a:chExt cx="602" cy="602"/>
            </a:xfrm>
          </p:grpSpPr>
          <p:sp>
            <p:nvSpPr>
              <p:cNvPr id="133" name="椭圆 63"/>
              <p:cNvSpPr>
                <a:spLocks noChangeArrowheads="1"/>
              </p:cNvSpPr>
              <p:nvPr>
                <p:custDataLst>
                  <p:tags r:id="rId21"/>
                </p:custDataLst>
              </p:nvPr>
            </p:nvSpPr>
            <p:spPr bwMode="auto">
              <a:xfrm>
                <a:off x="4700" y="1640"/>
                <a:ext cx="602" cy="602"/>
              </a:xfrm>
              <a:prstGeom prst="ellipse">
                <a:avLst/>
              </a:prstGeom>
              <a:solidFill>
                <a:schemeClr val="accent1"/>
              </a:solidFill>
              <a:ln w="25400" algn="ctr">
                <a:noFill/>
                <a:miter lim="800000"/>
              </a:ln>
            </p:spPr>
            <p:txBody>
              <a:bodyPr lIns="68589" tIns="34295" rIns="68589" bIns="34295"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134" name="矩形 71"/>
              <p:cNvSpPr>
                <a:spLocks noChangeArrowheads="1"/>
              </p:cNvSpPr>
              <p:nvPr>
                <p:custDataLst>
                  <p:tags r:id="rId22"/>
                </p:custDataLst>
              </p:nvPr>
            </p:nvSpPr>
            <p:spPr bwMode="auto">
              <a:xfrm>
                <a:off x="4874" y="1769"/>
                <a:ext cx="266" cy="353"/>
              </a:xfrm>
              <a:prstGeom prst="rect">
                <a:avLst/>
              </a:prstGeom>
              <a:noFill/>
              <a:ln w="9525">
                <a:noFill/>
                <a:miter lim="800000"/>
              </a:ln>
            </p:spPr>
            <p:txBody>
              <a:bodyPr wrap="none" lIns="68582" tIns="34292" rIns="68582" bIns="34292">
                <a:spAutoFit/>
              </a:bodyPr>
              <a:lstStyle/>
              <a:p>
                <a:pPr defTabSz="683895"/>
                <a:r>
                  <a:rPr lang="en-US" altLang="zh-CN" sz="2300" b="1" dirty="0">
                    <a:solidFill>
                      <a:schemeClr val="bg1"/>
                    </a:solidFill>
                    <a:latin typeface="微软雅黑" panose="020B0503020204020204" pitchFamily="34" charset="-122"/>
                    <a:ea typeface="微软雅黑" panose="020B0503020204020204" pitchFamily="34" charset="-122"/>
                  </a:rPr>
                  <a:t>2</a:t>
                </a:r>
                <a:endParaRPr lang="en-US" altLang="zh-CN" sz="2300" b="1" dirty="0">
                  <a:solidFill>
                    <a:schemeClr val="bg1"/>
                  </a:solidFill>
                  <a:latin typeface="微软雅黑" panose="020B0503020204020204" pitchFamily="34" charset="-122"/>
                  <a:ea typeface="微软雅黑" panose="020B0503020204020204" pitchFamily="34" charset="-122"/>
                </a:endParaRPr>
              </a:p>
            </p:txBody>
          </p:sp>
        </p:grpSp>
      </p:grpSp>
      <p:grpSp>
        <p:nvGrpSpPr>
          <p:cNvPr id="140" name="Group 44"/>
          <p:cNvGrpSpPr/>
          <p:nvPr>
            <p:custDataLst>
              <p:tags r:id="rId23"/>
            </p:custDataLst>
          </p:nvPr>
        </p:nvGrpSpPr>
        <p:grpSpPr bwMode="auto">
          <a:xfrm>
            <a:off x="3780156" y="5575098"/>
            <a:ext cx="1776413" cy="717329"/>
            <a:chOff x="2661" y="3141"/>
            <a:chExt cx="1491" cy="602"/>
          </a:xfrm>
        </p:grpSpPr>
        <p:cxnSp>
          <p:nvCxnSpPr>
            <p:cNvPr id="141" name="直接连接符 58"/>
            <p:cNvCxnSpPr>
              <a:cxnSpLocks noChangeShapeType="1"/>
            </p:cNvCxnSpPr>
            <p:nvPr>
              <p:custDataLst>
                <p:tags r:id="rId24"/>
              </p:custDataLst>
            </p:nvPr>
          </p:nvCxnSpPr>
          <p:spPr bwMode="auto">
            <a:xfrm>
              <a:off x="2661" y="3442"/>
              <a:ext cx="907" cy="0"/>
            </a:xfrm>
            <a:prstGeom prst="line">
              <a:avLst/>
            </a:prstGeom>
            <a:noFill/>
            <a:ln w="25400" algn="ctr">
              <a:solidFill>
                <a:schemeClr val="tx1"/>
              </a:solidFill>
              <a:miter lim="800000"/>
            </a:ln>
          </p:spPr>
        </p:cxnSp>
        <p:grpSp>
          <p:nvGrpSpPr>
            <p:cNvPr id="142" name="Group 88"/>
            <p:cNvGrpSpPr/>
            <p:nvPr/>
          </p:nvGrpSpPr>
          <p:grpSpPr bwMode="auto">
            <a:xfrm>
              <a:off x="3550" y="3141"/>
              <a:ext cx="602" cy="602"/>
              <a:chOff x="3550" y="3141"/>
              <a:chExt cx="602" cy="602"/>
            </a:xfrm>
          </p:grpSpPr>
          <p:sp>
            <p:nvSpPr>
              <p:cNvPr id="143" name="椭圆 59"/>
              <p:cNvSpPr>
                <a:spLocks noChangeArrowheads="1"/>
              </p:cNvSpPr>
              <p:nvPr>
                <p:custDataLst>
                  <p:tags r:id="rId25"/>
                </p:custDataLst>
              </p:nvPr>
            </p:nvSpPr>
            <p:spPr bwMode="auto">
              <a:xfrm>
                <a:off x="3550" y="3141"/>
                <a:ext cx="602" cy="602"/>
              </a:xfrm>
              <a:prstGeom prst="ellipse">
                <a:avLst/>
              </a:prstGeom>
              <a:solidFill>
                <a:srgbClr val="005DA2"/>
              </a:solidFill>
              <a:ln w="25400" algn="ctr">
                <a:noFill/>
                <a:miter lim="800000"/>
              </a:ln>
            </p:spPr>
            <p:txBody>
              <a:bodyPr lIns="68589" tIns="34295" rIns="68589" bIns="34295" anchor="ctr"/>
              <a:lstStyle/>
              <a:p>
                <a:pPr algn="ctr" defTabSz="683895">
                  <a:defRPr/>
                </a:pPr>
                <a:endParaRPr lang="zh-CN" altLang="en-US" dirty="0">
                  <a:solidFill>
                    <a:srgbClr val="FFFFFF"/>
                  </a:solidFill>
                  <a:latin typeface="+mn-lt"/>
                  <a:ea typeface="微软雅黑" panose="020B0503020204020204" pitchFamily="34" charset="-122"/>
                </a:endParaRPr>
              </a:p>
            </p:txBody>
          </p:sp>
          <p:sp>
            <p:nvSpPr>
              <p:cNvPr id="144" name="矩形 71"/>
              <p:cNvSpPr>
                <a:spLocks noChangeArrowheads="1"/>
              </p:cNvSpPr>
              <p:nvPr>
                <p:custDataLst>
                  <p:tags r:id="rId26"/>
                </p:custDataLst>
              </p:nvPr>
            </p:nvSpPr>
            <p:spPr bwMode="auto">
              <a:xfrm>
                <a:off x="3731" y="3274"/>
                <a:ext cx="268" cy="355"/>
              </a:xfrm>
              <a:prstGeom prst="rect">
                <a:avLst/>
              </a:prstGeom>
              <a:noFill/>
              <a:ln w="9525">
                <a:noFill/>
                <a:miter lim="800000"/>
              </a:ln>
            </p:spPr>
            <p:txBody>
              <a:bodyPr wrap="none" lIns="68582" tIns="34292" rIns="68582" bIns="34292">
                <a:spAutoFit/>
              </a:bodyPr>
              <a:lstStyle/>
              <a:p>
                <a:pPr defTabSz="683895"/>
                <a:r>
                  <a:rPr lang="en-US" altLang="zh-CN" sz="2300" b="1" dirty="0">
                    <a:solidFill>
                      <a:schemeClr val="bg1"/>
                    </a:solidFill>
                    <a:latin typeface="微软雅黑" panose="020B0503020204020204" pitchFamily="34" charset="-122"/>
                    <a:ea typeface="微软雅黑" panose="020B0503020204020204" pitchFamily="34" charset="-122"/>
                  </a:rPr>
                  <a:t>4</a:t>
                </a:r>
                <a:endParaRPr lang="en-US" altLang="zh-CN" sz="2300" b="1" dirty="0">
                  <a:solidFill>
                    <a:schemeClr val="bg1"/>
                  </a:solidFill>
                  <a:latin typeface="微软雅黑" panose="020B0503020204020204" pitchFamily="34" charset="-122"/>
                  <a:ea typeface="微软雅黑" panose="020B0503020204020204" pitchFamily="34" charset="-122"/>
                </a:endParaRPr>
              </a:p>
            </p:txBody>
          </p:sp>
        </p:grpSp>
      </p:grpSp>
      <p:cxnSp>
        <p:nvCxnSpPr>
          <p:cNvPr id="41" name="直接连接符 40"/>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42" name="矩形 4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 name="MH_SubTitle_1"/>
          <p:cNvSpPr/>
          <p:nvPr>
            <p:custDataLst>
              <p:tags r:id="rId2"/>
            </p:custDataLst>
          </p:nvPr>
        </p:nvSpPr>
        <p:spPr>
          <a:xfrm>
            <a:off x="1245870" y="1125220"/>
            <a:ext cx="2188845" cy="655955"/>
          </a:xfrm>
          <a:prstGeom prst="rect">
            <a:avLst/>
          </a:prstGeom>
          <a:solidFill>
            <a:schemeClr val="accent1">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评分办法</a:t>
            </a:r>
            <a:endPar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 name="空心弧 40"/>
          <p:cNvSpPr/>
          <p:nvPr/>
        </p:nvSpPr>
        <p:spPr bwMode="auto">
          <a:xfrm rot="5400000">
            <a:off x="972660" y="2385463"/>
            <a:ext cx="3070864" cy="3068637"/>
          </a:xfrm>
          <a:custGeom>
            <a:avLst/>
            <a:gdLst>
              <a:gd name="T0" fmla="*/ 25472 w 4091171"/>
              <a:gd name="T1" fmla="*/ 2044111 h 4091173"/>
              <a:gd name="T2" fmla="*/ 4062764 w 4091171"/>
              <a:gd name="T3" fmla="*/ 2048186 h 4091173"/>
              <a:gd name="T4" fmla="*/ 2044130 w 4091171"/>
              <a:gd name="T5" fmla="*/ 2044114 h 4091173"/>
              <a:gd name="T6" fmla="*/ 5898240 60000 65536"/>
              <a:gd name="T7" fmla="*/ 5898240 60000 65536"/>
              <a:gd name="T8" fmla="*/ 5898240 60000 65536"/>
              <a:gd name="T9" fmla="*/ 0 w 4091171"/>
              <a:gd name="T10" fmla="*/ 0 h 4091173"/>
              <a:gd name="T11" fmla="*/ 4091171 w 4091171"/>
              <a:gd name="T12" fmla="*/ 2049727 h 4091173"/>
            </a:gdLst>
            <a:ahLst/>
            <a:cxnLst>
              <a:cxn ang="T6">
                <a:pos x="T0" y="T1"/>
              </a:cxn>
              <a:cxn ang="T7">
                <a:pos x="T2" y="T3"/>
              </a:cxn>
              <a:cxn ang="T8">
                <a:pos x="T4" y="T5"/>
              </a:cxn>
            </a:cxnLst>
            <a:rect l="T9" t="T10" r="T11" b="T12"/>
            <a:pathLst>
              <a:path w="4091171" h="4091173">
                <a:moveTo>
                  <a:pt x="0" y="2045584"/>
                </a:moveTo>
                <a:lnTo>
                  <a:pt x="0" y="2045584"/>
                </a:lnTo>
                <a:cubicBezTo>
                  <a:pt x="1" y="915838"/>
                  <a:pt x="915840" y="-2"/>
                  <a:pt x="2045586" y="-1"/>
                </a:cubicBezTo>
                <a:cubicBezTo>
                  <a:pt x="3175331" y="-1"/>
                  <a:pt x="4091172" y="915839"/>
                  <a:pt x="4091172" y="2045586"/>
                </a:cubicBezTo>
                <a:cubicBezTo>
                  <a:pt x="4091172" y="2046966"/>
                  <a:pt x="4091170" y="2048347"/>
                  <a:pt x="4091167" y="2049727"/>
                </a:cubicBezTo>
                <a:lnTo>
                  <a:pt x="4040191" y="2049621"/>
                </a:lnTo>
                <a:lnTo>
                  <a:pt x="4040190" y="2049620"/>
                </a:lnTo>
                <a:cubicBezTo>
                  <a:pt x="4040193" y="2048276"/>
                  <a:pt x="4040195" y="2046931"/>
                  <a:pt x="4040195" y="2045587"/>
                </a:cubicBezTo>
                <a:cubicBezTo>
                  <a:pt x="4040195" y="943993"/>
                  <a:pt x="3147177" y="50976"/>
                  <a:pt x="2045585" y="50976"/>
                </a:cubicBezTo>
                <a:cubicBezTo>
                  <a:pt x="943992" y="50976"/>
                  <a:pt x="50975" y="943993"/>
                  <a:pt x="50975" y="2045587"/>
                </a:cubicBezTo>
                <a:cubicBezTo>
                  <a:pt x="50974" y="2045587"/>
                  <a:pt x="50975" y="2045588"/>
                  <a:pt x="50975" y="2045589"/>
                </a:cubicBezTo>
                <a:close/>
              </a:path>
            </a:pathLst>
          </a:custGeom>
          <a:solidFill>
            <a:schemeClr val="bg1">
              <a:lumMod val="65000"/>
            </a:schemeClr>
          </a:solidFill>
          <a:ln w="25400" cap="flat" cmpd="sng" algn="ctr">
            <a:solidFill>
              <a:schemeClr val="bg1">
                <a:lumMod val="65000"/>
              </a:schemeClr>
            </a:solidFill>
            <a:prstDash val="solid"/>
            <a:miter lim="800000"/>
          </a:ln>
        </p:spPr>
        <p:txBody>
          <a:bodyPr lIns="91404" tIns="45702" rIns="91404" bIns="45702" anchor="ctr"/>
          <a:lstStyle/>
          <a:p>
            <a:pPr>
              <a:defRPr/>
            </a:pPr>
            <a:endParaRPr lang="zh-CN" altLang="en-US" sz="2800" dirty="0">
              <a:latin typeface="+mn-lt"/>
              <a:ea typeface="+mn-ea"/>
            </a:endParaRPr>
          </a:p>
        </p:txBody>
      </p:sp>
      <p:sp>
        <p:nvSpPr>
          <p:cNvPr id="5" name="矩形 71"/>
          <p:cNvSpPr>
            <a:spLocks noChangeArrowheads="1"/>
          </p:cNvSpPr>
          <p:nvPr>
            <p:custDataLst>
              <p:tags r:id="rId3"/>
            </p:custDataLst>
          </p:nvPr>
        </p:nvSpPr>
        <p:spPr bwMode="auto">
          <a:xfrm>
            <a:off x="5523230" y="2349500"/>
            <a:ext cx="5997575" cy="1452245"/>
          </a:xfrm>
          <a:prstGeom prst="rect">
            <a:avLst/>
          </a:prstGeom>
          <a:noFill/>
          <a:ln w="9525">
            <a:noFill/>
            <a:miter lim="800000"/>
          </a:ln>
        </p:spPr>
        <p:txBody>
          <a:bodyPr wrap="square" lIns="68561" tIns="34282" rIns="68561" bIns="34282">
            <a:spAutoFit/>
          </a:bodyPr>
          <a:lstStyle/>
          <a:p>
            <a:pPr marL="0" algn="l" defTabSz="1219200">
              <a:lnSpc>
                <a:spcPct val="150000"/>
              </a:lnSpc>
              <a:buClrTx/>
              <a:buSzTx/>
              <a:buFontTx/>
            </a:pP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在开展煤矿安全生产标准化管理体系现场考核时</a:t>
            </a:r>
            <a:r>
              <a:rPr lang="zh-CN" altLang="en-US" sz="2000" b="1"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只对各管理部分（专业）评分表中提及的检查项进行检查</a:t>
            </a:r>
            <a:r>
              <a:rPr lang="zh-CN" altLang="en-US" sz="2000" b="1"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不对检查资料进行外延</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矩形 73"/>
          <p:cNvSpPr>
            <a:spLocks noChangeArrowheads="1"/>
          </p:cNvSpPr>
          <p:nvPr>
            <p:custDataLst>
              <p:tags r:id="rId4"/>
            </p:custDataLst>
          </p:nvPr>
        </p:nvSpPr>
        <p:spPr bwMode="auto">
          <a:xfrm>
            <a:off x="5523230" y="4438015"/>
            <a:ext cx="5857875" cy="1399854"/>
          </a:xfrm>
          <a:prstGeom prst="rect">
            <a:avLst/>
          </a:prstGeom>
          <a:noFill/>
          <a:ln w="9525">
            <a:noFill/>
            <a:miter lim="800000"/>
          </a:ln>
        </p:spPr>
        <p:txBody>
          <a:bodyPr wrap="square" lIns="68561" tIns="34282" rIns="68561" bIns="34282">
            <a:spAutoFit/>
          </a:bodyPr>
          <a:lstStyle/>
          <a:p>
            <a:pPr indent="0" algn="just" defTabSz="683895" fontAlgn="auto">
              <a:lnSpc>
                <a:spcPct val="150000"/>
              </a:lnSpc>
              <a:defRPr/>
            </a:pP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原则上各部分（专业）资料</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只核查检查之日前1个年度内</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的资料。</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defTabSz="683895" fontAlgn="auto">
              <a:lnSpc>
                <a:spcPct val="150000"/>
              </a:lnSpc>
              <a:defRPr/>
            </a:pP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椭圆 80"/>
          <p:cNvSpPr>
            <a:spLocks noChangeArrowheads="1"/>
          </p:cNvSpPr>
          <p:nvPr/>
        </p:nvSpPr>
        <p:spPr bwMode="auto">
          <a:xfrm>
            <a:off x="1230949" y="2723971"/>
            <a:ext cx="2370137" cy="2370993"/>
          </a:xfrm>
          <a:prstGeom prst="ellipse">
            <a:avLst/>
          </a:prstGeom>
          <a:solidFill>
            <a:schemeClr val="accent1"/>
          </a:solidFill>
          <a:ln w="12700" algn="ctr">
            <a:solidFill>
              <a:schemeClr val="bg1"/>
            </a:solidFill>
            <a:miter lim="800000"/>
          </a:ln>
        </p:spPr>
        <p:txBody>
          <a:bodyPr lIns="68568" tIns="34285" rIns="68568" bIns="34285" anchor="ctr"/>
          <a:lstStyle/>
          <a:p>
            <a:pPr algn="ctr" defTabSz="683895"/>
            <a:endParaRPr lang="zh-CN" altLang="en-US" sz="1600" dirty="0">
              <a:solidFill>
                <a:srgbClr val="FFFFFF"/>
              </a:solidFill>
              <a:latin typeface="Calibri" panose="020F0502020204030204" charset="0"/>
              <a:ea typeface="微软雅黑" panose="020B0503020204020204" pitchFamily="34" charset="-122"/>
            </a:endParaRPr>
          </a:p>
        </p:txBody>
      </p:sp>
      <p:sp>
        <p:nvSpPr>
          <p:cNvPr id="8" name="矩形 71"/>
          <p:cNvSpPr>
            <a:spLocks noChangeArrowheads="1"/>
          </p:cNvSpPr>
          <p:nvPr/>
        </p:nvSpPr>
        <p:spPr bwMode="auto">
          <a:xfrm>
            <a:off x="1562735" y="3285490"/>
            <a:ext cx="1677670" cy="1174750"/>
          </a:xfrm>
          <a:prstGeom prst="rect">
            <a:avLst/>
          </a:prstGeom>
          <a:noFill/>
          <a:ln w="9525">
            <a:noFill/>
            <a:miter lim="800000"/>
          </a:ln>
        </p:spPr>
        <p:txBody>
          <a:bodyPr wrap="square" lIns="68561" tIns="34282" rIns="68561" bIns="34282">
            <a:spAutoFit/>
          </a:bodyPr>
          <a:lstStyle/>
          <a:p>
            <a:pPr algn="ctr" defTabSz="683895">
              <a:buClrTx/>
              <a:buSzTx/>
              <a:buFontTx/>
            </a:pPr>
            <a:r>
              <a:rPr lang="zh-CN" altLang="en-US" sz="3600" b="1" dirty="0">
                <a:solidFill>
                  <a:schemeClr val="bg1"/>
                </a:solidFill>
                <a:latin typeface="微软雅黑" panose="020B0503020204020204" pitchFamily="34" charset="-122"/>
                <a:ea typeface="微软雅黑" panose="020B0503020204020204" pitchFamily="34" charset="-122"/>
                <a:sym typeface="+mn-ea"/>
              </a:rPr>
              <a:t>重点</a:t>
            </a:r>
            <a:endParaRPr lang="zh-CN" altLang="en-US" sz="3600" b="1" dirty="0">
              <a:solidFill>
                <a:schemeClr val="bg1"/>
              </a:solidFill>
              <a:latin typeface="微软雅黑" panose="020B0503020204020204" pitchFamily="34" charset="-122"/>
              <a:ea typeface="微软雅黑" panose="020B0503020204020204" pitchFamily="34" charset="-122"/>
              <a:sym typeface="+mn-ea"/>
            </a:endParaRPr>
          </a:p>
          <a:p>
            <a:pPr algn="ctr" defTabSz="683895">
              <a:buClrTx/>
              <a:buSzTx/>
              <a:buFontTx/>
            </a:pPr>
            <a:r>
              <a:rPr lang="zh-CN" altLang="en-US" sz="3600" b="1" dirty="0">
                <a:solidFill>
                  <a:schemeClr val="bg1"/>
                </a:solidFill>
                <a:latin typeface="微软雅黑" panose="020B0503020204020204" pitchFamily="34" charset="-122"/>
                <a:ea typeface="微软雅黑" panose="020B0503020204020204" pitchFamily="34" charset="-122"/>
                <a:sym typeface="+mn-ea"/>
              </a:rPr>
              <a:t>说明</a:t>
            </a:r>
            <a:endParaRPr lang="zh-CN" altLang="en-US" sz="3600" b="1" dirty="0">
              <a:solidFill>
                <a:schemeClr val="bg1"/>
              </a:solidFill>
              <a:latin typeface="微软雅黑" panose="020B0503020204020204" pitchFamily="34" charset="-122"/>
              <a:ea typeface="微软雅黑" panose="020B0503020204020204" pitchFamily="34" charset="-122"/>
              <a:sym typeface="+mn-ea"/>
            </a:endParaRPr>
          </a:p>
        </p:txBody>
      </p:sp>
      <p:grpSp>
        <p:nvGrpSpPr>
          <p:cNvPr id="9" name="Group 41"/>
          <p:cNvGrpSpPr/>
          <p:nvPr>
            <p:custDataLst>
              <p:tags r:id="rId5"/>
            </p:custDataLst>
          </p:nvPr>
        </p:nvGrpSpPr>
        <p:grpSpPr bwMode="auto">
          <a:xfrm>
            <a:off x="3599181" y="2497106"/>
            <a:ext cx="1776413" cy="715742"/>
            <a:chOff x="2661" y="954"/>
            <a:chExt cx="1491" cy="602"/>
          </a:xfrm>
        </p:grpSpPr>
        <p:cxnSp>
          <p:nvCxnSpPr>
            <p:cNvPr id="10" name="直接连接符 52"/>
            <p:cNvCxnSpPr>
              <a:cxnSpLocks noChangeShapeType="1"/>
            </p:cNvCxnSpPr>
            <p:nvPr>
              <p:custDataLst>
                <p:tags r:id="rId6"/>
              </p:custDataLst>
            </p:nvPr>
          </p:nvCxnSpPr>
          <p:spPr bwMode="auto">
            <a:xfrm>
              <a:off x="2661" y="1253"/>
              <a:ext cx="908" cy="0"/>
            </a:xfrm>
            <a:prstGeom prst="line">
              <a:avLst/>
            </a:prstGeom>
            <a:noFill/>
            <a:ln w="25400" algn="ctr">
              <a:solidFill>
                <a:schemeClr val="tx1"/>
              </a:solidFill>
              <a:miter lim="800000"/>
            </a:ln>
          </p:spPr>
        </p:cxnSp>
        <p:grpSp>
          <p:nvGrpSpPr>
            <p:cNvPr id="11" name="Group 85"/>
            <p:cNvGrpSpPr/>
            <p:nvPr/>
          </p:nvGrpSpPr>
          <p:grpSpPr bwMode="auto">
            <a:xfrm>
              <a:off x="3549" y="954"/>
              <a:ext cx="603" cy="602"/>
              <a:chOff x="3549" y="954"/>
              <a:chExt cx="603" cy="602"/>
            </a:xfrm>
          </p:grpSpPr>
          <p:sp>
            <p:nvSpPr>
              <p:cNvPr id="12" name="椭圆 53"/>
              <p:cNvSpPr>
                <a:spLocks noChangeArrowheads="1"/>
              </p:cNvSpPr>
              <p:nvPr>
                <p:custDataLst>
                  <p:tags r:id="rId7"/>
                </p:custDataLst>
              </p:nvPr>
            </p:nvSpPr>
            <p:spPr bwMode="auto">
              <a:xfrm>
                <a:off x="3549" y="954"/>
                <a:ext cx="603" cy="602"/>
              </a:xfrm>
              <a:prstGeom prst="ellipse">
                <a:avLst/>
              </a:prstGeom>
              <a:solidFill>
                <a:schemeClr val="accent1"/>
              </a:solidFill>
              <a:ln w="25400" algn="ctr">
                <a:noFill/>
                <a:miter lim="800000"/>
              </a:ln>
            </p:spPr>
            <p:txBody>
              <a:bodyPr lIns="68589" tIns="34295" rIns="68589" bIns="34295" anchor="ctr"/>
              <a:lstStyle/>
              <a:p>
                <a:pPr algn="ctr" defTabSz="683895"/>
                <a:endParaRPr lang="zh-CN" altLang="en-US" sz="2800" dirty="0">
                  <a:solidFill>
                    <a:srgbClr val="FFFFFF"/>
                  </a:solidFill>
                  <a:latin typeface="Calibri" panose="020F0502020204030204" charset="0"/>
                  <a:ea typeface="微软雅黑" panose="020B0503020204020204" pitchFamily="34" charset="-122"/>
                </a:endParaRPr>
              </a:p>
            </p:txBody>
          </p:sp>
          <p:sp>
            <p:nvSpPr>
              <p:cNvPr id="13" name="矩形 71"/>
              <p:cNvSpPr>
                <a:spLocks noChangeArrowheads="1"/>
              </p:cNvSpPr>
              <p:nvPr>
                <p:custDataLst>
                  <p:tags r:id="rId8"/>
                </p:custDataLst>
              </p:nvPr>
            </p:nvSpPr>
            <p:spPr bwMode="auto">
              <a:xfrm>
                <a:off x="3711" y="1071"/>
                <a:ext cx="273" cy="368"/>
              </a:xfrm>
              <a:prstGeom prst="rect">
                <a:avLst/>
              </a:prstGeom>
              <a:noFill/>
              <a:ln w="9525">
                <a:noFill/>
                <a:miter lim="800000"/>
              </a:ln>
            </p:spPr>
            <p:txBody>
              <a:bodyPr wrap="none" lIns="68582" tIns="34292" rIns="68582" bIns="34292">
                <a:spAutoFit/>
              </a:bodyPr>
              <a:lstStyle/>
              <a:p>
                <a:pPr defTabSz="683895"/>
                <a:r>
                  <a:rPr lang="en-US" altLang="zh-CN" b="1" dirty="0">
                    <a:solidFill>
                      <a:schemeClr val="bg1"/>
                    </a:solidFill>
                    <a:latin typeface="微软雅黑" panose="020B0503020204020204" pitchFamily="34" charset="-122"/>
                    <a:ea typeface="微软雅黑" panose="020B0503020204020204" pitchFamily="34" charset="-122"/>
                  </a:rPr>
                  <a:t>1</a:t>
                </a:r>
                <a:endParaRPr lang="en-US" altLang="zh-CN" b="1" dirty="0">
                  <a:solidFill>
                    <a:schemeClr val="bg1"/>
                  </a:solidFill>
                  <a:latin typeface="微软雅黑" panose="020B0503020204020204" pitchFamily="34" charset="-122"/>
                  <a:ea typeface="微软雅黑" panose="020B0503020204020204" pitchFamily="34" charset="-122"/>
                </a:endParaRPr>
              </a:p>
            </p:txBody>
          </p:sp>
        </p:grpSp>
      </p:grpSp>
      <p:grpSp>
        <p:nvGrpSpPr>
          <p:cNvPr id="14" name="Group 44"/>
          <p:cNvGrpSpPr/>
          <p:nvPr>
            <p:custDataLst>
              <p:tags r:id="rId9"/>
            </p:custDataLst>
          </p:nvPr>
        </p:nvGrpSpPr>
        <p:grpSpPr bwMode="auto">
          <a:xfrm>
            <a:off x="3597911" y="4623868"/>
            <a:ext cx="1776413" cy="717329"/>
            <a:chOff x="2661" y="3141"/>
            <a:chExt cx="1491" cy="602"/>
          </a:xfrm>
        </p:grpSpPr>
        <p:cxnSp>
          <p:nvCxnSpPr>
            <p:cNvPr id="17" name="直接连接符 58"/>
            <p:cNvCxnSpPr>
              <a:cxnSpLocks noChangeShapeType="1"/>
            </p:cNvCxnSpPr>
            <p:nvPr>
              <p:custDataLst>
                <p:tags r:id="rId10"/>
              </p:custDataLst>
            </p:nvPr>
          </p:nvCxnSpPr>
          <p:spPr bwMode="auto">
            <a:xfrm>
              <a:off x="2661" y="3442"/>
              <a:ext cx="907" cy="0"/>
            </a:xfrm>
            <a:prstGeom prst="line">
              <a:avLst/>
            </a:prstGeom>
            <a:noFill/>
            <a:ln w="25400" algn="ctr">
              <a:solidFill>
                <a:schemeClr val="tx1"/>
              </a:solidFill>
              <a:miter lim="800000"/>
            </a:ln>
          </p:spPr>
        </p:cxnSp>
        <p:grpSp>
          <p:nvGrpSpPr>
            <p:cNvPr id="18" name="Group 88"/>
            <p:cNvGrpSpPr/>
            <p:nvPr/>
          </p:nvGrpSpPr>
          <p:grpSpPr bwMode="auto">
            <a:xfrm>
              <a:off x="3550" y="3141"/>
              <a:ext cx="602" cy="602"/>
              <a:chOff x="3550" y="3141"/>
              <a:chExt cx="602" cy="602"/>
            </a:xfrm>
          </p:grpSpPr>
          <p:sp>
            <p:nvSpPr>
              <p:cNvPr id="19" name="椭圆 59"/>
              <p:cNvSpPr>
                <a:spLocks noChangeArrowheads="1"/>
              </p:cNvSpPr>
              <p:nvPr>
                <p:custDataLst>
                  <p:tags r:id="rId11"/>
                </p:custDataLst>
              </p:nvPr>
            </p:nvSpPr>
            <p:spPr bwMode="auto">
              <a:xfrm>
                <a:off x="3550" y="3141"/>
                <a:ext cx="602" cy="602"/>
              </a:xfrm>
              <a:prstGeom prst="ellipse">
                <a:avLst/>
              </a:prstGeom>
              <a:solidFill>
                <a:schemeClr val="accent4"/>
              </a:solidFill>
              <a:ln w="25400" algn="ctr">
                <a:noFill/>
                <a:miter lim="800000"/>
              </a:ln>
            </p:spPr>
            <p:txBody>
              <a:bodyPr lIns="68589" tIns="34295" rIns="68589" bIns="34295" anchor="ctr"/>
              <a:lstStyle/>
              <a:p>
                <a:pPr algn="ctr" defTabSz="683895">
                  <a:defRPr/>
                </a:pPr>
                <a:endParaRPr lang="zh-CN" altLang="en-US" sz="2800" dirty="0">
                  <a:solidFill>
                    <a:srgbClr val="FFFFFF"/>
                  </a:solidFill>
                  <a:latin typeface="+mn-lt"/>
                  <a:ea typeface="微软雅黑" panose="020B0503020204020204" pitchFamily="34" charset="-122"/>
                </a:endParaRPr>
              </a:p>
            </p:txBody>
          </p:sp>
          <p:sp>
            <p:nvSpPr>
              <p:cNvPr id="20" name="矩形 71"/>
              <p:cNvSpPr>
                <a:spLocks noChangeArrowheads="1"/>
              </p:cNvSpPr>
              <p:nvPr>
                <p:custDataLst>
                  <p:tags r:id="rId12"/>
                </p:custDataLst>
              </p:nvPr>
            </p:nvSpPr>
            <p:spPr bwMode="auto">
              <a:xfrm>
                <a:off x="3731" y="3274"/>
                <a:ext cx="273" cy="367"/>
              </a:xfrm>
              <a:prstGeom prst="rect">
                <a:avLst/>
              </a:prstGeom>
              <a:noFill/>
              <a:ln w="9525">
                <a:noFill/>
                <a:miter lim="800000"/>
              </a:ln>
            </p:spPr>
            <p:txBody>
              <a:bodyPr wrap="none" lIns="68582" tIns="34292" rIns="68582" bIns="34292">
                <a:spAutoFit/>
              </a:bodyPr>
              <a:lstStyle/>
              <a:p>
                <a:pPr defTabSz="683895"/>
                <a:r>
                  <a:rPr lang="en-US" altLang="zh-CN" b="1" dirty="0">
                    <a:solidFill>
                      <a:schemeClr val="bg1"/>
                    </a:solidFill>
                    <a:latin typeface="微软雅黑" panose="020B0503020204020204" pitchFamily="34" charset="-122"/>
                    <a:ea typeface="微软雅黑" panose="020B0503020204020204" pitchFamily="34" charset="-122"/>
                  </a:rPr>
                  <a:t>2</a:t>
                </a:r>
                <a:endParaRPr lang="en-US" altLang="zh-CN" b="1" dirty="0">
                  <a:solidFill>
                    <a:schemeClr val="bg1"/>
                  </a:solidFill>
                  <a:latin typeface="微软雅黑" panose="020B0503020204020204" pitchFamily="34" charset="-122"/>
                  <a:ea typeface="微软雅黑" panose="020B0503020204020204" pitchFamily="34" charset="-122"/>
                </a:endParaRPr>
              </a:p>
            </p:txBody>
          </p:sp>
        </p:grpSp>
      </p:grpSp>
      <p:sp>
        <p:nvSpPr>
          <p:cNvPr id="21" name="椭圆 41"/>
          <p:cNvSpPr>
            <a:spLocks noChangeArrowheads="1"/>
          </p:cNvSpPr>
          <p:nvPr>
            <p:custDataLst>
              <p:tags r:id="rId13"/>
            </p:custDataLst>
          </p:nvPr>
        </p:nvSpPr>
        <p:spPr bwMode="auto">
          <a:xfrm>
            <a:off x="3337244" y="2676124"/>
            <a:ext cx="385762"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sz="2800" dirty="0">
              <a:solidFill>
                <a:srgbClr val="FFFFFF"/>
              </a:solidFill>
              <a:latin typeface="Calibri" panose="020F0502020204030204" charset="0"/>
              <a:ea typeface="微软雅黑" panose="020B0503020204020204" pitchFamily="34" charset="-122"/>
            </a:endParaRPr>
          </a:p>
        </p:txBody>
      </p:sp>
      <p:sp>
        <p:nvSpPr>
          <p:cNvPr id="22" name="椭圆 44"/>
          <p:cNvSpPr>
            <a:spLocks noChangeArrowheads="1"/>
          </p:cNvSpPr>
          <p:nvPr>
            <p:custDataLst>
              <p:tags r:id="rId14"/>
            </p:custDataLst>
          </p:nvPr>
        </p:nvSpPr>
        <p:spPr bwMode="auto">
          <a:xfrm>
            <a:off x="3409951" y="4816858"/>
            <a:ext cx="384175"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sz="2800" dirty="0">
              <a:solidFill>
                <a:srgbClr val="FFFFFF"/>
              </a:solidFill>
              <a:latin typeface="Calibri" panose="020F0502020204030204" charset="0"/>
              <a:ea typeface="微软雅黑" panose="020B0503020204020204" pitchFamily="34" charset="-122"/>
            </a:endParaRPr>
          </a:p>
        </p:txBody>
      </p:sp>
      <p:cxnSp>
        <p:nvCxnSpPr>
          <p:cNvPr id="26" name="直接连接符 25"/>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7" name="矩形 26"/>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722911" cy="685958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TextBox 86"/>
          <p:cNvSpPr txBox="1"/>
          <p:nvPr/>
        </p:nvSpPr>
        <p:spPr>
          <a:xfrm>
            <a:off x="338535" y="1916991"/>
            <a:ext cx="2806485" cy="1351280"/>
          </a:xfrm>
          <a:prstGeom prst="rect">
            <a:avLst/>
          </a:prstGeom>
          <a:noFill/>
        </p:spPr>
        <p:txBody>
          <a:bodyPr wrap="square" lIns="121880" tIns="60938" rIns="121880" bIns="60938">
            <a:spAutoFit/>
          </a:bodyPr>
          <a:lstStyle/>
          <a:p>
            <a:pPr algn="r">
              <a:defRPr/>
            </a:pPr>
            <a:r>
              <a:rPr lang="zh-CN" altLang="en-US" sz="4800" b="1" spc="200" dirty="0">
                <a:solidFill>
                  <a:schemeClr val="bg1"/>
                </a:solidFill>
                <a:latin typeface="微软雅黑" panose="020B0503020204020204" pitchFamily="34" charset="-122"/>
                <a:ea typeface="微软雅黑" panose="020B0503020204020204" pitchFamily="34" charset="-122"/>
              </a:rPr>
              <a:t>目录 </a:t>
            </a:r>
            <a:endParaRPr lang="en-US" altLang="zh-CN" sz="4800" b="1" spc="200" dirty="0">
              <a:solidFill>
                <a:schemeClr val="bg1"/>
              </a:solidFill>
              <a:latin typeface="微软雅黑" panose="020B0503020204020204" pitchFamily="34" charset="-122"/>
              <a:ea typeface="微软雅黑" panose="020B0503020204020204" pitchFamily="34" charset="-122"/>
            </a:endParaRPr>
          </a:p>
          <a:p>
            <a:pPr algn="r">
              <a:defRPr/>
            </a:pPr>
            <a:r>
              <a:rPr lang="en-US" altLang="zh-CN" sz="3200" b="1" spc="200" dirty="0">
                <a:solidFill>
                  <a:schemeClr val="bg1"/>
                </a:solidFill>
                <a:latin typeface="微软雅黑" panose="020B0503020204020204" pitchFamily="34" charset="-122"/>
                <a:ea typeface="微软雅黑" panose="020B0503020204020204" pitchFamily="34" charset="-122"/>
              </a:rPr>
              <a:t>CONTENT</a:t>
            </a:r>
            <a:endParaRPr lang="zh-CN" altLang="en-US" sz="3200" b="1" spc="200" dirty="0">
              <a:solidFill>
                <a:schemeClr val="bg1"/>
              </a:solidFill>
              <a:latin typeface="微软雅黑" panose="020B0503020204020204" pitchFamily="34" charset="-122"/>
              <a:ea typeface="微软雅黑" panose="020B0503020204020204" pitchFamily="34" charset="-122"/>
            </a:endParaRPr>
          </a:p>
        </p:txBody>
      </p:sp>
      <p:sp>
        <p:nvSpPr>
          <p:cNvPr id="88" name="下箭头 87"/>
          <p:cNvSpPr/>
          <p:nvPr/>
        </p:nvSpPr>
        <p:spPr>
          <a:xfrm rot="16200000">
            <a:off x="4710570" y="2489223"/>
            <a:ext cx="576064" cy="679386"/>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388" tIns="45695" rIns="91388" bIns="45695" rtlCol="0" anchor="ctr"/>
          <a:lstStyle/>
          <a:p>
            <a:pPr algn="ctr"/>
            <a:endParaRPr lang="zh-CN" altLang="en-US"/>
          </a:p>
        </p:txBody>
      </p:sp>
      <p:sp>
        <p:nvSpPr>
          <p:cNvPr id="5" name="圆角矩形 4"/>
          <p:cNvSpPr/>
          <p:nvPr/>
        </p:nvSpPr>
        <p:spPr>
          <a:xfrm>
            <a:off x="5791835" y="1126173"/>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b="1" dirty="0">
                <a:latin typeface="微软雅黑" panose="020B0503020204020204" pitchFamily="34" charset="-122"/>
                <a:ea typeface="微软雅黑" panose="020B0503020204020204" pitchFamily="34" charset="-122"/>
                <a:cs typeface="Arial Unicode MS" panose="020B0604020202020204" charset="-122"/>
              </a:rPr>
              <a:t>1</a:t>
            </a:r>
            <a:endParaRPr lang="en-US" altLang="zh-CN" sz="4000" b="1"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5" name="圆角矩形 14"/>
          <p:cNvSpPr/>
          <p:nvPr/>
        </p:nvSpPr>
        <p:spPr>
          <a:xfrm>
            <a:off x="6747510" y="1125538"/>
            <a:ext cx="4355465" cy="86614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18" name="矩形 17"/>
          <p:cNvSpPr/>
          <p:nvPr/>
        </p:nvSpPr>
        <p:spPr>
          <a:xfrm>
            <a:off x="6708775" y="1255078"/>
            <a:ext cx="4319905" cy="733425"/>
          </a:xfrm>
          <a:prstGeom prst="rect">
            <a:avLst/>
          </a:prstGeom>
        </p:spPr>
        <p:txBody>
          <a:bodyPr wrap="square" lIns="121960" tIns="60980" rIns="121960" bIns="60980">
            <a:noAutofit/>
          </a:bodyPr>
          <a:lstStyle/>
          <a:p>
            <a:pPr>
              <a:defRPr/>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第一部分  总则</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9" name="矩形 18"/>
          <p:cNvSpPr/>
          <p:nvPr/>
        </p:nvSpPr>
        <p:spPr>
          <a:xfrm>
            <a:off x="6852285" y="2540953"/>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1" name="圆角矩形 20"/>
          <p:cNvSpPr/>
          <p:nvPr>
            <p:custDataLst>
              <p:tags r:id="rId1"/>
            </p:custDataLst>
          </p:nvPr>
        </p:nvSpPr>
        <p:spPr>
          <a:xfrm>
            <a:off x="6747510" y="2450783"/>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3" name="圆角矩形 2"/>
          <p:cNvSpPr/>
          <p:nvPr>
            <p:custDataLst>
              <p:tags r:id="rId2"/>
            </p:custDataLst>
          </p:nvPr>
        </p:nvSpPr>
        <p:spPr>
          <a:xfrm>
            <a:off x="5791835" y="2450783"/>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2</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4" name="矩形 3"/>
          <p:cNvSpPr/>
          <p:nvPr>
            <p:custDataLst>
              <p:tags r:id="rId3"/>
            </p:custDataLst>
          </p:nvPr>
        </p:nvSpPr>
        <p:spPr>
          <a:xfrm>
            <a:off x="6678930" y="2595563"/>
            <a:ext cx="449326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第二部分 安全基础管理</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矩形 6"/>
          <p:cNvSpPr/>
          <p:nvPr/>
        </p:nvSpPr>
        <p:spPr>
          <a:xfrm>
            <a:off x="6852285" y="3857943"/>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圆角矩形 7"/>
          <p:cNvSpPr/>
          <p:nvPr>
            <p:custDataLst>
              <p:tags r:id="rId4"/>
            </p:custDataLst>
          </p:nvPr>
        </p:nvSpPr>
        <p:spPr>
          <a:xfrm>
            <a:off x="6747510" y="3767773"/>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9" name="圆角矩形 8"/>
          <p:cNvSpPr/>
          <p:nvPr>
            <p:custDataLst>
              <p:tags r:id="rId5"/>
            </p:custDataLst>
          </p:nvPr>
        </p:nvSpPr>
        <p:spPr>
          <a:xfrm>
            <a:off x="5791835" y="3767773"/>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3</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0" name="矩形 9"/>
          <p:cNvSpPr/>
          <p:nvPr>
            <p:custDataLst>
              <p:tags r:id="rId6"/>
            </p:custDataLst>
          </p:nvPr>
        </p:nvSpPr>
        <p:spPr>
          <a:xfrm>
            <a:off x="6678930" y="3912553"/>
            <a:ext cx="449326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第三部分 重大灾害防治</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1" name="矩形 10"/>
          <p:cNvSpPr/>
          <p:nvPr/>
        </p:nvSpPr>
        <p:spPr>
          <a:xfrm>
            <a:off x="6852285" y="5204778"/>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圆角矩形 11"/>
          <p:cNvSpPr/>
          <p:nvPr>
            <p:custDataLst>
              <p:tags r:id="rId7"/>
            </p:custDataLst>
          </p:nvPr>
        </p:nvSpPr>
        <p:spPr>
          <a:xfrm>
            <a:off x="6747510" y="5114608"/>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13" name="圆角矩形 12"/>
          <p:cNvSpPr/>
          <p:nvPr>
            <p:custDataLst>
              <p:tags r:id="rId8"/>
            </p:custDataLst>
          </p:nvPr>
        </p:nvSpPr>
        <p:spPr>
          <a:xfrm>
            <a:off x="5791835" y="5114608"/>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4</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4" name="矩形 13"/>
          <p:cNvSpPr/>
          <p:nvPr>
            <p:custDataLst>
              <p:tags r:id="rId9"/>
            </p:custDataLst>
          </p:nvPr>
        </p:nvSpPr>
        <p:spPr>
          <a:xfrm>
            <a:off x="6320155" y="5259388"/>
            <a:ext cx="449326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专业管理</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格 10"/>
          <p:cNvGraphicFramePr/>
          <p:nvPr>
            <p:custDataLst>
              <p:tags r:id="rId1"/>
            </p:custDataLst>
          </p:nvPr>
        </p:nvGraphicFramePr>
        <p:xfrm>
          <a:off x="554355" y="907415"/>
          <a:ext cx="11142345" cy="5882640"/>
        </p:xfrm>
        <a:graphic>
          <a:graphicData uri="http://schemas.openxmlformats.org/drawingml/2006/table">
            <a:tbl>
              <a:tblPr/>
              <a:tblGrid>
                <a:gridCol w="1056640"/>
                <a:gridCol w="1795145"/>
                <a:gridCol w="1383030"/>
                <a:gridCol w="255270"/>
                <a:gridCol w="2041525"/>
                <a:gridCol w="2867660"/>
                <a:gridCol w="871220"/>
                <a:gridCol w="871855"/>
              </a:tblGrid>
              <a:tr h="287020">
                <a:tc gridSpan="3">
                  <a:txBody>
                    <a:bodyPr/>
                    <a:lstStyle/>
                    <a:p>
                      <a:pPr indent="0" algn="ctr">
                        <a:buNone/>
                      </a:pPr>
                      <a:r>
                        <a:rPr lang="en-US" sz="1400" b="1">
                          <a:solidFill>
                            <a:srgbClr val="000000"/>
                          </a:solidFill>
                          <a:latin typeface="黑体" panose="02010609060101010101" charset="-122"/>
                          <a:ea typeface="黑体" panose="02010609060101010101" charset="-122"/>
                          <a:cs typeface="黑体" panose="02010609060101010101" charset="-122"/>
                        </a:rPr>
                        <a:t>2026版</a:t>
                      </a:r>
                      <a:endParaRPr lang="en-US" altLang="en-US" sz="1400" b="1">
                        <a:solidFill>
                          <a:srgbClr val="000000"/>
                        </a:solidFill>
                        <a:latin typeface="黑体" panose="02010609060101010101" charset="-122"/>
                        <a:ea typeface="黑体" panose="02010609060101010101" charset="-122"/>
                        <a:cs typeface="黑体" panose="02010609060101010101" charset="-122"/>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hMerge="1">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rowSpan="29">
                  <a:txBody>
                    <a:bodyPr/>
                    <a:lstStyle/>
                    <a:p>
                      <a:pPr indent="0" algn="ctr">
                        <a:buNone/>
                      </a:pPr>
                      <a:r>
                        <a:rPr lang="en-US" sz="1400" b="1">
                          <a:solidFill>
                            <a:schemeClr val="accent1">
                              <a:lumMod val="60000"/>
                              <a:lumOff val="40000"/>
                            </a:schemeClr>
                          </a:solidFill>
                          <a:latin typeface="黑体" panose="02010609060101010101" charset="-122"/>
                          <a:ea typeface="黑体" panose="02010609060101010101" charset="-122"/>
                          <a:cs typeface="Times New Roman" panose="02020603050405020304" pitchFamily="18" charset="0"/>
                        </a:rPr>
                        <a:t> </a:t>
                      </a:r>
                      <a:endParaRPr lang="en-US" altLang="en-US" sz="1400" b="1">
                        <a:solidFill>
                          <a:schemeClr val="accent1">
                            <a:lumMod val="60000"/>
                            <a:lumOff val="40000"/>
                          </a:schemeClr>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a:solidFill>
                        <a:schemeClr val="tx1"/>
                      </a:solidFill>
                      <a:prstDash val="solid"/>
                    </a:lnB>
                    <a:lnTlToBr>
                      <a:noFill/>
                    </a:lnTlToBr>
                    <a:lnBlToTr>
                      <a:noFill/>
                    </a:lnBlToTr>
                    <a:solidFill>
                      <a:srgbClr val="FAFAFA"/>
                    </a:solidFill>
                  </a:tcPr>
                </a:tc>
                <a:tc gridSpan="4">
                  <a:txBody>
                    <a:bodyPr/>
                    <a:lstStyle/>
                    <a:p>
                      <a:pPr indent="0" algn="ctr">
                        <a:buNone/>
                      </a:pPr>
                      <a:r>
                        <a:rPr lang="en-US" sz="1400" b="1">
                          <a:solidFill>
                            <a:schemeClr val="bg1"/>
                          </a:solidFill>
                          <a:latin typeface="黑体" panose="02010609060101010101" charset="-122"/>
                          <a:ea typeface="黑体" panose="02010609060101010101" charset="-122"/>
                          <a:cs typeface="黑体" panose="02010609060101010101" charset="-122"/>
                        </a:rPr>
                        <a:t>2020版</a:t>
                      </a:r>
                      <a:endParaRPr lang="en-US" altLang="en-US" sz="1400" b="1">
                        <a:solidFill>
                          <a:schemeClr val="bg1"/>
                        </a:solidFill>
                        <a:latin typeface="黑体" panose="02010609060101010101" charset="-122"/>
                        <a:ea typeface="黑体" panose="02010609060101010101" charset="-122"/>
                        <a:cs typeface="黑体" panose="02010609060101010101" charset="-122"/>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5DA2"/>
                    </a:solidFill>
                  </a:tcPr>
                </a:tc>
                <a:tc hMerge="1">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199390">
                <a:tc>
                  <a:txBody>
                    <a:bodyPr/>
                    <a:lstStyle/>
                    <a:p>
                      <a:pPr indent="0" algn="ctr">
                        <a:buNone/>
                      </a:pPr>
                      <a:r>
                        <a:rPr lang="en-US" sz="1400" b="1">
                          <a:solidFill>
                            <a:srgbClr val="000000"/>
                          </a:solidFill>
                          <a:latin typeface="黑体" panose="02010609060101010101" charset="-122"/>
                          <a:ea typeface="黑体" panose="02010609060101010101" charset="-122"/>
                          <a:cs typeface="Times New Roman" panose="02020603050405020304" pitchFamily="18" charset="0"/>
                        </a:rPr>
                        <a:t>管理部分</a:t>
                      </a:r>
                      <a:endParaRPr lang="en-US" altLang="en-US" sz="1400" b="1">
                        <a:solidFill>
                          <a:srgbClr val="000000"/>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a:txBody>
                    <a:bodyPr/>
                    <a:lstStyle/>
                    <a:p>
                      <a:pPr indent="0" algn="ctr">
                        <a:buNone/>
                      </a:pPr>
                      <a:r>
                        <a:rPr lang="en-US" sz="1400" b="1">
                          <a:solidFill>
                            <a:srgbClr val="000000"/>
                          </a:solidFill>
                          <a:latin typeface="黑体" panose="02010609060101010101" charset="-122"/>
                          <a:ea typeface="黑体" panose="02010609060101010101" charset="-122"/>
                          <a:cs typeface="Times New Roman" panose="02020603050405020304" pitchFamily="18" charset="0"/>
                        </a:rPr>
                        <a:t>项目</a:t>
                      </a:r>
                      <a:endParaRPr lang="en-US" altLang="en-US" sz="1400" b="1">
                        <a:solidFill>
                          <a:srgbClr val="000000"/>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a:txBody>
                    <a:bodyPr/>
                    <a:lstStyle/>
                    <a:p>
                      <a:pPr indent="0" algn="ctr">
                        <a:buNone/>
                      </a:pPr>
                      <a:r>
                        <a:rPr lang="en-US" sz="1400" b="1">
                          <a:solidFill>
                            <a:srgbClr val="000000"/>
                          </a:solidFill>
                          <a:latin typeface="黑体" panose="02010609060101010101" charset="-122"/>
                          <a:ea typeface="黑体" panose="02010609060101010101" charset="-122"/>
                          <a:cs typeface="Times New Roman" panose="02020603050405020304" pitchFamily="18" charset="0"/>
                        </a:rPr>
                        <a:t>检查项</a:t>
                      </a:r>
                      <a:endParaRPr lang="en-US" altLang="en-US" sz="1400" b="1">
                        <a:solidFill>
                          <a:srgbClr val="000000"/>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400" b="1">
                          <a:solidFill>
                            <a:schemeClr val="bg1"/>
                          </a:solidFill>
                          <a:latin typeface="黑体" panose="02010609060101010101" charset="-122"/>
                          <a:ea typeface="黑体" panose="02010609060101010101" charset="-122"/>
                          <a:cs typeface="Times New Roman" panose="02020603050405020304" pitchFamily="18" charset="0"/>
                        </a:rPr>
                        <a:t>管理要素</a:t>
                      </a:r>
                      <a:endParaRPr lang="en-US" altLang="en-US" sz="1400" b="1">
                        <a:solidFill>
                          <a:schemeClr val="bg1"/>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5DA2"/>
                    </a:solidFill>
                  </a:tcPr>
                </a:tc>
                <a:tc>
                  <a:txBody>
                    <a:bodyPr/>
                    <a:lstStyle/>
                    <a:p>
                      <a:pPr indent="0" algn="ctr">
                        <a:buNone/>
                      </a:pPr>
                      <a:r>
                        <a:rPr lang="en-US" sz="1400" b="1">
                          <a:solidFill>
                            <a:schemeClr val="bg1"/>
                          </a:solidFill>
                          <a:latin typeface="黑体" panose="02010609060101010101" charset="-122"/>
                          <a:ea typeface="黑体" panose="02010609060101010101" charset="-122"/>
                          <a:cs typeface="Times New Roman" panose="02020603050405020304" pitchFamily="18" charset="0"/>
                        </a:rPr>
                        <a:t>项目</a:t>
                      </a:r>
                      <a:endParaRPr lang="en-US" altLang="en-US" sz="1400" b="1">
                        <a:solidFill>
                          <a:schemeClr val="bg1"/>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5DA2"/>
                    </a:solidFill>
                  </a:tcPr>
                </a:tc>
                <a:tc gridSpan="2">
                  <a:txBody>
                    <a:bodyPr/>
                    <a:lstStyle/>
                    <a:p>
                      <a:pPr indent="0" algn="ctr">
                        <a:buNone/>
                      </a:pPr>
                      <a:r>
                        <a:rPr lang="en-US" sz="1400" b="1">
                          <a:solidFill>
                            <a:schemeClr val="bg1"/>
                          </a:solidFill>
                          <a:latin typeface="黑体" panose="02010609060101010101" charset="-122"/>
                          <a:ea typeface="黑体" panose="02010609060101010101" charset="-122"/>
                          <a:cs typeface="Times New Roman" panose="02020603050405020304" pitchFamily="18" charset="0"/>
                        </a:rPr>
                        <a:t>检查项</a:t>
                      </a:r>
                      <a:endParaRPr lang="en-US" altLang="en-US" sz="1400" b="1">
                        <a:solidFill>
                          <a:schemeClr val="bg1"/>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5DA2"/>
                    </a:solidFill>
                  </a:tcPr>
                </a:tc>
                <a:tc hMerge="1">
                  <a:tcPr>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199390">
                <a:tc rowSpan="26">
                  <a:txBody>
                    <a:bodyPr/>
                    <a:lstStyle/>
                    <a:p>
                      <a:pPr indent="0" algn="ctr">
                        <a:buNone/>
                      </a:pPr>
                      <a:r>
                        <a:rPr lang="en-US" sz="1300" b="1">
                          <a:solidFill>
                            <a:srgbClr val="FF0000"/>
                          </a:solidFill>
                          <a:latin typeface="仿宋_GB2312" panose="02010609030101010101" charset="-122"/>
                          <a:ea typeface="仿宋_GB2312" panose="02010609030101010101" charset="-122"/>
                          <a:cs typeface="Times New Roman" panose="02020603050405020304" pitchFamily="18" charset="0"/>
                        </a:rPr>
                        <a:t>安全基础管理</a:t>
                      </a:r>
                      <a:endParaRPr lang="en-US" altLang="en-US" sz="1300" b="1">
                        <a:solidFill>
                          <a:srgbClr val="FF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3">
                  <a:txBody>
                    <a:bodyPr/>
                    <a:lstStyle/>
                    <a:p>
                      <a:pPr indent="0" algn="ctr">
                        <a:buNone/>
                      </a:pPr>
                      <a:r>
                        <a:rPr lang="en-US" sz="1300" b="1">
                          <a:solidFill>
                            <a:srgbClr val="FF0000"/>
                          </a:solidFill>
                          <a:latin typeface="仿宋_GB2312" panose="02010609030101010101" charset="-122"/>
                          <a:ea typeface="仿宋_GB2312" panose="02010609030101010101" charset="-122"/>
                          <a:cs typeface="Times New Roman" panose="02020603050405020304" pitchFamily="18" charset="0"/>
                        </a:rPr>
                        <a:t>安全目标</a:t>
                      </a:r>
                      <a:endParaRPr lang="en-US" altLang="en-US" sz="1300" b="1">
                        <a:solidFill>
                          <a:srgbClr val="FF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3">
                  <a:txBody>
                    <a:bodyPr/>
                    <a:lstStyle/>
                    <a:p>
                      <a:pPr indent="0" algn="ctr">
                        <a:buNone/>
                      </a:pPr>
                      <a:r>
                        <a:rPr lang="en-US" sz="1200" b="1">
                          <a:solidFill>
                            <a:srgbClr val="000000"/>
                          </a:solidFill>
                          <a:latin typeface="仿宋_GB2312" panose="02010609030101010101" charset="-122"/>
                          <a:ea typeface="仿宋_GB2312" panose="02010609030101010101" charset="-122"/>
                          <a:cs typeface="Times New Roman" panose="02020603050405020304" pitchFamily="18" charset="0"/>
                        </a:rPr>
                        <a:t>2</a:t>
                      </a:r>
                      <a:endParaRPr lang="en-US" altLang="en-US" sz="1200" b="1">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rowSpan="3">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理念目标和矿长安全承诺</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安全生产理念</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4</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3">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16</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a:solidFill>
                        <a:schemeClr val="tx1"/>
                      </a:solidFill>
                      <a:prstDash val="solid"/>
                    </a:lnB>
                    <a:lnTlToBr>
                      <a:noFill/>
                    </a:lnTlToBr>
                    <a:lnBlToTr>
                      <a:noFill/>
                    </a:lnBlToTr>
                    <a:noFill/>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安全生产目标</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7</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矿长安全承诺</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5</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lnB w="12700" cap="flat">
                      <a:solidFill>
                        <a:schemeClr val="tx1"/>
                      </a:solidFill>
                      <a:prstDash val="solid"/>
                    </a:lnB>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rowSpan="2">
                  <a:txBody>
                    <a:bodyPr/>
                    <a:lstStyle/>
                    <a:p>
                      <a:pPr indent="0" algn="ctr">
                        <a:buNone/>
                      </a:pPr>
                      <a:r>
                        <a:rPr lang="en-US" sz="1300" b="1">
                          <a:solidFill>
                            <a:srgbClr val="FF0000"/>
                          </a:solidFill>
                          <a:latin typeface="仿宋_GB2312" panose="02010609030101010101" charset="-122"/>
                          <a:ea typeface="仿宋_GB2312" panose="02010609030101010101" charset="-122"/>
                          <a:cs typeface="Times New Roman" panose="02020603050405020304" pitchFamily="18" charset="0"/>
                        </a:rPr>
                        <a:t>组织保障</a:t>
                      </a:r>
                      <a:endParaRPr lang="en-US" altLang="en-US" sz="1300" b="1">
                        <a:solidFill>
                          <a:srgbClr val="FF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2">
                  <a:txBody>
                    <a:bodyPr/>
                    <a:lstStyle/>
                    <a:p>
                      <a:pPr indent="0" algn="ctr">
                        <a:buNone/>
                      </a:pPr>
                      <a:r>
                        <a:rPr lang="en-US" sz="1200" b="1">
                          <a:solidFill>
                            <a:srgbClr val="000000"/>
                          </a:solidFill>
                          <a:latin typeface="仿宋_GB2312" panose="02010609030101010101" charset="-122"/>
                          <a:ea typeface="仿宋_GB2312" panose="02010609030101010101" charset="-122"/>
                          <a:cs typeface="Times New Roman" panose="02020603050405020304" pitchFamily="18" charset="0"/>
                        </a:rPr>
                        <a:t>4</a:t>
                      </a:r>
                      <a:endParaRPr lang="en-US" altLang="en-US" sz="1200" b="1">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rowSpan="2">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组织机构</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安全办公会议机制</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2">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11</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职责部门</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10</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lnB w="12700" cap="flat">
                      <a:solidFill>
                        <a:schemeClr val="tx1"/>
                      </a:solidFill>
                      <a:prstDash val="solid"/>
                    </a:lnB>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rowSpan="3">
                  <a:txBody>
                    <a:bodyPr/>
                    <a:lstStyle/>
                    <a:p>
                      <a:pPr indent="0" algn="ctr">
                        <a:buNone/>
                      </a:pPr>
                      <a:r>
                        <a:rPr lang="en-US" sz="1300" b="1">
                          <a:solidFill>
                            <a:srgbClr val="FF0000"/>
                          </a:solidFill>
                          <a:latin typeface="仿宋_GB2312" panose="02010609030101010101" charset="-122"/>
                          <a:ea typeface="仿宋_GB2312" panose="02010609030101010101" charset="-122"/>
                          <a:cs typeface="Times New Roman" panose="02020603050405020304" pitchFamily="18" charset="0"/>
                        </a:rPr>
                        <a:t>安全制度</a:t>
                      </a:r>
                      <a:endParaRPr lang="en-US" altLang="en-US" sz="1300" b="1">
                        <a:solidFill>
                          <a:srgbClr val="FF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3">
                  <a:txBody>
                    <a:bodyPr/>
                    <a:lstStyle/>
                    <a:p>
                      <a:pPr indent="0" algn="ctr">
                        <a:buNone/>
                      </a:pPr>
                      <a:r>
                        <a:rPr lang="en-US" sz="1200" b="1">
                          <a:solidFill>
                            <a:srgbClr val="000000"/>
                          </a:solidFill>
                          <a:latin typeface="仿宋_GB2312" panose="02010609030101010101" charset="-122"/>
                          <a:ea typeface="仿宋_GB2312" panose="02010609030101010101" charset="-122"/>
                          <a:cs typeface="Times New Roman" panose="02020603050405020304" pitchFamily="18" charset="0"/>
                        </a:rPr>
                        <a:t>5</a:t>
                      </a:r>
                      <a:endParaRPr lang="en-US" altLang="en-US" sz="1200" b="1">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rowSpan="3">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安全生产责任制及安全管理制度</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安全生产责任制</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4</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3">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9</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安全管理制度</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2</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执行与监督</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3</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lnB w="12700" cap="flat">
                      <a:solidFill>
                        <a:schemeClr val="tx1"/>
                      </a:solidFill>
                      <a:prstDash val="solid"/>
                    </a:lnB>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rowSpan="4">
                  <a:txBody>
                    <a:bodyPr/>
                    <a:lstStyle/>
                    <a:p>
                      <a:pPr indent="0" algn="ctr">
                        <a:buNone/>
                      </a:pPr>
                      <a:r>
                        <a:rPr lang="en-US" sz="1300" b="1">
                          <a:solidFill>
                            <a:srgbClr val="FF0000"/>
                          </a:solidFill>
                          <a:latin typeface="仿宋_GB2312" panose="02010609030101010101" charset="-122"/>
                          <a:ea typeface="仿宋_GB2312" panose="02010609030101010101" charset="-122"/>
                          <a:cs typeface="Times New Roman" panose="02020603050405020304" pitchFamily="18" charset="0"/>
                        </a:rPr>
                        <a:t>安全培训</a:t>
                      </a:r>
                      <a:endParaRPr lang="en-US" altLang="en-US" sz="1300" b="1">
                        <a:solidFill>
                          <a:srgbClr val="FF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4">
                  <a:txBody>
                    <a:bodyPr/>
                    <a:lstStyle/>
                    <a:p>
                      <a:pPr indent="0" algn="ctr">
                        <a:buNone/>
                      </a:pPr>
                      <a:r>
                        <a:rPr lang="en-US" sz="1200" b="1">
                          <a:solidFill>
                            <a:srgbClr val="000000"/>
                          </a:solidFill>
                          <a:latin typeface="仿宋_GB2312" panose="02010609030101010101" charset="-122"/>
                          <a:ea typeface="仿宋_GB2312" panose="02010609030101010101" charset="-122"/>
                          <a:cs typeface="Times New Roman" panose="02020603050405020304" pitchFamily="18" charset="0"/>
                        </a:rPr>
                        <a:t>4</a:t>
                      </a:r>
                      <a:endParaRPr lang="en-US" altLang="en-US" sz="1200" b="1">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rowSpan="4">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从业人员素质</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人员配备及准入</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8</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4">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36</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安全培训</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13</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班组安全建设</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10</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不安全行为管理</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5</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lnB w="12700" cap="flat">
                      <a:solidFill>
                        <a:schemeClr val="tx1"/>
                      </a:solidFill>
                      <a:prstDash val="solid"/>
                    </a:lnB>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rowSpan="5">
                  <a:txBody>
                    <a:bodyPr/>
                    <a:lstStyle/>
                    <a:p>
                      <a:pPr indent="0" algn="ctr">
                        <a:buNone/>
                      </a:pPr>
                      <a:r>
                        <a:rPr lang="en-US" sz="1300" b="1">
                          <a:solidFill>
                            <a:srgbClr val="FF0000"/>
                          </a:solidFill>
                          <a:latin typeface="仿宋_GB2312" panose="02010609030101010101" charset="-122"/>
                          <a:ea typeface="仿宋_GB2312" panose="02010609030101010101" charset="-122"/>
                          <a:cs typeface="Times New Roman" panose="02020603050405020304" pitchFamily="18" charset="0"/>
                        </a:rPr>
                        <a:t>安全风险分级管控</a:t>
                      </a:r>
                      <a:endParaRPr lang="en-US" altLang="en-US" sz="1300" b="1">
                        <a:solidFill>
                          <a:srgbClr val="FF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5">
                  <a:txBody>
                    <a:bodyPr/>
                    <a:lstStyle/>
                    <a:p>
                      <a:pPr indent="0" algn="ctr">
                        <a:buNone/>
                      </a:pPr>
                      <a:r>
                        <a:rPr lang="en-US" sz="1200" b="1">
                          <a:solidFill>
                            <a:srgbClr val="000000"/>
                          </a:solidFill>
                          <a:latin typeface="仿宋_GB2312" panose="02010609030101010101" charset="-122"/>
                          <a:ea typeface="仿宋_GB2312" panose="02010609030101010101" charset="-122"/>
                          <a:cs typeface="Times New Roman" panose="02020603050405020304" pitchFamily="18" charset="0"/>
                        </a:rPr>
                        <a:t>9</a:t>
                      </a:r>
                      <a:endParaRPr lang="en-US" altLang="en-US" sz="1200" b="1">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rowSpan="5">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安全风险分级管控</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工作机制</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2</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5">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18</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安全风险辨识评估</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5</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安全风险管控</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7</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保障措施</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3</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附加项</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lnB w="12700" cap="flat">
                      <a:solidFill>
                        <a:schemeClr val="tx1"/>
                      </a:solidFill>
                      <a:prstDash val="solid"/>
                    </a:lnB>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rowSpan="5">
                  <a:txBody>
                    <a:bodyPr/>
                    <a:lstStyle/>
                    <a:p>
                      <a:pPr indent="0" algn="ctr">
                        <a:buNone/>
                      </a:pPr>
                      <a:r>
                        <a:rPr lang="en-US" sz="1300" b="1">
                          <a:solidFill>
                            <a:srgbClr val="FF0000"/>
                          </a:solidFill>
                          <a:latin typeface="仿宋_GB2312" panose="02010609030101010101" charset="-122"/>
                          <a:ea typeface="仿宋_GB2312" panose="02010609030101010101" charset="-122"/>
                          <a:cs typeface="Times New Roman" panose="02020603050405020304" pitchFamily="18" charset="0"/>
                        </a:rPr>
                        <a:t>事故隐患排查治理</a:t>
                      </a:r>
                      <a:endParaRPr lang="en-US" altLang="en-US" sz="1300" b="1">
                        <a:solidFill>
                          <a:srgbClr val="FF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5">
                  <a:txBody>
                    <a:bodyPr/>
                    <a:lstStyle/>
                    <a:p>
                      <a:pPr indent="0" algn="ctr">
                        <a:buNone/>
                      </a:pPr>
                      <a:r>
                        <a:rPr lang="en-US" sz="1200" b="1">
                          <a:solidFill>
                            <a:srgbClr val="000000"/>
                          </a:solidFill>
                          <a:latin typeface="仿宋_GB2312" panose="02010609030101010101" charset="-122"/>
                          <a:ea typeface="仿宋_GB2312" panose="02010609030101010101" charset="-122"/>
                          <a:cs typeface="Times New Roman" panose="02020603050405020304" pitchFamily="18" charset="0"/>
                        </a:rPr>
                        <a:t>14</a:t>
                      </a:r>
                      <a:endParaRPr lang="en-US" altLang="en-US" sz="1200" b="1">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rowSpan="5">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事故隐患排查治理</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工作机制</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3</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5">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25</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事故隐患排查</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7</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事故隐患治理</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5</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监督管理</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4</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保障措施</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6</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lnB w="12700" cap="flat">
                      <a:solidFill>
                        <a:schemeClr val="tx1"/>
                      </a:solidFill>
                      <a:prstDash val="solid"/>
                    </a:lnB>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rowSpan="3">
                  <a:txBody>
                    <a:bodyPr/>
                    <a:lstStyle/>
                    <a:p>
                      <a:pPr indent="0" algn="ctr">
                        <a:buNone/>
                      </a:pPr>
                      <a:r>
                        <a:rPr lang="en-US" sz="1300" b="1">
                          <a:solidFill>
                            <a:srgbClr val="FF0000"/>
                          </a:solidFill>
                          <a:latin typeface="仿宋_GB2312" panose="02010609030101010101" charset="-122"/>
                          <a:ea typeface="仿宋_GB2312" panose="02010609030101010101" charset="-122"/>
                          <a:cs typeface="Times New Roman" panose="02020603050405020304" pitchFamily="18" charset="0"/>
                        </a:rPr>
                        <a:t>持续改进</a:t>
                      </a:r>
                      <a:endParaRPr lang="en-US" altLang="en-US" sz="1300" b="1">
                        <a:solidFill>
                          <a:srgbClr val="FF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3">
                  <a:txBody>
                    <a:bodyPr/>
                    <a:lstStyle/>
                    <a:p>
                      <a:pPr indent="0" algn="ctr">
                        <a:buNone/>
                      </a:pPr>
                      <a:r>
                        <a:rPr lang="en-US" sz="1200" b="1">
                          <a:solidFill>
                            <a:srgbClr val="000000"/>
                          </a:solidFill>
                          <a:latin typeface="仿宋_GB2312" panose="02010609030101010101" charset="-122"/>
                          <a:ea typeface="仿宋_GB2312" panose="02010609030101010101" charset="-122"/>
                          <a:cs typeface="Times New Roman" panose="02020603050405020304" pitchFamily="18" charset="0"/>
                        </a:rPr>
                        <a:t>2</a:t>
                      </a:r>
                      <a:endParaRPr lang="en-US" altLang="en-US" sz="1200" b="1">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rowSpan="3">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持续改进</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工作机制</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3">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5</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r h="19939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考核评价</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2</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tcPr>
                </a:tc>
              </a:tr>
              <a:tr h="119380">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持续改进</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2</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a:solidFill>
                        <a:schemeClr val="tx1"/>
                      </a:solidFill>
                      <a:prstDash val="solid"/>
                    </a:lnR>
                    <a:lnB w="12700" cap="flat">
                      <a:solidFill>
                        <a:schemeClr val="tx1"/>
                      </a:solidFill>
                      <a:prstDash val="solid"/>
                    </a:lnB>
                  </a:tcPr>
                </a:tc>
              </a:tr>
              <a:tr h="199390">
                <a:tc vMerge="1">
                  <a:tcPr>
                    <a:lnL w="12700">
                      <a:solidFill>
                        <a:schemeClr val="tx1"/>
                      </a:solidFill>
                      <a:prstDash val="soli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附加项</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200" b="1">
                          <a:solidFill>
                            <a:srgbClr val="000000"/>
                          </a:solidFill>
                          <a:latin typeface="仿宋_GB2312" panose="02010609030101010101" charset="-122"/>
                          <a:ea typeface="仿宋_GB2312" panose="02010609030101010101" charset="-122"/>
                          <a:cs typeface="Times New Roman" panose="02020603050405020304" pitchFamily="18" charset="0"/>
                        </a:rPr>
                        <a:t>2</a:t>
                      </a:r>
                      <a:endParaRPr lang="en-US" altLang="en-US" sz="1200" b="1">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a:solidFill>
                        <a:schemeClr val="tx1"/>
                      </a:solidFill>
                      <a:prstDash val="soli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gridSpan="4">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cPr>
                    <a:lnR w="12700" cap="flat">
                      <a:solidFill>
                        <a:schemeClr val="tx1"/>
                      </a:solidFill>
                      <a:prstDash val="solid"/>
                    </a:lnR>
                    <a:lnT w="12700" cap="flat">
                      <a:solidFill>
                        <a:schemeClr val="tx1"/>
                      </a:solidFill>
                      <a:prstDash val="solid"/>
                    </a:lnT>
                    <a:lnB w="12700" cap="flat" cmpd="sng">
                      <a:solidFill>
                        <a:schemeClr val="tx1"/>
                      </a:solidFill>
                      <a:prstDash val="solid"/>
                      <a:headEnd type="none" w="med" len="med"/>
                      <a:tailEnd type="none" w="med" len="med"/>
                    </a:lnB>
                  </a:tcPr>
                </a:tc>
              </a:tr>
              <a:tr h="199390">
                <a:tc gridSpan="2">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合计</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a:txBody>
                    <a:bodyPr/>
                    <a:lstStyle/>
                    <a:p>
                      <a:pPr indent="0" algn="ctr">
                        <a:buNone/>
                      </a:pPr>
                      <a:r>
                        <a:rPr lang="en-US" sz="1200" b="1">
                          <a:solidFill>
                            <a:srgbClr val="000000"/>
                          </a:solidFill>
                          <a:latin typeface="仿宋_GB2312" panose="02010609030101010101" charset="-122"/>
                          <a:ea typeface="仿宋_GB2312" panose="02010609030101010101" charset="-122"/>
                          <a:cs typeface="Times New Roman" panose="02020603050405020304" pitchFamily="18" charset="0"/>
                        </a:rPr>
                        <a:t>42</a:t>
                      </a:r>
                      <a:endParaRPr lang="en-US" altLang="en-US" sz="1200" b="1">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a:solidFill>
                        <a:schemeClr val="tx1"/>
                      </a:solidFill>
                      <a:prstDash val="soli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a:solidFill>
                        <a:schemeClr val="tx1"/>
                      </a:solidFill>
                      <a:prstDash val="solid"/>
                    </a:lnB>
                  </a:tcPr>
                </a:tc>
                <a:tc gridSpan="2">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合计</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120</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1300" b="0">
                          <a:solidFill>
                            <a:srgbClr val="000000"/>
                          </a:solidFill>
                          <a:latin typeface="仿宋_GB2312" panose="02010609030101010101" charset="-122"/>
                          <a:ea typeface="仿宋_GB2312" panose="02010609030101010101" charset="-122"/>
                          <a:cs typeface="Times New Roman" panose="02020603050405020304" pitchFamily="18" charset="0"/>
                        </a:rPr>
                        <a:t>120</a:t>
                      </a:r>
                      <a:endParaRPr lang="en-US" altLang="en-US" sz="13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2"/>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8" name="直接连接符 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9" name="矩形 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2"/>
          <p:cNvSpPr txBox="1"/>
          <p:nvPr>
            <p:custDataLst>
              <p:tags r:id="rId3"/>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剪去单角的矩形 4"/>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文本框 5"/>
          <p:cNvSpPr txBox="1"/>
          <p:nvPr>
            <p:custDataLst>
              <p:tags r:id="rId1"/>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3" name="直接连接符 2"/>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grpSp>
        <p:nvGrpSpPr>
          <p:cNvPr id="9" name="组合 8"/>
          <p:cNvGrpSpPr/>
          <p:nvPr>
            <p:custDataLst>
              <p:tags r:id="rId2"/>
            </p:custDataLst>
          </p:nvPr>
        </p:nvGrpSpPr>
        <p:grpSpPr>
          <a:xfrm>
            <a:off x="1404765" y="975324"/>
            <a:ext cx="9392285" cy="5425682"/>
            <a:chOff x="1764502" y="1774827"/>
            <a:chExt cx="8672057" cy="5009625"/>
          </a:xfrm>
        </p:grpSpPr>
        <p:grpSp>
          <p:nvGrpSpPr>
            <p:cNvPr id="10" name="组合 9"/>
            <p:cNvGrpSpPr/>
            <p:nvPr/>
          </p:nvGrpSpPr>
          <p:grpSpPr>
            <a:xfrm>
              <a:off x="1764502" y="4102100"/>
              <a:ext cx="8672057" cy="2682352"/>
              <a:chOff x="1764502" y="4102100"/>
              <a:chExt cx="8672057" cy="2682352"/>
            </a:xfrm>
          </p:grpSpPr>
          <p:sp>
            <p:nvSpPr>
              <p:cNvPr id="11" name="矩形 10"/>
              <p:cNvSpPr/>
              <p:nvPr>
                <p:custDataLst>
                  <p:tags r:id="rId3"/>
                </p:custDataLst>
              </p:nvPr>
            </p:nvSpPr>
            <p:spPr>
              <a:xfrm>
                <a:off x="1764502" y="4102100"/>
                <a:ext cx="1523810" cy="2682352"/>
              </a:xfrm>
              <a:prstGeom prst="rect">
                <a:avLst/>
              </a:prstGeom>
              <a:solidFill>
                <a:schemeClr val="bg1"/>
              </a:solid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粗雅宋长_GBK" panose="02010600000000000000" pitchFamily="2" charset="-122"/>
                </a:endParaRPr>
              </a:p>
            </p:txBody>
          </p:sp>
          <p:sp>
            <p:nvSpPr>
              <p:cNvPr id="12" name="矩形 11"/>
              <p:cNvSpPr/>
              <p:nvPr>
                <p:custDataLst>
                  <p:tags r:id="rId4"/>
                </p:custDataLst>
              </p:nvPr>
            </p:nvSpPr>
            <p:spPr>
              <a:xfrm>
                <a:off x="3549219" y="4102100"/>
                <a:ext cx="1523810" cy="2682352"/>
              </a:xfrm>
              <a:prstGeom prst="rect">
                <a:avLst/>
              </a:prstGeom>
              <a:solidFill>
                <a:schemeClr val="bg1"/>
              </a:solid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粗雅宋长_GBK" panose="02010600000000000000" pitchFamily="2" charset="-122"/>
                </a:endParaRPr>
              </a:p>
            </p:txBody>
          </p:sp>
          <p:sp>
            <p:nvSpPr>
              <p:cNvPr id="13" name="矩形 12"/>
              <p:cNvSpPr/>
              <p:nvPr>
                <p:custDataLst>
                  <p:tags r:id="rId5"/>
                </p:custDataLst>
              </p:nvPr>
            </p:nvSpPr>
            <p:spPr>
              <a:xfrm>
                <a:off x="5335108" y="4102100"/>
                <a:ext cx="1523810" cy="2682352"/>
              </a:xfrm>
              <a:prstGeom prst="rect">
                <a:avLst/>
              </a:prstGeom>
              <a:solidFill>
                <a:schemeClr val="bg1"/>
              </a:solid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粗雅宋长_GBK" panose="02010600000000000000" pitchFamily="2" charset="-122"/>
                </a:endParaRPr>
              </a:p>
            </p:txBody>
          </p:sp>
          <p:sp>
            <p:nvSpPr>
              <p:cNvPr id="14" name="矩形 13"/>
              <p:cNvSpPr/>
              <p:nvPr>
                <p:custDataLst>
                  <p:tags r:id="rId6"/>
                </p:custDataLst>
              </p:nvPr>
            </p:nvSpPr>
            <p:spPr>
              <a:xfrm>
                <a:off x="7119824" y="4102100"/>
                <a:ext cx="1523810" cy="2682352"/>
              </a:xfrm>
              <a:prstGeom prst="rect">
                <a:avLst/>
              </a:prstGeom>
              <a:solidFill>
                <a:schemeClr val="bg1"/>
              </a:solid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粗雅宋长_GBK" panose="02010600000000000000" pitchFamily="2" charset="-122"/>
                </a:endParaRPr>
              </a:p>
            </p:txBody>
          </p:sp>
          <p:sp>
            <p:nvSpPr>
              <p:cNvPr id="15" name="矩形 14"/>
              <p:cNvSpPr/>
              <p:nvPr>
                <p:custDataLst>
                  <p:tags r:id="rId7"/>
                </p:custDataLst>
              </p:nvPr>
            </p:nvSpPr>
            <p:spPr>
              <a:xfrm>
                <a:off x="8904541" y="4102100"/>
                <a:ext cx="1523810" cy="2682352"/>
              </a:xfrm>
              <a:prstGeom prst="rect">
                <a:avLst/>
              </a:prstGeom>
              <a:solidFill>
                <a:schemeClr val="bg1"/>
              </a:solid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粗雅宋长_GBK" panose="02010600000000000000" pitchFamily="2" charset="-122"/>
                </a:endParaRPr>
              </a:p>
            </p:txBody>
          </p:sp>
          <p:sp>
            <p:nvSpPr>
              <p:cNvPr id="16" name="文本框 15"/>
              <p:cNvSpPr txBox="1"/>
              <p:nvPr>
                <p:custDataLst>
                  <p:tags r:id="rId8"/>
                </p:custDataLst>
              </p:nvPr>
            </p:nvSpPr>
            <p:spPr>
              <a:xfrm>
                <a:off x="1764502" y="4506651"/>
                <a:ext cx="1502117" cy="1789407"/>
              </a:xfrm>
              <a:prstGeom prst="rect">
                <a:avLst/>
              </a:prstGeom>
              <a:noFill/>
            </p:spPr>
            <p:txBody>
              <a:bodyPr wrap="square" rtlCol="0">
                <a:spAutoFit/>
                <a:scene3d>
                  <a:camera prst="orthographicFront"/>
                  <a:lightRig rig="threePt" dir="t"/>
                </a:scene3d>
                <a:sp3d contourW="12700"/>
              </a:bodyPr>
              <a:lstStyle/>
              <a:p>
                <a:pPr algn="just">
                  <a:lnSpc>
                    <a:spcPct val="150000"/>
                  </a:lnSpc>
                </a:pP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以</a:t>
                </a:r>
                <a:r>
                  <a:rPr lang="en-US" altLang="zh-CN" sz="2000" dirty="0">
                    <a:solidFill>
                      <a:schemeClr val="tx1"/>
                    </a:solidFill>
                    <a:latin typeface="仿宋_GB2312" panose="02010609030101010101" charset="-122"/>
                    <a:ea typeface="仿宋_GB2312" panose="02010609030101010101" charset="-122"/>
                    <a:cs typeface="微软雅黑" panose="020B0503020204020204" pitchFamily="34" charset="-122"/>
                    <a:sym typeface="+mn-ea"/>
                  </a:rPr>
                  <a:t>“</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保安全、促生产、增效益</a:t>
                </a:r>
                <a:r>
                  <a:rPr lang="en-US" altLang="zh-CN" sz="2000" dirty="0">
                    <a:solidFill>
                      <a:schemeClr val="tx1"/>
                    </a:solidFill>
                    <a:latin typeface="仿宋_GB2312" panose="02010609030101010101" charset="-122"/>
                    <a:ea typeface="仿宋_GB2312" panose="02010609030101010101" charset="-122"/>
                    <a:cs typeface="微软雅黑" panose="020B0503020204020204" pitchFamily="34" charset="-122"/>
                    <a:sym typeface="+mn-ea"/>
                  </a:rPr>
                  <a:t>”</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为主题。</a:t>
                </a:r>
                <a:endPar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custDataLst>
                  <p:tags r:id="rId9"/>
                </p:custDataLst>
              </p:nvPr>
            </p:nvSpPr>
            <p:spPr>
              <a:xfrm>
                <a:off x="3557426" y="4506650"/>
                <a:ext cx="1486873" cy="1363162"/>
              </a:xfrm>
              <a:prstGeom prst="rect">
                <a:avLst/>
              </a:prstGeom>
              <a:noFill/>
            </p:spPr>
            <p:txBody>
              <a:bodyPr wrap="square" rtlCol="0">
                <a:spAutoFit/>
                <a:scene3d>
                  <a:camera prst="orthographicFront"/>
                  <a:lightRig rig="threePt" dir="t"/>
                </a:scene3d>
                <a:sp3d contourW="12700"/>
              </a:bodyPr>
              <a:lstStyle/>
              <a:p>
                <a:pPr algn="just">
                  <a:lnSpc>
                    <a:spcPct val="150000"/>
                  </a:lnSpc>
                </a:pPr>
                <a:r>
                  <a:rPr lang="zh-CN" altLang="en-US" sz="20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以现场核查为重、以资料验证为辅。</a:t>
                </a:r>
                <a:endParaRPr lang="zh-CN" altLang="en-US" sz="20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19" name="文本框 18"/>
              <p:cNvSpPr txBox="1"/>
              <p:nvPr>
                <p:custDataLst>
                  <p:tags r:id="rId10"/>
                </p:custDataLst>
              </p:nvPr>
            </p:nvSpPr>
            <p:spPr>
              <a:xfrm>
                <a:off x="5318691" y="4544175"/>
                <a:ext cx="1556057" cy="1931293"/>
              </a:xfrm>
              <a:prstGeom prst="rect">
                <a:avLst/>
              </a:prstGeom>
              <a:noFill/>
            </p:spPr>
            <p:txBody>
              <a:bodyPr wrap="square" rtlCol="0">
                <a:spAutoFit/>
                <a:scene3d>
                  <a:camera prst="orthographicFront"/>
                  <a:lightRig rig="threePt" dir="t"/>
                </a:scene3d>
                <a:sp3d contourW="12700"/>
              </a:bodyPr>
              <a:lstStyle/>
              <a:p>
                <a:pPr algn="just">
                  <a:lnSpc>
                    <a:spcPct val="130000"/>
                  </a:lnSpc>
                  <a:spcBef>
                    <a:spcPts val="0"/>
                  </a:spcBef>
                  <a:spcAft>
                    <a:spcPts val="0"/>
                  </a:spcAft>
                </a:pPr>
                <a:r>
                  <a:rPr lang="zh-CN" altLang="en-US" sz="20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突出安全基础管理、重大灾害防治、专业管理三大部分。</a:t>
                </a:r>
                <a:endParaRPr lang="zh-CN" altLang="en-US" sz="20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20" name="文本框 19"/>
              <p:cNvSpPr txBox="1"/>
              <p:nvPr>
                <p:custDataLst>
                  <p:tags r:id="rId11"/>
                </p:custDataLst>
              </p:nvPr>
            </p:nvSpPr>
            <p:spPr>
              <a:xfrm>
                <a:off x="7125687" y="4572904"/>
                <a:ext cx="1517947" cy="2168161"/>
              </a:xfrm>
              <a:prstGeom prst="rect">
                <a:avLst/>
              </a:prstGeom>
              <a:noFill/>
            </p:spPr>
            <p:txBody>
              <a:bodyPr wrap="square" rtlCol="0">
                <a:spAutoFit/>
                <a:scene3d>
                  <a:camera prst="orthographicFront"/>
                  <a:lightRig rig="threePt" dir="t"/>
                </a:scene3d>
                <a:sp3d contourW="12700"/>
              </a:bodyPr>
              <a:lstStyle/>
              <a:p>
                <a:pPr algn="just" fontAlgn="auto">
                  <a:lnSpc>
                    <a:spcPts val="2200"/>
                  </a:lnSpc>
                </a:pPr>
                <a:r>
                  <a:rPr lang="zh-CN" altLang="en-US" sz="20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与法规和规程相一致、与国家强制标准相一致、与现代化技术相一致，与信息化发展相一致。</a:t>
                </a:r>
                <a:endParaRPr lang="zh-CN" altLang="en-US" sz="20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21" name="文本框 20"/>
              <p:cNvSpPr txBox="1"/>
              <p:nvPr>
                <p:custDataLst>
                  <p:tags r:id="rId12"/>
                </p:custDataLst>
              </p:nvPr>
            </p:nvSpPr>
            <p:spPr>
              <a:xfrm>
                <a:off x="8904541" y="4573490"/>
                <a:ext cx="1532018" cy="2073179"/>
              </a:xfrm>
              <a:prstGeom prst="rect">
                <a:avLst/>
              </a:prstGeom>
              <a:noFill/>
            </p:spPr>
            <p:txBody>
              <a:bodyPr wrap="square" rtlCol="0">
                <a:spAutoFit/>
                <a:scene3d>
                  <a:camera prst="orthographicFront"/>
                  <a:lightRig rig="threePt" dir="t"/>
                </a:scene3d>
                <a:sp3d contourW="12700"/>
              </a:bodyPr>
              <a:lstStyle/>
              <a:p>
                <a:pPr algn="just">
                  <a:lnSpc>
                    <a:spcPct val="100000"/>
                  </a:lnSpc>
                </a:pPr>
                <a:r>
                  <a:rPr lang="zh-CN" altLang="en-US" sz="20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做到适用性、合理性、准确性相统一；保持标准条款简洁、直观，唯一性、可操作性。</a:t>
                </a:r>
                <a:endParaRPr lang="zh-CN" altLang="en-US" sz="20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grpSp>
        <p:grpSp>
          <p:nvGrpSpPr>
            <p:cNvPr id="22" name="组合 21"/>
            <p:cNvGrpSpPr/>
            <p:nvPr/>
          </p:nvGrpSpPr>
          <p:grpSpPr>
            <a:xfrm>
              <a:off x="5434013" y="1774827"/>
              <a:ext cx="1323974" cy="1323974"/>
              <a:chOff x="5434013" y="1647827"/>
              <a:chExt cx="1323974" cy="1323974"/>
            </a:xfrm>
          </p:grpSpPr>
          <p:sp>
            <p:nvSpPr>
              <p:cNvPr id="23" name="Shape 1054"/>
              <p:cNvSpPr/>
              <p:nvPr/>
            </p:nvSpPr>
            <p:spPr>
              <a:xfrm flipH="1">
                <a:off x="5434013" y="1647827"/>
                <a:ext cx="1323974" cy="1323974"/>
              </a:xfrm>
              <a:prstGeom prst="ellipse">
                <a:avLst/>
              </a:prstGeom>
              <a:solidFill>
                <a:srgbClr val="00B0F0"/>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sz="3200" dirty="0">
                  <a:solidFill>
                    <a:schemeClr val="lt1"/>
                  </a:solidFill>
                  <a:ea typeface="方正粗雅宋长_GBK" panose="02010600000000000000" pitchFamily="2" charset="-122"/>
                  <a:sym typeface="+mn-lt"/>
                </a:endParaRPr>
              </a:p>
            </p:txBody>
          </p:sp>
          <p:sp>
            <p:nvSpPr>
              <p:cNvPr id="24" name="TextBox 268"/>
              <p:cNvSpPr txBox="1"/>
              <p:nvPr/>
            </p:nvSpPr>
            <p:spPr>
              <a:xfrm>
                <a:off x="5589431" y="1723761"/>
                <a:ext cx="1013137" cy="1106946"/>
              </a:xfrm>
              <a:prstGeom prst="rect">
                <a:avLst/>
              </a:prstGeom>
              <a:noFill/>
            </p:spPr>
            <p:txBody>
              <a:bodyPr wrap="none" rtlCol="0">
                <a:spAutoFit/>
                <a:scene3d>
                  <a:camera prst="orthographicFront"/>
                  <a:lightRig rig="threePt" dir="t"/>
                </a:scene3d>
                <a:sp3d contourW="12700"/>
              </a:bodyPr>
              <a:lstStyle/>
              <a:p>
                <a:pPr algn="ctr"/>
                <a:r>
                  <a:rPr lang="zh-CN" altLang="en-US" sz="36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修订</a:t>
                </a:r>
                <a:endParaRPr lang="zh-CN" altLang="en-US" sz="36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endParaRPr>
              </a:p>
              <a:p>
                <a:pPr algn="ctr"/>
                <a:r>
                  <a:rPr lang="zh-CN" altLang="en-US" sz="36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思路</a:t>
                </a:r>
                <a:endParaRPr lang="zh-CN" altLang="en-US" sz="36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lt"/>
                </a:endParaRPr>
              </a:p>
            </p:txBody>
          </p:sp>
        </p:grpSp>
        <p:grpSp>
          <p:nvGrpSpPr>
            <p:cNvPr id="25" name="组合 24"/>
            <p:cNvGrpSpPr/>
            <p:nvPr/>
          </p:nvGrpSpPr>
          <p:grpSpPr>
            <a:xfrm>
              <a:off x="1931172" y="3523752"/>
              <a:ext cx="1114568" cy="1073527"/>
              <a:chOff x="4473980" y="1937769"/>
              <a:chExt cx="1061933" cy="1022830"/>
            </a:xfrm>
          </p:grpSpPr>
          <p:sp>
            <p:nvSpPr>
              <p:cNvPr id="26" name="Shape 1054"/>
              <p:cNvSpPr/>
              <p:nvPr>
                <p:custDataLst>
                  <p:tags r:id="rId13"/>
                </p:custDataLst>
              </p:nvPr>
            </p:nvSpPr>
            <p:spPr>
              <a:xfrm flipH="1">
                <a:off x="4473980" y="1937769"/>
                <a:ext cx="1061933" cy="1022830"/>
              </a:xfrm>
              <a:prstGeom prst="ellipse">
                <a:avLst/>
              </a:prstGeom>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sz="2400" dirty="0">
                  <a:solidFill>
                    <a:schemeClr val="lt1"/>
                  </a:solidFill>
                  <a:ea typeface="方正粗雅宋长_GBK" panose="02010600000000000000" pitchFamily="2" charset="-122"/>
                  <a:sym typeface="+mn-lt"/>
                </a:endParaRPr>
              </a:p>
            </p:txBody>
          </p:sp>
          <p:sp>
            <p:nvSpPr>
              <p:cNvPr id="27" name="TextBox 268"/>
              <p:cNvSpPr txBox="1"/>
              <p:nvPr>
                <p:custDataLst>
                  <p:tags r:id="rId14"/>
                </p:custDataLst>
              </p:nvPr>
            </p:nvSpPr>
            <p:spPr>
              <a:xfrm>
                <a:off x="4520150" y="1995384"/>
                <a:ext cx="996575" cy="892672"/>
              </a:xfrm>
              <a:prstGeom prst="rect">
                <a:avLst/>
              </a:prstGeom>
              <a:noFill/>
            </p:spPr>
            <p:txBody>
              <a:bodyPr wrap="square" rtlCol="0">
                <a:spAutoFit/>
                <a:scene3d>
                  <a:camera prst="orthographicFront"/>
                  <a:lightRig rig="threePt" dir="t"/>
                </a:scene3d>
                <a:sp3d contourW="12700"/>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紧扣</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pPr algn="ct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三大</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pPr algn="ct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主题</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grpSp>
        <p:grpSp>
          <p:nvGrpSpPr>
            <p:cNvPr id="28" name="组合 27"/>
            <p:cNvGrpSpPr/>
            <p:nvPr/>
          </p:nvGrpSpPr>
          <p:grpSpPr>
            <a:xfrm>
              <a:off x="3792139" y="3558930"/>
              <a:ext cx="1038226" cy="1038226"/>
              <a:chOff x="4546600" y="1971286"/>
              <a:chExt cx="989196" cy="989196"/>
            </a:xfrm>
          </p:grpSpPr>
          <p:sp>
            <p:nvSpPr>
              <p:cNvPr id="29" name="Shape 1054"/>
              <p:cNvSpPr/>
              <p:nvPr>
                <p:custDataLst>
                  <p:tags r:id="rId15"/>
                </p:custDataLst>
              </p:nvPr>
            </p:nvSpPr>
            <p:spPr>
              <a:xfrm flipH="1">
                <a:off x="4546600" y="1971286"/>
                <a:ext cx="989196" cy="989196"/>
              </a:xfrm>
              <a:prstGeom prst="ellipse">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sz="2400" dirty="0">
                  <a:solidFill>
                    <a:schemeClr val="lt1"/>
                  </a:solidFill>
                  <a:ea typeface="方正粗雅宋长_GBK" panose="02010600000000000000" pitchFamily="2" charset="-122"/>
                  <a:sym typeface="+mn-lt"/>
                </a:endParaRPr>
              </a:p>
            </p:txBody>
          </p:sp>
          <p:sp>
            <p:nvSpPr>
              <p:cNvPr id="30" name="TextBox 268"/>
              <p:cNvSpPr txBox="1"/>
              <p:nvPr>
                <p:custDataLst>
                  <p:tags r:id="rId16"/>
                </p:custDataLst>
              </p:nvPr>
            </p:nvSpPr>
            <p:spPr>
              <a:xfrm>
                <a:off x="4654075" y="2052844"/>
                <a:ext cx="804969" cy="892672"/>
              </a:xfrm>
              <a:prstGeom prst="rect">
                <a:avLst/>
              </a:prstGeom>
              <a:noFill/>
            </p:spPr>
            <p:txBody>
              <a:bodyPr wrap="square" rtlCol="0">
                <a:spAutoFit/>
                <a:scene3d>
                  <a:camera prst="orthographicFront"/>
                  <a:lightRig rig="threePt" dir="t"/>
                </a:scene3d>
                <a:sp3d contourW="12700"/>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厘清主次关系</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lt"/>
                </a:endParaRPr>
              </a:p>
            </p:txBody>
          </p:sp>
        </p:grpSp>
        <p:sp>
          <p:nvSpPr>
            <p:cNvPr id="31" name="Shape 1054"/>
            <p:cNvSpPr/>
            <p:nvPr>
              <p:custDataLst>
                <p:tags r:id="rId17"/>
              </p:custDataLst>
            </p:nvPr>
          </p:nvSpPr>
          <p:spPr>
            <a:xfrm flipH="1">
              <a:off x="5576887" y="3558930"/>
              <a:ext cx="1038226" cy="1038226"/>
            </a:xfrm>
            <a:prstGeom prst="ellipse">
              <a:avLst/>
            </a:prstGeom>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sz="2400" dirty="0">
                <a:solidFill>
                  <a:schemeClr val="lt1"/>
                </a:solidFill>
                <a:ea typeface="方正粗雅宋长_GBK" panose="02010600000000000000" pitchFamily="2" charset="-122"/>
                <a:sym typeface="+mn-lt"/>
              </a:endParaRPr>
            </a:p>
          </p:txBody>
        </p:sp>
        <p:sp>
          <p:nvSpPr>
            <p:cNvPr id="32" name="Shape 1054"/>
            <p:cNvSpPr/>
            <p:nvPr>
              <p:custDataLst>
                <p:tags r:id="rId18"/>
              </p:custDataLst>
            </p:nvPr>
          </p:nvSpPr>
          <p:spPr>
            <a:xfrm flipH="1">
              <a:off x="7361635" y="3558930"/>
              <a:ext cx="1038226" cy="1038226"/>
            </a:xfrm>
            <a:prstGeom prst="ellipse">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sz="2400" dirty="0">
                <a:solidFill>
                  <a:schemeClr val="lt1"/>
                </a:solidFill>
                <a:ea typeface="方正粗雅宋长_GBK" panose="02010600000000000000" pitchFamily="2" charset="-122"/>
                <a:sym typeface="+mn-lt"/>
              </a:endParaRPr>
            </a:p>
          </p:txBody>
        </p:sp>
        <p:sp>
          <p:nvSpPr>
            <p:cNvPr id="33" name="Shape 1054"/>
            <p:cNvSpPr/>
            <p:nvPr>
              <p:custDataLst>
                <p:tags r:id="rId19"/>
              </p:custDataLst>
            </p:nvPr>
          </p:nvSpPr>
          <p:spPr>
            <a:xfrm flipH="1">
              <a:off x="9146381" y="3558930"/>
              <a:ext cx="1038226" cy="1038226"/>
            </a:xfrm>
            <a:prstGeom prst="ellipse">
              <a:avLst/>
            </a:prstGeom>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sz="2400" dirty="0">
                <a:solidFill>
                  <a:schemeClr val="lt1"/>
                </a:solidFill>
                <a:ea typeface="方正粗雅宋长_GBK" panose="02010600000000000000" pitchFamily="2" charset="-122"/>
                <a:sym typeface="+mn-lt"/>
              </a:endParaRPr>
            </a:p>
          </p:txBody>
        </p:sp>
        <p:grpSp>
          <p:nvGrpSpPr>
            <p:cNvPr id="34" name="组合 33"/>
            <p:cNvGrpSpPr/>
            <p:nvPr/>
          </p:nvGrpSpPr>
          <p:grpSpPr>
            <a:xfrm>
              <a:off x="2527739" y="3098740"/>
              <a:ext cx="7137756" cy="466540"/>
              <a:chOff x="2527739" y="3098740"/>
              <a:chExt cx="7137756" cy="466540"/>
            </a:xfrm>
          </p:grpSpPr>
          <p:cxnSp>
            <p:nvCxnSpPr>
              <p:cNvPr id="35" name="肘形连接符 34"/>
              <p:cNvCxnSpPr>
                <a:stCxn id="23" idx="4"/>
                <a:endCxn id="26" idx="0"/>
              </p:cNvCxnSpPr>
              <p:nvPr/>
            </p:nvCxnSpPr>
            <p:spPr>
              <a:xfrm rot="5400000">
                <a:off x="4081744" y="1544735"/>
                <a:ext cx="460250" cy="3568260"/>
              </a:xfrm>
              <a:prstGeom prst="bentConnector3">
                <a:avLst>
                  <a:gd name="adj1" fmla="val 49987"/>
                </a:avLst>
              </a:prstGeom>
              <a:ln w="28575" cmpd="sng">
                <a:solidFill>
                  <a:schemeClr val="accent1">
                    <a:shade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6" name="肘形连接符 35"/>
              <p:cNvCxnSpPr>
                <a:stCxn id="23" idx="4"/>
                <a:endCxn id="29" idx="0"/>
              </p:cNvCxnSpPr>
              <p:nvPr/>
            </p:nvCxnSpPr>
            <p:spPr>
              <a:xfrm rot="5400000">
                <a:off x="4973562" y="2436491"/>
                <a:ext cx="460129" cy="1784748"/>
              </a:xfrm>
              <a:prstGeom prst="bentConnector3">
                <a:avLst/>
              </a:prstGeom>
              <a:ln w="28575" cmpd="sng">
                <a:solidFill>
                  <a:schemeClr val="accent1">
                    <a:shade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7" name="肘形连接符 36"/>
              <p:cNvCxnSpPr>
                <a:stCxn id="23" idx="4"/>
                <a:endCxn id="31" idx="0"/>
              </p:cNvCxnSpPr>
              <p:nvPr/>
            </p:nvCxnSpPr>
            <p:spPr>
              <a:xfrm rot="5400000">
                <a:off x="5865936" y="3328865"/>
                <a:ext cx="460129" cy="12700"/>
              </a:xfrm>
              <a:prstGeom prst="bentConnector3">
                <a:avLst/>
              </a:prstGeom>
              <a:ln w="28575" cmpd="sng">
                <a:solidFill>
                  <a:schemeClr val="accent1">
                    <a:shade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8" name="肘形连接符 37"/>
              <p:cNvCxnSpPr>
                <a:stCxn id="23" idx="4"/>
                <a:endCxn id="32" idx="0"/>
              </p:cNvCxnSpPr>
              <p:nvPr/>
            </p:nvCxnSpPr>
            <p:spPr>
              <a:xfrm rot="16200000" flipH="1">
                <a:off x="6758310" y="2436491"/>
                <a:ext cx="460129" cy="1784748"/>
              </a:xfrm>
              <a:prstGeom prst="bentConnector3">
                <a:avLst/>
              </a:prstGeom>
              <a:ln w="28575" cmpd="sng">
                <a:solidFill>
                  <a:schemeClr val="accent1">
                    <a:shade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9" name="肘形连接符 38"/>
              <p:cNvCxnSpPr>
                <a:stCxn id="23" idx="4"/>
                <a:endCxn id="33" idx="0"/>
              </p:cNvCxnSpPr>
              <p:nvPr/>
            </p:nvCxnSpPr>
            <p:spPr>
              <a:xfrm rot="16200000" flipH="1">
                <a:off x="7650683" y="1544118"/>
                <a:ext cx="460129" cy="3569494"/>
              </a:xfrm>
              <a:prstGeom prst="bentConnector3">
                <a:avLst/>
              </a:prstGeom>
              <a:ln w="28575" cmpd="sng">
                <a:solidFill>
                  <a:schemeClr val="accent1">
                    <a:shade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grpSp>
      </p:grpSp>
      <p:sp>
        <p:nvSpPr>
          <p:cNvPr id="40" name="TextBox 268"/>
          <p:cNvSpPr txBox="1"/>
          <p:nvPr>
            <p:custDataLst>
              <p:tags r:id="rId20"/>
            </p:custDataLst>
          </p:nvPr>
        </p:nvSpPr>
        <p:spPr>
          <a:xfrm>
            <a:off x="5638766" y="2955859"/>
            <a:ext cx="915035" cy="1014730"/>
          </a:xfrm>
          <a:prstGeom prst="rect">
            <a:avLst/>
          </a:prstGeom>
          <a:noFill/>
        </p:spPr>
        <p:txBody>
          <a:bodyPr wrap="square" rtlCol="0">
            <a:spAutoFit/>
            <a:scene3d>
              <a:camera prst="orthographicFront"/>
              <a:lightRig rig="threePt" dir="t"/>
            </a:scene3d>
            <a:sp3d contourW="12700"/>
          </a:bodyP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突出三大部分</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lt"/>
            </a:endParaRPr>
          </a:p>
        </p:txBody>
      </p:sp>
      <p:sp>
        <p:nvSpPr>
          <p:cNvPr id="41" name="文本框 40"/>
          <p:cNvSpPr txBox="1"/>
          <p:nvPr>
            <p:custDataLst>
              <p:tags r:id="rId21"/>
            </p:custDataLst>
          </p:nvPr>
        </p:nvSpPr>
        <p:spPr>
          <a:xfrm>
            <a:off x="7539355" y="2957830"/>
            <a:ext cx="953770" cy="1014730"/>
          </a:xfrm>
          <a:prstGeom prst="rect">
            <a:avLst/>
          </a:prstGeom>
          <a:noFill/>
        </p:spPr>
        <p:txBody>
          <a:bodyPr wrap="square" rtlCol="0" anchor="t">
            <a:spAutoFit/>
          </a:bodyPr>
          <a:lstStyle/>
          <a:p>
            <a:pPr algn="ctr">
              <a:buClrTx/>
              <a:buSzTx/>
              <a:buFontTx/>
            </a:pP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坚持</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pPr algn="ctr">
              <a:buClrTx/>
              <a:buSzTx/>
              <a:buFontTx/>
            </a:pP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四个</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pPr algn="ctr">
              <a:buClrTx/>
              <a:buSzTx/>
              <a:buFontTx/>
            </a:pP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一致</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endParaRPr>
          </a:p>
        </p:txBody>
      </p:sp>
      <p:sp>
        <p:nvSpPr>
          <p:cNvPr id="42" name="文本框 41"/>
          <p:cNvSpPr txBox="1"/>
          <p:nvPr>
            <p:custDataLst>
              <p:tags r:id="rId22"/>
            </p:custDataLst>
          </p:nvPr>
        </p:nvSpPr>
        <p:spPr>
          <a:xfrm>
            <a:off x="9627235" y="2927985"/>
            <a:ext cx="690880" cy="1014730"/>
          </a:xfrm>
          <a:prstGeom prst="rect">
            <a:avLst/>
          </a:prstGeom>
          <a:noFill/>
        </p:spPr>
        <p:txBody>
          <a:bodyPr wrap="none" rtlCol="0" anchor="t">
            <a:spAutoFit/>
          </a:bodyPr>
          <a:lstStyle/>
          <a:p>
            <a:pPr algn="ctr">
              <a:buClrTx/>
              <a:buSzTx/>
              <a:buFontTx/>
            </a:pP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把握</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pPr algn="ctr">
              <a:buClrTx/>
              <a:buSzTx/>
              <a:buFontTx/>
            </a:pP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三性</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pPr algn="ctr">
              <a:buClrTx/>
              <a:buSzTx/>
              <a:buFontTx/>
            </a:pPr>
            <a:r>
              <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原则</a:t>
            </a:r>
            <a:endParaRPr lang="zh-CN" altLang="en-US" sz="20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endParaRPr>
          </a:p>
        </p:txBody>
      </p:sp>
      <p:sp>
        <p:nvSpPr>
          <p:cNvPr id="44" name="矩形 43"/>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2"/>
          <p:cNvSpPr txBox="1"/>
          <p:nvPr/>
        </p:nvSpPr>
        <p:spPr>
          <a:xfrm>
            <a:off x="266527" y="117426"/>
            <a:ext cx="2820035"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新标准修订情况</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554355" y="1416685"/>
            <a:ext cx="11210925" cy="4559300"/>
            <a:chOff x="1075532" y="1684627"/>
            <a:chExt cx="10037524" cy="2885132"/>
          </a:xfrm>
        </p:grpSpPr>
        <p:sp>
          <p:nvSpPr>
            <p:cNvPr id="47" name="矩形 46"/>
            <p:cNvSpPr/>
            <p:nvPr>
              <p:custDataLst>
                <p:tags r:id="rId4"/>
              </p:custDataLst>
            </p:nvPr>
          </p:nvSpPr>
          <p:spPr>
            <a:xfrm>
              <a:off x="1075532" y="1911522"/>
              <a:ext cx="10037524" cy="1149263"/>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5"/>
              </p:custDataLst>
            </p:nvPr>
          </p:nvSpPr>
          <p:spPr>
            <a:xfrm>
              <a:off x="1460778" y="1684627"/>
              <a:ext cx="6144895" cy="577215"/>
            </a:xfrm>
            <a:prstGeom prst="roundRect">
              <a:avLst>
                <a:gd name="adj" fmla="val 50000"/>
              </a:avLst>
            </a:prstGeom>
            <a:blipFill rotWithShape="1">
              <a:blip r:embed="rId6"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rPr>
                <a:t>（一）优化框架结构，突出基础管理</a:t>
              </a:r>
              <a:r>
                <a:rPr lang="zh-CN" altLang="en-US" sz="2800"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rPr>
                <a:t>。</a:t>
              </a:r>
              <a:endParaRPr lang="zh-CN" altLang="en-US" sz="2800"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7"/>
              </p:custDataLst>
            </p:nvPr>
          </p:nvSpPr>
          <p:spPr>
            <a:xfrm>
              <a:off x="1404715" y="2276521"/>
              <a:ext cx="6338621" cy="2293238"/>
            </a:xfrm>
            <a:prstGeom prst="rect">
              <a:avLst/>
            </a:prstGeom>
            <a:noFill/>
          </p:spPr>
          <p:txBody>
            <a:bodyPr wrap="square" rtlCol="0">
              <a:noAutofit/>
            </a:bodyPr>
            <a:lstStyle/>
            <a:p>
              <a:pPr indent="457200" algn="just" fontAlgn="auto">
                <a:lnSpc>
                  <a:spcPct val="150000"/>
                </a:lnSpc>
              </a:pPr>
              <a:r>
                <a:rPr 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sz="2000" dirty="0">
                  <a:latin typeface="微软雅黑" panose="020B0503020204020204" pitchFamily="34" charset="-122"/>
                  <a:ea typeface="微软雅黑" panose="020B0503020204020204" pitchFamily="34" charset="-122"/>
                  <a:cs typeface="微软雅黑" panose="020B0503020204020204" pitchFamily="34" charset="-122"/>
                  <a:sym typeface="+mn-ea"/>
                </a:rPr>
                <a:t>涵盖</a:t>
              </a:r>
              <a:r>
                <a:rPr sz="2000" dirty="0">
                  <a:latin typeface="宋体" panose="02010600030101010101" pitchFamily="2" charset="-122"/>
                  <a:ea typeface="宋体" panose="02010600030101010101" pitchFamily="2" charset="-122"/>
                  <a:cs typeface="微软雅黑" panose="020B0503020204020204" pitchFamily="34" charset="-122"/>
                </a:rPr>
                <a:t>“</a:t>
              </a:r>
              <a:r>
                <a:rPr sz="2000" dirty="0">
                  <a:latin typeface="微软雅黑" panose="020B0503020204020204" pitchFamily="34" charset="-122"/>
                  <a:ea typeface="微软雅黑" panose="020B0503020204020204" pitchFamily="34" charset="-122"/>
                  <a:cs typeface="微软雅黑" panose="020B0503020204020204" pitchFamily="34" charset="-122"/>
                </a:rPr>
                <a:t>安全目标</a:t>
              </a:r>
              <a:r>
                <a:rPr sz="2000" dirty="0">
                  <a:latin typeface="宋体" panose="02010600030101010101" pitchFamily="2" charset="-122"/>
                  <a:ea typeface="宋体" panose="02010600030101010101" pitchFamily="2" charset="-122"/>
                  <a:cs typeface="微软雅黑" panose="020B0503020204020204" pitchFamily="34" charset="-122"/>
                </a:rPr>
                <a:t>、</a:t>
              </a:r>
              <a:r>
                <a:rPr sz="2000" dirty="0">
                  <a:latin typeface="微软雅黑" panose="020B0503020204020204" pitchFamily="34" charset="-122"/>
                  <a:ea typeface="微软雅黑" panose="020B0503020204020204" pitchFamily="34" charset="-122"/>
                  <a:cs typeface="微软雅黑" panose="020B0503020204020204" pitchFamily="34" charset="-122"/>
                </a:rPr>
                <a:t>组织保障</a:t>
              </a:r>
              <a:r>
                <a:rPr sz="2000" dirty="0">
                  <a:latin typeface="宋体" panose="02010600030101010101" pitchFamily="2" charset="-122"/>
                  <a:ea typeface="宋体" panose="02010600030101010101" pitchFamily="2" charset="-122"/>
                  <a:cs typeface="微软雅黑" panose="020B0503020204020204" pitchFamily="34" charset="-122"/>
                </a:rPr>
                <a:t>、</a:t>
              </a:r>
              <a:r>
                <a:rPr sz="2000" dirty="0">
                  <a:latin typeface="微软雅黑" panose="020B0503020204020204" pitchFamily="34" charset="-122"/>
                  <a:ea typeface="微软雅黑" panose="020B0503020204020204" pitchFamily="34" charset="-122"/>
                  <a:cs typeface="微软雅黑" panose="020B0503020204020204" pitchFamily="34" charset="-122"/>
                </a:rPr>
                <a:t>安全制度</a:t>
              </a:r>
              <a:r>
                <a:rPr sz="2000" dirty="0">
                  <a:latin typeface="宋体" panose="02010600030101010101" pitchFamily="2" charset="-122"/>
                  <a:ea typeface="宋体" panose="02010600030101010101" pitchFamily="2" charset="-122"/>
                  <a:cs typeface="微软雅黑" panose="020B0503020204020204" pitchFamily="34" charset="-122"/>
                </a:rPr>
                <a:t>、</a:t>
              </a:r>
              <a:r>
                <a:rPr sz="2000" dirty="0">
                  <a:latin typeface="微软雅黑" panose="020B0503020204020204" pitchFamily="34" charset="-122"/>
                  <a:ea typeface="微软雅黑" panose="020B0503020204020204" pitchFamily="34" charset="-122"/>
                  <a:cs typeface="微软雅黑" panose="020B0503020204020204" pitchFamily="34" charset="-122"/>
                </a:rPr>
                <a:t>安全培训</a:t>
              </a:r>
              <a:r>
                <a:rPr sz="2000" dirty="0">
                  <a:latin typeface="宋体" panose="02010600030101010101" pitchFamily="2" charset="-122"/>
                  <a:ea typeface="宋体" panose="02010600030101010101" pitchFamily="2" charset="-122"/>
                  <a:cs typeface="微软雅黑" panose="020B0503020204020204" pitchFamily="34" charset="-122"/>
                </a:rPr>
                <a:t>、</a:t>
              </a:r>
              <a:r>
                <a:rPr sz="2000" dirty="0">
                  <a:latin typeface="微软雅黑" panose="020B0503020204020204" pitchFamily="34" charset="-122"/>
                  <a:ea typeface="微软雅黑" panose="020B0503020204020204" pitchFamily="34" charset="-122"/>
                  <a:cs typeface="微软雅黑" panose="020B0503020204020204" pitchFamily="34" charset="-122"/>
                </a:rPr>
                <a:t>安全风险分级管控</a:t>
              </a:r>
              <a:r>
                <a:rPr sz="2000" dirty="0">
                  <a:latin typeface="宋体" panose="02010600030101010101" pitchFamily="2" charset="-122"/>
                  <a:ea typeface="宋体" panose="02010600030101010101" pitchFamily="2" charset="-122"/>
                  <a:cs typeface="微软雅黑" panose="020B0503020204020204" pitchFamily="34" charset="-122"/>
                </a:rPr>
                <a:t>、</a:t>
              </a:r>
              <a:r>
                <a:rPr sz="2000" dirty="0">
                  <a:latin typeface="微软雅黑" panose="020B0503020204020204" pitchFamily="34" charset="-122"/>
                  <a:ea typeface="微软雅黑" panose="020B0503020204020204" pitchFamily="34" charset="-122"/>
                  <a:cs typeface="微软雅黑" panose="020B0503020204020204" pitchFamily="34" charset="-122"/>
                </a:rPr>
                <a:t>事故隐患排查治理</a:t>
              </a:r>
              <a:r>
                <a:rPr sz="2000" dirty="0">
                  <a:latin typeface="宋体" panose="02010600030101010101" pitchFamily="2" charset="-122"/>
                  <a:ea typeface="宋体" panose="02010600030101010101" pitchFamily="2" charset="-122"/>
                  <a:cs typeface="微软雅黑" panose="020B0503020204020204" pitchFamily="34" charset="-122"/>
                </a:rPr>
                <a:t>、</a:t>
              </a:r>
              <a:r>
                <a:rPr sz="2000" dirty="0">
                  <a:latin typeface="微软雅黑" panose="020B0503020204020204" pitchFamily="34" charset="-122"/>
                  <a:ea typeface="微软雅黑" panose="020B0503020204020204" pitchFamily="34" charset="-122"/>
                  <a:cs typeface="微软雅黑" panose="020B0503020204020204" pitchFamily="34" charset="-122"/>
                </a:rPr>
                <a:t>持续改进</a:t>
              </a:r>
              <a:r>
                <a:rPr sz="2000" dirty="0">
                  <a:latin typeface="宋体" panose="02010600030101010101" pitchFamily="2" charset="-122"/>
                  <a:ea typeface="宋体" panose="02010600030101010101" pitchFamily="2" charset="-122"/>
                  <a:cs typeface="微软雅黑" panose="020B0503020204020204" pitchFamily="34" charset="-122"/>
                </a:rPr>
                <a:t>”</a:t>
              </a:r>
              <a:r>
                <a:rPr sz="2000" dirty="0">
                  <a:latin typeface="微软雅黑" panose="020B0503020204020204" pitchFamily="34" charset="-122"/>
                  <a:ea typeface="微软雅黑" panose="020B0503020204020204" pitchFamily="34" charset="-122"/>
                  <a:cs typeface="微软雅黑" panose="020B0503020204020204" pitchFamily="34" charset="-122"/>
                </a:rPr>
                <a:t>等七个方面</a:t>
              </a:r>
              <a:r>
                <a:rPr lang="zh-CN" sz="2000" dirty="0">
                  <a:latin typeface="微软雅黑" panose="020B0503020204020204" pitchFamily="34" charset="-122"/>
                  <a:ea typeface="微软雅黑" panose="020B0503020204020204" pitchFamily="34" charset="-122"/>
                  <a:cs typeface="微软雅黑" panose="020B0503020204020204" pitchFamily="34" charset="-122"/>
                </a:rPr>
                <a:t>。</a:t>
              </a:r>
              <a:endParaRPr 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3" name="任意多边形 22"/>
          <p:cNvSpPr/>
          <p:nvPr>
            <p:custDataLst>
              <p:tags r:id="rId8"/>
            </p:custDataLst>
          </p:nvPr>
        </p:nvSpPr>
        <p:spPr>
          <a:xfrm rot="10800000">
            <a:off x="9267825" y="1807845"/>
            <a:ext cx="1007745" cy="1320165"/>
          </a:xfrm>
          <a:custGeom>
            <a:avLst/>
            <a:gdLst>
              <a:gd name="connsiteX0" fmla="*/ 0 w 1557753"/>
              <a:gd name="connsiteY0" fmla="*/ 936737 h 2277385"/>
              <a:gd name="connsiteX1" fmla="*/ 9646 w 1557753"/>
              <a:gd name="connsiteY1" fmla="*/ 901069 h 2277385"/>
              <a:gd name="connsiteX2" fmla="*/ 15362 w 1557753"/>
              <a:gd name="connsiteY2" fmla="*/ 894742 h 2277385"/>
              <a:gd name="connsiteX3" fmla="*/ 13409 w 1557753"/>
              <a:gd name="connsiteY3" fmla="*/ 894184 h 2277385"/>
              <a:gd name="connsiteX4" fmla="*/ 677067 w 1557753"/>
              <a:gd name="connsiteY4" fmla="*/ 40023 h 2277385"/>
              <a:gd name="connsiteX5" fmla="*/ 678024 w 1557753"/>
              <a:gd name="connsiteY5" fmla="*/ 41497 h 2277385"/>
              <a:gd name="connsiteX6" fmla="*/ 691263 w 1557753"/>
              <a:gd name="connsiteY6" fmla="*/ 26840 h 2277385"/>
              <a:gd name="connsiteX7" fmla="*/ 778061 w 1557753"/>
              <a:gd name="connsiteY7" fmla="*/ 0 h 2277385"/>
              <a:gd name="connsiteX8" fmla="*/ 864860 w 1557753"/>
              <a:gd name="connsiteY8" fmla="*/ 26840 h 2277385"/>
              <a:gd name="connsiteX9" fmla="*/ 878704 w 1557753"/>
              <a:gd name="connsiteY9" fmla="*/ 42168 h 2277385"/>
              <a:gd name="connsiteX10" fmla="*/ 880154 w 1557753"/>
              <a:gd name="connsiteY10" fmla="*/ 41436 h 2277385"/>
              <a:gd name="connsiteX11" fmla="*/ 1542082 w 1557753"/>
              <a:gd name="connsiteY11" fmla="*/ 893370 h 2277385"/>
              <a:gd name="connsiteX12" fmla="*/ 1541355 w 1557753"/>
              <a:gd name="connsiteY12" fmla="*/ 893594 h 2277385"/>
              <a:gd name="connsiteX13" fmla="*/ 1548106 w 1557753"/>
              <a:gd name="connsiteY13" fmla="*/ 901069 h 2277385"/>
              <a:gd name="connsiteX14" fmla="*/ 1557753 w 1557753"/>
              <a:gd name="connsiteY14" fmla="*/ 936737 h 2277385"/>
              <a:gd name="connsiteX15" fmla="*/ 1482782 w 1557753"/>
              <a:gd name="connsiteY15" fmla="*/ 1021169 h 2277385"/>
              <a:gd name="connsiteX16" fmla="*/ 1444460 w 1557753"/>
              <a:gd name="connsiteY16" fmla="*/ 1026944 h 2277385"/>
              <a:gd name="connsiteX17" fmla="*/ 1444118 w 1557753"/>
              <a:gd name="connsiteY17" fmla="*/ 1028369 h 2277385"/>
              <a:gd name="connsiteX18" fmla="*/ 1435006 w 1557753"/>
              <a:gd name="connsiteY18" fmla="*/ 1028369 h 2277385"/>
              <a:gd name="connsiteX19" fmla="*/ 1435002 w 1557753"/>
              <a:gd name="connsiteY19" fmla="*/ 1028369 h 2277385"/>
              <a:gd name="connsiteX20" fmla="*/ 1434998 w 1557753"/>
              <a:gd name="connsiteY20" fmla="*/ 1028369 h 2277385"/>
              <a:gd name="connsiteX21" fmla="*/ 1231107 w 1557753"/>
              <a:gd name="connsiteY21" fmla="*/ 1028369 h 2277385"/>
              <a:gd name="connsiteX22" fmla="*/ 1231107 w 1557753"/>
              <a:gd name="connsiteY22" fmla="*/ 2277385 h 2277385"/>
              <a:gd name="connsiteX23" fmla="*/ 326646 w 1557753"/>
              <a:gd name="connsiteY23" fmla="*/ 2277385 h 2277385"/>
              <a:gd name="connsiteX24" fmla="*/ 326646 w 1557753"/>
              <a:gd name="connsiteY24" fmla="*/ 1028369 h 2277385"/>
              <a:gd name="connsiteX25" fmla="*/ 122756 w 1557753"/>
              <a:gd name="connsiteY25" fmla="*/ 1028369 h 2277385"/>
              <a:gd name="connsiteX26" fmla="*/ 122751 w 1557753"/>
              <a:gd name="connsiteY26" fmla="*/ 1028369 h 2277385"/>
              <a:gd name="connsiteX27" fmla="*/ 122747 w 1557753"/>
              <a:gd name="connsiteY27" fmla="*/ 1028369 h 2277385"/>
              <a:gd name="connsiteX28" fmla="*/ 113310 w 1557753"/>
              <a:gd name="connsiteY28" fmla="*/ 1028369 h 2277385"/>
              <a:gd name="connsiteX29" fmla="*/ 113189 w 1557753"/>
              <a:gd name="connsiteY29" fmla="*/ 1026928 h 2277385"/>
              <a:gd name="connsiteX30" fmla="*/ 74971 w 1557753"/>
              <a:gd name="connsiteY30" fmla="*/ 1021169 h 2277385"/>
              <a:gd name="connsiteX31" fmla="*/ 0 w 1557753"/>
              <a:gd name="connsiteY31" fmla="*/ 936737 h 227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57753" h="2277385">
                <a:moveTo>
                  <a:pt x="0" y="936737"/>
                </a:moveTo>
                <a:cubicBezTo>
                  <a:pt x="0" y="924085"/>
                  <a:pt x="3434" y="912032"/>
                  <a:pt x="9646" y="901069"/>
                </a:cubicBezTo>
                <a:lnTo>
                  <a:pt x="15362" y="894742"/>
                </a:lnTo>
                <a:lnTo>
                  <a:pt x="13409" y="894184"/>
                </a:lnTo>
                <a:lnTo>
                  <a:pt x="677067" y="40023"/>
                </a:lnTo>
                <a:lnTo>
                  <a:pt x="678024" y="41497"/>
                </a:lnTo>
                <a:lnTo>
                  <a:pt x="691263" y="26840"/>
                </a:lnTo>
                <a:cubicBezTo>
                  <a:pt x="713476" y="10258"/>
                  <a:pt x="744164" y="0"/>
                  <a:pt x="778061" y="0"/>
                </a:cubicBezTo>
                <a:cubicBezTo>
                  <a:pt x="811958" y="0"/>
                  <a:pt x="842646" y="10258"/>
                  <a:pt x="864860" y="26840"/>
                </a:cubicBezTo>
                <a:lnTo>
                  <a:pt x="878704" y="42168"/>
                </a:lnTo>
                <a:lnTo>
                  <a:pt x="880154" y="41436"/>
                </a:lnTo>
                <a:lnTo>
                  <a:pt x="1542082" y="893370"/>
                </a:lnTo>
                <a:lnTo>
                  <a:pt x="1541355" y="893594"/>
                </a:lnTo>
                <a:lnTo>
                  <a:pt x="1548106" y="901069"/>
                </a:lnTo>
                <a:cubicBezTo>
                  <a:pt x="1554318" y="912032"/>
                  <a:pt x="1557753" y="924085"/>
                  <a:pt x="1557753" y="936737"/>
                </a:cubicBezTo>
                <a:cubicBezTo>
                  <a:pt x="1557753" y="974692"/>
                  <a:pt x="1526840" y="1007258"/>
                  <a:pt x="1482782" y="1021169"/>
                </a:cubicBezTo>
                <a:lnTo>
                  <a:pt x="1444460" y="1026944"/>
                </a:lnTo>
                <a:lnTo>
                  <a:pt x="1444118" y="1028369"/>
                </a:lnTo>
                <a:lnTo>
                  <a:pt x="1435006" y="1028369"/>
                </a:lnTo>
                <a:lnTo>
                  <a:pt x="1435002" y="1028369"/>
                </a:lnTo>
                <a:lnTo>
                  <a:pt x="1434998" y="1028369"/>
                </a:lnTo>
                <a:lnTo>
                  <a:pt x="1231107" y="1028369"/>
                </a:lnTo>
                <a:lnTo>
                  <a:pt x="1231107" y="2277385"/>
                </a:lnTo>
                <a:lnTo>
                  <a:pt x="326646" y="2277385"/>
                </a:lnTo>
                <a:lnTo>
                  <a:pt x="326646" y="1028369"/>
                </a:lnTo>
                <a:lnTo>
                  <a:pt x="122756" y="1028369"/>
                </a:lnTo>
                <a:lnTo>
                  <a:pt x="122751" y="1028369"/>
                </a:lnTo>
                <a:lnTo>
                  <a:pt x="122747" y="1028369"/>
                </a:lnTo>
                <a:lnTo>
                  <a:pt x="113310" y="1028369"/>
                </a:lnTo>
                <a:lnTo>
                  <a:pt x="113189" y="1026928"/>
                </a:lnTo>
                <a:lnTo>
                  <a:pt x="74971" y="1021169"/>
                </a:lnTo>
                <a:cubicBezTo>
                  <a:pt x="30913" y="1007258"/>
                  <a:pt x="0" y="974692"/>
                  <a:pt x="0" y="93673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chemeClr val="tx2"/>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9545320" y="1821815"/>
            <a:ext cx="464185" cy="1177925"/>
          </a:xfrm>
          <a:prstGeom prst="rect">
            <a:avLst/>
          </a:prstGeom>
          <a:noFill/>
        </p:spPr>
        <p:txBody>
          <a:bodyPr wrap="square" rtlCol="0" anchor="t">
            <a:noAutofit/>
            <a:scene3d>
              <a:camera prst="orthographicFront"/>
              <a:lightRig rig="threePt" dir="t"/>
            </a:scene3d>
          </a:bodyPr>
          <a:lstStyle/>
          <a:p>
            <a:r>
              <a:rPr lang="zh-CN" altLang="en-US" sz="1800" b="1" dirty="0">
                <a:ln w="15875"/>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重点说明</a:t>
            </a:r>
            <a:endParaRPr lang="zh-CN" altLang="en-US" sz="1800" b="1" dirty="0">
              <a:ln w="15875"/>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AutoShape 6"/>
          <p:cNvSpPr/>
          <p:nvPr/>
        </p:nvSpPr>
        <p:spPr>
          <a:xfrm>
            <a:off x="8187690" y="3215005"/>
            <a:ext cx="3265170" cy="3011170"/>
          </a:xfrm>
          <a:prstGeom prst="roundRect">
            <a:avLst>
              <a:gd name="adj" fmla="val 16667"/>
            </a:avLst>
          </a:prstGeom>
          <a:solidFill>
            <a:schemeClr val="accent1">
              <a:lumMod val="20000"/>
              <a:lumOff val="80000"/>
              <a:alpha val="90000"/>
            </a:schemeClr>
          </a:solidFill>
          <a:ln w="28575" cmpd="sng">
            <a:solidFill>
              <a:schemeClr val="accent1">
                <a:shade val="50000"/>
              </a:schemeClr>
            </a:solidFill>
            <a:prstDash val="solid"/>
          </a:ln>
        </p:spPr>
      </p:sp>
      <p:sp>
        <p:nvSpPr>
          <p:cNvPr id="15" name="文本框 14"/>
          <p:cNvSpPr txBox="1"/>
          <p:nvPr/>
        </p:nvSpPr>
        <p:spPr>
          <a:xfrm>
            <a:off x="8187690" y="3503295"/>
            <a:ext cx="3183255" cy="2810510"/>
          </a:xfrm>
          <a:prstGeom prst="rect">
            <a:avLst/>
          </a:prstGeom>
        </p:spPr>
        <p:txBody>
          <a:bodyPr wrap="square">
            <a:noAutofit/>
          </a:bodyPr>
          <a:lstStyle/>
          <a:p>
            <a:pPr marL="0" indent="406400" algn="just" defTabSz="266700">
              <a:lnSpc>
                <a:spcPts val="2600"/>
              </a:lnSpc>
              <a:spcBef>
                <a:spcPct val="0"/>
              </a:spcBef>
              <a:spcAft>
                <a:spcPct val="0"/>
              </a:spcAft>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修订后的</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安全基础管理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部分内容相较于2020版进行了大幅删减</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但原标准中涉及国家法律法规标准等规定</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不妨碍其继续执行</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仅仅是不作为煤矿安全生产标准化管理体系考核验收的必查项目</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aphicFrame>
        <p:nvGraphicFramePr>
          <p:cNvPr id="3" name="图表 2"/>
          <p:cNvGraphicFramePr/>
          <p:nvPr/>
        </p:nvGraphicFramePr>
        <p:xfrm>
          <a:off x="984885" y="3576320"/>
          <a:ext cx="2094230" cy="273304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6" name="图表 15"/>
          <p:cNvGraphicFramePr/>
          <p:nvPr/>
        </p:nvGraphicFramePr>
        <p:xfrm>
          <a:off x="5666740" y="3576320"/>
          <a:ext cx="2282190" cy="27590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图表 3"/>
          <p:cNvGraphicFramePr/>
          <p:nvPr/>
        </p:nvGraphicFramePr>
        <p:xfrm>
          <a:off x="3291840" y="3575685"/>
          <a:ext cx="2154555" cy="2733675"/>
        </p:xfrm>
        <a:graphic>
          <a:graphicData uri="http://schemas.openxmlformats.org/drawingml/2006/chart">
            <c:chart xmlns:c="http://schemas.openxmlformats.org/drawingml/2006/chart" xmlns:r="http://schemas.openxmlformats.org/officeDocument/2006/relationships" r:id="rId3"/>
          </a:graphicData>
        </a:graphic>
      </p:graphicFrame>
      <p:sp>
        <p:nvSpPr>
          <p:cNvPr id="6" name="剪去单角的矩形 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文本框 7"/>
          <p:cNvSpPr txBox="1"/>
          <p:nvPr>
            <p:custDataLst>
              <p:tags r:id="rId9"/>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9" name="直接连接符 8"/>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18" name="直接连接符 1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9" name="矩形 1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2"/>
          <p:cNvSpPr txBox="1"/>
          <p:nvPr>
            <p:custDataLst>
              <p:tags r:id="rId10"/>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554355" y="1273175"/>
            <a:ext cx="11210925" cy="2348230"/>
            <a:chOff x="1075532" y="1684627"/>
            <a:chExt cx="10037524" cy="1485964"/>
          </a:xfrm>
        </p:grpSpPr>
        <p:sp>
          <p:nvSpPr>
            <p:cNvPr id="47" name="矩形 46"/>
            <p:cNvSpPr/>
            <p:nvPr>
              <p:custDataLst>
                <p:tags r:id="rId1"/>
              </p:custDataLst>
            </p:nvPr>
          </p:nvSpPr>
          <p:spPr>
            <a:xfrm>
              <a:off x="1075532" y="1911660"/>
              <a:ext cx="10037524" cy="1258931"/>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0778" y="1684627"/>
              <a:ext cx="6144895" cy="577215"/>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（二）突出目标引领，抓实考核奖惩。</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4"/>
              </p:custDataLst>
            </p:nvPr>
          </p:nvSpPr>
          <p:spPr>
            <a:xfrm>
              <a:off x="2881206" y="2367334"/>
              <a:ext cx="4518165" cy="428350"/>
            </a:xfrm>
            <a:prstGeom prst="rect">
              <a:avLst/>
            </a:prstGeom>
            <a:noFill/>
          </p:spPr>
          <p:txBody>
            <a:bodyPr wrap="square" rtlCol="0">
              <a:noAutofit/>
            </a:bodyPr>
            <a:lstStyle/>
            <a:p>
              <a:pPr indent="34290" algn="just" fontAlgn="auto">
                <a:lnSpc>
                  <a:spcPct val="150000"/>
                </a:lnSpc>
              </a:pP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安全生产理念</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矿长安全承诺</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等内容</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3" name="任意多边形 2"/>
          <p:cNvSpPr/>
          <p:nvPr>
            <p:custDataLst>
              <p:tags r:id="rId5"/>
            </p:custDataLst>
          </p:nvPr>
        </p:nvSpPr>
        <p:spPr>
          <a:xfrm rot="10800000">
            <a:off x="9411970" y="1886585"/>
            <a:ext cx="1007745" cy="1320165"/>
          </a:xfrm>
          <a:custGeom>
            <a:avLst/>
            <a:gdLst>
              <a:gd name="connsiteX0" fmla="*/ 0 w 1557753"/>
              <a:gd name="connsiteY0" fmla="*/ 936737 h 2277385"/>
              <a:gd name="connsiteX1" fmla="*/ 9646 w 1557753"/>
              <a:gd name="connsiteY1" fmla="*/ 901069 h 2277385"/>
              <a:gd name="connsiteX2" fmla="*/ 15362 w 1557753"/>
              <a:gd name="connsiteY2" fmla="*/ 894742 h 2277385"/>
              <a:gd name="connsiteX3" fmla="*/ 13409 w 1557753"/>
              <a:gd name="connsiteY3" fmla="*/ 894184 h 2277385"/>
              <a:gd name="connsiteX4" fmla="*/ 677067 w 1557753"/>
              <a:gd name="connsiteY4" fmla="*/ 40023 h 2277385"/>
              <a:gd name="connsiteX5" fmla="*/ 678024 w 1557753"/>
              <a:gd name="connsiteY5" fmla="*/ 41497 h 2277385"/>
              <a:gd name="connsiteX6" fmla="*/ 691263 w 1557753"/>
              <a:gd name="connsiteY6" fmla="*/ 26840 h 2277385"/>
              <a:gd name="connsiteX7" fmla="*/ 778061 w 1557753"/>
              <a:gd name="connsiteY7" fmla="*/ 0 h 2277385"/>
              <a:gd name="connsiteX8" fmla="*/ 864860 w 1557753"/>
              <a:gd name="connsiteY8" fmla="*/ 26840 h 2277385"/>
              <a:gd name="connsiteX9" fmla="*/ 878704 w 1557753"/>
              <a:gd name="connsiteY9" fmla="*/ 42168 h 2277385"/>
              <a:gd name="connsiteX10" fmla="*/ 880154 w 1557753"/>
              <a:gd name="connsiteY10" fmla="*/ 41436 h 2277385"/>
              <a:gd name="connsiteX11" fmla="*/ 1542082 w 1557753"/>
              <a:gd name="connsiteY11" fmla="*/ 893370 h 2277385"/>
              <a:gd name="connsiteX12" fmla="*/ 1541355 w 1557753"/>
              <a:gd name="connsiteY12" fmla="*/ 893594 h 2277385"/>
              <a:gd name="connsiteX13" fmla="*/ 1548106 w 1557753"/>
              <a:gd name="connsiteY13" fmla="*/ 901069 h 2277385"/>
              <a:gd name="connsiteX14" fmla="*/ 1557753 w 1557753"/>
              <a:gd name="connsiteY14" fmla="*/ 936737 h 2277385"/>
              <a:gd name="connsiteX15" fmla="*/ 1482782 w 1557753"/>
              <a:gd name="connsiteY15" fmla="*/ 1021169 h 2277385"/>
              <a:gd name="connsiteX16" fmla="*/ 1444460 w 1557753"/>
              <a:gd name="connsiteY16" fmla="*/ 1026944 h 2277385"/>
              <a:gd name="connsiteX17" fmla="*/ 1444118 w 1557753"/>
              <a:gd name="connsiteY17" fmla="*/ 1028369 h 2277385"/>
              <a:gd name="connsiteX18" fmla="*/ 1435006 w 1557753"/>
              <a:gd name="connsiteY18" fmla="*/ 1028369 h 2277385"/>
              <a:gd name="connsiteX19" fmla="*/ 1435002 w 1557753"/>
              <a:gd name="connsiteY19" fmla="*/ 1028369 h 2277385"/>
              <a:gd name="connsiteX20" fmla="*/ 1434998 w 1557753"/>
              <a:gd name="connsiteY20" fmla="*/ 1028369 h 2277385"/>
              <a:gd name="connsiteX21" fmla="*/ 1231107 w 1557753"/>
              <a:gd name="connsiteY21" fmla="*/ 1028369 h 2277385"/>
              <a:gd name="connsiteX22" fmla="*/ 1231107 w 1557753"/>
              <a:gd name="connsiteY22" fmla="*/ 2277385 h 2277385"/>
              <a:gd name="connsiteX23" fmla="*/ 326646 w 1557753"/>
              <a:gd name="connsiteY23" fmla="*/ 2277385 h 2277385"/>
              <a:gd name="connsiteX24" fmla="*/ 326646 w 1557753"/>
              <a:gd name="connsiteY24" fmla="*/ 1028369 h 2277385"/>
              <a:gd name="connsiteX25" fmla="*/ 122756 w 1557753"/>
              <a:gd name="connsiteY25" fmla="*/ 1028369 h 2277385"/>
              <a:gd name="connsiteX26" fmla="*/ 122751 w 1557753"/>
              <a:gd name="connsiteY26" fmla="*/ 1028369 h 2277385"/>
              <a:gd name="connsiteX27" fmla="*/ 122747 w 1557753"/>
              <a:gd name="connsiteY27" fmla="*/ 1028369 h 2277385"/>
              <a:gd name="connsiteX28" fmla="*/ 113310 w 1557753"/>
              <a:gd name="connsiteY28" fmla="*/ 1028369 h 2277385"/>
              <a:gd name="connsiteX29" fmla="*/ 113189 w 1557753"/>
              <a:gd name="connsiteY29" fmla="*/ 1026928 h 2277385"/>
              <a:gd name="connsiteX30" fmla="*/ 74971 w 1557753"/>
              <a:gd name="connsiteY30" fmla="*/ 1021169 h 2277385"/>
              <a:gd name="connsiteX31" fmla="*/ 0 w 1557753"/>
              <a:gd name="connsiteY31" fmla="*/ 936737 h 227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57753" h="2277385">
                <a:moveTo>
                  <a:pt x="0" y="936737"/>
                </a:moveTo>
                <a:cubicBezTo>
                  <a:pt x="0" y="924085"/>
                  <a:pt x="3434" y="912032"/>
                  <a:pt x="9646" y="901069"/>
                </a:cubicBezTo>
                <a:lnTo>
                  <a:pt x="15362" y="894742"/>
                </a:lnTo>
                <a:lnTo>
                  <a:pt x="13409" y="894184"/>
                </a:lnTo>
                <a:lnTo>
                  <a:pt x="677067" y="40023"/>
                </a:lnTo>
                <a:lnTo>
                  <a:pt x="678024" y="41497"/>
                </a:lnTo>
                <a:lnTo>
                  <a:pt x="691263" y="26840"/>
                </a:lnTo>
                <a:cubicBezTo>
                  <a:pt x="713476" y="10258"/>
                  <a:pt x="744164" y="0"/>
                  <a:pt x="778061" y="0"/>
                </a:cubicBezTo>
                <a:cubicBezTo>
                  <a:pt x="811958" y="0"/>
                  <a:pt x="842646" y="10258"/>
                  <a:pt x="864860" y="26840"/>
                </a:cubicBezTo>
                <a:lnTo>
                  <a:pt x="878704" y="42168"/>
                </a:lnTo>
                <a:lnTo>
                  <a:pt x="880154" y="41436"/>
                </a:lnTo>
                <a:lnTo>
                  <a:pt x="1542082" y="893370"/>
                </a:lnTo>
                <a:lnTo>
                  <a:pt x="1541355" y="893594"/>
                </a:lnTo>
                <a:lnTo>
                  <a:pt x="1548106" y="901069"/>
                </a:lnTo>
                <a:cubicBezTo>
                  <a:pt x="1554318" y="912032"/>
                  <a:pt x="1557753" y="924085"/>
                  <a:pt x="1557753" y="936737"/>
                </a:cubicBezTo>
                <a:cubicBezTo>
                  <a:pt x="1557753" y="974692"/>
                  <a:pt x="1526840" y="1007258"/>
                  <a:pt x="1482782" y="1021169"/>
                </a:cubicBezTo>
                <a:lnTo>
                  <a:pt x="1444460" y="1026944"/>
                </a:lnTo>
                <a:lnTo>
                  <a:pt x="1444118" y="1028369"/>
                </a:lnTo>
                <a:lnTo>
                  <a:pt x="1435006" y="1028369"/>
                </a:lnTo>
                <a:lnTo>
                  <a:pt x="1435002" y="1028369"/>
                </a:lnTo>
                <a:lnTo>
                  <a:pt x="1434998" y="1028369"/>
                </a:lnTo>
                <a:lnTo>
                  <a:pt x="1231107" y="1028369"/>
                </a:lnTo>
                <a:lnTo>
                  <a:pt x="1231107" y="2277385"/>
                </a:lnTo>
                <a:lnTo>
                  <a:pt x="326646" y="2277385"/>
                </a:lnTo>
                <a:lnTo>
                  <a:pt x="326646" y="1028369"/>
                </a:lnTo>
                <a:lnTo>
                  <a:pt x="122756" y="1028369"/>
                </a:lnTo>
                <a:lnTo>
                  <a:pt x="122751" y="1028369"/>
                </a:lnTo>
                <a:lnTo>
                  <a:pt x="122747" y="1028369"/>
                </a:lnTo>
                <a:lnTo>
                  <a:pt x="113310" y="1028369"/>
                </a:lnTo>
                <a:lnTo>
                  <a:pt x="113189" y="1026928"/>
                </a:lnTo>
                <a:lnTo>
                  <a:pt x="74971" y="1021169"/>
                </a:lnTo>
                <a:cubicBezTo>
                  <a:pt x="30913" y="1007258"/>
                  <a:pt x="0" y="974692"/>
                  <a:pt x="0" y="93673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chemeClr val="tx2"/>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9689465" y="1900555"/>
            <a:ext cx="464185" cy="1177925"/>
          </a:xfrm>
          <a:prstGeom prst="rect">
            <a:avLst/>
          </a:prstGeom>
          <a:noFill/>
        </p:spPr>
        <p:txBody>
          <a:bodyPr wrap="square" rtlCol="0" anchor="t">
            <a:noAutofit/>
            <a:scene3d>
              <a:camera prst="orthographicFront"/>
              <a:lightRig rig="threePt" dir="t"/>
            </a:scene3d>
          </a:bodyPr>
          <a:lstStyle/>
          <a:p>
            <a:r>
              <a:rPr lang="zh-CN" altLang="en-US" sz="1800" b="1" dirty="0">
                <a:ln w="15875"/>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重点说明</a:t>
            </a:r>
            <a:endParaRPr lang="zh-CN" altLang="en-US" sz="1800" b="1" dirty="0">
              <a:ln w="15875"/>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AutoShape 6"/>
          <p:cNvSpPr/>
          <p:nvPr/>
        </p:nvSpPr>
        <p:spPr>
          <a:xfrm>
            <a:off x="8260080" y="3293745"/>
            <a:ext cx="3265170" cy="2323465"/>
          </a:xfrm>
          <a:prstGeom prst="roundRect">
            <a:avLst>
              <a:gd name="adj" fmla="val 16667"/>
            </a:avLst>
          </a:prstGeom>
          <a:solidFill>
            <a:schemeClr val="accent1">
              <a:lumMod val="20000"/>
              <a:lumOff val="80000"/>
              <a:alpha val="90000"/>
            </a:schemeClr>
          </a:solidFill>
          <a:ln w="28575" cmpd="sng">
            <a:solidFill>
              <a:schemeClr val="accent1">
                <a:shade val="50000"/>
              </a:schemeClr>
            </a:solidFill>
            <a:prstDash val="solid"/>
          </a:ln>
        </p:spPr>
      </p:sp>
      <p:sp>
        <p:nvSpPr>
          <p:cNvPr id="6" name="文本框 5"/>
          <p:cNvSpPr txBox="1"/>
          <p:nvPr/>
        </p:nvSpPr>
        <p:spPr>
          <a:xfrm>
            <a:off x="8260080" y="3437890"/>
            <a:ext cx="3183255" cy="2058035"/>
          </a:xfrm>
          <a:prstGeom prst="rect">
            <a:avLst/>
          </a:prstGeom>
        </p:spPr>
        <p:txBody>
          <a:bodyPr wrap="square">
            <a:noAutofit/>
          </a:bodyPr>
          <a:lstStyle/>
          <a:p>
            <a:pPr indent="278130" algn="just" defTabSz="266700" fontAlgn="auto">
              <a:lnSpc>
                <a:spcPts val="2800"/>
              </a:lnSpc>
              <a:spcBef>
                <a:spcPct val="0"/>
              </a:spcBef>
              <a:spcAft>
                <a:spcPct val="0"/>
              </a:spcAft>
            </a:pP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年度安全目标</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可在煤矿年度安全管理文件中体现</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也可单独制定</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年度安全考核</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必须由矿长组织开展</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并留有记录。</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9" name="矩形: 圆角 15"/>
          <p:cNvSpPr/>
          <p:nvPr>
            <p:custDataLst>
              <p:tags r:id="rId6"/>
            </p:custDataLst>
          </p:nvPr>
        </p:nvSpPr>
        <p:spPr>
          <a:xfrm>
            <a:off x="805180" y="2423795"/>
            <a:ext cx="163258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a:solidFill>
                  <a:schemeClr val="tx1"/>
                </a:solidFill>
                <a:latin typeface="微软雅黑" panose="020B0503020204020204" pitchFamily="34" charset="-122"/>
                <a:ea typeface="微软雅黑" panose="020B0503020204020204" pitchFamily="34" charset="-122"/>
              </a:rPr>
              <a:t>删减了</a:t>
            </a: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21" name="矩形: 圆角 15"/>
          <p:cNvSpPr/>
          <p:nvPr>
            <p:custDataLst>
              <p:tags r:id="rId7"/>
            </p:custDataLst>
          </p:nvPr>
        </p:nvSpPr>
        <p:spPr>
          <a:xfrm>
            <a:off x="1130935" y="3185160"/>
            <a:ext cx="163258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保留</a:t>
            </a:r>
            <a:r>
              <a:rPr lang="zh-CN" altLang="en-US">
                <a:solidFill>
                  <a:schemeClr val="tx1"/>
                </a:solidFill>
                <a:latin typeface="微软雅黑" panose="020B0503020204020204" pitchFamily="34" charset="-122"/>
                <a:ea typeface="微软雅黑" panose="020B0503020204020204" pitchFamily="34" charset="-122"/>
              </a:rPr>
              <a:t>了</a:t>
            </a: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2931160" y="3259455"/>
            <a:ext cx="5171440" cy="398780"/>
          </a:xfrm>
          <a:prstGeom prst="rect">
            <a:avLst/>
          </a:prstGeom>
          <a:noFill/>
        </p:spPr>
        <p:txBody>
          <a:bodyPr wrap="square" rtlCol="0" anchor="t">
            <a:spAutoFit/>
          </a:bodyPr>
          <a:lstStyle/>
          <a:p>
            <a:r>
              <a:rPr lang="zh-CN" altLang="en-US" sz="2000" dirty="0">
                <a:solidFill>
                  <a:srgbClr val="FF0000"/>
                </a:solidFill>
                <a:effectLst/>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安全目标内容和目标考核奖惩</a:t>
            </a:r>
            <a:r>
              <a:rPr lang="zh-CN" altLang="en-US" sz="2000" b="1" dirty="0">
                <a:solidFill>
                  <a:srgbClr val="FF0000"/>
                </a:solidFill>
                <a:effectLst/>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两项内容</a:t>
            </a:r>
            <a:endParaRPr lang="zh-CN" altLang="en-US" sz="2000" b="1"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7" name="矩形: 圆角 15"/>
          <p:cNvSpPr/>
          <p:nvPr>
            <p:custDataLst>
              <p:tags r:id="rId8"/>
            </p:custDataLst>
          </p:nvPr>
        </p:nvSpPr>
        <p:spPr>
          <a:xfrm>
            <a:off x="1418590" y="4008120"/>
            <a:ext cx="163258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突出</a:t>
            </a:r>
            <a:r>
              <a:rPr lang="zh-CN" altLang="en-US">
                <a:solidFill>
                  <a:schemeClr val="tx1"/>
                </a:solidFill>
                <a:latin typeface="微软雅黑" panose="020B0503020204020204" pitchFamily="34" charset="-122"/>
                <a:ea typeface="微软雅黑" panose="020B0503020204020204" pitchFamily="34" charset="-122"/>
              </a:rPr>
              <a:t>了</a:t>
            </a: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28" name="文本框 27"/>
          <p:cNvSpPr txBox="1"/>
          <p:nvPr/>
        </p:nvSpPr>
        <p:spPr>
          <a:xfrm>
            <a:off x="3289935" y="3973195"/>
            <a:ext cx="4812665" cy="1753235"/>
          </a:xfrm>
          <a:prstGeom prst="rect">
            <a:avLst/>
          </a:prstGeom>
          <a:noFill/>
        </p:spPr>
        <p:txBody>
          <a:bodyPr wrap="square" rtlCol="0" anchor="t">
            <a:spAutoFit/>
          </a:bodyPr>
          <a:lstStyle/>
          <a:p>
            <a:pPr indent="33020" algn="just" fontAlgn="auto">
              <a:lnSpc>
                <a:spcPct val="150000"/>
              </a:lnSpc>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安全目标对安全生产工作的引领作用</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要求煤矿制定符合本矿实际</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上级要求</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职工期待</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具有考核性</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引领性的安全目标</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分解</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制定完成目标的工作任务和措施。</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9"/>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20" name="直接连接符 19"/>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矩形 2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
          <p:cNvSpPr txBox="1"/>
          <p:nvPr>
            <p:custDataLst>
              <p:tags r:id="rId10"/>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554355" y="1201420"/>
            <a:ext cx="11210925" cy="4601845"/>
            <a:chOff x="1075532" y="1684627"/>
            <a:chExt cx="10037524" cy="2912056"/>
          </a:xfrm>
        </p:grpSpPr>
        <p:sp>
          <p:nvSpPr>
            <p:cNvPr id="47" name="矩形 46"/>
            <p:cNvSpPr/>
            <p:nvPr>
              <p:custDataLst>
                <p:tags r:id="rId1"/>
              </p:custDataLst>
            </p:nvPr>
          </p:nvSpPr>
          <p:spPr>
            <a:xfrm>
              <a:off x="1075532" y="1911660"/>
              <a:ext cx="10037524" cy="2685023"/>
            </a:xfrm>
            <a:prstGeom prst="rect">
              <a:avLst/>
            </a:prstGeom>
            <a:gradFill flip="none" rotWithShape="1">
              <a:gsLst>
                <a:gs pos="0">
                  <a:schemeClr val="accent1">
                    <a:lumMod val="20000"/>
                    <a:lumOff val="80000"/>
                  </a:schemeClr>
                </a:gs>
                <a:gs pos="100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0778" y="1684627"/>
              <a:ext cx="6144895" cy="577215"/>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（三）加强组织保障，配齐机构人员。</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4"/>
              </p:custDataLst>
            </p:nvPr>
          </p:nvSpPr>
          <p:spPr>
            <a:xfrm>
              <a:off x="2881206" y="2452924"/>
              <a:ext cx="4340213" cy="349993"/>
            </a:xfrm>
            <a:prstGeom prst="rect">
              <a:avLst/>
            </a:prstGeom>
            <a:noFill/>
          </p:spPr>
          <p:txBody>
            <a:bodyPr wrap="square" rtlCol="0">
              <a:spAutoFit/>
            </a:bodyPr>
            <a:lstStyle/>
            <a:p>
              <a:pPr indent="0" fontAlgn="auto">
                <a:lnSpc>
                  <a:spcPct val="150000"/>
                </a:lnSpc>
              </a:pPr>
              <a:r>
                <a:rPr lang="zh-CN" altLang="en-US" sz="2000"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机构设置和人员配备</a:t>
              </a:r>
              <a:r>
                <a:rPr lang="zh-CN" altLang="en-US" sz="2000"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两方面。</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3" name="任意多边形 2"/>
          <p:cNvSpPr/>
          <p:nvPr>
            <p:custDataLst>
              <p:tags r:id="rId5"/>
            </p:custDataLst>
          </p:nvPr>
        </p:nvSpPr>
        <p:spPr>
          <a:xfrm rot="10800000">
            <a:off x="9375140" y="1617980"/>
            <a:ext cx="1007745" cy="1320165"/>
          </a:xfrm>
          <a:custGeom>
            <a:avLst/>
            <a:gdLst>
              <a:gd name="connsiteX0" fmla="*/ 0 w 1557753"/>
              <a:gd name="connsiteY0" fmla="*/ 936737 h 2277385"/>
              <a:gd name="connsiteX1" fmla="*/ 9646 w 1557753"/>
              <a:gd name="connsiteY1" fmla="*/ 901069 h 2277385"/>
              <a:gd name="connsiteX2" fmla="*/ 15362 w 1557753"/>
              <a:gd name="connsiteY2" fmla="*/ 894742 h 2277385"/>
              <a:gd name="connsiteX3" fmla="*/ 13409 w 1557753"/>
              <a:gd name="connsiteY3" fmla="*/ 894184 h 2277385"/>
              <a:gd name="connsiteX4" fmla="*/ 677067 w 1557753"/>
              <a:gd name="connsiteY4" fmla="*/ 40023 h 2277385"/>
              <a:gd name="connsiteX5" fmla="*/ 678024 w 1557753"/>
              <a:gd name="connsiteY5" fmla="*/ 41497 h 2277385"/>
              <a:gd name="connsiteX6" fmla="*/ 691263 w 1557753"/>
              <a:gd name="connsiteY6" fmla="*/ 26840 h 2277385"/>
              <a:gd name="connsiteX7" fmla="*/ 778061 w 1557753"/>
              <a:gd name="connsiteY7" fmla="*/ 0 h 2277385"/>
              <a:gd name="connsiteX8" fmla="*/ 864860 w 1557753"/>
              <a:gd name="connsiteY8" fmla="*/ 26840 h 2277385"/>
              <a:gd name="connsiteX9" fmla="*/ 878704 w 1557753"/>
              <a:gd name="connsiteY9" fmla="*/ 42168 h 2277385"/>
              <a:gd name="connsiteX10" fmla="*/ 880154 w 1557753"/>
              <a:gd name="connsiteY10" fmla="*/ 41436 h 2277385"/>
              <a:gd name="connsiteX11" fmla="*/ 1542082 w 1557753"/>
              <a:gd name="connsiteY11" fmla="*/ 893370 h 2277385"/>
              <a:gd name="connsiteX12" fmla="*/ 1541355 w 1557753"/>
              <a:gd name="connsiteY12" fmla="*/ 893594 h 2277385"/>
              <a:gd name="connsiteX13" fmla="*/ 1548106 w 1557753"/>
              <a:gd name="connsiteY13" fmla="*/ 901069 h 2277385"/>
              <a:gd name="connsiteX14" fmla="*/ 1557753 w 1557753"/>
              <a:gd name="connsiteY14" fmla="*/ 936737 h 2277385"/>
              <a:gd name="connsiteX15" fmla="*/ 1482782 w 1557753"/>
              <a:gd name="connsiteY15" fmla="*/ 1021169 h 2277385"/>
              <a:gd name="connsiteX16" fmla="*/ 1444460 w 1557753"/>
              <a:gd name="connsiteY16" fmla="*/ 1026944 h 2277385"/>
              <a:gd name="connsiteX17" fmla="*/ 1444118 w 1557753"/>
              <a:gd name="connsiteY17" fmla="*/ 1028369 h 2277385"/>
              <a:gd name="connsiteX18" fmla="*/ 1435006 w 1557753"/>
              <a:gd name="connsiteY18" fmla="*/ 1028369 h 2277385"/>
              <a:gd name="connsiteX19" fmla="*/ 1435002 w 1557753"/>
              <a:gd name="connsiteY19" fmla="*/ 1028369 h 2277385"/>
              <a:gd name="connsiteX20" fmla="*/ 1434998 w 1557753"/>
              <a:gd name="connsiteY20" fmla="*/ 1028369 h 2277385"/>
              <a:gd name="connsiteX21" fmla="*/ 1231107 w 1557753"/>
              <a:gd name="connsiteY21" fmla="*/ 1028369 h 2277385"/>
              <a:gd name="connsiteX22" fmla="*/ 1231107 w 1557753"/>
              <a:gd name="connsiteY22" fmla="*/ 2277385 h 2277385"/>
              <a:gd name="connsiteX23" fmla="*/ 326646 w 1557753"/>
              <a:gd name="connsiteY23" fmla="*/ 2277385 h 2277385"/>
              <a:gd name="connsiteX24" fmla="*/ 326646 w 1557753"/>
              <a:gd name="connsiteY24" fmla="*/ 1028369 h 2277385"/>
              <a:gd name="connsiteX25" fmla="*/ 122756 w 1557753"/>
              <a:gd name="connsiteY25" fmla="*/ 1028369 h 2277385"/>
              <a:gd name="connsiteX26" fmla="*/ 122751 w 1557753"/>
              <a:gd name="connsiteY26" fmla="*/ 1028369 h 2277385"/>
              <a:gd name="connsiteX27" fmla="*/ 122747 w 1557753"/>
              <a:gd name="connsiteY27" fmla="*/ 1028369 h 2277385"/>
              <a:gd name="connsiteX28" fmla="*/ 113310 w 1557753"/>
              <a:gd name="connsiteY28" fmla="*/ 1028369 h 2277385"/>
              <a:gd name="connsiteX29" fmla="*/ 113189 w 1557753"/>
              <a:gd name="connsiteY29" fmla="*/ 1026928 h 2277385"/>
              <a:gd name="connsiteX30" fmla="*/ 74971 w 1557753"/>
              <a:gd name="connsiteY30" fmla="*/ 1021169 h 2277385"/>
              <a:gd name="connsiteX31" fmla="*/ 0 w 1557753"/>
              <a:gd name="connsiteY31" fmla="*/ 936737 h 227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57753" h="2277385">
                <a:moveTo>
                  <a:pt x="0" y="936737"/>
                </a:moveTo>
                <a:cubicBezTo>
                  <a:pt x="0" y="924085"/>
                  <a:pt x="3434" y="912032"/>
                  <a:pt x="9646" y="901069"/>
                </a:cubicBezTo>
                <a:lnTo>
                  <a:pt x="15362" y="894742"/>
                </a:lnTo>
                <a:lnTo>
                  <a:pt x="13409" y="894184"/>
                </a:lnTo>
                <a:lnTo>
                  <a:pt x="677067" y="40023"/>
                </a:lnTo>
                <a:lnTo>
                  <a:pt x="678024" y="41497"/>
                </a:lnTo>
                <a:lnTo>
                  <a:pt x="691263" y="26840"/>
                </a:lnTo>
                <a:cubicBezTo>
                  <a:pt x="713476" y="10258"/>
                  <a:pt x="744164" y="0"/>
                  <a:pt x="778061" y="0"/>
                </a:cubicBezTo>
                <a:cubicBezTo>
                  <a:pt x="811958" y="0"/>
                  <a:pt x="842646" y="10258"/>
                  <a:pt x="864860" y="26840"/>
                </a:cubicBezTo>
                <a:lnTo>
                  <a:pt x="878704" y="42168"/>
                </a:lnTo>
                <a:lnTo>
                  <a:pt x="880154" y="41436"/>
                </a:lnTo>
                <a:lnTo>
                  <a:pt x="1542082" y="893370"/>
                </a:lnTo>
                <a:lnTo>
                  <a:pt x="1541355" y="893594"/>
                </a:lnTo>
                <a:lnTo>
                  <a:pt x="1548106" y="901069"/>
                </a:lnTo>
                <a:cubicBezTo>
                  <a:pt x="1554318" y="912032"/>
                  <a:pt x="1557753" y="924085"/>
                  <a:pt x="1557753" y="936737"/>
                </a:cubicBezTo>
                <a:cubicBezTo>
                  <a:pt x="1557753" y="974692"/>
                  <a:pt x="1526840" y="1007258"/>
                  <a:pt x="1482782" y="1021169"/>
                </a:cubicBezTo>
                <a:lnTo>
                  <a:pt x="1444460" y="1026944"/>
                </a:lnTo>
                <a:lnTo>
                  <a:pt x="1444118" y="1028369"/>
                </a:lnTo>
                <a:lnTo>
                  <a:pt x="1435006" y="1028369"/>
                </a:lnTo>
                <a:lnTo>
                  <a:pt x="1435002" y="1028369"/>
                </a:lnTo>
                <a:lnTo>
                  <a:pt x="1434998" y="1028369"/>
                </a:lnTo>
                <a:lnTo>
                  <a:pt x="1231107" y="1028369"/>
                </a:lnTo>
                <a:lnTo>
                  <a:pt x="1231107" y="2277385"/>
                </a:lnTo>
                <a:lnTo>
                  <a:pt x="326646" y="2277385"/>
                </a:lnTo>
                <a:lnTo>
                  <a:pt x="326646" y="1028369"/>
                </a:lnTo>
                <a:lnTo>
                  <a:pt x="122756" y="1028369"/>
                </a:lnTo>
                <a:lnTo>
                  <a:pt x="122751" y="1028369"/>
                </a:lnTo>
                <a:lnTo>
                  <a:pt x="122747" y="1028369"/>
                </a:lnTo>
                <a:lnTo>
                  <a:pt x="113310" y="1028369"/>
                </a:lnTo>
                <a:lnTo>
                  <a:pt x="113189" y="1026928"/>
                </a:lnTo>
                <a:lnTo>
                  <a:pt x="74971" y="1021169"/>
                </a:lnTo>
                <a:cubicBezTo>
                  <a:pt x="30913" y="1007258"/>
                  <a:pt x="0" y="974692"/>
                  <a:pt x="0" y="93673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chemeClr val="tx2"/>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9652635" y="1631950"/>
            <a:ext cx="464185" cy="1177925"/>
          </a:xfrm>
          <a:prstGeom prst="rect">
            <a:avLst/>
          </a:prstGeom>
          <a:noFill/>
        </p:spPr>
        <p:txBody>
          <a:bodyPr wrap="square" rtlCol="0" anchor="t">
            <a:noAutofit/>
            <a:scene3d>
              <a:camera prst="orthographicFront"/>
              <a:lightRig rig="threePt" dir="t"/>
            </a:scene3d>
          </a:bodyPr>
          <a:lstStyle/>
          <a:p>
            <a:r>
              <a:rPr lang="zh-CN" altLang="en-US" sz="1800" b="1" dirty="0">
                <a:ln w="15875"/>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重点说明</a:t>
            </a:r>
            <a:endParaRPr lang="zh-CN" altLang="en-US" sz="1800" b="1" dirty="0">
              <a:ln w="15875"/>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AutoShape 6"/>
          <p:cNvSpPr/>
          <p:nvPr/>
        </p:nvSpPr>
        <p:spPr>
          <a:xfrm>
            <a:off x="8185150" y="3025140"/>
            <a:ext cx="3477260" cy="2924175"/>
          </a:xfrm>
          <a:prstGeom prst="roundRect">
            <a:avLst>
              <a:gd name="adj" fmla="val 16667"/>
            </a:avLst>
          </a:prstGeom>
          <a:solidFill>
            <a:schemeClr val="accent1">
              <a:lumMod val="20000"/>
              <a:lumOff val="80000"/>
              <a:alpha val="90000"/>
            </a:schemeClr>
          </a:solidFill>
          <a:ln w="28575" cmpd="sng">
            <a:solidFill>
              <a:schemeClr val="accent1">
                <a:shade val="50000"/>
              </a:schemeClr>
            </a:solidFill>
            <a:prstDash val="solid"/>
          </a:ln>
        </p:spPr>
      </p:sp>
      <p:sp>
        <p:nvSpPr>
          <p:cNvPr id="6" name="文本框 5"/>
          <p:cNvSpPr txBox="1"/>
          <p:nvPr/>
        </p:nvSpPr>
        <p:spPr>
          <a:xfrm>
            <a:off x="8331835" y="3143885"/>
            <a:ext cx="3183255" cy="2058035"/>
          </a:xfrm>
          <a:prstGeom prst="rect">
            <a:avLst/>
          </a:prstGeom>
        </p:spPr>
        <p:txBody>
          <a:bodyPr wrap="square">
            <a:noAutofit/>
          </a:bodyPr>
          <a:lstStyle/>
          <a:p>
            <a:pPr indent="14605" algn="just" defTabSz="266700" fontAlgn="auto">
              <a:lnSpc>
                <a:spcPts val="3200"/>
              </a:lnSpc>
              <a:buClrTx/>
              <a:buSzTx/>
              <a:buFontTx/>
            </a:pPr>
            <a:r>
              <a:rPr lang="en-US" altLang="zh-CN"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满足安全生产工作需要</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是指除国家法律</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国家和地方法规</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规章</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标准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规范性文件规定应当配备以外的</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还应符合企业自身安全生产管理制度（定岗定员标准）的要求。</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9" name="矩形: 圆角 15"/>
          <p:cNvSpPr/>
          <p:nvPr>
            <p:custDataLst>
              <p:tags r:id="rId6"/>
            </p:custDataLst>
          </p:nvPr>
        </p:nvSpPr>
        <p:spPr>
          <a:xfrm>
            <a:off x="805180" y="2495550"/>
            <a:ext cx="163258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a:solidFill>
                  <a:schemeClr val="tx1"/>
                </a:solidFill>
                <a:latin typeface="微软雅黑" panose="020B0503020204020204" pitchFamily="34" charset="-122"/>
                <a:ea typeface="微软雅黑" panose="020B0503020204020204" pitchFamily="34" charset="-122"/>
              </a:rPr>
              <a:t>重点体现</a:t>
            </a: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21" name="矩形: 圆角 15"/>
          <p:cNvSpPr/>
          <p:nvPr>
            <p:custDataLst>
              <p:tags r:id="rId7"/>
            </p:custDataLst>
          </p:nvPr>
        </p:nvSpPr>
        <p:spPr>
          <a:xfrm>
            <a:off x="1130935" y="3288030"/>
            <a:ext cx="163258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机构设置</a:t>
            </a: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3079115" y="3376295"/>
            <a:ext cx="4827905" cy="398780"/>
          </a:xfrm>
          <a:prstGeom prst="rect">
            <a:avLst/>
          </a:prstGeom>
          <a:noFill/>
        </p:spPr>
        <p:txBody>
          <a:bodyPr wrap="square" rtlCol="0" anchor="t">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要求煤矿规范设置安全生产技术管理部门</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矩形: 圆角 15"/>
          <p:cNvSpPr/>
          <p:nvPr>
            <p:custDataLst>
              <p:tags r:id="rId8"/>
            </p:custDataLst>
          </p:nvPr>
        </p:nvSpPr>
        <p:spPr>
          <a:xfrm>
            <a:off x="1490980" y="4079875"/>
            <a:ext cx="163258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人员配置</a:t>
            </a: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3362960" y="4005580"/>
            <a:ext cx="4536440" cy="1938020"/>
          </a:xfrm>
          <a:prstGeom prst="rect">
            <a:avLst/>
          </a:prstGeom>
          <a:noFill/>
        </p:spPr>
        <p:txBody>
          <a:bodyPr wrap="square" rtlCol="0" anchor="t">
            <a:spAutoFit/>
          </a:bodyPr>
          <a:lstStyle/>
          <a:p>
            <a:pPr indent="0" algn="just" fontAlgn="auto">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配备</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五职</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矿长</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专业副总工程师</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以及满足工作需要的安全生产管理人员</a:t>
            </a:r>
            <a:r>
              <a:rPr lang="zh-CN" altLang="en-US" sz="2000">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专业技术人员</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特种作业人员和其他从业人员。</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9"/>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20" name="直接连接符 19"/>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矩形 2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
          <p:cNvSpPr txBox="1"/>
          <p:nvPr>
            <p:custDataLst>
              <p:tags r:id="rId10"/>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554355" y="1416685"/>
            <a:ext cx="11210925" cy="3347085"/>
            <a:chOff x="1075532" y="1684627"/>
            <a:chExt cx="10037524" cy="2118041"/>
          </a:xfrm>
        </p:grpSpPr>
        <p:sp>
          <p:nvSpPr>
            <p:cNvPr id="47" name="矩形 46"/>
            <p:cNvSpPr/>
            <p:nvPr>
              <p:custDataLst>
                <p:tags r:id="rId1"/>
              </p:custDataLst>
            </p:nvPr>
          </p:nvSpPr>
          <p:spPr>
            <a:xfrm>
              <a:off x="1075532" y="1911522"/>
              <a:ext cx="10037524" cy="1149263"/>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0778" y="1684627"/>
              <a:ext cx="6144895" cy="577215"/>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（四）健全安全制度，严格贯彻落实。</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4"/>
              </p:custDataLst>
            </p:nvPr>
          </p:nvSpPr>
          <p:spPr>
            <a:xfrm>
              <a:off x="1462137" y="2868415"/>
              <a:ext cx="5824663" cy="934253"/>
            </a:xfrm>
            <a:prstGeom prst="rect">
              <a:avLst/>
            </a:prstGeom>
            <a:noFill/>
          </p:spPr>
          <p:txBody>
            <a:bodyPr wrap="square" rtlCol="0">
              <a:spAutoFit/>
            </a:bodyPr>
            <a:lstStyle/>
            <a:p>
              <a:pPr indent="457200" fontAlgn="auto">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只对</a:t>
              </a:r>
              <a:r>
                <a:rPr lang="zh-CN" altLang="en-US" sz="2000"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安全生产责任制</a:t>
              </a:r>
              <a:r>
                <a:rPr lang="zh-CN" altLang="en-US"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安全办公会议制度</a:t>
              </a:r>
              <a:r>
                <a:rPr lang="zh-CN" altLang="en-US"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矿领导带班下井（坑）制度</a:t>
              </a:r>
              <a:r>
                <a:rPr lang="zh-CN" altLang="en-US"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安全投入保障制度</a:t>
              </a:r>
              <a:r>
                <a:rPr lang="zh-CN" altLang="en-US" sz="2000"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等四个相对重要的制度进行现场考核检查。</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3" name="任意多边形 2"/>
          <p:cNvSpPr/>
          <p:nvPr>
            <p:custDataLst>
              <p:tags r:id="rId5"/>
            </p:custDataLst>
          </p:nvPr>
        </p:nvSpPr>
        <p:spPr>
          <a:xfrm rot="10800000">
            <a:off x="9303385" y="1833245"/>
            <a:ext cx="1007745" cy="1320165"/>
          </a:xfrm>
          <a:custGeom>
            <a:avLst/>
            <a:gdLst>
              <a:gd name="connsiteX0" fmla="*/ 0 w 1557753"/>
              <a:gd name="connsiteY0" fmla="*/ 936737 h 2277385"/>
              <a:gd name="connsiteX1" fmla="*/ 9646 w 1557753"/>
              <a:gd name="connsiteY1" fmla="*/ 901069 h 2277385"/>
              <a:gd name="connsiteX2" fmla="*/ 15362 w 1557753"/>
              <a:gd name="connsiteY2" fmla="*/ 894742 h 2277385"/>
              <a:gd name="connsiteX3" fmla="*/ 13409 w 1557753"/>
              <a:gd name="connsiteY3" fmla="*/ 894184 h 2277385"/>
              <a:gd name="connsiteX4" fmla="*/ 677067 w 1557753"/>
              <a:gd name="connsiteY4" fmla="*/ 40023 h 2277385"/>
              <a:gd name="connsiteX5" fmla="*/ 678024 w 1557753"/>
              <a:gd name="connsiteY5" fmla="*/ 41497 h 2277385"/>
              <a:gd name="connsiteX6" fmla="*/ 691263 w 1557753"/>
              <a:gd name="connsiteY6" fmla="*/ 26840 h 2277385"/>
              <a:gd name="connsiteX7" fmla="*/ 778061 w 1557753"/>
              <a:gd name="connsiteY7" fmla="*/ 0 h 2277385"/>
              <a:gd name="connsiteX8" fmla="*/ 864860 w 1557753"/>
              <a:gd name="connsiteY8" fmla="*/ 26840 h 2277385"/>
              <a:gd name="connsiteX9" fmla="*/ 878704 w 1557753"/>
              <a:gd name="connsiteY9" fmla="*/ 42168 h 2277385"/>
              <a:gd name="connsiteX10" fmla="*/ 880154 w 1557753"/>
              <a:gd name="connsiteY10" fmla="*/ 41436 h 2277385"/>
              <a:gd name="connsiteX11" fmla="*/ 1542082 w 1557753"/>
              <a:gd name="connsiteY11" fmla="*/ 893370 h 2277385"/>
              <a:gd name="connsiteX12" fmla="*/ 1541355 w 1557753"/>
              <a:gd name="connsiteY12" fmla="*/ 893594 h 2277385"/>
              <a:gd name="connsiteX13" fmla="*/ 1548106 w 1557753"/>
              <a:gd name="connsiteY13" fmla="*/ 901069 h 2277385"/>
              <a:gd name="connsiteX14" fmla="*/ 1557753 w 1557753"/>
              <a:gd name="connsiteY14" fmla="*/ 936737 h 2277385"/>
              <a:gd name="connsiteX15" fmla="*/ 1482782 w 1557753"/>
              <a:gd name="connsiteY15" fmla="*/ 1021169 h 2277385"/>
              <a:gd name="connsiteX16" fmla="*/ 1444460 w 1557753"/>
              <a:gd name="connsiteY16" fmla="*/ 1026944 h 2277385"/>
              <a:gd name="connsiteX17" fmla="*/ 1444118 w 1557753"/>
              <a:gd name="connsiteY17" fmla="*/ 1028369 h 2277385"/>
              <a:gd name="connsiteX18" fmla="*/ 1435006 w 1557753"/>
              <a:gd name="connsiteY18" fmla="*/ 1028369 h 2277385"/>
              <a:gd name="connsiteX19" fmla="*/ 1435002 w 1557753"/>
              <a:gd name="connsiteY19" fmla="*/ 1028369 h 2277385"/>
              <a:gd name="connsiteX20" fmla="*/ 1434998 w 1557753"/>
              <a:gd name="connsiteY20" fmla="*/ 1028369 h 2277385"/>
              <a:gd name="connsiteX21" fmla="*/ 1231107 w 1557753"/>
              <a:gd name="connsiteY21" fmla="*/ 1028369 h 2277385"/>
              <a:gd name="connsiteX22" fmla="*/ 1231107 w 1557753"/>
              <a:gd name="connsiteY22" fmla="*/ 2277385 h 2277385"/>
              <a:gd name="connsiteX23" fmla="*/ 326646 w 1557753"/>
              <a:gd name="connsiteY23" fmla="*/ 2277385 h 2277385"/>
              <a:gd name="connsiteX24" fmla="*/ 326646 w 1557753"/>
              <a:gd name="connsiteY24" fmla="*/ 1028369 h 2277385"/>
              <a:gd name="connsiteX25" fmla="*/ 122756 w 1557753"/>
              <a:gd name="connsiteY25" fmla="*/ 1028369 h 2277385"/>
              <a:gd name="connsiteX26" fmla="*/ 122751 w 1557753"/>
              <a:gd name="connsiteY26" fmla="*/ 1028369 h 2277385"/>
              <a:gd name="connsiteX27" fmla="*/ 122747 w 1557753"/>
              <a:gd name="connsiteY27" fmla="*/ 1028369 h 2277385"/>
              <a:gd name="connsiteX28" fmla="*/ 113310 w 1557753"/>
              <a:gd name="connsiteY28" fmla="*/ 1028369 h 2277385"/>
              <a:gd name="connsiteX29" fmla="*/ 113189 w 1557753"/>
              <a:gd name="connsiteY29" fmla="*/ 1026928 h 2277385"/>
              <a:gd name="connsiteX30" fmla="*/ 74971 w 1557753"/>
              <a:gd name="connsiteY30" fmla="*/ 1021169 h 2277385"/>
              <a:gd name="connsiteX31" fmla="*/ 0 w 1557753"/>
              <a:gd name="connsiteY31" fmla="*/ 936737 h 227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57753" h="2277385">
                <a:moveTo>
                  <a:pt x="0" y="936737"/>
                </a:moveTo>
                <a:cubicBezTo>
                  <a:pt x="0" y="924085"/>
                  <a:pt x="3434" y="912032"/>
                  <a:pt x="9646" y="901069"/>
                </a:cubicBezTo>
                <a:lnTo>
                  <a:pt x="15362" y="894742"/>
                </a:lnTo>
                <a:lnTo>
                  <a:pt x="13409" y="894184"/>
                </a:lnTo>
                <a:lnTo>
                  <a:pt x="677067" y="40023"/>
                </a:lnTo>
                <a:lnTo>
                  <a:pt x="678024" y="41497"/>
                </a:lnTo>
                <a:lnTo>
                  <a:pt x="691263" y="26840"/>
                </a:lnTo>
                <a:cubicBezTo>
                  <a:pt x="713476" y="10258"/>
                  <a:pt x="744164" y="0"/>
                  <a:pt x="778061" y="0"/>
                </a:cubicBezTo>
                <a:cubicBezTo>
                  <a:pt x="811958" y="0"/>
                  <a:pt x="842646" y="10258"/>
                  <a:pt x="864860" y="26840"/>
                </a:cubicBezTo>
                <a:lnTo>
                  <a:pt x="878704" y="42168"/>
                </a:lnTo>
                <a:lnTo>
                  <a:pt x="880154" y="41436"/>
                </a:lnTo>
                <a:lnTo>
                  <a:pt x="1542082" y="893370"/>
                </a:lnTo>
                <a:lnTo>
                  <a:pt x="1541355" y="893594"/>
                </a:lnTo>
                <a:lnTo>
                  <a:pt x="1548106" y="901069"/>
                </a:lnTo>
                <a:cubicBezTo>
                  <a:pt x="1554318" y="912032"/>
                  <a:pt x="1557753" y="924085"/>
                  <a:pt x="1557753" y="936737"/>
                </a:cubicBezTo>
                <a:cubicBezTo>
                  <a:pt x="1557753" y="974692"/>
                  <a:pt x="1526840" y="1007258"/>
                  <a:pt x="1482782" y="1021169"/>
                </a:cubicBezTo>
                <a:lnTo>
                  <a:pt x="1444460" y="1026944"/>
                </a:lnTo>
                <a:lnTo>
                  <a:pt x="1444118" y="1028369"/>
                </a:lnTo>
                <a:lnTo>
                  <a:pt x="1435006" y="1028369"/>
                </a:lnTo>
                <a:lnTo>
                  <a:pt x="1435002" y="1028369"/>
                </a:lnTo>
                <a:lnTo>
                  <a:pt x="1434998" y="1028369"/>
                </a:lnTo>
                <a:lnTo>
                  <a:pt x="1231107" y="1028369"/>
                </a:lnTo>
                <a:lnTo>
                  <a:pt x="1231107" y="2277385"/>
                </a:lnTo>
                <a:lnTo>
                  <a:pt x="326646" y="2277385"/>
                </a:lnTo>
                <a:lnTo>
                  <a:pt x="326646" y="1028369"/>
                </a:lnTo>
                <a:lnTo>
                  <a:pt x="122756" y="1028369"/>
                </a:lnTo>
                <a:lnTo>
                  <a:pt x="122751" y="1028369"/>
                </a:lnTo>
                <a:lnTo>
                  <a:pt x="122747" y="1028369"/>
                </a:lnTo>
                <a:lnTo>
                  <a:pt x="113310" y="1028369"/>
                </a:lnTo>
                <a:lnTo>
                  <a:pt x="113189" y="1026928"/>
                </a:lnTo>
                <a:lnTo>
                  <a:pt x="74971" y="1021169"/>
                </a:lnTo>
                <a:cubicBezTo>
                  <a:pt x="30913" y="1007258"/>
                  <a:pt x="0" y="974692"/>
                  <a:pt x="0" y="93673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chemeClr val="tx2"/>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9580880" y="1847215"/>
            <a:ext cx="464185" cy="1177925"/>
          </a:xfrm>
          <a:prstGeom prst="rect">
            <a:avLst/>
          </a:prstGeom>
          <a:noFill/>
        </p:spPr>
        <p:txBody>
          <a:bodyPr wrap="square" rtlCol="0" anchor="t">
            <a:noAutofit/>
            <a:scene3d>
              <a:camera prst="orthographicFront"/>
              <a:lightRig rig="threePt" dir="t"/>
            </a:scene3d>
          </a:bodyPr>
          <a:lstStyle/>
          <a:p>
            <a:r>
              <a:rPr lang="zh-CN" altLang="en-US" sz="1800" b="1" dirty="0">
                <a:ln w="15875"/>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重点说明</a:t>
            </a:r>
            <a:endParaRPr lang="zh-CN" altLang="en-US" sz="1800" b="1" dirty="0">
              <a:ln w="15875"/>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AutoShape 6"/>
          <p:cNvSpPr/>
          <p:nvPr/>
        </p:nvSpPr>
        <p:spPr>
          <a:xfrm>
            <a:off x="8043545" y="3240405"/>
            <a:ext cx="3592195" cy="3060700"/>
          </a:xfrm>
          <a:prstGeom prst="roundRect">
            <a:avLst>
              <a:gd name="adj" fmla="val 16667"/>
            </a:avLst>
          </a:prstGeom>
          <a:solidFill>
            <a:schemeClr val="accent1">
              <a:lumMod val="20000"/>
              <a:lumOff val="80000"/>
              <a:alpha val="90000"/>
            </a:schemeClr>
          </a:solidFill>
          <a:ln w="28575" cmpd="sng">
            <a:solidFill>
              <a:schemeClr val="accent1">
                <a:shade val="50000"/>
              </a:schemeClr>
            </a:solidFill>
            <a:prstDash val="solid"/>
          </a:ln>
        </p:spPr>
      </p:sp>
      <p:sp>
        <p:nvSpPr>
          <p:cNvPr id="6" name="文本框 5"/>
          <p:cNvSpPr txBox="1"/>
          <p:nvPr/>
        </p:nvSpPr>
        <p:spPr>
          <a:xfrm>
            <a:off x="8223250" y="3287395"/>
            <a:ext cx="3183255" cy="2912110"/>
          </a:xfrm>
          <a:prstGeom prst="rect">
            <a:avLst/>
          </a:prstGeom>
        </p:spPr>
        <p:txBody>
          <a:bodyPr wrap="square">
            <a:noAutofit/>
          </a:bodyPr>
          <a:lstStyle/>
          <a:p>
            <a:pPr indent="14605" algn="just" defTabSz="266700" fontAlgn="auto">
              <a:lnSpc>
                <a:spcPts val="3200"/>
              </a:lnSpc>
              <a:buClrTx/>
              <a:buSzTx/>
              <a:buFontTx/>
            </a:pPr>
            <a:r>
              <a:rPr lang="en-US" altLang="zh-CN"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安全办公会议制度中要求对</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会议安排的具体工作实现闭环管理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核查方式是煤矿要能够提供</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督办信息表</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督办内容应包括督办事项</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责任领导</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责任单位</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完成时限</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落实情况等。</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14605" algn="just" defTabSz="266700" fontAlgn="auto">
              <a:lnSpc>
                <a:spcPts val="3200"/>
              </a:lnSpc>
              <a:buClrTx/>
              <a:buSzTx/>
              <a:buFontTx/>
            </a:pP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9" name="矩形: 圆角 15"/>
          <p:cNvSpPr/>
          <p:nvPr>
            <p:custDataLst>
              <p:tags r:id="rId6"/>
            </p:custDataLst>
          </p:nvPr>
        </p:nvSpPr>
        <p:spPr>
          <a:xfrm>
            <a:off x="805180" y="2710815"/>
            <a:ext cx="202628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现场考核检查</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矩形: 圆角 15"/>
          <p:cNvSpPr/>
          <p:nvPr>
            <p:custDataLst>
              <p:tags r:id="rId7"/>
            </p:custDataLst>
          </p:nvPr>
        </p:nvSpPr>
        <p:spPr>
          <a:xfrm>
            <a:off x="1346200" y="5086350"/>
            <a:ext cx="5757545" cy="70231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457200" fontAlgn="auto">
              <a:lnSpc>
                <a:spcPts val="2400"/>
              </a:lnSpc>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其他制度只检查是否建立、合理、可行。</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8"/>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17" name="直接连接符 16"/>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8" name="矩形 17"/>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2"/>
          <p:cNvSpPr txBox="1"/>
          <p:nvPr>
            <p:custDataLst>
              <p:tags r:id="rId9"/>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custDataLst>
              <p:tags r:id="rId1"/>
            </p:custDataLst>
          </p:nvPr>
        </p:nvGrpSpPr>
        <p:grpSpPr>
          <a:xfrm>
            <a:off x="554355" y="1416685"/>
            <a:ext cx="11210925" cy="3642994"/>
            <a:chOff x="1075532" y="1684627"/>
            <a:chExt cx="10037524" cy="2305293"/>
          </a:xfrm>
        </p:grpSpPr>
        <p:sp>
          <p:nvSpPr>
            <p:cNvPr id="47" name="矩形 46"/>
            <p:cNvSpPr/>
            <p:nvPr>
              <p:custDataLst>
                <p:tags r:id="rId2"/>
              </p:custDataLst>
            </p:nvPr>
          </p:nvSpPr>
          <p:spPr>
            <a:xfrm>
              <a:off x="1075532" y="1911660"/>
              <a:ext cx="10037524" cy="20782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3"/>
              </p:custDataLst>
            </p:nvPr>
          </p:nvSpPr>
          <p:spPr>
            <a:xfrm>
              <a:off x="1460778" y="1684627"/>
              <a:ext cx="6144895" cy="577215"/>
            </a:xfrm>
            <a:prstGeom prst="roundRect">
              <a:avLst>
                <a:gd name="adj" fmla="val 50000"/>
              </a:avLst>
            </a:prstGeom>
            <a:blipFill rotWithShape="1">
              <a:blip r:embed="rId4"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（五）强化安全培训，提升员工素质。</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5"/>
              </p:custDataLst>
            </p:nvPr>
          </p:nvSpPr>
          <p:spPr>
            <a:xfrm>
              <a:off x="3267813" y="2639374"/>
              <a:ext cx="6354540" cy="408258"/>
            </a:xfrm>
            <a:prstGeom prst="rect">
              <a:avLst/>
            </a:prstGeom>
            <a:noFill/>
          </p:spPr>
          <p:txBody>
            <a:bodyPr wrap="square" rtlCol="0">
              <a:spAutoFit/>
            </a:bodyPr>
            <a:lstStyle/>
            <a:p>
              <a:pPr indent="457200" fontAlgn="auto">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班组安全建设和不安全行为管理等要求</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19" name="矩形: 圆角 15"/>
          <p:cNvSpPr/>
          <p:nvPr>
            <p:custDataLst>
              <p:tags r:id="rId6"/>
            </p:custDataLst>
          </p:nvPr>
        </p:nvSpPr>
        <p:spPr>
          <a:xfrm>
            <a:off x="1417320" y="3069590"/>
            <a:ext cx="179641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精</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简</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矩形: 圆角 15"/>
          <p:cNvSpPr/>
          <p:nvPr>
            <p:custDataLst>
              <p:tags r:id="rId7"/>
            </p:custDataLst>
          </p:nvPr>
        </p:nvSpPr>
        <p:spPr>
          <a:xfrm>
            <a:off x="1802130" y="4283710"/>
            <a:ext cx="181927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体</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现</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custDataLst>
              <p:tags r:id="rId8"/>
            </p:custDataLst>
          </p:nvPr>
        </p:nvSpPr>
        <p:spPr>
          <a:xfrm>
            <a:off x="3721735" y="4149874"/>
            <a:ext cx="7562016" cy="1357630"/>
          </a:xfrm>
          <a:prstGeom prst="rect">
            <a:avLst/>
          </a:prstGeom>
          <a:noFill/>
        </p:spPr>
        <p:txBody>
          <a:bodyPr wrap="square" rtlCol="0" anchor="t">
            <a:noAutofit/>
          </a:bodyPr>
          <a:lstStyle/>
          <a:p>
            <a:pPr indent="0" fontAlgn="auto">
              <a:lnSpc>
                <a:spcPct val="150000"/>
              </a:lnSpc>
            </a:pPr>
            <a:r>
              <a:rPr lang="zh-CN" altLang="en-US"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基础保障</a:t>
            </a:r>
            <a:r>
              <a:rPr lang="zh-CN" altLang="en-US"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组织实施</a:t>
            </a:r>
            <a:r>
              <a:rPr lang="zh-CN" altLang="en-US"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人员素质</a:t>
            </a:r>
            <a:r>
              <a:rPr lang="zh-CN" altLang="en-US"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三项考核内容。</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9"/>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14" name="直接连接符 13"/>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7" name="矩形 16"/>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2"/>
          <p:cNvSpPr txBox="1"/>
          <p:nvPr>
            <p:custDataLst>
              <p:tags r:id="rId10"/>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387350" y="1129030"/>
            <a:ext cx="11391265" cy="2174237"/>
            <a:chOff x="1075532" y="1684627"/>
            <a:chExt cx="10037524" cy="1376158"/>
          </a:xfrm>
        </p:grpSpPr>
        <p:sp>
          <p:nvSpPr>
            <p:cNvPr id="47" name="矩形 46"/>
            <p:cNvSpPr/>
            <p:nvPr>
              <p:custDataLst>
                <p:tags r:id="rId1"/>
              </p:custDataLst>
            </p:nvPr>
          </p:nvSpPr>
          <p:spPr>
            <a:xfrm>
              <a:off x="1075532" y="1911522"/>
              <a:ext cx="10037524" cy="1149263"/>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0493" y="1684627"/>
              <a:ext cx="5853630" cy="577151"/>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（六）管控安全风险，排查治理隐患。</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grpSp>
      <p:sp>
        <p:nvSpPr>
          <p:cNvPr id="24" name="MH_Other_1"/>
          <p:cNvSpPr/>
          <p:nvPr>
            <p:custDataLst>
              <p:tags r:id="rId4"/>
            </p:custDataLst>
          </p:nvPr>
        </p:nvSpPr>
        <p:spPr>
          <a:xfrm>
            <a:off x="2743627" y="2980290"/>
            <a:ext cx="709612" cy="443571"/>
          </a:xfrm>
          <a:custGeom>
            <a:avLst/>
            <a:gdLst>
              <a:gd name="connsiteX0" fmla="*/ 0 w 717819"/>
              <a:gd name="connsiteY0" fmla="*/ 0 h 779310"/>
              <a:gd name="connsiteX1" fmla="*/ 717819 w 717819"/>
              <a:gd name="connsiteY1" fmla="*/ 0 h 779310"/>
              <a:gd name="connsiteX2" fmla="*/ 1786 w 717819"/>
              <a:gd name="connsiteY2" fmla="*/ 779310 h 779310"/>
              <a:gd name="connsiteX3" fmla="*/ 0 w 717819"/>
              <a:gd name="connsiteY3" fmla="*/ 779310 h 779310"/>
            </a:gdLst>
            <a:ahLst/>
            <a:cxnLst>
              <a:cxn ang="0">
                <a:pos x="connsiteX0" y="connsiteY0"/>
              </a:cxn>
              <a:cxn ang="0">
                <a:pos x="connsiteX1" y="connsiteY1"/>
              </a:cxn>
              <a:cxn ang="0">
                <a:pos x="connsiteX2" y="connsiteY2"/>
              </a:cxn>
              <a:cxn ang="0">
                <a:pos x="connsiteX3" y="connsiteY3"/>
              </a:cxn>
            </a:cxnLst>
            <a:rect l="l" t="t" r="r" b="b"/>
            <a:pathLst>
              <a:path w="717819" h="779310">
                <a:moveTo>
                  <a:pt x="0" y="0"/>
                </a:moveTo>
                <a:lnTo>
                  <a:pt x="717819" y="0"/>
                </a:lnTo>
                <a:lnTo>
                  <a:pt x="1786" y="779310"/>
                </a:lnTo>
                <a:lnTo>
                  <a:pt x="0" y="7793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bIns="0"/>
          <a:lstStyle/>
          <a:p>
            <a:pPr eaLnBrk="1" fontAlgn="auto" hangingPunct="1">
              <a:spcBef>
                <a:spcPts val="0"/>
              </a:spcBef>
              <a:spcAft>
                <a:spcPts val="0"/>
              </a:spcAft>
              <a:defRPr/>
            </a:pPr>
            <a:r>
              <a:rPr lang="en-US" altLang="zh-CN" sz="2400" dirty="0">
                <a:solidFill>
                  <a:srgbClr val="FFFFFF"/>
                </a:solidFill>
                <a:ea typeface="微软雅黑" panose="020B0503020204020204" pitchFamily="34" charset="-122"/>
              </a:rPr>
              <a:t>A</a:t>
            </a:r>
            <a:endParaRPr lang="zh-CN" altLang="en-US" sz="2400" dirty="0">
              <a:solidFill>
                <a:srgbClr val="FFFFFF"/>
              </a:solidFill>
              <a:ea typeface="微软雅黑" panose="020B0503020204020204" pitchFamily="34" charset="-122"/>
            </a:endParaRPr>
          </a:p>
        </p:txBody>
      </p:sp>
      <p:sp>
        <p:nvSpPr>
          <p:cNvPr id="25" name="MH_SubTitle_1"/>
          <p:cNvSpPr/>
          <p:nvPr>
            <p:custDataLst>
              <p:tags r:id="rId5"/>
            </p:custDataLst>
          </p:nvPr>
        </p:nvSpPr>
        <p:spPr>
          <a:xfrm>
            <a:off x="2696002" y="3102579"/>
            <a:ext cx="2787650" cy="459343"/>
          </a:xfrm>
          <a:custGeom>
            <a:avLst/>
            <a:gdLst>
              <a:gd name="connsiteX0" fmla="*/ 2148718 w 2191263"/>
              <a:gd name="connsiteY0" fmla="*/ 0 h 626989"/>
              <a:gd name="connsiteX1" fmla="*/ 2191263 w 2191263"/>
              <a:gd name="connsiteY1" fmla="*/ 0 h 626989"/>
              <a:gd name="connsiteX2" fmla="*/ 2191263 w 2191263"/>
              <a:gd name="connsiteY2" fmla="*/ 626989 h 626989"/>
              <a:gd name="connsiteX3" fmla="*/ 2148718 w 2191263"/>
              <a:gd name="connsiteY3" fmla="*/ 626989 h 626989"/>
              <a:gd name="connsiteX4" fmla="*/ 565885 w 2191263"/>
              <a:gd name="connsiteY4" fmla="*/ 0 h 626989"/>
              <a:gd name="connsiteX5" fmla="*/ 2110617 w 2191263"/>
              <a:gd name="connsiteY5" fmla="*/ 0 h 626989"/>
              <a:gd name="connsiteX6" fmla="*/ 2110617 w 2191263"/>
              <a:gd name="connsiteY6" fmla="*/ 626989 h 626989"/>
              <a:gd name="connsiteX7" fmla="*/ 0 w 2191263"/>
              <a:gd name="connsiteY7" fmla="*/ 626989 h 626989"/>
              <a:gd name="connsiteX8" fmla="*/ 0 w 2191263"/>
              <a:gd name="connsiteY8" fmla="*/ 615893 h 6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263" h="626989">
                <a:moveTo>
                  <a:pt x="2148718" y="0"/>
                </a:moveTo>
                <a:lnTo>
                  <a:pt x="2191263" y="0"/>
                </a:lnTo>
                <a:lnTo>
                  <a:pt x="2191263" y="626989"/>
                </a:lnTo>
                <a:lnTo>
                  <a:pt x="2148718" y="626989"/>
                </a:lnTo>
                <a:close/>
                <a:moveTo>
                  <a:pt x="565885" y="0"/>
                </a:moveTo>
                <a:lnTo>
                  <a:pt x="2110617" y="0"/>
                </a:lnTo>
                <a:lnTo>
                  <a:pt x="2110617" y="626989"/>
                </a:lnTo>
                <a:lnTo>
                  <a:pt x="0" y="626989"/>
                </a:lnTo>
                <a:lnTo>
                  <a:pt x="0" y="61589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nchorCtr="1"/>
          <a:lstStyle/>
          <a:p>
            <a:pPr algn="ctr" eaLnBrk="1" fontAlgn="auto" hangingPunct="1">
              <a:spcBef>
                <a:spcPts val="0"/>
              </a:spcBef>
              <a:spcAft>
                <a:spcPts val="0"/>
              </a:spcAft>
              <a:defRPr/>
            </a:pPr>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删减了</a:t>
            </a:r>
            <a:r>
              <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项</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6" name="MH_Other_2"/>
          <p:cNvSpPr/>
          <p:nvPr>
            <p:custDataLst>
              <p:tags r:id="rId6"/>
            </p:custDataLst>
          </p:nvPr>
        </p:nvSpPr>
        <p:spPr>
          <a:xfrm>
            <a:off x="6651133" y="2980290"/>
            <a:ext cx="709613" cy="443571"/>
          </a:xfrm>
          <a:custGeom>
            <a:avLst/>
            <a:gdLst>
              <a:gd name="connsiteX0" fmla="*/ 0 w 717819"/>
              <a:gd name="connsiteY0" fmla="*/ 0 h 779310"/>
              <a:gd name="connsiteX1" fmla="*/ 717819 w 717819"/>
              <a:gd name="connsiteY1" fmla="*/ 0 h 779310"/>
              <a:gd name="connsiteX2" fmla="*/ 1786 w 717819"/>
              <a:gd name="connsiteY2" fmla="*/ 779310 h 779310"/>
              <a:gd name="connsiteX3" fmla="*/ 0 w 717819"/>
              <a:gd name="connsiteY3" fmla="*/ 779310 h 779310"/>
            </a:gdLst>
            <a:ahLst/>
            <a:cxnLst>
              <a:cxn ang="0">
                <a:pos x="connsiteX0" y="connsiteY0"/>
              </a:cxn>
              <a:cxn ang="0">
                <a:pos x="connsiteX1" y="connsiteY1"/>
              </a:cxn>
              <a:cxn ang="0">
                <a:pos x="connsiteX2" y="connsiteY2"/>
              </a:cxn>
              <a:cxn ang="0">
                <a:pos x="connsiteX3" y="connsiteY3"/>
              </a:cxn>
            </a:cxnLst>
            <a:rect l="l" t="t" r="r" b="b"/>
            <a:pathLst>
              <a:path w="717819" h="779310">
                <a:moveTo>
                  <a:pt x="0" y="0"/>
                </a:moveTo>
                <a:lnTo>
                  <a:pt x="717819" y="0"/>
                </a:lnTo>
                <a:lnTo>
                  <a:pt x="1786" y="779310"/>
                </a:lnTo>
                <a:lnTo>
                  <a:pt x="0" y="77931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bIns="0"/>
          <a:lstStyle/>
          <a:p>
            <a:pPr eaLnBrk="1" fontAlgn="auto" hangingPunct="1">
              <a:spcBef>
                <a:spcPts val="0"/>
              </a:spcBef>
              <a:spcAft>
                <a:spcPts val="0"/>
              </a:spcAft>
              <a:defRPr/>
            </a:pPr>
            <a:r>
              <a:rPr lang="en-US" altLang="zh-CN" sz="2400" dirty="0">
                <a:solidFill>
                  <a:srgbClr val="FFFFFF"/>
                </a:solidFill>
                <a:ea typeface="微软雅黑" panose="020B0503020204020204" pitchFamily="34" charset="-122"/>
              </a:rPr>
              <a:t>B</a:t>
            </a:r>
            <a:endParaRPr lang="zh-CN" altLang="en-US" sz="2400" dirty="0">
              <a:solidFill>
                <a:srgbClr val="FFFFFF"/>
              </a:solidFill>
              <a:ea typeface="微软雅黑" panose="020B0503020204020204" pitchFamily="34" charset="-122"/>
            </a:endParaRPr>
          </a:p>
        </p:txBody>
      </p:sp>
      <p:sp>
        <p:nvSpPr>
          <p:cNvPr id="27" name="MH_SubTitle_2"/>
          <p:cNvSpPr/>
          <p:nvPr>
            <p:custDataLst>
              <p:tags r:id="rId7"/>
            </p:custDataLst>
          </p:nvPr>
        </p:nvSpPr>
        <p:spPr>
          <a:xfrm>
            <a:off x="6603508" y="3102579"/>
            <a:ext cx="2789238" cy="459343"/>
          </a:xfrm>
          <a:custGeom>
            <a:avLst/>
            <a:gdLst>
              <a:gd name="connsiteX0" fmla="*/ 2148718 w 2191263"/>
              <a:gd name="connsiteY0" fmla="*/ 0 h 626989"/>
              <a:gd name="connsiteX1" fmla="*/ 2191263 w 2191263"/>
              <a:gd name="connsiteY1" fmla="*/ 0 h 626989"/>
              <a:gd name="connsiteX2" fmla="*/ 2191263 w 2191263"/>
              <a:gd name="connsiteY2" fmla="*/ 626989 h 626989"/>
              <a:gd name="connsiteX3" fmla="*/ 2148718 w 2191263"/>
              <a:gd name="connsiteY3" fmla="*/ 626989 h 626989"/>
              <a:gd name="connsiteX4" fmla="*/ 565885 w 2191263"/>
              <a:gd name="connsiteY4" fmla="*/ 0 h 626989"/>
              <a:gd name="connsiteX5" fmla="*/ 2110617 w 2191263"/>
              <a:gd name="connsiteY5" fmla="*/ 0 h 626989"/>
              <a:gd name="connsiteX6" fmla="*/ 2110617 w 2191263"/>
              <a:gd name="connsiteY6" fmla="*/ 626989 h 626989"/>
              <a:gd name="connsiteX7" fmla="*/ 0 w 2191263"/>
              <a:gd name="connsiteY7" fmla="*/ 626989 h 626989"/>
              <a:gd name="connsiteX8" fmla="*/ 0 w 2191263"/>
              <a:gd name="connsiteY8" fmla="*/ 615893 h 6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263" h="626989">
                <a:moveTo>
                  <a:pt x="2148718" y="0"/>
                </a:moveTo>
                <a:lnTo>
                  <a:pt x="2191263" y="0"/>
                </a:lnTo>
                <a:lnTo>
                  <a:pt x="2191263" y="626989"/>
                </a:lnTo>
                <a:lnTo>
                  <a:pt x="2148718" y="626989"/>
                </a:lnTo>
                <a:close/>
                <a:moveTo>
                  <a:pt x="565885" y="0"/>
                </a:moveTo>
                <a:lnTo>
                  <a:pt x="2110617" y="0"/>
                </a:lnTo>
                <a:lnTo>
                  <a:pt x="2110617" y="626989"/>
                </a:lnTo>
                <a:lnTo>
                  <a:pt x="0" y="626989"/>
                </a:lnTo>
                <a:lnTo>
                  <a:pt x="0" y="61589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nchorCtr="1"/>
          <a:lstStyle/>
          <a:p>
            <a:pPr algn="ctr" eaLnBrk="1" fontAlgn="auto" hangingPunct="1">
              <a:spcBef>
                <a:spcPts val="0"/>
              </a:spcBef>
              <a:spcAft>
                <a:spcPts val="0"/>
              </a:spcAft>
              <a:buClrTx/>
              <a:buSzTx/>
              <a:buFontTx/>
              <a:defRPr/>
            </a:pPr>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整合了2项</a:t>
            </a:r>
            <a:endPar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8" name="MH_SubTitle_1"/>
          <p:cNvSpPr/>
          <p:nvPr>
            <p:custDataLst>
              <p:tags r:id="rId8"/>
            </p:custDataLst>
          </p:nvPr>
        </p:nvSpPr>
        <p:spPr>
          <a:xfrm>
            <a:off x="842010" y="2205355"/>
            <a:ext cx="10591165" cy="521970"/>
          </a:xfrm>
          <a:custGeom>
            <a:avLst/>
            <a:gdLst>
              <a:gd name="connsiteX0" fmla="*/ 0 w 6228184"/>
              <a:gd name="connsiteY0" fmla="*/ 0 h 936104"/>
              <a:gd name="connsiteX1" fmla="*/ 6228184 w 6228184"/>
              <a:gd name="connsiteY1" fmla="*/ 0 h 936104"/>
              <a:gd name="connsiteX2" fmla="*/ 6228184 w 6228184"/>
              <a:gd name="connsiteY2" fmla="*/ 936104 h 936104"/>
              <a:gd name="connsiteX3" fmla="*/ 0 w 6228184"/>
              <a:gd name="connsiteY3" fmla="*/ 936104 h 936104"/>
              <a:gd name="connsiteX4" fmla="*/ 0 w 6228184"/>
              <a:gd name="connsiteY4" fmla="*/ 0 h 936104"/>
              <a:gd name="connsiteX0-1" fmla="*/ 6228184 w 6319624"/>
              <a:gd name="connsiteY0-2" fmla="*/ 0 h 936104"/>
              <a:gd name="connsiteX1-3" fmla="*/ 6228184 w 6319624"/>
              <a:gd name="connsiteY1-4" fmla="*/ 936104 h 936104"/>
              <a:gd name="connsiteX2-5" fmla="*/ 0 w 6319624"/>
              <a:gd name="connsiteY2-6" fmla="*/ 936104 h 936104"/>
              <a:gd name="connsiteX3-7" fmla="*/ 0 w 6319624"/>
              <a:gd name="connsiteY3-8" fmla="*/ 0 h 936104"/>
              <a:gd name="connsiteX4-9" fmla="*/ 6319624 w 6319624"/>
              <a:gd name="connsiteY4-10" fmla="*/ 91440 h 936104"/>
              <a:gd name="connsiteX0-11" fmla="*/ 6228184 w 6250351"/>
              <a:gd name="connsiteY0-12" fmla="*/ 0 h 936104"/>
              <a:gd name="connsiteX1-13" fmla="*/ 6228184 w 6250351"/>
              <a:gd name="connsiteY1-14" fmla="*/ 936104 h 936104"/>
              <a:gd name="connsiteX2-15" fmla="*/ 0 w 6250351"/>
              <a:gd name="connsiteY2-16" fmla="*/ 936104 h 936104"/>
              <a:gd name="connsiteX3-17" fmla="*/ 0 w 6250351"/>
              <a:gd name="connsiteY3-18" fmla="*/ 0 h 936104"/>
              <a:gd name="connsiteX4-19" fmla="*/ 6250351 w 6250351"/>
              <a:gd name="connsiteY4-20" fmla="*/ 22167 h 936104"/>
              <a:gd name="connsiteX0-21" fmla="*/ 6228184 w 6228184"/>
              <a:gd name="connsiteY0-22" fmla="*/ 19397 h 955501"/>
              <a:gd name="connsiteX1-23" fmla="*/ 6228184 w 6228184"/>
              <a:gd name="connsiteY1-24" fmla="*/ 955501 h 955501"/>
              <a:gd name="connsiteX2-25" fmla="*/ 0 w 6228184"/>
              <a:gd name="connsiteY2-26" fmla="*/ 955501 h 955501"/>
              <a:gd name="connsiteX3-27" fmla="*/ 0 w 6228184"/>
              <a:gd name="connsiteY3-28" fmla="*/ 19397 h 955501"/>
              <a:gd name="connsiteX4-29" fmla="*/ 6222642 w 6228184"/>
              <a:gd name="connsiteY4-30" fmla="*/ 0 h 955501"/>
              <a:gd name="connsiteX0-31" fmla="*/ 6228184 w 6228184"/>
              <a:gd name="connsiteY0-32" fmla="*/ 102524 h 955501"/>
              <a:gd name="connsiteX1-33" fmla="*/ 6228184 w 6228184"/>
              <a:gd name="connsiteY1-34" fmla="*/ 955501 h 955501"/>
              <a:gd name="connsiteX2-35" fmla="*/ 0 w 6228184"/>
              <a:gd name="connsiteY2-36" fmla="*/ 955501 h 955501"/>
              <a:gd name="connsiteX3-37" fmla="*/ 0 w 6228184"/>
              <a:gd name="connsiteY3-38" fmla="*/ 19397 h 955501"/>
              <a:gd name="connsiteX4-39" fmla="*/ 6222642 w 6228184"/>
              <a:gd name="connsiteY4-40" fmla="*/ 0 h 955501"/>
              <a:gd name="connsiteX0-41" fmla="*/ 6228184 w 6228184"/>
              <a:gd name="connsiteY0-42" fmla="*/ 955501 h 955501"/>
              <a:gd name="connsiteX1-43" fmla="*/ 0 w 6228184"/>
              <a:gd name="connsiteY1-44" fmla="*/ 955501 h 955501"/>
              <a:gd name="connsiteX2-45" fmla="*/ 0 w 6228184"/>
              <a:gd name="connsiteY2-46" fmla="*/ 19397 h 955501"/>
              <a:gd name="connsiteX3-47" fmla="*/ 6222642 w 6228184"/>
              <a:gd name="connsiteY3-48" fmla="*/ 0 h 955501"/>
            </a:gdLst>
            <a:ahLst/>
            <a:cxnLst>
              <a:cxn ang="0">
                <a:pos x="connsiteX0-1" y="connsiteY0-2"/>
              </a:cxn>
              <a:cxn ang="0">
                <a:pos x="connsiteX1-3" y="connsiteY1-4"/>
              </a:cxn>
              <a:cxn ang="0">
                <a:pos x="connsiteX2-5" y="connsiteY2-6"/>
              </a:cxn>
              <a:cxn ang="0">
                <a:pos x="connsiteX3-7" y="connsiteY3-8"/>
              </a:cxn>
            </a:cxnLst>
            <a:rect l="l" t="t" r="r" b="b"/>
            <a:pathLst>
              <a:path w="6228184" h="955501">
                <a:moveTo>
                  <a:pt x="6228184" y="955501"/>
                </a:moveTo>
                <a:lnTo>
                  <a:pt x="0" y="955501"/>
                </a:lnTo>
                <a:lnTo>
                  <a:pt x="0" y="19397"/>
                </a:lnTo>
                <a:lnTo>
                  <a:pt x="6222642" y="0"/>
                </a:lnTo>
              </a:path>
            </a:pathLst>
          </a:cu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zh-CN" altLang="en-US" sz="3200" b="1" dirty="0">
                <a:solidFill>
                  <a:srgbClr val="0070C0"/>
                </a:solidFill>
                <a:latin typeface="微软雅黑" panose="020B0503020204020204" pitchFamily="34" charset="-122"/>
                <a:ea typeface="微软雅黑" panose="020B0503020204020204" pitchFamily="34" charset="-122"/>
                <a:sym typeface="+mn-ea"/>
              </a:rPr>
              <a:t>安全风险分级管控</a:t>
            </a:r>
            <a:endParaRPr lang="zh-CN" altLang="en-US" sz="3200" b="1" dirty="0">
              <a:solidFill>
                <a:srgbClr val="0070C0"/>
              </a:solidFill>
              <a:latin typeface="微软雅黑" panose="020B0503020204020204" pitchFamily="34" charset="-122"/>
              <a:ea typeface="微软雅黑" panose="020B0503020204020204" pitchFamily="34" charset="-122"/>
              <a:sym typeface="+mn-ea"/>
            </a:endParaRPr>
          </a:p>
        </p:txBody>
      </p:sp>
      <p:sp>
        <p:nvSpPr>
          <p:cNvPr id="30" name="TextBox 6"/>
          <p:cNvSpPr txBox="1"/>
          <p:nvPr/>
        </p:nvSpPr>
        <p:spPr>
          <a:xfrm>
            <a:off x="1346834" y="4006215"/>
            <a:ext cx="4136817" cy="406971"/>
          </a:xfrm>
          <a:prstGeom prst="rect">
            <a:avLst/>
          </a:prstGeom>
          <a:noFill/>
        </p:spPr>
        <p:txBody>
          <a:bodyPr wrap="square" rtlCol="0">
            <a:spAutoFit/>
          </a:bodyPr>
          <a:lstStyle>
            <a:defPPr>
              <a:defRPr lang="zh-CN"/>
            </a:defPPr>
            <a:lvl1pPr fontAlgn="auto">
              <a:lnSpc>
                <a:spcPct val="125000"/>
              </a:lnSpc>
              <a:spcBef>
                <a:spcPts val="0"/>
              </a:spcBef>
              <a:spcAft>
                <a:spcPts val="0"/>
              </a:spcAft>
              <a:defRPr sz="1400">
                <a:solidFill>
                  <a:schemeClr val="bg1"/>
                </a:solidFill>
                <a:latin typeface="Calibri" panose="020F0502020204030204"/>
                <a:ea typeface="微软雅黑" panose="020B0503020204020204" pitchFamily="34" charset="-122"/>
              </a:defRPr>
            </a:lvl1pPr>
          </a:lstStyle>
          <a:p>
            <a:pPr marL="171450" indent="-171450">
              <a:buClr>
                <a:srgbClr val="0070C0"/>
              </a:buClr>
              <a:buSzPct val="81000"/>
              <a:buFont typeface="Wingdings" panose="05000000000000000000" pitchFamily="2" charset="2"/>
              <a:buChar char="n"/>
            </a:pPr>
            <a:r>
              <a:rPr lang="zh-CN" altLang="en-US" sz="1800" b="1" dirty="0">
                <a:solidFill>
                  <a:schemeClr val="tx1">
                    <a:lumMod val="85000"/>
                    <a:lumOff val="15000"/>
                  </a:schemeClr>
                </a:solidFill>
                <a:latin typeface="微软雅黑" panose="020B0503020204020204" pitchFamily="34" charset="-122"/>
                <a:cs typeface="微软雅黑" panose="020B0503020204020204" pitchFamily="34" charset="-122"/>
                <a:sym typeface="+mn-ea"/>
              </a:rPr>
              <a:t>删减了重大风险管控方案相关内容。</a:t>
            </a:r>
            <a:endParaRPr lang="zh-CN" altLang="en-US" sz="1800" b="1" dirty="0">
              <a:solidFill>
                <a:schemeClr val="tx1">
                  <a:lumMod val="85000"/>
                  <a:lumOff val="15000"/>
                </a:schemeClr>
              </a:solidFill>
              <a:latin typeface="微软雅黑" panose="020B0503020204020204" pitchFamily="34" charset="-122"/>
              <a:cs typeface="微软雅黑" panose="020B0503020204020204" pitchFamily="34" charset="-122"/>
              <a:sym typeface="+mn-ea"/>
            </a:endParaRPr>
          </a:p>
        </p:txBody>
      </p:sp>
      <p:sp>
        <p:nvSpPr>
          <p:cNvPr id="33" name="TextBox 6"/>
          <p:cNvSpPr txBox="1"/>
          <p:nvPr/>
        </p:nvSpPr>
        <p:spPr>
          <a:xfrm>
            <a:off x="1346835" y="5374005"/>
            <a:ext cx="4283710" cy="406971"/>
          </a:xfrm>
          <a:prstGeom prst="rect">
            <a:avLst/>
          </a:prstGeom>
          <a:noFill/>
        </p:spPr>
        <p:txBody>
          <a:bodyPr wrap="square" rtlCol="0">
            <a:spAutoFit/>
          </a:bodyPr>
          <a:lstStyle>
            <a:defPPr>
              <a:defRPr lang="zh-CN"/>
            </a:defPPr>
            <a:lvl1pPr fontAlgn="auto">
              <a:lnSpc>
                <a:spcPct val="125000"/>
              </a:lnSpc>
              <a:spcBef>
                <a:spcPts val="0"/>
              </a:spcBef>
              <a:spcAft>
                <a:spcPts val="0"/>
              </a:spcAft>
              <a:defRPr sz="1400">
                <a:solidFill>
                  <a:schemeClr val="bg1"/>
                </a:solidFill>
                <a:latin typeface="Calibri" panose="020F0502020204030204"/>
                <a:ea typeface="微软雅黑" panose="020B0503020204020204" pitchFamily="34" charset="-122"/>
              </a:defRPr>
            </a:lvl1pPr>
          </a:lstStyle>
          <a:p>
            <a:pPr marL="171450" indent="-171450">
              <a:buClr>
                <a:srgbClr val="0070C0"/>
              </a:buClr>
              <a:buSzPct val="81000"/>
              <a:buFont typeface="Wingdings" panose="05000000000000000000" pitchFamily="2" charset="2"/>
              <a:buChar char="n"/>
            </a:pPr>
            <a:r>
              <a:rPr lang="zh-CN" altLang="en-US" sz="1800" b="1" dirty="0">
                <a:solidFill>
                  <a:schemeClr val="tx1">
                    <a:lumMod val="85000"/>
                    <a:lumOff val="15000"/>
                  </a:schemeClr>
                </a:solidFill>
                <a:latin typeface="微软雅黑" panose="020B0503020204020204" pitchFamily="34" charset="-122"/>
                <a:cs typeface="微软雅黑" panose="020B0503020204020204" pitchFamily="34" charset="-122"/>
                <a:sym typeface="+mn-ea"/>
              </a:rPr>
              <a:t>删减了公告报告内容</a:t>
            </a:r>
            <a:r>
              <a:rPr lang="zh-CN" altLang="en-US" sz="1600" b="1" dirty="0">
                <a:solidFill>
                  <a:schemeClr val="tx1">
                    <a:lumMod val="85000"/>
                    <a:lumOff val="15000"/>
                  </a:schemeClr>
                </a:solidFill>
                <a:latin typeface="微软雅黑" panose="020B0503020204020204" pitchFamily="34" charset="-122"/>
                <a:cs typeface="微软雅黑" panose="020B0503020204020204" pitchFamily="34" charset="-122"/>
                <a:sym typeface="+mn-ea"/>
              </a:rPr>
              <a:t>。</a:t>
            </a:r>
            <a:endParaRPr lang="zh-CN" altLang="en-US" sz="1600" b="1" dirty="0">
              <a:solidFill>
                <a:schemeClr val="tx1">
                  <a:lumMod val="85000"/>
                  <a:lumOff val="15000"/>
                </a:schemeClr>
              </a:solidFill>
              <a:latin typeface="微软雅黑" panose="020B0503020204020204" pitchFamily="34" charset="-122"/>
              <a:cs typeface="微软雅黑" panose="020B0503020204020204" pitchFamily="34" charset="-122"/>
              <a:sym typeface="+mn-ea"/>
            </a:endParaRPr>
          </a:p>
        </p:txBody>
      </p:sp>
      <p:sp>
        <p:nvSpPr>
          <p:cNvPr id="38" name="TextBox 6"/>
          <p:cNvSpPr txBox="1"/>
          <p:nvPr/>
        </p:nvSpPr>
        <p:spPr>
          <a:xfrm>
            <a:off x="6746875" y="3945890"/>
            <a:ext cx="5031740" cy="1129665"/>
          </a:xfrm>
          <a:prstGeom prst="rect">
            <a:avLst/>
          </a:prstGeom>
          <a:noFill/>
        </p:spPr>
        <p:txBody>
          <a:bodyPr wrap="square" rtlCol="0">
            <a:spAutoFit/>
          </a:bodyPr>
          <a:lstStyle>
            <a:defPPr>
              <a:defRPr lang="zh-CN"/>
            </a:defPPr>
            <a:lvl1pPr fontAlgn="auto">
              <a:lnSpc>
                <a:spcPct val="125000"/>
              </a:lnSpc>
              <a:spcBef>
                <a:spcPts val="0"/>
              </a:spcBef>
              <a:spcAft>
                <a:spcPts val="0"/>
              </a:spcAft>
              <a:defRPr sz="1400">
                <a:solidFill>
                  <a:schemeClr val="bg1"/>
                </a:solidFill>
                <a:latin typeface="Calibri" panose="020F0502020204030204"/>
                <a:ea typeface="微软雅黑" panose="020B0503020204020204" pitchFamily="34" charset="-122"/>
              </a:defRPr>
            </a:lvl1pPr>
          </a:lstStyle>
          <a:p>
            <a:pPr marL="171450" indent="-171450">
              <a:buClr>
                <a:srgbClr val="0070C0"/>
              </a:buClr>
              <a:buSzPct val="81000"/>
              <a:buFont typeface="Wingdings" panose="05000000000000000000" pitchFamily="2" charset="2"/>
              <a:buChar char="n"/>
            </a:pPr>
            <a:r>
              <a:rPr lang="zh-CN" altLang="en-US" sz="1800" b="1" dirty="0">
                <a:solidFill>
                  <a:schemeClr val="tx1">
                    <a:lumMod val="85000"/>
                    <a:lumOff val="15000"/>
                  </a:schemeClr>
                </a:solidFill>
                <a:latin typeface="微软雅黑" panose="020B0503020204020204" pitchFamily="34" charset="-122"/>
                <a:cs typeface="微软雅黑" panose="020B0503020204020204" pitchFamily="34" charset="-122"/>
                <a:sym typeface="+mn-ea"/>
              </a:rPr>
              <a:t>分层级掌握并落实重大风险管控措施</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cs typeface="微软雅黑" panose="020B0503020204020204" pitchFamily="34" charset="-122"/>
                <a:sym typeface="+mn-ea"/>
              </a:rPr>
              <a:t>矿长每年对重大风险管控措施落实和管控效果进行总结分析</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cs typeface="微软雅黑" panose="020B0503020204020204" pitchFamily="34" charset="-122"/>
                <a:sym typeface="+mn-ea"/>
              </a:rPr>
              <a:t>一并纳入风险分级管控过程管理。</a:t>
            </a:r>
            <a:endParaRPr lang="zh-CN" altLang="en-US" sz="1800" b="1" dirty="0">
              <a:solidFill>
                <a:schemeClr val="tx1">
                  <a:lumMod val="85000"/>
                  <a:lumOff val="15000"/>
                </a:schemeClr>
              </a:solidFill>
              <a:latin typeface="微软雅黑" panose="020B0503020204020204" pitchFamily="34" charset="-122"/>
              <a:cs typeface="微软雅黑" panose="020B0503020204020204" pitchFamily="34" charset="-122"/>
              <a:sym typeface="+mn-ea"/>
            </a:endParaRPr>
          </a:p>
        </p:txBody>
      </p:sp>
      <p:sp>
        <p:nvSpPr>
          <p:cNvPr id="40" name="TextBox 6"/>
          <p:cNvSpPr txBox="1"/>
          <p:nvPr/>
        </p:nvSpPr>
        <p:spPr>
          <a:xfrm>
            <a:off x="6746875" y="5374005"/>
            <a:ext cx="4628515" cy="1129665"/>
          </a:xfrm>
          <a:prstGeom prst="rect">
            <a:avLst/>
          </a:prstGeom>
          <a:noFill/>
        </p:spPr>
        <p:txBody>
          <a:bodyPr wrap="square" rtlCol="0">
            <a:spAutoFit/>
          </a:bodyPr>
          <a:lstStyle>
            <a:defPPr>
              <a:defRPr lang="zh-CN"/>
            </a:defPPr>
            <a:lvl1pPr fontAlgn="auto">
              <a:lnSpc>
                <a:spcPct val="125000"/>
              </a:lnSpc>
              <a:spcBef>
                <a:spcPts val="0"/>
              </a:spcBef>
              <a:spcAft>
                <a:spcPts val="0"/>
              </a:spcAft>
              <a:defRPr sz="1400">
                <a:solidFill>
                  <a:schemeClr val="bg1"/>
                </a:solidFill>
                <a:latin typeface="Calibri" panose="020F0502020204030204"/>
                <a:ea typeface="微软雅黑" panose="020B0503020204020204" pitchFamily="34" charset="-122"/>
              </a:defRPr>
            </a:lvl1pPr>
          </a:lstStyle>
          <a:p>
            <a:pPr marL="171450" indent="-171450" algn="l" fontAlgn="auto">
              <a:lnSpc>
                <a:spcPct val="125000"/>
              </a:lnSpc>
              <a:spcBef>
                <a:spcPts val="0"/>
              </a:spcBef>
              <a:spcAft>
                <a:spcPts val="0"/>
              </a:spcAft>
              <a:buClr>
                <a:srgbClr val="0070C0"/>
              </a:buClr>
              <a:buSzPct val="81000"/>
              <a:buFont typeface="Wingdings" panose="05000000000000000000" pitchFamily="2" charset="2"/>
              <a:buChar char="n"/>
            </a:pPr>
            <a:r>
              <a:rPr lang="zh-CN" altLang="en-US" sz="1800" b="1" dirty="0">
                <a:solidFill>
                  <a:schemeClr val="tx1">
                    <a:lumMod val="85000"/>
                    <a:lumOff val="15000"/>
                  </a:schemeClr>
                </a:solidFill>
                <a:latin typeface="微软雅黑" panose="020B0503020204020204" pitchFamily="34" charset="-122"/>
                <a:cs typeface="微软雅黑" panose="020B0503020204020204" pitchFamily="34" charset="-122"/>
                <a:sym typeface="+mn-ea"/>
              </a:rPr>
              <a:t>将原标准保障措施中教育培训修改为在固定周期内完成宣贯</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cs typeface="微软雅黑" panose="020B0503020204020204" pitchFamily="34" charset="-122"/>
                <a:sym typeface="+mn-ea"/>
              </a:rPr>
              <a:t>内容包括与本岗位相关的安全风险及管控措施。</a:t>
            </a:r>
            <a:endParaRPr lang="zh-CN" altLang="en-US" sz="1800" b="1" dirty="0">
              <a:solidFill>
                <a:schemeClr val="tx1">
                  <a:lumMod val="85000"/>
                  <a:lumOff val="15000"/>
                </a:schemeClr>
              </a:solidFill>
              <a:latin typeface="微软雅黑" panose="020B0503020204020204" pitchFamily="34" charset="-122"/>
              <a:cs typeface="微软雅黑" panose="020B0503020204020204" pitchFamily="34" charset="-122"/>
              <a:sym typeface="+mn-ea"/>
            </a:endParaRPr>
          </a:p>
        </p:txBody>
      </p:sp>
      <p:sp>
        <p:nvSpPr>
          <p:cNvPr id="45" name="虚尾箭头 44"/>
          <p:cNvSpPr/>
          <p:nvPr/>
        </p:nvSpPr>
        <p:spPr>
          <a:xfrm rot="16200000">
            <a:off x="4820240" y="4745591"/>
            <a:ext cx="2376264" cy="768735"/>
          </a:xfrm>
          <a:prstGeom prst="stripedRightArrow">
            <a:avLst/>
          </a:prstGeom>
          <a:gradFill flip="none" rotWithShape="1">
            <a:gsLst>
              <a:gs pos="0">
                <a:srgbClr val="03D4A8">
                  <a:alpha val="0"/>
                </a:srgbClr>
              </a:gs>
              <a:gs pos="36000">
                <a:srgbClr val="21D6E0">
                  <a:alpha val="36000"/>
                </a:srgbClr>
              </a:gs>
              <a:gs pos="70000">
                <a:srgbClr val="0087E6"/>
              </a:gs>
              <a:gs pos="100000">
                <a:srgbClr val="005CBF"/>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KSO_Shape"/>
          <p:cNvSpPr>
            <a:spLocks noChangeArrowheads="1"/>
          </p:cNvSpPr>
          <p:nvPr/>
        </p:nvSpPr>
        <p:spPr bwMode="auto">
          <a:xfrm>
            <a:off x="8816681" y="3183420"/>
            <a:ext cx="345737" cy="362352"/>
          </a:xfrm>
          <a:custGeom>
            <a:avLst/>
            <a:gdLst>
              <a:gd name="T0" fmla="*/ 186959 w 11981237"/>
              <a:gd name="T1" fmla="*/ 80936 h 12554355"/>
              <a:gd name="T2" fmla="*/ 201434 w 11981237"/>
              <a:gd name="T3" fmla="*/ 95398 h 12554355"/>
              <a:gd name="T4" fmla="*/ 186959 w 11981237"/>
              <a:gd name="T5" fmla="*/ 109860 h 12554355"/>
              <a:gd name="T6" fmla="*/ 172483 w 11981237"/>
              <a:gd name="T7" fmla="*/ 95398 h 12554355"/>
              <a:gd name="T8" fmla="*/ 186959 w 11981237"/>
              <a:gd name="T9" fmla="*/ 80936 h 12554355"/>
              <a:gd name="T10" fmla="*/ 135384 w 11981237"/>
              <a:gd name="T11" fmla="*/ 74810 h 12554355"/>
              <a:gd name="T12" fmla="*/ 140604 w 11981237"/>
              <a:gd name="T13" fmla="*/ 77136 h 12554355"/>
              <a:gd name="T14" fmla="*/ 176652 w 11981237"/>
              <a:gd name="T15" fmla="*/ 113110 h 12554355"/>
              <a:gd name="T16" fmla="*/ 197725 w 11981237"/>
              <a:gd name="T17" fmla="*/ 113110 h 12554355"/>
              <a:gd name="T18" fmla="*/ 233541 w 11981237"/>
              <a:gd name="T19" fmla="*/ 77136 h 12554355"/>
              <a:gd name="T20" fmla="*/ 244039 w 11981237"/>
              <a:gd name="T21" fmla="*/ 76827 h 12554355"/>
              <a:gd name="T22" fmla="*/ 244271 w 11981237"/>
              <a:gd name="T23" fmla="*/ 87326 h 12554355"/>
              <a:gd name="T24" fmla="*/ 206602 w 11981237"/>
              <a:gd name="T25" fmla="*/ 124999 h 12554355"/>
              <a:gd name="T26" fmla="*/ 206679 w 11981237"/>
              <a:gd name="T27" fmla="*/ 250061 h 12554355"/>
              <a:gd name="T28" fmla="*/ 198574 w 11981237"/>
              <a:gd name="T29" fmla="*/ 258167 h 12554355"/>
              <a:gd name="T30" fmla="*/ 190392 w 11981237"/>
              <a:gd name="T31" fmla="*/ 250061 h 12554355"/>
              <a:gd name="T32" fmla="*/ 190392 w 11981237"/>
              <a:gd name="T33" fmla="*/ 182203 h 12554355"/>
              <a:gd name="T34" fmla="*/ 183753 w 11981237"/>
              <a:gd name="T35" fmla="*/ 182203 h 12554355"/>
              <a:gd name="T36" fmla="*/ 183753 w 11981237"/>
              <a:gd name="T37" fmla="*/ 250061 h 12554355"/>
              <a:gd name="T38" fmla="*/ 175648 w 11981237"/>
              <a:gd name="T39" fmla="*/ 258167 h 12554355"/>
              <a:gd name="T40" fmla="*/ 167466 w 11981237"/>
              <a:gd name="T41" fmla="*/ 250061 h 12554355"/>
              <a:gd name="T42" fmla="*/ 167466 w 11981237"/>
              <a:gd name="T43" fmla="*/ 124999 h 12554355"/>
              <a:gd name="T44" fmla="*/ 129874 w 11981237"/>
              <a:gd name="T45" fmla="*/ 87326 h 12554355"/>
              <a:gd name="T46" fmla="*/ 130106 w 11981237"/>
              <a:gd name="T47" fmla="*/ 76827 h 12554355"/>
              <a:gd name="T48" fmla="*/ 135384 w 11981237"/>
              <a:gd name="T49" fmla="*/ 74810 h 12554355"/>
              <a:gd name="T50" fmla="*/ 83316 w 11981237"/>
              <a:gd name="T51" fmla="*/ 8594 h 12554355"/>
              <a:gd name="T52" fmla="*/ 103649 w 11981237"/>
              <a:gd name="T53" fmla="*/ 29014 h 12554355"/>
              <a:gd name="T54" fmla="*/ 83316 w 11981237"/>
              <a:gd name="T55" fmla="*/ 49433 h 12554355"/>
              <a:gd name="T56" fmla="*/ 62982 w 11981237"/>
              <a:gd name="T57" fmla="*/ 29014 h 12554355"/>
              <a:gd name="T58" fmla="*/ 83316 w 11981237"/>
              <a:gd name="T59" fmla="*/ 8594 h 12554355"/>
              <a:gd name="T60" fmla="*/ 10664 w 11981237"/>
              <a:gd name="T61" fmla="*/ 4 h 12554355"/>
              <a:gd name="T62" fmla="*/ 17978 w 11981237"/>
              <a:gd name="T63" fmla="*/ 3266 h 12554355"/>
              <a:gd name="T64" fmla="*/ 68688 w 11981237"/>
              <a:gd name="T65" fmla="*/ 53984 h 12554355"/>
              <a:gd name="T66" fmla="*/ 98481 w 11981237"/>
              <a:gd name="T67" fmla="*/ 53984 h 12554355"/>
              <a:gd name="T68" fmla="*/ 148882 w 11981237"/>
              <a:gd name="T69" fmla="*/ 3266 h 12554355"/>
              <a:gd name="T70" fmla="*/ 163624 w 11981237"/>
              <a:gd name="T71" fmla="*/ 2880 h 12554355"/>
              <a:gd name="T72" fmla="*/ 164010 w 11981237"/>
              <a:gd name="T73" fmla="*/ 17624 h 12554355"/>
              <a:gd name="T74" fmla="*/ 110985 w 11981237"/>
              <a:gd name="T75" fmla="*/ 70735 h 12554355"/>
              <a:gd name="T76" fmla="*/ 111062 w 11981237"/>
              <a:gd name="T77" fmla="*/ 246742 h 12554355"/>
              <a:gd name="T78" fmla="*/ 99639 w 11981237"/>
              <a:gd name="T79" fmla="*/ 258167 h 12554355"/>
              <a:gd name="T80" fmla="*/ 88138 w 11981237"/>
              <a:gd name="T81" fmla="*/ 246742 h 12554355"/>
              <a:gd name="T82" fmla="*/ 88061 w 11981237"/>
              <a:gd name="T83" fmla="*/ 151251 h 12554355"/>
              <a:gd name="T84" fmla="*/ 78799 w 11981237"/>
              <a:gd name="T85" fmla="*/ 151251 h 12554355"/>
              <a:gd name="T86" fmla="*/ 78799 w 11981237"/>
              <a:gd name="T87" fmla="*/ 246742 h 12554355"/>
              <a:gd name="T88" fmla="*/ 67298 w 11981237"/>
              <a:gd name="T89" fmla="*/ 258167 h 12554355"/>
              <a:gd name="T90" fmla="*/ 55875 w 11981237"/>
              <a:gd name="T91" fmla="*/ 246742 h 12554355"/>
              <a:gd name="T92" fmla="*/ 55875 w 11981237"/>
              <a:gd name="T93" fmla="*/ 70735 h 12554355"/>
              <a:gd name="T94" fmla="*/ 2849 w 11981237"/>
              <a:gd name="T95" fmla="*/ 17624 h 12554355"/>
              <a:gd name="T96" fmla="*/ 3235 w 11981237"/>
              <a:gd name="T97" fmla="*/ 2880 h 12554355"/>
              <a:gd name="T98" fmla="*/ 10664 w 11981237"/>
              <a:gd name="T99" fmla="*/ 4 h 125543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1981237" h="12554355">
                <a:moveTo>
                  <a:pt x="9093518" y="3935817"/>
                </a:moveTo>
                <a:cubicBezTo>
                  <a:pt x="9482358" y="3935817"/>
                  <a:pt x="9797575" y="4250679"/>
                  <a:pt x="9797575" y="4639080"/>
                </a:cubicBezTo>
                <a:cubicBezTo>
                  <a:pt x="9797575" y="5027480"/>
                  <a:pt x="9482358" y="5342343"/>
                  <a:pt x="9093518" y="5342343"/>
                </a:cubicBezTo>
                <a:cubicBezTo>
                  <a:pt x="8704678" y="5342343"/>
                  <a:pt x="8389461" y="5027480"/>
                  <a:pt x="8389461" y="4639080"/>
                </a:cubicBezTo>
                <a:cubicBezTo>
                  <a:pt x="8389461" y="4250679"/>
                  <a:pt x="8704678" y="3935817"/>
                  <a:pt x="9093518" y="3935817"/>
                </a:cubicBezTo>
                <a:close/>
                <a:moveTo>
                  <a:pt x="6584967" y="3637926"/>
                </a:moveTo>
                <a:cubicBezTo>
                  <a:pt x="6677422" y="3640272"/>
                  <a:pt x="6769407" y="3677813"/>
                  <a:pt x="6838865" y="3751018"/>
                </a:cubicBezTo>
                <a:cubicBezTo>
                  <a:pt x="6838865" y="3751018"/>
                  <a:pt x="6838865" y="3751018"/>
                  <a:pt x="8592216" y="5500423"/>
                </a:cubicBezTo>
                <a:cubicBezTo>
                  <a:pt x="8592216" y="5500423"/>
                  <a:pt x="8592216" y="5500423"/>
                  <a:pt x="9617194" y="5500423"/>
                </a:cubicBezTo>
                <a:lnTo>
                  <a:pt x="11359281" y="3751018"/>
                </a:lnTo>
                <a:cubicBezTo>
                  <a:pt x="11498198" y="3604608"/>
                  <a:pt x="11723468" y="3600854"/>
                  <a:pt x="11869893" y="3736002"/>
                </a:cubicBezTo>
                <a:cubicBezTo>
                  <a:pt x="12012564" y="3874903"/>
                  <a:pt x="12020073" y="4100148"/>
                  <a:pt x="11881156" y="4246558"/>
                </a:cubicBezTo>
                <a:cubicBezTo>
                  <a:pt x="11881156" y="4246558"/>
                  <a:pt x="11881156" y="4246558"/>
                  <a:pt x="10048961" y="6078553"/>
                </a:cubicBezTo>
                <a:cubicBezTo>
                  <a:pt x="10048961" y="6078553"/>
                  <a:pt x="10048961" y="6078553"/>
                  <a:pt x="10052716" y="12160176"/>
                </a:cubicBezTo>
                <a:cubicBezTo>
                  <a:pt x="10052716" y="12377913"/>
                  <a:pt x="9876254" y="12554355"/>
                  <a:pt x="9658493" y="12554355"/>
                </a:cubicBezTo>
                <a:cubicBezTo>
                  <a:pt x="9440733" y="12554355"/>
                  <a:pt x="9260517" y="12377913"/>
                  <a:pt x="9260517" y="12160176"/>
                </a:cubicBezTo>
                <a:cubicBezTo>
                  <a:pt x="9260517" y="12160176"/>
                  <a:pt x="9260517" y="12160176"/>
                  <a:pt x="9260517" y="8860332"/>
                </a:cubicBezTo>
                <a:cubicBezTo>
                  <a:pt x="9260517" y="8860332"/>
                  <a:pt x="9260517" y="8860332"/>
                  <a:pt x="8937630" y="8860332"/>
                </a:cubicBezTo>
                <a:cubicBezTo>
                  <a:pt x="8937630" y="8860332"/>
                  <a:pt x="8937630" y="8860332"/>
                  <a:pt x="8937630" y="12160176"/>
                </a:cubicBezTo>
                <a:cubicBezTo>
                  <a:pt x="8937630" y="12377913"/>
                  <a:pt x="8761168" y="12554355"/>
                  <a:pt x="8543407" y="12554355"/>
                </a:cubicBezTo>
                <a:cubicBezTo>
                  <a:pt x="8325646" y="12554355"/>
                  <a:pt x="8145431" y="12377913"/>
                  <a:pt x="8145431" y="12160176"/>
                </a:cubicBezTo>
                <a:cubicBezTo>
                  <a:pt x="8145431" y="12160176"/>
                  <a:pt x="8145431" y="12160176"/>
                  <a:pt x="8145431" y="6078553"/>
                </a:cubicBezTo>
                <a:cubicBezTo>
                  <a:pt x="8145431" y="6078553"/>
                  <a:pt x="8145431" y="6078553"/>
                  <a:pt x="6316990" y="4246558"/>
                </a:cubicBezTo>
                <a:cubicBezTo>
                  <a:pt x="6178073" y="4100148"/>
                  <a:pt x="6185582" y="3874903"/>
                  <a:pt x="6328253" y="3736002"/>
                </a:cubicBezTo>
                <a:cubicBezTo>
                  <a:pt x="6399589" y="3668428"/>
                  <a:pt x="6492513" y="3635580"/>
                  <a:pt x="6584967" y="3637926"/>
                </a:cubicBezTo>
                <a:close/>
                <a:moveTo>
                  <a:pt x="4052412" y="417917"/>
                </a:moveTo>
                <a:cubicBezTo>
                  <a:pt x="4598629" y="417917"/>
                  <a:pt x="5041424" y="862490"/>
                  <a:pt x="5041424" y="1410899"/>
                </a:cubicBezTo>
                <a:cubicBezTo>
                  <a:pt x="5041424" y="1959308"/>
                  <a:pt x="4598629" y="2403881"/>
                  <a:pt x="4052412" y="2403881"/>
                </a:cubicBezTo>
                <a:cubicBezTo>
                  <a:pt x="3506195" y="2403881"/>
                  <a:pt x="3063398" y="1959308"/>
                  <a:pt x="3063398" y="1410899"/>
                </a:cubicBezTo>
                <a:cubicBezTo>
                  <a:pt x="3063398" y="862490"/>
                  <a:pt x="3506195" y="417917"/>
                  <a:pt x="4052412" y="417917"/>
                </a:cubicBezTo>
                <a:close/>
                <a:moveTo>
                  <a:pt x="518710" y="212"/>
                </a:moveTo>
                <a:cubicBezTo>
                  <a:pt x="648229" y="3966"/>
                  <a:pt x="776810" y="57460"/>
                  <a:pt x="874419" y="158816"/>
                </a:cubicBezTo>
                <a:cubicBezTo>
                  <a:pt x="874419" y="158816"/>
                  <a:pt x="874419" y="158816"/>
                  <a:pt x="3340918" y="2625161"/>
                </a:cubicBezTo>
                <a:cubicBezTo>
                  <a:pt x="3340918" y="2625161"/>
                  <a:pt x="3340918" y="2625161"/>
                  <a:pt x="4790033" y="2625161"/>
                </a:cubicBezTo>
                <a:lnTo>
                  <a:pt x="7241515" y="158816"/>
                </a:lnTo>
                <a:cubicBezTo>
                  <a:pt x="7432978" y="-43897"/>
                  <a:pt x="7755838" y="-55159"/>
                  <a:pt x="7958564" y="140047"/>
                </a:cubicBezTo>
                <a:cubicBezTo>
                  <a:pt x="8161290" y="331498"/>
                  <a:pt x="8168798" y="654338"/>
                  <a:pt x="7977335" y="857051"/>
                </a:cubicBezTo>
                <a:cubicBezTo>
                  <a:pt x="7977335" y="857051"/>
                  <a:pt x="7977335" y="857051"/>
                  <a:pt x="5398210" y="3439768"/>
                </a:cubicBezTo>
                <a:cubicBezTo>
                  <a:pt x="5398210" y="3439768"/>
                  <a:pt x="5398210" y="3439768"/>
                  <a:pt x="5401965" y="11998771"/>
                </a:cubicBezTo>
                <a:cubicBezTo>
                  <a:pt x="5401965" y="12306594"/>
                  <a:pt x="5154188" y="12554355"/>
                  <a:pt x="4846345" y="12554355"/>
                </a:cubicBezTo>
                <a:cubicBezTo>
                  <a:pt x="4538502" y="12554355"/>
                  <a:pt x="4286972" y="12306594"/>
                  <a:pt x="4286972" y="11998771"/>
                </a:cubicBezTo>
                <a:cubicBezTo>
                  <a:pt x="4286972" y="11998771"/>
                  <a:pt x="4286972" y="11998771"/>
                  <a:pt x="4283218" y="7355136"/>
                </a:cubicBezTo>
                <a:cubicBezTo>
                  <a:pt x="4283218" y="7355136"/>
                  <a:pt x="4283218" y="7355136"/>
                  <a:pt x="3832716" y="7355136"/>
                </a:cubicBezTo>
                <a:cubicBezTo>
                  <a:pt x="3832716" y="7355136"/>
                  <a:pt x="3832716" y="7355136"/>
                  <a:pt x="3832716" y="11998771"/>
                </a:cubicBezTo>
                <a:cubicBezTo>
                  <a:pt x="3832716" y="12306594"/>
                  <a:pt x="3581186" y="12554355"/>
                  <a:pt x="3273343" y="12554355"/>
                </a:cubicBezTo>
                <a:cubicBezTo>
                  <a:pt x="2965500" y="12554355"/>
                  <a:pt x="2717723" y="12306594"/>
                  <a:pt x="2717723" y="11998771"/>
                </a:cubicBezTo>
                <a:cubicBezTo>
                  <a:pt x="2717723" y="11998771"/>
                  <a:pt x="2717723" y="11998771"/>
                  <a:pt x="2717723" y="3439768"/>
                </a:cubicBezTo>
                <a:cubicBezTo>
                  <a:pt x="2717723" y="3439768"/>
                  <a:pt x="2717723" y="3439768"/>
                  <a:pt x="138599" y="857051"/>
                </a:cubicBezTo>
                <a:cubicBezTo>
                  <a:pt x="-52865" y="654338"/>
                  <a:pt x="-45356" y="331498"/>
                  <a:pt x="157370" y="140047"/>
                </a:cubicBezTo>
                <a:cubicBezTo>
                  <a:pt x="258733" y="42444"/>
                  <a:pt x="389191" y="-3542"/>
                  <a:pt x="518710" y="212"/>
                </a:cubicBezTo>
                <a:close/>
              </a:path>
            </a:pathLst>
          </a:custGeom>
          <a:solidFill>
            <a:schemeClr val="bg1"/>
          </a:solidFill>
          <a:ln>
            <a:noFill/>
          </a:ln>
        </p:spPr>
        <p:txBody>
          <a:bodyPr anchor="ctr" anchorCtr="1"/>
          <a:lstStyle/>
          <a:p>
            <a:endParaRPr lang="zh-CN" altLang="en-US"/>
          </a:p>
        </p:txBody>
      </p:sp>
      <p:sp>
        <p:nvSpPr>
          <p:cNvPr id="48" name="KSO_Shape"/>
          <p:cNvSpPr/>
          <p:nvPr/>
        </p:nvSpPr>
        <p:spPr bwMode="auto">
          <a:xfrm>
            <a:off x="4807408" y="3196910"/>
            <a:ext cx="422480" cy="300665"/>
          </a:xfrm>
          <a:custGeom>
            <a:avLst/>
            <a:gdLst>
              <a:gd name="T0" fmla="*/ 1091648 w 2509838"/>
              <a:gd name="T1" fmla="*/ 1608111 h 1787526"/>
              <a:gd name="T2" fmla="*/ 1364673 w 2509838"/>
              <a:gd name="T3" fmla="*/ 1644625 h 1787526"/>
              <a:gd name="T4" fmla="*/ 1419551 w 2509838"/>
              <a:gd name="T5" fmla="*/ 1603152 h 1787526"/>
              <a:gd name="T6" fmla="*/ 2438407 w 2509838"/>
              <a:gd name="T7" fmla="*/ 1567539 h 1787526"/>
              <a:gd name="T8" fmla="*/ 2487842 w 2509838"/>
              <a:gd name="T9" fmla="*/ 1592108 h 1787526"/>
              <a:gd name="T10" fmla="*/ 2509611 w 2509838"/>
              <a:gd name="T11" fmla="*/ 1640568 h 1787526"/>
              <a:gd name="T12" fmla="*/ 2495552 w 2509838"/>
              <a:gd name="T13" fmla="*/ 1753040 h 1787526"/>
              <a:gd name="T14" fmla="*/ 2450426 w 2509838"/>
              <a:gd name="T15" fmla="*/ 1783920 h 1787526"/>
              <a:gd name="T16" fmla="*/ 55558 w 2509838"/>
              <a:gd name="T17" fmla="*/ 1782793 h 1787526"/>
              <a:gd name="T18" fmla="*/ 12472 w 2509838"/>
              <a:gd name="T19" fmla="*/ 1750110 h 1787526"/>
              <a:gd name="T20" fmla="*/ 680 w 2509838"/>
              <a:gd name="T21" fmla="*/ 1636736 h 1787526"/>
              <a:gd name="T22" fmla="*/ 24717 w 2509838"/>
              <a:gd name="T23" fmla="*/ 1589628 h 1787526"/>
              <a:gd name="T24" fmla="*/ 75740 w 2509838"/>
              <a:gd name="T25" fmla="*/ 1567089 h 1787526"/>
              <a:gd name="T26" fmla="*/ 933501 w 2509838"/>
              <a:gd name="T27" fmla="*/ 749091 h 1787526"/>
              <a:gd name="T28" fmla="*/ 932155 w 2509838"/>
              <a:gd name="T29" fmla="*/ 1160902 h 1787526"/>
              <a:gd name="T30" fmla="*/ 829865 w 2509838"/>
              <a:gd name="T31" fmla="*/ 1167944 h 1787526"/>
              <a:gd name="T32" fmla="*/ 814387 w 2509838"/>
              <a:gd name="T33" fmla="*/ 760448 h 1787526"/>
              <a:gd name="T34" fmla="*/ 837043 w 2509838"/>
              <a:gd name="T35" fmla="*/ 738188 h 1787526"/>
              <a:gd name="T36" fmla="*/ 1416304 w 2509838"/>
              <a:gd name="T37" fmla="*/ 686474 h 1787526"/>
              <a:gd name="T38" fmla="*/ 1412034 w 2509838"/>
              <a:gd name="T39" fmla="*/ 1161601 h 1787526"/>
              <a:gd name="T40" fmla="*/ 1308659 w 2509838"/>
              <a:gd name="T41" fmla="*/ 1166588 h 1787526"/>
              <a:gd name="T42" fmla="*/ 1296074 w 2509838"/>
              <a:gd name="T43" fmla="*/ 694181 h 1787526"/>
              <a:gd name="T44" fmla="*/ 988416 w 2509838"/>
              <a:gd name="T45" fmla="*/ 671513 h 1787526"/>
              <a:gd name="T46" fmla="*/ 1088565 w 2509838"/>
              <a:gd name="T47" fmla="*/ 688968 h 1787526"/>
              <a:gd name="T48" fmla="*/ 1081281 w 2509838"/>
              <a:gd name="T49" fmla="*/ 1163414 h 1787526"/>
              <a:gd name="T50" fmla="*/ 976581 w 2509838"/>
              <a:gd name="T51" fmla="*/ 1165228 h 1787526"/>
              <a:gd name="T52" fmla="*/ 966338 w 2509838"/>
              <a:gd name="T53" fmla="*/ 691461 h 1787526"/>
              <a:gd name="T54" fmla="*/ 1546133 w 2509838"/>
              <a:gd name="T55" fmla="*/ 590550 h 1787526"/>
              <a:gd name="T56" fmla="*/ 1571170 w 2509838"/>
              <a:gd name="T57" fmla="*/ 617105 h 1787526"/>
              <a:gd name="T58" fmla="*/ 1558196 w 2509838"/>
              <a:gd name="T59" fmla="*/ 1165903 h 1787526"/>
              <a:gd name="T60" fmla="*/ 1453496 w 2509838"/>
              <a:gd name="T61" fmla="*/ 1160229 h 1787526"/>
              <a:gd name="T62" fmla="*/ 1449399 w 2509838"/>
              <a:gd name="T63" fmla="*/ 608026 h 1787526"/>
              <a:gd name="T64" fmla="*/ 1229322 w 2509838"/>
              <a:gd name="T65" fmla="*/ 590777 h 1787526"/>
              <a:gd name="T66" fmla="*/ 1252538 w 2509838"/>
              <a:gd name="T67" fmla="*/ 620282 h 1787526"/>
              <a:gd name="T68" fmla="*/ 1236833 w 2509838"/>
              <a:gd name="T69" fmla="*/ 1167492 h 1787526"/>
              <a:gd name="T70" fmla="*/ 1132815 w 2509838"/>
              <a:gd name="T71" fmla="*/ 1157959 h 1787526"/>
              <a:gd name="T72" fmla="*/ 1131450 w 2509838"/>
              <a:gd name="T73" fmla="*/ 605303 h 1787526"/>
              <a:gd name="T74" fmla="*/ 1713065 w 2509838"/>
              <a:gd name="T75" fmla="*/ 508680 h 1787526"/>
              <a:gd name="T76" fmla="*/ 1733550 w 2509838"/>
              <a:gd name="T77" fmla="*/ 545860 h 1787526"/>
              <a:gd name="T78" fmla="*/ 1715797 w 2509838"/>
              <a:gd name="T79" fmla="*/ 1168174 h 1787526"/>
              <a:gd name="T80" fmla="*/ 1612689 w 2509838"/>
              <a:gd name="T81" fmla="*/ 1153438 h 1787526"/>
              <a:gd name="T82" fmla="*/ 1614055 w 2509838"/>
              <a:gd name="T83" fmla="*/ 521829 h 1787526"/>
              <a:gd name="T84" fmla="*/ 1733550 w 2509838"/>
              <a:gd name="T85" fmla="*/ 464215 h 1787526"/>
              <a:gd name="T86" fmla="*/ 1501548 w 2509838"/>
              <a:gd name="T87" fmla="*/ 379141 h 1787526"/>
              <a:gd name="T88" fmla="*/ 188232 w 2509838"/>
              <a:gd name="T89" fmla="*/ 103187 h 1787526"/>
              <a:gd name="T90" fmla="*/ 158976 w 2509838"/>
              <a:gd name="T91" fmla="*/ 139700 h 1787526"/>
              <a:gd name="T92" fmla="*/ 160110 w 2509838"/>
              <a:gd name="T93" fmla="*/ 1353684 h 1787526"/>
              <a:gd name="T94" fmla="*/ 191407 w 2509838"/>
              <a:gd name="T95" fmla="*/ 1389063 h 1787526"/>
              <a:gd name="T96" fmla="*/ 2288041 w 2509838"/>
              <a:gd name="T97" fmla="*/ 1398588 h 1787526"/>
              <a:gd name="T98" fmla="*/ 2332945 w 2509838"/>
              <a:gd name="T99" fmla="*/ 1378857 h 1787526"/>
              <a:gd name="T100" fmla="*/ 2354036 w 2509838"/>
              <a:gd name="T101" fmla="*/ 1337129 h 1787526"/>
              <a:gd name="T102" fmla="*/ 2343830 w 2509838"/>
              <a:gd name="T103" fmla="*/ 124505 h 1787526"/>
              <a:gd name="T104" fmla="*/ 2305957 w 2509838"/>
              <a:gd name="T105" fmla="*/ 95704 h 1787526"/>
              <a:gd name="T106" fmla="*/ 2436813 w 2509838"/>
              <a:gd name="T107" fmla="*/ 680 h 1787526"/>
              <a:gd name="T108" fmla="*/ 2486479 w 2509838"/>
              <a:gd name="T109" fmla="*/ 25400 h 1787526"/>
              <a:gd name="T110" fmla="*/ 2508250 w 2509838"/>
              <a:gd name="T111" fmla="*/ 74159 h 1787526"/>
              <a:gd name="T112" fmla="*/ 2493963 w 2509838"/>
              <a:gd name="T113" fmla="*/ 1455965 h 1787526"/>
              <a:gd name="T114" fmla="*/ 2449286 w 2509838"/>
              <a:gd name="T115" fmla="*/ 1487034 h 1787526"/>
              <a:gd name="T116" fmla="*/ 57150 w 2509838"/>
              <a:gd name="T117" fmla="*/ 1485674 h 1787526"/>
              <a:gd name="T118" fmla="*/ 13833 w 2509838"/>
              <a:gd name="T119" fmla="*/ 1452790 h 1787526"/>
              <a:gd name="T120" fmla="*/ 2041 w 2509838"/>
              <a:gd name="T121" fmla="*/ 70304 h 1787526"/>
              <a:gd name="T122" fmla="*/ 26307 w 2509838"/>
              <a:gd name="T123" fmla="*/ 22905 h 1787526"/>
              <a:gd name="T124" fmla="*/ 77333 w 2509838"/>
              <a:gd name="T125" fmla="*/ 227 h 1787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09838" h="1787526">
                <a:moveTo>
                  <a:pt x="80048" y="1566863"/>
                </a:moveTo>
                <a:lnTo>
                  <a:pt x="84357" y="1566863"/>
                </a:lnTo>
                <a:lnTo>
                  <a:pt x="1096637" y="1566863"/>
                </a:lnTo>
                <a:lnTo>
                  <a:pt x="1094823" y="1569568"/>
                </a:lnTo>
                <a:lnTo>
                  <a:pt x="1093235" y="1572498"/>
                </a:lnTo>
                <a:lnTo>
                  <a:pt x="1092102" y="1575879"/>
                </a:lnTo>
                <a:lnTo>
                  <a:pt x="1090968" y="1579035"/>
                </a:lnTo>
                <a:lnTo>
                  <a:pt x="1090287" y="1582415"/>
                </a:lnTo>
                <a:lnTo>
                  <a:pt x="1089607" y="1585571"/>
                </a:lnTo>
                <a:lnTo>
                  <a:pt x="1089380" y="1589177"/>
                </a:lnTo>
                <a:lnTo>
                  <a:pt x="1089154" y="1592558"/>
                </a:lnTo>
                <a:lnTo>
                  <a:pt x="1089380" y="1597968"/>
                </a:lnTo>
                <a:lnTo>
                  <a:pt x="1090287" y="1603152"/>
                </a:lnTo>
                <a:lnTo>
                  <a:pt x="1091648" y="1608111"/>
                </a:lnTo>
                <a:lnTo>
                  <a:pt x="1093689" y="1612844"/>
                </a:lnTo>
                <a:lnTo>
                  <a:pt x="1095957" y="1617352"/>
                </a:lnTo>
                <a:lnTo>
                  <a:pt x="1098678" y="1621634"/>
                </a:lnTo>
                <a:lnTo>
                  <a:pt x="1101853" y="1625692"/>
                </a:lnTo>
                <a:lnTo>
                  <a:pt x="1105481" y="1629523"/>
                </a:lnTo>
                <a:lnTo>
                  <a:pt x="1109563" y="1632679"/>
                </a:lnTo>
                <a:lnTo>
                  <a:pt x="1113871" y="1635834"/>
                </a:lnTo>
                <a:lnTo>
                  <a:pt x="1118633" y="1638314"/>
                </a:lnTo>
                <a:lnTo>
                  <a:pt x="1123395" y="1640568"/>
                </a:lnTo>
                <a:lnTo>
                  <a:pt x="1128611" y="1642371"/>
                </a:lnTo>
                <a:lnTo>
                  <a:pt x="1134053" y="1643498"/>
                </a:lnTo>
                <a:lnTo>
                  <a:pt x="1139496" y="1644174"/>
                </a:lnTo>
                <a:lnTo>
                  <a:pt x="1145391" y="1644625"/>
                </a:lnTo>
                <a:lnTo>
                  <a:pt x="1364673" y="1644625"/>
                </a:lnTo>
                <a:lnTo>
                  <a:pt x="1370343" y="1644174"/>
                </a:lnTo>
                <a:lnTo>
                  <a:pt x="1376012" y="1643498"/>
                </a:lnTo>
                <a:lnTo>
                  <a:pt x="1381227" y="1642371"/>
                </a:lnTo>
                <a:lnTo>
                  <a:pt x="1386443" y="1640568"/>
                </a:lnTo>
                <a:lnTo>
                  <a:pt x="1391432" y="1638314"/>
                </a:lnTo>
                <a:lnTo>
                  <a:pt x="1396194" y="1635834"/>
                </a:lnTo>
                <a:lnTo>
                  <a:pt x="1400502" y="1632679"/>
                </a:lnTo>
                <a:lnTo>
                  <a:pt x="1404357" y="1629523"/>
                </a:lnTo>
                <a:lnTo>
                  <a:pt x="1407986" y="1625692"/>
                </a:lnTo>
                <a:lnTo>
                  <a:pt x="1411160" y="1621634"/>
                </a:lnTo>
                <a:lnTo>
                  <a:pt x="1414108" y="1617352"/>
                </a:lnTo>
                <a:lnTo>
                  <a:pt x="1416376" y="1612844"/>
                </a:lnTo>
                <a:lnTo>
                  <a:pt x="1418417" y="1608111"/>
                </a:lnTo>
                <a:lnTo>
                  <a:pt x="1419551" y="1603152"/>
                </a:lnTo>
                <a:lnTo>
                  <a:pt x="1420684" y="1597968"/>
                </a:lnTo>
                <a:lnTo>
                  <a:pt x="1420911" y="1592558"/>
                </a:lnTo>
                <a:lnTo>
                  <a:pt x="1420684" y="1589177"/>
                </a:lnTo>
                <a:lnTo>
                  <a:pt x="1420231" y="1585571"/>
                </a:lnTo>
                <a:lnTo>
                  <a:pt x="1419551" y="1582415"/>
                </a:lnTo>
                <a:lnTo>
                  <a:pt x="1418870" y="1579035"/>
                </a:lnTo>
                <a:lnTo>
                  <a:pt x="1417737" y="1575879"/>
                </a:lnTo>
                <a:lnTo>
                  <a:pt x="1416603" y="1572498"/>
                </a:lnTo>
                <a:lnTo>
                  <a:pt x="1415015" y="1569568"/>
                </a:lnTo>
                <a:lnTo>
                  <a:pt x="1413201" y="1566863"/>
                </a:lnTo>
                <a:lnTo>
                  <a:pt x="2425481" y="1566863"/>
                </a:lnTo>
                <a:lnTo>
                  <a:pt x="2429790" y="1566863"/>
                </a:lnTo>
                <a:lnTo>
                  <a:pt x="2434099" y="1567089"/>
                </a:lnTo>
                <a:lnTo>
                  <a:pt x="2438407" y="1567539"/>
                </a:lnTo>
                <a:lnTo>
                  <a:pt x="2442489" y="1568216"/>
                </a:lnTo>
                <a:lnTo>
                  <a:pt x="2446571" y="1569117"/>
                </a:lnTo>
                <a:lnTo>
                  <a:pt x="2450426" y="1570244"/>
                </a:lnTo>
                <a:lnTo>
                  <a:pt x="2454507" y="1571596"/>
                </a:lnTo>
                <a:lnTo>
                  <a:pt x="2458362" y="1572723"/>
                </a:lnTo>
                <a:lnTo>
                  <a:pt x="2462217" y="1574301"/>
                </a:lnTo>
                <a:lnTo>
                  <a:pt x="2465619" y="1576104"/>
                </a:lnTo>
                <a:lnTo>
                  <a:pt x="2469247" y="1578133"/>
                </a:lnTo>
                <a:lnTo>
                  <a:pt x="2472422" y="1580162"/>
                </a:lnTo>
                <a:lnTo>
                  <a:pt x="2476050" y="1581965"/>
                </a:lnTo>
                <a:lnTo>
                  <a:pt x="2478998" y="1584669"/>
                </a:lnTo>
                <a:lnTo>
                  <a:pt x="2482173" y="1586923"/>
                </a:lnTo>
                <a:lnTo>
                  <a:pt x="2485121" y="1589628"/>
                </a:lnTo>
                <a:lnTo>
                  <a:pt x="2487842" y="1592108"/>
                </a:lnTo>
                <a:lnTo>
                  <a:pt x="2490336" y="1595038"/>
                </a:lnTo>
                <a:lnTo>
                  <a:pt x="2492831" y="1597968"/>
                </a:lnTo>
                <a:lnTo>
                  <a:pt x="2495552" y="1601123"/>
                </a:lnTo>
                <a:lnTo>
                  <a:pt x="2497366" y="1604054"/>
                </a:lnTo>
                <a:lnTo>
                  <a:pt x="2499407" y="1607434"/>
                </a:lnTo>
                <a:lnTo>
                  <a:pt x="2501448" y="1610815"/>
                </a:lnTo>
                <a:lnTo>
                  <a:pt x="2503035" y="1614196"/>
                </a:lnTo>
                <a:lnTo>
                  <a:pt x="2504623" y="1618028"/>
                </a:lnTo>
                <a:lnTo>
                  <a:pt x="2505983" y="1621409"/>
                </a:lnTo>
                <a:lnTo>
                  <a:pt x="2507117" y="1625241"/>
                </a:lnTo>
                <a:lnTo>
                  <a:pt x="2508024" y="1629073"/>
                </a:lnTo>
                <a:lnTo>
                  <a:pt x="2508704" y="1632679"/>
                </a:lnTo>
                <a:lnTo>
                  <a:pt x="2509385" y="1636736"/>
                </a:lnTo>
                <a:lnTo>
                  <a:pt x="2509611" y="1640568"/>
                </a:lnTo>
                <a:lnTo>
                  <a:pt x="2509838" y="1644625"/>
                </a:lnTo>
                <a:lnTo>
                  <a:pt x="2509838" y="1709764"/>
                </a:lnTo>
                <a:lnTo>
                  <a:pt x="2509611" y="1713822"/>
                </a:lnTo>
                <a:lnTo>
                  <a:pt x="2509385" y="1717428"/>
                </a:lnTo>
                <a:lnTo>
                  <a:pt x="2508704" y="1721485"/>
                </a:lnTo>
                <a:lnTo>
                  <a:pt x="2508024" y="1725317"/>
                </a:lnTo>
                <a:lnTo>
                  <a:pt x="2507117" y="1729148"/>
                </a:lnTo>
                <a:lnTo>
                  <a:pt x="2505983" y="1732755"/>
                </a:lnTo>
                <a:lnTo>
                  <a:pt x="2504623" y="1736361"/>
                </a:lnTo>
                <a:lnTo>
                  <a:pt x="2503035" y="1740193"/>
                </a:lnTo>
                <a:lnTo>
                  <a:pt x="2501448" y="1743348"/>
                </a:lnTo>
                <a:lnTo>
                  <a:pt x="2499407" y="1746955"/>
                </a:lnTo>
                <a:lnTo>
                  <a:pt x="2497366" y="1750110"/>
                </a:lnTo>
                <a:lnTo>
                  <a:pt x="2495552" y="1753040"/>
                </a:lnTo>
                <a:lnTo>
                  <a:pt x="2492831" y="1756421"/>
                </a:lnTo>
                <a:lnTo>
                  <a:pt x="2490336" y="1759126"/>
                </a:lnTo>
                <a:lnTo>
                  <a:pt x="2487842" y="1762282"/>
                </a:lnTo>
                <a:lnTo>
                  <a:pt x="2485121" y="1764761"/>
                </a:lnTo>
                <a:lnTo>
                  <a:pt x="2482173" y="1767466"/>
                </a:lnTo>
                <a:lnTo>
                  <a:pt x="2478998" y="1769720"/>
                </a:lnTo>
                <a:lnTo>
                  <a:pt x="2476050" y="1772199"/>
                </a:lnTo>
                <a:lnTo>
                  <a:pt x="2472422" y="1774228"/>
                </a:lnTo>
                <a:lnTo>
                  <a:pt x="2469247" y="1776256"/>
                </a:lnTo>
                <a:lnTo>
                  <a:pt x="2465619" y="1778285"/>
                </a:lnTo>
                <a:lnTo>
                  <a:pt x="2462217" y="1780088"/>
                </a:lnTo>
                <a:lnTo>
                  <a:pt x="2458362" y="1781440"/>
                </a:lnTo>
                <a:lnTo>
                  <a:pt x="2454507" y="1782793"/>
                </a:lnTo>
                <a:lnTo>
                  <a:pt x="2450426" y="1783920"/>
                </a:lnTo>
                <a:lnTo>
                  <a:pt x="2446571" y="1785272"/>
                </a:lnTo>
                <a:lnTo>
                  <a:pt x="2442489" y="1785948"/>
                </a:lnTo>
                <a:lnTo>
                  <a:pt x="2438407" y="1786850"/>
                </a:lnTo>
                <a:lnTo>
                  <a:pt x="2434099" y="1787301"/>
                </a:lnTo>
                <a:lnTo>
                  <a:pt x="2429790" y="1787526"/>
                </a:lnTo>
                <a:lnTo>
                  <a:pt x="2425481" y="1787526"/>
                </a:lnTo>
                <a:lnTo>
                  <a:pt x="84357" y="1787526"/>
                </a:lnTo>
                <a:lnTo>
                  <a:pt x="80048" y="1787526"/>
                </a:lnTo>
                <a:lnTo>
                  <a:pt x="75740" y="1787301"/>
                </a:lnTo>
                <a:lnTo>
                  <a:pt x="71431" y="1786850"/>
                </a:lnTo>
                <a:lnTo>
                  <a:pt x="67349" y="1785948"/>
                </a:lnTo>
                <a:lnTo>
                  <a:pt x="63494" y="1785272"/>
                </a:lnTo>
                <a:lnTo>
                  <a:pt x="59413" y="1783920"/>
                </a:lnTo>
                <a:lnTo>
                  <a:pt x="55558" y="1782793"/>
                </a:lnTo>
                <a:lnTo>
                  <a:pt x="51476" y="1781440"/>
                </a:lnTo>
                <a:lnTo>
                  <a:pt x="48074" y="1780088"/>
                </a:lnTo>
                <a:lnTo>
                  <a:pt x="44219" y="1778285"/>
                </a:lnTo>
                <a:lnTo>
                  <a:pt x="40591" y="1776256"/>
                </a:lnTo>
                <a:lnTo>
                  <a:pt x="37416" y="1774228"/>
                </a:lnTo>
                <a:lnTo>
                  <a:pt x="33788" y="1772199"/>
                </a:lnTo>
                <a:lnTo>
                  <a:pt x="30840" y="1769720"/>
                </a:lnTo>
                <a:lnTo>
                  <a:pt x="27892" y="1767466"/>
                </a:lnTo>
                <a:lnTo>
                  <a:pt x="24717" y="1764761"/>
                </a:lnTo>
                <a:lnTo>
                  <a:pt x="21996" y="1762282"/>
                </a:lnTo>
                <a:lnTo>
                  <a:pt x="19502" y="1759126"/>
                </a:lnTo>
                <a:lnTo>
                  <a:pt x="17007" y="1756421"/>
                </a:lnTo>
                <a:lnTo>
                  <a:pt x="14513" y="1753040"/>
                </a:lnTo>
                <a:lnTo>
                  <a:pt x="12472" y="1750110"/>
                </a:lnTo>
                <a:lnTo>
                  <a:pt x="10431" y="1746955"/>
                </a:lnTo>
                <a:lnTo>
                  <a:pt x="8390" y="1743348"/>
                </a:lnTo>
                <a:lnTo>
                  <a:pt x="6803" y="1740193"/>
                </a:lnTo>
                <a:lnTo>
                  <a:pt x="5442" y="1736361"/>
                </a:lnTo>
                <a:lnTo>
                  <a:pt x="3855" y="1732755"/>
                </a:lnTo>
                <a:lnTo>
                  <a:pt x="2948" y="1729148"/>
                </a:lnTo>
                <a:lnTo>
                  <a:pt x="1814" y="1725317"/>
                </a:lnTo>
                <a:lnTo>
                  <a:pt x="1134" y="1721485"/>
                </a:lnTo>
                <a:lnTo>
                  <a:pt x="680" y="1717428"/>
                </a:lnTo>
                <a:lnTo>
                  <a:pt x="227" y="1713822"/>
                </a:lnTo>
                <a:lnTo>
                  <a:pt x="0" y="1709764"/>
                </a:lnTo>
                <a:lnTo>
                  <a:pt x="0" y="1644625"/>
                </a:lnTo>
                <a:lnTo>
                  <a:pt x="227" y="1640568"/>
                </a:lnTo>
                <a:lnTo>
                  <a:pt x="680" y="1636736"/>
                </a:lnTo>
                <a:lnTo>
                  <a:pt x="1134" y="1632679"/>
                </a:lnTo>
                <a:lnTo>
                  <a:pt x="1814" y="1629073"/>
                </a:lnTo>
                <a:lnTo>
                  <a:pt x="2948" y="1625241"/>
                </a:lnTo>
                <a:lnTo>
                  <a:pt x="3855" y="1621409"/>
                </a:lnTo>
                <a:lnTo>
                  <a:pt x="5442" y="1618028"/>
                </a:lnTo>
                <a:lnTo>
                  <a:pt x="6803" y="1614196"/>
                </a:lnTo>
                <a:lnTo>
                  <a:pt x="8390" y="1610815"/>
                </a:lnTo>
                <a:lnTo>
                  <a:pt x="10431" y="1607434"/>
                </a:lnTo>
                <a:lnTo>
                  <a:pt x="12472" y="1604054"/>
                </a:lnTo>
                <a:lnTo>
                  <a:pt x="14513" y="1601123"/>
                </a:lnTo>
                <a:lnTo>
                  <a:pt x="17007" y="1597968"/>
                </a:lnTo>
                <a:lnTo>
                  <a:pt x="19502" y="1595038"/>
                </a:lnTo>
                <a:lnTo>
                  <a:pt x="21996" y="1592108"/>
                </a:lnTo>
                <a:lnTo>
                  <a:pt x="24717" y="1589628"/>
                </a:lnTo>
                <a:lnTo>
                  <a:pt x="27892" y="1586923"/>
                </a:lnTo>
                <a:lnTo>
                  <a:pt x="30840" y="1584669"/>
                </a:lnTo>
                <a:lnTo>
                  <a:pt x="33788" y="1581965"/>
                </a:lnTo>
                <a:lnTo>
                  <a:pt x="37416" y="1580162"/>
                </a:lnTo>
                <a:lnTo>
                  <a:pt x="40591" y="1578133"/>
                </a:lnTo>
                <a:lnTo>
                  <a:pt x="44219" y="1576104"/>
                </a:lnTo>
                <a:lnTo>
                  <a:pt x="48074" y="1574301"/>
                </a:lnTo>
                <a:lnTo>
                  <a:pt x="51476" y="1572723"/>
                </a:lnTo>
                <a:lnTo>
                  <a:pt x="55558" y="1571596"/>
                </a:lnTo>
                <a:lnTo>
                  <a:pt x="59413" y="1570244"/>
                </a:lnTo>
                <a:lnTo>
                  <a:pt x="63494" y="1569117"/>
                </a:lnTo>
                <a:lnTo>
                  <a:pt x="67349" y="1568216"/>
                </a:lnTo>
                <a:lnTo>
                  <a:pt x="71431" y="1567539"/>
                </a:lnTo>
                <a:lnTo>
                  <a:pt x="75740" y="1567089"/>
                </a:lnTo>
                <a:lnTo>
                  <a:pt x="80048" y="1566863"/>
                </a:lnTo>
                <a:close/>
                <a:moveTo>
                  <a:pt x="837043" y="738188"/>
                </a:moveTo>
                <a:lnTo>
                  <a:pt x="839735" y="738188"/>
                </a:lnTo>
                <a:lnTo>
                  <a:pt x="912639" y="738188"/>
                </a:lnTo>
                <a:lnTo>
                  <a:pt x="915107" y="738188"/>
                </a:lnTo>
                <a:lnTo>
                  <a:pt x="917575" y="738870"/>
                </a:lnTo>
                <a:lnTo>
                  <a:pt x="920042" y="739324"/>
                </a:lnTo>
                <a:lnTo>
                  <a:pt x="922285" y="740232"/>
                </a:lnTo>
                <a:lnTo>
                  <a:pt x="924529" y="741368"/>
                </a:lnTo>
                <a:lnTo>
                  <a:pt x="926772" y="742504"/>
                </a:lnTo>
                <a:lnTo>
                  <a:pt x="928791" y="743867"/>
                </a:lnTo>
                <a:lnTo>
                  <a:pt x="930585" y="745684"/>
                </a:lnTo>
                <a:lnTo>
                  <a:pt x="932155" y="747047"/>
                </a:lnTo>
                <a:lnTo>
                  <a:pt x="933501" y="749091"/>
                </a:lnTo>
                <a:lnTo>
                  <a:pt x="934847" y="751135"/>
                </a:lnTo>
                <a:lnTo>
                  <a:pt x="936193" y="753407"/>
                </a:lnTo>
                <a:lnTo>
                  <a:pt x="936866" y="755678"/>
                </a:lnTo>
                <a:lnTo>
                  <a:pt x="937315" y="757950"/>
                </a:lnTo>
                <a:lnTo>
                  <a:pt x="937763" y="760448"/>
                </a:lnTo>
                <a:lnTo>
                  <a:pt x="938212" y="762947"/>
                </a:lnTo>
                <a:lnTo>
                  <a:pt x="938212" y="1145229"/>
                </a:lnTo>
                <a:lnTo>
                  <a:pt x="937763" y="1147728"/>
                </a:lnTo>
                <a:lnTo>
                  <a:pt x="937315" y="1150227"/>
                </a:lnTo>
                <a:lnTo>
                  <a:pt x="936866" y="1152498"/>
                </a:lnTo>
                <a:lnTo>
                  <a:pt x="936193" y="1154770"/>
                </a:lnTo>
                <a:lnTo>
                  <a:pt x="934847" y="1157041"/>
                </a:lnTo>
                <a:lnTo>
                  <a:pt x="933501" y="1159085"/>
                </a:lnTo>
                <a:lnTo>
                  <a:pt x="932155" y="1160902"/>
                </a:lnTo>
                <a:lnTo>
                  <a:pt x="930585" y="1162720"/>
                </a:lnTo>
                <a:lnTo>
                  <a:pt x="928791" y="1164537"/>
                </a:lnTo>
                <a:lnTo>
                  <a:pt x="926772" y="1165672"/>
                </a:lnTo>
                <a:lnTo>
                  <a:pt x="924529" y="1167035"/>
                </a:lnTo>
                <a:lnTo>
                  <a:pt x="922285" y="1167944"/>
                </a:lnTo>
                <a:lnTo>
                  <a:pt x="920042" y="1168852"/>
                </a:lnTo>
                <a:lnTo>
                  <a:pt x="917575" y="1169534"/>
                </a:lnTo>
                <a:lnTo>
                  <a:pt x="915107" y="1169761"/>
                </a:lnTo>
                <a:lnTo>
                  <a:pt x="912639" y="1169988"/>
                </a:lnTo>
                <a:lnTo>
                  <a:pt x="839735" y="1169988"/>
                </a:lnTo>
                <a:lnTo>
                  <a:pt x="837043" y="1169761"/>
                </a:lnTo>
                <a:lnTo>
                  <a:pt x="834576" y="1169534"/>
                </a:lnTo>
                <a:lnTo>
                  <a:pt x="832108" y="1168852"/>
                </a:lnTo>
                <a:lnTo>
                  <a:pt x="829865" y="1167944"/>
                </a:lnTo>
                <a:lnTo>
                  <a:pt x="827622" y="1167035"/>
                </a:lnTo>
                <a:lnTo>
                  <a:pt x="825603" y="1165672"/>
                </a:lnTo>
                <a:lnTo>
                  <a:pt x="823584" y="1164537"/>
                </a:lnTo>
                <a:lnTo>
                  <a:pt x="821790" y="1162720"/>
                </a:lnTo>
                <a:lnTo>
                  <a:pt x="819995" y="1160902"/>
                </a:lnTo>
                <a:lnTo>
                  <a:pt x="818649" y="1159085"/>
                </a:lnTo>
                <a:lnTo>
                  <a:pt x="817303" y="1157041"/>
                </a:lnTo>
                <a:lnTo>
                  <a:pt x="816406" y="1154770"/>
                </a:lnTo>
                <a:lnTo>
                  <a:pt x="815284" y="1152498"/>
                </a:lnTo>
                <a:lnTo>
                  <a:pt x="814836" y="1150227"/>
                </a:lnTo>
                <a:lnTo>
                  <a:pt x="814387" y="1147728"/>
                </a:lnTo>
                <a:lnTo>
                  <a:pt x="814387" y="1145229"/>
                </a:lnTo>
                <a:lnTo>
                  <a:pt x="814387" y="762947"/>
                </a:lnTo>
                <a:lnTo>
                  <a:pt x="814387" y="760448"/>
                </a:lnTo>
                <a:lnTo>
                  <a:pt x="814836" y="757950"/>
                </a:lnTo>
                <a:lnTo>
                  <a:pt x="815284" y="755678"/>
                </a:lnTo>
                <a:lnTo>
                  <a:pt x="816406" y="753407"/>
                </a:lnTo>
                <a:lnTo>
                  <a:pt x="817303" y="751135"/>
                </a:lnTo>
                <a:lnTo>
                  <a:pt x="818649" y="749091"/>
                </a:lnTo>
                <a:lnTo>
                  <a:pt x="819995" y="747047"/>
                </a:lnTo>
                <a:lnTo>
                  <a:pt x="821790" y="745684"/>
                </a:lnTo>
                <a:lnTo>
                  <a:pt x="823584" y="743867"/>
                </a:lnTo>
                <a:lnTo>
                  <a:pt x="825603" y="742504"/>
                </a:lnTo>
                <a:lnTo>
                  <a:pt x="827622" y="741368"/>
                </a:lnTo>
                <a:lnTo>
                  <a:pt x="829865" y="740232"/>
                </a:lnTo>
                <a:lnTo>
                  <a:pt x="832108" y="739324"/>
                </a:lnTo>
                <a:lnTo>
                  <a:pt x="834576" y="738870"/>
                </a:lnTo>
                <a:lnTo>
                  <a:pt x="837043" y="738188"/>
                </a:lnTo>
                <a:close/>
                <a:moveTo>
                  <a:pt x="1318322" y="671513"/>
                </a:moveTo>
                <a:lnTo>
                  <a:pt x="1320794" y="671513"/>
                </a:lnTo>
                <a:lnTo>
                  <a:pt x="1394056" y="671513"/>
                </a:lnTo>
                <a:lnTo>
                  <a:pt x="1396528" y="671513"/>
                </a:lnTo>
                <a:lnTo>
                  <a:pt x="1399000" y="671966"/>
                </a:lnTo>
                <a:lnTo>
                  <a:pt x="1401472" y="672873"/>
                </a:lnTo>
                <a:lnTo>
                  <a:pt x="1403719" y="673553"/>
                </a:lnTo>
                <a:lnTo>
                  <a:pt x="1405966" y="674913"/>
                </a:lnTo>
                <a:lnTo>
                  <a:pt x="1408213" y="676273"/>
                </a:lnTo>
                <a:lnTo>
                  <a:pt x="1410011" y="677860"/>
                </a:lnTo>
                <a:lnTo>
                  <a:pt x="1412034" y="679900"/>
                </a:lnTo>
                <a:lnTo>
                  <a:pt x="1413607" y="681941"/>
                </a:lnTo>
                <a:lnTo>
                  <a:pt x="1414955" y="683981"/>
                </a:lnTo>
                <a:lnTo>
                  <a:pt x="1416304" y="686474"/>
                </a:lnTo>
                <a:lnTo>
                  <a:pt x="1417203" y="688968"/>
                </a:lnTo>
                <a:lnTo>
                  <a:pt x="1418326" y="691461"/>
                </a:lnTo>
                <a:lnTo>
                  <a:pt x="1418776" y="694181"/>
                </a:lnTo>
                <a:lnTo>
                  <a:pt x="1419225" y="696902"/>
                </a:lnTo>
                <a:lnTo>
                  <a:pt x="1419225" y="699848"/>
                </a:lnTo>
                <a:lnTo>
                  <a:pt x="1419225" y="1141426"/>
                </a:lnTo>
                <a:lnTo>
                  <a:pt x="1419225" y="1144373"/>
                </a:lnTo>
                <a:lnTo>
                  <a:pt x="1418776" y="1147320"/>
                </a:lnTo>
                <a:lnTo>
                  <a:pt x="1418326" y="1149813"/>
                </a:lnTo>
                <a:lnTo>
                  <a:pt x="1417203" y="1152534"/>
                </a:lnTo>
                <a:lnTo>
                  <a:pt x="1416304" y="1155254"/>
                </a:lnTo>
                <a:lnTo>
                  <a:pt x="1414955" y="1157521"/>
                </a:lnTo>
                <a:lnTo>
                  <a:pt x="1413607" y="1159787"/>
                </a:lnTo>
                <a:lnTo>
                  <a:pt x="1412034" y="1161601"/>
                </a:lnTo>
                <a:lnTo>
                  <a:pt x="1410011" y="1163414"/>
                </a:lnTo>
                <a:lnTo>
                  <a:pt x="1408213" y="1165228"/>
                </a:lnTo>
                <a:lnTo>
                  <a:pt x="1405966" y="1166588"/>
                </a:lnTo>
                <a:lnTo>
                  <a:pt x="1403719" y="1167721"/>
                </a:lnTo>
                <a:lnTo>
                  <a:pt x="1401472" y="1168855"/>
                </a:lnTo>
                <a:lnTo>
                  <a:pt x="1399000" y="1169535"/>
                </a:lnTo>
                <a:lnTo>
                  <a:pt x="1396528" y="1169761"/>
                </a:lnTo>
                <a:lnTo>
                  <a:pt x="1394056" y="1169988"/>
                </a:lnTo>
                <a:lnTo>
                  <a:pt x="1320794" y="1169988"/>
                </a:lnTo>
                <a:lnTo>
                  <a:pt x="1318322" y="1169761"/>
                </a:lnTo>
                <a:lnTo>
                  <a:pt x="1315850" y="1169535"/>
                </a:lnTo>
                <a:lnTo>
                  <a:pt x="1313154" y="1168855"/>
                </a:lnTo>
                <a:lnTo>
                  <a:pt x="1310906" y="1167721"/>
                </a:lnTo>
                <a:lnTo>
                  <a:pt x="1308659" y="1166588"/>
                </a:lnTo>
                <a:lnTo>
                  <a:pt x="1306861" y="1165228"/>
                </a:lnTo>
                <a:lnTo>
                  <a:pt x="1304839" y="1163414"/>
                </a:lnTo>
                <a:lnTo>
                  <a:pt x="1303041" y="1161601"/>
                </a:lnTo>
                <a:lnTo>
                  <a:pt x="1301243" y="1159787"/>
                </a:lnTo>
                <a:lnTo>
                  <a:pt x="1299670" y="1157521"/>
                </a:lnTo>
                <a:lnTo>
                  <a:pt x="1298546" y="1155254"/>
                </a:lnTo>
                <a:lnTo>
                  <a:pt x="1297423" y="1152534"/>
                </a:lnTo>
                <a:lnTo>
                  <a:pt x="1296524" y="1149813"/>
                </a:lnTo>
                <a:lnTo>
                  <a:pt x="1296074" y="1147320"/>
                </a:lnTo>
                <a:lnTo>
                  <a:pt x="1295400" y="1144373"/>
                </a:lnTo>
                <a:lnTo>
                  <a:pt x="1295400" y="1141426"/>
                </a:lnTo>
                <a:lnTo>
                  <a:pt x="1295400" y="699848"/>
                </a:lnTo>
                <a:lnTo>
                  <a:pt x="1295400" y="696902"/>
                </a:lnTo>
                <a:lnTo>
                  <a:pt x="1296074" y="694181"/>
                </a:lnTo>
                <a:lnTo>
                  <a:pt x="1296524" y="691461"/>
                </a:lnTo>
                <a:lnTo>
                  <a:pt x="1297423" y="688968"/>
                </a:lnTo>
                <a:lnTo>
                  <a:pt x="1298546" y="686474"/>
                </a:lnTo>
                <a:lnTo>
                  <a:pt x="1299670" y="683981"/>
                </a:lnTo>
                <a:lnTo>
                  <a:pt x="1301243" y="681941"/>
                </a:lnTo>
                <a:lnTo>
                  <a:pt x="1303041" y="679900"/>
                </a:lnTo>
                <a:lnTo>
                  <a:pt x="1304839" y="677860"/>
                </a:lnTo>
                <a:lnTo>
                  <a:pt x="1306861" y="676273"/>
                </a:lnTo>
                <a:lnTo>
                  <a:pt x="1308659" y="674913"/>
                </a:lnTo>
                <a:lnTo>
                  <a:pt x="1310906" y="673553"/>
                </a:lnTo>
                <a:lnTo>
                  <a:pt x="1313154" y="672873"/>
                </a:lnTo>
                <a:lnTo>
                  <a:pt x="1315850" y="671966"/>
                </a:lnTo>
                <a:lnTo>
                  <a:pt x="1318322" y="671513"/>
                </a:lnTo>
                <a:close/>
                <a:moveTo>
                  <a:pt x="988416" y="671513"/>
                </a:moveTo>
                <a:lnTo>
                  <a:pt x="990920" y="671513"/>
                </a:lnTo>
                <a:lnTo>
                  <a:pt x="1065121" y="671513"/>
                </a:lnTo>
                <a:lnTo>
                  <a:pt x="1067624" y="671513"/>
                </a:lnTo>
                <a:lnTo>
                  <a:pt x="1070128" y="671966"/>
                </a:lnTo>
                <a:lnTo>
                  <a:pt x="1072632" y="672873"/>
                </a:lnTo>
                <a:lnTo>
                  <a:pt x="1074908" y="673553"/>
                </a:lnTo>
                <a:lnTo>
                  <a:pt x="1077184" y="674913"/>
                </a:lnTo>
                <a:lnTo>
                  <a:pt x="1079460" y="676273"/>
                </a:lnTo>
                <a:lnTo>
                  <a:pt x="1081281" y="677860"/>
                </a:lnTo>
                <a:lnTo>
                  <a:pt x="1083330" y="679900"/>
                </a:lnTo>
                <a:lnTo>
                  <a:pt x="1084923" y="681941"/>
                </a:lnTo>
                <a:lnTo>
                  <a:pt x="1086288" y="683981"/>
                </a:lnTo>
                <a:lnTo>
                  <a:pt x="1087654" y="686474"/>
                </a:lnTo>
                <a:lnTo>
                  <a:pt x="1088565" y="688968"/>
                </a:lnTo>
                <a:lnTo>
                  <a:pt x="1089703" y="691461"/>
                </a:lnTo>
                <a:lnTo>
                  <a:pt x="1090158" y="694181"/>
                </a:lnTo>
                <a:lnTo>
                  <a:pt x="1090613" y="696902"/>
                </a:lnTo>
                <a:lnTo>
                  <a:pt x="1090613" y="699848"/>
                </a:lnTo>
                <a:lnTo>
                  <a:pt x="1090613" y="1141426"/>
                </a:lnTo>
                <a:lnTo>
                  <a:pt x="1090613" y="1144373"/>
                </a:lnTo>
                <a:lnTo>
                  <a:pt x="1090158" y="1147320"/>
                </a:lnTo>
                <a:lnTo>
                  <a:pt x="1089703" y="1149813"/>
                </a:lnTo>
                <a:lnTo>
                  <a:pt x="1088565" y="1152534"/>
                </a:lnTo>
                <a:lnTo>
                  <a:pt x="1087654" y="1155254"/>
                </a:lnTo>
                <a:lnTo>
                  <a:pt x="1086288" y="1157521"/>
                </a:lnTo>
                <a:lnTo>
                  <a:pt x="1084923" y="1159787"/>
                </a:lnTo>
                <a:lnTo>
                  <a:pt x="1083330" y="1161601"/>
                </a:lnTo>
                <a:lnTo>
                  <a:pt x="1081281" y="1163414"/>
                </a:lnTo>
                <a:lnTo>
                  <a:pt x="1079460" y="1165228"/>
                </a:lnTo>
                <a:lnTo>
                  <a:pt x="1077184" y="1166588"/>
                </a:lnTo>
                <a:lnTo>
                  <a:pt x="1074908" y="1167721"/>
                </a:lnTo>
                <a:lnTo>
                  <a:pt x="1072632" y="1168855"/>
                </a:lnTo>
                <a:lnTo>
                  <a:pt x="1070128" y="1169535"/>
                </a:lnTo>
                <a:lnTo>
                  <a:pt x="1067624" y="1169761"/>
                </a:lnTo>
                <a:lnTo>
                  <a:pt x="1065121" y="1169988"/>
                </a:lnTo>
                <a:lnTo>
                  <a:pt x="990920" y="1169988"/>
                </a:lnTo>
                <a:lnTo>
                  <a:pt x="988416" y="1169761"/>
                </a:lnTo>
                <a:lnTo>
                  <a:pt x="985685" y="1169535"/>
                </a:lnTo>
                <a:lnTo>
                  <a:pt x="983181" y="1168855"/>
                </a:lnTo>
                <a:lnTo>
                  <a:pt x="980905" y="1167721"/>
                </a:lnTo>
                <a:lnTo>
                  <a:pt x="978629" y="1166588"/>
                </a:lnTo>
                <a:lnTo>
                  <a:pt x="976581" y="1165228"/>
                </a:lnTo>
                <a:lnTo>
                  <a:pt x="974532" y="1163414"/>
                </a:lnTo>
                <a:lnTo>
                  <a:pt x="972939" y="1161601"/>
                </a:lnTo>
                <a:lnTo>
                  <a:pt x="971118" y="1159787"/>
                </a:lnTo>
                <a:lnTo>
                  <a:pt x="969525" y="1157521"/>
                </a:lnTo>
                <a:lnTo>
                  <a:pt x="968387" y="1155254"/>
                </a:lnTo>
                <a:lnTo>
                  <a:pt x="967249" y="1152534"/>
                </a:lnTo>
                <a:lnTo>
                  <a:pt x="966338" y="1149813"/>
                </a:lnTo>
                <a:lnTo>
                  <a:pt x="965883" y="1147320"/>
                </a:lnTo>
                <a:lnTo>
                  <a:pt x="965200" y="1144373"/>
                </a:lnTo>
                <a:lnTo>
                  <a:pt x="965200" y="1141426"/>
                </a:lnTo>
                <a:lnTo>
                  <a:pt x="965200" y="699848"/>
                </a:lnTo>
                <a:lnTo>
                  <a:pt x="965200" y="696902"/>
                </a:lnTo>
                <a:lnTo>
                  <a:pt x="965883" y="694181"/>
                </a:lnTo>
                <a:lnTo>
                  <a:pt x="966338" y="691461"/>
                </a:lnTo>
                <a:lnTo>
                  <a:pt x="967249" y="688968"/>
                </a:lnTo>
                <a:lnTo>
                  <a:pt x="968387" y="686474"/>
                </a:lnTo>
                <a:lnTo>
                  <a:pt x="969525" y="683981"/>
                </a:lnTo>
                <a:lnTo>
                  <a:pt x="971118" y="681941"/>
                </a:lnTo>
                <a:lnTo>
                  <a:pt x="972939" y="679900"/>
                </a:lnTo>
                <a:lnTo>
                  <a:pt x="974532" y="677860"/>
                </a:lnTo>
                <a:lnTo>
                  <a:pt x="976581" y="676273"/>
                </a:lnTo>
                <a:lnTo>
                  <a:pt x="978629" y="674913"/>
                </a:lnTo>
                <a:lnTo>
                  <a:pt x="980905" y="673553"/>
                </a:lnTo>
                <a:lnTo>
                  <a:pt x="983181" y="672873"/>
                </a:lnTo>
                <a:lnTo>
                  <a:pt x="985685" y="671966"/>
                </a:lnTo>
                <a:lnTo>
                  <a:pt x="988416" y="671513"/>
                </a:lnTo>
                <a:close/>
                <a:moveTo>
                  <a:pt x="1471932" y="590550"/>
                </a:moveTo>
                <a:lnTo>
                  <a:pt x="1546133" y="590550"/>
                </a:lnTo>
                <a:lnTo>
                  <a:pt x="1548636" y="590777"/>
                </a:lnTo>
                <a:lnTo>
                  <a:pt x="1551140" y="591231"/>
                </a:lnTo>
                <a:lnTo>
                  <a:pt x="1553644" y="592139"/>
                </a:lnTo>
                <a:lnTo>
                  <a:pt x="1555920" y="593274"/>
                </a:lnTo>
                <a:lnTo>
                  <a:pt x="1558196" y="594635"/>
                </a:lnTo>
                <a:lnTo>
                  <a:pt x="1560472" y="596451"/>
                </a:lnTo>
                <a:lnTo>
                  <a:pt x="1562293" y="598267"/>
                </a:lnTo>
                <a:lnTo>
                  <a:pt x="1564342" y="600537"/>
                </a:lnTo>
                <a:lnTo>
                  <a:pt x="1565707" y="602806"/>
                </a:lnTo>
                <a:lnTo>
                  <a:pt x="1567300" y="605303"/>
                </a:lnTo>
                <a:lnTo>
                  <a:pt x="1568666" y="608026"/>
                </a:lnTo>
                <a:lnTo>
                  <a:pt x="1569577" y="610750"/>
                </a:lnTo>
                <a:lnTo>
                  <a:pt x="1570487" y="613927"/>
                </a:lnTo>
                <a:lnTo>
                  <a:pt x="1571170" y="617105"/>
                </a:lnTo>
                <a:lnTo>
                  <a:pt x="1571625" y="620282"/>
                </a:lnTo>
                <a:lnTo>
                  <a:pt x="1571625" y="623687"/>
                </a:lnTo>
                <a:lnTo>
                  <a:pt x="1571625" y="1136851"/>
                </a:lnTo>
                <a:lnTo>
                  <a:pt x="1571625" y="1140256"/>
                </a:lnTo>
                <a:lnTo>
                  <a:pt x="1571170" y="1143433"/>
                </a:lnTo>
                <a:lnTo>
                  <a:pt x="1570487" y="1146838"/>
                </a:lnTo>
                <a:lnTo>
                  <a:pt x="1569577" y="1149788"/>
                </a:lnTo>
                <a:lnTo>
                  <a:pt x="1568666" y="1152512"/>
                </a:lnTo>
                <a:lnTo>
                  <a:pt x="1567300" y="1155462"/>
                </a:lnTo>
                <a:lnTo>
                  <a:pt x="1565707" y="1157959"/>
                </a:lnTo>
                <a:lnTo>
                  <a:pt x="1564342" y="1160229"/>
                </a:lnTo>
                <a:lnTo>
                  <a:pt x="1562293" y="1162498"/>
                </a:lnTo>
                <a:lnTo>
                  <a:pt x="1560472" y="1164314"/>
                </a:lnTo>
                <a:lnTo>
                  <a:pt x="1558196" y="1165903"/>
                </a:lnTo>
                <a:lnTo>
                  <a:pt x="1555920" y="1167492"/>
                </a:lnTo>
                <a:lnTo>
                  <a:pt x="1553644" y="1168399"/>
                </a:lnTo>
                <a:lnTo>
                  <a:pt x="1551140" y="1169307"/>
                </a:lnTo>
                <a:lnTo>
                  <a:pt x="1548636" y="1169761"/>
                </a:lnTo>
                <a:lnTo>
                  <a:pt x="1546133" y="1169988"/>
                </a:lnTo>
                <a:lnTo>
                  <a:pt x="1471932" y="1169988"/>
                </a:lnTo>
                <a:lnTo>
                  <a:pt x="1469201" y="1169761"/>
                </a:lnTo>
                <a:lnTo>
                  <a:pt x="1466697" y="1169307"/>
                </a:lnTo>
                <a:lnTo>
                  <a:pt x="1464193" y="1168399"/>
                </a:lnTo>
                <a:lnTo>
                  <a:pt x="1461917" y="1167492"/>
                </a:lnTo>
                <a:lnTo>
                  <a:pt x="1459641" y="1165903"/>
                </a:lnTo>
                <a:lnTo>
                  <a:pt x="1457593" y="1164314"/>
                </a:lnTo>
                <a:lnTo>
                  <a:pt x="1455544" y="1162498"/>
                </a:lnTo>
                <a:lnTo>
                  <a:pt x="1453496" y="1160229"/>
                </a:lnTo>
                <a:lnTo>
                  <a:pt x="1452130" y="1157959"/>
                </a:lnTo>
                <a:lnTo>
                  <a:pt x="1450537" y="1155462"/>
                </a:lnTo>
                <a:lnTo>
                  <a:pt x="1449399" y="1152512"/>
                </a:lnTo>
                <a:lnTo>
                  <a:pt x="1448261" y="1149788"/>
                </a:lnTo>
                <a:lnTo>
                  <a:pt x="1447350" y="1146838"/>
                </a:lnTo>
                <a:lnTo>
                  <a:pt x="1446667" y="1143433"/>
                </a:lnTo>
                <a:lnTo>
                  <a:pt x="1446212" y="1140256"/>
                </a:lnTo>
                <a:lnTo>
                  <a:pt x="1446212" y="1136851"/>
                </a:lnTo>
                <a:lnTo>
                  <a:pt x="1446212" y="623687"/>
                </a:lnTo>
                <a:lnTo>
                  <a:pt x="1446212" y="620282"/>
                </a:lnTo>
                <a:lnTo>
                  <a:pt x="1446667" y="617105"/>
                </a:lnTo>
                <a:lnTo>
                  <a:pt x="1447350" y="613927"/>
                </a:lnTo>
                <a:lnTo>
                  <a:pt x="1448261" y="610750"/>
                </a:lnTo>
                <a:lnTo>
                  <a:pt x="1449399" y="608026"/>
                </a:lnTo>
                <a:lnTo>
                  <a:pt x="1450537" y="605303"/>
                </a:lnTo>
                <a:lnTo>
                  <a:pt x="1452130" y="602806"/>
                </a:lnTo>
                <a:lnTo>
                  <a:pt x="1453496" y="600537"/>
                </a:lnTo>
                <a:lnTo>
                  <a:pt x="1455544" y="598267"/>
                </a:lnTo>
                <a:lnTo>
                  <a:pt x="1457593" y="596451"/>
                </a:lnTo>
                <a:lnTo>
                  <a:pt x="1459641" y="594635"/>
                </a:lnTo>
                <a:lnTo>
                  <a:pt x="1461917" y="593274"/>
                </a:lnTo>
                <a:lnTo>
                  <a:pt x="1464193" y="592139"/>
                </a:lnTo>
                <a:lnTo>
                  <a:pt x="1466697" y="591231"/>
                </a:lnTo>
                <a:lnTo>
                  <a:pt x="1469201" y="590777"/>
                </a:lnTo>
                <a:lnTo>
                  <a:pt x="1471932" y="590550"/>
                </a:lnTo>
                <a:close/>
                <a:moveTo>
                  <a:pt x="1152617" y="590550"/>
                </a:moveTo>
                <a:lnTo>
                  <a:pt x="1226818" y="590550"/>
                </a:lnTo>
                <a:lnTo>
                  <a:pt x="1229322" y="590777"/>
                </a:lnTo>
                <a:lnTo>
                  <a:pt x="1232053" y="591231"/>
                </a:lnTo>
                <a:lnTo>
                  <a:pt x="1234557" y="592139"/>
                </a:lnTo>
                <a:lnTo>
                  <a:pt x="1236833" y="593274"/>
                </a:lnTo>
                <a:lnTo>
                  <a:pt x="1239109" y="594635"/>
                </a:lnTo>
                <a:lnTo>
                  <a:pt x="1241158" y="596451"/>
                </a:lnTo>
                <a:lnTo>
                  <a:pt x="1242978" y="598267"/>
                </a:lnTo>
                <a:lnTo>
                  <a:pt x="1244799" y="600537"/>
                </a:lnTo>
                <a:lnTo>
                  <a:pt x="1246620" y="602806"/>
                </a:lnTo>
                <a:lnTo>
                  <a:pt x="1248213" y="605303"/>
                </a:lnTo>
                <a:lnTo>
                  <a:pt x="1249352" y="608026"/>
                </a:lnTo>
                <a:lnTo>
                  <a:pt x="1250490" y="610750"/>
                </a:lnTo>
                <a:lnTo>
                  <a:pt x="1251400" y="613927"/>
                </a:lnTo>
                <a:lnTo>
                  <a:pt x="1251855" y="617105"/>
                </a:lnTo>
                <a:lnTo>
                  <a:pt x="1252538" y="620282"/>
                </a:lnTo>
                <a:lnTo>
                  <a:pt x="1252538" y="623687"/>
                </a:lnTo>
                <a:lnTo>
                  <a:pt x="1252538" y="1136851"/>
                </a:lnTo>
                <a:lnTo>
                  <a:pt x="1252538" y="1140256"/>
                </a:lnTo>
                <a:lnTo>
                  <a:pt x="1251855" y="1143433"/>
                </a:lnTo>
                <a:lnTo>
                  <a:pt x="1251400" y="1146838"/>
                </a:lnTo>
                <a:lnTo>
                  <a:pt x="1250490" y="1149788"/>
                </a:lnTo>
                <a:lnTo>
                  <a:pt x="1249352" y="1152512"/>
                </a:lnTo>
                <a:lnTo>
                  <a:pt x="1248213" y="1155462"/>
                </a:lnTo>
                <a:lnTo>
                  <a:pt x="1246620" y="1157959"/>
                </a:lnTo>
                <a:lnTo>
                  <a:pt x="1244799" y="1160229"/>
                </a:lnTo>
                <a:lnTo>
                  <a:pt x="1242978" y="1162498"/>
                </a:lnTo>
                <a:lnTo>
                  <a:pt x="1241158" y="1164314"/>
                </a:lnTo>
                <a:lnTo>
                  <a:pt x="1239109" y="1165903"/>
                </a:lnTo>
                <a:lnTo>
                  <a:pt x="1236833" y="1167492"/>
                </a:lnTo>
                <a:lnTo>
                  <a:pt x="1234557" y="1168399"/>
                </a:lnTo>
                <a:lnTo>
                  <a:pt x="1232053" y="1169307"/>
                </a:lnTo>
                <a:lnTo>
                  <a:pt x="1229322" y="1169761"/>
                </a:lnTo>
                <a:lnTo>
                  <a:pt x="1226818" y="1169988"/>
                </a:lnTo>
                <a:lnTo>
                  <a:pt x="1152617" y="1169988"/>
                </a:lnTo>
                <a:lnTo>
                  <a:pt x="1150114" y="1169761"/>
                </a:lnTo>
                <a:lnTo>
                  <a:pt x="1147610" y="1169307"/>
                </a:lnTo>
                <a:lnTo>
                  <a:pt x="1145106" y="1168399"/>
                </a:lnTo>
                <a:lnTo>
                  <a:pt x="1142830" y="1167492"/>
                </a:lnTo>
                <a:lnTo>
                  <a:pt x="1140554" y="1165903"/>
                </a:lnTo>
                <a:lnTo>
                  <a:pt x="1138278" y="1164314"/>
                </a:lnTo>
                <a:lnTo>
                  <a:pt x="1136457" y="1162498"/>
                </a:lnTo>
                <a:lnTo>
                  <a:pt x="1134409" y="1160229"/>
                </a:lnTo>
                <a:lnTo>
                  <a:pt x="1132815" y="1157959"/>
                </a:lnTo>
                <a:lnTo>
                  <a:pt x="1131450" y="1155462"/>
                </a:lnTo>
                <a:lnTo>
                  <a:pt x="1130084" y="1152512"/>
                </a:lnTo>
                <a:lnTo>
                  <a:pt x="1129174" y="1149788"/>
                </a:lnTo>
                <a:lnTo>
                  <a:pt x="1128036" y="1146838"/>
                </a:lnTo>
                <a:lnTo>
                  <a:pt x="1127580" y="1143433"/>
                </a:lnTo>
                <a:lnTo>
                  <a:pt x="1127125" y="1140256"/>
                </a:lnTo>
                <a:lnTo>
                  <a:pt x="1127125" y="1136851"/>
                </a:lnTo>
                <a:lnTo>
                  <a:pt x="1127125" y="623687"/>
                </a:lnTo>
                <a:lnTo>
                  <a:pt x="1127125" y="620282"/>
                </a:lnTo>
                <a:lnTo>
                  <a:pt x="1127580" y="617105"/>
                </a:lnTo>
                <a:lnTo>
                  <a:pt x="1128036" y="613927"/>
                </a:lnTo>
                <a:lnTo>
                  <a:pt x="1129174" y="610750"/>
                </a:lnTo>
                <a:lnTo>
                  <a:pt x="1130084" y="608026"/>
                </a:lnTo>
                <a:lnTo>
                  <a:pt x="1131450" y="605303"/>
                </a:lnTo>
                <a:lnTo>
                  <a:pt x="1132815" y="602806"/>
                </a:lnTo>
                <a:lnTo>
                  <a:pt x="1134409" y="600537"/>
                </a:lnTo>
                <a:lnTo>
                  <a:pt x="1136457" y="598267"/>
                </a:lnTo>
                <a:lnTo>
                  <a:pt x="1138278" y="596451"/>
                </a:lnTo>
                <a:lnTo>
                  <a:pt x="1140554" y="594635"/>
                </a:lnTo>
                <a:lnTo>
                  <a:pt x="1142830" y="593274"/>
                </a:lnTo>
                <a:lnTo>
                  <a:pt x="1145106" y="592139"/>
                </a:lnTo>
                <a:lnTo>
                  <a:pt x="1147610" y="591231"/>
                </a:lnTo>
                <a:lnTo>
                  <a:pt x="1150114" y="590777"/>
                </a:lnTo>
                <a:lnTo>
                  <a:pt x="1152617" y="590550"/>
                </a:lnTo>
                <a:close/>
                <a:moveTo>
                  <a:pt x="1633857" y="508000"/>
                </a:moveTo>
                <a:lnTo>
                  <a:pt x="1707830" y="508000"/>
                </a:lnTo>
                <a:lnTo>
                  <a:pt x="1710561" y="508227"/>
                </a:lnTo>
                <a:lnTo>
                  <a:pt x="1713065" y="508680"/>
                </a:lnTo>
                <a:lnTo>
                  <a:pt x="1715797" y="509814"/>
                </a:lnTo>
                <a:lnTo>
                  <a:pt x="1718073" y="510947"/>
                </a:lnTo>
                <a:lnTo>
                  <a:pt x="1720349" y="512534"/>
                </a:lnTo>
                <a:lnTo>
                  <a:pt x="1722170" y="514575"/>
                </a:lnTo>
                <a:lnTo>
                  <a:pt x="1724218" y="516842"/>
                </a:lnTo>
                <a:lnTo>
                  <a:pt x="1726039" y="519109"/>
                </a:lnTo>
                <a:lnTo>
                  <a:pt x="1727860" y="521829"/>
                </a:lnTo>
                <a:lnTo>
                  <a:pt x="1729453" y="524550"/>
                </a:lnTo>
                <a:lnTo>
                  <a:pt x="1730591" y="527950"/>
                </a:lnTo>
                <a:lnTo>
                  <a:pt x="1731729" y="531124"/>
                </a:lnTo>
                <a:lnTo>
                  <a:pt x="1732640" y="534752"/>
                </a:lnTo>
                <a:lnTo>
                  <a:pt x="1733095" y="538152"/>
                </a:lnTo>
                <a:lnTo>
                  <a:pt x="1733550" y="542006"/>
                </a:lnTo>
                <a:lnTo>
                  <a:pt x="1733550" y="545860"/>
                </a:lnTo>
                <a:lnTo>
                  <a:pt x="1733550" y="1132128"/>
                </a:lnTo>
                <a:lnTo>
                  <a:pt x="1733550" y="1135982"/>
                </a:lnTo>
                <a:lnTo>
                  <a:pt x="1733095" y="1139836"/>
                </a:lnTo>
                <a:lnTo>
                  <a:pt x="1732640" y="1143463"/>
                </a:lnTo>
                <a:lnTo>
                  <a:pt x="1731729" y="1146864"/>
                </a:lnTo>
                <a:lnTo>
                  <a:pt x="1730591" y="1150038"/>
                </a:lnTo>
                <a:lnTo>
                  <a:pt x="1729453" y="1153438"/>
                </a:lnTo>
                <a:lnTo>
                  <a:pt x="1727860" y="1156159"/>
                </a:lnTo>
                <a:lnTo>
                  <a:pt x="1726039" y="1158879"/>
                </a:lnTo>
                <a:lnTo>
                  <a:pt x="1724218" y="1161373"/>
                </a:lnTo>
                <a:lnTo>
                  <a:pt x="1722170" y="1163414"/>
                </a:lnTo>
                <a:lnTo>
                  <a:pt x="1720349" y="1165454"/>
                </a:lnTo>
                <a:lnTo>
                  <a:pt x="1718073" y="1167041"/>
                </a:lnTo>
                <a:lnTo>
                  <a:pt x="1715797" y="1168174"/>
                </a:lnTo>
                <a:lnTo>
                  <a:pt x="1713065" y="1169308"/>
                </a:lnTo>
                <a:lnTo>
                  <a:pt x="1710561" y="1169761"/>
                </a:lnTo>
                <a:lnTo>
                  <a:pt x="1707830" y="1169988"/>
                </a:lnTo>
                <a:lnTo>
                  <a:pt x="1633857" y="1169988"/>
                </a:lnTo>
                <a:lnTo>
                  <a:pt x="1631353" y="1169761"/>
                </a:lnTo>
                <a:lnTo>
                  <a:pt x="1628850" y="1169308"/>
                </a:lnTo>
                <a:lnTo>
                  <a:pt x="1626346" y="1168174"/>
                </a:lnTo>
                <a:lnTo>
                  <a:pt x="1624070" y="1167041"/>
                </a:lnTo>
                <a:lnTo>
                  <a:pt x="1621794" y="1165454"/>
                </a:lnTo>
                <a:lnTo>
                  <a:pt x="1619518" y="1163414"/>
                </a:lnTo>
                <a:lnTo>
                  <a:pt x="1617469" y="1161373"/>
                </a:lnTo>
                <a:lnTo>
                  <a:pt x="1615648" y="1158879"/>
                </a:lnTo>
                <a:lnTo>
                  <a:pt x="1614055" y="1156159"/>
                </a:lnTo>
                <a:lnTo>
                  <a:pt x="1612689" y="1153438"/>
                </a:lnTo>
                <a:lnTo>
                  <a:pt x="1611324" y="1150038"/>
                </a:lnTo>
                <a:lnTo>
                  <a:pt x="1610186" y="1146864"/>
                </a:lnTo>
                <a:lnTo>
                  <a:pt x="1609275" y="1143463"/>
                </a:lnTo>
                <a:lnTo>
                  <a:pt x="1608820" y="1139836"/>
                </a:lnTo>
                <a:lnTo>
                  <a:pt x="1608365" y="1135982"/>
                </a:lnTo>
                <a:lnTo>
                  <a:pt x="1608137" y="1132128"/>
                </a:lnTo>
                <a:lnTo>
                  <a:pt x="1608137" y="545860"/>
                </a:lnTo>
                <a:lnTo>
                  <a:pt x="1608365" y="542006"/>
                </a:lnTo>
                <a:lnTo>
                  <a:pt x="1608820" y="538152"/>
                </a:lnTo>
                <a:lnTo>
                  <a:pt x="1609275" y="534752"/>
                </a:lnTo>
                <a:lnTo>
                  <a:pt x="1610186" y="531124"/>
                </a:lnTo>
                <a:lnTo>
                  <a:pt x="1611324" y="527950"/>
                </a:lnTo>
                <a:lnTo>
                  <a:pt x="1612689" y="524550"/>
                </a:lnTo>
                <a:lnTo>
                  <a:pt x="1614055" y="521829"/>
                </a:lnTo>
                <a:lnTo>
                  <a:pt x="1615648" y="519109"/>
                </a:lnTo>
                <a:lnTo>
                  <a:pt x="1617469" y="516842"/>
                </a:lnTo>
                <a:lnTo>
                  <a:pt x="1619518" y="514575"/>
                </a:lnTo>
                <a:lnTo>
                  <a:pt x="1621794" y="512534"/>
                </a:lnTo>
                <a:lnTo>
                  <a:pt x="1624070" y="510947"/>
                </a:lnTo>
                <a:lnTo>
                  <a:pt x="1626346" y="509814"/>
                </a:lnTo>
                <a:lnTo>
                  <a:pt x="1628850" y="508680"/>
                </a:lnTo>
                <a:lnTo>
                  <a:pt x="1631353" y="508227"/>
                </a:lnTo>
                <a:lnTo>
                  <a:pt x="1633857" y="508000"/>
                </a:lnTo>
                <a:close/>
                <a:moveTo>
                  <a:pt x="1501548" y="319088"/>
                </a:moveTo>
                <a:lnTo>
                  <a:pt x="1733323" y="319088"/>
                </a:lnTo>
                <a:lnTo>
                  <a:pt x="1733323" y="319316"/>
                </a:lnTo>
                <a:lnTo>
                  <a:pt x="1733550" y="319316"/>
                </a:lnTo>
                <a:lnTo>
                  <a:pt x="1733550" y="464215"/>
                </a:lnTo>
                <a:lnTo>
                  <a:pt x="1637620" y="464215"/>
                </a:lnTo>
                <a:lnTo>
                  <a:pt x="1637620" y="418038"/>
                </a:lnTo>
                <a:lnTo>
                  <a:pt x="1318759" y="617303"/>
                </a:lnTo>
                <a:lnTo>
                  <a:pt x="1250723" y="574766"/>
                </a:lnTo>
                <a:lnTo>
                  <a:pt x="1253444" y="573174"/>
                </a:lnTo>
                <a:lnTo>
                  <a:pt x="1146628" y="506525"/>
                </a:lnTo>
                <a:lnTo>
                  <a:pt x="844096" y="695326"/>
                </a:lnTo>
                <a:lnTo>
                  <a:pt x="776287" y="653016"/>
                </a:lnTo>
                <a:lnTo>
                  <a:pt x="1147082" y="421450"/>
                </a:lnTo>
                <a:lnTo>
                  <a:pt x="1215118" y="463533"/>
                </a:lnTo>
                <a:lnTo>
                  <a:pt x="1214437" y="464215"/>
                </a:lnTo>
                <a:lnTo>
                  <a:pt x="1321253" y="530637"/>
                </a:lnTo>
                <a:lnTo>
                  <a:pt x="1564368" y="379141"/>
                </a:lnTo>
                <a:lnTo>
                  <a:pt x="1501548" y="379141"/>
                </a:lnTo>
                <a:lnTo>
                  <a:pt x="1501548" y="319088"/>
                </a:lnTo>
                <a:close/>
                <a:moveTo>
                  <a:pt x="229507" y="91395"/>
                </a:moveTo>
                <a:lnTo>
                  <a:pt x="225651" y="91621"/>
                </a:lnTo>
                <a:lnTo>
                  <a:pt x="221796" y="91848"/>
                </a:lnTo>
                <a:lnTo>
                  <a:pt x="218394" y="92075"/>
                </a:lnTo>
                <a:lnTo>
                  <a:pt x="214539" y="92755"/>
                </a:lnTo>
                <a:lnTo>
                  <a:pt x="210910" y="93662"/>
                </a:lnTo>
                <a:lnTo>
                  <a:pt x="207509" y="94570"/>
                </a:lnTo>
                <a:lnTo>
                  <a:pt x="204107" y="95704"/>
                </a:lnTo>
                <a:lnTo>
                  <a:pt x="200705" y="96837"/>
                </a:lnTo>
                <a:lnTo>
                  <a:pt x="197303" y="98198"/>
                </a:lnTo>
                <a:lnTo>
                  <a:pt x="194355" y="99559"/>
                </a:lnTo>
                <a:lnTo>
                  <a:pt x="191407" y="101373"/>
                </a:lnTo>
                <a:lnTo>
                  <a:pt x="188232" y="103187"/>
                </a:lnTo>
                <a:lnTo>
                  <a:pt x="185284" y="105002"/>
                </a:lnTo>
                <a:lnTo>
                  <a:pt x="182562" y="107270"/>
                </a:lnTo>
                <a:lnTo>
                  <a:pt x="179614" y="109311"/>
                </a:lnTo>
                <a:lnTo>
                  <a:pt x="177119" y="111579"/>
                </a:lnTo>
                <a:lnTo>
                  <a:pt x="174851" y="114073"/>
                </a:lnTo>
                <a:lnTo>
                  <a:pt x="172357" y="116568"/>
                </a:lnTo>
                <a:lnTo>
                  <a:pt x="170316" y="119062"/>
                </a:lnTo>
                <a:lnTo>
                  <a:pt x="168275" y="121784"/>
                </a:lnTo>
                <a:lnTo>
                  <a:pt x="166460" y="124505"/>
                </a:lnTo>
                <a:lnTo>
                  <a:pt x="164646" y="127454"/>
                </a:lnTo>
                <a:lnTo>
                  <a:pt x="162832" y="130402"/>
                </a:lnTo>
                <a:lnTo>
                  <a:pt x="161471" y="133350"/>
                </a:lnTo>
                <a:lnTo>
                  <a:pt x="160110" y="136525"/>
                </a:lnTo>
                <a:lnTo>
                  <a:pt x="158976" y="139700"/>
                </a:lnTo>
                <a:lnTo>
                  <a:pt x="158069" y="143102"/>
                </a:lnTo>
                <a:lnTo>
                  <a:pt x="156935" y="146277"/>
                </a:lnTo>
                <a:lnTo>
                  <a:pt x="156482" y="149679"/>
                </a:lnTo>
                <a:lnTo>
                  <a:pt x="156028" y="153080"/>
                </a:lnTo>
                <a:lnTo>
                  <a:pt x="155801" y="156709"/>
                </a:lnTo>
                <a:lnTo>
                  <a:pt x="155801" y="160111"/>
                </a:lnTo>
                <a:lnTo>
                  <a:pt x="155801" y="1330098"/>
                </a:lnTo>
                <a:lnTo>
                  <a:pt x="155801" y="1333500"/>
                </a:lnTo>
                <a:lnTo>
                  <a:pt x="156028" y="1337129"/>
                </a:lnTo>
                <a:lnTo>
                  <a:pt x="156482" y="1340531"/>
                </a:lnTo>
                <a:lnTo>
                  <a:pt x="156935" y="1343932"/>
                </a:lnTo>
                <a:lnTo>
                  <a:pt x="158069" y="1347561"/>
                </a:lnTo>
                <a:lnTo>
                  <a:pt x="158976" y="1350509"/>
                </a:lnTo>
                <a:lnTo>
                  <a:pt x="160110" y="1353684"/>
                </a:lnTo>
                <a:lnTo>
                  <a:pt x="161471" y="1357086"/>
                </a:lnTo>
                <a:lnTo>
                  <a:pt x="162832" y="1360034"/>
                </a:lnTo>
                <a:lnTo>
                  <a:pt x="164646" y="1362756"/>
                </a:lnTo>
                <a:lnTo>
                  <a:pt x="166460" y="1365931"/>
                </a:lnTo>
                <a:lnTo>
                  <a:pt x="168275" y="1368652"/>
                </a:lnTo>
                <a:lnTo>
                  <a:pt x="170316" y="1371373"/>
                </a:lnTo>
                <a:lnTo>
                  <a:pt x="172357" y="1373868"/>
                </a:lnTo>
                <a:lnTo>
                  <a:pt x="174851" y="1376590"/>
                </a:lnTo>
                <a:lnTo>
                  <a:pt x="177119" y="1378857"/>
                </a:lnTo>
                <a:lnTo>
                  <a:pt x="179614" y="1381125"/>
                </a:lnTo>
                <a:lnTo>
                  <a:pt x="182562" y="1383393"/>
                </a:lnTo>
                <a:lnTo>
                  <a:pt x="185284" y="1385207"/>
                </a:lnTo>
                <a:lnTo>
                  <a:pt x="188232" y="1387248"/>
                </a:lnTo>
                <a:lnTo>
                  <a:pt x="191407" y="1389063"/>
                </a:lnTo>
                <a:lnTo>
                  <a:pt x="194355" y="1390650"/>
                </a:lnTo>
                <a:lnTo>
                  <a:pt x="197303" y="1392238"/>
                </a:lnTo>
                <a:lnTo>
                  <a:pt x="200705" y="1393598"/>
                </a:lnTo>
                <a:lnTo>
                  <a:pt x="204107" y="1394959"/>
                </a:lnTo>
                <a:lnTo>
                  <a:pt x="207509" y="1395866"/>
                </a:lnTo>
                <a:lnTo>
                  <a:pt x="210910" y="1397000"/>
                </a:lnTo>
                <a:lnTo>
                  <a:pt x="214539" y="1397681"/>
                </a:lnTo>
                <a:lnTo>
                  <a:pt x="218394" y="1398134"/>
                </a:lnTo>
                <a:lnTo>
                  <a:pt x="221796" y="1398588"/>
                </a:lnTo>
                <a:lnTo>
                  <a:pt x="225651" y="1399041"/>
                </a:lnTo>
                <a:lnTo>
                  <a:pt x="229507" y="1399041"/>
                </a:lnTo>
                <a:lnTo>
                  <a:pt x="2280330" y="1399041"/>
                </a:lnTo>
                <a:lnTo>
                  <a:pt x="2284186" y="1399041"/>
                </a:lnTo>
                <a:lnTo>
                  <a:pt x="2288041" y="1398588"/>
                </a:lnTo>
                <a:lnTo>
                  <a:pt x="2291670" y="1398134"/>
                </a:lnTo>
                <a:lnTo>
                  <a:pt x="2295298" y="1397681"/>
                </a:lnTo>
                <a:lnTo>
                  <a:pt x="2299154" y="1397000"/>
                </a:lnTo>
                <a:lnTo>
                  <a:pt x="2302555" y="1395866"/>
                </a:lnTo>
                <a:lnTo>
                  <a:pt x="2305957" y="1394959"/>
                </a:lnTo>
                <a:lnTo>
                  <a:pt x="2309359" y="1393598"/>
                </a:lnTo>
                <a:lnTo>
                  <a:pt x="2312534" y="1392238"/>
                </a:lnTo>
                <a:lnTo>
                  <a:pt x="2315709" y="1390650"/>
                </a:lnTo>
                <a:lnTo>
                  <a:pt x="2318884" y="1389063"/>
                </a:lnTo>
                <a:lnTo>
                  <a:pt x="2321832" y="1387248"/>
                </a:lnTo>
                <a:lnTo>
                  <a:pt x="2324780" y="1385207"/>
                </a:lnTo>
                <a:lnTo>
                  <a:pt x="2327502" y="1383393"/>
                </a:lnTo>
                <a:lnTo>
                  <a:pt x="2330223" y="1381125"/>
                </a:lnTo>
                <a:lnTo>
                  <a:pt x="2332945" y="1378857"/>
                </a:lnTo>
                <a:lnTo>
                  <a:pt x="2335213" y="1376590"/>
                </a:lnTo>
                <a:lnTo>
                  <a:pt x="2337707" y="1373868"/>
                </a:lnTo>
                <a:lnTo>
                  <a:pt x="2339748" y="1371373"/>
                </a:lnTo>
                <a:lnTo>
                  <a:pt x="2341789" y="1368652"/>
                </a:lnTo>
                <a:lnTo>
                  <a:pt x="2343830" y="1365931"/>
                </a:lnTo>
                <a:lnTo>
                  <a:pt x="2345418" y="1362756"/>
                </a:lnTo>
                <a:lnTo>
                  <a:pt x="2347232" y="1360034"/>
                </a:lnTo>
                <a:lnTo>
                  <a:pt x="2348593" y="1357086"/>
                </a:lnTo>
                <a:lnTo>
                  <a:pt x="2350180" y="1353684"/>
                </a:lnTo>
                <a:lnTo>
                  <a:pt x="2351088" y="1350509"/>
                </a:lnTo>
                <a:lnTo>
                  <a:pt x="2351995" y="1347561"/>
                </a:lnTo>
                <a:lnTo>
                  <a:pt x="2352902" y="1343932"/>
                </a:lnTo>
                <a:lnTo>
                  <a:pt x="2353582" y="1340531"/>
                </a:lnTo>
                <a:lnTo>
                  <a:pt x="2354036" y="1337129"/>
                </a:lnTo>
                <a:lnTo>
                  <a:pt x="2354263" y="1333500"/>
                </a:lnTo>
                <a:lnTo>
                  <a:pt x="2354263" y="1330098"/>
                </a:lnTo>
                <a:lnTo>
                  <a:pt x="2354263" y="160111"/>
                </a:lnTo>
                <a:lnTo>
                  <a:pt x="2354263" y="156709"/>
                </a:lnTo>
                <a:lnTo>
                  <a:pt x="2354036" y="153080"/>
                </a:lnTo>
                <a:lnTo>
                  <a:pt x="2353582" y="149679"/>
                </a:lnTo>
                <a:lnTo>
                  <a:pt x="2352902" y="146277"/>
                </a:lnTo>
                <a:lnTo>
                  <a:pt x="2351995" y="143102"/>
                </a:lnTo>
                <a:lnTo>
                  <a:pt x="2351088" y="139700"/>
                </a:lnTo>
                <a:lnTo>
                  <a:pt x="2350180" y="136525"/>
                </a:lnTo>
                <a:lnTo>
                  <a:pt x="2348593" y="133350"/>
                </a:lnTo>
                <a:lnTo>
                  <a:pt x="2347232" y="130402"/>
                </a:lnTo>
                <a:lnTo>
                  <a:pt x="2345418" y="127454"/>
                </a:lnTo>
                <a:lnTo>
                  <a:pt x="2343830" y="124505"/>
                </a:lnTo>
                <a:lnTo>
                  <a:pt x="2341789" y="121784"/>
                </a:lnTo>
                <a:lnTo>
                  <a:pt x="2339748" y="119062"/>
                </a:lnTo>
                <a:lnTo>
                  <a:pt x="2337707" y="116568"/>
                </a:lnTo>
                <a:lnTo>
                  <a:pt x="2335213" y="114073"/>
                </a:lnTo>
                <a:lnTo>
                  <a:pt x="2332945" y="111579"/>
                </a:lnTo>
                <a:lnTo>
                  <a:pt x="2330223" y="109311"/>
                </a:lnTo>
                <a:lnTo>
                  <a:pt x="2327502" y="107270"/>
                </a:lnTo>
                <a:lnTo>
                  <a:pt x="2324780" y="105002"/>
                </a:lnTo>
                <a:lnTo>
                  <a:pt x="2321832" y="103187"/>
                </a:lnTo>
                <a:lnTo>
                  <a:pt x="2318884" y="101373"/>
                </a:lnTo>
                <a:lnTo>
                  <a:pt x="2315709" y="99559"/>
                </a:lnTo>
                <a:lnTo>
                  <a:pt x="2312534" y="98198"/>
                </a:lnTo>
                <a:lnTo>
                  <a:pt x="2309359" y="96837"/>
                </a:lnTo>
                <a:lnTo>
                  <a:pt x="2305957" y="95704"/>
                </a:lnTo>
                <a:lnTo>
                  <a:pt x="2302555" y="94570"/>
                </a:lnTo>
                <a:lnTo>
                  <a:pt x="2299154" y="93662"/>
                </a:lnTo>
                <a:lnTo>
                  <a:pt x="2295298" y="92755"/>
                </a:lnTo>
                <a:lnTo>
                  <a:pt x="2291670" y="92075"/>
                </a:lnTo>
                <a:lnTo>
                  <a:pt x="2288041" y="91848"/>
                </a:lnTo>
                <a:lnTo>
                  <a:pt x="2284186" y="91621"/>
                </a:lnTo>
                <a:lnTo>
                  <a:pt x="2280330" y="91395"/>
                </a:lnTo>
                <a:lnTo>
                  <a:pt x="229507" y="91395"/>
                </a:lnTo>
                <a:close/>
                <a:moveTo>
                  <a:pt x="81642" y="0"/>
                </a:moveTo>
                <a:lnTo>
                  <a:pt x="86178" y="0"/>
                </a:lnTo>
                <a:lnTo>
                  <a:pt x="2424113" y="0"/>
                </a:lnTo>
                <a:lnTo>
                  <a:pt x="2428648" y="0"/>
                </a:lnTo>
                <a:lnTo>
                  <a:pt x="2432730" y="227"/>
                </a:lnTo>
                <a:lnTo>
                  <a:pt x="2436813" y="680"/>
                </a:lnTo>
                <a:lnTo>
                  <a:pt x="2441122" y="1361"/>
                </a:lnTo>
                <a:lnTo>
                  <a:pt x="2445204" y="2268"/>
                </a:lnTo>
                <a:lnTo>
                  <a:pt x="2449286" y="3402"/>
                </a:lnTo>
                <a:lnTo>
                  <a:pt x="2452914" y="4536"/>
                </a:lnTo>
                <a:lnTo>
                  <a:pt x="2456770" y="5896"/>
                </a:lnTo>
                <a:lnTo>
                  <a:pt x="2460625" y="7484"/>
                </a:lnTo>
                <a:lnTo>
                  <a:pt x="2464480" y="9298"/>
                </a:lnTo>
                <a:lnTo>
                  <a:pt x="2467882" y="11339"/>
                </a:lnTo>
                <a:lnTo>
                  <a:pt x="2471284" y="13380"/>
                </a:lnTo>
                <a:lnTo>
                  <a:pt x="2474459" y="15421"/>
                </a:lnTo>
                <a:lnTo>
                  <a:pt x="2477861" y="17916"/>
                </a:lnTo>
                <a:lnTo>
                  <a:pt x="2480809" y="20184"/>
                </a:lnTo>
                <a:lnTo>
                  <a:pt x="2483757" y="22905"/>
                </a:lnTo>
                <a:lnTo>
                  <a:pt x="2486479" y="25400"/>
                </a:lnTo>
                <a:lnTo>
                  <a:pt x="2489200" y="28348"/>
                </a:lnTo>
                <a:lnTo>
                  <a:pt x="2491695" y="31296"/>
                </a:lnTo>
                <a:lnTo>
                  <a:pt x="2493963" y="34471"/>
                </a:lnTo>
                <a:lnTo>
                  <a:pt x="2496230" y="37646"/>
                </a:lnTo>
                <a:lnTo>
                  <a:pt x="2498272" y="40821"/>
                </a:lnTo>
                <a:lnTo>
                  <a:pt x="2499859" y="44450"/>
                </a:lnTo>
                <a:lnTo>
                  <a:pt x="2501673" y="47625"/>
                </a:lnTo>
                <a:lnTo>
                  <a:pt x="2503261" y="51480"/>
                </a:lnTo>
                <a:lnTo>
                  <a:pt x="2504395" y="54882"/>
                </a:lnTo>
                <a:lnTo>
                  <a:pt x="2505755" y="58737"/>
                </a:lnTo>
                <a:lnTo>
                  <a:pt x="2506663" y="62593"/>
                </a:lnTo>
                <a:lnTo>
                  <a:pt x="2507343" y="66221"/>
                </a:lnTo>
                <a:lnTo>
                  <a:pt x="2508023" y="70304"/>
                </a:lnTo>
                <a:lnTo>
                  <a:pt x="2508250" y="74159"/>
                </a:lnTo>
                <a:lnTo>
                  <a:pt x="2508250" y="78241"/>
                </a:lnTo>
                <a:lnTo>
                  <a:pt x="2508250" y="1411968"/>
                </a:lnTo>
                <a:lnTo>
                  <a:pt x="2508250" y="1416050"/>
                </a:lnTo>
                <a:lnTo>
                  <a:pt x="2508023" y="1420132"/>
                </a:lnTo>
                <a:lnTo>
                  <a:pt x="2507343" y="1423988"/>
                </a:lnTo>
                <a:lnTo>
                  <a:pt x="2506663" y="1427616"/>
                </a:lnTo>
                <a:lnTo>
                  <a:pt x="2505755" y="1431472"/>
                </a:lnTo>
                <a:lnTo>
                  <a:pt x="2504395" y="1435327"/>
                </a:lnTo>
                <a:lnTo>
                  <a:pt x="2503261" y="1439182"/>
                </a:lnTo>
                <a:lnTo>
                  <a:pt x="2501673" y="1442584"/>
                </a:lnTo>
                <a:lnTo>
                  <a:pt x="2499859" y="1446213"/>
                </a:lnTo>
                <a:lnTo>
                  <a:pt x="2498272" y="1449388"/>
                </a:lnTo>
                <a:lnTo>
                  <a:pt x="2496230" y="1452790"/>
                </a:lnTo>
                <a:lnTo>
                  <a:pt x="2493963" y="1455965"/>
                </a:lnTo>
                <a:lnTo>
                  <a:pt x="2491695" y="1458913"/>
                </a:lnTo>
                <a:lnTo>
                  <a:pt x="2489200" y="1462088"/>
                </a:lnTo>
                <a:lnTo>
                  <a:pt x="2486479" y="1464809"/>
                </a:lnTo>
                <a:lnTo>
                  <a:pt x="2483757" y="1467531"/>
                </a:lnTo>
                <a:lnTo>
                  <a:pt x="2480809" y="1470025"/>
                </a:lnTo>
                <a:lnTo>
                  <a:pt x="2477861" y="1472747"/>
                </a:lnTo>
                <a:lnTo>
                  <a:pt x="2474459" y="1475015"/>
                </a:lnTo>
                <a:lnTo>
                  <a:pt x="2471284" y="1477282"/>
                </a:lnTo>
                <a:lnTo>
                  <a:pt x="2467882" y="1479097"/>
                </a:lnTo>
                <a:lnTo>
                  <a:pt x="2464480" y="1480911"/>
                </a:lnTo>
                <a:lnTo>
                  <a:pt x="2460625" y="1482725"/>
                </a:lnTo>
                <a:lnTo>
                  <a:pt x="2456770" y="1484313"/>
                </a:lnTo>
                <a:lnTo>
                  <a:pt x="2452914" y="1485674"/>
                </a:lnTo>
                <a:lnTo>
                  <a:pt x="2449286" y="1487034"/>
                </a:lnTo>
                <a:lnTo>
                  <a:pt x="2445204" y="1487941"/>
                </a:lnTo>
                <a:lnTo>
                  <a:pt x="2441122" y="1488849"/>
                </a:lnTo>
                <a:lnTo>
                  <a:pt x="2436813" y="1489529"/>
                </a:lnTo>
                <a:lnTo>
                  <a:pt x="2432730" y="1489982"/>
                </a:lnTo>
                <a:lnTo>
                  <a:pt x="2428648" y="1490209"/>
                </a:lnTo>
                <a:lnTo>
                  <a:pt x="2424113" y="1490663"/>
                </a:lnTo>
                <a:lnTo>
                  <a:pt x="86178" y="1490663"/>
                </a:lnTo>
                <a:lnTo>
                  <a:pt x="81642" y="1490209"/>
                </a:lnTo>
                <a:lnTo>
                  <a:pt x="77333" y="1489982"/>
                </a:lnTo>
                <a:lnTo>
                  <a:pt x="73251" y="1489529"/>
                </a:lnTo>
                <a:lnTo>
                  <a:pt x="68942" y="1488849"/>
                </a:lnTo>
                <a:lnTo>
                  <a:pt x="64860" y="1487941"/>
                </a:lnTo>
                <a:lnTo>
                  <a:pt x="60778" y="1487034"/>
                </a:lnTo>
                <a:lnTo>
                  <a:pt x="57150" y="1485674"/>
                </a:lnTo>
                <a:lnTo>
                  <a:pt x="53294" y="1484313"/>
                </a:lnTo>
                <a:lnTo>
                  <a:pt x="49439" y="1482725"/>
                </a:lnTo>
                <a:lnTo>
                  <a:pt x="45810" y="1480911"/>
                </a:lnTo>
                <a:lnTo>
                  <a:pt x="42182" y="1479097"/>
                </a:lnTo>
                <a:lnTo>
                  <a:pt x="39007" y="1477282"/>
                </a:lnTo>
                <a:lnTo>
                  <a:pt x="35605" y="1475015"/>
                </a:lnTo>
                <a:lnTo>
                  <a:pt x="32430" y="1472747"/>
                </a:lnTo>
                <a:lnTo>
                  <a:pt x="29255" y="1470025"/>
                </a:lnTo>
                <a:lnTo>
                  <a:pt x="26307" y="1467531"/>
                </a:lnTo>
                <a:lnTo>
                  <a:pt x="23585" y="1464809"/>
                </a:lnTo>
                <a:lnTo>
                  <a:pt x="21091" y="1462088"/>
                </a:lnTo>
                <a:lnTo>
                  <a:pt x="18596" y="1458913"/>
                </a:lnTo>
                <a:lnTo>
                  <a:pt x="16101" y="1455965"/>
                </a:lnTo>
                <a:lnTo>
                  <a:pt x="13833" y="1452790"/>
                </a:lnTo>
                <a:lnTo>
                  <a:pt x="12019" y="1449388"/>
                </a:lnTo>
                <a:lnTo>
                  <a:pt x="9978" y="1446213"/>
                </a:lnTo>
                <a:lnTo>
                  <a:pt x="8391" y="1442584"/>
                </a:lnTo>
                <a:lnTo>
                  <a:pt x="6803" y="1439182"/>
                </a:lnTo>
                <a:lnTo>
                  <a:pt x="5442" y="1435327"/>
                </a:lnTo>
                <a:lnTo>
                  <a:pt x="4308" y="1431472"/>
                </a:lnTo>
                <a:lnTo>
                  <a:pt x="3401" y="1427616"/>
                </a:lnTo>
                <a:lnTo>
                  <a:pt x="2494" y="1423988"/>
                </a:lnTo>
                <a:lnTo>
                  <a:pt x="2041" y="1420132"/>
                </a:lnTo>
                <a:lnTo>
                  <a:pt x="1814" y="1416050"/>
                </a:lnTo>
                <a:lnTo>
                  <a:pt x="1587" y="1411968"/>
                </a:lnTo>
                <a:lnTo>
                  <a:pt x="1587" y="78241"/>
                </a:lnTo>
                <a:lnTo>
                  <a:pt x="1814" y="74159"/>
                </a:lnTo>
                <a:lnTo>
                  <a:pt x="2041" y="70304"/>
                </a:lnTo>
                <a:lnTo>
                  <a:pt x="2494" y="66221"/>
                </a:lnTo>
                <a:lnTo>
                  <a:pt x="3401" y="62593"/>
                </a:lnTo>
                <a:lnTo>
                  <a:pt x="4308" y="58737"/>
                </a:lnTo>
                <a:lnTo>
                  <a:pt x="5442" y="54882"/>
                </a:lnTo>
                <a:lnTo>
                  <a:pt x="6803" y="51480"/>
                </a:lnTo>
                <a:lnTo>
                  <a:pt x="8391" y="47625"/>
                </a:lnTo>
                <a:lnTo>
                  <a:pt x="9978" y="44450"/>
                </a:lnTo>
                <a:lnTo>
                  <a:pt x="12019" y="40821"/>
                </a:lnTo>
                <a:lnTo>
                  <a:pt x="13833" y="37646"/>
                </a:lnTo>
                <a:lnTo>
                  <a:pt x="16101" y="34471"/>
                </a:lnTo>
                <a:lnTo>
                  <a:pt x="18596" y="31296"/>
                </a:lnTo>
                <a:lnTo>
                  <a:pt x="21091" y="28348"/>
                </a:lnTo>
                <a:lnTo>
                  <a:pt x="23585" y="25400"/>
                </a:lnTo>
                <a:lnTo>
                  <a:pt x="26307" y="22905"/>
                </a:lnTo>
                <a:lnTo>
                  <a:pt x="29255" y="20184"/>
                </a:lnTo>
                <a:lnTo>
                  <a:pt x="32430" y="17916"/>
                </a:lnTo>
                <a:lnTo>
                  <a:pt x="35605" y="15421"/>
                </a:lnTo>
                <a:lnTo>
                  <a:pt x="39007" y="13380"/>
                </a:lnTo>
                <a:lnTo>
                  <a:pt x="42182" y="11339"/>
                </a:lnTo>
                <a:lnTo>
                  <a:pt x="45810" y="9298"/>
                </a:lnTo>
                <a:lnTo>
                  <a:pt x="49439" y="7484"/>
                </a:lnTo>
                <a:lnTo>
                  <a:pt x="53294" y="5896"/>
                </a:lnTo>
                <a:lnTo>
                  <a:pt x="57150" y="4536"/>
                </a:lnTo>
                <a:lnTo>
                  <a:pt x="60778" y="3402"/>
                </a:lnTo>
                <a:lnTo>
                  <a:pt x="64860" y="2268"/>
                </a:lnTo>
                <a:lnTo>
                  <a:pt x="68942" y="1361"/>
                </a:lnTo>
                <a:lnTo>
                  <a:pt x="73251" y="680"/>
                </a:lnTo>
                <a:lnTo>
                  <a:pt x="77333" y="227"/>
                </a:lnTo>
                <a:lnTo>
                  <a:pt x="81642"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a typeface="宋体" panose="02010600030101010101" pitchFamily="2" charset="-122"/>
            </a:endParaRPr>
          </a:p>
        </p:txBody>
      </p:sp>
      <p:pic>
        <p:nvPicPr>
          <p:cNvPr id="49" name="MH_Other_2"/>
          <p:cNvPicPr>
            <a:picLocks noChangeAspect="1"/>
          </p:cNvPicPr>
          <p:nvPr>
            <p:custDataLst>
              <p:tags r:id="rId9"/>
            </p:custDataLst>
          </p:nvPr>
        </p:nvPicPr>
        <p:blipFill>
          <a:blip r:embed="rId10" cstate="print">
            <a:extLst>
              <a:ext uri="{28A0092B-C50C-407E-A947-70E740481C1C}">
                <a14:useLocalDpi xmlns:a14="http://schemas.microsoft.com/office/drawing/2010/main" val="0"/>
              </a:ext>
            </a:extLst>
          </a:blip>
          <a:srcRect b="50887"/>
          <a:stretch>
            <a:fillRect/>
          </a:stretch>
        </p:blipFill>
        <p:spPr bwMode="auto">
          <a:xfrm>
            <a:off x="3140298" y="2735730"/>
            <a:ext cx="6004326" cy="65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文本框 1"/>
          <p:cNvSpPr txBox="1"/>
          <p:nvPr>
            <p:custDataLst>
              <p:tags r:id="rId11"/>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3" name="直接连接符 2"/>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23" name="直接连接符 22"/>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2" name="矩形 3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2"/>
          <p:cNvSpPr txBox="1"/>
          <p:nvPr>
            <p:custDataLst>
              <p:tags r:id="rId12"/>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387350" y="1200785"/>
            <a:ext cx="11391265" cy="4924425"/>
            <a:chOff x="1075532" y="1684627"/>
            <a:chExt cx="10037524" cy="2885755"/>
          </a:xfrm>
        </p:grpSpPr>
        <p:sp>
          <p:nvSpPr>
            <p:cNvPr id="47" name="矩形 46"/>
            <p:cNvSpPr/>
            <p:nvPr>
              <p:custDataLst>
                <p:tags r:id="rId1"/>
              </p:custDataLst>
            </p:nvPr>
          </p:nvSpPr>
          <p:spPr>
            <a:xfrm>
              <a:off x="1075532" y="1911522"/>
              <a:ext cx="10037524" cy="1149263"/>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0493" y="1684627"/>
              <a:ext cx="5790179" cy="577151"/>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（六）管控安全风险，排查治理隐患。</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4"/>
              </p:custDataLst>
            </p:nvPr>
          </p:nvSpPr>
          <p:spPr>
            <a:xfrm>
              <a:off x="1152188" y="2069662"/>
              <a:ext cx="9960868" cy="2500720"/>
            </a:xfrm>
            <a:prstGeom prst="rect">
              <a:avLst/>
            </a:prstGeom>
            <a:noFill/>
          </p:spPr>
          <p:txBody>
            <a:bodyPr wrap="square" rtlCol="0">
              <a:noAutofit/>
            </a:bodyPr>
            <a:lstStyle/>
            <a:p>
              <a:pPr indent="304800" fontAlgn="auto">
                <a:lnSpc>
                  <a:spcPct val="125000"/>
                </a:lnSpc>
                <a:spcBef>
                  <a:spcPts val="0"/>
                </a:spcBef>
                <a:spcAft>
                  <a:spcPts val="0"/>
                </a:spcAft>
              </a:pP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304800" fontAlgn="auto">
                <a:lnSpc>
                  <a:spcPct val="125000"/>
                </a:lnSpc>
                <a:spcBef>
                  <a:spcPts val="0"/>
                </a:spcBef>
                <a:spcAft>
                  <a:spcPts val="0"/>
                </a:spcAft>
              </a:pPr>
              <a:endParaRPr lang="zh-CN" altLang="en-US" sz="2000" b="1" dirty="0">
                <a:latin typeface="微软雅黑" panose="020B0503020204020204" pitchFamily="34" charset="-122"/>
                <a:ea typeface="微软雅黑" panose="020B0503020204020204" pitchFamily="34" charset="-122"/>
                <a:cs typeface="阿里巴巴普惠体 B" panose="00020600040101010101" pitchFamily="18" charset="-122"/>
                <a:sym typeface="+mn-ea"/>
              </a:endParaRPr>
            </a:p>
            <a:p>
              <a:pPr indent="304800" fontAlgn="auto">
                <a:lnSpc>
                  <a:spcPct val="125000"/>
                </a:lnSpc>
                <a:spcBef>
                  <a:spcPts val="0"/>
                </a:spcBef>
                <a:spcAft>
                  <a:spcPts val="0"/>
                </a:spcAft>
              </a:pP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6" name="椭圆 5"/>
          <p:cNvSpPr/>
          <p:nvPr/>
        </p:nvSpPr>
        <p:spPr>
          <a:xfrm>
            <a:off x="1708326" y="2930537"/>
            <a:ext cx="2363189" cy="2363189"/>
          </a:xfrm>
          <a:prstGeom prst="ellipse">
            <a:avLst/>
          </a:prstGeom>
          <a:solidFill>
            <a:srgbClr val="005DA2"/>
          </a:solidFill>
          <a:ln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1593776" y="2815987"/>
            <a:ext cx="2592288" cy="2592288"/>
          </a:xfrm>
          <a:prstGeom prst="ellipse">
            <a:avLst/>
          </a:prstGeom>
          <a:noFill/>
          <a:ln cmpd="sng">
            <a:solidFill>
              <a:srgbClr val="005D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9" name="直接连接符 48"/>
          <p:cNvCxnSpPr>
            <a:stCxn id="48" idx="6"/>
          </p:cNvCxnSpPr>
          <p:nvPr/>
        </p:nvCxnSpPr>
        <p:spPr>
          <a:xfrm>
            <a:off x="4186064" y="4112131"/>
            <a:ext cx="1151682"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a:stCxn id="48" idx="4"/>
          </p:cNvCxnSpPr>
          <p:nvPr/>
        </p:nvCxnSpPr>
        <p:spPr>
          <a:xfrm>
            <a:off x="2889920" y="5408275"/>
            <a:ext cx="2447826"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51" name="组合 50"/>
          <p:cNvGrpSpPr/>
          <p:nvPr>
            <p:custDataLst>
              <p:tags r:id="rId5"/>
            </p:custDataLst>
          </p:nvPr>
        </p:nvGrpSpPr>
        <p:grpSpPr>
          <a:xfrm>
            <a:off x="4978152" y="2455947"/>
            <a:ext cx="720080" cy="720080"/>
            <a:chOff x="3995936" y="1495374"/>
            <a:chExt cx="720080" cy="720080"/>
          </a:xfrm>
        </p:grpSpPr>
        <p:sp>
          <p:nvSpPr>
            <p:cNvPr id="53" name="椭圆 52"/>
            <p:cNvSpPr/>
            <p:nvPr>
              <p:custDataLst>
                <p:tags r:id="rId6"/>
              </p:custDataLst>
            </p:nvPr>
          </p:nvSpPr>
          <p:spPr>
            <a:xfrm>
              <a:off x="3995936" y="1495374"/>
              <a:ext cx="720080" cy="720080"/>
            </a:xfrm>
            <a:prstGeom prst="ellipse">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TextBox 15"/>
            <p:cNvSpPr txBox="1"/>
            <p:nvPr>
              <p:custDataLst>
                <p:tags r:id="rId7"/>
              </p:custDataLst>
            </p:nvPr>
          </p:nvSpPr>
          <p:spPr>
            <a:xfrm>
              <a:off x="4100076" y="1548079"/>
              <a:ext cx="560070" cy="583565"/>
            </a:xfrm>
            <a:prstGeom prst="rect">
              <a:avLst/>
            </a:prstGeom>
            <a:noFill/>
          </p:spPr>
          <p:txBody>
            <a:bodyPr wrap="square" rtlCol="0">
              <a:spAutoFit/>
            </a:bodyPr>
            <a:lstStyle/>
            <a:p>
              <a:pPr algn="ctr"/>
              <a:r>
                <a:rPr lang="en-US" altLang="zh-CN" sz="3200" dirty="0">
                  <a:solidFill>
                    <a:schemeClr val="bg1"/>
                  </a:solidFill>
                  <a:latin typeface="微软雅黑" panose="020B0503020204020204" pitchFamily="34" charset="-122"/>
                  <a:ea typeface="微软雅黑" panose="020B0503020204020204" pitchFamily="34" charset="-122"/>
                </a:rPr>
                <a:t>1</a:t>
              </a:r>
              <a:endParaRPr lang="en-US" altLang="zh-CN" sz="3200" dirty="0">
                <a:solidFill>
                  <a:schemeClr val="bg1"/>
                </a:solidFill>
                <a:latin typeface="微软雅黑" panose="020B0503020204020204" pitchFamily="34" charset="-122"/>
                <a:ea typeface="微软雅黑" panose="020B0503020204020204" pitchFamily="34" charset="-122"/>
              </a:endParaRPr>
            </a:p>
          </p:txBody>
        </p:sp>
      </p:grpSp>
      <p:grpSp>
        <p:nvGrpSpPr>
          <p:cNvPr id="55" name="组合 54"/>
          <p:cNvGrpSpPr/>
          <p:nvPr>
            <p:custDataLst>
              <p:tags r:id="rId8"/>
            </p:custDataLst>
          </p:nvPr>
        </p:nvGrpSpPr>
        <p:grpSpPr>
          <a:xfrm>
            <a:off x="4978152" y="5048235"/>
            <a:ext cx="770890" cy="720080"/>
            <a:chOff x="3995936" y="4087662"/>
            <a:chExt cx="770890" cy="720080"/>
          </a:xfrm>
        </p:grpSpPr>
        <p:sp>
          <p:nvSpPr>
            <p:cNvPr id="56" name="椭圆 55"/>
            <p:cNvSpPr/>
            <p:nvPr>
              <p:custDataLst>
                <p:tags r:id="rId9"/>
              </p:custDataLst>
            </p:nvPr>
          </p:nvSpPr>
          <p:spPr>
            <a:xfrm>
              <a:off x="3995936" y="4087662"/>
              <a:ext cx="720080" cy="720080"/>
            </a:xfrm>
            <a:prstGeom prst="ellipse">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TextBox 21"/>
            <p:cNvSpPr txBox="1"/>
            <p:nvPr>
              <p:custDataLst>
                <p:tags r:id="rId10"/>
              </p:custDataLst>
            </p:nvPr>
          </p:nvSpPr>
          <p:spPr>
            <a:xfrm>
              <a:off x="3995936" y="4128937"/>
              <a:ext cx="770890" cy="583565"/>
            </a:xfrm>
            <a:prstGeom prst="rect">
              <a:avLst/>
            </a:prstGeom>
            <a:noFill/>
          </p:spPr>
          <p:txBody>
            <a:bodyPr wrap="square" rtlCol="0">
              <a:spAutoFit/>
            </a:bodyPr>
            <a:lstStyle/>
            <a:p>
              <a:pPr algn="ctr"/>
              <a:r>
                <a:rPr lang="en-US" altLang="zh-CN" sz="3200" dirty="0">
                  <a:solidFill>
                    <a:schemeClr val="bg1"/>
                  </a:solidFill>
                  <a:latin typeface="微软雅黑" panose="020B0503020204020204" pitchFamily="34" charset="-122"/>
                  <a:ea typeface="微软雅黑" panose="020B0503020204020204" pitchFamily="34" charset="-122"/>
                </a:rPr>
                <a:t>3</a:t>
              </a:r>
              <a:endParaRPr lang="en-US" altLang="zh-CN" sz="3200" dirty="0">
                <a:solidFill>
                  <a:schemeClr val="bg1"/>
                </a:solidFill>
                <a:latin typeface="微软雅黑" panose="020B0503020204020204" pitchFamily="34" charset="-122"/>
                <a:ea typeface="微软雅黑" panose="020B0503020204020204" pitchFamily="34" charset="-122"/>
              </a:endParaRPr>
            </a:p>
          </p:txBody>
        </p:sp>
      </p:grpSp>
      <p:sp>
        <p:nvSpPr>
          <p:cNvPr id="59" name="矩形 58"/>
          <p:cNvSpPr/>
          <p:nvPr>
            <p:custDataLst>
              <p:tags r:id="rId11"/>
            </p:custDataLst>
          </p:nvPr>
        </p:nvSpPr>
        <p:spPr bwMode="auto">
          <a:xfrm>
            <a:off x="5882640" y="2565400"/>
            <a:ext cx="5235575" cy="706755"/>
          </a:xfrm>
          <a:prstGeom prst="rect">
            <a:avLst/>
          </a:prstGeom>
        </p:spPr>
        <p:txBody>
          <a:bodyPr wrap="square">
            <a:spAutoFit/>
          </a:bodyPr>
          <a:lstStyle/>
          <a:p>
            <a:pPr>
              <a:defRPr/>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删减了矿领导带班下井过程排查事故隐患</a:t>
            </a:r>
            <a:r>
              <a:rPr lang="zh-CN" altLang="en-US" sz="2000" b="1" dirty="0">
                <a:solidFill>
                  <a:schemeClr val="tx1">
                    <a:lumMod val="75000"/>
                    <a:lumOff val="25000"/>
                  </a:schemeClr>
                </a:solidFill>
                <a:latin typeface="宋体" panose="02010600030101010101" pitchFamily="2" charset="-122"/>
                <a:ea typeface="宋体" panose="02010600030101010101" pitchFamily="2" charset="-122"/>
                <a:sym typeface="+mn-ea"/>
              </a:rPr>
              <a:t>，</a:t>
            </a: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调整到矿领导下井（坑）带班制度考核中。</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61" name="矩形 60"/>
          <p:cNvSpPr/>
          <p:nvPr>
            <p:custDataLst>
              <p:tags r:id="rId12"/>
            </p:custDataLst>
          </p:nvPr>
        </p:nvSpPr>
        <p:spPr bwMode="auto">
          <a:xfrm>
            <a:off x="5910580" y="3823335"/>
            <a:ext cx="4934585" cy="706755"/>
          </a:xfrm>
          <a:prstGeom prst="rect">
            <a:avLst/>
          </a:prstGeom>
        </p:spPr>
        <p:txBody>
          <a:bodyPr wrap="square">
            <a:spAutoFit/>
          </a:bodyPr>
          <a:lstStyle/>
          <a:p>
            <a:pPr>
              <a:defRPr/>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删减了事故隐患排查治理教育培训相关内容</a:t>
            </a:r>
            <a:r>
              <a:rPr lang="zh-CN" altLang="en-US" sz="2000" b="1" dirty="0">
                <a:solidFill>
                  <a:schemeClr val="tx1">
                    <a:lumMod val="75000"/>
                    <a:lumOff val="25000"/>
                  </a:schemeClr>
                </a:solidFill>
                <a:latin typeface="宋体" panose="02010600030101010101" pitchFamily="2" charset="-122"/>
                <a:ea typeface="宋体" panose="02010600030101010101" pitchFamily="2" charset="-122"/>
                <a:sym typeface="+mn-ea"/>
              </a:rPr>
              <a:t>，</a:t>
            </a: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纳入到日常安全培训中。</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63" name="矩形 62"/>
          <p:cNvSpPr/>
          <p:nvPr>
            <p:custDataLst>
              <p:tags r:id="rId13"/>
            </p:custDataLst>
          </p:nvPr>
        </p:nvSpPr>
        <p:spPr bwMode="auto">
          <a:xfrm>
            <a:off x="5928360" y="5041900"/>
            <a:ext cx="4841240" cy="1322070"/>
          </a:xfrm>
          <a:prstGeom prst="rect">
            <a:avLst/>
          </a:prstGeom>
        </p:spPr>
        <p:txBody>
          <a:bodyPr wrap="square">
            <a:spAutoFit/>
          </a:bodyPr>
          <a:lstStyle/>
          <a:p>
            <a:pPr>
              <a:defRPr/>
            </a:pPr>
            <a:r>
              <a:rPr lang="zh-CN" altLang="en-US" sz="2000" b="1" dirty="0">
                <a:solidFill>
                  <a:schemeClr val="tx1"/>
                </a:solidFill>
                <a:latin typeface="微软雅黑" panose="020B0503020204020204" pitchFamily="34" charset="-122"/>
                <a:ea typeface="微软雅黑" panose="020B0503020204020204" pitchFamily="34" charset="-122"/>
                <a:sym typeface="+mn-ea"/>
              </a:rPr>
              <a:t>删减了事故隐患排查治理考核管理相关内容</a:t>
            </a:r>
            <a:r>
              <a:rPr lang="zh-CN" altLang="en-US" sz="2000" b="1" dirty="0">
                <a:solidFill>
                  <a:schemeClr val="tx1"/>
                </a:solidFill>
                <a:latin typeface="宋体" panose="02010600030101010101" pitchFamily="2" charset="-122"/>
                <a:ea typeface="宋体" panose="02010600030101010101" pitchFamily="2" charset="-122"/>
                <a:sym typeface="+mn-ea"/>
              </a:rPr>
              <a:t>，</a:t>
            </a:r>
            <a:r>
              <a:rPr lang="zh-CN" altLang="en-US" sz="2000" b="1" dirty="0">
                <a:solidFill>
                  <a:schemeClr val="tx1"/>
                </a:solidFill>
                <a:latin typeface="微软雅黑" panose="020B0503020204020204" pitchFamily="34" charset="-122"/>
                <a:ea typeface="微软雅黑" panose="020B0503020204020204" pitchFamily="34" charset="-122"/>
                <a:sym typeface="+mn-ea"/>
              </a:rPr>
              <a:t>煤矿按本矿制度考核即可</a:t>
            </a:r>
            <a:r>
              <a:rPr lang="zh-CN" altLang="en-US" sz="2000" b="1" dirty="0">
                <a:solidFill>
                  <a:schemeClr val="tx1"/>
                </a:solidFill>
                <a:latin typeface="宋体" panose="02010600030101010101" pitchFamily="2" charset="-122"/>
                <a:ea typeface="宋体" panose="02010600030101010101" pitchFamily="2" charset="-122"/>
                <a:sym typeface="+mn-ea"/>
              </a:rPr>
              <a:t>，</a:t>
            </a:r>
            <a:r>
              <a:rPr lang="zh-CN" altLang="en-US" sz="2000" b="1" dirty="0">
                <a:solidFill>
                  <a:schemeClr val="tx1"/>
                </a:solidFill>
                <a:latin typeface="微软雅黑" panose="020B0503020204020204" pitchFamily="34" charset="-122"/>
                <a:ea typeface="微软雅黑" panose="020B0503020204020204" pitchFamily="34" charset="-122"/>
                <a:sym typeface="+mn-ea"/>
              </a:rPr>
              <a:t>不再作为检查项。</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defRPr/>
            </a:pP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64" name="组合 63"/>
          <p:cNvGrpSpPr/>
          <p:nvPr>
            <p:custDataLst>
              <p:tags r:id="rId14"/>
            </p:custDataLst>
          </p:nvPr>
        </p:nvGrpSpPr>
        <p:grpSpPr>
          <a:xfrm>
            <a:off x="5088878" y="3779553"/>
            <a:ext cx="720080" cy="720080"/>
            <a:chOff x="3995936" y="2786571"/>
            <a:chExt cx="720080" cy="720080"/>
          </a:xfrm>
        </p:grpSpPr>
        <p:sp>
          <p:nvSpPr>
            <p:cNvPr id="65" name="椭圆 64"/>
            <p:cNvSpPr/>
            <p:nvPr>
              <p:custDataLst>
                <p:tags r:id="rId15"/>
              </p:custDataLst>
            </p:nvPr>
          </p:nvSpPr>
          <p:spPr>
            <a:xfrm>
              <a:off x="3995936" y="2786571"/>
              <a:ext cx="720080" cy="720080"/>
            </a:xfrm>
            <a:prstGeom prst="ellipse">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TextBox 18"/>
            <p:cNvSpPr txBox="1"/>
            <p:nvPr>
              <p:custDataLst>
                <p:tags r:id="rId16"/>
              </p:custDataLst>
            </p:nvPr>
          </p:nvSpPr>
          <p:spPr>
            <a:xfrm>
              <a:off x="3997790" y="2827846"/>
              <a:ext cx="666750" cy="583565"/>
            </a:xfrm>
            <a:prstGeom prst="rect">
              <a:avLst/>
            </a:prstGeom>
            <a:noFill/>
          </p:spPr>
          <p:txBody>
            <a:bodyPr wrap="square" rtlCol="0">
              <a:spAutoFit/>
            </a:bodyPr>
            <a:lstStyle/>
            <a:p>
              <a:pPr algn="ctr"/>
              <a:r>
                <a:rPr lang="en-US" altLang="zh-CN" sz="3200" dirty="0">
                  <a:solidFill>
                    <a:schemeClr val="bg1"/>
                  </a:solidFill>
                  <a:latin typeface="微软雅黑" panose="020B0503020204020204" pitchFamily="34" charset="-122"/>
                  <a:ea typeface="微软雅黑" panose="020B0503020204020204" pitchFamily="34" charset="-122"/>
                </a:rPr>
                <a:t>2</a:t>
              </a:r>
              <a:endParaRPr lang="en-US" altLang="zh-CN" sz="3200" dirty="0">
                <a:solidFill>
                  <a:schemeClr val="bg1"/>
                </a:solidFill>
                <a:latin typeface="微软雅黑" panose="020B0503020204020204" pitchFamily="34" charset="-122"/>
                <a:ea typeface="微软雅黑" panose="020B0503020204020204" pitchFamily="34" charset="-122"/>
              </a:endParaRPr>
            </a:p>
          </p:txBody>
        </p:sp>
      </p:grpSp>
      <p:cxnSp>
        <p:nvCxnSpPr>
          <p:cNvPr id="67" name="直接连接符 66"/>
          <p:cNvCxnSpPr/>
          <p:nvPr/>
        </p:nvCxnSpPr>
        <p:spPr>
          <a:xfrm>
            <a:off x="3268682" y="2852861"/>
            <a:ext cx="170947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7" name="矩形 71"/>
          <p:cNvSpPr>
            <a:spLocks noChangeArrowheads="1"/>
          </p:cNvSpPr>
          <p:nvPr/>
        </p:nvSpPr>
        <p:spPr bwMode="auto">
          <a:xfrm>
            <a:off x="2032635" y="3493770"/>
            <a:ext cx="1649095" cy="1129030"/>
          </a:xfrm>
          <a:prstGeom prst="rect">
            <a:avLst/>
          </a:prstGeom>
          <a:noFill/>
          <a:ln w="9525">
            <a:noFill/>
            <a:miter lim="800000"/>
          </a:ln>
        </p:spPr>
        <p:txBody>
          <a:bodyPr wrap="square" lIns="68561" tIns="34282" rIns="68561" bIns="34282">
            <a:spAutoFit/>
          </a:bodyPr>
          <a:lstStyle/>
          <a:p>
            <a:pPr algn="ctr" defTabSz="683895"/>
            <a:r>
              <a:rPr lang="zh-CN" altLang="en-US" sz="2300" b="1" dirty="0">
                <a:solidFill>
                  <a:schemeClr val="bg1"/>
                </a:solidFill>
                <a:latin typeface="微软雅黑" panose="020B0503020204020204" pitchFamily="34" charset="-122"/>
                <a:ea typeface="微软雅黑" panose="020B0503020204020204" pitchFamily="34" charset="-122"/>
                <a:sym typeface="+mn-ea"/>
              </a:rPr>
              <a:t>事故隐患</a:t>
            </a:r>
            <a:endParaRPr lang="zh-CN" altLang="en-US" sz="2300" b="1" dirty="0">
              <a:solidFill>
                <a:schemeClr val="bg1"/>
              </a:solidFill>
              <a:latin typeface="微软雅黑" panose="020B0503020204020204" pitchFamily="34" charset="-122"/>
              <a:ea typeface="微软雅黑" panose="020B0503020204020204" pitchFamily="34" charset="-122"/>
              <a:sym typeface="+mn-ea"/>
            </a:endParaRPr>
          </a:p>
          <a:p>
            <a:pPr algn="ctr" defTabSz="683895"/>
            <a:r>
              <a:rPr lang="zh-CN" altLang="en-US" sz="2300" b="1" dirty="0">
                <a:solidFill>
                  <a:schemeClr val="bg1"/>
                </a:solidFill>
                <a:latin typeface="微软雅黑" panose="020B0503020204020204" pitchFamily="34" charset="-122"/>
                <a:ea typeface="微软雅黑" panose="020B0503020204020204" pitchFamily="34" charset="-122"/>
                <a:sym typeface="+mn-ea"/>
              </a:rPr>
              <a:t>排查治理</a:t>
            </a:r>
            <a:endParaRPr lang="zh-CN" altLang="en-US" sz="2300" b="1" dirty="0">
              <a:solidFill>
                <a:schemeClr val="bg1"/>
              </a:solidFill>
              <a:latin typeface="微软雅黑" panose="020B0503020204020204" pitchFamily="34" charset="-122"/>
              <a:ea typeface="微软雅黑" panose="020B0503020204020204" pitchFamily="34" charset="-122"/>
              <a:sym typeface="+mn-ea"/>
            </a:endParaRPr>
          </a:p>
          <a:p>
            <a:pPr algn="ctr" defTabSz="683895"/>
            <a:r>
              <a:rPr lang="zh-CN" altLang="en-US" sz="2300" b="1" dirty="0">
                <a:solidFill>
                  <a:schemeClr val="bg1"/>
                </a:solidFill>
                <a:latin typeface="微软雅黑" panose="020B0503020204020204" pitchFamily="34" charset="-122"/>
                <a:ea typeface="微软雅黑" panose="020B0503020204020204" pitchFamily="34" charset="-122"/>
                <a:sym typeface="+mn-ea"/>
              </a:rPr>
              <a:t>删减了3项</a:t>
            </a:r>
            <a:endParaRPr lang="zh-CN" altLang="en-US" sz="2300" b="1" dirty="0">
              <a:solidFill>
                <a:schemeClr val="bg1"/>
              </a:solidFill>
              <a:latin typeface="微软雅黑" panose="020B0503020204020204" pitchFamily="34" charset="-122"/>
              <a:ea typeface="微软雅黑" panose="020B0503020204020204" pitchFamily="34" charset="-122"/>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7"/>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30" name="直接连接符 29"/>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2" name="矩形 3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2"/>
          <p:cNvSpPr txBox="1"/>
          <p:nvPr>
            <p:custDataLst>
              <p:tags r:id="rId18"/>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41"/>
          <p:cNvGrpSpPr/>
          <p:nvPr>
            <p:custDataLst>
              <p:tags r:id="rId1"/>
            </p:custDataLst>
          </p:nvPr>
        </p:nvGrpSpPr>
        <p:grpSpPr bwMode="auto">
          <a:xfrm>
            <a:off x="3507106" y="4658011"/>
            <a:ext cx="1776413" cy="715742"/>
            <a:chOff x="2661" y="954"/>
            <a:chExt cx="1491" cy="602"/>
          </a:xfrm>
        </p:grpSpPr>
        <p:cxnSp>
          <p:nvCxnSpPr>
            <p:cNvPr id="12" name="直接连接符 52"/>
            <p:cNvCxnSpPr>
              <a:cxnSpLocks noChangeShapeType="1"/>
            </p:cNvCxnSpPr>
            <p:nvPr>
              <p:custDataLst>
                <p:tags r:id="rId2"/>
              </p:custDataLst>
            </p:nvPr>
          </p:nvCxnSpPr>
          <p:spPr bwMode="auto">
            <a:xfrm>
              <a:off x="2661" y="1253"/>
              <a:ext cx="908" cy="0"/>
            </a:xfrm>
            <a:prstGeom prst="line">
              <a:avLst/>
            </a:prstGeom>
            <a:noFill/>
            <a:ln w="25400" algn="ctr">
              <a:solidFill>
                <a:schemeClr val="tx1"/>
              </a:solidFill>
              <a:miter lim="800000"/>
            </a:ln>
          </p:spPr>
        </p:cxnSp>
        <p:grpSp>
          <p:nvGrpSpPr>
            <p:cNvPr id="13" name="Group 85"/>
            <p:cNvGrpSpPr/>
            <p:nvPr/>
          </p:nvGrpSpPr>
          <p:grpSpPr bwMode="auto">
            <a:xfrm>
              <a:off x="3549" y="954"/>
              <a:ext cx="603" cy="602"/>
              <a:chOff x="3549" y="954"/>
              <a:chExt cx="603" cy="602"/>
            </a:xfrm>
          </p:grpSpPr>
          <p:sp>
            <p:nvSpPr>
              <p:cNvPr id="14" name="椭圆 53"/>
              <p:cNvSpPr>
                <a:spLocks noChangeArrowheads="1"/>
              </p:cNvSpPr>
              <p:nvPr>
                <p:custDataLst>
                  <p:tags r:id="rId3"/>
                </p:custDataLst>
              </p:nvPr>
            </p:nvSpPr>
            <p:spPr bwMode="auto">
              <a:xfrm>
                <a:off x="3549" y="954"/>
                <a:ext cx="603" cy="602"/>
              </a:xfrm>
              <a:prstGeom prst="ellipse">
                <a:avLst/>
              </a:prstGeom>
              <a:solidFill>
                <a:schemeClr val="accent1"/>
              </a:solidFill>
              <a:ln w="25400" algn="ctr">
                <a:noFill/>
                <a:miter lim="800000"/>
              </a:ln>
            </p:spPr>
            <p:txBody>
              <a:bodyPr lIns="68589" tIns="34295" rIns="68589" bIns="34295"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17" name="矩形 71"/>
              <p:cNvSpPr>
                <a:spLocks noChangeArrowheads="1"/>
              </p:cNvSpPr>
              <p:nvPr>
                <p:custDataLst>
                  <p:tags r:id="rId4"/>
                </p:custDataLst>
              </p:nvPr>
            </p:nvSpPr>
            <p:spPr bwMode="auto">
              <a:xfrm>
                <a:off x="3711" y="1071"/>
                <a:ext cx="266" cy="355"/>
              </a:xfrm>
              <a:prstGeom prst="rect">
                <a:avLst/>
              </a:prstGeom>
              <a:noFill/>
              <a:ln w="9525">
                <a:noFill/>
                <a:miter lim="800000"/>
              </a:ln>
            </p:spPr>
            <p:txBody>
              <a:bodyPr wrap="none" lIns="68582" tIns="34292" rIns="68582" bIns="34292">
                <a:spAutoFit/>
              </a:bodyPr>
              <a:lstStyle/>
              <a:p>
                <a:pPr defTabSz="683895"/>
                <a:r>
                  <a:rPr lang="en-US" altLang="zh-CN" sz="2300" b="1" dirty="0">
                    <a:solidFill>
                      <a:schemeClr val="bg1"/>
                    </a:solidFill>
                    <a:latin typeface="微软雅黑" panose="020B0503020204020204" pitchFamily="34" charset="-122"/>
                    <a:ea typeface="微软雅黑" panose="020B0503020204020204" pitchFamily="34" charset="-122"/>
                  </a:rPr>
                  <a:t>3</a:t>
                </a:r>
                <a:endParaRPr lang="en-US" altLang="zh-CN" sz="2300" b="1" dirty="0">
                  <a:solidFill>
                    <a:schemeClr val="bg1"/>
                  </a:solidFill>
                  <a:latin typeface="微软雅黑" panose="020B0503020204020204" pitchFamily="34" charset="-122"/>
                  <a:ea typeface="微软雅黑" panose="020B0503020204020204" pitchFamily="34" charset="-122"/>
                </a:endParaRPr>
              </a:p>
            </p:txBody>
          </p:sp>
        </p:grpSp>
      </p:grpSp>
      <p:sp>
        <p:nvSpPr>
          <p:cNvPr id="4" name="矩形 3"/>
          <p:cNvSpPr/>
          <p:nvPr>
            <p:custDataLst>
              <p:tags r:id="rId5"/>
            </p:custDataLst>
          </p:nvPr>
        </p:nvSpPr>
        <p:spPr>
          <a:xfrm>
            <a:off x="410210" y="1403985"/>
            <a:ext cx="11210925" cy="146812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6"/>
            </p:custDataLst>
          </p:nvPr>
        </p:nvSpPr>
        <p:spPr>
          <a:xfrm>
            <a:off x="824229" y="1056005"/>
            <a:ext cx="6643097" cy="911860"/>
          </a:xfrm>
          <a:prstGeom prst="roundRect">
            <a:avLst>
              <a:gd name="adj" fmla="val 50000"/>
            </a:avLst>
          </a:prstGeom>
          <a:blipFill rotWithShape="1">
            <a:blip r:embed="rId7"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（六）管控安全风险，排查治理隐患。</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110" name="空心弧 40"/>
          <p:cNvSpPr/>
          <p:nvPr/>
        </p:nvSpPr>
        <p:spPr bwMode="auto">
          <a:xfrm rot="5400000">
            <a:off x="999965" y="2349903"/>
            <a:ext cx="3070864" cy="3068637"/>
          </a:xfrm>
          <a:custGeom>
            <a:avLst/>
            <a:gdLst>
              <a:gd name="T0" fmla="*/ 25472 w 4091171"/>
              <a:gd name="T1" fmla="*/ 2044111 h 4091173"/>
              <a:gd name="T2" fmla="*/ 4062764 w 4091171"/>
              <a:gd name="T3" fmla="*/ 2048186 h 4091173"/>
              <a:gd name="T4" fmla="*/ 2044130 w 4091171"/>
              <a:gd name="T5" fmla="*/ 2044114 h 4091173"/>
              <a:gd name="T6" fmla="*/ 5898240 60000 65536"/>
              <a:gd name="T7" fmla="*/ 5898240 60000 65536"/>
              <a:gd name="T8" fmla="*/ 5898240 60000 65536"/>
              <a:gd name="T9" fmla="*/ 0 w 4091171"/>
              <a:gd name="T10" fmla="*/ 0 h 4091173"/>
              <a:gd name="T11" fmla="*/ 4091171 w 4091171"/>
              <a:gd name="T12" fmla="*/ 2049727 h 4091173"/>
            </a:gdLst>
            <a:ahLst/>
            <a:cxnLst>
              <a:cxn ang="T6">
                <a:pos x="T0" y="T1"/>
              </a:cxn>
              <a:cxn ang="T7">
                <a:pos x="T2" y="T3"/>
              </a:cxn>
              <a:cxn ang="T8">
                <a:pos x="T4" y="T5"/>
              </a:cxn>
            </a:cxnLst>
            <a:rect l="T9" t="T10" r="T11" b="T12"/>
            <a:pathLst>
              <a:path w="4091171" h="4091173">
                <a:moveTo>
                  <a:pt x="0" y="2045584"/>
                </a:moveTo>
                <a:lnTo>
                  <a:pt x="0" y="2045584"/>
                </a:lnTo>
                <a:cubicBezTo>
                  <a:pt x="1" y="915838"/>
                  <a:pt x="915840" y="-2"/>
                  <a:pt x="2045586" y="-1"/>
                </a:cubicBezTo>
                <a:cubicBezTo>
                  <a:pt x="3175331" y="-1"/>
                  <a:pt x="4091172" y="915839"/>
                  <a:pt x="4091172" y="2045586"/>
                </a:cubicBezTo>
                <a:cubicBezTo>
                  <a:pt x="4091172" y="2046966"/>
                  <a:pt x="4091170" y="2048347"/>
                  <a:pt x="4091167" y="2049727"/>
                </a:cubicBezTo>
                <a:lnTo>
                  <a:pt x="4040191" y="2049621"/>
                </a:lnTo>
                <a:lnTo>
                  <a:pt x="4040190" y="2049620"/>
                </a:lnTo>
                <a:cubicBezTo>
                  <a:pt x="4040193" y="2048276"/>
                  <a:pt x="4040195" y="2046931"/>
                  <a:pt x="4040195" y="2045587"/>
                </a:cubicBezTo>
                <a:cubicBezTo>
                  <a:pt x="4040195" y="943993"/>
                  <a:pt x="3147177" y="50976"/>
                  <a:pt x="2045585" y="50976"/>
                </a:cubicBezTo>
                <a:cubicBezTo>
                  <a:pt x="943992" y="50976"/>
                  <a:pt x="50975" y="943993"/>
                  <a:pt x="50975" y="2045587"/>
                </a:cubicBezTo>
                <a:cubicBezTo>
                  <a:pt x="50974" y="2045587"/>
                  <a:pt x="50975" y="2045588"/>
                  <a:pt x="50975" y="2045589"/>
                </a:cubicBezTo>
                <a:close/>
              </a:path>
            </a:pathLst>
          </a:custGeom>
          <a:solidFill>
            <a:schemeClr val="bg1">
              <a:lumMod val="65000"/>
            </a:schemeClr>
          </a:solidFill>
          <a:ln w="25400" cap="flat" cmpd="sng" algn="ctr">
            <a:solidFill>
              <a:schemeClr val="bg1">
                <a:lumMod val="65000"/>
              </a:schemeClr>
            </a:solidFill>
            <a:prstDash val="solid"/>
            <a:miter lim="800000"/>
          </a:ln>
        </p:spPr>
        <p:txBody>
          <a:bodyPr lIns="91404" tIns="45702" rIns="91404" bIns="45702" anchor="ctr"/>
          <a:lstStyle/>
          <a:p>
            <a:pPr>
              <a:defRPr/>
            </a:pPr>
            <a:endParaRPr lang="zh-CN" altLang="en-US" dirty="0">
              <a:latin typeface="+mn-lt"/>
              <a:ea typeface="+mn-ea"/>
            </a:endParaRPr>
          </a:p>
        </p:txBody>
      </p:sp>
      <p:sp>
        <p:nvSpPr>
          <p:cNvPr id="111" name="椭圆 41"/>
          <p:cNvSpPr>
            <a:spLocks noChangeArrowheads="1"/>
          </p:cNvSpPr>
          <p:nvPr>
            <p:custDataLst>
              <p:tags r:id="rId8"/>
            </p:custDataLst>
          </p:nvPr>
        </p:nvSpPr>
        <p:spPr bwMode="auto">
          <a:xfrm>
            <a:off x="3083879" y="2378944"/>
            <a:ext cx="385762"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115" name="矩形 71"/>
          <p:cNvSpPr>
            <a:spLocks noChangeArrowheads="1"/>
          </p:cNvSpPr>
          <p:nvPr>
            <p:custDataLst>
              <p:tags r:id="rId9"/>
            </p:custDataLst>
          </p:nvPr>
        </p:nvSpPr>
        <p:spPr bwMode="auto">
          <a:xfrm>
            <a:off x="5300345" y="2117090"/>
            <a:ext cx="6058535" cy="805815"/>
          </a:xfrm>
          <a:prstGeom prst="rect">
            <a:avLst/>
          </a:prstGeom>
          <a:noFill/>
          <a:ln w="9525">
            <a:noFill/>
            <a:miter lim="800000"/>
          </a:ln>
        </p:spPr>
        <p:txBody>
          <a:bodyPr wrap="square" lIns="68561" tIns="34282" rIns="68561" bIns="34282">
            <a:spAutoFit/>
          </a:bodyPr>
          <a:lstStyle/>
          <a:p>
            <a:pPr indent="0" algn="l" defTabSz="683895" fontAlgn="auto">
              <a:lnSpc>
                <a:spcPct val="150000"/>
              </a:lnSpc>
              <a:defRPr/>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因带班</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培训</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出差等特殊事由无法参加年度安全风险辨识评估工作的人员在会审签字表注明原因的</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不扣分</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7" name="矩形 73"/>
          <p:cNvSpPr>
            <a:spLocks noChangeArrowheads="1"/>
          </p:cNvSpPr>
          <p:nvPr>
            <p:custDataLst>
              <p:tags r:id="rId10"/>
            </p:custDataLst>
          </p:nvPr>
        </p:nvSpPr>
        <p:spPr bwMode="auto">
          <a:xfrm>
            <a:off x="6635115" y="3141762"/>
            <a:ext cx="4723765" cy="1497965"/>
          </a:xfrm>
          <a:prstGeom prst="rect">
            <a:avLst/>
          </a:prstGeom>
          <a:noFill/>
          <a:ln w="9525">
            <a:noFill/>
            <a:miter lim="800000"/>
          </a:ln>
        </p:spPr>
        <p:txBody>
          <a:bodyPr wrap="square" lIns="68561" tIns="34282" rIns="68561" bIns="34282">
            <a:spAutoFit/>
          </a:bodyPr>
          <a:lstStyle/>
          <a:p>
            <a:pPr indent="0" algn="l" defTabSz="683895" fontAlgn="auto">
              <a:lnSpc>
                <a:spcPct val="150000"/>
              </a:lnSpc>
              <a:defRPr/>
            </a:pP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岗位人员作业前进行安全风险确认</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是指岗位人员作业前</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评估</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作业过程中可能会发生的不安全问题</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并对控制措施是否到位进行</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检查确认</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defTabSz="683895" fontAlgn="auto">
              <a:lnSpc>
                <a:spcPct val="150000"/>
              </a:lnSpc>
              <a:defRPr/>
            </a:pP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3" name="椭圆 80"/>
          <p:cNvSpPr>
            <a:spLocks noChangeArrowheads="1"/>
          </p:cNvSpPr>
          <p:nvPr/>
        </p:nvSpPr>
        <p:spPr bwMode="auto">
          <a:xfrm>
            <a:off x="1258254" y="2688411"/>
            <a:ext cx="2370137" cy="2370993"/>
          </a:xfrm>
          <a:prstGeom prst="ellipse">
            <a:avLst/>
          </a:prstGeom>
          <a:solidFill>
            <a:schemeClr val="accent1"/>
          </a:solidFill>
          <a:ln w="12700" algn="ctr">
            <a:solidFill>
              <a:schemeClr val="bg1"/>
            </a:solidFill>
            <a:miter lim="800000"/>
          </a:ln>
        </p:spPr>
        <p:txBody>
          <a:bodyPr lIns="68568" tIns="34285" rIns="68568" bIns="34285" anchor="ctr"/>
          <a:lstStyle/>
          <a:p>
            <a:pPr algn="ctr" defTabSz="683895"/>
            <a:endParaRPr lang="zh-CN" altLang="en-US" sz="1400" dirty="0">
              <a:solidFill>
                <a:srgbClr val="FFFFFF"/>
              </a:solidFill>
              <a:latin typeface="Calibri" panose="020F0502020204030204" charset="0"/>
              <a:ea typeface="微软雅黑" panose="020B0503020204020204" pitchFamily="34" charset="-122"/>
            </a:endParaRPr>
          </a:p>
        </p:txBody>
      </p:sp>
      <p:sp>
        <p:nvSpPr>
          <p:cNvPr id="124" name="矩形 71"/>
          <p:cNvSpPr>
            <a:spLocks noChangeArrowheads="1"/>
          </p:cNvSpPr>
          <p:nvPr/>
        </p:nvSpPr>
        <p:spPr bwMode="auto">
          <a:xfrm>
            <a:off x="1599565" y="3308985"/>
            <a:ext cx="1677670" cy="1129030"/>
          </a:xfrm>
          <a:prstGeom prst="rect">
            <a:avLst/>
          </a:prstGeom>
          <a:noFill/>
          <a:ln w="9525">
            <a:noFill/>
            <a:miter lim="800000"/>
          </a:ln>
        </p:spPr>
        <p:txBody>
          <a:bodyPr wrap="square" lIns="68561" tIns="34282" rIns="68561" bIns="34282">
            <a:spAutoFit/>
          </a:bodyPr>
          <a:lstStyle/>
          <a:p>
            <a:pPr algn="ctr" defTabSz="683895"/>
            <a:r>
              <a:rPr lang="zh-CN" altLang="en-US" sz="2300" b="1" dirty="0">
                <a:solidFill>
                  <a:schemeClr val="bg1"/>
                </a:solidFill>
                <a:latin typeface="微软雅黑" panose="020B0503020204020204" pitchFamily="34" charset="-122"/>
                <a:ea typeface="微软雅黑" panose="020B0503020204020204" pitchFamily="34" charset="-122"/>
                <a:sym typeface="+mn-ea"/>
              </a:rPr>
              <a:t>安全风险分级管控重点说明</a:t>
            </a:r>
            <a:r>
              <a:rPr lang="en-US" altLang="zh-CN" sz="2300" b="1" dirty="0">
                <a:solidFill>
                  <a:schemeClr val="bg1"/>
                </a:solidFill>
                <a:latin typeface="微软雅黑" panose="020B0503020204020204" pitchFamily="34" charset="-122"/>
                <a:ea typeface="微软雅黑" panose="020B0503020204020204" pitchFamily="34" charset="-122"/>
                <a:sym typeface="+mn-ea"/>
              </a:rPr>
              <a:t>4</a:t>
            </a:r>
            <a:r>
              <a:rPr lang="zh-CN" altLang="en-US" sz="2300" b="1" dirty="0">
                <a:solidFill>
                  <a:schemeClr val="bg1"/>
                </a:solidFill>
                <a:latin typeface="微软雅黑" panose="020B0503020204020204" pitchFamily="34" charset="-122"/>
                <a:ea typeface="微软雅黑" panose="020B0503020204020204" pitchFamily="34" charset="-122"/>
                <a:sym typeface="+mn-ea"/>
              </a:rPr>
              <a:t>处</a:t>
            </a:r>
            <a:endParaRPr lang="zh-CN" altLang="en-US" sz="2300" b="1" dirty="0">
              <a:solidFill>
                <a:schemeClr val="bg1"/>
              </a:solidFill>
              <a:latin typeface="微软雅黑" panose="020B0503020204020204" pitchFamily="34" charset="-122"/>
              <a:ea typeface="微软雅黑" panose="020B0503020204020204" pitchFamily="34" charset="-122"/>
            </a:endParaRPr>
          </a:p>
        </p:txBody>
      </p:sp>
      <p:grpSp>
        <p:nvGrpSpPr>
          <p:cNvPr id="125" name="Group 41"/>
          <p:cNvGrpSpPr/>
          <p:nvPr>
            <p:custDataLst>
              <p:tags r:id="rId11"/>
            </p:custDataLst>
          </p:nvPr>
        </p:nvGrpSpPr>
        <p:grpSpPr bwMode="auto">
          <a:xfrm>
            <a:off x="3485516" y="2210721"/>
            <a:ext cx="1776413" cy="715742"/>
            <a:chOff x="2661" y="954"/>
            <a:chExt cx="1491" cy="602"/>
          </a:xfrm>
        </p:grpSpPr>
        <p:cxnSp>
          <p:nvCxnSpPr>
            <p:cNvPr id="126" name="直接连接符 52"/>
            <p:cNvCxnSpPr>
              <a:cxnSpLocks noChangeShapeType="1"/>
            </p:cNvCxnSpPr>
            <p:nvPr>
              <p:custDataLst>
                <p:tags r:id="rId12"/>
              </p:custDataLst>
            </p:nvPr>
          </p:nvCxnSpPr>
          <p:spPr bwMode="auto">
            <a:xfrm>
              <a:off x="2661" y="1253"/>
              <a:ext cx="908" cy="0"/>
            </a:xfrm>
            <a:prstGeom prst="line">
              <a:avLst/>
            </a:prstGeom>
            <a:noFill/>
            <a:ln w="25400" algn="ctr">
              <a:solidFill>
                <a:schemeClr val="tx1"/>
              </a:solidFill>
              <a:miter lim="800000"/>
            </a:ln>
          </p:spPr>
        </p:cxnSp>
        <p:grpSp>
          <p:nvGrpSpPr>
            <p:cNvPr id="127" name="Group 85"/>
            <p:cNvGrpSpPr/>
            <p:nvPr/>
          </p:nvGrpSpPr>
          <p:grpSpPr bwMode="auto">
            <a:xfrm>
              <a:off x="3549" y="954"/>
              <a:ext cx="603" cy="602"/>
              <a:chOff x="3549" y="954"/>
              <a:chExt cx="603" cy="602"/>
            </a:xfrm>
          </p:grpSpPr>
          <p:sp>
            <p:nvSpPr>
              <p:cNvPr id="128" name="椭圆 53"/>
              <p:cNvSpPr>
                <a:spLocks noChangeArrowheads="1"/>
              </p:cNvSpPr>
              <p:nvPr>
                <p:custDataLst>
                  <p:tags r:id="rId13"/>
                </p:custDataLst>
              </p:nvPr>
            </p:nvSpPr>
            <p:spPr bwMode="auto">
              <a:xfrm>
                <a:off x="3549" y="954"/>
                <a:ext cx="603" cy="602"/>
              </a:xfrm>
              <a:prstGeom prst="ellipse">
                <a:avLst/>
              </a:prstGeom>
              <a:solidFill>
                <a:schemeClr val="accent1"/>
              </a:solidFill>
              <a:ln w="25400" algn="ctr">
                <a:noFill/>
                <a:miter lim="800000"/>
              </a:ln>
            </p:spPr>
            <p:txBody>
              <a:bodyPr lIns="68589" tIns="34295" rIns="68589" bIns="34295"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129" name="矩形 71"/>
              <p:cNvSpPr>
                <a:spLocks noChangeArrowheads="1"/>
              </p:cNvSpPr>
              <p:nvPr>
                <p:custDataLst>
                  <p:tags r:id="rId14"/>
                </p:custDataLst>
              </p:nvPr>
            </p:nvSpPr>
            <p:spPr bwMode="auto">
              <a:xfrm>
                <a:off x="3711" y="1071"/>
                <a:ext cx="268" cy="356"/>
              </a:xfrm>
              <a:prstGeom prst="rect">
                <a:avLst/>
              </a:prstGeom>
              <a:noFill/>
              <a:ln w="9525">
                <a:noFill/>
                <a:miter lim="800000"/>
              </a:ln>
            </p:spPr>
            <p:txBody>
              <a:bodyPr wrap="none" lIns="68582" tIns="34292" rIns="68582" bIns="34292">
                <a:spAutoFit/>
              </a:bodyPr>
              <a:lstStyle/>
              <a:p>
                <a:pPr defTabSz="683895"/>
                <a:r>
                  <a:rPr lang="en-US" altLang="zh-CN" sz="2300" b="1" dirty="0">
                    <a:solidFill>
                      <a:schemeClr val="bg1"/>
                    </a:solidFill>
                    <a:latin typeface="微软雅黑" panose="020B0503020204020204" pitchFamily="34" charset="-122"/>
                    <a:ea typeface="微软雅黑" panose="020B0503020204020204" pitchFamily="34" charset="-122"/>
                  </a:rPr>
                  <a:t>1</a:t>
                </a:r>
                <a:endParaRPr lang="en-US" altLang="zh-CN" sz="2300" b="1" dirty="0">
                  <a:solidFill>
                    <a:schemeClr val="bg1"/>
                  </a:solidFill>
                  <a:latin typeface="微软雅黑" panose="020B0503020204020204" pitchFamily="34" charset="-122"/>
                  <a:ea typeface="微软雅黑" panose="020B0503020204020204" pitchFamily="34" charset="-122"/>
                </a:endParaRPr>
              </a:p>
            </p:txBody>
          </p:sp>
        </p:grpSp>
      </p:grpSp>
      <p:grpSp>
        <p:nvGrpSpPr>
          <p:cNvPr id="130" name="Group 42"/>
          <p:cNvGrpSpPr/>
          <p:nvPr>
            <p:custDataLst>
              <p:tags r:id="rId15"/>
            </p:custDataLst>
          </p:nvPr>
        </p:nvGrpSpPr>
        <p:grpSpPr bwMode="auto">
          <a:xfrm>
            <a:off x="3866927" y="3429794"/>
            <a:ext cx="2497138" cy="718916"/>
            <a:chOff x="3205" y="1640"/>
            <a:chExt cx="2097" cy="602"/>
          </a:xfrm>
        </p:grpSpPr>
        <p:cxnSp>
          <p:nvCxnSpPr>
            <p:cNvPr id="131" name="直接连接符 62"/>
            <p:cNvCxnSpPr>
              <a:cxnSpLocks noChangeShapeType="1"/>
            </p:cNvCxnSpPr>
            <p:nvPr>
              <p:custDataLst>
                <p:tags r:id="rId16"/>
              </p:custDataLst>
            </p:nvPr>
          </p:nvCxnSpPr>
          <p:spPr bwMode="auto">
            <a:xfrm>
              <a:off x="3205" y="1941"/>
              <a:ext cx="1501" cy="0"/>
            </a:xfrm>
            <a:prstGeom prst="line">
              <a:avLst/>
            </a:prstGeom>
            <a:noFill/>
            <a:ln w="25400" algn="ctr">
              <a:solidFill>
                <a:schemeClr val="tx1"/>
              </a:solidFill>
              <a:miter lim="800000"/>
            </a:ln>
          </p:spPr>
        </p:cxnSp>
        <p:grpSp>
          <p:nvGrpSpPr>
            <p:cNvPr id="132" name="Group 86"/>
            <p:cNvGrpSpPr/>
            <p:nvPr/>
          </p:nvGrpSpPr>
          <p:grpSpPr bwMode="auto">
            <a:xfrm>
              <a:off x="4700" y="1640"/>
              <a:ext cx="602" cy="602"/>
              <a:chOff x="4700" y="1640"/>
              <a:chExt cx="602" cy="602"/>
            </a:xfrm>
          </p:grpSpPr>
          <p:sp>
            <p:nvSpPr>
              <p:cNvPr id="133" name="椭圆 63"/>
              <p:cNvSpPr>
                <a:spLocks noChangeArrowheads="1"/>
              </p:cNvSpPr>
              <p:nvPr>
                <p:custDataLst>
                  <p:tags r:id="rId17"/>
                </p:custDataLst>
              </p:nvPr>
            </p:nvSpPr>
            <p:spPr bwMode="auto">
              <a:xfrm>
                <a:off x="4700" y="1640"/>
                <a:ext cx="602" cy="602"/>
              </a:xfrm>
              <a:prstGeom prst="ellipse">
                <a:avLst/>
              </a:prstGeom>
              <a:solidFill>
                <a:srgbClr val="005DA2"/>
              </a:solidFill>
              <a:ln w="25400" algn="ctr">
                <a:noFill/>
                <a:miter lim="800000"/>
              </a:ln>
            </p:spPr>
            <p:txBody>
              <a:bodyPr lIns="68589" tIns="34295" rIns="68589" bIns="34295"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134" name="矩形 71"/>
              <p:cNvSpPr>
                <a:spLocks noChangeArrowheads="1"/>
              </p:cNvSpPr>
              <p:nvPr>
                <p:custDataLst>
                  <p:tags r:id="rId18"/>
                </p:custDataLst>
              </p:nvPr>
            </p:nvSpPr>
            <p:spPr bwMode="auto">
              <a:xfrm>
                <a:off x="4874" y="1769"/>
                <a:ext cx="266" cy="353"/>
              </a:xfrm>
              <a:prstGeom prst="rect">
                <a:avLst/>
              </a:prstGeom>
              <a:noFill/>
              <a:ln w="9525">
                <a:noFill/>
                <a:miter lim="800000"/>
              </a:ln>
            </p:spPr>
            <p:txBody>
              <a:bodyPr wrap="none" lIns="68582" tIns="34292" rIns="68582" bIns="34292">
                <a:spAutoFit/>
              </a:bodyPr>
              <a:lstStyle/>
              <a:p>
                <a:pPr defTabSz="683895"/>
                <a:r>
                  <a:rPr lang="en-US" altLang="zh-CN" sz="2300" b="1" dirty="0">
                    <a:solidFill>
                      <a:schemeClr val="bg1"/>
                    </a:solidFill>
                    <a:latin typeface="微软雅黑" panose="020B0503020204020204" pitchFamily="34" charset="-122"/>
                    <a:ea typeface="微软雅黑" panose="020B0503020204020204" pitchFamily="34" charset="-122"/>
                  </a:rPr>
                  <a:t>2</a:t>
                </a:r>
                <a:endParaRPr lang="en-US" altLang="zh-CN" sz="2300" b="1" dirty="0">
                  <a:solidFill>
                    <a:schemeClr val="bg1"/>
                  </a:solidFill>
                  <a:latin typeface="微软雅黑" panose="020B0503020204020204" pitchFamily="34" charset="-122"/>
                  <a:ea typeface="微软雅黑" panose="020B0503020204020204" pitchFamily="34" charset="-122"/>
                </a:endParaRPr>
              </a:p>
            </p:txBody>
          </p:sp>
        </p:grpSp>
      </p:grpSp>
      <p:sp>
        <p:nvSpPr>
          <p:cNvPr id="112" name="椭圆 42"/>
          <p:cNvSpPr>
            <a:spLocks noChangeArrowheads="1"/>
          </p:cNvSpPr>
          <p:nvPr>
            <p:custDataLst>
              <p:tags r:id="rId19"/>
            </p:custDataLst>
          </p:nvPr>
        </p:nvSpPr>
        <p:spPr bwMode="auto">
          <a:xfrm>
            <a:off x="3795078" y="3605831"/>
            <a:ext cx="385762"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20"/>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 name="文本框 2"/>
          <p:cNvSpPr txBox="1"/>
          <p:nvPr/>
        </p:nvSpPr>
        <p:spPr>
          <a:xfrm>
            <a:off x="5270500" y="4663440"/>
            <a:ext cx="6184265" cy="1424940"/>
          </a:xfrm>
          <a:prstGeom prst="rect">
            <a:avLst/>
          </a:prstGeom>
        </p:spPr>
        <p:txBody>
          <a:bodyPr wrap="square">
            <a:spAutoFit/>
          </a:bodyPr>
          <a:lstStyle/>
          <a:p>
            <a:pPr marL="0" indent="282575" algn="just" defTabSz="266700">
              <a:lnSpc>
                <a:spcPts val="2600"/>
              </a:lnSpc>
              <a:spcBef>
                <a:spcPct val="0"/>
              </a:spcBef>
              <a:spcAft>
                <a:spcPct val="0"/>
              </a:spcAft>
            </a:pP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专项辨识评估</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中规定</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井工煤矿突出危险区过构造带等高危作业实施前</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由分管负责人组织有关科室</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区（队）开展1次专项辨识评估</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这里</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突出煤层突出危险区过构造带</a:t>
            </a:r>
            <a:r>
              <a:rPr lang="zh-CN" altLang="en-US" sz="16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不包括薄煤层</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中厚煤层过落差小于煤厚的断层</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厚煤层过落差小于3m断层。</a:t>
            </a:r>
            <a:endPar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椭圆 42"/>
          <p:cNvSpPr>
            <a:spLocks noChangeArrowheads="1"/>
          </p:cNvSpPr>
          <p:nvPr>
            <p:custDataLst>
              <p:tags r:id="rId21"/>
            </p:custDataLst>
          </p:nvPr>
        </p:nvSpPr>
        <p:spPr bwMode="auto">
          <a:xfrm>
            <a:off x="3276918" y="4797726"/>
            <a:ext cx="385762"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dirty="0">
              <a:solidFill>
                <a:srgbClr val="FFFFFF"/>
              </a:solidFill>
              <a:latin typeface="Calibri" panose="020F0502020204030204" charset="0"/>
              <a:ea typeface="微软雅黑" panose="020B0503020204020204" pitchFamily="34" charset="-122"/>
            </a:endParaRPr>
          </a:p>
        </p:txBody>
      </p:sp>
      <p:cxnSp>
        <p:nvCxnSpPr>
          <p:cNvPr id="33" name="直接连接符 32"/>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4" name="矩形 33"/>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2"/>
          <p:cNvSpPr txBox="1"/>
          <p:nvPr>
            <p:custDataLst>
              <p:tags r:id="rId22"/>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410845" y="1485265"/>
            <a:ext cx="11210925" cy="146812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824229" y="1127760"/>
            <a:ext cx="6571089" cy="911860"/>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（六）管控安全风险，排查治理隐患。</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110" name="空心弧 40"/>
          <p:cNvSpPr/>
          <p:nvPr/>
        </p:nvSpPr>
        <p:spPr bwMode="auto">
          <a:xfrm rot="5400000">
            <a:off x="1069815" y="2707408"/>
            <a:ext cx="3070864" cy="3068637"/>
          </a:xfrm>
          <a:custGeom>
            <a:avLst/>
            <a:gdLst>
              <a:gd name="T0" fmla="*/ 25472 w 4091171"/>
              <a:gd name="T1" fmla="*/ 2044111 h 4091173"/>
              <a:gd name="T2" fmla="*/ 4062764 w 4091171"/>
              <a:gd name="T3" fmla="*/ 2048186 h 4091173"/>
              <a:gd name="T4" fmla="*/ 2044130 w 4091171"/>
              <a:gd name="T5" fmla="*/ 2044114 h 4091173"/>
              <a:gd name="T6" fmla="*/ 5898240 60000 65536"/>
              <a:gd name="T7" fmla="*/ 5898240 60000 65536"/>
              <a:gd name="T8" fmla="*/ 5898240 60000 65536"/>
              <a:gd name="T9" fmla="*/ 0 w 4091171"/>
              <a:gd name="T10" fmla="*/ 0 h 4091173"/>
              <a:gd name="T11" fmla="*/ 4091171 w 4091171"/>
              <a:gd name="T12" fmla="*/ 2049727 h 4091173"/>
            </a:gdLst>
            <a:ahLst/>
            <a:cxnLst>
              <a:cxn ang="T6">
                <a:pos x="T0" y="T1"/>
              </a:cxn>
              <a:cxn ang="T7">
                <a:pos x="T2" y="T3"/>
              </a:cxn>
              <a:cxn ang="T8">
                <a:pos x="T4" y="T5"/>
              </a:cxn>
            </a:cxnLst>
            <a:rect l="T9" t="T10" r="T11" b="T12"/>
            <a:pathLst>
              <a:path w="4091171" h="4091173">
                <a:moveTo>
                  <a:pt x="0" y="2045584"/>
                </a:moveTo>
                <a:lnTo>
                  <a:pt x="0" y="2045584"/>
                </a:lnTo>
                <a:cubicBezTo>
                  <a:pt x="1" y="915838"/>
                  <a:pt x="915840" y="-2"/>
                  <a:pt x="2045586" y="-1"/>
                </a:cubicBezTo>
                <a:cubicBezTo>
                  <a:pt x="3175331" y="-1"/>
                  <a:pt x="4091172" y="915839"/>
                  <a:pt x="4091172" y="2045586"/>
                </a:cubicBezTo>
                <a:cubicBezTo>
                  <a:pt x="4091172" y="2046966"/>
                  <a:pt x="4091170" y="2048347"/>
                  <a:pt x="4091167" y="2049727"/>
                </a:cubicBezTo>
                <a:lnTo>
                  <a:pt x="4040191" y="2049621"/>
                </a:lnTo>
                <a:lnTo>
                  <a:pt x="4040190" y="2049620"/>
                </a:lnTo>
                <a:cubicBezTo>
                  <a:pt x="4040193" y="2048276"/>
                  <a:pt x="4040195" y="2046931"/>
                  <a:pt x="4040195" y="2045587"/>
                </a:cubicBezTo>
                <a:cubicBezTo>
                  <a:pt x="4040195" y="943993"/>
                  <a:pt x="3147177" y="50976"/>
                  <a:pt x="2045585" y="50976"/>
                </a:cubicBezTo>
                <a:cubicBezTo>
                  <a:pt x="943992" y="50976"/>
                  <a:pt x="50975" y="943993"/>
                  <a:pt x="50975" y="2045587"/>
                </a:cubicBezTo>
                <a:cubicBezTo>
                  <a:pt x="50974" y="2045587"/>
                  <a:pt x="50975" y="2045588"/>
                  <a:pt x="50975" y="2045589"/>
                </a:cubicBezTo>
                <a:close/>
              </a:path>
            </a:pathLst>
          </a:custGeom>
          <a:solidFill>
            <a:schemeClr val="bg1">
              <a:lumMod val="65000"/>
            </a:schemeClr>
          </a:solidFill>
          <a:ln w="25400" cap="flat" cmpd="sng" algn="ctr">
            <a:solidFill>
              <a:schemeClr val="bg1">
                <a:lumMod val="65000"/>
              </a:schemeClr>
            </a:solidFill>
            <a:prstDash val="solid"/>
            <a:miter lim="800000"/>
          </a:ln>
        </p:spPr>
        <p:txBody>
          <a:bodyPr lIns="91404" tIns="45702" rIns="91404" bIns="45702" anchor="ctr"/>
          <a:lstStyle/>
          <a:p>
            <a:pPr>
              <a:defRPr/>
            </a:pPr>
            <a:endParaRPr lang="zh-CN" altLang="en-US" sz="2800" dirty="0">
              <a:latin typeface="+mn-lt"/>
              <a:ea typeface="+mn-ea"/>
            </a:endParaRPr>
          </a:p>
        </p:txBody>
      </p:sp>
      <p:sp>
        <p:nvSpPr>
          <p:cNvPr id="115" name="矩形 71"/>
          <p:cNvSpPr>
            <a:spLocks noChangeArrowheads="1"/>
          </p:cNvSpPr>
          <p:nvPr>
            <p:custDataLst>
              <p:tags r:id="rId4"/>
            </p:custDataLst>
          </p:nvPr>
        </p:nvSpPr>
        <p:spPr bwMode="auto">
          <a:xfrm>
            <a:off x="5523230" y="2781935"/>
            <a:ext cx="5791200" cy="1313815"/>
          </a:xfrm>
          <a:prstGeom prst="rect">
            <a:avLst/>
          </a:prstGeom>
          <a:noFill/>
          <a:ln w="9525">
            <a:noFill/>
            <a:miter lim="800000"/>
          </a:ln>
        </p:spPr>
        <p:txBody>
          <a:bodyPr wrap="square" lIns="68561" tIns="34282" rIns="68561" bIns="34282">
            <a:spAutoFit/>
          </a:bodyPr>
          <a:lstStyle/>
          <a:p>
            <a:pPr indent="0" algn="just" defTabSz="683895" fontAlgn="auto">
              <a:lnSpc>
                <a:spcPct val="150000"/>
              </a:lnSpc>
              <a:defRPr/>
            </a:pP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生产期间</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每天安排管理</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技术和安检人员进行巡查</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对作业区域开展事故隐患排查是指每天有入井（坑）的管理</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技术或安检人员对沿途区域开展事故隐患排查。</a:t>
            </a:r>
            <a:endParaRPr lang="en-US" altLang="zh-CN"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endParaRPr>
          </a:p>
        </p:txBody>
      </p:sp>
      <p:sp>
        <p:nvSpPr>
          <p:cNvPr id="117" name="矩形 73"/>
          <p:cNvSpPr>
            <a:spLocks noChangeArrowheads="1"/>
          </p:cNvSpPr>
          <p:nvPr>
            <p:custDataLst>
              <p:tags r:id="rId5"/>
            </p:custDataLst>
          </p:nvPr>
        </p:nvSpPr>
        <p:spPr bwMode="auto">
          <a:xfrm>
            <a:off x="5570170" y="4852353"/>
            <a:ext cx="5574030" cy="1313815"/>
          </a:xfrm>
          <a:prstGeom prst="rect">
            <a:avLst/>
          </a:prstGeom>
          <a:noFill/>
          <a:ln w="9525">
            <a:noFill/>
            <a:miter lim="800000"/>
          </a:ln>
        </p:spPr>
        <p:txBody>
          <a:bodyPr wrap="square" lIns="68561" tIns="34282" rIns="68561" bIns="34282">
            <a:spAutoFit/>
          </a:bodyPr>
          <a:lstStyle/>
          <a:p>
            <a:pPr indent="0" defTabSz="683895" fontAlgn="auto">
              <a:lnSpc>
                <a:spcPct val="150000"/>
              </a:lnSpc>
              <a:defRPr/>
            </a:pP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现场排查并立即完成治理的隐患</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可不登记台账</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减少资料留痕。</a:t>
            </a:r>
            <a:endParaRPr lang="zh-CN" altLang="en-US" sz="1800" b="1" dirty="0">
              <a:solidFill>
                <a:schemeClr val="tx1">
                  <a:lumMod val="65000"/>
                  <a:lumOff val="35000"/>
                </a:schemeClr>
              </a:solidFill>
              <a:latin typeface="微软雅黑" panose="020B0503020204020204" pitchFamily="34" charset="-122"/>
              <a:ea typeface="微软雅黑" panose="020B0503020204020204" pitchFamily="34" charset="-122"/>
            </a:endParaRPr>
          </a:p>
          <a:p>
            <a:pPr indent="0" defTabSz="683895" fontAlgn="auto">
              <a:lnSpc>
                <a:spcPct val="150000"/>
              </a:lnSpc>
              <a:defRPr/>
            </a:pPr>
            <a:endParaRPr lang="zh-CN" altLang="en-US" sz="18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3" name="椭圆 80"/>
          <p:cNvSpPr>
            <a:spLocks noChangeArrowheads="1"/>
          </p:cNvSpPr>
          <p:nvPr/>
        </p:nvSpPr>
        <p:spPr bwMode="auto">
          <a:xfrm>
            <a:off x="1328104" y="3045916"/>
            <a:ext cx="2370137" cy="2370993"/>
          </a:xfrm>
          <a:prstGeom prst="ellipse">
            <a:avLst/>
          </a:prstGeom>
          <a:solidFill>
            <a:schemeClr val="accent1"/>
          </a:solidFill>
          <a:ln w="12700" algn="ctr">
            <a:solidFill>
              <a:schemeClr val="bg1"/>
            </a:solidFill>
            <a:miter lim="800000"/>
          </a:ln>
        </p:spPr>
        <p:txBody>
          <a:bodyPr lIns="68568" tIns="34285" rIns="68568" bIns="34285" anchor="ctr"/>
          <a:lstStyle/>
          <a:p>
            <a:pPr algn="ctr" defTabSz="683895"/>
            <a:endParaRPr lang="zh-CN" altLang="en-US" sz="1600" dirty="0">
              <a:solidFill>
                <a:srgbClr val="FFFFFF"/>
              </a:solidFill>
              <a:latin typeface="Calibri" panose="020F0502020204030204" charset="0"/>
              <a:ea typeface="微软雅黑" panose="020B0503020204020204" pitchFamily="34" charset="-122"/>
            </a:endParaRPr>
          </a:p>
        </p:txBody>
      </p:sp>
      <p:sp>
        <p:nvSpPr>
          <p:cNvPr id="124" name="矩形 71"/>
          <p:cNvSpPr>
            <a:spLocks noChangeArrowheads="1"/>
          </p:cNvSpPr>
          <p:nvPr/>
        </p:nvSpPr>
        <p:spPr bwMode="auto">
          <a:xfrm>
            <a:off x="1669415" y="3531870"/>
            <a:ext cx="1677670" cy="1544320"/>
          </a:xfrm>
          <a:prstGeom prst="rect">
            <a:avLst/>
          </a:prstGeom>
          <a:noFill/>
          <a:ln w="9525">
            <a:noFill/>
            <a:miter lim="800000"/>
          </a:ln>
        </p:spPr>
        <p:txBody>
          <a:bodyPr wrap="square" lIns="68561" tIns="34282" rIns="68561" bIns="34282">
            <a:spAutoFit/>
          </a:bodyPr>
          <a:lstStyle/>
          <a:p>
            <a:pPr algn="ctr" defTabSz="683895">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事故隐患</a:t>
            </a:r>
            <a:endParaRPr lang="zh-CN" altLang="en-US" b="1" dirty="0">
              <a:solidFill>
                <a:schemeClr val="bg1"/>
              </a:solidFill>
              <a:latin typeface="微软雅黑" panose="020B0503020204020204" pitchFamily="34" charset="-122"/>
              <a:ea typeface="微软雅黑" panose="020B0503020204020204" pitchFamily="34" charset="-122"/>
              <a:sym typeface="+mn-ea"/>
            </a:endParaRPr>
          </a:p>
          <a:p>
            <a:pPr algn="ctr" defTabSz="683895">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排查治理</a:t>
            </a:r>
            <a:endParaRPr lang="zh-CN" altLang="en-US" b="1" dirty="0">
              <a:solidFill>
                <a:schemeClr val="bg1"/>
              </a:solidFill>
              <a:latin typeface="微软雅黑" panose="020B0503020204020204" pitchFamily="34" charset="-122"/>
              <a:ea typeface="微软雅黑" panose="020B0503020204020204" pitchFamily="34" charset="-122"/>
              <a:sym typeface="+mn-ea"/>
            </a:endParaRPr>
          </a:p>
          <a:p>
            <a:pPr algn="ctr" defTabSz="683895">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重点说明</a:t>
            </a:r>
            <a:endParaRPr lang="zh-CN" altLang="en-US" b="1" dirty="0">
              <a:solidFill>
                <a:schemeClr val="bg1"/>
              </a:solidFill>
              <a:latin typeface="微软雅黑" panose="020B0503020204020204" pitchFamily="34" charset="-122"/>
              <a:ea typeface="微软雅黑" panose="020B0503020204020204" pitchFamily="34" charset="-122"/>
              <a:sym typeface="+mn-ea"/>
            </a:endParaRPr>
          </a:p>
          <a:p>
            <a:pPr algn="ctr" defTabSz="683895">
              <a:buClrTx/>
              <a:buSzTx/>
              <a:buFontTx/>
            </a:pPr>
            <a:r>
              <a:rPr lang="zh-CN" altLang="en-US" b="1" dirty="0">
                <a:solidFill>
                  <a:schemeClr val="bg1"/>
                </a:solidFill>
                <a:latin typeface="微软雅黑" panose="020B0503020204020204" pitchFamily="34" charset="-122"/>
                <a:ea typeface="微软雅黑" panose="020B0503020204020204" pitchFamily="34" charset="-122"/>
                <a:sym typeface="+mn-ea"/>
              </a:rPr>
              <a:t>2处</a:t>
            </a:r>
            <a:endParaRPr lang="zh-CN" altLang="en-US" b="1" dirty="0">
              <a:solidFill>
                <a:schemeClr val="bg1"/>
              </a:solidFill>
              <a:latin typeface="微软雅黑" panose="020B0503020204020204" pitchFamily="34" charset="-122"/>
              <a:ea typeface="微软雅黑" panose="020B0503020204020204" pitchFamily="34" charset="-122"/>
              <a:sym typeface="+mn-ea"/>
            </a:endParaRPr>
          </a:p>
        </p:txBody>
      </p:sp>
      <p:grpSp>
        <p:nvGrpSpPr>
          <p:cNvPr id="125" name="Group 41"/>
          <p:cNvGrpSpPr/>
          <p:nvPr>
            <p:custDataLst>
              <p:tags r:id="rId6"/>
            </p:custDataLst>
          </p:nvPr>
        </p:nvGrpSpPr>
        <p:grpSpPr bwMode="auto">
          <a:xfrm>
            <a:off x="3696336" y="2819051"/>
            <a:ext cx="1776413" cy="715742"/>
            <a:chOff x="2661" y="954"/>
            <a:chExt cx="1491" cy="602"/>
          </a:xfrm>
        </p:grpSpPr>
        <p:cxnSp>
          <p:nvCxnSpPr>
            <p:cNvPr id="126" name="直接连接符 52"/>
            <p:cNvCxnSpPr>
              <a:cxnSpLocks noChangeShapeType="1"/>
            </p:cNvCxnSpPr>
            <p:nvPr>
              <p:custDataLst>
                <p:tags r:id="rId7"/>
              </p:custDataLst>
            </p:nvPr>
          </p:nvCxnSpPr>
          <p:spPr bwMode="auto">
            <a:xfrm>
              <a:off x="2661" y="1253"/>
              <a:ext cx="908" cy="0"/>
            </a:xfrm>
            <a:prstGeom prst="line">
              <a:avLst/>
            </a:prstGeom>
            <a:noFill/>
            <a:ln w="25400" algn="ctr">
              <a:solidFill>
                <a:schemeClr val="tx1"/>
              </a:solidFill>
              <a:miter lim="800000"/>
            </a:ln>
          </p:spPr>
        </p:cxnSp>
        <p:grpSp>
          <p:nvGrpSpPr>
            <p:cNvPr id="127" name="Group 85"/>
            <p:cNvGrpSpPr/>
            <p:nvPr/>
          </p:nvGrpSpPr>
          <p:grpSpPr bwMode="auto">
            <a:xfrm>
              <a:off x="3549" y="954"/>
              <a:ext cx="603" cy="602"/>
              <a:chOff x="3549" y="954"/>
              <a:chExt cx="603" cy="602"/>
            </a:xfrm>
          </p:grpSpPr>
          <p:sp>
            <p:nvSpPr>
              <p:cNvPr id="128" name="椭圆 53"/>
              <p:cNvSpPr>
                <a:spLocks noChangeArrowheads="1"/>
              </p:cNvSpPr>
              <p:nvPr>
                <p:custDataLst>
                  <p:tags r:id="rId8"/>
                </p:custDataLst>
              </p:nvPr>
            </p:nvSpPr>
            <p:spPr bwMode="auto">
              <a:xfrm>
                <a:off x="3549" y="954"/>
                <a:ext cx="603" cy="602"/>
              </a:xfrm>
              <a:prstGeom prst="ellipse">
                <a:avLst/>
              </a:prstGeom>
              <a:solidFill>
                <a:schemeClr val="accent1"/>
              </a:solidFill>
              <a:ln w="25400" algn="ctr">
                <a:noFill/>
                <a:miter lim="800000"/>
              </a:ln>
            </p:spPr>
            <p:txBody>
              <a:bodyPr lIns="68589" tIns="34295" rIns="68589" bIns="34295" anchor="ctr"/>
              <a:lstStyle/>
              <a:p>
                <a:pPr algn="ctr" defTabSz="683895"/>
                <a:endParaRPr lang="zh-CN" altLang="en-US" sz="2800" dirty="0">
                  <a:solidFill>
                    <a:srgbClr val="FFFFFF"/>
                  </a:solidFill>
                  <a:latin typeface="Calibri" panose="020F0502020204030204" charset="0"/>
                  <a:ea typeface="微软雅黑" panose="020B0503020204020204" pitchFamily="34" charset="-122"/>
                </a:endParaRPr>
              </a:p>
            </p:txBody>
          </p:sp>
          <p:sp>
            <p:nvSpPr>
              <p:cNvPr id="129" name="矩形 71"/>
              <p:cNvSpPr>
                <a:spLocks noChangeArrowheads="1"/>
              </p:cNvSpPr>
              <p:nvPr>
                <p:custDataLst>
                  <p:tags r:id="rId9"/>
                </p:custDataLst>
              </p:nvPr>
            </p:nvSpPr>
            <p:spPr bwMode="auto">
              <a:xfrm>
                <a:off x="3711" y="1071"/>
                <a:ext cx="273" cy="368"/>
              </a:xfrm>
              <a:prstGeom prst="rect">
                <a:avLst/>
              </a:prstGeom>
              <a:noFill/>
              <a:ln w="9525">
                <a:noFill/>
                <a:miter lim="800000"/>
              </a:ln>
            </p:spPr>
            <p:txBody>
              <a:bodyPr wrap="none" lIns="68582" tIns="34292" rIns="68582" bIns="34292">
                <a:spAutoFit/>
              </a:bodyPr>
              <a:lstStyle/>
              <a:p>
                <a:pPr defTabSz="683895"/>
                <a:r>
                  <a:rPr lang="en-US" altLang="zh-CN" b="1" dirty="0">
                    <a:solidFill>
                      <a:schemeClr val="bg1"/>
                    </a:solidFill>
                    <a:latin typeface="微软雅黑" panose="020B0503020204020204" pitchFamily="34" charset="-122"/>
                    <a:ea typeface="微软雅黑" panose="020B0503020204020204" pitchFamily="34" charset="-122"/>
                  </a:rPr>
                  <a:t>1</a:t>
                </a:r>
                <a:endParaRPr lang="en-US" altLang="zh-CN" b="1" dirty="0">
                  <a:solidFill>
                    <a:schemeClr val="bg1"/>
                  </a:solidFill>
                  <a:latin typeface="微软雅黑" panose="020B0503020204020204" pitchFamily="34" charset="-122"/>
                  <a:ea typeface="微软雅黑" panose="020B0503020204020204" pitchFamily="34" charset="-122"/>
                </a:endParaRPr>
              </a:p>
            </p:txBody>
          </p:sp>
        </p:grpSp>
      </p:grpSp>
      <p:grpSp>
        <p:nvGrpSpPr>
          <p:cNvPr id="140" name="Group 44"/>
          <p:cNvGrpSpPr/>
          <p:nvPr>
            <p:custDataLst>
              <p:tags r:id="rId10"/>
            </p:custDataLst>
          </p:nvPr>
        </p:nvGrpSpPr>
        <p:grpSpPr bwMode="auto">
          <a:xfrm>
            <a:off x="3695066" y="4945813"/>
            <a:ext cx="1776413" cy="717329"/>
            <a:chOff x="2661" y="3141"/>
            <a:chExt cx="1491" cy="602"/>
          </a:xfrm>
        </p:grpSpPr>
        <p:cxnSp>
          <p:nvCxnSpPr>
            <p:cNvPr id="141" name="直接连接符 58"/>
            <p:cNvCxnSpPr>
              <a:cxnSpLocks noChangeShapeType="1"/>
            </p:cNvCxnSpPr>
            <p:nvPr>
              <p:custDataLst>
                <p:tags r:id="rId11"/>
              </p:custDataLst>
            </p:nvPr>
          </p:nvCxnSpPr>
          <p:spPr bwMode="auto">
            <a:xfrm>
              <a:off x="2661" y="3442"/>
              <a:ext cx="907" cy="0"/>
            </a:xfrm>
            <a:prstGeom prst="line">
              <a:avLst/>
            </a:prstGeom>
            <a:noFill/>
            <a:ln w="25400" algn="ctr">
              <a:solidFill>
                <a:schemeClr val="tx1"/>
              </a:solidFill>
              <a:miter lim="800000"/>
            </a:ln>
          </p:spPr>
        </p:cxnSp>
        <p:grpSp>
          <p:nvGrpSpPr>
            <p:cNvPr id="142" name="Group 88"/>
            <p:cNvGrpSpPr/>
            <p:nvPr/>
          </p:nvGrpSpPr>
          <p:grpSpPr bwMode="auto">
            <a:xfrm>
              <a:off x="3550" y="3141"/>
              <a:ext cx="602" cy="602"/>
              <a:chOff x="3550" y="3141"/>
              <a:chExt cx="602" cy="602"/>
            </a:xfrm>
          </p:grpSpPr>
          <p:sp>
            <p:nvSpPr>
              <p:cNvPr id="143" name="椭圆 59"/>
              <p:cNvSpPr>
                <a:spLocks noChangeArrowheads="1"/>
              </p:cNvSpPr>
              <p:nvPr>
                <p:custDataLst>
                  <p:tags r:id="rId12"/>
                </p:custDataLst>
              </p:nvPr>
            </p:nvSpPr>
            <p:spPr bwMode="auto">
              <a:xfrm>
                <a:off x="3550" y="3141"/>
                <a:ext cx="602" cy="602"/>
              </a:xfrm>
              <a:prstGeom prst="ellipse">
                <a:avLst/>
              </a:prstGeom>
              <a:solidFill>
                <a:srgbClr val="005DA2"/>
              </a:solidFill>
              <a:ln w="25400" algn="ctr">
                <a:noFill/>
                <a:miter lim="800000"/>
              </a:ln>
            </p:spPr>
            <p:txBody>
              <a:bodyPr lIns="68589" tIns="34295" rIns="68589" bIns="34295" anchor="ctr"/>
              <a:lstStyle/>
              <a:p>
                <a:pPr algn="ctr" defTabSz="683895">
                  <a:defRPr/>
                </a:pPr>
                <a:endParaRPr lang="zh-CN" altLang="en-US" sz="2800" dirty="0">
                  <a:solidFill>
                    <a:srgbClr val="FFFFFF"/>
                  </a:solidFill>
                  <a:latin typeface="+mn-lt"/>
                  <a:ea typeface="微软雅黑" panose="020B0503020204020204" pitchFamily="34" charset="-122"/>
                </a:endParaRPr>
              </a:p>
            </p:txBody>
          </p:sp>
          <p:sp>
            <p:nvSpPr>
              <p:cNvPr id="144" name="矩形 71"/>
              <p:cNvSpPr>
                <a:spLocks noChangeArrowheads="1"/>
              </p:cNvSpPr>
              <p:nvPr>
                <p:custDataLst>
                  <p:tags r:id="rId13"/>
                </p:custDataLst>
              </p:nvPr>
            </p:nvSpPr>
            <p:spPr bwMode="auto">
              <a:xfrm>
                <a:off x="3731" y="3274"/>
                <a:ext cx="273" cy="367"/>
              </a:xfrm>
              <a:prstGeom prst="rect">
                <a:avLst/>
              </a:prstGeom>
              <a:noFill/>
              <a:ln w="9525">
                <a:noFill/>
                <a:miter lim="800000"/>
              </a:ln>
            </p:spPr>
            <p:txBody>
              <a:bodyPr wrap="none" lIns="68582" tIns="34292" rIns="68582" bIns="34292">
                <a:spAutoFit/>
              </a:bodyPr>
              <a:lstStyle/>
              <a:p>
                <a:pPr defTabSz="683895"/>
                <a:r>
                  <a:rPr lang="en-US" altLang="zh-CN" b="1" dirty="0">
                    <a:solidFill>
                      <a:schemeClr val="bg1"/>
                    </a:solidFill>
                    <a:latin typeface="微软雅黑" panose="020B0503020204020204" pitchFamily="34" charset="-122"/>
                    <a:ea typeface="微软雅黑" panose="020B0503020204020204" pitchFamily="34" charset="-122"/>
                  </a:rPr>
                  <a:t>2</a:t>
                </a:r>
                <a:endParaRPr lang="en-US" altLang="zh-CN" b="1" dirty="0">
                  <a:solidFill>
                    <a:schemeClr val="bg1"/>
                  </a:solidFill>
                  <a:latin typeface="微软雅黑" panose="020B0503020204020204" pitchFamily="34" charset="-122"/>
                  <a:ea typeface="微软雅黑" panose="020B0503020204020204" pitchFamily="34" charset="-122"/>
                </a:endParaRPr>
              </a:p>
            </p:txBody>
          </p:sp>
        </p:grpSp>
      </p:grpSp>
      <p:sp>
        <p:nvSpPr>
          <p:cNvPr id="111" name="椭圆 41"/>
          <p:cNvSpPr>
            <a:spLocks noChangeArrowheads="1"/>
          </p:cNvSpPr>
          <p:nvPr>
            <p:custDataLst>
              <p:tags r:id="rId14"/>
            </p:custDataLst>
          </p:nvPr>
        </p:nvSpPr>
        <p:spPr bwMode="auto">
          <a:xfrm>
            <a:off x="3434399" y="2998069"/>
            <a:ext cx="385762"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sz="2800" dirty="0">
              <a:solidFill>
                <a:srgbClr val="FFFFFF"/>
              </a:solidFill>
              <a:latin typeface="Calibri" panose="020F0502020204030204" charset="0"/>
              <a:ea typeface="微软雅黑" panose="020B0503020204020204" pitchFamily="34" charset="-122"/>
            </a:endParaRPr>
          </a:p>
        </p:txBody>
      </p:sp>
      <p:sp>
        <p:nvSpPr>
          <p:cNvPr id="114" name="椭圆 44"/>
          <p:cNvSpPr>
            <a:spLocks noChangeArrowheads="1"/>
          </p:cNvSpPr>
          <p:nvPr>
            <p:custDataLst>
              <p:tags r:id="rId15"/>
            </p:custDataLst>
          </p:nvPr>
        </p:nvSpPr>
        <p:spPr bwMode="auto">
          <a:xfrm>
            <a:off x="3507106" y="5138803"/>
            <a:ext cx="384175" cy="384056"/>
          </a:xfrm>
          <a:prstGeom prst="ellipse">
            <a:avLst/>
          </a:prstGeom>
          <a:solidFill>
            <a:srgbClr val="808080"/>
          </a:solidFill>
          <a:ln w="25400" algn="ctr">
            <a:noFill/>
            <a:miter lim="800000"/>
          </a:ln>
        </p:spPr>
        <p:txBody>
          <a:bodyPr lIns="68561" tIns="34282" rIns="68561" bIns="34282" anchor="ctr"/>
          <a:lstStyle/>
          <a:p>
            <a:pPr algn="ctr" defTabSz="683895"/>
            <a:endParaRPr lang="zh-CN" altLang="en-US" sz="2800" dirty="0">
              <a:solidFill>
                <a:srgbClr val="FFFFFF"/>
              </a:solidFill>
              <a:latin typeface="Calibri" panose="020F0502020204030204" charset="0"/>
              <a:ea typeface="微软雅黑" panose="020B0503020204020204" pitchFamily="34" charset="-122"/>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6"/>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26" name="直接连接符 25"/>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7" name="矩形 26"/>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
          <p:cNvSpPr txBox="1"/>
          <p:nvPr>
            <p:custDataLst>
              <p:tags r:id="rId17"/>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custDataLst>
              <p:tags r:id="rId1"/>
            </p:custDataLst>
          </p:nvPr>
        </p:nvGrpSpPr>
        <p:grpSpPr>
          <a:xfrm>
            <a:off x="554355" y="1273175"/>
            <a:ext cx="11210925" cy="4606924"/>
            <a:chOff x="1075532" y="1684627"/>
            <a:chExt cx="10037524" cy="2915270"/>
          </a:xfrm>
        </p:grpSpPr>
        <p:sp>
          <p:nvSpPr>
            <p:cNvPr id="47" name="矩形 46"/>
            <p:cNvSpPr/>
            <p:nvPr>
              <p:custDataLst>
                <p:tags r:id="rId2"/>
              </p:custDataLst>
            </p:nvPr>
          </p:nvSpPr>
          <p:spPr>
            <a:xfrm>
              <a:off x="1075532" y="1911660"/>
              <a:ext cx="10037524" cy="2688237"/>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3"/>
              </p:custDataLst>
            </p:nvPr>
          </p:nvSpPr>
          <p:spPr>
            <a:xfrm>
              <a:off x="1461000" y="1684627"/>
              <a:ext cx="5826938" cy="577027"/>
            </a:xfrm>
            <a:prstGeom prst="roundRect">
              <a:avLst>
                <a:gd name="adj" fmla="val 50000"/>
              </a:avLst>
            </a:prstGeom>
            <a:blipFill rotWithShape="1">
              <a:blip r:embed="rId4"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rPr>
                <a:t>（七）持续改进提升，夯实安全根基。</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5"/>
              </p:custDataLst>
            </p:nvPr>
          </p:nvSpPr>
          <p:spPr>
            <a:xfrm>
              <a:off x="3287711" y="2307061"/>
              <a:ext cx="5565979" cy="352002"/>
            </a:xfrm>
            <a:prstGeom prst="rect">
              <a:avLst/>
            </a:prstGeom>
            <a:noFill/>
          </p:spPr>
          <p:txBody>
            <a:bodyPr wrap="square" rtlCol="0">
              <a:noAutofit/>
            </a:bodyPr>
            <a:lstStyle/>
            <a:p>
              <a:pPr indent="0" algn="just" fontAlgn="auto">
                <a:lnSpc>
                  <a:spcPct val="200000"/>
                </a:lnSpc>
              </a:pPr>
              <a:r>
                <a:rPr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季度自查自评和年度分析总结</a:t>
              </a:r>
              <a:r>
                <a:rPr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两项内容</a:t>
              </a:r>
              <a:endParaRPr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23" name="任意多边形 22"/>
          <p:cNvSpPr/>
          <p:nvPr>
            <p:custDataLst>
              <p:tags r:id="rId6"/>
            </p:custDataLst>
          </p:nvPr>
        </p:nvSpPr>
        <p:spPr>
          <a:xfrm rot="5400000">
            <a:off x="1216660" y="4020185"/>
            <a:ext cx="932180" cy="1393825"/>
          </a:xfrm>
          <a:custGeom>
            <a:avLst/>
            <a:gdLst>
              <a:gd name="connsiteX0" fmla="*/ 0 w 1557753"/>
              <a:gd name="connsiteY0" fmla="*/ 936737 h 2277385"/>
              <a:gd name="connsiteX1" fmla="*/ 9646 w 1557753"/>
              <a:gd name="connsiteY1" fmla="*/ 901069 h 2277385"/>
              <a:gd name="connsiteX2" fmla="*/ 15362 w 1557753"/>
              <a:gd name="connsiteY2" fmla="*/ 894742 h 2277385"/>
              <a:gd name="connsiteX3" fmla="*/ 13409 w 1557753"/>
              <a:gd name="connsiteY3" fmla="*/ 894184 h 2277385"/>
              <a:gd name="connsiteX4" fmla="*/ 677067 w 1557753"/>
              <a:gd name="connsiteY4" fmla="*/ 40023 h 2277385"/>
              <a:gd name="connsiteX5" fmla="*/ 678024 w 1557753"/>
              <a:gd name="connsiteY5" fmla="*/ 41497 h 2277385"/>
              <a:gd name="connsiteX6" fmla="*/ 691263 w 1557753"/>
              <a:gd name="connsiteY6" fmla="*/ 26840 h 2277385"/>
              <a:gd name="connsiteX7" fmla="*/ 778061 w 1557753"/>
              <a:gd name="connsiteY7" fmla="*/ 0 h 2277385"/>
              <a:gd name="connsiteX8" fmla="*/ 864860 w 1557753"/>
              <a:gd name="connsiteY8" fmla="*/ 26840 h 2277385"/>
              <a:gd name="connsiteX9" fmla="*/ 878704 w 1557753"/>
              <a:gd name="connsiteY9" fmla="*/ 42168 h 2277385"/>
              <a:gd name="connsiteX10" fmla="*/ 880154 w 1557753"/>
              <a:gd name="connsiteY10" fmla="*/ 41436 h 2277385"/>
              <a:gd name="connsiteX11" fmla="*/ 1542082 w 1557753"/>
              <a:gd name="connsiteY11" fmla="*/ 893370 h 2277385"/>
              <a:gd name="connsiteX12" fmla="*/ 1541355 w 1557753"/>
              <a:gd name="connsiteY12" fmla="*/ 893594 h 2277385"/>
              <a:gd name="connsiteX13" fmla="*/ 1548106 w 1557753"/>
              <a:gd name="connsiteY13" fmla="*/ 901069 h 2277385"/>
              <a:gd name="connsiteX14" fmla="*/ 1557753 w 1557753"/>
              <a:gd name="connsiteY14" fmla="*/ 936737 h 2277385"/>
              <a:gd name="connsiteX15" fmla="*/ 1482782 w 1557753"/>
              <a:gd name="connsiteY15" fmla="*/ 1021169 h 2277385"/>
              <a:gd name="connsiteX16" fmla="*/ 1444460 w 1557753"/>
              <a:gd name="connsiteY16" fmla="*/ 1026944 h 2277385"/>
              <a:gd name="connsiteX17" fmla="*/ 1444118 w 1557753"/>
              <a:gd name="connsiteY17" fmla="*/ 1028369 h 2277385"/>
              <a:gd name="connsiteX18" fmla="*/ 1435006 w 1557753"/>
              <a:gd name="connsiteY18" fmla="*/ 1028369 h 2277385"/>
              <a:gd name="connsiteX19" fmla="*/ 1435002 w 1557753"/>
              <a:gd name="connsiteY19" fmla="*/ 1028369 h 2277385"/>
              <a:gd name="connsiteX20" fmla="*/ 1434998 w 1557753"/>
              <a:gd name="connsiteY20" fmla="*/ 1028369 h 2277385"/>
              <a:gd name="connsiteX21" fmla="*/ 1231107 w 1557753"/>
              <a:gd name="connsiteY21" fmla="*/ 1028369 h 2277385"/>
              <a:gd name="connsiteX22" fmla="*/ 1231107 w 1557753"/>
              <a:gd name="connsiteY22" fmla="*/ 2277385 h 2277385"/>
              <a:gd name="connsiteX23" fmla="*/ 326646 w 1557753"/>
              <a:gd name="connsiteY23" fmla="*/ 2277385 h 2277385"/>
              <a:gd name="connsiteX24" fmla="*/ 326646 w 1557753"/>
              <a:gd name="connsiteY24" fmla="*/ 1028369 h 2277385"/>
              <a:gd name="connsiteX25" fmla="*/ 122756 w 1557753"/>
              <a:gd name="connsiteY25" fmla="*/ 1028369 h 2277385"/>
              <a:gd name="connsiteX26" fmla="*/ 122751 w 1557753"/>
              <a:gd name="connsiteY26" fmla="*/ 1028369 h 2277385"/>
              <a:gd name="connsiteX27" fmla="*/ 122747 w 1557753"/>
              <a:gd name="connsiteY27" fmla="*/ 1028369 h 2277385"/>
              <a:gd name="connsiteX28" fmla="*/ 113310 w 1557753"/>
              <a:gd name="connsiteY28" fmla="*/ 1028369 h 2277385"/>
              <a:gd name="connsiteX29" fmla="*/ 113189 w 1557753"/>
              <a:gd name="connsiteY29" fmla="*/ 1026928 h 2277385"/>
              <a:gd name="connsiteX30" fmla="*/ 74971 w 1557753"/>
              <a:gd name="connsiteY30" fmla="*/ 1021169 h 2277385"/>
              <a:gd name="connsiteX31" fmla="*/ 0 w 1557753"/>
              <a:gd name="connsiteY31" fmla="*/ 936737 h 227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57753" h="2277385">
                <a:moveTo>
                  <a:pt x="0" y="936737"/>
                </a:moveTo>
                <a:cubicBezTo>
                  <a:pt x="0" y="924085"/>
                  <a:pt x="3434" y="912032"/>
                  <a:pt x="9646" y="901069"/>
                </a:cubicBezTo>
                <a:lnTo>
                  <a:pt x="15362" y="894742"/>
                </a:lnTo>
                <a:lnTo>
                  <a:pt x="13409" y="894184"/>
                </a:lnTo>
                <a:lnTo>
                  <a:pt x="677067" y="40023"/>
                </a:lnTo>
                <a:lnTo>
                  <a:pt x="678024" y="41497"/>
                </a:lnTo>
                <a:lnTo>
                  <a:pt x="691263" y="26840"/>
                </a:lnTo>
                <a:cubicBezTo>
                  <a:pt x="713476" y="10258"/>
                  <a:pt x="744164" y="0"/>
                  <a:pt x="778061" y="0"/>
                </a:cubicBezTo>
                <a:cubicBezTo>
                  <a:pt x="811958" y="0"/>
                  <a:pt x="842646" y="10258"/>
                  <a:pt x="864860" y="26840"/>
                </a:cubicBezTo>
                <a:lnTo>
                  <a:pt x="878704" y="42168"/>
                </a:lnTo>
                <a:lnTo>
                  <a:pt x="880154" y="41436"/>
                </a:lnTo>
                <a:lnTo>
                  <a:pt x="1542082" y="893370"/>
                </a:lnTo>
                <a:lnTo>
                  <a:pt x="1541355" y="893594"/>
                </a:lnTo>
                <a:lnTo>
                  <a:pt x="1548106" y="901069"/>
                </a:lnTo>
                <a:cubicBezTo>
                  <a:pt x="1554318" y="912032"/>
                  <a:pt x="1557753" y="924085"/>
                  <a:pt x="1557753" y="936737"/>
                </a:cubicBezTo>
                <a:cubicBezTo>
                  <a:pt x="1557753" y="974692"/>
                  <a:pt x="1526840" y="1007258"/>
                  <a:pt x="1482782" y="1021169"/>
                </a:cubicBezTo>
                <a:lnTo>
                  <a:pt x="1444460" y="1026944"/>
                </a:lnTo>
                <a:lnTo>
                  <a:pt x="1444118" y="1028369"/>
                </a:lnTo>
                <a:lnTo>
                  <a:pt x="1435006" y="1028369"/>
                </a:lnTo>
                <a:lnTo>
                  <a:pt x="1435002" y="1028369"/>
                </a:lnTo>
                <a:lnTo>
                  <a:pt x="1434998" y="1028369"/>
                </a:lnTo>
                <a:lnTo>
                  <a:pt x="1231107" y="1028369"/>
                </a:lnTo>
                <a:lnTo>
                  <a:pt x="1231107" y="2277385"/>
                </a:lnTo>
                <a:lnTo>
                  <a:pt x="326646" y="2277385"/>
                </a:lnTo>
                <a:lnTo>
                  <a:pt x="326646" y="1028369"/>
                </a:lnTo>
                <a:lnTo>
                  <a:pt x="122756" y="1028369"/>
                </a:lnTo>
                <a:lnTo>
                  <a:pt x="122751" y="1028369"/>
                </a:lnTo>
                <a:lnTo>
                  <a:pt x="122747" y="1028369"/>
                </a:lnTo>
                <a:lnTo>
                  <a:pt x="113310" y="1028369"/>
                </a:lnTo>
                <a:lnTo>
                  <a:pt x="113189" y="1026928"/>
                </a:lnTo>
                <a:lnTo>
                  <a:pt x="74971" y="1021169"/>
                </a:lnTo>
                <a:cubicBezTo>
                  <a:pt x="30913" y="1007258"/>
                  <a:pt x="0" y="974692"/>
                  <a:pt x="0" y="93673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chemeClr val="tx2"/>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1049655" y="4556760"/>
            <a:ext cx="1108710" cy="292735"/>
          </a:xfrm>
          <a:prstGeom prst="rect">
            <a:avLst/>
          </a:prstGeom>
          <a:noFill/>
        </p:spPr>
        <p:txBody>
          <a:bodyPr wrap="square" rtlCol="0" anchor="t">
            <a:noAutofit/>
            <a:scene3d>
              <a:camera prst="orthographicFront"/>
              <a:lightRig rig="threePt" dir="t"/>
            </a:scene3d>
          </a:bodyPr>
          <a:lstStyle/>
          <a:p>
            <a:r>
              <a:rPr lang="zh-CN" altLang="en-US" sz="1800" b="1" dirty="0">
                <a:ln w="15875"/>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重点说明</a:t>
            </a:r>
            <a:endParaRPr lang="zh-CN" altLang="en-US" sz="1800" b="1" dirty="0">
              <a:ln w="15875"/>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AutoShape 6"/>
          <p:cNvSpPr/>
          <p:nvPr/>
        </p:nvSpPr>
        <p:spPr>
          <a:xfrm>
            <a:off x="2615565" y="4870450"/>
            <a:ext cx="8843645" cy="948690"/>
          </a:xfrm>
          <a:prstGeom prst="roundRect">
            <a:avLst>
              <a:gd name="adj" fmla="val 16667"/>
            </a:avLst>
          </a:prstGeom>
          <a:solidFill>
            <a:schemeClr val="accent1">
              <a:lumMod val="20000"/>
              <a:lumOff val="80000"/>
              <a:alpha val="90000"/>
            </a:schemeClr>
          </a:solidFill>
          <a:ln w="28575" cmpd="sng">
            <a:solidFill>
              <a:schemeClr val="accent1">
                <a:shade val="50000"/>
              </a:schemeClr>
            </a:solidFill>
            <a:prstDash val="solid"/>
          </a:ln>
        </p:spPr>
      </p:sp>
      <p:sp>
        <p:nvSpPr>
          <p:cNvPr id="15" name="文本框 14"/>
          <p:cNvSpPr txBox="1"/>
          <p:nvPr/>
        </p:nvSpPr>
        <p:spPr>
          <a:xfrm>
            <a:off x="2615565" y="4827270"/>
            <a:ext cx="8593455" cy="1021080"/>
          </a:xfrm>
          <a:prstGeom prst="rect">
            <a:avLst/>
          </a:prstGeom>
        </p:spPr>
        <p:txBody>
          <a:bodyPr wrap="square">
            <a:noAutofit/>
          </a:bodyPr>
          <a:lstStyle/>
          <a:p>
            <a:pPr indent="457200" algn="just" fontAlgn="auto">
              <a:lnSpc>
                <a:spcPct val="150000"/>
              </a:lnSpc>
            </a:pPr>
            <a:r>
              <a:rPr sz="1800" b="1" dirty="0">
                <a:latin typeface="微软雅黑" panose="020B0503020204020204" pitchFamily="34" charset="-122"/>
                <a:ea typeface="微软雅黑" panose="020B0503020204020204" pitchFamily="34" charset="-122"/>
                <a:cs typeface="微软雅黑" panose="020B0503020204020204" pitchFamily="34" charset="-122"/>
                <a:sym typeface="+mn-ea"/>
              </a:rPr>
              <a:t>二是煤矿应根据存在的问题和内</a:t>
            </a:r>
            <a:r>
              <a:rPr sz="1800" b="1" dirty="0">
                <a:latin typeface="宋体" panose="02010600030101010101" pitchFamily="2" charset="-122"/>
                <a:ea typeface="宋体" panose="02010600030101010101" pitchFamily="2" charset="-122"/>
                <a:cs typeface="微软雅黑" panose="020B0503020204020204" pitchFamily="34" charset="-122"/>
                <a:sym typeface="+mn-ea"/>
              </a:rPr>
              <a:t>、</a:t>
            </a:r>
            <a:r>
              <a:rPr sz="1800" b="1" dirty="0">
                <a:latin typeface="微软雅黑" panose="020B0503020204020204" pitchFamily="34" charset="-122"/>
                <a:ea typeface="微软雅黑" panose="020B0503020204020204" pitchFamily="34" charset="-122"/>
                <a:cs typeface="微软雅黑" panose="020B0503020204020204" pitchFamily="34" charset="-122"/>
                <a:sym typeface="+mn-ea"/>
              </a:rPr>
              <a:t>外部环境变化对年度体系各专业运行的有效性客观分析总结。</a:t>
            </a:r>
            <a:endPar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1" name="矩形: 圆角 15"/>
          <p:cNvSpPr/>
          <p:nvPr>
            <p:custDataLst>
              <p:tags r:id="rId7"/>
            </p:custDataLst>
          </p:nvPr>
        </p:nvSpPr>
        <p:spPr>
          <a:xfrm>
            <a:off x="1490980" y="2565400"/>
            <a:ext cx="163258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仅保留</a:t>
            </a: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 name="AutoShape 6"/>
          <p:cNvSpPr/>
          <p:nvPr/>
        </p:nvSpPr>
        <p:spPr>
          <a:xfrm>
            <a:off x="2615565" y="3675380"/>
            <a:ext cx="8843645" cy="946150"/>
          </a:xfrm>
          <a:prstGeom prst="roundRect">
            <a:avLst>
              <a:gd name="adj" fmla="val 16667"/>
            </a:avLst>
          </a:prstGeom>
          <a:solidFill>
            <a:schemeClr val="accent1">
              <a:lumMod val="20000"/>
              <a:lumOff val="80000"/>
              <a:alpha val="90000"/>
            </a:schemeClr>
          </a:solidFill>
          <a:ln w="28575" cmpd="sng">
            <a:solidFill>
              <a:schemeClr val="accent1">
                <a:shade val="50000"/>
              </a:schemeClr>
            </a:solidFill>
            <a:prstDash val="solid"/>
          </a:ln>
        </p:spPr>
      </p:sp>
      <p:sp>
        <p:nvSpPr>
          <p:cNvPr id="5" name="文本框 4"/>
          <p:cNvSpPr txBox="1"/>
          <p:nvPr/>
        </p:nvSpPr>
        <p:spPr>
          <a:xfrm>
            <a:off x="2660015" y="3647440"/>
            <a:ext cx="8593455" cy="901700"/>
          </a:xfrm>
          <a:prstGeom prst="rect">
            <a:avLst/>
          </a:prstGeom>
        </p:spPr>
        <p:txBody>
          <a:bodyPr wrap="square">
            <a:noAutofit/>
          </a:bodyPr>
          <a:lstStyle/>
          <a:p>
            <a:pPr indent="457200" algn="just" fontAlgn="auto">
              <a:lnSpc>
                <a:spcPct val="150000"/>
              </a:lnSpc>
            </a:pPr>
            <a:r>
              <a:rPr sz="1800" b="1" dirty="0">
                <a:latin typeface="微软雅黑" panose="020B0503020204020204" pitchFamily="34" charset="-122"/>
                <a:ea typeface="微软雅黑" panose="020B0503020204020204" pitchFamily="34" charset="-122"/>
                <a:cs typeface="微软雅黑" panose="020B0503020204020204" pitchFamily="34" charset="-122"/>
                <a:sym typeface="+mn-ea"/>
              </a:rPr>
              <a:t>一是季度自查自评范围应覆盖煤矿安全生产标准化管理体系所有专业</a:t>
            </a:r>
            <a:r>
              <a:rPr lang="zh-CN" sz="1800" b="1" dirty="0">
                <a:latin typeface="宋体" panose="02010600030101010101" pitchFamily="2" charset="-122"/>
                <a:ea typeface="宋体" panose="02010600030101010101" pitchFamily="2" charset="-122"/>
                <a:cs typeface="微软雅黑" panose="020B0503020204020204" pitchFamily="34" charset="-122"/>
                <a:sym typeface="+mn-ea"/>
              </a:rPr>
              <a:t>，</a:t>
            </a:r>
            <a:r>
              <a:rPr lang="zh-CN" sz="1800" b="1" dirty="0">
                <a:latin typeface="微软雅黑" panose="020B0503020204020204" pitchFamily="34" charset="-122"/>
                <a:ea typeface="微软雅黑" panose="020B0503020204020204" pitchFamily="34" charset="-122"/>
                <a:cs typeface="微软雅黑" panose="020B0503020204020204" pitchFamily="34" charset="-122"/>
                <a:sym typeface="+mn-ea"/>
              </a:rPr>
              <a:t>即对照管理体系基本要求及评分方法开展一次全面自查</a:t>
            </a:r>
            <a:r>
              <a:rPr lang="zh-CN" sz="1800" b="1" dirty="0">
                <a:latin typeface="宋体" panose="02010600030101010101" pitchFamily="2" charset="-122"/>
                <a:ea typeface="宋体" panose="02010600030101010101" pitchFamily="2" charset="-122"/>
                <a:cs typeface="微软雅黑" panose="020B0503020204020204" pitchFamily="34" charset="-122"/>
                <a:sym typeface="+mn-ea"/>
              </a:rPr>
              <a:t>，</a:t>
            </a:r>
            <a:r>
              <a:rPr lang="zh-CN" sz="1800" b="1" dirty="0">
                <a:latin typeface="微软雅黑" panose="020B0503020204020204" pitchFamily="34" charset="-122"/>
                <a:ea typeface="微软雅黑" panose="020B0503020204020204" pitchFamily="34" charset="-122"/>
                <a:cs typeface="微软雅黑" panose="020B0503020204020204" pitchFamily="34" charset="-122"/>
                <a:sym typeface="+mn-ea"/>
              </a:rPr>
              <a:t>要有总得分和各专业得分。</a:t>
            </a:r>
            <a:endParaRPr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algn="just" fontAlgn="auto">
              <a:lnSpc>
                <a:spcPct val="150000"/>
              </a:lnSpc>
            </a:pPr>
            <a:endPar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文本框 5"/>
          <p:cNvSpPr txBox="1"/>
          <p:nvPr>
            <p:custDataLst>
              <p:tags r:id="rId8"/>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7" name="直接连接符 6"/>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18" name="直接连接符 1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9" name="矩形 1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2"/>
          <p:cNvSpPr txBox="1"/>
          <p:nvPr>
            <p:custDataLst>
              <p:tags r:id="rId9"/>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graphicFrame>
        <p:nvGraphicFramePr>
          <p:cNvPr id="3" name="表格 2"/>
          <p:cNvGraphicFramePr/>
          <p:nvPr>
            <p:custDataLst>
              <p:tags r:id="rId2"/>
            </p:custDataLst>
          </p:nvPr>
        </p:nvGraphicFramePr>
        <p:xfrm>
          <a:off x="554355" y="838835"/>
          <a:ext cx="10986770" cy="5394960"/>
        </p:xfrm>
        <a:graphic>
          <a:graphicData uri="http://schemas.openxmlformats.org/drawingml/2006/table">
            <a:tbl>
              <a:tblPr firstRow="1" bandRow="1">
                <a:tableStyleId>{5C22544A-7EE6-4342-B048-85BDC9FD1C3A}</a:tableStyleId>
              </a:tblPr>
              <a:tblGrid>
                <a:gridCol w="4730115"/>
                <a:gridCol w="6256655"/>
              </a:tblGrid>
              <a:tr h="1294130">
                <a:tc gridSpan="2">
                  <a:txBody>
                    <a:bodyPr/>
                    <a:lstStyle/>
                    <a:p>
                      <a:pPr marL="0" indent="0" algn="ctr" fontAlgn="ctr">
                        <a:spcBef>
                          <a:spcPct val="0"/>
                        </a:spcBef>
                        <a:spcAft>
                          <a:spcPct val="0"/>
                        </a:spcAft>
                      </a:pPr>
                      <a:r>
                        <a:rPr lang="zh-CN" sz="2800" dirty="0">
                          <a:latin typeface="微软雅黑" panose="020B0503020204020204" pitchFamily="34" charset="-122"/>
                          <a:ea typeface="微软雅黑" panose="020B0503020204020204" pitchFamily="34" charset="-122"/>
                          <a:sym typeface="+mn-ea"/>
                        </a:rPr>
                        <a:t>《煤矿安全生产标准化基本要求及评分方法》</a:t>
                      </a:r>
                      <a:endParaRPr lang="zh-CN" sz="2800" dirty="0">
                        <a:latin typeface="微软雅黑" panose="020B0503020204020204" pitchFamily="34" charset="-122"/>
                        <a:ea typeface="微软雅黑" panose="020B0503020204020204" pitchFamily="34" charset="-122"/>
                        <a:sym typeface="+mn-ea"/>
                      </a:endParaRPr>
                    </a:p>
                    <a:p>
                      <a:pPr marL="0" indent="0" algn="ctr" fontAlgn="ctr">
                        <a:spcBef>
                          <a:spcPct val="0"/>
                        </a:spcBef>
                        <a:spcAft>
                          <a:spcPct val="0"/>
                        </a:spcAft>
                      </a:pPr>
                      <a:r>
                        <a:rPr lang="zh-CN" sz="2800" dirty="0">
                          <a:latin typeface="微软雅黑" panose="020B0503020204020204" pitchFamily="34" charset="-122"/>
                          <a:ea typeface="微软雅黑" panose="020B0503020204020204" pitchFamily="34" charset="-122"/>
                          <a:sym typeface="+mn-ea"/>
                        </a:rPr>
                        <a:t>框架结构</a:t>
                      </a:r>
                      <a:endParaRPr lang="zh-CN" altLang="en-US" sz="2800" dirty="0">
                        <a:latin typeface="微软雅黑" panose="020B0503020204020204" pitchFamily="34" charset="-122"/>
                        <a:ea typeface="微软雅黑" panose="020B0503020204020204" pitchFamily="34" charset="-122"/>
                        <a:sym typeface="+mn-ea"/>
                      </a:endParaRPr>
                    </a:p>
                  </a:txBody>
                  <a:tcPr anchor="ctr">
                    <a:solidFill>
                      <a:srgbClr val="00B0F0"/>
                    </a:solidFill>
                  </a:tcPr>
                </a:tc>
                <a:tc hMerge="1">
                  <a:tcPr anchor="ctr">
                    <a:solidFill>
                      <a:srgbClr val="00B0F0"/>
                    </a:solidFill>
                  </a:tcPr>
                </a:tc>
              </a:tr>
              <a:tr h="1024890">
                <a:tc>
                  <a:txBody>
                    <a:bodyPr/>
                    <a:lstStyle/>
                    <a:p>
                      <a:pPr algn="ctr">
                        <a:buNone/>
                      </a:pPr>
                      <a:r>
                        <a:rPr lang="zh-CN" altLang="en-US" sz="2800" b="0">
                          <a:latin typeface="微软雅黑" panose="020B0503020204020204" pitchFamily="34" charset="-122"/>
                          <a:ea typeface="微软雅黑" panose="020B0503020204020204" pitchFamily="34" charset="-122"/>
                        </a:rPr>
                        <a:t>第一部分</a:t>
                      </a:r>
                      <a:endParaRPr lang="zh-CN" altLang="en-US" sz="2800" b="0">
                        <a:latin typeface="微软雅黑" panose="020B0503020204020204" pitchFamily="34" charset="-122"/>
                        <a:ea typeface="微软雅黑" panose="020B0503020204020204" pitchFamily="34" charset="-122"/>
                      </a:endParaRPr>
                    </a:p>
                  </a:txBody>
                  <a:tcPr anchor="ctr"/>
                </a:tc>
                <a:tc>
                  <a:txBody>
                    <a:bodyPr/>
                    <a:lstStyle/>
                    <a:p>
                      <a:pPr algn="ctr">
                        <a:buClrTx/>
                        <a:buSzTx/>
                        <a:buFontTx/>
                      </a:pPr>
                      <a:r>
                        <a:rPr lang="zh-CN" altLang="en-US" sz="2800" b="0">
                          <a:latin typeface="微软雅黑" panose="020B0503020204020204" pitchFamily="34" charset="-122"/>
                          <a:ea typeface="微软雅黑" panose="020B0503020204020204" pitchFamily="34" charset="-122"/>
                        </a:rPr>
                        <a:t>总则</a:t>
                      </a:r>
                      <a:endParaRPr lang="zh-CN" altLang="en-US" sz="2800" b="0" i="0">
                        <a:latin typeface="微软雅黑" panose="020B0503020204020204" pitchFamily="34" charset="-122"/>
                        <a:ea typeface="微软雅黑" panose="020B0503020204020204" pitchFamily="34" charset="-122"/>
                      </a:endParaRPr>
                    </a:p>
                  </a:txBody>
                  <a:tcPr anchor="ctr"/>
                </a:tc>
              </a:tr>
              <a:tr h="1025525">
                <a:tc>
                  <a:txBody>
                    <a:bodyPr/>
                    <a:lstStyle/>
                    <a:p>
                      <a:pPr algn="ctr">
                        <a:buNone/>
                      </a:pPr>
                      <a:r>
                        <a:rPr lang="zh-CN" altLang="en-US" sz="2800" b="0">
                          <a:latin typeface="微软雅黑" panose="020B0503020204020204" pitchFamily="34" charset="-122"/>
                          <a:ea typeface="微软雅黑" panose="020B0503020204020204" pitchFamily="34" charset="-122"/>
                        </a:rPr>
                        <a:t>第二部分</a:t>
                      </a:r>
                      <a:endParaRPr lang="zh-CN" altLang="en-US" sz="2800" b="0">
                        <a:latin typeface="微软雅黑" panose="020B0503020204020204" pitchFamily="34" charset="-122"/>
                        <a:ea typeface="微软雅黑" panose="020B0503020204020204" pitchFamily="34" charset="-122"/>
                      </a:endParaRPr>
                    </a:p>
                  </a:txBody>
                  <a:tcPr anchor="ctr"/>
                </a:tc>
                <a:tc>
                  <a:txBody>
                    <a:bodyPr/>
                    <a:lstStyle/>
                    <a:p>
                      <a:pPr algn="ctr">
                        <a:buClrTx/>
                        <a:buSzTx/>
                        <a:buFontTx/>
                      </a:pPr>
                      <a:r>
                        <a:rPr lang="zh-CN" altLang="en-US" sz="2800" b="0">
                          <a:latin typeface="微软雅黑" panose="020B0503020204020204" pitchFamily="34" charset="-122"/>
                          <a:ea typeface="微软雅黑" panose="020B0503020204020204" pitchFamily="34" charset="-122"/>
                        </a:rPr>
                        <a:t>安全基础管理</a:t>
                      </a:r>
                      <a:endParaRPr lang="zh-CN" altLang="en-US" sz="2800" b="0" i="0">
                        <a:latin typeface="微软雅黑" panose="020B0503020204020204" pitchFamily="34" charset="-122"/>
                        <a:ea typeface="微软雅黑" panose="020B0503020204020204" pitchFamily="34" charset="-122"/>
                      </a:endParaRPr>
                    </a:p>
                  </a:txBody>
                  <a:tcPr anchor="ctr"/>
                </a:tc>
              </a:tr>
              <a:tr h="1024890">
                <a:tc>
                  <a:txBody>
                    <a:bodyPr/>
                    <a:lstStyle/>
                    <a:p>
                      <a:pPr algn="ctr">
                        <a:buNone/>
                      </a:pPr>
                      <a:r>
                        <a:rPr lang="zh-CN" altLang="en-US" sz="2800" b="0">
                          <a:latin typeface="微软雅黑" panose="020B0503020204020204" pitchFamily="34" charset="-122"/>
                          <a:ea typeface="微软雅黑" panose="020B0503020204020204" pitchFamily="34" charset="-122"/>
                        </a:rPr>
                        <a:t>第三部分</a:t>
                      </a:r>
                      <a:endParaRPr lang="zh-CN" altLang="en-US" sz="2800" b="0">
                        <a:latin typeface="微软雅黑" panose="020B0503020204020204" pitchFamily="34" charset="-122"/>
                        <a:ea typeface="微软雅黑" panose="020B0503020204020204" pitchFamily="34" charset="-122"/>
                      </a:endParaRPr>
                    </a:p>
                  </a:txBody>
                  <a:tcPr anchor="ctr"/>
                </a:tc>
                <a:tc>
                  <a:txBody>
                    <a:bodyPr/>
                    <a:lstStyle/>
                    <a:p>
                      <a:pPr algn="ctr">
                        <a:buClrTx/>
                        <a:buSzTx/>
                        <a:buFontTx/>
                      </a:pPr>
                      <a:r>
                        <a:rPr lang="zh-CN" altLang="en-US" sz="2800" b="0">
                          <a:latin typeface="微软雅黑" panose="020B0503020204020204" pitchFamily="34" charset="-122"/>
                          <a:ea typeface="微软雅黑" panose="020B0503020204020204" pitchFamily="34" charset="-122"/>
                        </a:rPr>
                        <a:t>重大灾害防治</a:t>
                      </a:r>
                      <a:endParaRPr lang="zh-CN" altLang="en-US" sz="2800" b="0" i="0">
                        <a:latin typeface="微软雅黑" panose="020B0503020204020204" pitchFamily="34" charset="-122"/>
                        <a:ea typeface="微软雅黑" panose="020B0503020204020204" pitchFamily="34" charset="-122"/>
                      </a:endParaRPr>
                    </a:p>
                  </a:txBody>
                  <a:tcPr anchor="ctr"/>
                </a:tc>
              </a:tr>
              <a:tr h="1025525">
                <a:tc>
                  <a:txBody>
                    <a:bodyPr/>
                    <a:lstStyle/>
                    <a:p>
                      <a:pPr algn="ctr">
                        <a:buNone/>
                      </a:pPr>
                      <a:r>
                        <a:rPr lang="zh-CN" altLang="en-US" sz="2800" b="0" dirty="0">
                          <a:latin typeface="微软雅黑" panose="020B0503020204020204" pitchFamily="34" charset="-122"/>
                          <a:ea typeface="微软雅黑" panose="020B0503020204020204" pitchFamily="34" charset="-122"/>
                        </a:rPr>
                        <a:t>第四部分</a:t>
                      </a:r>
                      <a:endParaRPr lang="zh-CN" altLang="en-US" sz="2800" b="0" dirty="0">
                        <a:latin typeface="微软雅黑" panose="020B0503020204020204" pitchFamily="34" charset="-122"/>
                        <a:ea typeface="微软雅黑" panose="020B0503020204020204" pitchFamily="34" charset="-122"/>
                      </a:endParaRPr>
                    </a:p>
                  </a:txBody>
                  <a:tcPr anchor="ctr"/>
                </a:tc>
                <a:tc>
                  <a:txBody>
                    <a:bodyPr/>
                    <a:lstStyle/>
                    <a:p>
                      <a:pPr algn="ctr">
                        <a:buNone/>
                      </a:pPr>
                      <a:r>
                        <a:rPr lang="zh-CN" altLang="en-US" sz="2800" b="0" dirty="0">
                          <a:latin typeface="微软雅黑" panose="020B0503020204020204" pitchFamily="34" charset="-122"/>
                          <a:ea typeface="微软雅黑" panose="020B0503020204020204" pitchFamily="34" charset="-122"/>
                        </a:rPr>
                        <a:t>专业管理</a:t>
                      </a:r>
                      <a:endParaRPr lang="zh-CN" altLang="en-US" sz="2800" b="0" dirty="0">
                        <a:latin typeface="微软雅黑" panose="020B0503020204020204" pitchFamily="34" charset="-122"/>
                        <a:ea typeface="微软雅黑" panose="020B0503020204020204" pitchFamily="34" charset="-122"/>
                      </a:endParaRPr>
                    </a:p>
                  </a:txBody>
                  <a:tcPr anchor="ctr"/>
                </a:tc>
              </a:tr>
            </a:tbl>
          </a:graphicData>
        </a:graphic>
      </p:graphicFrame>
      <p:sp>
        <p:nvSpPr>
          <p:cNvPr id="8" name="矩形 7"/>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2"/>
          <p:cNvSpPr txBox="1"/>
          <p:nvPr/>
        </p:nvSpPr>
        <p:spPr>
          <a:xfrm>
            <a:off x="266527" y="117426"/>
            <a:ext cx="2820035"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新标准修订情况</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554355" y="1201420"/>
            <a:ext cx="11210925" cy="4606924"/>
            <a:chOff x="1075532" y="1684627"/>
            <a:chExt cx="10037524" cy="2915270"/>
          </a:xfrm>
        </p:grpSpPr>
        <p:sp>
          <p:nvSpPr>
            <p:cNvPr id="47" name="矩形 46"/>
            <p:cNvSpPr/>
            <p:nvPr>
              <p:custDataLst>
                <p:tags r:id="rId1"/>
              </p:custDataLst>
            </p:nvPr>
          </p:nvSpPr>
          <p:spPr>
            <a:xfrm>
              <a:off x="1075532" y="1911660"/>
              <a:ext cx="10037524" cy="2688237"/>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1000" y="1684627"/>
              <a:ext cx="3222469" cy="577027"/>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（八）增加附加项</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4"/>
              </p:custDataLst>
            </p:nvPr>
          </p:nvSpPr>
          <p:spPr>
            <a:xfrm>
              <a:off x="1404715" y="2184503"/>
              <a:ext cx="9487180" cy="1156464"/>
            </a:xfrm>
            <a:prstGeom prst="rect">
              <a:avLst/>
            </a:prstGeom>
            <a:noFill/>
          </p:spPr>
          <p:txBody>
            <a:bodyPr wrap="square" rtlCol="0">
              <a:noAutofit/>
            </a:bodyPr>
            <a:lstStyle/>
            <a:p>
              <a:pPr indent="457200" algn="just" fontAlgn="auto">
                <a:lnSpc>
                  <a:spcPct val="200000"/>
                </a:lnSpc>
              </a:pP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将</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技能人才和机构设置</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作为附加加分项，设定有两小项加分项目（标准分值2分</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最高加2分）</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algn="just" fontAlgn="auto">
                <a:lnSpc>
                  <a:spcPct val="200000"/>
                </a:lnSpc>
              </a:pP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25" name="AutoShape 6"/>
          <p:cNvSpPr/>
          <p:nvPr/>
        </p:nvSpPr>
        <p:spPr>
          <a:xfrm>
            <a:off x="1490980" y="3431540"/>
            <a:ext cx="8843645" cy="1175385"/>
          </a:xfrm>
          <a:prstGeom prst="roundRect">
            <a:avLst>
              <a:gd name="adj" fmla="val 16667"/>
            </a:avLst>
          </a:prstGeom>
          <a:solidFill>
            <a:schemeClr val="accent1">
              <a:lumMod val="20000"/>
              <a:lumOff val="80000"/>
              <a:alpha val="90000"/>
            </a:schemeClr>
          </a:solidFill>
          <a:ln w="28575" cmpd="sng">
            <a:solidFill>
              <a:schemeClr val="accent1">
                <a:shade val="50000"/>
              </a:schemeClr>
            </a:solidFill>
            <a:prstDash val="solid"/>
          </a:ln>
        </p:spPr>
      </p:sp>
      <p:sp>
        <p:nvSpPr>
          <p:cNvPr id="15" name="文本框 14"/>
          <p:cNvSpPr txBox="1"/>
          <p:nvPr/>
        </p:nvSpPr>
        <p:spPr>
          <a:xfrm>
            <a:off x="1535430" y="3548380"/>
            <a:ext cx="8593455" cy="1203325"/>
          </a:xfrm>
          <a:prstGeom prst="rect">
            <a:avLst/>
          </a:prstGeom>
        </p:spPr>
        <p:txBody>
          <a:bodyPr wrap="square">
            <a:noAutofit/>
          </a:bodyPr>
          <a:lstStyle/>
          <a:p>
            <a:pPr indent="457200" algn="just" fontAlgn="auto">
              <a:lnSpc>
                <a:spcPct val="150000"/>
              </a:lnSpc>
            </a:pP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一是</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考核期内从业人员获得省部级及以上技能大师称号</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符合条件的每人次可加1分</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endParaRPr>
          </a:p>
        </p:txBody>
      </p:sp>
      <p:sp>
        <p:nvSpPr>
          <p:cNvPr id="3" name="AutoShape 6"/>
          <p:cNvSpPr/>
          <p:nvPr/>
        </p:nvSpPr>
        <p:spPr>
          <a:xfrm>
            <a:off x="2176780" y="4872355"/>
            <a:ext cx="8843645" cy="1246505"/>
          </a:xfrm>
          <a:prstGeom prst="roundRect">
            <a:avLst>
              <a:gd name="adj" fmla="val 16667"/>
            </a:avLst>
          </a:prstGeom>
          <a:solidFill>
            <a:schemeClr val="accent1">
              <a:lumMod val="20000"/>
              <a:lumOff val="80000"/>
              <a:alpha val="90000"/>
            </a:schemeClr>
          </a:solidFill>
          <a:ln w="28575" cmpd="sng">
            <a:solidFill>
              <a:schemeClr val="accent1">
                <a:shade val="50000"/>
              </a:schemeClr>
            </a:solidFill>
            <a:prstDash val="solid"/>
          </a:ln>
        </p:spPr>
      </p:sp>
      <p:sp>
        <p:nvSpPr>
          <p:cNvPr id="4" name="文本框 3"/>
          <p:cNvSpPr txBox="1"/>
          <p:nvPr/>
        </p:nvSpPr>
        <p:spPr>
          <a:xfrm>
            <a:off x="2211070" y="4799965"/>
            <a:ext cx="8819515" cy="1203325"/>
          </a:xfrm>
          <a:prstGeom prst="rect">
            <a:avLst/>
          </a:prstGeom>
        </p:spPr>
        <p:txBody>
          <a:bodyPr wrap="square">
            <a:noAutofit/>
          </a:bodyPr>
          <a:lstStyle/>
          <a:p>
            <a:pPr indent="457200" algn="just" fontAlgn="auto">
              <a:lnSpc>
                <a:spcPct val="150000"/>
              </a:lnSpc>
            </a:pP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二是</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设置有专门的安全生产标准化管理机构</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可加1分</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以此鼓励煤矿通过设置专门的安全生产标准化管理机构</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配齐管理人员</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明确工作职责</a:t>
            </a:r>
            <a:r>
              <a:rPr lang="zh-CN" altLang="en-US" sz="1800" b="1"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强化矿井安全生产标准化管理体系建设。</a:t>
            </a:r>
            <a:endPar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5"/>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6" name="直接连接符 5"/>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17" name="直接连接符 16"/>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8" name="矩形 17"/>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2"/>
          <p:cNvSpPr txBox="1"/>
          <p:nvPr>
            <p:custDataLst>
              <p:tags r:id="rId6"/>
            </p:custDataLst>
          </p:nvPr>
        </p:nvSpPr>
        <p:spPr>
          <a:xfrm>
            <a:off x="266527" y="117426"/>
            <a:ext cx="4030345" cy="521970"/>
          </a:xfrm>
          <a:prstGeom prst="rect">
            <a:avLst/>
          </a:prstGeom>
          <a:noFill/>
        </p:spPr>
        <p:txBody>
          <a:bodyPr wrap="square" rtlCol="0">
            <a:spAutoFit/>
          </a:bodyPr>
          <a:lstStyle/>
          <a:p>
            <a:pPr algn="ctr"/>
            <a:r>
              <a:rPr lang="zh-CN" sz="2800" b="1" dirty="0">
                <a:solidFill>
                  <a:schemeClr val="accent1"/>
                </a:solidFill>
                <a:latin typeface="微软雅黑" panose="020B0503020204020204" pitchFamily="34" charset="-122"/>
                <a:ea typeface="微软雅黑" panose="020B0503020204020204" pitchFamily="34" charset="-122"/>
              </a:rPr>
              <a:t>第二部分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sz="2800" b="1" dirty="0">
                <a:solidFill>
                  <a:schemeClr val="accent1"/>
                </a:solidFill>
                <a:latin typeface="微软雅黑" panose="020B0503020204020204" pitchFamily="34" charset="-122"/>
                <a:ea typeface="微软雅黑" panose="020B0503020204020204" pitchFamily="34" charset="-122"/>
              </a:rPr>
              <a:t>安全基础管理</a:t>
            </a:r>
            <a:endParaRPr lang="zh-CN"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722911" cy="685958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TextBox 86"/>
          <p:cNvSpPr txBox="1"/>
          <p:nvPr/>
        </p:nvSpPr>
        <p:spPr>
          <a:xfrm>
            <a:off x="338535" y="1844983"/>
            <a:ext cx="2806485" cy="1351280"/>
          </a:xfrm>
          <a:prstGeom prst="rect">
            <a:avLst/>
          </a:prstGeom>
          <a:noFill/>
        </p:spPr>
        <p:txBody>
          <a:bodyPr wrap="square" lIns="121880" tIns="60938" rIns="121880" bIns="60938">
            <a:spAutoFit/>
          </a:bodyPr>
          <a:lstStyle/>
          <a:p>
            <a:pPr algn="r">
              <a:defRPr/>
            </a:pPr>
            <a:r>
              <a:rPr lang="zh-CN" altLang="en-US" sz="4800" b="1" spc="200" dirty="0">
                <a:solidFill>
                  <a:schemeClr val="bg1"/>
                </a:solidFill>
                <a:latin typeface="微软雅黑" panose="020B0503020204020204" pitchFamily="34" charset="-122"/>
                <a:ea typeface="微软雅黑" panose="020B0503020204020204" pitchFamily="34" charset="-122"/>
              </a:rPr>
              <a:t>目录 </a:t>
            </a:r>
            <a:endParaRPr lang="en-US" altLang="zh-CN" sz="4800" b="1" spc="200" dirty="0">
              <a:solidFill>
                <a:schemeClr val="bg1"/>
              </a:solidFill>
              <a:latin typeface="微软雅黑" panose="020B0503020204020204" pitchFamily="34" charset="-122"/>
              <a:ea typeface="微软雅黑" panose="020B0503020204020204" pitchFamily="34" charset="-122"/>
            </a:endParaRPr>
          </a:p>
          <a:p>
            <a:pPr algn="r">
              <a:defRPr/>
            </a:pPr>
            <a:r>
              <a:rPr lang="en-US" altLang="zh-CN" sz="3200" b="1" spc="200" dirty="0">
                <a:solidFill>
                  <a:schemeClr val="bg1"/>
                </a:solidFill>
                <a:latin typeface="微软雅黑" panose="020B0503020204020204" pitchFamily="34" charset="-122"/>
                <a:ea typeface="微软雅黑" panose="020B0503020204020204" pitchFamily="34" charset="-122"/>
              </a:rPr>
              <a:t>CONTENT</a:t>
            </a:r>
            <a:endParaRPr lang="zh-CN" altLang="en-US" sz="3200" b="1" spc="200" dirty="0">
              <a:solidFill>
                <a:schemeClr val="bg1"/>
              </a:solidFill>
              <a:latin typeface="微软雅黑" panose="020B0503020204020204" pitchFamily="34" charset="-122"/>
              <a:ea typeface="微软雅黑" panose="020B0503020204020204" pitchFamily="34" charset="-122"/>
            </a:endParaRPr>
          </a:p>
        </p:txBody>
      </p:sp>
      <p:sp>
        <p:nvSpPr>
          <p:cNvPr id="88" name="下箭头 87"/>
          <p:cNvSpPr/>
          <p:nvPr/>
        </p:nvSpPr>
        <p:spPr>
          <a:xfrm rot="16200000">
            <a:off x="4707395" y="3851680"/>
            <a:ext cx="576064" cy="679386"/>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388" tIns="45695" rIns="91388" bIns="45695" rtlCol="0" anchor="ctr"/>
          <a:lstStyle/>
          <a:p>
            <a:pPr algn="ctr"/>
            <a:endParaRPr lang="zh-CN" altLang="en-US"/>
          </a:p>
        </p:txBody>
      </p:sp>
      <p:sp>
        <p:nvSpPr>
          <p:cNvPr id="5" name="圆角矩形 4"/>
          <p:cNvSpPr/>
          <p:nvPr/>
        </p:nvSpPr>
        <p:spPr>
          <a:xfrm>
            <a:off x="5791835" y="1054165"/>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b="1" dirty="0">
                <a:latin typeface="微软雅黑" panose="020B0503020204020204" pitchFamily="34" charset="-122"/>
                <a:ea typeface="微软雅黑" panose="020B0503020204020204" pitchFamily="34" charset="-122"/>
                <a:cs typeface="Arial Unicode MS" panose="020B0604020202020204" charset="-122"/>
              </a:rPr>
              <a:t>1</a:t>
            </a:r>
            <a:endParaRPr lang="en-US" altLang="zh-CN" sz="4000" b="1"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5" name="圆角矩形 14"/>
          <p:cNvSpPr/>
          <p:nvPr/>
        </p:nvSpPr>
        <p:spPr>
          <a:xfrm>
            <a:off x="6747510" y="1053530"/>
            <a:ext cx="4355465" cy="86614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18" name="矩形 17"/>
          <p:cNvSpPr/>
          <p:nvPr/>
        </p:nvSpPr>
        <p:spPr>
          <a:xfrm>
            <a:off x="6852285" y="1111315"/>
            <a:ext cx="4319905" cy="733425"/>
          </a:xfrm>
          <a:prstGeom prst="rect">
            <a:avLst/>
          </a:prstGeom>
        </p:spPr>
        <p:txBody>
          <a:bodyPr wrap="square" lIns="121960" tIns="60980" rIns="121960" bIns="60980">
            <a:noAutofit/>
          </a:bodyPr>
          <a:lstStyle/>
          <a:p>
            <a:pPr>
              <a:defRPr/>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第一部分  总则</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9" name="矩形 18"/>
          <p:cNvSpPr/>
          <p:nvPr/>
        </p:nvSpPr>
        <p:spPr>
          <a:xfrm>
            <a:off x="6849110" y="2496250"/>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1" name="圆角矩形 20"/>
          <p:cNvSpPr/>
          <p:nvPr>
            <p:custDataLst>
              <p:tags r:id="rId1"/>
            </p:custDataLst>
          </p:nvPr>
        </p:nvSpPr>
        <p:spPr>
          <a:xfrm>
            <a:off x="6744335" y="2406080"/>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3" name="圆角矩形 2"/>
          <p:cNvSpPr/>
          <p:nvPr>
            <p:custDataLst>
              <p:tags r:id="rId2"/>
            </p:custDataLst>
          </p:nvPr>
        </p:nvSpPr>
        <p:spPr>
          <a:xfrm>
            <a:off x="5788660" y="2406080"/>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2</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4" name="矩形 3"/>
          <p:cNvSpPr/>
          <p:nvPr>
            <p:custDataLst>
              <p:tags r:id="rId3"/>
            </p:custDataLst>
          </p:nvPr>
        </p:nvSpPr>
        <p:spPr>
          <a:xfrm>
            <a:off x="6675755" y="2479105"/>
            <a:ext cx="449326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第二部分 安全基础管理</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矩形 6"/>
          <p:cNvSpPr/>
          <p:nvPr/>
        </p:nvSpPr>
        <p:spPr>
          <a:xfrm>
            <a:off x="6849110" y="3813240"/>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圆角矩形 7"/>
          <p:cNvSpPr/>
          <p:nvPr>
            <p:custDataLst>
              <p:tags r:id="rId4"/>
            </p:custDataLst>
          </p:nvPr>
        </p:nvSpPr>
        <p:spPr>
          <a:xfrm>
            <a:off x="6744335" y="3723070"/>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9" name="圆角矩形 8"/>
          <p:cNvSpPr/>
          <p:nvPr>
            <p:custDataLst>
              <p:tags r:id="rId5"/>
            </p:custDataLst>
          </p:nvPr>
        </p:nvSpPr>
        <p:spPr>
          <a:xfrm>
            <a:off x="5788660" y="3723070"/>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3</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0" name="矩形 9"/>
          <p:cNvSpPr/>
          <p:nvPr>
            <p:custDataLst>
              <p:tags r:id="rId6"/>
            </p:custDataLst>
          </p:nvPr>
        </p:nvSpPr>
        <p:spPr>
          <a:xfrm>
            <a:off x="6675755" y="3796095"/>
            <a:ext cx="449326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第三部分 重大灾害防治</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1" name="矩形 10"/>
          <p:cNvSpPr/>
          <p:nvPr/>
        </p:nvSpPr>
        <p:spPr>
          <a:xfrm>
            <a:off x="6849110" y="5160075"/>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圆角矩形 11"/>
          <p:cNvSpPr/>
          <p:nvPr>
            <p:custDataLst>
              <p:tags r:id="rId7"/>
            </p:custDataLst>
          </p:nvPr>
        </p:nvSpPr>
        <p:spPr>
          <a:xfrm>
            <a:off x="6744335" y="5069905"/>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13" name="圆角矩形 12"/>
          <p:cNvSpPr/>
          <p:nvPr>
            <p:custDataLst>
              <p:tags r:id="rId8"/>
            </p:custDataLst>
          </p:nvPr>
        </p:nvSpPr>
        <p:spPr>
          <a:xfrm>
            <a:off x="5788660" y="5069905"/>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4</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4" name="矩形 13"/>
          <p:cNvSpPr/>
          <p:nvPr>
            <p:custDataLst>
              <p:tags r:id="rId9"/>
            </p:custDataLst>
          </p:nvPr>
        </p:nvSpPr>
        <p:spPr>
          <a:xfrm>
            <a:off x="6531610" y="5228655"/>
            <a:ext cx="406019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专业管理</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554355" y="1129665"/>
            <a:ext cx="11210925" cy="4549774"/>
            <a:chOff x="1075532" y="1684627"/>
            <a:chExt cx="10037524" cy="2879105"/>
          </a:xfrm>
        </p:grpSpPr>
        <p:sp>
          <p:nvSpPr>
            <p:cNvPr id="47" name="矩形 46"/>
            <p:cNvSpPr/>
            <p:nvPr>
              <p:custDataLst>
                <p:tags r:id="rId1"/>
              </p:custDataLst>
            </p:nvPr>
          </p:nvSpPr>
          <p:spPr>
            <a:xfrm>
              <a:off x="1075532" y="1911660"/>
              <a:ext cx="10037524" cy="2652072"/>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1000" y="1684627"/>
              <a:ext cx="2005799" cy="495053"/>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4"/>
              </p:custDataLst>
            </p:nvPr>
          </p:nvSpPr>
          <p:spPr>
            <a:xfrm>
              <a:off x="1461183" y="2275862"/>
              <a:ext cx="9418955" cy="408258"/>
            </a:xfrm>
            <a:prstGeom prst="rect">
              <a:avLst/>
            </a:prstGeom>
            <a:noFill/>
          </p:spPr>
          <p:txBody>
            <a:bodyPr wrap="square" rtlCol="0">
              <a:spAutoFit/>
            </a:bodyPr>
            <a:lstStyle/>
            <a:p>
              <a:pPr indent="457200" algn="just" fontAlgn="auto">
                <a:lnSpc>
                  <a:spcPct val="150000"/>
                </a:lnSpc>
              </a:pPr>
              <a:r>
                <a:rPr lang="en-US" altLang="zh-CN" dirty="0">
                  <a:solidFill>
                    <a:schemeClr val="tx1">
                      <a:lumMod val="85000"/>
                      <a:lumOff val="1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sym typeface="+mn-ea"/>
                </a:rPr>
                <a:t> </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11" name="Shape 1785"/>
          <p:cNvSpPr/>
          <p:nvPr/>
        </p:nvSpPr>
        <p:spPr>
          <a:xfrm>
            <a:off x="4155556" y="2523235"/>
            <a:ext cx="3103813" cy="1017139"/>
          </a:xfrm>
          <a:prstGeom prst="line">
            <a:avLst/>
          </a:prstGeom>
          <a:ln w="12700">
            <a:solidFill>
              <a:srgbClr val="A6AAA9"/>
            </a:solidFill>
            <a:miter lim="400000"/>
          </a:ln>
        </p:spPr>
        <p:txBody>
          <a:bodyPr lIns="0" tIns="0" rIns="0" bIns="0"/>
          <a:lstStyle/>
          <a:p>
            <a:pPr defTabSz="171450">
              <a:defRPr sz="1200">
                <a:solidFill>
                  <a:srgbClr val="000000"/>
                </a:solidFill>
                <a:latin typeface="Helvetica"/>
                <a:ea typeface="Helvetica"/>
                <a:cs typeface="Helvetica"/>
                <a:sym typeface="Helvetica"/>
              </a:defRPr>
            </a:pPr>
            <a:endParaRPr sz="500"/>
          </a:p>
        </p:txBody>
      </p:sp>
      <p:sp>
        <p:nvSpPr>
          <p:cNvPr id="12" name="Shape 1786"/>
          <p:cNvSpPr/>
          <p:nvPr/>
        </p:nvSpPr>
        <p:spPr>
          <a:xfrm>
            <a:off x="3867272" y="2528314"/>
            <a:ext cx="1561255" cy="1017140"/>
          </a:xfrm>
          <a:prstGeom prst="line">
            <a:avLst/>
          </a:prstGeom>
          <a:ln w="12700">
            <a:solidFill>
              <a:srgbClr val="A6AAA9"/>
            </a:solidFill>
            <a:miter lim="400000"/>
          </a:ln>
        </p:spPr>
        <p:txBody>
          <a:bodyPr lIns="0" tIns="0" rIns="0" bIns="0"/>
          <a:lstStyle/>
          <a:p>
            <a:pPr defTabSz="171450">
              <a:defRPr sz="1200">
                <a:solidFill>
                  <a:srgbClr val="000000"/>
                </a:solidFill>
                <a:latin typeface="Helvetica"/>
                <a:ea typeface="Helvetica"/>
                <a:cs typeface="Helvetica"/>
                <a:sym typeface="Helvetica"/>
              </a:defRPr>
            </a:pPr>
            <a:endParaRPr sz="500"/>
          </a:p>
        </p:txBody>
      </p:sp>
      <p:sp>
        <p:nvSpPr>
          <p:cNvPr id="13" name="Shape 1788"/>
          <p:cNvSpPr/>
          <p:nvPr/>
        </p:nvSpPr>
        <p:spPr>
          <a:xfrm flipH="1">
            <a:off x="3093720" y="2896870"/>
            <a:ext cx="1000760" cy="662940"/>
          </a:xfrm>
          <a:prstGeom prst="line">
            <a:avLst/>
          </a:prstGeom>
          <a:ln w="12700">
            <a:solidFill>
              <a:srgbClr val="A6AAA9"/>
            </a:solidFill>
            <a:miter lim="400000"/>
          </a:ln>
        </p:spPr>
        <p:txBody>
          <a:bodyPr lIns="0" tIns="0" rIns="0" bIns="0"/>
          <a:lstStyle/>
          <a:p>
            <a:pPr defTabSz="171450">
              <a:defRPr sz="1200">
                <a:solidFill>
                  <a:srgbClr val="000000"/>
                </a:solidFill>
                <a:latin typeface="Helvetica"/>
                <a:ea typeface="Helvetica"/>
                <a:cs typeface="Helvetica"/>
                <a:sym typeface="Helvetica"/>
              </a:defRPr>
            </a:pPr>
            <a:endParaRPr sz="500"/>
          </a:p>
        </p:txBody>
      </p:sp>
      <p:sp>
        <p:nvSpPr>
          <p:cNvPr id="14" name="Shape 1789"/>
          <p:cNvSpPr/>
          <p:nvPr/>
        </p:nvSpPr>
        <p:spPr>
          <a:xfrm flipH="1">
            <a:off x="1693545" y="2653665"/>
            <a:ext cx="2147570" cy="892175"/>
          </a:xfrm>
          <a:prstGeom prst="line">
            <a:avLst/>
          </a:prstGeom>
          <a:ln w="12700">
            <a:solidFill>
              <a:srgbClr val="A6AAA9"/>
            </a:solidFill>
            <a:miter lim="400000"/>
          </a:ln>
        </p:spPr>
        <p:txBody>
          <a:bodyPr lIns="0" tIns="0" rIns="0" bIns="0"/>
          <a:lstStyle/>
          <a:p>
            <a:pPr defTabSz="171450">
              <a:defRPr sz="1200">
                <a:solidFill>
                  <a:srgbClr val="000000"/>
                </a:solidFill>
                <a:latin typeface="Helvetica"/>
                <a:ea typeface="Helvetica"/>
                <a:cs typeface="Helvetica"/>
                <a:sym typeface="Helvetica"/>
              </a:defRPr>
            </a:pPr>
            <a:endParaRPr sz="500"/>
          </a:p>
        </p:txBody>
      </p:sp>
      <p:sp>
        <p:nvSpPr>
          <p:cNvPr id="15" name="Shape 1794"/>
          <p:cNvSpPr/>
          <p:nvPr/>
        </p:nvSpPr>
        <p:spPr>
          <a:xfrm>
            <a:off x="993446" y="3354080"/>
            <a:ext cx="1419101" cy="441752"/>
          </a:xfrm>
          <a:prstGeom prst="roundRect">
            <a:avLst>
              <a:gd name="adj" fmla="val 50000"/>
            </a:avLst>
          </a:prstGeom>
          <a:solidFill>
            <a:schemeClr val="accent1"/>
          </a:solidFill>
          <a:ln w="12700">
            <a:miter lim="400000"/>
          </a:ln>
        </p:spPr>
        <p:txBody>
          <a:bodyPr lIns="14288" tIns="14288" rIns="14288" bIns="14288" anchor="ctr"/>
          <a:lstStyle/>
          <a:p>
            <a:pPr lvl="0"/>
            <a:endParaRPr sz="1600">
              <a:latin typeface="微软雅黑" panose="020B0503020204020204" pitchFamily="34" charset="-122"/>
              <a:ea typeface="微软雅黑" panose="020B0503020204020204" pitchFamily="34" charset="-122"/>
            </a:endParaRPr>
          </a:p>
        </p:txBody>
      </p:sp>
      <p:sp>
        <p:nvSpPr>
          <p:cNvPr id="16" name="Shape 1796"/>
          <p:cNvSpPr/>
          <p:nvPr/>
        </p:nvSpPr>
        <p:spPr>
          <a:xfrm>
            <a:off x="2540332" y="3354080"/>
            <a:ext cx="1419101" cy="441752"/>
          </a:xfrm>
          <a:prstGeom prst="roundRect">
            <a:avLst>
              <a:gd name="adj" fmla="val 50000"/>
            </a:avLst>
          </a:prstGeom>
          <a:solidFill>
            <a:schemeClr val="accent1"/>
          </a:solidFill>
          <a:ln w="12700">
            <a:miter lim="400000"/>
          </a:ln>
        </p:spPr>
        <p:txBody>
          <a:bodyPr lIns="14288" tIns="14288" rIns="14288" bIns="14288" anchor="ctr"/>
          <a:lstStyle/>
          <a:p>
            <a:pPr lvl="0"/>
            <a:endParaRPr sz="1600">
              <a:latin typeface="微软雅黑" panose="020B0503020204020204" pitchFamily="34" charset="-122"/>
              <a:ea typeface="微软雅黑" panose="020B0503020204020204" pitchFamily="34" charset="-122"/>
            </a:endParaRPr>
          </a:p>
        </p:txBody>
      </p:sp>
      <p:sp>
        <p:nvSpPr>
          <p:cNvPr id="19" name="Shape 1800"/>
          <p:cNvSpPr/>
          <p:nvPr/>
        </p:nvSpPr>
        <p:spPr>
          <a:xfrm>
            <a:off x="4330501" y="3354080"/>
            <a:ext cx="1419101" cy="441752"/>
          </a:xfrm>
          <a:prstGeom prst="roundRect">
            <a:avLst>
              <a:gd name="adj" fmla="val 50000"/>
            </a:avLst>
          </a:prstGeom>
          <a:solidFill>
            <a:schemeClr val="accent1"/>
          </a:solidFill>
          <a:ln w="12700">
            <a:miter lim="400000"/>
          </a:ln>
        </p:spPr>
        <p:txBody>
          <a:bodyPr lIns="14288" tIns="14288" rIns="14288" bIns="14288" anchor="ctr"/>
          <a:lstStyle/>
          <a:p>
            <a:pPr lvl="0"/>
            <a:endParaRPr sz="1600">
              <a:latin typeface="微软雅黑" panose="020B0503020204020204" pitchFamily="34" charset="-122"/>
              <a:ea typeface="微软雅黑" panose="020B0503020204020204" pitchFamily="34" charset="-122"/>
            </a:endParaRPr>
          </a:p>
        </p:txBody>
      </p:sp>
      <p:sp>
        <p:nvSpPr>
          <p:cNvPr id="20" name="Shape 1802"/>
          <p:cNvSpPr/>
          <p:nvPr/>
        </p:nvSpPr>
        <p:spPr>
          <a:xfrm>
            <a:off x="5865338" y="3354080"/>
            <a:ext cx="1419101" cy="441752"/>
          </a:xfrm>
          <a:prstGeom prst="roundRect">
            <a:avLst>
              <a:gd name="adj" fmla="val 50000"/>
            </a:avLst>
          </a:prstGeom>
          <a:solidFill>
            <a:schemeClr val="accent1"/>
          </a:solidFill>
          <a:ln w="12700">
            <a:miter lim="400000"/>
          </a:ln>
        </p:spPr>
        <p:txBody>
          <a:bodyPr lIns="14288" tIns="14288" rIns="14288" bIns="14288" anchor="ctr"/>
          <a:lstStyle/>
          <a:p>
            <a:pPr lvl="0"/>
            <a:endParaRPr sz="1600">
              <a:latin typeface="微软雅黑" panose="020B0503020204020204" pitchFamily="34" charset="-122"/>
              <a:ea typeface="微软雅黑" panose="020B0503020204020204" pitchFamily="34" charset="-122"/>
            </a:endParaRPr>
          </a:p>
        </p:txBody>
      </p:sp>
      <p:sp>
        <p:nvSpPr>
          <p:cNvPr id="23" name="Shape 1790"/>
          <p:cNvSpPr/>
          <p:nvPr/>
        </p:nvSpPr>
        <p:spPr>
          <a:xfrm>
            <a:off x="3775710" y="2138680"/>
            <a:ext cx="893445" cy="89344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a:miter lim="400000"/>
          </a:ln>
        </p:spPr>
        <p:txBody>
          <a:bodyPr lIns="19050" tIns="19050" rIns="19050" bIns="19050" anchor="ctr"/>
          <a:lstStyle/>
          <a:p>
            <a:pPr lvl="0"/>
            <a:endParaRPr sz="1300">
              <a:latin typeface="微软雅黑" panose="020B0503020204020204" pitchFamily="34" charset="-122"/>
              <a:ea typeface="微软雅黑" panose="020B0503020204020204" pitchFamily="34" charset="-122"/>
            </a:endParaRPr>
          </a:p>
        </p:txBody>
      </p:sp>
      <p:sp>
        <p:nvSpPr>
          <p:cNvPr id="25" name="Text Placeholder 3"/>
          <p:cNvSpPr txBox="1"/>
          <p:nvPr/>
        </p:nvSpPr>
        <p:spPr>
          <a:xfrm>
            <a:off x="2546147" y="3421677"/>
            <a:ext cx="1407470" cy="306559"/>
          </a:xfrm>
          <a:prstGeom prst="rect">
            <a:avLst/>
          </a:prstGeom>
        </p:spPr>
        <p:txBody>
          <a:bodyPr anchor="ct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瓦斯抽采</a:t>
            </a:r>
            <a:endPar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27" name="Text Placeholder 3"/>
          <p:cNvSpPr txBox="1"/>
          <p:nvPr/>
        </p:nvSpPr>
        <p:spPr>
          <a:xfrm>
            <a:off x="4332506" y="3421042"/>
            <a:ext cx="1407470" cy="306559"/>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防治煤尘爆炸</a:t>
            </a:r>
            <a:endPar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28" name="Text Placeholder 3"/>
          <p:cNvSpPr txBox="1"/>
          <p:nvPr/>
        </p:nvSpPr>
        <p:spPr>
          <a:xfrm>
            <a:off x="1011038" y="3429932"/>
            <a:ext cx="1407470" cy="306559"/>
          </a:xfrm>
          <a:prstGeom prst="rect">
            <a:avLst/>
          </a:prstGeom>
        </p:spPr>
        <p:txBody>
          <a:bodyPr vert="horz" lIns="0" tIns="0" rIns="0" bIns="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防治煤与瓦斯突出</a:t>
            </a:r>
            <a:endPar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32" name="Text Placeholder 3"/>
          <p:cNvSpPr txBox="1"/>
          <p:nvPr/>
        </p:nvSpPr>
        <p:spPr>
          <a:xfrm>
            <a:off x="5875915" y="3420957"/>
            <a:ext cx="1407470" cy="306559"/>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防治火灾</a:t>
            </a:r>
            <a:endPar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33" name="文本框 32"/>
          <p:cNvSpPr txBox="1"/>
          <p:nvPr/>
        </p:nvSpPr>
        <p:spPr>
          <a:xfrm>
            <a:off x="3723005" y="2218055"/>
            <a:ext cx="949325" cy="645160"/>
          </a:xfrm>
          <a:prstGeom prst="rect">
            <a:avLst/>
          </a:prstGeom>
          <a:noFill/>
        </p:spPr>
        <p:txBody>
          <a:bodyPr wrap="square" rtlCol="0" anchor="t">
            <a:spAutoFit/>
          </a:bodyPr>
          <a:lstStyle/>
          <a:p>
            <a:pPr algn="ctr"/>
            <a:r>
              <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通风</a:t>
            </a:r>
            <a:endPar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pPr algn="ctr"/>
            <a:r>
              <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专业</a:t>
            </a:r>
            <a:endPar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36" name="Shape 1786"/>
          <p:cNvSpPr/>
          <p:nvPr/>
        </p:nvSpPr>
        <p:spPr>
          <a:xfrm>
            <a:off x="9412092" y="2528314"/>
            <a:ext cx="1561255" cy="1017140"/>
          </a:xfrm>
          <a:prstGeom prst="line">
            <a:avLst/>
          </a:prstGeom>
          <a:ln w="12700">
            <a:solidFill>
              <a:srgbClr val="A6AAA9"/>
            </a:solidFill>
            <a:miter lim="400000"/>
          </a:ln>
        </p:spPr>
        <p:txBody>
          <a:bodyPr lIns="0" tIns="0" rIns="0" bIns="0"/>
          <a:lstStyle/>
          <a:p>
            <a:pPr defTabSz="171450">
              <a:defRPr sz="1200">
                <a:solidFill>
                  <a:srgbClr val="000000"/>
                </a:solidFill>
                <a:latin typeface="Helvetica"/>
                <a:ea typeface="Helvetica"/>
                <a:cs typeface="Helvetica"/>
                <a:sym typeface="Helvetica"/>
              </a:defRPr>
            </a:pPr>
            <a:endParaRPr sz="500"/>
          </a:p>
        </p:txBody>
      </p:sp>
      <p:sp>
        <p:nvSpPr>
          <p:cNvPr id="37" name="Shape 1788"/>
          <p:cNvSpPr/>
          <p:nvPr/>
        </p:nvSpPr>
        <p:spPr>
          <a:xfrm flipH="1">
            <a:off x="8638540" y="2896870"/>
            <a:ext cx="1000760" cy="662940"/>
          </a:xfrm>
          <a:prstGeom prst="line">
            <a:avLst/>
          </a:prstGeom>
          <a:ln w="12700">
            <a:solidFill>
              <a:srgbClr val="A6AAA9"/>
            </a:solidFill>
            <a:miter lim="400000"/>
          </a:ln>
        </p:spPr>
        <p:txBody>
          <a:bodyPr lIns="0" tIns="0" rIns="0" bIns="0"/>
          <a:lstStyle/>
          <a:p>
            <a:pPr defTabSz="171450">
              <a:defRPr sz="1200">
                <a:solidFill>
                  <a:srgbClr val="000000"/>
                </a:solidFill>
                <a:latin typeface="Helvetica"/>
                <a:ea typeface="Helvetica"/>
                <a:cs typeface="Helvetica"/>
                <a:sym typeface="Helvetica"/>
              </a:defRPr>
            </a:pPr>
            <a:endParaRPr sz="500"/>
          </a:p>
        </p:txBody>
      </p:sp>
      <p:sp>
        <p:nvSpPr>
          <p:cNvPr id="40" name="Shape 1796"/>
          <p:cNvSpPr/>
          <p:nvPr/>
        </p:nvSpPr>
        <p:spPr>
          <a:xfrm>
            <a:off x="8085152" y="3354080"/>
            <a:ext cx="1419101" cy="441752"/>
          </a:xfrm>
          <a:prstGeom prst="roundRect">
            <a:avLst>
              <a:gd name="adj" fmla="val 50000"/>
            </a:avLst>
          </a:prstGeom>
          <a:solidFill>
            <a:schemeClr val="accent1"/>
          </a:solidFill>
          <a:ln w="12700">
            <a:miter lim="400000"/>
          </a:ln>
        </p:spPr>
        <p:txBody>
          <a:bodyPr lIns="14288" tIns="14288" rIns="14288" bIns="14288" anchor="ctr"/>
          <a:lstStyle/>
          <a:p>
            <a:pPr lvl="0"/>
            <a:endParaRPr sz="1600" b="1">
              <a:latin typeface="微软雅黑" panose="020B0503020204020204" pitchFamily="34" charset="-122"/>
              <a:ea typeface="微软雅黑" panose="020B0503020204020204" pitchFamily="34" charset="-122"/>
            </a:endParaRPr>
          </a:p>
        </p:txBody>
      </p:sp>
      <p:sp>
        <p:nvSpPr>
          <p:cNvPr id="41" name="Shape 1800"/>
          <p:cNvSpPr/>
          <p:nvPr/>
        </p:nvSpPr>
        <p:spPr>
          <a:xfrm>
            <a:off x="9875321" y="3354080"/>
            <a:ext cx="1419101" cy="441752"/>
          </a:xfrm>
          <a:prstGeom prst="roundRect">
            <a:avLst>
              <a:gd name="adj" fmla="val 50000"/>
            </a:avLst>
          </a:prstGeom>
          <a:solidFill>
            <a:schemeClr val="accent1"/>
          </a:solidFill>
          <a:ln w="12700">
            <a:miter lim="400000"/>
          </a:ln>
        </p:spPr>
        <p:txBody>
          <a:bodyPr lIns="14288" tIns="14288" rIns="14288" bIns="14288" anchor="ctr"/>
          <a:lstStyle/>
          <a:p>
            <a:pPr lvl="0"/>
            <a:endParaRPr sz="1600" b="1">
              <a:latin typeface="微软雅黑" panose="020B0503020204020204" pitchFamily="34" charset="-122"/>
              <a:ea typeface="微软雅黑" panose="020B0503020204020204" pitchFamily="34" charset="-122"/>
            </a:endParaRPr>
          </a:p>
        </p:txBody>
      </p:sp>
      <p:sp>
        <p:nvSpPr>
          <p:cNvPr id="43" name="Shape 1790"/>
          <p:cNvSpPr/>
          <p:nvPr/>
        </p:nvSpPr>
        <p:spPr>
          <a:xfrm>
            <a:off x="9320530" y="2138680"/>
            <a:ext cx="893445" cy="89344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a:miter lim="400000"/>
          </a:ln>
        </p:spPr>
        <p:txBody>
          <a:bodyPr lIns="19050" tIns="19050" rIns="19050" bIns="19050" anchor="ctr"/>
          <a:lstStyle/>
          <a:p>
            <a:pPr lvl="0"/>
            <a:endParaRPr sz="1300">
              <a:latin typeface="微软雅黑" panose="020B0503020204020204" pitchFamily="34" charset="-122"/>
              <a:ea typeface="微软雅黑" panose="020B0503020204020204" pitchFamily="34" charset="-122"/>
            </a:endParaRPr>
          </a:p>
        </p:txBody>
      </p:sp>
      <p:sp>
        <p:nvSpPr>
          <p:cNvPr id="44" name="Text Placeholder 3"/>
          <p:cNvSpPr txBox="1"/>
          <p:nvPr/>
        </p:nvSpPr>
        <p:spPr>
          <a:xfrm>
            <a:off x="8090967" y="3421677"/>
            <a:ext cx="1407470" cy="306559"/>
          </a:xfrm>
          <a:prstGeom prst="rect">
            <a:avLst/>
          </a:prstGeom>
        </p:spPr>
        <p:txBody>
          <a:bodyPr anchor="ct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防治水害事故</a:t>
            </a:r>
            <a:endPar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45" name="Text Placeholder 3"/>
          <p:cNvSpPr txBox="1"/>
          <p:nvPr/>
        </p:nvSpPr>
        <p:spPr>
          <a:xfrm>
            <a:off x="9805571" y="3421042"/>
            <a:ext cx="1407470" cy="306559"/>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防治冲击地压</a:t>
            </a:r>
            <a:endPar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49" name="文本框 48"/>
          <p:cNvSpPr txBox="1"/>
          <p:nvPr/>
        </p:nvSpPr>
        <p:spPr>
          <a:xfrm>
            <a:off x="9267825" y="2218055"/>
            <a:ext cx="949325" cy="829945"/>
          </a:xfrm>
          <a:prstGeom prst="rect">
            <a:avLst/>
          </a:prstGeom>
          <a:noFill/>
        </p:spPr>
        <p:txBody>
          <a:bodyPr wrap="square" rtlCol="0" anchor="t">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地质灾害防治与测量</a:t>
            </a:r>
            <a:endPar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50" name="文本框 49"/>
          <p:cNvSpPr txBox="1"/>
          <p:nvPr>
            <p:custDataLst>
              <p:tags r:id="rId5"/>
            </p:custDataLst>
          </p:nvPr>
        </p:nvSpPr>
        <p:spPr>
          <a:xfrm>
            <a:off x="922224" y="4080738"/>
            <a:ext cx="10520044" cy="1938020"/>
          </a:xfrm>
          <a:prstGeom prst="rect">
            <a:avLst/>
          </a:prstGeom>
          <a:noFill/>
        </p:spPr>
        <p:txBody>
          <a:bodyPr wrap="square" rtlCol="0">
            <a:spAutoFit/>
          </a:bodyPr>
          <a:lstStyle/>
          <a:p>
            <a:pPr indent="457200" algn="just" fontAlgn="auto">
              <a:lnSpc>
                <a:spcPct val="20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上述6方面内容整合至</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新增的</a:t>
            </a:r>
            <a:r>
              <a:rPr lang="zh-CN" altLang="en-US"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重大灾害治理</a:t>
            </a:r>
            <a:r>
              <a:rPr lang="zh-CN" altLang="en-US"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部分中</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集中体现在</a:t>
            </a:r>
            <a:r>
              <a:rPr lang="zh-CN" altLang="en-US"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灾害防治措施</a:t>
            </a:r>
            <a:r>
              <a:rPr lang="zh-CN" altLang="en-US"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章节</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同时融入</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致灾因素普查、灾害治理规划及计划</a:t>
            </a:r>
            <a:r>
              <a:rPr lang="zh-CN" altLang="en-US"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两大项内容</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共同构成</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重大灾害防治</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共计</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34项检查内容</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6"/>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5" name="直接连接符 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34" name="直接连接符 33"/>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5" name="矩形 34"/>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410543" y="270617"/>
            <a:ext cx="3707130" cy="350865"/>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第三部分  重大灾害防治</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格 11"/>
          <p:cNvGraphicFramePr/>
          <p:nvPr>
            <p:custDataLst>
              <p:tags r:id="rId1"/>
            </p:custDataLst>
          </p:nvPr>
        </p:nvGraphicFramePr>
        <p:xfrm>
          <a:off x="833755" y="1200150"/>
          <a:ext cx="10530840" cy="5166360"/>
        </p:xfrm>
        <a:graphic>
          <a:graphicData uri="http://schemas.openxmlformats.org/drawingml/2006/table">
            <a:tbl>
              <a:tblPr firstRow="1" bandRow="1">
                <a:tableStyleId>{5C22544A-7EE6-4342-B048-85BDC9FD1C3A}</a:tableStyleId>
              </a:tblPr>
              <a:tblGrid>
                <a:gridCol w="3640455"/>
                <a:gridCol w="4798695"/>
                <a:gridCol w="2091690"/>
              </a:tblGrid>
              <a:tr h="494030">
                <a:tc>
                  <a:txBody>
                    <a:bodyPr/>
                    <a:lstStyle/>
                    <a:p>
                      <a:pPr indent="0" algn="ctr">
                        <a:buNone/>
                      </a:pPr>
                      <a:r>
                        <a:rPr lang="en-US" sz="2800" b="1">
                          <a:latin typeface="微软雅黑" panose="020B0503020204020204" pitchFamily="34" charset="-122"/>
                          <a:ea typeface="微软雅黑" panose="020B0503020204020204" pitchFamily="34" charset="-122"/>
                        </a:rPr>
                        <a:t>项目</a:t>
                      </a:r>
                      <a:endParaRPr lang="en-US" altLang="en-US" sz="2800" b="1">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800" b="1">
                          <a:latin typeface="微软雅黑" panose="020B0503020204020204" pitchFamily="34" charset="-122"/>
                          <a:ea typeface="微软雅黑" panose="020B0503020204020204" pitchFamily="34" charset="-122"/>
                        </a:rPr>
                        <a:t>项目内容</a:t>
                      </a:r>
                      <a:endParaRPr lang="en-US" altLang="en-US" sz="2800" b="1">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800" b="1">
                          <a:latin typeface="微软雅黑" panose="020B0503020204020204" pitchFamily="34" charset="-122"/>
                          <a:ea typeface="微软雅黑" panose="020B0503020204020204" pitchFamily="34" charset="-122"/>
                        </a:rPr>
                        <a:t>检查项</a:t>
                      </a:r>
                      <a:endParaRPr lang="en-US" altLang="en-US" sz="2800" b="1">
                        <a:latin typeface="微软雅黑" panose="020B0503020204020204" pitchFamily="34" charset="-122"/>
                        <a:ea typeface="微软雅黑" panose="020B0503020204020204" pitchFamily="34" charset="-122"/>
                      </a:endParaRPr>
                    </a:p>
                  </a:txBody>
                  <a:tcPr marL="68580" marR="68580" marT="0" marB="0" anchor="ctr"/>
                </a:tc>
              </a:tr>
              <a:tr h="476885">
                <a:tc>
                  <a:txBody>
                    <a:bodyPr/>
                    <a:lstStyle/>
                    <a:p>
                      <a:pPr indent="0" algn="ctr">
                        <a:buNone/>
                      </a:pPr>
                      <a:r>
                        <a:rPr lang="en-US" sz="2000" b="0">
                          <a:latin typeface="微软雅黑" panose="020B0503020204020204" pitchFamily="34" charset="-122"/>
                          <a:ea typeface="微软雅黑" panose="020B0503020204020204" pitchFamily="34" charset="-122"/>
                        </a:rPr>
                        <a:t>一、致灾因素普查</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隐蔽致灾因素普查</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3</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r>
              <a:tr h="466090">
                <a:tc>
                  <a:txBody>
                    <a:bodyPr/>
                    <a:lstStyle/>
                    <a:p>
                      <a:pPr indent="0" algn="ctr">
                        <a:buNone/>
                      </a:pPr>
                      <a:r>
                        <a:rPr lang="en-US" sz="2000" b="0">
                          <a:latin typeface="微软雅黑" panose="020B0503020204020204" pitchFamily="34" charset="-122"/>
                          <a:ea typeface="微软雅黑" panose="020B0503020204020204" pitchFamily="34" charset="-122"/>
                        </a:rPr>
                        <a:t>二、治理规划及计划</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灾害治理中长期规划和年度计划</a:t>
                      </a:r>
                      <a:endParaRPr 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2</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r>
              <a:tr h="466090">
                <a:tc rowSpan="6">
                  <a:txBody>
                    <a:bodyPr/>
                    <a:lstStyle/>
                    <a:p>
                      <a:pPr indent="0" algn="ctr">
                        <a:buNone/>
                      </a:pPr>
                      <a:r>
                        <a:rPr lang="en-US" sz="2000" b="0">
                          <a:latin typeface="微软雅黑" panose="020B0503020204020204" pitchFamily="34" charset="-122"/>
                          <a:ea typeface="微软雅黑" panose="020B0503020204020204" pitchFamily="34" charset="-122"/>
                        </a:rPr>
                        <a:t>三、防治措施</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防治煤与瓦斯突出</a:t>
                      </a:r>
                      <a:endParaRPr 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6</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r>
              <a:tr h="466725">
                <a:tc vMerge="1">
                  <a:tcPr/>
                </a:tc>
                <a:tc>
                  <a:txBody>
                    <a:bodyPr/>
                    <a:lstStyle/>
                    <a:p>
                      <a:pPr indent="0" algn="ctr">
                        <a:buNone/>
                      </a:pPr>
                      <a:r>
                        <a:rPr lang="en-US" sz="2000" b="0">
                          <a:latin typeface="微软雅黑" panose="020B0503020204020204" pitchFamily="34" charset="-122"/>
                          <a:ea typeface="微软雅黑" panose="020B0503020204020204" pitchFamily="34" charset="-122"/>
                        </a:rPr>
                        <a:t>瓦斯抽采</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4</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r>
              <a:tr h="464820">
                <a:tc vMerge="1">
                  <a:tcPr/>
                </a:tc>
                <a:tc>
                  <a:txBody>
                    <a:bodyPr/>
                    <a:lstStyle/>
                    <a:p>
                      <a:pPr indent="0" algn="ctr">
                        <a:buNone/>
                      </a:pPr>
                      <a:r>
                        <a:rPr lang="en-US" sz="2000" b="0">
                          <a:latin typeface="微软雅黑" panose="020B0503020204020204" pitchFamily="34" charset="-122"/>
                          <a:ea typeface="微软雅黑" panose="020B0503020204020204" pitchFamily="34" charset="-122"/>
                        </a:rPr>
                        <a:t>防治煤尘爆炸</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3</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r>
              <a:tr h="466725">
                <a:tc vMerge="1">
                  <a:tcPr/>
                </a:tc>
                <a:tc>
                  <a:txBody>
                    <a:bodyPr/>
                    <a:lstStyle/>
                    <a:p>
                      <a:pPr indent="0" algn="ctr">
                        <a:buNone/>
                      </a:pPr>
                      <a:r>
                        <a:rPr lang="en-US" sz="2000" b="0">
                          <a:latin typeface="微软雅黑" panose="020B0503020204020204" pitchFamily="34" charset="-122"/>
                          <a:ea typeface="微软雅黑" panose="020B0503020204020204" pitchFamily="34" charset="-122"/>
                        </a:rPr>
                        <a:t>防治火灾事故</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5</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r>
              <a:tr h="466090">
                <a:tc vMerge="1">
                  <a:tcPr/>
                </a:tc>
                <a:tc>
                  <a:txBody>
                    <a:bodyPr/>
                    <a:lstStyle/>
                    <a:p>
                      <a:pPr indent="0" algn="ctr">
                        <a:buNone/>
                      </a:pPr>
                      <a:r>
                        <a:rPr lang="en-US" sz="2000" b="0">
                          <a:latin typeface="微软雅黑" panose="020B0503020204020204" pitchFamily="34" charset="-122"/>
                          <a:ea typeface="微软雅黑" panose="020B0503020204020204" pitchFamily="34" charset="-122"/>
                        </a:rPr>
                        <a:t>防治水害事故</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5</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r>
              <a:tr h="466725">
                <a:tc vMerge="1">
                  <a:tcPr/>
                </a:tc>
                <a:tc>
                  <a:txBody>
                    <a:bodyPr/>
                    <a:lstStyle/>
                    <a:p>
                      <a:pPr indent="0" algn="ctr">
                        <a:buNone/>
                      </a:pPr>
                      <a:r>
                        <a:rPr lang="en-US" sz="2000" b="0">
                          <a:latin typeface="微软雅黑" panose="020B0503020204020204" pitchFamily="34" charset="-122"/>
                          <a:ea typeface="微软雅黑" panose="020B0503020204020204" pitchFamily="34" charset="-122"/>
                        </a:rPr>
                        <a:t>防治冲击地压</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5</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r>
              <a:tr h="465455">
                <a:tc>
                  <a:txBody>
                    <a:bodyPr/>
                    <a:lstStyle/>
                    <a:p>
                      <a:pPr indent="0" algn="ctr">
                        <a:buNone/>
                      </a:pPr>
                      <a:r>
                        <a:rPr lang="en-US" sz="2000" b="0">
                          <a:latin typeface="微软雅黑" panose="020B0503020204020204" pitchFamily="34" charset="-122"/>
                          <a:ea typeface="微软雅黑" panose="020B0503020204020204" pitchFamily="34" charset="-122"/>
                        </a:rPr>
                        <a:t>附加项</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sz="2000" b="0">
                          <a:latin typeface="微软雅黑" panose="020B0503020204020204" pitchFamily="34" charset="-122"/>
                          <a:ea typeface="微软雅黑" panose="020B0503020204020204" pitchFamily="34" charset="-122"/>
                        </a:rPr>
                        <a:t>科技攻关</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a:txBody>
                    <a:bodyPr/>
                    <a:lstStyle/>
                    <a:p>
                      <a:pPr indent="0" algn="ctr">
                        <a:buNone/>
                      </a:pPr>
                      <a:r>
                        <a:rPr lang="en-US" altLang="en-US" sz="2000" b="0">
                          <a:latin typeface="微软雅黑" panose="020B0503020204020204" pitchFamily="34" charset="-122"/>
                          <a:ea typeface="微软雅黑" panose="020B0503020204020204" pitchFamily="34" charset="-122"/>
                        </a:rPr>
                        <a:t>1</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r>
              <a:tr h="466725">
                <a:tc gridSpan="2">
                  <a:txBody>
                    <a:bodyPr/>
                    <a:lstStyle/>
                    <a:p>
                      <a:pPr indent="0" algn="ctr">
                        <a:buNone/>
                      </a:pPr>
                      <a:r>
                        <a:rPr lang="en-US" sz="2000" b="0">
                          <a:latin typeface="微软雅黑" panose="020B0503020204020204" pitchFamily="34" charset="-122"/>
                          <a:ea typeface="微软雅黑" panose="020B0503020204020204" pitchFamily="34" charset="-122"/>
                        </a:rPr>
                        <a:t>合计</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c hMerge="1">
                  <a:tcPr/>
                </a:tc>
                <a:tc>
                  <a:txBody>
                    <a:bodyPr/>
                    <a:lstStyle/>
                    <a:p>
                      <a:pPr indent="0" algn="ctr">
                        <a:buNone/>
                      </a:pPr>
                      <a:r>
                        <a:rPr lang="en-US" sz="2000" b="0">
                          <a:latin typeface="微软雅黑" panose="020B0503020204020204" pitchFamily="34" charset="-122"/>
                          <a:ea typeface="微软雅黑" panose="020B0503020204020204" pitchFamily="34" charset="-122"/>
                        </a:rPr>
                        <a:t>35</a:t>
                      </a:r>
                      <a:endParaRPr lang="en-US" altLang="en-US" sz="2000" b="0">
                        <a:latin typeface="微软雅黑" panose="020B0503020204020204" pitchFamily="34" charset="-122"/>
                        <a:ea typeface="微软雅黑" panose="020B0503020204020204" pitchFamily="34" charset="-122"/>
                      </a:endParaRPr>
                    </a:p>
                  </a:txBody>
                  <a:tcPr marL="68580" marR="68580" marT="0" marB="0" anchor="ctr"/>
                </a:tc>
              </a:tr>
            </a:tbl>
          </a:graphicData>
        </a:graphic>
      </p:graphicFrame>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2"/>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8" name="直接连接符 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9" name="矩形 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2"/>
          <p:cNvSpPr txBox="1"/>
          <p:nvPr/>
        </p:nvSpPr>
        <p:spPr>
          <a:xfrm>
            <a:off x="410543" y="270617"/>
            <a:ext cx="3707130" cy="350865"/>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第三部分  重大灾害防治</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46"/>
          <p:cNvSpPr/>
          <p:nvPr>
            <p:custDataLst>
              <p:tags r:id="rId1"/>
            </p:custDataLst>
          </p:nvPr>
        </p:nvSpPr>
        <p:spPr>
          <a:xfrm>
            <a:off x="554355" y="1631949"/>
            <a:ext cx="11210925" cy="4190999"/>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1"/>
          <p:cNvSpPr/>
          <p:nvPr>
            <p:custDataLst>
              <p:tags r:id="rId2"/>
            </p:custDataLst>
          </p:nvPr>
        </p:nvSpPr>
        <p:spPr>
          <a:xfrm flipH="1">
            <a:off x="805180" y="2423160"/>
            <a:ext cx="3470275" cy="48641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sz="3200">
                <a:solidFill>
                  <a:schemeClr val="tx1"/>
                </a:solidFill>
                <a:latin typeface="微软雅黑" panose="020B0503020204020204" pitchFamily="34" charset="-122"/>
                <a:ea typeface="微软雅黑" panose="020B0503020204020204" pitchFamily="34" charset="-122"/>
              </a:rPr>
              <a:t>构建防治体系</a:t>
            </a:r>
            <a:endParaRPr lang="zh-CN" altLang="en-US" sz="3200">
              <a:solidFill>
                <a:schemeClr val="tx1"/>
              </a:solidFill>
              <a:latin typeface="微软雅黑" panose="020B0503020204020204" pitchFamily="34" charset="-122"/>
              <a:ea typeface="微软雅黑" panose="020B0503020204020204" pitchFamily="34" charset="-122"/>
            </a:endParaRPr>
          </a:p>
        </p:txBody>
      </p:sp>
      <p:sp>
        <p:nvSpPr>
          <p:cNvPr id="23" name="椭圆 22"/>
          <p:cNvSpPr/>
          <p:nvPr>
            <p:custDataLst>
              <p:tags r:id="rId3"/>
            </p:custDataLst>
          </p:nvPr>
        </p:nvSpPr>
        <p:spPr>
          <a:xfrm>
            <a:off x="603250" y="2423160"/>
            <a:ext cx="520700" cy="487045"/>
          </a:xfrm>
          <a:prstGeom prst="ellipse">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rPr>
              <a:t>1</a:t>
            </a:r>
            <a:endParaRPr lang="en-US" altLang="zh-CN" sz="3600"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16" name="矩形: 圆角 15"/>
          <p:cNvSpPr/>
          <p:nvPr>
            <p:custDataLst>
              <p:tags r:id="rId4"/>
            </p:custDataLst>
          </p:nvPr>
        </p:nvSpPr>
        <p:spPr>
          <a:xfrm>
            <a:off x="854710" y="3545205"/>
            <a:ext cx="3470910"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sz="3200">
                <a:solidFill>
                  <a:schemeClr val="tx1"/>
                </a:solidFill>
                <a:latin typeface="微软雅黑" panose="020B0503020204020204" pitchFamily="34" charset="-122"/>
                <a:ea typeface="微软雅黑" panose="020B0503020204020204" pitchFamily="34" charset="-122"/>
              </a:rPr>
              <a:t>开展精准探查</a:t>
            </a:r>
            <a:endParaRPr lang="zh-CN" altLang="en-US" sz="3200">
              <a:solidFill>
                <a:schemeClr val="tx1"/>
              </a:solidFill>
              <a:latin typeface="微软雅黑" panose="020B0503020204020204" pitchFamily="34" charset="-122"/>
              <a:ea typeface="微软雅黑" panose="020B0503020204020204" pitchFamily="34" charset="-122"/>
            </a:endParaRPr>
          </a:p>
        </p:txBody>
      </p:sp>
      <p:sp>
        <p:nvSpPr>
          <p:cNvPr id="34" name="矩形: 圆角 11"/>
          <p:cNvSpPr/>
          <p:nvPr>
            <p:custDataLst>
              <p:tags r:id="rId5"/>
            </p:custDataLst>
          </p:nvPr>
        </p:nvSpPr>
        <p:spPr>
          <a:xfrm flipH="1">
            <a:off x="854710" y="4686300"/>
            <a:ext cx="3470910" cy="486410"/>
          </a:xfrm>
          <a:prstGeom prst="roundRect">
            <a:avLst/>
          </a:prstGeom>
          <a:gradFill flip="none" rotWithShape="1">
            <a:gsLst>
              <a:gs pos="0">
                <a:srgbClr val="FE4444"/>
              </a:gs>
              <a:gs pos="100000">
                <a:srgbClr val="832B2B"/>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r>
              <a:rPr lang="zh-CN" altLang="en-US" sz="3200">
                <a:solidFill>
                  <a:schemeClr val="tx1"/>
                </a:solidFill>
                <a:latin typeface="微软雅黑" panose="020B0503020204020204" pitchFamily="34" charset="-122"/>
                <a:ea typeface="微软雅黑" panose="020B0503020204020204" pitchFamily="34" charset="-122"/>
              </a:rPr>
              <a:t>坚持规划先行</a:t>
            </a:r>
            <a:endParaRPr lang="zh-CN" altLang="en-US" sz="3200">
              <a:solidFill>
                <a:schemeClr val="tx1"/>
              </a:solidFill>
              <a:latin typeface="微软雅黑" panose="020B0503020204020204" pitchFamily="34" charset="-122"/>
              <a:ea typeface="微软雅黑" panose="020B0503020204020204" pitchFamily="34" charset="-122"/>
            </a:endParaRPr>
          </a:p>
        </p:txBody>
      </p:sp>
      <p:sp>
        <p:nvSpPr>
          <p:cNvPr id="25" name="椭圆 24"/>
          <p:cNvSpPr/>
          <p:nvPr>
            <p:custDataLst>
              <p:tags r:id="rId6"/>
            </p:custDataLst>
          </p:nvPr>
        </p:nvSpPr>
        <p:spPr>
          <a:xfrm>
            <a:off x="603250" y="4653915"/>
            <a:ext cx="521335" cy="487045"/>
          </a:xfrm>
          <a:prstGeom prst="ellipse">
            <a:avLst/>
          </a:prstGeom>
          <a:gradFill flip="none" rotWithShape="1">
            <a:gsLst>
              <a:gs pos="0">
                <a:srgbClr val="F63B27"/>
              </a:gs>
              <a:gs pos="70000">
                <a:srgbClr val="DD1D0A"/>
              </a:gs>
            </a:gsLst>
            <a:lin ang="27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rPr>
              <a:t>3</a:t>
            </a:r>
            <a:endParaRPr lang="en-US" altLang="zh-CN" sz="3600"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9" name="矩形: 圆角 28"/>
          <p:cNvSpPr/>
          <p:nvPr>
            <p:custDataLst>
              <p:tags r:id="rId7"/>
            </p:custDataLst>
          </p:nvPr>
        </p:nvSpPr>
        <p:spPr>
          <a:xfrm>
            <a:off x="984885" y="1273175"/>
            <a:ext cx="2221865" cy="911860"/>
          </a:xfrm>
          <a:prstGeom prst="roundRect">
            <a:avLst>
              <a:gd name="adj" fmla="val 50000"/>
            </a:avLst>
          </a:prstGeom>
          <a:blipFill rotWithShape="1">
            <a:blip r:embed="rId8"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主要特点</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8" name="椭圆 7"/>
          <p:cNvSpPr/>
          <p:nvPr>
            <p:custDataLst>
              <p:tags r:id="rId9"/>
            </p:custDataLst>
          </p:nvPr>
        </p:nvSpPr>
        <p:spPr>
          <a:xfrm>
            <a:off x="603250" y="3472180"/>
            <a:ext cx="487014" cy="486910"/>
          </a:xfrm>
          <a:prstGeom prst="ellipse">
            <a:avLst/>
          </a:prstGeom>
          <a:solidFill>
            <a:schemeClr val="accent2"/>
          </a:solidFill>
          <a:ln>
            <a:solidFill>
              <a:srgbClr val="DD1D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rPr>
              <a:t>2</a:t>
            </a:r>
            <a:endParaRPr lang="en-US" altLang="zh-CN" sz="3600"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1" name="圆角矩形 20"/>
          <p:cNvSpPr/>
          <p:nvPr>
            <p:custDataLst>
              <p:tags r:id="rId10"/>
            </p:custDataLst>
          </p:nvPr>
        </p:nvSpPr>
        <p:spPr>
          <a:xfrm>
            <a:off x="4862830" y="2223135"/>
            <a:ext cx="6466205" cy="768350"/>
          </a:xfrm>
          <a:prstGeom prst="roundRect">
            <a:avLst/>
          </a:prstGeom>
          <a:solidFill>
            <a:schemeClr val="bg1"/>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建立</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三位一体</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重大灾害防治体系</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从源头防范化解重大风险</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强化重大灾害有效治理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避免与灾害</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拼刺刀</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2" name="圆角矩形 21"/>
          <p:cNvSpPr/>
          <p:nvPr>
            <p:custDataLst>
              <p:tags r:id="rId11"/>
            </p:custDataLst>
          </p:nvPr>
        </p:nvSpPr>
        <p:spPr>
          <a:xfrm>
            <a:off x="4878705" y="3448685"/>
            <a:ext cx="6378575" cy="756920"/>
          </a:xfrm>
          <a:prstGeom prst="roundRect">
            <a:avLst/>
          </a:prstGeom>
          <a:solidFill>
            <a:schemeClr val="bg1"/>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fontAlgn="auto">
              <a:lnSpc>
                <a:spcPct val="100000"/>
              </a:lnSpc>
              <a:buClrTx/>
              <a:buSzTx/>
              <a:buFontTx/>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通过全面普查</a:t>
            </a:r>
            <a:r>
              <a:rPr lang="zh-CN" altLang="en-US" sz="1800" dirty="0">
                <a:solidFill>
                  <a:schemeClr val="tx1">
                    <a:lumMod val="85000"/>
                    <a:lumOff val="15000"/>
                  </a:schemeClr>
                </a:solidFill>
                <a:latin typeface="+mn-ea"/>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查清各类隐蔽致灾因素</a:t>
            </a:r>
            <a:r>
              <a:rPr lang="zh-CN" altLang="en-US" sz="1800" dirty="0">
                <a:solidFill>
                  <a:schemeClr val="tx1">
                    <a:lumMod val="85000"/>
                    <a:lumOff val="15000"/>
                  </a:schemeClr>
                </a:solidFill>
                <a:latin typeface="+mn-ea"/>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提出治理方案</a:t>
            </a:r>
            <a:r>
              <a:rPr lang="zh-CN" altLang="en-US" sz="1800" dirty="0">
                <a:solidFill>
                  <a:schemeClr val="tx1">
                    <a:lumMod val="85000"/>
                    <a:lumOff val="15000"/>
                  </a:schemeClr>
                </a:solidFill>
                <a:latin typeface="+mn-ea"/>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指导采掘地质等相关预报编制</a:t>
            </a:r>
            <a:r>
              <a:rPr lang="zh-CN" altLang="en-US" sz="1800" dirty="0">
                <a:solidFill>
                  <a:schemeClr val="tx1">
                    <a:lumMod val="85000"/>
                    <a:lumOff val="15000"/>
                  </a:schemeClr>
                </a:solidFill>
                <a:latin typeface="+mn-ea"/>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提高治理措施的针对性。</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圆角矩形 23"/>
          <p:cNvSpPr/>
          <p:nvPr>
            <p:custDataLst>
              <p:tags r:id="rId12"/>
            </p:custDataLst>
          </p:nvPr>
        </p:nvSpPr>
        <p:spPr>
          <a:xfrm>
            <a:off x="4906645" y="4622165"/>
            <a:ext cx="6422390" cy="796925"/>
          </a:xfrm>
          <a:prstGeom prst="roundRect">
            <a:avLst/>
          </a:prstGeom>
          <a:solidFill>
            <a:schemeClr val="bg1"/>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fontAlgn="auto">
              <a:lnSpc>
                <a:spcPct val="100000"/>
              </a:lnSpc>
              <a:buClrTx/>
              <a:buSzTx/>
              <a:buFontTx/>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依据矿井中长期采掘规划</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灾害治理中长期规划</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明确灾害治理方案</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确定工程开竣工时间</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并组织实施。</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 name="文本框 4"/>
          <p:cNvSpPr txBox="1"/>
          <p:nvPr>
            <p:custDataLst>
              <p:tags r:id="rId13"/>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6" name="直接连接符 5"/>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18" name="直接连接符 1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9" name="矩形 1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2"/>
          <p:cNvSpPr txBox="1"/>
          <p:nvPr/>
        </p:nvSpPr>
        <p:spPr>
          <a:xfrm>
            <a:off x="410543" y="270617"/>
            <a:ext cx="3707130" cy="350865"/>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第三部分  重大灾害防治</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46"/>
          <p:cNvSpPr/>
          <p:nvPr>
            <p:custDataLst>
              <p:tags r:id="rId1"/>
            </p:custDataLst>
          </p:nvPr>
        </p:nvSpPr>
        <p:spPr>
          <a:xfrm>
            <a:off x="554355" y="1488439"/>
            <a:ext cx="11210925" cy="4190999"/>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圆角 11"/>
          <p:cNvSpPr/>
          <p:nvPr>
            <p:custDataLst>
              <p:tags r:id="rId2"/>
            </p:custDataLst>
          </p:nvPr>
        </p:nvSpPr>
        <p:spPr>
          <a:xfrm flipH="1">
            <a:off x="854710" y="4425950"/>
            <a:ext cx="3470910" cy="486410"/>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sz="3200">
                <a:solidFill>
                  <a:schemeClr val="tx1"/>
                </a:solidFill>
                <a:latin typeface="微软雅黑" panose="020B0503020204020204" pitchFamily="34" charset="-122"/>
                <a:ea typeface="微软雅黑" panose="020B0503020204020204" pitchFamily="34" charset="-122"/>
              </a:rPr>
              <a:t>突出科技攻关</a:t>
            </a:r>
            <a:endParaRPr lang="zh-CN" altLang="en-US" sz="3200">
              <a:solidFill>
                <a:schemeClr val="tx1"/>
              </a:solidFill>
              <a:latin typeface="微软雅黑" panose="020B0503020204020204" pitchFamily="34" charset="-122"/>
              <a:ea typeface="微软雅黑" panose="020B0503020204020204" pitchFamily="34" charset="-122"/>
            </a:endParaRPr>
          </a:p>
        </p:txBody>
      </p:sp>
      <p:sp>
        <p:nvSpPr>
          <p:cNvPr id="19" name="矩形: 圆角 15"/>
          <p:cNvSpPr/>
          <p:nvPr>
            <p:custDataLst>
              <p:tags r:id="rId3"/>
            </p:custDataLst>
          </p:nvPr>
        </p:nvSpPr>
        <p:spPr>
          <a:xfrm>
            <a:off x="805180" y="2855595"/>
            <a:ext cx="3470275" cy="4730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buClrTx/>
              <a:buSzTx/>
              <a:buFontTx/>
            </a:pPr>
            <a:r>
              <a:rPr lang="zh-CN" altLang="en-US" sz="3200">
                <a:solidFill>
                  <a:schemeClr val="tx1"/>
                </a:solidFill>
                <a:latin typeface="微软雅黑" panose="020B0503020204020204" pitchFamily="34" charset="-122"/>
                <a:ea typeface="微软雅黑" panose="020B0503020204020204" pitchFamily="34" charset="-122"/>
              </a:rPr>
              <a:t>强化措施保障</a:t>
            </a:r>
            <a:endParaRPr lang="zh-CN" altLang="en-US" sz="3200">
              <a:solidFill>
                <a:schemeClr val="tx1"/>
              </a:solidFill>
              <a:latin typeface="微软雅黑" panose="020B0503020204020204" pitchFamily="34" charset="-122"/>
              <a:ea typeface="微软雅黑" panose="020B0503020204020204" pitchFamily="34" charset="-122"/>
            </a:endParaRPr>
          </a:p>
        </p:txBody>
      </p:sp>
      <p:sp>
        <p:nvSpPr>
          <p:cNvPr id="27" name="椭圆 26"/>
          <p:cNvSpPr/>
          <p:nvPr>
            <p:custDataLst>
              <p:tags r:id="rId4"/>
            </p:custDataLst>
          </p:nvPr>
        </p:nvSpPr>
        <p:spPr>
          <a:xfrm>
            <a:off x="603250" y="2781935"/>
            <a:ext cx="521335" cy="487045"/>
          </a:xfrm>
          <a:prstGeom prst="ellipse">
            <a:avLst/>
          </a:prstGeom>
          <a:solidFill>
            <a:schemeClr val="accent2"/>
          </a:solidFill>
          <a:ln>
            <a:solidFill>
              <a:srgbClr val="DD1D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rPr>
              <a:t>4</a:t>
            </a:r>
            <a:endParaRPr lang="en-US" altLang="zh-CN" sz="3600"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30" name="椭圆 29"/>
          <p:cNvSpPr/>
          <p:nvPr>
            <p:custDataLst>
              <p:tags r:id="rId5"/>
            </p:custDataLst>
          </p:nvPr>
        </p:nvSpPr>
        <p:spPr>
          <a:xfrm>
            <a:off x="603250" y="4394200"/>
            <a:ext cx="521335" cy="487045"/>
          </a:xfrm>
          <a:prstGeom prst="ellipse">
            <a:avLst/>
          </a:prstGeom>
          <a:gradFill flip="none" rotWithShape="1">
            <a:gsLst>
              <a:gs pos="0">
                <a:srgbClr val="F63B27"/>
              </a:gs>
              <a:gs pos="70000">
                <a:srgbClr val="DD1D0A"/>
              </a:gs>
            </a:gsLst>
            <a:lin ang="27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rPr>
              <a:t>5</a:t>
            </a:r>
            <a:endParaRPr lang="en-US" altLang="zh-CN" sz="3600"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9" name="矩形: 圆角 28"/>
          <p:cNvSpPr/>
          <p:nvPr>
            <p:custDataLst>
              <p:tags r:id="rId6"/>
            </p:custDataLst>
          </p:nvPr>
        </p:nvSpPr>
        <p:spPr>
          <a:xfrm>
            <a:off x="984885" y="1129665"/>
            <a:ext cx="2221865" cy="911860"/>
          </a:xfrm>
          <a:prstGeom prst="roundRect">
            <a:avLst>
              <a:gd name="adj" fmla="val 50000"/>
            </a:avLst>
          </a:prstGeom>
          <a:blipFill rotWithShape="1">
            <a:blip r:embed="rId7"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主要特点</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6" name="圆角矩形 25"/>
          <p:cNvSpPr/>
          <p:nvPr>
            <p:custDataLst>
              <p:tags r:id="rId8"/>
            </p:custDataLst>
          </p:nvPr>
        </p:nvSpPr>
        <p:spPr>
          <a:xfrm>
            <a:off x="4929505" y="2214880"/>
            <a:ext cx="6455410" cy="1356995"/>
          </a:xfrm>
          <a:prstGeom prst="roundRect">
            <a:avLst/>
          </a:prstGeom>
          <a:solidFill>
            <a:schemeClr val="bg1"/>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fontAlgn="auto">
              <a:lnSpc>
                <a:spcPct val="100000"/>
              </a:lnSpc>
              <a:buClrTx/>
              <a:buSzTx/>
              <a:buFontTx/>
            </a:pP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一是</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建立灾害治理关键制度</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常态化监督检查措施落实</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二是</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抓好基础参数测定</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为治理措施制定提供依据</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三是</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突出专业重点</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严格抽采工程管理和达标评判</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突出冲击地压</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源头防治</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分类防治</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8" name="圆角矩形 27"/>
          <p:cNvSpPr/>
          <p:nvPr>
            <p:custDataLst>
              <p:tags r:id="rId9"/>
            </p:custDataLst>
          </p:nvPr>
        </p:nvSpPr>
        <p:spPr>
          <a:xfrm>
            <a:off x="4874895" y="4008120"/>
            <a:ext cx="6466205" cy="1499235"/>
          </a:xfrm>
          <a:prstGeom prst="roundRect">
            <a:avLst/>
          </a:prstGeom>
          <a:solidFill>
            <a:schemeClr val="bg1"/>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fontAlgn="auto">
              <a:lnSpc>
                <a:spcPct val="100000"/>
              </a:lnSpc>
              <a:buClrTx/>
              <a:buSzTx/>
              <a:buFontTx/>
            </a:pP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鼓励矿井积极开展重大灾害治理科技攻关，提升治理效果和效率。</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考核周期内，重大灾害治理科技成果获得省部级以上奖励给予加分，其中国家级奖项，独立完成1项加2分，合作完成加1分；获省部级奖项，独立完成1项加1分，合作完成1项加0.5分，最多加2分。</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0"/>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 name="圆角矩形 1"/>
          <p:cNvSpPr/>
          <p:nvPr>
            <p:custDataLst>
              <p:tags r:id="rId11"/>
            </p:custDataLst>
          </p:nvPr>
        </p:nvSpPr>
        <p:spPr>
          <a:xfrm>
            <a:off x="4874895" y="4008120"/>
            <a:ext cx="6466205" cy="1499235"/>
          </a:xfrm>
          <a:prstGeom prst="roundRect">
            <a:avLst/>
          </a:prstGeom>
          <a:solidFill>
            <a:schemeClr val="bg1"/>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fontAlgn="auto">
              <a:lnSpc>
                <a:spcPct val="100000"/>
              </a:lnSpc>
              <a:buClrTx/>
              <a:buSzTx/>
              <a:buFontTx/>
            </a:pP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鼓励矿井积极开展重大灾害治理科技攻关</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提升治理效果和效率。</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考核周期内</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重大灾害治理科技成果获得省部级以上奖励给予加分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其中国家级奖项</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独立完成1项加2分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合作完成加1分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获省部级奖项</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独立完成1项加1分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合作完成1项加0.5分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最多加2分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endParaRPr>
          </a:p>
        </p:txBody>
      </p:sp>
      <p:cxnSp>
        <p:nvCxnSpPr>
          <p:cNvPr id="16" name="直接连接符 15"/>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7" name="矩形 16"/>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2"/>
          <p:cNvSpPr txBox="1"/>
          <p:nvPr/>
        </p:nvSpPr>
        <p:spPr>
          <a:xfrm>
            <a:off x="410543" y="270617"/>
            <a:ext cx="3707130" cy="350865"/>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第三部分  重大灾害防治</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608965" y="1344930"/>
            <a:ext cx="7272655" cy="4347844"/>
            <a:chOff x="1075532" y="1684627"/>
            <a:chExt cx="6511456" cy="3398006"/>
          </a:xfrm>
        </p:grpSpPr>
        <p:sp>
          <p:nvSpPr>
            <p:cNvPr id="47" name="矩形 46"/>
            <p:cNvSpPr/>
            <p:nvPr>
              <p:custDataLst>
                <p:tags r:id="rId1"/>
              </p:custDataLst>
            </p:nvPr>
          </p:nvSpPr>
          <p:spPr>
            <a:xfrm>
              <a:off x="1075532" y="1911425"/>
              <a:ext cx="6511456" cy="1407441"/>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1000" y="1684627"/>
              <a:ext cx="1699926" cy="577170"/>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重点说明</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4"/>
              </p:custDataLst>
            </p:nvPr>
          </p:nvSpPr>
          <p:spPr>
            <a:xfrm>
              <a:off x="1220509" y="2414650"/>
              <a:ext cx="6293138" cy="2667983"/>
            </a:xfrm>
            <a:prstGeom prst="rect">
              <a:avLst/>
            </a:prstGeom>
            <a:noFill/>
          </p:spPr>
          <p:txBody>
            <a:bodyPr wrap="square" rtlCol="0">
              <a:noAutofit/>
            </a:bodyPr>
            <a:lstStyle/>
            <a:p>
              <a:pPr indent="365125" fontAlgn="auto">
                <a:lnSpc>
                  <a:spcPct val="200000"/>
                </a:lnSpc>
                <a:spcBef>
                  <a:spcPts val="0"/>
                </a:spcBef>
                <a:spcAft>
                  <a:spcPts val="0"/>
                </a:spcAft>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重大灾害防治的</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中长期规划是指</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6830" indent="367030" fontAlgn="auto">
                <a:lnSpc>
                  <a:spcPct val="200000"/>
                </a:lnSpc>
                <a:spcBef>
                  <a:spcPts val="0"/>
                </a:spcBef>
                <a:spcAft>
                  <a:spcPts val="0"/>
                </a:spcAft>
                <a:buFont typeface="Wingdings" panose="05000000000000000000" charset="0"/>
                <a:buChar char="u"/>
              </a:pP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所有煤矿都应编制防治水中长期规划</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6830" indent="367030" fontAlgn="auto">
                <a:lnSpc>
                  <a:spcPct val="200000"/>
                </a:lnSpc>
                <a:spcBef>
                  <a:spcPts val="0"/>
                </a:spcBef>
                <a:spcAft>
                  <a:spcPts val="0"/>
                </a:spcAft>
                <a:buFont typeface="Wingdings" panose="05000000000000000000" charset="0"/>
                <a:buChar char="u"/>
              </a:pP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高瓦斯</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突出矿井要编制瓦斯治理中长期规划</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6830" indent="367030" fontAlgn="auto">
                <a:lnSpc>
                  <a:spcPct val="200000"/>
                </a:lnSpc>
                <a:spcBef>
                  <a:spcPts val="0"/>
                </a:spcBef>
                <a:spcAft>
                  <a:spcPts val="0"/>
                </a:spcAft>
                <a:buFont typeface="Wingdings" panose="05000000000000000000" charset="0"/>
                <a:buChar char="u"/>
              </a:pP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冲击地压矿井要编制冲击地压治理中长期规划</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6830" indent="367030" fontAlgn="auto">
                <a:lnSpc>
                  <a:spcPct val="200000"/>
                </a:lnSpc>
                <a:spcBef>
                  <a:spcPts val="0"/>
                </a:spcBef>
                <a:spcAft>
                  <a:spcPts val="0"/>
                </a:spcAft>
                <a:buFont typeface="Wingdings" panose="05000000000000000000" charset="0"/>
                <a:buChar char="u"/>
              </a:pP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对于灾害类型较多的矿井可合并编制。</a:t>
              </a: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pic>
        <p:nvPicPr>
          <p:cNvPr id="3" name="图片 2"/>
          <p:cNvPicPr>
            <a:picLocks noChangeAspect="1"/>
          </p:cNvPicPr>
          <p:nvPr/>
        </p:nvPicPr>
        <p:blipFill>
          <a:blip r:embed="rId5" cstate="print"/>
          <a:srcRect b="85479"/>
          <a:stretch>
            <a:fillRect/>
          </a:stretch>
        </p:blipFill>
        <p:spPr>
          <a:xfrm>
            <a:off x="7899400" y="1635125"/>
            <a:ext cx="4068445" cy="832485"/>
          </a:xfrm>
          <a:prstGeom prst="rect">
            <a:avLst/>
          </a:prstGeom>
          <a:ln>
            <a:solidFill>
              <a:schemeClr val="tx1"/>
            </a:solidFill>
          </a:ln>
        </p:spPr>
      </p:pic>
      <p:pic>
        <p:nvPicPr>
          <p:cNvPr id="4" name="图片 3"/>
          <p:cNvPicPr>
            <a:picLocks noChangeAspect="1"/>
          </p:cNvPicPr>
          <p:nvPr/>
        </p:nvPicPr>
        <p:blipFill>
          <a:blip r:embed="rId5" cstate="print"/>
          <a:srcRect t="49091" b="510"/>
          <a:stretch>
            <a:fillRect/>
          </a:stretch>
        </p:blipFill>
        <p:spPr>
          <a:xfrm>
            <a:off x="7899400" y="2422525"/>
            <a:ext cx="4068445" cy="3641090"/>
          </a:xfrm>
          <a:prstGeom prst="rect">
            <a:avLst/>
          </a:prstGeom>
          <a:ln>
            <a:solidFill>
              <a:schemeClr val="tx1"/>
            </a:solidFill>
          </a:ln>
        </p:spPr>
      </p:pic>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6"/>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13" name="直接连接符 12"/>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4" name="矩形 13"/>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2"/>
          <p:cNvSpPr txBox="1"/>
          <p:nvPr/>
        </p:nvSpPr>
        <p:spPr>
          <a:xfrm>
            <a:off x="410543" y="270617"/>
            <a:ext cx="3707130" cy="350865"/>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第三部分  重大灾害防治</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554355" y="1273175"/>
            <a:ext cx="6941185" cy="4646931"/>
            <a:chOff x="1075532" y="1684627"/>
            <a:chExt cx="6214680" cy="3631753"/>
          </a:xfrm>
        </p:grpSpPr>
        <p:sp>
          <p:nvSpPr>
            <p:cNvPr id="47" name="矩形 46"/>
            <p:cNvSpPr/>
            <p:nvPr>
              <p:custDataLst>
                <p:tags r:id="rId1"/>
              </p:custDataLst>
            </p:nvPr>
          </p:nvSpPr>
          <p:spPr>
            <a:xfrm>
              <a:off x="1075532" y="1911425"/>
              <a:ext cx="6214680" cy="1407441"/>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1000" y="1684627"/>
              <a:ext cx="1691398" cy="577170"/>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重点说明</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4"/>
              </p:custDataLst>
            </p:nvPr>
          </p:nvSpPr>
          <p:spPr>
            <a:xfrm>
              <a:off x="1205725" y="2358571"/>
              <a:ext cx="5988767" cy="2957809"/>
            </a:xfrm>
            <a:prstGeom prst="rect">
              <a:avLst/>
            </a:prstGeom>
            <a:noFill/>
          </p:spPr>
          <p:txBody>
            <a:bodyPr wrap="square" rtlCol="0">
              <a:spAutoFit/>
            </a:bodyPr>
            <a:lstStyle/>
            <a:p>
              <a:pPr indent="406400" algn="just" fontAlgn="auto">
                <a:lnSpc>
                  <a:spcPct val="200000"/>
                </a:lnSpc>
                <a:buClrTx/>
                <a:buSzTx/>
                <a:buFontTx/>
              </a:pP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评分表第三项</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灾害防治措施</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防治水害事故</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→水害探查治理基本要求中</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对治理措施</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设计方案</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效果评价等重要环节的审批明确由</a:t>
              </a:r>
              <a:r>
                <a:rPr 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企业技术负责人审批</a:t>
              </a:r>
              <a:r>
                <a:rPr lang="en-US" sz="20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企业技术负责人</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在管理体系中是指煤矿上级企业技术负责人</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无上级企业的煤矿应当聘请专家会审</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just" fontAlgn="auto">
                <a:lnSpc>
                  <a:spcPct val="200000"/>
                </a:lnSpc>
                <a:buClrTx/>
                <a:buSzTx/>
                <a:buFontTx/>
              </a:pP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5" name="组合 4"/>
          <p:cNvGrpSpPr/>
          <p:nvPr/>
        </p:nvGrpSpPr>
        <p:grpSpPr>
          <a:xfrm>
            <a:off x="7684135" y="1847215"/>
            <a:ext cx="3980815" cy="3507740"/>
            <a:chOff x="1201543" y="1752600"/>
            <a:chExt cx="6488636" cy="4539089"/>
          </a:xfrm>
        </p:grpSpPr>
        <p:grpSp>
          <p:nvGrpSpPr>
            <p:cNvPr id="77" name="Group 76"/>
            <p:cNvGrpSpPr/>
            <p:nvPr/>
          </p:nvGrpSpPr>
          <p:grpSpPr>
            <a:xfrm>
              <a:off x="3576618" y="2443587"/>
              <a:ext cx="1086177" cy="1425021"/>
              <a:chOff x="2432406" y="1560591"/>
              <a:chExt cx="814633" cy="1068766"/>
            </a:xfrm>
          </p:grpSpPr>
          <p:cxnSp>
            <p:nvCxnSpPr>
              <p:cNvPr id="173" name="Straight Connector 172"/>
              <p:cNvCxnSpPr/>
              <p:nvPr/>
            </p:nvCxnSpPr>
            <p:spPr>
              <a:xfrm rot="16200000">
                <a:off x="2943929" y="1257480"/>
                <a:ext cx="0" cy="606221"/>
              </a:xfrm>
              <a:prstGeom prst="line">
                <a:avLst/>
              </a:prstGeom>
              <a:ln w="19050" cap="rnd">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2640818" y="1562971"/>
                <a:ext cx="0" cy="1066385"/>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rot="16200000" flipV="1">
                <a:off x="2536612" y="2525151"/>
                <a:ext cx="0" cy="208412"/>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4" name="Group 100"/>
            <p:cNvGrpSpPr/>
            <p:nvPr/>
          </p:nvGrpSpPr>
          <p:grpSpPr>
            <a:xfrm>
              <a:off x="4662794" y="1752600"/>
              <a:ext cx="3027385" cy="1297533"/>
              <a:chOff x="2786183" y="1357263"/>
              <a:chExt cx="3571634" cy="743649"/>
            </a:xfrm>
          </p:grpSpPr>
          <p:sp>
            <p:nvSpPr>
              <p:cNvPr id="94" name="Rounded Rectangle 93"/>
              <p:cNvSpPr/>
              <p:nvPr/>
            </p:nvSpPr>
            <p:spPr>
              <a:xfrm>
                <a:off x="2786183" y="1467235"/>
                <a:ext cx="3571634" cy="633677"/>
              </a:xfrm>
              <a:prstGeom prst="roundRect">
                <a:avLst>
                  <a:gd name="adj" fmla="val 10654"/>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5" name="Rounded Rectangle 94"/>
              <p:cNvSpPr/>
              <p:nvPr/>
            </p:nvSpPr>
            <p:spPr>
              <a:xfrm>
                <a:off x="2786183" y="1357263"/>
                <a:ext cx="3571634" cy="696025"/>
              </a:xfrm>
              <a:prstGeom prst="roundRect">
                <a:avLst>
                  <a:gd name="adj" fmla="val 10654"/>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nvGrpSpPr>
            <p:cNvPr id="15" name="Group 100"/>
            <p:cNvGrpSpPr/>
            <p:nvPr/>
          </p:nvGrpSpPr>
          <p:grpSpPr>
            <a:xfrm>
              <a:off x="1201543" y="3437517"/>
              <a:ext cx="2333981" cy="1188748"/>
              <a:chOff x="2786183" y="1419610"/>
              <a:chExt cx="3571634" cy="681302"/>
            </a:xfrm>
            <a:solidFill>
              <a:srgbClr val="9F2936"/>
            </a:solidFill>
          </p:grpSpPr>
          <p:sp>
            <p:nvSpPr>
              <p:cNvPr id="99" name="Rounded Rectangle 98"/>
              <p:cNvSpPr/>
              <p:nvPr/>
            </p:nvSpPr>
            <p:spPr>
              <a:xfrm>
                <a:off x="2786183" y="1467235"/>
                <a:ext cx="3571634" cy="633677"/>
              </a:xfrm>
              <a:prstGeom prst="roundRect">
                <a:avLst>
                  <a:gd name="adj" fmla="val 1065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00" name="Rounded Rectangle 99"/>
              <p:cNvSpPr/>
              <p:nvPr/>
            </p:nvSpPr>
            <p:spPr>
              <a:xfrm>
                <a:off x="2786183" y="1419610"/>
                <a:ext cx="3571634" cy="633677"/>
              </a:xfrm>
              <a:prstGeom prst="roundRect">
                <a:avLst>
                  <a:gd name="adj" fmla="val 1065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nvGrpSpPr>
            <p:cNvPr id="67" name="Group 100"/>
            <p:cNvGrpSpPr/>
            <p:nvPr/>
          </p:nvGrpSpPr>
          <p:grpSpPr>
            <a:xfrm>
              <a:off x="4662794" y="5102941"/>
              <a:ext cx="3027385" cy="1188748"/>
              <a:chOff x="2786183" y="1419610"/>
              <a:chExt cx="3571634" cy="681302"/>
            </a:xfrm>
          </p:grpSpPr>
          <p:sp>
            <p:nvSpPr>
              <p:cNvPr id="68" name="Rounded Rectangle 67"/>
              <p:cNvSpPr/>
              <p:nvPr/>
            </p:nvSpPr>
            <p:spPr>
              <a:xfrm>
                <a:off x="2786183" y="1467235"/>
                <a:ext cx="3571634" cy="633677"/>
              </a:xfrm>
              <a:prstGeom prst="roundRect">
                <a:avLst>
                  <a:gd name="adj" fmla="val 10654"/>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69" name="Rounded Rectangle 68"/>
              <p:cNvSpPr/>
              <p:nvPr/>
            </p:nvSpPr>
            <p:spPr>
              <a:xfrm>
                <a:off x="2786183" y="1419610"/>
                <a:ext cx="3571634" cy="633677"/>
              </a:xfrm>
              <a:prstGeom prst="roundRect">
                <a:avLst>
                  <a:gd name="adj" fmla="val 10654"/>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nvGrpSpPr>
            <p:cNvPr id="78" name="Group 77"/>
            <p:cNvGrpSpPr/>
            <p:nvPr/>
          </p:nvGrpSpPr>
          <p:grpSpPr>
            <a:xfrm flipV="1">
              <a:off x="3576620" y="4252655"/>
              <a:ext cx="1086177" cy="1425021"/>
              <a:chOff x="2432406" y="1560591"/>
              <a:chExt cx="814633" cy="1068766"/>
            </a:xfrm>
          </p:grpSpPr>
          <p:cxnSp>
            <p:nvCxnSpPr>
              <p:cNvPr id="79" name="Straight Connector 78"/>
              <p:cNvCxnSpPr/>
              <p:nvPr/>
            </p:nvCxnSpPr>
            <p:spPr>
              <a:xfrm rot="16200000">
                <a:off x="2943929" y="1257480"/>
                <a:ext cx="0" cy="606221"/>
              </a:xfrm>
              <a:prstGeom prst="line">
                <a:avLst/>
              </a:prstGeom>
              <a:ln w="19050" cap="rnd">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2640818" y="1562971"/>
                <a:ext cx="0" cy="1066385"/>
              </a:xfrm>
              <a:prstGeom prst="line">
                <a:avLst/>
              </a:prstGeom>
              <a:ln w="19050" cap="rnd">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V="1">
                <a:off x="2536612" y="2525151"/>
                <a:ext cx="0" cy="208412"/>
              </a:xfrm>
              <a:prstGeom prst="line">
                <a:avLst/>
              </a:prstGeom>
              <a:ln w="19050" cap="rnd">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14" name="Group 213"/>
            <p:cNvGrpSpPr/>
            <p:nvPr/>
          </p:nvGrpSpPr>
          <p:grpSpPr>
            <a:xfrm>
              <a:off x="1490079" y="3617037"/>
              <a:ext cx="1944535" cy="809313"/>
              <a:chOff x="1117558" y="2712777"/>
              <a:chExt cx="1458401" cy="606985"/>
            </a:xfrm>
          </p:grpSpPr>
          <p:sp>
            <p:nvSpPr>
              <p:cNvPr id="121" name="Freeform 34"/>
              <p:cNvSpPr>
                <a:spLocks noEditPoints="1"/>
              </p:cNvSpPr>
              <p:nvPr/>
            </p:nvSpPr>
            <p:spPr bwMode="auto">
              <a:xfrm>
                <a:off x="2234397" y="2981426"/>
                <a:ext cx="341562" cy="338336"/>
              </a:xfrm>
              <a:custGeom>
                <a:avLst/>
                <a:gdLst/>
                <a:ahLst/>
                <a:cxnLst>
                  <a:cxn ang="0">
                    <a:pos x="109" y="89"/>
                  </a:cxn>
                  <a:cxn ang="0">
                    <a:pos x="95" y="46"/>
                  </a:cxn>
                  <a:cxn ang="0">
                    <a:pos x="75" y="38"/>
                  </a:cxn>
                  <a:cxn ang="0">
                    <a:pos x="57" y="40"/>
                  </a:cxn>
                  <a:cxn ang="0">
                    <a:pos x="40" y="44"/>
                  </a:cxn>
                  <a:cxn ang="0">
                    <a:pos x="17" y="10"/>
                  </a:cxn>
                  <a:cxn ang="0">
                    <a:pos x="6" y="16"/>
                  </a:cxn>
                  <a:cxn ang="0">
                    <a:pos x="29" y="59"/>
                  </a:cxn>
                  <a:cxn ang="0">
                    <a:pos x="38" y="86"/>
                  </a:cxn>
                  <a:cxn ang="0">
                    <a:pos x="17" y="72"/>
                  </a:cxn>
                  <a:cxn ang="0">
                    <a:pos x="6" y="80"/>
                  </a:cxn>
                  <a:cxn ang="0">
                    <a:pos x="22" y="96"/>
                  </a:cxn>
                  <a:cxn ang="0">
                    <a:pos x="35" y="102"/>
                  </a:cxn>
                  <a:cxn ang="0">
                    <a:pos x="64" y="111"/>
                  </a:cxn>
                  <a:cxn ang="0">
                    <a:pos x="74" y="116"/>
                  </a:cxn>
                  <a:cxn ang="0">
                    <a:pos x="111" y="97"/>
                  </a:cxn>
                  <a:cxn ang="0">
                    <a:pos x="109" y="89"/>
                  </a:cxn>
                  <a:cxn ang="0">
                    <a:pos x="109" y="89"/>
                  </a:cxn>
                  <a:cxn ang="0">
                    <a:pos x="109" y="89"/>
                  </a:cxn>
                </a:cxnLst>
                <a:rect l="0" t="0" r="r" b="b"/>
                <a:pathLst>
                  <a:path w="111" h="116">
                    <a:moveTo>
                      <a:pt x="109" y="89"/>
                    </a:moveTo>
                    <a:cubicBezTo>
                      <a:pt x="108" y="68"/>
                      <a:pt x="100" y="56"/>
                      <a:pt x="95" y="46"/>
                    </a:cubicBezTo>
                    <a:cubicBezTo>
                      <a:pt x="88" y="33"/>
                      <a:pt x="75" y="38"/>
                      <a:pt x="75" y="38"/>
                    </a:cubicBezTo>
                    <a:cubicBezTo>
                      <a:pt x="65" y="29"/>
                      <a:pt x="57" y="40"/>
                      <a:pt x="57" y="40"/>
                    </a:cubicBezTo>
                    <a:cubicBezTo>
                      <a:pt x="46" y="31"/>
                      <a:pt x="40" y="44"/>
                      <a:pt x="40" y="44"/>
                    </a:cubicBezTo>
                    <a:cubicBezTo>
                      <a:pt x="39" y="45"/>
                      <a:pt x="18" y="11"/>
                      <a:pt x="17" y="10"/>
                    </a:cubicBezTo>
                    <a:cubicBezTo>
                      <a:pt x="12" y="0"/>
                      <a:pt x="0" y="5"/>
                      <a:pt x="6" y="16"/>
                    </a:cubicBezTo>
                    <a:cubicBezTo>
                      <a:pt x="22" y="44"/>
                      <a:pt x="23" y="49"/>
                      <a:pt x="29" y="59"/>
                    </a:cubicBezTo>
                    <a:cubicBezTo>
                      <a:pt x="31" y="63"/>
                      <a:pt x="44" y="85"/>
                      <a:pt x="38" y="86"/>
                    </a:cubicBezTo>
                    <a:cubicBezTo>
                      <a:pt x="33" y="87"/>
                      <a:pt x="27" y="75"/>
                      <a:pt x="17" y="72"/>
                    </a:cubicBezTo>
                    <a:cubicBezTo>
                      <a:pt x="2" y="67"/>
                      <a:pt x="0" y="77"/>
                      <a:pt x="6" y="80"/>
                    </a:cubicBezTo>
                    <a:cubicBezTo>
                      <a:pt x="7" y="81"/>
                      <a:pt x="16" y="84"/>
                      <a:pt x="22" y="96"/>
                    </a:cubicBezTo>
                    <a:cubicBezTo>
                      <a:pt x="23" y="99"/>
                      <a:pt x="32" y="101"/>
                      <a:pt x="35" y="102"/>
                    </a:cubicBezTo>
                    <a:cubicBezTo>
                      <a:pt x="54" y="114"/>
                      <a:pt x="57" y="111"/>
                      <a:pt x="64" y="111"/>
                    </a:cubicBezTo>
                    <a:cubicBezTo>
                      <a:pt x="72" y="112"/>
                      <a:pt x="74" y="116"/>
                      <a:pt x="74" y="116"/>
                    </a:cubicBezTo>
                    <a:cubicBezTo>
                      <a:pt x="111" y="97"/>
                      <a:pt x="111" y="97"/>
                      <a:pt x="111" y="97"/>
                    </a:cubicBezTo>
                    <a:cubicBezTo>
                      <a:pt x="111" y="98"/>
                      <a:pt x="110" y="91"/>
                      <a:pt x="109" y="89"/>
                    </a:cubicBezTo>
                    <a:close/>
                    <a:moveTo>
                      <a:pt x="109" y="89"/>
                    </a:moveTo>
                    <a:cubicBezTo>
                      <a:pt x="109" y="89"/>
                      <a:pt x="109" y="89"/>
                      <a:pt x="109" y="89"/>
                    </a:cubicBezTo>
                  </a:path>
                </a:pathLst>
              </a:custGeom>
              <a:solidFill>
                <a:schemeClr val="bg1"/>
              </a:solidFill>
              <a:ln w="9525">
                <a:noFill/>
                <a:round/>
              </a:ln>
            </p:spPr>
            <p:txBody>
              <a:bodyPr vert="horz" wrap="square" lIns="121920" tIns="60960" rIns="121920" bIns="60960" numCol="1" anchor="t" anchorCtr="0" compatLnSpc="1"/>
              <a:lstStyle/>
              <a:p>
                <a:endParaRPr lang="en-US" sz="2400"/>
              </a:p>
            </p:txBody>
          </p:sp>
          <p:sp>
            <p:nvSpPr>
              <p:cNvPr id="122" name="Text Placeholder 3"/>
              <p:cNvSpPr txBox="1"/>
              <p:nvPr/>
            </p:nvSpPr>
            <p:spPr>
              <a:xfrm>
                <a:off x="1117558" y="2712777"/>
                <a:ext cx="1287066" cy="597173"/>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8565">
                  <a:spcBef>
                    <a:spcPct val="20000"/>
                  </a:spcBef>
                  <a:defRPr/>
                </a:pPr>
                <a:r>
                  <a:rPr lang="zh-CN" altLang="en-US" sz="2000" b="1" dirty="0">
                    <a:solidFill>
                      <a:schemeClr val="tx1"/>
                    </a:solidFill>
                    <a:latin typeface="微软雅黑" panose="020B0503020204020204" pitchFamily="34" charset="-122"/>
                    <a:ea typeface="微软雅黑" panose="020B0503020204020204" pitchFamily="34" charset="-122"/>
                  </a:rPr>
                  <a:t>重要环节审批</a:t>
                </a:r>
                <a:endParaRPr lang="zh-CN" altLang="en-US" sz="2000" b="1" dirty="0">
                  <a:solidFill>
                    <a:schemeClr val="tx1"/>
                  </a:solidFill>
                  <a:latin typeface="微软雅黑" panose="020B0503020204020204" pitchFamily="34" charset="-122"/>
                  <a:ea typeface="微软雅黑" panose="020B0503020204020204" pitchFamily="34" charset="-122"/>
                </a:endParaRPr>
              </a:p>
            </p:txBody>
          </p:sp>
        </p:grpSp>
        <p:grpSp>
          <p:nvGrpSpPr>
            <p:cNvPr id="123" name="Group 122"/>
            <p:cNvGrpSpPr/>
            <p:nvPr/>
          </p:nvGrpSpPr>
          <p:grpSpPr>
            <a:xfrm>
              <a:off x="4867661" y="2085219"/>
              <a:ext cx="461279" cy="621483"/>
              <a:chOff x="1982788" y="820738"/>
              <a:chExt cx="1060450" cy="1428750"/>
            </a:xfrm>
            <a:solidFill>
              <a:schemeClr val="bg1"/>
            </a:solidFill>
          </p:grpSpPr>
          <p:sp>
            <p:nvSpPr>
              <p:cNvPr id="124" name="Freeform 12"/>
              <p:cNvSpPr>
                <a:spLocks noEditPoints="1"/>
              </p:cNvSpPr>
              <p:nvPr/>
            </p:nvSpPr>
            <p:spPr bwMode="auto">
              <a:xfrm>
                <a:off x="2193926" y="1239838"/>
                <a:ext cx="682625" cy="590550"/>
              </a:xfrm>
              <a:custGeom>
                <a:avLst/>
                <a:gdLst/>
                <a:ahLst/>
                <a:cxnLst>
                  <a:cxn ang="0">
                    <a:pos x="170" y="1"/>
                  </a:cxn>
                  <a:cxn ang="0">
                    <a:pos x="63" y="93"/>
                  </a:cxn>
                  <a:cxn ang="0">
                    <a:pos x="23" y="62"/>
                  </a:cxn>
                  <a:cxn ang="0">
                    <a:pos x="1" y="81"/>
                  </a:cxn>
                  <a:cxn ang="0">
                    <a:pos x="74" y="155"/>
                  </a:cxn>
                  <a:cxn ang="0">
                    <a:pos x="76" y="156"/>
                  </a:cxn>
                  <a:cxn ang="0">
                    <a:pos x="76" y="156"/>
                  </a:cxn>
                  <a:cxn ang="0">
                    <a:pos x="78" y="154"/>
                  </a:cxn>
                  <a:cxn ang="0">
                    <a:pos x="178" y="16"/>
                  </a:cxn>
                  <a:cxn ang="0">
                    <a:pos x="179" y="12"/>
                  </a:cxn>
                  <a:cxn ang="0">
                    <a:pos x="170" y="1"/>
                  </a:cxn>
                  <a:cxn ang="0">
                    <a:pos x="170" y="1"/>
                  </a:cxn>
                  <a:cxn ang="0">
                    <a:pos x="170" y="1"/>
                  </a:cxn>
                </a:cxnLst>
                <a:rect l="0" t="0" r="r" b="b"/>
                <a:pathLst>
                  <a:path w="180" h="156">
                    <a:moveTo>
                      <a:pt x="170" y="1"/>
                    </a:moveTo>
                    <a:cubicBezTo>
                      <a:pt x="117" y="33"/>
                      <a:pt x="79" y="75"/>
                      <a:pt x="63" y="93"/>
                    </a:cubicBezTo>
                    <a:cubicBezTo>
                      <a:pt x="23" y="62"/>
                      <a:pt x="23" y="62"/>
                      <a:pt x="23" y="62"/>
                    </a:cubicBezTo>
                    <a:cubicBezTo>
                      <a:pt x="22" y="61"/>
                      <a:pt x="0" y="80"/>
                      <a:pt x="1" y="81"/>
                    </a:cubicBezTo>
                    <a:cubicBezTo>
                      <a:pt x="74" y="155"/>
                      <a:pt x="74" y="155"/>
                      <a:pt x="74" y="155"/>
                    </a:cubicBezTo>
                    <a:cubicBezTo>
                      <a:pt x="74" y="155"/>
                      <a:pt x="75" y="156"/>
                      <a:pt x="76" y="156"/>
                    </a:cubicBezTo>
                    <a:cubicBezTo>
                      <a:pt x="76" y="156"/>
                      <a:pt x="76" y="156"/>
                      <a:pt x="76" y="156"/>
                    </a:cubicBezTo>
                    <a:cubicBezTo>
                      <a:pt x="77" y="156"/>
                      <a:pt x="78" y="155"/>
                      <a:pt x="78" y="154"/>
                    </a:cubicBezTo>
                    <a:cubicBezTo>
                      <a:pt x="90" y="124"/>
                      <a:pt x="129" y="61"/>
                      <a:pt x="178" y="16"/>
                    </a:cubicBezTo>
                    <a:cubicBezTo>
                      <a:pt x="179" y="15"/>
                      <a:pt x="180" y="13"/>
                      <a:pt x="179" y="12"/>
                    </a:cubicBezTo>
                    <a:cubicBezTo>
                      <a:pt x="179" y="12"/>
                      <a:pt x="171" y="0"/>
                      <a:pt x="170" y="1"/>
                    </a:cubicBezTo>
                    <a:close/>
                    <a:moveTo>
                      <a:pt x="170" y="1"/>
                    </a:moveTo>
                    <a:cubicBezTo>
                      <a:pt x="170" y="1"/>
                      <a:pt x="170" y="1"/>
                      <a:pt x="170" y="1"/>
                    </a:cubicBezTo>
                  </a:path>
                </a:pathLst>
              </a:custGeom>
              <a:grpFill/>
              <a:ln w="9525">
                <a:noFill/>
                <a:round/>
              </a:ln>
            </p:spPr>
            <p:txBody>
              <a:bodyPr vert="horz" wrap="square" lIns="121920" tIns="60960" rIns="121920" bIns="60960" numCol="1" anchor="t" anchorCtr="0" compatLnSpc="1"/>
              <a:lstStyle/>
              <a:p>
                <a:endParaRPr lang="en-US" sz="2400"/>
              </a:p>
            </p:txBody>
          </p:sp>
          <p:sp>
            <p:nvSpPr>
              <p:cNvPr id="125" name="Freeform 13"/>
              <p:cNvSpPr>
                <a:spLocks noEditPoints="1"/>
              </p:cNvSpPr>
              <p:nvPr/>
            </p:nvSpPr>
            <p:spPr bwMode="auto">
              <a:xfrm>
                <a:off x="1982788" y="820738"/>
                <a:ext cx="1060450" cy="1428750"/>
              </a:xfrm>
              <a:custGeom>
                <a:avLst/>
                <a:gdLst/>
                <a:ahLst/>
                <a:cxnLst>
                  <a:cxn ang="0">
                    <a:pos x="274" y="46"/>
                  </a:cxn>
                  <a:cxn ang="0">
                    <a:pos x="145" y="4"/>
                  </a:cxn>
                  <a:cxn ang="0">
                    <a:pos x="140" y="0"/>
                  </a:cxn>
                  <a:cxn ang="0">
                    <a:pos x="140" y="0"/>
                  </a:cxn>
                  <a:cxn ang="0">
                    <a:pos x="135" y="4"/>
                  </a:cxn>
                  <a:cxn ang="0">
                    <a:pos x="6" y="46"/>
                  </a:cxn>
                  <a:cxn ang="0">
                    <a:pos x="0" y="52"/>
                  </a:cxn>
                  <a:cxn ang="0">
                    <a:pos x="0" y="239"/>
                  </a:cxn>
                  <a:cxn ang="0">
                    <a:pos x="138" y="377"/>
                  </a:cxn>
                  <a:cxn ang="0">
                    <a:pos x="140" y="378"/>
                  </a:cxn>
                  <a:cxn ang="0">
                    <a:pos x="142" y="377"/>
                  </a:cxn>
                  <a:cxn ang="0">
                    <a:pos x="280" y="239"/>
                  </a:cxn>
                  <a:cxn ang="0">
                    <a:pos x="280" y="52"/>
                  </a:cxn>
                  <a:cxn ang="0">
                    <a:pos x="274" y="46"/>
                  </a:cxn>
                  <a:cxn ang="0">
                    <a:pos x="249" y="228"/>
                  </a:cxn>
                  <a:cxn ang="0">
                    <a:pos x="142" y="336"/>
                  </a:cxn>
                  <a:cxn ang="0">
                    <a:pos x="140" y="337"/>
                  </a:cxn>
                  <a:cxn ang="0">
                    <a:pos x="138" y="336"/>
                  </a:cxn>
                  <a:cxn ang="0">
                    <a:pos x="31" y="228"/>
                  </a:cxn>
                  <a:cxn ang="0">
                    <a:pos x="31" y="81"/>
                  </a:cxn>
                  <a:cxn ang="0">
                    <a:pos x="35" y="77"/>
                  </a:cxn>
                  <a:cxn ang="0">
                    <a:pos x="136" y="44"/>
                  </a:cxn>
                  <a:cxn ang="0">
                    <a:pos x="140" y="41"/>
                  </a:cxn>
                  <a:cxn ang="0">
                    <a:pos x="140" y="41"/>
                  </a:cxn>
                  <a:cxn ang="0">
                    <a:pos x="144" y="44"/>
                  </a:cxn>
                  <a:cxn ang="0">
                    <a:pos x="245" y="77"/>
                  </a:cxn>
                  <a:cxn ang="0">
                    <a:pos x="249" y="81"/>
                  </a:cxn>
                  <a:cxn ang="0">
                    <a:pos x="249" y="228"/>
                  </a:cxn>
                  <a:cxn ang="0">
                    <a:pos x="249" y="228"/>
                  </a:cxn>
                  <a:cxn ang="0">
                    <a:pos x="249" y="228"/>
                  </a:cxn>
                </a:cxnLst>
                <a:rect l="0" t="0" r="r" b="b"/>
                <a:pathLst>
                  <a:path w="280" h="378">
                    <a:moveTo>
                      <a:pt x="274" y="46"/>
                    </a:moveTo>
                    <a:cubicBezTo>
                      <a:pt x="164" y="46"/>
                      <a:pt x="145" y="4"/>
                      <a:pt x="145" y="4"/>
                    </a:cubicBezTo>
                    <a:cubicBezTo>
                      <a:pt x="144" y="2"/>
                      <a:pt x="142" y="0"/>
                      <a:pt x="140" y="0"/>
                    </a:cubicBezTo>
                    <a:cubicBezTo>
                      <a:pt x="140" y="0"/>
                      <a:pt x="140" y="0"/>
                      <a:pt x="140" y="0"/>
                    </a:cubicBezTo>
                    <a:cubicBezTo>
                      <a:pt x="138" y="0"/>
                      <a:pt x="136" y="2"/>
                      <a:pt x="135" y="4"/>
                    </a:cubicBezTo>
                    <a:cubicBezTo>
                      <a:pt x="135" y="4"/>
                      <a:pt x="116" y="46"/>
                      <a:pt x="6" y="46"/>
                    </a:cubicBezTo>
                    <a:cubicBezTo>
                      <a:pt x="3" y="46"/>
                      <a:pt x="0" y="49"/>
                      <a:pt x="0" y="52"/>
                    </a:cubicBezTo>
                    <a:cubicBezTo>
                      <a:pt x="0" y="239"/>
                      <a:pt x="0" y="239"/>
                      <a:pt x="0" y="239"/>
                    </a:cubicBezTo>
                    <a:cubicBezTo>
                      <a:pt x="0" y="316"/>
                      <a:pt x="132" y="375"/>
                      <a:pt x="138" y="377"/>
                    </a:cubicBezTo>
                    <a:cubicBezTo>
                      <a:pt x="139" y="377"/>
                      <a:pt x="139" y="378"/>
                      <a:pt x="140" y="378"/>
                    </a:cubicBezTo>
                    <a:cubicBezTo>
                      <a:pt x="141" y="378"/>
                      <a:pt x="142" y="377"/>
                      <a:pt x="142" y="377"/>
                    </a:cubicBezTo>
                    <a:cubicBezTo>
                      <a:pt x="148" y="375"/>
                      <a:pt x="280" y="316"/>
                      <a:pt x="280" y="239"/>
                    </a:cubicBezTo>
                    <a:cubicBezTo>
                      <a:pt x="280" y="52"/>
                      <a:pt x="280" y="52"/>
                      <a:pt x="280" y="52"/>
                    </a:cubicBezTo>
                    <a:cubicBezTo>
                      <a:pt x="280" y="49"/>
                      <a:pt x="277" y="46"/>
                      <a:pt x="274" y="46"/>
                    </a:cubicBezTo>
                    <a:close/>
                    <a:moveTo>
                      <a:pt x="249" y="228"/>
                    </a:moveTo>
                    <a:cubicBezTo>
                      <a:pt x="249" y="288"/>
                      <a:pt x="146" y="334"/>
                      <a:pt x="142" y="336"/>
                    </a:cubicBezTo>
                    <a:cubicBezTo>
                      <a:pt x="141" y="337"/>
                      <a:pt x="141" y="337"/>
                      <a:pt x="140" y="337"/>
                    </a:cubicBezTo>
                    <a:cubicBezTo>
                      <a:pt x="139" y="337"/>
                      <a:pt x="139" y="337"/>
                      <a:pt x="138" y="336"/>
                    </a:cubicBezTo>
                    <a:cubicBezTo>
                      <a:pt x="134" y="334"/>
                      <a:pt x="31" y="288"/>
                      <a:pt x="31" y="228"/>
                    </a:cubicBezTo>
                    <a:cubicBezTo>
                      <a:pt x="31" y="81"/>
                      <a:pt x="31" y="81"/>
                      <a:pt x="31" y="81"/>
                    </a:cubicBezTo>
                    <a:cubicBezTo>
                      <a:pt x="31" y="79"/>
                      <a:pt x="33" y="77"/>
                      <a:pt x="35" y="77"/>
                    </a:cubicBezTo>
                    <a:cubicBezTo>
                      <a:pt x="121" y="77"/>
                      <a:pt x="136" y="44"/>
                      <a:pt x="136" y="44"/>
                    </a:cubicBezTo>
                    <a:cubicBezTo>
                      <a:pt x="137" y="42"/>
                      <a:pt x="138" y="41"/>
                      <a:pt x="140" y="41"/>
                    </a:cubicBezTo>
                    <a:cubicBezTo>
                      <a:pt x="140" y="41"/>
                      <a:pt x="140" y="41"/>
                      <a:pt x="140" y="41"/>
                    </a:cubicBezTo>
                    <a:cubicBezTo>
                      <a:pt x="142" y="41"/>
                      <a:pt x="143" y="42"/>
                      <a:pt x="144" y="44"/>
                    </a:cubicBezTo>
                    <a:cubicBezTo>
                      <a:pt x="144" y="44"/>
                      <a:pt x="159" y="77"/>
                      <a:pt x="245" y="77"/>
                    </a:cubicBezTo>
                    <a:cubicBezTo>
                      <a:pt x="247" y="77"/>
                      <a:pt x="249" y="79"/>
                      <a:pt x="249" y="81"/>
                    </a:cubicBezTo>
                    <a:lnTo>
                      <a:pt x="249" y="228"/>
                    </a:lnTo>
                    <a:close/>
                    <a:moveTo>
                      <a:pt x="249" y="228"/>
                    </a:moveTo>
                    <a:cubicBezTo>
                      <a:pt x="249" y="228"/>
                      <a:pt x="249" y="228"/>
                      <a:pt x="249" y="228"/>
                    </a:cubicBezTo>
                  </a:path>
                </a:pathLst>
              </a:custGeom>
              <a:grpFill/>
              <a:ln w="9525">
                <a:noFill/>
                <a:round/>
              </a:ln>
            </p:spPr>
            <p:txBody>
              <a:bodyPr vert="horz" wrap="square" lIns="121920" tIns="60960" rIns="121920" bIns="60960" numCol="1" anchor="t" anchorCtr="0" compatLnSpc="1"/>
              <a:lstStyle/>
              <a:p>
                <a:endParaRPr lang="en-US" sz="2400"/>
              </a:p>
            </p:txBody>
          </p:sp>
        </p:grpSp>
        <p:grpSp>
          <p:nvGrpSpPr>
            <p:cNvPr id="126" name="Group 125"/>
            <p:cNvGrpSpPr/>
            <p:nvPr/>
          </p:nvGrpSpPr>
          <p:grpSpPr>
            <a:xfrm rot="4500000">
              <a:off x="4790690" y="3756980"/>
              <a:ext cx="682175" cy="470784"/>
              <a:chOff x="1616075" y="463551"/>
              <a:chExt cx="1173163" cy="809625"/>
            </a:xfrm>
            <a:solidFill>
              <a:schemeClr val="bg1"/>
            </a:solidFill>
          </p:grpSpPr>
          <p:sp>
            <p:nvSpPr>
              <p:cNvPr id="127" name="Freeform 17"/>
              <p:cNvSpPr>
                <a:spLocks noEditPoints="1"/>
              </p:cNvSpPr>
              <p:nvPr/>
            </p:nvSpPr>
            <p:spPr bwMode="auto">
              <a:xfrm>
                <a:off x="1616075" y="463551"/>
                <a:ext cx="814388" cy="804863"/>
              </a:xfrm>
              <a:custGeom>
                <a:avLst/>
                <a:gdLst/>
                <a:ahLst/>
                <a:cxnLst>
                  <a:cxn ang="0">
                    <a:pos x="215" y="95"/>
                  </a:cxn>
                  <a:cxn ang="0">
                    <a:pos x="190" y="38"/>
                  </a:cxn>
                  <a:cxn ang="0">
                    <a:pos x="165" y="19"/>
                  </a:cxn>
                  <a:cxn ang="0">
                    <a:pos x="117" y="0"/>
                  </a:cxn>
                  <a:cxn ang="0">
                    <a:pos x="75" y="28"/>
                  </a:cxn>
                  <a:cxn ang="0">
                    <a:pos x="38" y="24"/>
                  </a:cxn>
                  <a:cxn ang="0">
                    <a:pos x="28" y="74"/>
                  </a:cxn>
                  <a:cxn ang="0">
                    <a:pos x="0" y="116"/>
                  </a:cxn>
                  <a:cxn ang="0">
                    <a:pos x="25" y="174"/>
                  </a:cxn>
                  <a:cxn ang="0">
                    <a:pos x="50" y="192"/>
                  </a:cxn>
                  <a:cxn ang="0">
                    <a:pos x="98" y="212"/>
                  </a:cxn>
                  <a:cxn ang="0">
                    <a:pos x="141" y="183"/>
                  </a:cxn>
                  <a:cxn ang="0">
                    <a:pos x="177" y="187"/>
                  </a:cxn>
                  <a:cxn ang="0">
                    <a:pos x="187" y="138"/>
                  </a:cxn>
                  <a:cxn ang="0">
                    <a:pos x="165" y="174"/>
                  </a:cxn>
                  <a:cxn ang="0">
                    <a:pos x="140" y="164"/>
                  </a:cxn>
                  <a:cxn ang="0">
                    <a:pos x="126" y="173"/>
                  </a:cxn>
                  <a:cxn ang="0">
                    <a:pos x="99" y="194"/>
                  </a:cxn>
                  <a:cxn ang="0">
                    <a:pos x="88" y="170"/>
                  </a:cxn>
                  <a:cxn ang="0">
                    <a:pos x="72" y="166"/>
                  </a:cxn>
                  <a:cxn ang="0">
                    <a:pos x="38" y="162"/>
                  </a:cxn>
                  <a:cxn ang="0">
                    <a:pos x="48" y="138"/>
                  </a:cxn>
                  <a:cxn ang="0">
                    <a:pos x="39" y="123"/>
                  </a:cxn>
                  <a:cxn ang="0">
                    <a:pos x="17" y="97"/>
                  </a:cxn>
                  <a:cxn ang="0">
                    <a:pos x="42" y="87"/>
                  </a:cxn>
                  <a:cxn ang="0">
                    <a:pos x="46" y="71"/>
                  </a:cxn>
                  <a:cxn ang="0">
                    <a:pos x="50" y="38"/>
                  </a:cxn>
                  <a:cxn ang="0">
                    <a:pos x="75" y="47"/>
                  </a:cxn>
                  <a:cxn ang="0">
                    <a:pos x="90" y="38"/>
                  </a:cxn>
                  <a:cxn ang="0">
                    <a:pos x="116" y="18"/>
                  </a:cxn>
                  <a:cxn ang="0">
                    <a:pos x="127" y="42"/>
                  </a:cxn>
                  <a:cxn ang="0">
                    <a:pos x="144" y="46"/>
                  </a:cxn>
                  <a:cxn ang="0">
                    <a:pos x="177" y="49"/>
                  </a:cxn>
                  <a:cxn ang="0">
                    <a:pos x="167" y="74"/>
                  </a:cxn>
                  <a:cxn ang="0">
                    <a:pos x="177" y="88"/>
                  </a:cxn>
                  <a:cxn ang="0">
                    <a:pos x="198" y="114"/>
                  </a:cxn>
                  <a:cxn ang="0">
                    <a:pos x="173" y="125"/>
                  </a:cxn>
                  <a:cxn ang="0">
                    <a:pos x="169" y="141"/>
                  </a:cxn>
                  <a:cxn ang="0">
                    <a:pos x="165" y="174"/>
                  </a:cxn>
                  <a:cxn ang="0">
                    <a:pos x="165" y="174"/>
                  </a:cxn>
                </a:cxnLst>
                <a:rect l="0" t="0" r="r" b="b"/>
                <a:pathLst>
                  <a:path w="215" h="212">
                    <a:moveTo>
                      <a:pt x="215" y="115"/>
                    </a:moveTo>
                    <a:cubicBezTo>
                      <a:pt x="215" y="95"/>
                      <a:pt x="215" y="95"/>
                      <a:pt x="215" y="95"/>
                    </a:cubicBezTo>
                    <a:cubicBezTo>
                      <a:pt x="215" y="84"/>
                      <a:pt x="209" y="81"/>
                      <a:pt x="187" y="73"/>
                    </a:cubicBezTo>
                    <a:cubicBezTo>
                      <a:pt x="196" y="52"/>
                      <a:pt x="198" y="45"/>
                      <a:pt x="190" y="38"/>
                    </a:cubicBezTo>
                    <a:cubicBezTo>
                      <a:pt x="176" y="24"/>
                      <a:pt x="176" y="24"/>
                      <a:pt x="176" y="24"/>
                    </a:cubicBezTo>
                    <a:cubicBezTo>
                      <a:pt x="173" y="21"/>
                      <a:pt x="169" y="19"/>
                      <a:pt x="165" y="19"/>
                    </a:cubicBezTo>
                    <a:cubicBezTo>
                      <a:pt x="163" y="19"/>
                      <a:pt x="160" y="19"/>
                      <a:pt x="140" y="28"/>
                    </a:cubicBezTo>
                    <a:cubicBezTo>
                      <a:pt x="131" y="7"/>
                      <a:pt x="128" y="0"/>
                      <a:pt x="117" y="0"/>
                    </a:cubicBezTo>
                    <a:cubicBezTo>
                      <a:pt x="97" y="0"/>
                      <a:pt x="97" y="0"/>
                      <a:pt x="97" y="0"/>
                    </a:cubicBezTo>
                    <a:cubicBezTo>
                      <a:pt x="86" y="0"/>
                      <a:pt x="83" y="6"/>
                      <a:pt x="75" y="28"/>
                    </a:cubicBezTo>
                    <a:cubicBezTo>
                      <a:pt x="55" y="20"/>
                      <a:pt x="52" y="20"/>
                      <a:pt x="49" y="20"/>
                    </a:cubicBezTo>
                    <a:cubicBezTo>
                      <a:pt x="45" y="20"/>
                      <a:pt x="41" y="22"/>
                      <a:pt x="38" y="24"/>
                    </a:cubicBezTo>
                    <a:cubicBezTo>
                      <a:pt x="24" y="38"/>
                      <a:pt x="24" y="38"/>
                      <a:pt x="24" y="38"/>
                    </a:cubicBezTo>
                    <a:cubicBezTo>
                      <a:pt x="16" y="46"/>
                      <a:pt x="19" y="54"/>
                      <a:pt x="28" y="74"/>
                    </a:cubicBezTo>
                    <a:cubicBezTo>
                      <a:pt x="6" y="82"/>
                      <a:pt x="0" y="85"/>
                      <a:pt x="0" y="96"/>
                    </a:cubicBezTo>
                    <a:cubicBezTo>
                      <a:pt x="0" y="116"/>
                      <a:pt x="0" y="116"/>
                      <a:pt x="0" y="116"/>
                    </a:cubicBezTo>
                    <a:cubicBezTo>
                      <a:pt x="0" y="127"/>
                      <a:pt x="7" y="130"/>
                      <a:pt x="28" y="138"/>
                    </a:cubicBezTo>
                    <a:cubicBezTo>
                      <a:pt x="19" y="159"/>
                      <a:pt x="17" y="166"/>
                      <a:pt x="25" y="174"/>
                    </a:cubicBezTo>
                    <a:cubicBezTo>
                      <a:pt x="39" y="188"/>
                      <a:pt x="39" y="188"/>
                      <a:pt x="39" y="188"/>
                    </a:cubicBezTo>
                    <a:cubicBezTo>
                      <a:pt x="42" y="191"/>
                      <a:pt x="46" y="192"/>
                      <a:pt x="50" y="192"/>
                    </a:cubicBezTo>
                    <a:cubicBezTo>
                      <a:pt x="53" y="192"/>
                      <a:pt x="55" y="192"/>
                      <a:pt x="75" y="184"/>
                    </a:cubicBezTo>
                    <a:cubicBezTo>
                      <a:pt x="84" y="205"/>
                      <a:pt x="87" y="212"/>
                      <a:pt x="98" y="212"/>
                    </a:cubicBezTo>
                    <a:cubicBezTo>
                      <a:pt x="118" y="212"/>
                      <a:pt x="118" y="212"/>
                      <a:pt x="118" y="212"/>
                    </a:cubicBezTo>
                    <a:cubicBezTo>
                      <a:pt x="129" y="212"/>
                      <a:pt x="132" y="206"/>
                      <a:pt x="141" y="183"/>
                    </a:cubicBezTo>
                    <a:cubicBezTo>
                      <a:pt x="161" y="192"/>
                      <a:pt x="164" y="192"/>
                      <a:pt x="166" y="192"/>
                    </a:cubicBezTo>
                    <a:cubicBezTo>
                      <a:pt x="170" y="192"/>
                      <a:pt x="174" y="190"/>
                      <a:pt x="177" y="187"/>
                    </a:cubicBezTo>
                    <a:cubicBezTo>
                      <a:pt x="191" y="173"/>
                      <a:pt x="191" y="173"/>
                      <a:pt x="191" y="173"/>
                    </a:cubicBezTo>
                    <a:cubicBezTo>
                      <a:pt x="199" y="165"/>
                      <a:pt x="196" y="158"/>
                      <a:pt x="187" y="138"/>
                    </a:cubicBezTo>
                    <a:cubicBezTo>
                      <a:pt x="209" y="130"/>
                      <a:pt x="215" y="126"/>
                      <a:pt x="215" y="115"/>
                    </a:cubicBezTo>
                    <a:close/>
                    <a:moveTo>
                      <a:pt x="165" y="174"/>
                    </a:moveTo>
                    <a:cubicBezTo>
                      <a:pt x="163" y="174"/>
                      <a:pt x="158" y="172"/>
                      <a:pt x="144" y="166"/>
                    </a:cubicBezTo>
                    <a:cubicBezTo>
                      <a:pt x="140" y="164"/>
                      <a:pt x="140" y="164"/>
                      <a:pt x="140" y="164"/>
                    </a:cubicBezTo>
                    <a:cubicBezTo>
                      <a:pt x="127" y="170"/>
                      <a:pt x="127" y="170"/>
                      <a:pt x="127" y="170"/>
                    </a:cubicBezTo>
                    <a:cubicBezTo>
                      <a:pt x="126" y="173"/>
                      <a:pt x="126" y="173"/>
                      <a:pt x="126" y="173"/>
                    </a:cubicBezTo>
                    <a:cubicBezTo>
                      <a:pt x="124" y="178"/>
                      <a:pt x="119" y="190"/>
                      <a:pt x="117" y="194"/>
                    </a:cubicBezTo>
                    <a:cubicBezTo>
                      <a:pt x="99" y="194"/>
                      <a:pt x="99" y="194"/>
                      <a:pt x="99" y="194"/>
                    </a:cubicBezTo>
                    <a:cubicBezTo>
                      <a:pt x="97" y="190"/>
                      <a:pt x="92" y="178"/>
                      <a:pt x="90" y="173"/>
                    </a:cubicBezTo>
                    <a:cubicBezTo>
                      <a:pt x="88" y="170"/>
                      <a:pt x="88" y="170"/>
                      <a:pt x="88" y="170"/>
                    </a:cubicBezTo>
                    <a:cubicBezTo>
                      <a:pt x="75" y="164"/>
                      <a:pt x="75" y="164"/>
                      <a:pt x="75" y="164"/>
                    </a:cubicBezTo>
                    <a:cubicBezTo>
                      <a:pt x="72" y="166"/>
                      <a:pt x="72" y="166"/>
                      <a:pt x="72" y="166"/>
                    </a:cubicBezTo>
                    <a:cubicBezTo>
                      <a:pt x="57" y="172"/>
                      <a:pt x="52" y="174"/>
                      <a:pt x="51" y="175"/>
                    </a:cubicBezTo>
                    <a:cubicBezTo>
                      <a:pt x="38" y="162"/>
                      <a:pt x="38" y="162"/>
                      <a:pt x="38" y="162"/>
                    </a:cubicBezTo>
                    <a:cubicBezTo>
                      <a:pt x="39" y="158"/>
                      <a:pt x="44" y="146"/>
                      <a:pt x="46" y="141"/>
                    </a:cubicBezTo>
                    <a:cubicBezTo>
                      <a:pt x="48" y="138"/>
                      <a:pt x="48" y="138"/>
                      <a:pt x="48" y="138"/>
                    </a:cubicBezTo>
                    <a:cubicBezTo>
                      <a:pt x="42" y="125"/>
                      <a:pt x="42" y="125"/>
                      <a:pt x="42" y="125"/>
                    </a:cubicBezTo>
                    <a:cubicBezTo>
                      <a:pt x="39" y="123"/>
                      <a:pt x="39" y="123"/>
                      <a:pt x="39" y="123"/>
                    </a:cubicBezTo>
                    <a:cubicBezTo>
                      <a:pt x="34" y="122"/>
                      <a:pt x="22" y="117"/>
                      <a:pt x="17" y="115"/>
                    </a:cubicBezTo>
                    <a:cubicBezTo>
                      <a:pt x="17" y="97"/>
                      <a:pt x="17" y="97"/>
                      <a:pt x="17" y="97"/>
                    </a:cubicBezTo>
                    <a:cubicBezTo>
                      <a:pt x="22" y="95"/>
                      <a:pt x="33" y="91"/>
                      <a:pt x="39" y="88"/>
                    </a:cubicBezTo>
                    <a:cubicBezTo>
                      <a:pt x="42" y="87"/>
                      <a:pt x="42" y="87"/>
                      <a:pt x="42" y="87"/>
                    </a:cubicBezTo>
                    <a:cubicBezTo>
                      <a:pt x="48" y="74"/>
                      <a:pt x="48" y="74"/>
                      <a:pt x="48" y="74"/>
                    </a:cubicBezTo>
                    <a:cubicBezTo>
                      <a:pt x="46" y="71"/>
                      <a:pt x="46" y="71"/>
                      <a:pt x="46" y="71"/>
                    </a:cubicBezTo>
                    <a:cubicBezTo>
                      <a:pt x="44" y="66"/>
                      <a:pt x="39" y="55"/>
                      <a:pt x="37" y="50"/>
                    </a:cubicBezTo>
                    <a:cubicBezTo>
                      <a:pt x="50" y="38"/>
                      <a:pt x="50" y="38"/>
                      <a:pt x="50" y="38"/>
                    </a:cubicBezTo>
                    <a:cubicBezTo>
                      <a:pt x="52" y="38"/>
                      <a:pt x="57" y="40"/>
                      <a:pt x="72" y="46"/>
                    </a:cubicBezTo>
                    <a:cubicBezTo>
                      <a:pt x="75" y="47"/>
                      <a:pt x="75" y="47"/>
                      <a:pt x="75" y="47"/>
                    </a:cubicBezTo>
                    <a:cubicBezTo>
                      <a:pt x="88" y="42"/>
                      <a:pt x="88" y="42"/>
                      <a:pt x="88" y="42"/>
                    </a:cubicBezTo>
                    <a:cubicBezTo>
                      <a:pt x="90" y="38"/>
                      <a:pt x="90" y="38"/>
                      <a:pt x="90" y="38"/>
                    </a:cubicBezTo>
                    <a:cubicBezTo>
                      <a:pt x="91" y="34"/>
                      <a:pt x="96" y="22"/>
                      <a:pt x="98" y="18"/>
                    </a:cubicBezTo>
                    <a:cubicBezTo>
                      <a:pt x="116" y="18"/>
                      <a:pt x="116" y="18"/>
                      <a:pt x="116" y="18"/>
                    </a:cubicBezTo>
                    <a:cubicBezTo>
                      <a:pt x="119" y="22"/>
                      <a:pt x="124" y="34"/>
                      <a:pt x="125" y="39"/>
                    </a:cubicBezTo>
                    <a:cubicBezTo>
                      <a:pt x="127" y="42"/>
                      <a:pt x="127" y="42"/>
                      <a:pt x="127" y="42"/>
                    </a:cubicBezTo>
                    <a:cubicBezTo>
                      <a:pt x="140" y="47"/>
                      <a:pt x="140" y="47"/>
                      <a:pt x="140" y="47"/>
                    </a:cubicBezTo>
                    <a:cubicBezTo>
                      <a:pt x="144" y="46"/>
                      <a:pt x="144" y="46"/>
                      <a:pt x="144" y="46"/>
                    </a:cubicBezTo>
                    <a:cubicBezTo>
                      <a:pt x="158" y="39"/>
                      <a:pt x="163" y="37"/>
                      <a:pt x="165" y="37"/>
                    </a:cubicBezTo>
                    <a:cubicBezTo>
                      <a:pt x="177" y="49"/>
                      <a:pt x="177" y="49"/>
                      <a:pt x="177" y="49"/>
                    </a:cubicBezTo>
                    <a:cubicBezTo>
                      <a:pt x="176" y="54"/>
                      <a:pt x="171" y="66"/>
                      <a:pt x="169" y="70"/>
                    </a:cubicBezTo>
                    <a:cubicBezTo>
                      <a:pt x="167" y="74"/>
                      <a:pt x="167" y="74"/>
                      <a:pt x="167" y="74"/>
                    </a:cubicBezTo>
                    <a:cubicBezTo>
                      <a:pt x="173" y="87"/>
                      <a:pt x="173" y="87"/>
                      <a:pt x="173" y="87"/>
                    </a:cubicBezTo>
                    <a:cubicBezTo>
                      <a:pt x="177" y="88"/>
                      <a:pt x="177" y="88"/>
                      <a:pt x="177" y="88"/>
                    </a:cubicBezTo>
                    <a:cubicBezTo>
                      <a:pt x="181" y="90"/>
                      <a:pt x="193" y="94"/>
                      <a:pt x="198" y="97"/>
                    </a:cubicBezTo>
                    <a:cubicBezTo>
                      <a:pt x="198" y="114"/>
                      <a:pt x="198" y="114"/>
                      <a:pt x="198" y="114"/>
                    </a:cubicBezTo>
                    <a:cubicBezTo>
                      <a:pt x="194" y="117"/>
                      <a:pt x="181" y="121"/>
                      <a:pt x="176" y="123"/>
                    </a:cubicBezTo>
                    <a:cubicBezTo>
                      <a:pt x="173" y="125"/>
                      <a:pt x="173" y="125"/>
                      <a:pt x="173" y="125"/>
                    </a:cubicBezTo>
                    <a:cubicBezTo>
                      <a:pt x="167" y="138"/>
                      <a:pt x="167" y="138"/>
                      <a:pt x="167" y="138"/>
                    </a:cubicBezTo>
                    <a:cubicBezTo>
                      <a:pt x="169" y="141"/>
                      <a:pt x="169" y="141"/>
                      <a:pt x="169" y="141"/>
                    </a:cubicBezTo>
                    <a:cubicBezTo>
                      <a:pt x="171" y="145"/>
                      <a:pt x="177" y="157"/>
                      <a:pt x="178" y="162"/>
                    </a:cubicBezTo>
                    <a:lnTo>
                      <a:pt x="165" y="174"/>
                    </a:lnTo>
                    <a:close/>
                    <a:moveTo>
                      <a:pt x="165" y="174"/>
                    </a:moveTo>
                    <a:cubicBezTo>
                      <a:pt x="165" y="174"/>
                      <a:pt x="165" y="174"/>
                      <a:pt x="165" y="174"/>
                    </a:cubicBezTo>
                  </a:path>
                </a:pathLst>
              </a:custGeom>
              <a:grpFill/>
              <a:ln w="9525">
                <a:noFill/>
                <a:round/>
              </a:ln>
            </p:spPr>
            <p:txBody>
              <a:bodyPr vert="horz" wrap="square" lIns="121920" tIns="60960" rIns="121920" bIns="60960" numCol="1" anchor="t" anchorCtr="0" compatLnSpc="1"/>
              <a:lstStyle/>
              <a:p>
                <a:endParaRPr lang="en-US" sz="2400"/>
              </a:p>
            </p:txBody>
          </p:sp>
          <p:sp>
            <p:nvSpPr>
              <p:cNvPr id="128" name="Freeform 18"/>
              <p:cNvSpPr>
                <a:spLocks noEditPoints="1"/>
              </p:cNvSpPr>
              <p:nvPr/>
            </p:nvSpPr>
            <p:spPr bwMode="auto">
              <a:xfrm>
                <a:off x="1903413" y="744538"/>
                <a:ext cx="242888" cy="239713"/>
              </a:xfrm>
              <a:custGeom>
                <a:avLst/>
                <a:gdLst/>
                <a:ahLst/>
                <a:cxnLst>
                  <a:cxn ang="0">
                    <a:pos x="32" y="0"/>
                  </a:cxn>
                  <a:cxn ang="0">
                    <a:pos x="0" y="32"/>
                  </a:cxn>
                  <a:cxn ang="0">
                    <a:pos x="32" y="63"/>
                  </a:cxn>
                  <a:cxn ang="0">
                    <a:pos x="64" y="32"/>
                  </a:cxn>
                  <a:cxn ang="0">
                    <a:pos x="32" y="0"/>
                  </a:cxn>
                  <a:cxn ang="0">
                    <a:pos x="32" y="46"/>
                  </a:cxn>
                  <a:cxn ang="0">
                    <a:pos x="17" y="32"/>
                  </a:cxn>
                  <a:cxn ang="0">
                    <a:pos x="32" y="18"/>
                  </a:cxn>
                  <a:cxn ang="0">
                    <a:pos x="46" y="32"/>
                  </a:cxn>
                  <a:cxn ang="0">
                    <a:pos x="32" y="46"/>
                  </a:cxn>
                  <a:cxn ang="0">
                    <a:pos x="32" y="46"/>
                  </a:cxn>
                  <a:cxn ang="0">
                    <a:pos x="32" y="46"/>
                  </a:cxn>
                </a:cxnLst>
                <a:rect l="0" t="0" r="r" b="b"/>
                <a:pathLst>
                  <a:path w="64" h="63">
                    <a:moveTo>
                      <a:pt x="32" y="0"/>
                    </a:moveTo>
                    <a:cubicBezTo>
                      <a:pt x="14" y="0"/>
                      <a:pt x="0" y="15"/>
                      <a:pt x="0" y="32"/>
                    </a:cubicBezTo>
                    <a:cubicBezTo>
                      <a:pt x="0" y="49"/>
                      <a:pt x="14" y="63"/>
                      <a:pt x="32" y="63"/>
                    </a:cubicBezTo>
                    <a:cubicBezTo>
                      <a:pt x="49" y="63"/>
                      <a:pt x="64" y="49"/>
                      <a:pt x="64" y="32"/>
                    </a:cubicBezTo>
                    <a:cubicBezTo>
                      <a:pt x="64" y="15"/>
                      <a:pt x="49" y="0"/>
                      <a:pt x="32" y="0"/>
                    </a:cubicBezTo>
                    <a:close/>
                    <a:moveTo>
                      <a:pt x="32" y="46"/>
                    </a:moveTo>
                    <a:cubicBezTo>
                      <a:pt x="24" y="46"/>
                      <a:pt x="17" y="40"/>
                      <a:pt x="17" y="32"/>
                    </a:cubicBezTo>
                    <a:cubicBezTo>
                      <a:pt x="17" y="24"/>
                      <a:pt x="24" y="18"/>
                      <a:pt x="32" y="18"/>
                    </a:cubicBezTo>
                    <a:cubicBezTo>
                      <a:pt x="40" y="18"/>
                      <a:pt x="46" y="24"/>
                      <a:pt x="46" y="32"/>
                    </a:cubicBezTo>
                    <a:cubicBezTo>
                      <a:pt x="46" y="40"/>
                      <a:pt x="40" y="46"/>
                      <a:pt x="32" y="46"/>
                    </a:cubicBezTo>
                    <a:close/>
                    <a:moveTo>
                      <a:pt x="32" y="46"/>
                    </a:moveTo>
                    <a:cubicBezTo>
                      <a:pt x="32" y="46"/>
                      <a:pt x="32" y="46"/>
                      <a:pt x="32" y="46"/>
                    </a:cubicBezTo>
                  </a:path>
                </a:pathLst>
              </a:custGeom>
              <a:grpFill/>
              <a:ln w="9525">
                <a:noFill/>
                <a:round/>
              </a:ln>
            </p:spPr>
            <p:txBody>
              <a:bodyPr vert="horz" wrap="square" lIns="121920" tIns="60960" rIns="121920" bIns="60960" numCol="1" anchor="t" anchorCtr="0" compatLnSpc="1"/>
              <a:lstStyle/>
              <a:p>
                <a:endParaRPr lang="en-US" sz="2400"/>
              </a:p>
            </p:txBody>
          </p:sp>
          <p:sp>
            <p:nvSpPr>
              <p:cNvPr id="129" name="Freeform 19"/>
              <p:cNvSpPr>
                <a:spLocks noEditPoints="1"/>
              </p:cNvSpPr>
              <p:nvPr/>
            </p:nvSpPr>
            <p:spPr bwMode="auto">
              <a:xfrm>
                <a:off x="2414588" y="903288"/>
                <a:ext cx="374650" cy="369888"/>
              </a:xfrm>
              <a:custGeom>
                <a:avLst/>
                <a:gdLst/>
                <a:ahLst/>
                <a:cxnLst>
                  <a:cxn ang="0">
                    <a:pos x="87" y="17"/>
                  </a:cxn>
                  <a:cxn ang="0">
                    <a:pos x="76" y="9"/>
                  </a:cxn>
                  <a:cxn ang="0">
                    <a:pos x="54" y="0"/>
                  </a:cxn>
                  <a:cxn ang="0">
                    <a:pos x="34" y="13"/>
                  </a:cxn>
                  <a:cxn ang="0">
                    <a:pos x="18" y="11"/>
                  </a:cxn>
                  <a:cxn ang="0">
                    <a:pos x="13" y="34"/>
                  </a:cxn>
                  <a:cxn ang="0">
                    <a:pos x="0" y="53"/>
                  </a:cxn>
                  <a:cxn ang="0">
                    <a:pos x="11" y="80"/>
                  </a:cxn>
                  <a:cxn ang="0">
                    <a:pos x="23" y="88"/>
                  </a:cxn>
                  <a:cxn ang="0">
                    <a:pos x="45" y="97"/>
                  </a:cxn>
                  <a:cxn ang="0">
                    <a:pos x="64" y="84"/>
                  </a:cxn>
                  <a:cxn ang="0">
                    <a:pos x="81" y="86"/>
                  </a:cxn>
                  <a:cxn ang="0">
                    <a:pos x="86" y="63"/>
                  </a:cxn>
                  <a:cxn ang="0">
                    <a:pos x="99" y="44"/>
                  </a:cxn>
                  <a:cxn ang="0">
                    <a:pos x="91" y="52"/>
                  </a:cxn>
                  <a:cxn ang="0">
                    <a:pos x="79" y="57"/>
                  </a:cxn>
                  <a:cxn ang="0">
                    <a:pos x="78" y="65"/>
                  </a:cxn>
                  <a:cxn ang="0">
                    <a:pos x="76" y="80"/>
                  </a:cxn>
                  <a:cxn ang="0">
                    <a:pos x="64" y="75"/>
                  </a:cxn>
                  <a:cxn ang="0">
                    <a:pos x="58" y="79"/>
                  </a:cxn>
                  <a:cxn ang="0">
                    <a:pos x="45" y="89"/>
                  </a:cxn>
                  <a:cxn ang="0">
                    <a:pos x="41" y="78"/>
                  </a:cxn>
                  <a:cxn ang="0">
                    <a:pos x="33" y="76"/>
                  </a:cxn>
                  <a:cxn ang="0">
                    <a:pos x="17" y="74"/>
                  </a:cxn>
                  <a:cxn ang="0">
                    <a:pos x="22" y="63"/>
                  </a:cxn>
                  <a:cxn ang="0">
                    <a:pos x="18" y="57"/>
                  </a:cxn>
                  <a:cxn ang="0">
                    <a:pos x="8" y="45"/>
                  </a:cxn>
                  <a:cxn ang="0">
                    <a:pos x="19" y="40"/>
                  </a:cxn>
                  <a:cxn ang="0">
                    <a:pos x="21" y="32"/>
                  </a:cxn>
                  <a:cxn ang="0">
                    <a:pos x="23" y="17"/>
                  </a:cxn>
                  <a:cxn ang="0">
                    <a:pos x="34" y="22"/>
                  </a:cxn>
                  <a:cxn ang="0">
                    <a:pos x="41" y="18"/>
                  </a:cxn>
                  <a:cxn ang="0">
                    <a:pos x="53" y="8"/>
                  </a:cxn>
                  <a:cxn ang="0">
                    <a:pos x="58" y="19"/>
                  </a:cxn>
                  <a:cxn ang="0">
                    <a:pos x="66" y="21"/>
                  </a:cxn>
                  <a:cxn ang="0">
                    <a:pos x="81" y="23"/>
                  </a:cxn>
                  <a:cxn ang="0">
                    <a:pos x="77" y="34"/>
                  </a:cxn>
                  <a:cxn ang="0">
                    <a:pos x="81" y="41"/>
                  </a:cxn>
                  <a:cxn ang="0">
                    <a:pos x="91" y="52"/>
                  </a:cxn>
                  <a:cxn ang="0">
                    <a:pos x="91" y="52"/>
                  </a:cxn>
                </a:cxnLst>
                <a:rect l="0" t="0" r="r" b="b"/>
                <a:pathLst>
                  <a:path w="99" h="97">
                    <a:moveTo>
                      <a:pt x="86" y="34"/>
                    </a:moveTo>
                    <a:cubicBezTo>
                      <a:pt x="90" y="24"/>
                      <a:pt x="91" y="21"/>
                      <a:pt x="87" y="17"/>
                    </a:cubicBezTo>
                    <a:cubicBezTo>
                      <a:pt x="81" y="11"/>
                      <a:pt x="81" y="11"/>
                      <a:pt x="81" y="11"/>
                    </a:cubicBezTo>
                    <a:cubicBezTo>
                      <a:pt x="79" y="10"/>
                      <a:pt x="78" y="9"/>
                      <a:pt x="76" y="9"/>
                    </a:cubicBezTo>
                    <a:cubicBezTo>
                      <a:pt x="75" y="9"/>
                      <a:pt x="73" y="9"/>
                      <a:pt x="64" y="13"/>
                    </a:cubicBezTo>
                    <a:cubicBezTo>
                      <a:pt x="60" y="3"/>
                      <a:pt x="59" y="0"/>
                      <a:pt x="54" y="0"/>
                    </a:cubicBezTo>
                    <a:cubicBezTo>
                      <a:pt x="44" y="0"/>
                      <a:pt x="44" y="0"/>
                      <a:pt x="44" y="0"/>
                    </a:cubicBezTo>
                    <a:cubicBezTo>
                      <a:pt x="40" y="0"/>
                      <a:pt x="38" y="3"/>
                      <a:pt x="34" y="13"/>
                    </a:cubicBezTo>
                    <a:cubicBezTo>
                      <a:pt x="25" y="9"/>
                      <a:pt x="24" y="9"/>
                      <a:pt x="23" y="9"/>
                    </a:cubicBezTo>
                    <a:cubicBezTo>
                      <a:pt x="21" y="9"/>
                      <a:pt x="19" y="10"/>
                      <a:pt x="18" y="11"/>
                    </a:cubicBezTo>
                    <a:cubicBezTo>
                      <a:pt x="11" y="18"/>
                      <a:pt x="11" y="18"/>
                      <a:pt x="11" y="18"/>
                    </a:cubicBezTo>
                    <a:cubicBezTo>
                      <a:pt x="7" y="21"/>
                      <a:pt x="9" y="25"/>
                      <a:pt x="13" y="34"/>
                    </a:cubicBezTo>
                    <a:cubicBezTo>
                      <a:pt x="3" y="38"/>
                      <a:pt x="0" y="39"/>
                      <a:pt x="0" y="44"/>
                    </a:cubicBezTo>
                    <a:cubicBezTo>
                      <a:pt x="0" y="53"/>
                      <a:pt x="0" y="53"/>
                      <a:pt x="0" y="53"/>
                    </a:cubicBezTo>
                    <a:cubicBezTo>
                      <a:pt x="0" y="59"/>
                      <a:pt x="3" y="60"/>
                      <a:pt x="13" y="64"/>
                    </a:cubicBezTo>
                    <a:cubicBezTo>
                      <a:pt x="9" y="73"/>
                      <a:pt x="8" y="76"/>
                      <a:pt x="11" y="80"/>
                    </a:cubicBezTo>
                    <a:cubicBezTo>
                      <a:pt x="18" y="86"/>
                      <a:pt x="18" y="86"/>
                      <a:pt x="18" y="86"/>
                    </a:cubicBezTo>
                    <a:cubicBezTo>
                      <a:pt x="19" y="87"/>
                      <a:pt x="21" y="88"/>
                      <a:pt x="23" y="88"/>
                    </a:cubicBezTo>
                    <a:cubicBezTo>
                      <a:pt x="24" y="88"/>
                      <a:pt x="25" y="88"/>
                      <a:pt x="35" y="84"/>
                    </a:cubicBezTo>
                    <a:cubicBezTo>
                      <a:pt x="38" y="94"/>
                      <a:pt x="40" y="97"/>
                      <a:pt x="45" y="97"/>
                    </a:cubicBezTo>
                    <a:cubicBezTo>
                      <a:pt x="54" y="97"/>
                      <a:pt x="54" y="97"/>
                      <a:pt x="54" y="97"/>
                    </a:cubicBezTo>
                    <a:cubicBezTo>
                      <a:pt x="59" y="97"/>
                      <a:pt x="61" y="94"/>
                      <a:pt x="64" y="84"/>
                    </a:cubicBezTo>
                    <a:cubicBezTo>
                      <a:pt x="74" y="88"/>
                      <a:pt x="75" y="88"/>
                      <a:pt x="76" y="88"/>
                    </a:cubicBezTo>
                    <a:cubicBezTo>
                      <a:pt x="78" y="88"/>
                      <a:pt x="80" y="87"/>
                      <a:pt x="81" y="86"/>
                    </a:cubicBezTo>
                    <a:cubicBezTo>
                      <a:pt x="88" y="79"/>
                      <a:pt x="88" y="79"/>
                      <a:pt x="88" y="79"/>
                    </a:cubicBezTo>
                    <a:cubicBezTo>
                      <a:pt x="91" y="76"/>
                      <a:pt x="90" y="72"/>
                      <a:pt x="86" y="63"/>
                    </a:cubicBezTo>
                    <a:cubicBezTo>
                      <a:pt x="95" y="59"/>
                      <a:pt x="99" y="58"/>
                      <a:pt x="99" y="53"/>
                    </a:cubicBezTo>
                    <a:cubicBezTo>
                      <a:pt x="99" y="44"/>
                      <a:pt x="99" y="44"/>
                      <a:pt x="99" y="44"/>
                    </a:cubicBezTo>
                    <a:cubicBezTo>
                      <a:pt x="99" y="39"/>
                      <a:pt x="95" y="37"/>
                      <a:pt x="86" y="34"/>
                    </a:cubicBezTo>
                    <a:close/>
                    <a:moveTo>
                      <a:pt x="91" y="52"/>
                    </a:moveTo>
                    <a:cubicBezTo>
                      <a:pt x="89" y="54"/>
                      <a:pt x="83" y="56"/>
                      <a:pt x="81" y="57"/>
                    </a:cubicBezTo>
                    <a:cubicBezTo>
                      <a:pt x="79" y="57"/>
                      <a:pt x="79" y="57"/>
                      <a:pt x="79" y="57"/>
                    </a:cubicBezTo>
                    <a:cubicBezTo>
                      <a:pt x="77" y="63"/>
                      <a:pt x="77" y="63"/>
                      <a:pt x="77" y="63"/>
                    </a:cubicBezTo>
                    <a:cubicBezTo>
                      <a:pt x="78" y="65"/>
                      <a:pt x="78" y="65"/>
                      <a:pt x="78" y="65"/>
                    </a:cubicBezTo>
                    <a:cubicBezTo>
                      <a:pt x="78" y="67"/>
                      <a:pt x="81" y="72"/>
                      <a:pt x="82" y="74"/>
                    </a:cubicBezTo>
                    <a:cubicBezTo>
                      <a:pt x="76" y="80"/>
                      <a:pt x="76" y="80"/>
                      <a:pt x="76" y="80"/>
                    </a:cubicBezTo>
                    <a:cubicBezTo>
                      <a:pt x="75" y="80"/>
                      <a:pt x="72" y="79"/>
                      <a:pt x="66" y="76"/>
                    </a:cubicBezTo>
                    <a:cubicBezTo>
                      <a:pt x="64" y="75"/>
                      <a:pt x="64" y="75"/>
                      <a:pt x="64" y="75"/>
                    </a:cubicBezTo>
                    <a:cubicBezTo>
                      <a:pt x="58" y="78"/>
                      <a:pt x="58" y="78"/>
                      <a:pt x="58" y="78"/>
                    </a:cubicBezTo>
                    <a:cubicBezTo>
                      <a:pt x="58" y="79"/>
                      <a:pt x="58" y="79"/>
                      <a:pt x="58" y="79"/>
                    </a:cubicBezTo>
                    <a:cubicBezTo>
                      <a:pt x="57" y="81"/>
                      <a:pt x="55" y="87"/>
                      <a:pt x="54" y="89"/>
                    </a:cubicBezTo>
                    <a:cubicBezTo>
                      <a:pt x="45" y="89"/>
                      <a:pt x="45" y="89"/>
                      <a:pt x="45" y="89"/>
                    </a:cubicBezTo>
                    <a:cubicBezTo>
                      <a:pt x="44" y="87"/>
                      <a:pt x="42" y="82"/>
                      <a:pt x="41" y="79"/>
                    </a:cubicBezTo>
                    <a:cubicBezTo>
                      <a:pt x="41" y="78"/>
                      <a:pt x="41" y="78"/>
                      <a:pt x="41" y="78"/>
                    </a:cubicBezTo>
                    <a:cubicBezTo>
                      <a:pt x="35" y="75"/>
                      <a:pt x="35" y="75"/>
                      <a:pt x="35" y="75"/>
                    </a:cubicBezTo>
                    <a:cubicBezTo>
                      <a:pt x="33" y="76"/>
                      <a:pt x="33" y="76"/>
                      <a:pt x="33" y="76"/>
                    </a:cubicBezTo>
                    <a:cubicBezTo>
                      <a:pt x="26" y="79"/>
                      <a:pt x="24" y="80"/>
                      <a:pt x="23" y="80"/>
                    </a:cubicBezTo>
                    <a:cubicBezTo>
                      <a:pt x="17" y="74"/>
                      <a:pt x="17" y="74"/>
                      <a:pt x="17" y="74"/>
                    </a:cubicBezTo>
                    <a:cubicBezTo>
                      <a:pt x="18" y="72"/>
                      <a:pt x="20" y="67"/>
                      <a:pt x="21" y="65"/>
                    </a:cubicBezTo>
                    <a:cubicBezTo>
                      <a:pt x="22" y="63"/>
                      <a:pt x="22" y="63"/>
                      <a:pt x="22" y="63"/>
                    </a:cubicBezTo>
                    <a:cubicBezTo>
                      <a:pt x="19" y="57"/>
                      <a:pt x="19" y="57"/>
                      <a:pt x="19" y="57"/>
                    </a:cubicBezTo>
                    <a:cubicBezTo>
                      <a:pt x="18" y="57"/>
                      <a:pt x="18" y="57"/>
                      <a:pt x="18" y="57"/>
                    </a:cubicBezTo>
                    <a:cubicBezTo>
                      <a:pt x="16" y="56"/>
                      <a:pt x="10" y="54"/>
                      <a:pt x="8" y="53"/>
                    </a:cubicBezTo>
                    <a:cubicBezTo>
                      <a:pt x="8" y="45"/>
                      <a:pt x="8" y="45"/>
                      <a:pt x="8" y="45"/>
                    </a:cubicBezTo>
                    <a:cubicBezTo>
                      <a:pt x="10" y="44"/>
                      <a:pt x="15" y="42"/>
                      <a:pt x="18" y="41"/>
                    </a:cubicBezTo>
                    <a:cubicBezTo>
                      <a:pt x="19" y="40"/>
                      <a:pt x="19" y="40"/>
                      <a:pt x="19" y="40"/>
                    </a:cubicBezTo>
                    <a:cubicBezTo>
                      <a:pt x="22" y="34"/>
                      <a:pt x="22" y="34"/>
                      <a:pt x="22" y="34"/>
                    </a:cubicBezTo>
                    <a:cubicBezTo>
                      <a:pt x="21" y="32"/>
                      <a:pt x="21" y="32"/>
                      <a:pt x="21" y="32"/>
                    </a:cubicBezTo>
                    <a:cubicBezTo>
                      <a:pt x="20" y="31"/>
                      <a:pt x="18" y="25"/>
                      <a:pt x="17" y="23"/>
                    </a:cubicBezTo>
                    <a:cubicBezTo>
                      <a:pt x="23" y="17"/>
                      <a:pt x="23" y="17"/>
                      <a:pt x="23" y="17"/>
                    </a:cubicBezTo>
                    <a:cubicBezTo>
                      <a:pt x="24" y="18"/>
                      <a:pt x="26" y="18"/>
                      <a:pt x="33" y="21"/>
                    </a:cubicBezTo>
                    <a:cubicBezTo>
                      <a:pt x="34" y="22"/>
                      <a:pt x="34" y="22"/>
                      <a:pt x="34" y="22"/>
                    </a:cubicBezTo>
                    <a:cubicBezTo>
                      <a:pt x="40" y="19"/>
                      <a:pt x="40" y="19"/>
                      <a:pt x="40" y="19"/>
                    </a:cubicBezTo>
                    <a:cubicBezTo>
                      <a:pt x="41" y="18"/>
                      <a:pt x="41" y="18"/>
                      <a:pt x="41" y="18"/>
                    </a:cubicBezTo>
                    <a:cubicBezTo>
                      <a:pt x="42" y="16"/>
                      <a:pt x="44" y="10"/>
                      <a:pt x="45" y="8"/>
                    </a:cubicBezTo>
                    <a:cubicBezTo>
                      <a:pt x="53" y="8"/>
                      <a:pt x="53" y="8"/>
                      <a:pt x="53" y="8"/>
                    </a:cubicBezTo>
                    <a:cubicBezTo>
                      <a:pt x="54" y="10"/>
                      <a:pt x="57" y="16"/>
                      <a:pt x="58" y="18"/>
                    </a:cubicBezTo>
                    <a:cubicBezTo>
                      <a:pt x="58" y="19"/>
                      <a:pt x="58" y="19"/>
                      <a:pt x="58" y="19"/>
                    </a:cubicBezTo>
                    <a:cubicBezTo>
                      <a:pt x="64" y="22"/>
                      <a:pt x="64" y="22"/>
                      <a:pt x="64" y="22"/>
                    </a:cubicBezTo>
                    <a:cubicBezTo>
                      <a:pt x="66" y="21"/>
                      <a:pt x="66" y="21"/>
                      <a:pt x="66" y="21"/>
                    </a:cubicBezTo>
                    <a:cubicBezTo>
                      <a:pt x="72" y="18"/>
                      <a:pt x="75" y="17"/>
                      <a:pt x="75" y="17"/>
                    </a:cubicBezTo>
                    <a:cubicBezTo>
                      <a:pt x="81" y="23"/>
                      <a:pt x="81" y="23"/>
                      <a:pt x="81" y="23"/>
                    </a:cubicBezTo>
                    <a:cubicBezTo>
                      <a:pt x="81" y="25"/>
                      <a:pt x="78" y="30"/>
                      <a:pt x="77" y="32"/>
                    </a:cubicBezTo>
                    <a:cubicBezTo>
                      <a:pt x="77" y="34"/>
                      <a:pt x="77" y="34"/>
                      <a:pt x="77" y="34"/>
                    </a:cubicBezTo>
                    <a:cubicBezTo>
                      <a:pt x="79" y="40"/>
                      <a:pt x="79" y="40"/>
                      <a:pt x="79" y="40"/>
                    </a:cubicBezTo>
                    <a:cubicBezTo>
                      <a:pt x="81" y="41"/>
                      <a:pt x="81" y="41"/>
                      <a:pt x="81" y="41"/>
                    </a:cubicBezTo>
                    <a:cubicBezTo>
                      <a:pt x="83" y="41"/>
                      <a:pt x="89" y="43"/>
                      <a:pt x="91" y="44"/>
                    </a:cubicBezTo>
                    <a:lnTo>
                      <a:pt x="91" y="52"/>
                    </a:lnTo>
                    <a:close/>
                    <a:moveTo>
                      <a:pt x="91" y="52"/>
                    </a:moveTo>
                    <a:cubicBezTo>
                      <a:pt x="91" y="52"/>
                      <a:pt x="91" y="52"/>
                      <a:pt x="91" y="52"/>
                    </a:cubicBezTo>
                  </a:path>
                </a:pathLst>
              </a:custGeom>
              <a:grpFill/>
              <a:ln w="9525">
                <a:noFill/>
                <a:round/>
              </a:ln>
            </p:spPr>
            <p:txBody>
              <a:bodyPr vert="horz" wrap="square" lIns="121920" tIns="60960" rIns="121920" bIns="60960" numCol="1" anchor="t" anchorCtr="0" compatLnSpc="1"/>
              <a:lstStyle/>
              <a:p>
                <a:endParaRPr lang="en-US" sz="2400"/>
              </a:p>
            </p:txBody>
          </p:sp>
          <p:sp>
            <p:nvSpPr>
              <p:cNvPr id="130" name="Freeform 20"/>
              <p:cNvSpPr>
                <a:spLocks noEditPoints="1"/>
              </p:cNvSpPr>
              <p:nvPr/>
            </p:nvSpPr>
            <p:spPr bwMode="auto">
              <a:xfrm>
                <a:off x="2547938" y="1033463"/>
                <a:ext cx="109538" cy="109538"/>
              </a:xfrm>
              <a:custGeom>
                <a:avLst/>
                <a:gdLst/>
                <a:ahLst/>
                <a:cxnLst>
                  <a:cxn ang="0">
                    <a:pos x="14" y="0"/>
                  </a:cxn>
                  <a:cxn ang="0">
                    <a:pos x="0" y="15"/>
                  </a:cxn>
                  <a:cxn ang="0">
                    <a:pos x="14" y="29"/>
                  </a:cxn>
                  <a:cxn ang="0">
                    <a:pos x="29" y="15"/>
                  </a:cxn>
                  <a:cxn ang="0">
                    <a:pos x="14" y="0"/>
                  </a:cxn>
                  <a:cxn ang="0">
                    <a:pos x="14" y="21"/>
                  </a:cxn>
                  <a:cxn ang="0">
                    <a:pos x="8" y="15"/>
                  </a:cxn>
                  <a:cxn ang="0">
                    <a:pos x="14" y="8"/>
                  </a:cxn>
                  <a:cxn ang="0">
                    <a:pos x="21" y="15"/>
                  </a:cxn>
                  <a:cxn ang="0">
                    <a:pos x="14" y="21"/>
                  </a:cxn>
                  <a:cxn ang="0">
                    <a:pos x="14" y="21"/>
                  </a:cxn>
                  <a:cxn ang="0">
                    <a:pos x="14" y="21"/>
                  </a:cxn>
                </a:cxnLst>
                <a:rect l="0" t="0" r="r" b="b"/>
                <a:pathLst>
                  <a:path w="29" h="29">
                    <a:moveTo>
                      <a:pt x="14" y="0"/>
                    </a:moveTo>
                    <a:cubicBezTo>
                      <a:pt x="6" y="0"/>
                      <a:pt x="0" y="7"/>
                      <a:pt x="0" y="15"/>
                    </a:cubicBezTo>
                    <a:cubicBezTo>
                      <a:pt x="0" y="23"/>
                      <a:pt x="6" y="29"/>
                      <a:pt x="14" y="29"/>
                    </a:cubicBezTo>
                    <a:cubicBezTo>
                      <a:pt x="22" y="29"/>
                      <a:pt x="29" y="23"/>
                      <a:pt x="29" y="15"/>
                    </a:cubicBezTo>
                    <a:cubicBezTo>
                      <a:pt x="29" y="7"/>
                      <a:pt x="22" y="0"/>
                      <a:pt x="14" y="0"/>
                    </a:cubicBezTo>
                    <a:close/>
                    <a:moveTo>
                      <a:pt x="14" y="21"/>
                    </a:moveTo>
                    <a:cubicBezTo>
                      <a:pt x="11" y="21"/>
                      <a:pt x="8" y="18"/>
                      <a:pt x="8" y="15"/>
                    </a:cubicBezTo>
                    <a:cubicBezTo>
                      <a:pt x="8" y="11"/>
                      <a:pt x="11" y="8"/>
                      <a:pt x="14" y="8"/>
                    </a:cubicBezTo>
                    <a:cubicBezTo>
                      <a:pt x="18" y="8"/>
                      <a:pt x="21" y="11"/>
                      <a:pt x="21" y="15"/>
                    </a:cubicBezTo>
                    <a:cubicBezTo>
                      <a:pt x="21" y="18"/>
                      <a:pt x="18" y="21"/>
                      <a:pt x="14" y="21"/>
                    </a:cubicBezTo>
                    <a:close/>
                    <a:moveTo>
                      <a:pt x="14" y="21"/>
                    </a:moveTo>
                    <a:cubicBezTo>
                      <a:pt x="14" y="21"/>
                      <a:pt x="14" y="21"/>
                      <a:pt x="14" y="21"/>
                    </a:cubicBezTo>
                  </a:path>
                </a:pathLst>
              </a:custGeom>
              <a:grpFill/>
              <a:ln w="9525">
                <a:noFill/>
                <a:round/>
              </a:ln>
            </p:spPr>
            <p:txBody>
              <a:bodyPr vert="horz" wrap="square" lIns="121920" tIns="60960" rIns="121920" bIns="60960" numCol="1" anchor="t" anchorCtr="0" compatLnSpc="1"/>
              <a:lstStyle/>
              <a:p>
                <a:endParaRPr lang="en-US" sz="2400"/>
              </a:p>
            </p:txBody>
          </p:sp>
        </p:grpSp>
        <p:grpSp>
          <p:nvGrpSpPr>
            <p:cNvPr id="131" name="Group 130"/>
            <p:cNvGrpSpPr/>
            <p:nvPr/>
          </p:nvGrpSpPr>
          <p:grpSpPr>
            <a:xfrm>
              <a:off x="4821360" y="5415112"/>
              <a:ext cx="569883" cy="544181"/>
              <a:chOff x="-369888" y="438150"/>
              <a:chExt cx="1020763" cy="974726"/>
            </a:xfrm>
            <a:solidFill>
              <a:schemeClr val="bg1"/>
            </a:solidFill>
          </p:grpSpPr>
          <p:sp>
            <p:nvSpPr>
              <p:cNvPr id="132" name="Freeform 24"/>
              <p:cNvSpPr>
                <a:spLocks noEditPoints="1"/>
              </p:cNvSpPr>
              <p:nvPr/>
            </p:nvSpPr>
            <p:spPr bwMode="auto">
              <a:xfrm>
                <a:off x="-369888" y="703263"/>
                <a:ext cx="827088" cy="709613"/>
              </a:xfrm>
              <a:custGeom>
                <a:avLst/>
                <a:gdLst/>
                <a:ahLst/>
                <a:cxnLst>
                  <a:cxn ang="0">
                    <a:pos x="258" y="0"/>
                  </a:cxn>
                  <a:cxn ang="0">
                    <a:pos x="20" y="0"/>
                  </a:cxn>
                  <a:cxn ang="0">
                    <a:pos x="0" y="19"/>
                  </a:cxn>
                  <a:cxn ang="0">
                    <a:pos x="0" y="218"/>
                  </a:cxn>
                  <a:cxn ang="0">
                    <a:pos x="20" y="238"/>
                  </a:cxn>
                  <a:cxn ang="0">
                    <a:pos x="258" y="238"/>
                  </a:cxn>
                  <a:cxn ang="0">
                    <a:pos x="278" y="218"/>
                  </a:cxn>
                  <a:cxn ang="0">
                    <a:pos x="278" y="19"/>
                  </a:cxn>
                  <a:cxn ang="0">
                    <a:pos x="258" y="0"/>
                  </a:cxn>
                  <a:cxn ang="0">
                    <a:pos x="95" y="15"/>
                  </a:cxn>
                  <a:cxn ang="0">
                    <a:pos x="105" y="24"/>
                  </a:cxn>
                  <a:cxn ang="0">
                    <a:pos x="95" y="34"/>
                  </a:cxn>
                  <a:cxn ang="0">
                    <a:pos x="85" y="24"/>
                  </a:cxn>
                  <a:cxn ang="0">
                    <a:pos x="95" y="15"/>
                  </a:cxn>
                  <a:cxn ang="0">
                    <a:pos x="65" y="15"/>
                  </a:cxn>
                  <a:cxn ang="0">
                    <a:pos x="74" y="24"/>
                  </a:cxn>
                  <a:cxn ang="0">
                    <a:pos x="65" y="34"/>
                  </a:cxn>
                  <a:cxn ang="0">
                    <a:pos x="55" y="24"/>
                  </a:cxn>
                  <a:cxn ang="0">
                    <a:pos x="65" y="15"/>
                  </a:cxn>
                  <a:cxn ang="0">
                    <a:pos x="35" y="15"/>
                  </a:cxn>
                  <a:cxn ang="0">
                    <a:pos x="45" y="24"/>
                  </a:cxn>
                  <a:cxn ang="0">
                    <a:pos x="35" y="34"/>
                  </a:cxn>
                  <a:cxn ang="0">
                    <a:pos x="25" y="24"/>
                  </a:cxn>
                  <a:cxn ang="0">
                    <a:pos x="35" y="15"/>
                  </a:cxn>
                  <a:cxn ang="0">
                    <a:pos x="258" y="218"/>
                  </a:cxn>
                  <a:cxn ang="0">
                    <a:pos x="20" y="218"/>
                  </a:cxn>
                  <a:cxn ang="0">
                    <a:pos x="20" y="49"/>
                  </a:cxn>
                  <a:cxn ang="0">
                    <a:pos x="258" y="49"/>
                  </a:cxn>
                  <a:cxn ang="0">
                    <a:pos x="258" y="218"/>
                  </a:cxn>
                  <a:cxn ang="0">
                    <a:pos x="258" y="30"/>
                  </a:cxn>
                  <a:cxn ang="0">
                    <a:pos x="119" y="30"/>
                  </a:cxn>
                  <a:cxn ang="0">
                    <a:pos x="119" y="20"/>
                  </a:cxn>
                  <a:cxn ang="0">
                    <a:pos x="258" y="20"/>
                  </a:cxn>
                  <a:cxn ang="0">
                    <a:pos x="258" y="30"/>
                  </a:cxn>
                  <a:cxn ang="0">
                    <a:pos x="258" y="30"/>
                  </a:cxn>
                  <a:cxn ang="0">
                    <a:pos x="258" y="30"/>
                  </a:cxn>
                </a:cxnLst>
                <a:rect l="0" t="0" r="r" b="b"/>
                <a:pathLst>
                  <a:path w="278" h="238">
                    <a:moveTo>
                      <a:pt x="258" y="0"/>
                    </a:moveTo>
                    <a:cubicBezTo>
                      <a:pt x="20" y="0"/>
                      <a:pt x="20" y="0"/>
                      <a:pt x="20" y="0"/>
                    </a:cubicBezTo>
                    <a:cubicBezTo>
                      <a:pt x="9" y="0"/>
                      <a:pt x="0" y="8"/>
                      <a:pt x="0" y="19"/>
                    </a:cubicBezTo>
                    <a:cubicBezTo>
                      <a:pt x="0" y="218"/>
                      <a:pt x="0" y="218"/>
                      <a:pt x="0" y="218"/>
                    </a:cubicBezTo>
                    <a:cubicBezTo>
                      <a:pt x="0" y="229"/>
                      <a:pt x="9" y="238"/>
                      <a:pt x="20" y="238"/>
                    </a:cubicBezTo>
                    <a:cubicBezTo>
                      <a:pt x="258" y="238"/>
                      <a:pt x="258" y="238"/>
                      <a:pt x="258" y="238"/>
                    </a:cubicBezTo>
                    <a:cubicBezTo>
                      <a:pt x="269" y="238"/>
                      <a:pt x="278" y="229"/>
                      <a:pt x="278" y="218"/>
                    </a:cubicBezTo>
                    <a:cubicBezTo>
                      <a:pt x="278" y="19"/>
                      <a:pt x="278" y="19"/>
                      <a:pt x="278" y="19"/>
                    </a:cubicBezTo>
                    <a:cubicBezTo>
                      <a:pt x="278" y="8"/>
                      <a:pt x="269" y="0"/>
                      <a:pt x="258" y="0"/>
                    </a:cubicBezTo>
                    <a:close/>
                    <a:moveTo>
                      <a:pt x="95" y="15"/>
                    </a:moveTo>
                    <a:cubicBezTo>
                      <a:pt x="100" y="15"/>
                      <a:pt x="105" y="19"/>
                      <a:pt x="105" y="24"/>
                    </a:cubicBezTo>
                    <a:cubicBezTo>
                      <a:pt x="105" y="30"/>
                      <a:pt x="100" y="34"/>
                      <a:pt x="95" y="34"/>
                    </a:cubicBezTo>
                    <a:cubicBezTo>
                      <a:pt x="89" y="34"/>
                      <a:pt x="85" y="30"/>
                      <a:pt x="85" y="24"/>
                    </a:cubicBezTo>
                    <a:cubicBezTo>
                      <a:pt x="85" y="19"/>
                      <a:pt x="89" y="15"/>
                      <a:pt x="95" y="15"/>
                    </a:cubicBezTo>
                    <a:close/>
                    <a:moveTo>
                      <a:pt x="65" y="15"/>
                    </a:moveTo>
                    <a:cubicBezTo>
                      <a:pt x="70" y="15"/>
                      <a:pt x="74" y="19"/>
                      <a:pt x="74" y="24"/>
                    </a:cubicBezTo>
                    <a:cubicBezTo>
                      <a:pt x="74" y="30"/>
                      <a:pt x="70" y="34"/>
                      <a:pt x="65" y="34"/>
                    </a:cubicBezTo>
                    <a:cubicBezTo>
                      <a:pt x="59" y="34"/>
                      <a:pt x="55" y="30"/>
                      <a:pt x="55" y="24"/>
                    </a:cubicBezTo>
                    <a:cubicBezTo>
                      <a:pt x="55" y="19"/>
                      <a:pt x="59" y="15"/>
                      <a:pt x="65" y="15"/>
                    </a:cubicBezTo>
                    <a:close/>
                    <a:moveTo>
                      <a:pt x="35" y="15"/>
                    </a:moveTo>
                    <a:cubicBezTo>
                      <a:pt x="40" y="15"/>
                      <a:pt x="45" y="19"/>
                      <a:pt x="45" y="24"/>
                    </a:cubicBezTo>
                    <a:cubicBezTo>
                      <a:pt x="45" y="30"/>
                      <a:pt x="40" y="34"/>
                      <a:pt x="35" y="34"/>
                    </a:cubicBezTo>
                    <a:cubicBezTo>
                      <a:pt x="29" y="34"/>
                      <a:pt x="25" y="30"/>
                      <a:pt x="25" y="24"/>
                    </a:cubicBezTo>
                    <a:cubicBezTo>
                      <a:pt x="25" y="19"/>
                      <a:pt x="29" y="15"/>
                      <a:pt x="35" y="15"/>
                    </a:cubicBezTo>
                    <a:close/>
                    <a:moveTo>
                      <a:pt x="258" y="218"/>
                    </a:moveTo>
                    <a:cubicBezTo>
                      <a:pt x="20" y="218"/>
                      <a:pt x="20" y="218"/>
                      <a:pt x="20" y="218"/>
                    </a:cubicBezTo>
                    <a:cubicBezTo>
                      <a:pt x="20" y="49"/>
                      <a:pt x="20" y="49"/>
                      <a:pt x="20" y="49"/>
                    </a:cubicBezTo>
                    <a:cubicBezTo>
                      <a:pt x="258" y="49"/>
                      <a:pt x="258" y="49"/>
                      <a:pt x="258" y="49"/>
                    </a:cubicBezTo>
                    <a:lnTo>
                      <a:pt x="258" y="218"/>
                    </a:lnTo>
                    <a:close/>
                    <a:moveTo>
                      <a:pt x="258" y="30"/>
                    </a:moveTo>
                    <a:cubicBezTo>
                      <a:pt x="119" y="30"/>
                      <a:pt x="119" y="30"/>
                      <a:pt x="119" y="30"/>
                    </a:cubicBezTo>
                    <a:cubicBezTo>
                      <a:pt x="119" y="20"/>
                      <a:pt x="119" y="20"/>
                      <a:pt x="119" y="20"/>
                    </a:cubicBezTo>
                    <a:cubicBezTo>
                      <a:pt x="258" y="20"/>
                      <a:pt x="258" y="20"/>
                      <a:pt x="258" y="20"/>
                    </a:cubicBezTo>
                    <a:cubicBezTo>
                      <a:pt x="258" y="30"/>
                      <a:pt x="258" y="30"/>
                      <a:pt x="258" y="30"/>
                    </a:cubicBezTo>
                    <a:close/>
                    <a:moveTo>
                      <a:pt x="258" y="30"/>
                    </a:moveTo>
                    <a:cubicBezTo>
                      <a:pt x="258" y="30"/>
                      <a:pt x="258" y="30"/>
                      <a:pt x="258" y="30"/>
                    </a:cubicBezTo>
                  </a:path>
                </a:pathLst>
              </a:custGeom>
              <a:grpFill/>
              <a:ln w="9525">
                <a:noFill/>
                <a:round/>
              </a:ln>
            </p:spPr>
            <p:txBody>
              <a:bodyPr vert="horz" wrap="square" lIns="121920" tIns="60960" rIns="121920" bIns="60960" numCol="1" anchor="t" anchorCtr="0" compatLnSpc="1"/>
              <a:lstStyle/>
              <a:p>
                <a:endParaRPr lang="en-US" sz="2400"/>
              </a:p>
            </p:txBody>
          </p:sp>
          <p:sp>
            <p:nvSpPr>
              <p:cNvPr id="133" name="Freeform 25"/>
              <p:cNvSpPr>
                <a:spLocks noEditPoints="1"/>
              </p:cNvSpPr>
              <p:nvPr/>
            </p:nvSpPr>
            <p:spPr bwMode="auto">
              <a:xfrm>
                <a:off x="-176213" y="438150"/>
                <a:ext cx="827088" cy="709613"/>
              </a:xfrm>
              <a:custGeom>
                <a:avLst/>
                <a:gdLst/>
                <a:ahLst/>
                <a:cxnLst>
                  <a:cxn ang="0">
                    <a:pos x="258" y="0"/>
                  </a:cxn>
                  <a:cxn ang="0">
                    <a:pos x="20" y="0"/>
                  </a:cxn>
                  <a:cxn ang="0">
                    <a:pos x="0" y="20"/>
                  </a:cxn>
                  <a:cxn ang="0">
                    <a:pos x="0" y="77"/>
                  </a:cxn>
                  <a:cxn ang="0">
                    <a:pos x="20" y="77"/>
                  </a:cxn>
                  <a:cxn ang="0">
                    <a:pos x="20" y="50"/>
                  </a:cxn>
                  <a:cxn ang="0">
                    <a:pos x="258" y="50"/>
                  </a:cxn>
                  <a:cxn ang="0">
                    <a:pos x="258" y="218"/>
                  </a:cxn>
                  <a:cxn ang="0">
                    <a:pos x="224" y="218"/>
                  </a:cxn>
                  <a:cxn ang="0">
                    <a:pos x="224" y="238"/>
                  </a:cxn>
                  <a:cxn ang="0">
                    <a:pos x="258" y="238"/>
                  </a:cxn>
                  <a:cxn ang="0">
                    <a:pos x="278" y="218"/>
                  </a:cxn>
                  <a:cxn ang="0">
                    <a:pos x="278" y="20"/>
                  </a:cxn>
                  <a:cxn ang="0">
                    <a:pos x="258" y="0"/>
                  </a:cxn>
                  <a:cxn ang="0">
                    <a:pos x="35" y="35"/>
                  </a:cxn>
                  <a:cxn ang="0">
                    <a:pos x="25" y="25"/>
                  </a:cxn>
                  <a:cxn ang="0">
                    <a:pos x="35" y="15"/>
                  </a:cxn>
                  <a:cxn ang="0">
                    <a:pos x="45" y="25"/>
                  </a:cxn>
                  <a:cxn ang="0">
                    <a:pos x="35" y="35"/>
                  </a:cxn>
                  <a:cxn ang="0">
                    <a:pos x="65" y="35"/>
                  </a:cxn>
                  <a:cxn ang="0">
                    <a:pos x="55" y="25"/>
                  </a:cxn>
                  <a:cxn ang="0">
                    <a:pos x="65" y="15"/>
                  </a:cxn>
                  <a:cxn ang="0">
                    <a:pos x="75" y="25"/>
                  </a:cxn>
                  <a:cxn ang="0">
                    <a:pos x="65" y="35"/>
                  </a:cxn>
                  <a:cxn ang="0">
                    <a:pos x="95" y="35"/>
                  </a:cxn>
                  <a:cxn ang="0">
                    <a:pos x="85" y="25"/>
                  </a:cxn>
                  <a:cxn ang="0">
                    <a:pos x="95" y="15"/>
                  </a:cxn>
                  <a:cxn ang="0">
                    <a:pos x="105" y="25"/>
                  </a:cxn>
                  <a:cxn ang="0">
                    <a:pos x="95" y="35"/>
                  </a:cxn>
                  <a:cxn ang="0">
                    <a:pos x="258" y="30"/>
                  </a:cxn>
                  <a:cxn ang="0">
                    <a:pos x="119" y="30"/>
                  </a:cxn>
                  <a:cxn ang="0">
                    <a:pos x="119" y="20"/>
                  </a:cxn>
                  <a:cxn ang="0">
                    <a:pos x="258" y="20"/>
                  </a:cxn>
                  <a:cxn ang="0">
                    <a:pos x="258" y="30"/>
                  </a:cxn>
                  <a:cxn ang="0">
                    <a:pos x="258" y="30"/>
                  </a:cxn>
                  <a:cxn ang="0">
                    <a:pos x="258" y="30"/>
                  </a:cxn>
                </a:cxnLst>
                <a:rect l="0" t="0" r="r" b="b"/>
                <a:pathLst>
                  <a:path w="278" h="238">
                    <a:moveTo>
                      <a:pt x="258" y="0"/>
                    </a:moveTo>
                    <a:cubicBezTo>
                      <a:pt x="20" y="0"/>
                      <a:pt x="20" y="0"/>
                      <a:pt x="20" y="0"/>
                    </a:cubicBezTo>
                    <a:cubicBezTo>
                      <a:pt x="9" y="0"/>
                      <a:pt x="0" y="9"/>
                      <a:pt x="0" y="20"/>
                    </a:cubicBezTo>
                    <a:cubicBezTo>
                      <a:pt x="0" y="77"/>
                      <a:pt x="0" y="77"/>
                      <a:pt x="0" y="77"/>
                    </a:cubicBezTo>
                    <a:cubicBezTo>
                      <a:pt x="20" y="77"/>
                      <a:pt x="20" y="77"/>
                      <a:pt x="20" y="77"/>
                    </a:cubicBezTo>
                    <a:cubicBezTo>
                      <a:pt x="20" y="50"/>
                      <a:pt x="20" y="50"/>
                      <a:pt x="20" y="50"/>
                    </a:cubicBezTo>
                    <a:cubicBezTo>
                      <a:pt x="258" y="50"/>
                      <a:pt x="258" y="50"/>
                      <a:pt x="258" y="50"/>
                    </a:cubicBezTo>
                    <a:cubicBezTo>
                      <a:pt x="258" y="218"/>
                      <a:pt x="258" y="218"/>
                      <a:pt x="258" y="218"/>
                    </a:cubicBezTo>
                    <a:cubicBezTo>
                      <a:pt x="224" y="218"/>
                      <a:pt x="224" y="218"/>
                      <a:pt x="224" y="218"/>
                    </a:cubicBezTo>
                    <a:cubicBezTo>
                      <a:pt x="224" y="238"/>
                      <a:pt x="224" y="238"/>
                      <a:pt x="224" y="238"/>
                    </a:cubicBezTo>
                    <a:cubicBezTo>
                      <a:pt x="258" y="238"/>
                      <a:pt x="258" y="238"/>
                      <a:pt x="258" y="238"/>
                    </a:cubicBezTo>
                    <a:cubicBezTo>
                      <a:pt x="269" y="238"/>
                      <a:pt x="278" y="229"/>
                      <a:pt x="278" y="218"/>
                    </a:cubicBezTo>
                    <a:cubicBezTo>
                      <a:pt x="278" y="20"/>
                      <a:pt x="278" y="20"/>
                      <a:pt x="278" y="20"/>
                    </a:cubicBezTo>
                    <a:cubicBezTo>
                      <a:pt x="278" y="9"/>
                      <a:pt x="269" y="0"/>
                      <a:pt x="258" y="0"/>
                    </a:cubicBezTo>
                    <a:close/>
                    <a:moveTo>
                      <a:pt x="35" y="35"/>
                    </a:moveTo>
                    <a:cubicBezTo>
                      <a:pt x="29" y="35"/>
                      <a:pt x="25" y="30"/>
                      <a:pt x="25" y="25"/>
                    </a:cubicBezTo>
                    <a:cubicBezTo>
                      <a:pt x="25" y="19"/>
                      <a:pt x="29" y="15"/>
                      <a:pt x="35" y="15"/>
                    </a:cubicBezTo>
                    <a:cubicBezTo>
                      <a:pt x="40" y="15"/>
                      <a:pt x="45" y="19"/>
                      <a:pt x="45" y="25"/>
                    </a:cubicBezTo>
                    <a:cubicBezTo>
                      <a:pt x="45" y="30"/>
                      <a:pt x="40" y="35"/>
                      <a:pt x="35" y="35"/>
                    </a:cubicBezTo>
                    <a:close/>
                    <a:moveTo>
                      <a:pt x="65" y="35"/>
                    </a:moveTo>
                    <a:cubicBezTo>
                      <a:pt x="59" y="35"/>
                      <a:pt x="55" y="30"/>
                      <a:pt x="55" y="25"/>
                    </a:cubicBezTo>
                    <a:cubicBezTo>
                      <a:pt x="55" y="19"/>
                      <a:pt x="59" y="15"/>
                      <a:pt x="65" y="15"/>
                    </a:cubicBezTo>
                    <a:cubicBezTo>
                      <a:pt x="70" y="15"/>
                      <a:pt x="75" y="19"/>
                      <a:pt x="75" y="25"/>
                    </a:cubicBezTo>
                    <a:cubicBezTo>
                      <a:pt x="75" y="30"/>
                      <a:pt x="70" y="35"/>
                      <a:pt x="65" y="35"/>
                    </a:cubicBezTo>
                    <a:close/>
                    <a:moveTo>
                      <a:pt x="95" y="35"/>
                    </a:moveTo>
                    <a:cubicBezTo>
                      <a:pt x="89" y="35"/>
                      <a:pt x="85" y="30"/>
                      <a:pt x="85" y="25"/>
                    </a:cubicBezTo>
                    <a:cubicBezTo>
                      <a:pt x="85" y="19"/>
                      <a:pt x="89" y="15"/>
                      <a:pt x="95" y="15"/>
                    </a:cubicBezTo>
                    <a:cubicBezTo>
                      <a:pt x="100" y="15"/>
                      <a:pt x="105" y="19"/>
                      <a:pt x="105" y="25"/>
                    </a:cubicBezTo>
                    <a:cubicBezTo>
                      <a:pt x="105" y="30"/>
                      <a:pt x="100" y="35"/>
                      <a:pt x="95" y="35"/>
                    </a:cubicBezTo>
                    <a:close/>
                    <a:moveTo>
                      <a:pt x="258" y="30"/>
                    </a:moveTo>
                    <a:cubicBezTo>
                      <a:pt x="119" y="30"/>
                      <a:pt x="119" y="30"/>
                      <a:pt x="119" y="30"/>
                    </a:cubicBezTo>
                    <a:cubicBezTo>
                      <a:pt x="119" y="20"/>
                      <a:pt x="119" y="20"/>
                      <a:pt x="119" y="20"/>
                    </a:cubicBezTo>
                    <a:cubicBezTo>
                      <a:pt x="258" y="20"/>
                      <a:pt x="258" y="20"/>
                      <a:pt x="258" y="20"/>
                    </a:cubicBezTo>
                    <a:lnTo>
                      <a:pt x="258" y="30"/>
                    </a:lnTo>
                    <a:close/>
                    <a:moveTo>
                      <a:pt x="258" y="30"/>
                    </a:moveTo>
                    <a:cubicBezTo>
                      <a:pt x="258" y="30"/>
                      <a:pt x="258" y="30"/>
                      <a:pt x="258" y="30"/>
                    </a:cubicBezTo>
                  </a:path>
                </a:pathLst>
              </a:custGeom>
              <a:grpFill/>
              <a:ln w="9525">
                <a:noFill/>
                <a:round/>
              </a:ln>
            </p:spPr>
            <p:txBody>
              <a:bodyPr vert="horz" wrap="square" lIns="121920" tIns="60960" rIns="121920" bIns="60960" numCol="1" anchor="t" anchorCtr="0" compatLnSpc="1"/>
              <a:lstStyle/>
              <a:p>
                <a:endParaRPr lang="en-US" sz="2400"/>
              </a:p>
            </p:txBody>
          </p:sp>
        </p:grpSp>
        <p:sp>
          <p:nvSpPr>
            <p:cNvPr id="6" name="TextBox 18"/>
            <p:cNvSpPr txBox="1"/>
            <p:nvPr/>
          </p:nvSpPr>
          <p:spPr>
            <a:xfrm flipH="1">
              <a:off x="5804345" y="5235800"/>
              <a:ext cx="1429384" cy="834851"/>
            </a:xfrm>
            <a:prstGeom prst="rect">
              <a:avLst/>
            </a:prstGeom>
            <a:noFill/>
          </p:spPr>
          <p:txBody>
            <a:bodyPr wrap="square" rtlCol="0">
              <a:spAutoFit/>
            </a:bodyPr>
            <a:lstStyle/>
            <a:p>
              <a:r>
                <a:rPr lang="zh-CN" altLang="en-US" sz="1800" b="1">
                  <a:latin typeface="微软雅黑" panose="020B0503020204020204" pitchFamily="34" charset="-122"/>
                  <a:ea typeface="微软雅黑" panose="020B0503020204020204" pitchFamily="34" charset="-122"/>
                  <a:cs typeface="Roboto Black" charset="0"/>
                </a:rPr>
                <a:t>聘请专家会审</a:t>
              </a:r>
              <a:endParaRPr lang="zh-CN" altLang="en-US" sz="1800" b="1" dirty="0">
                <a:solidFill>
                  <a:schemeClr val="bg1"/>
                </a:solidFill>
                <a:latin typeface="微软雅黑" panose="020B0503020204020204" pitchFamily="34" charset="-122"/>
                <a:ea typeface="微软雅黑" panose="020B0503020204020204" pitchFamily="34" charset="-122"/>
                <a:cs typeface="Roboto Black" charset="0"/>
              </a:endParaRPr>
            </a:p>
          </p:txBody>
        </p:sp>
        <p:sp>
          <p:nvSpPr>
            <p:cNvPr id="134" name="TextBox 18"/>
            <p:cNvSpPr txBox="1"/>
            <p:nvPr/>
          </p:nvSpPr>
          <p:spPr>
            <a:xfrm flipH="1">
              <a:off x="6113820" y="3146210"/>
              <a:ext cx="930497" cy="1910460"/>
            </a:xfrm>
            <a:prstGeom prst="rect">
              <a:avLst/>
            </a:prstGeom>
            <a:noFill/>
          </p:spPr>
          <p:txBody>
            <a:bodyPr wrap="square" rtlCol="0">
              <a:spAutoFit/>
            </a:bodyPr>
            <a:lstStyle/>
            <a:p>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无上级企业</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8" name="TextBox 18"/>
            <p:cNvSpPr txBox="1"/>
            <p:nvPr/>
          </p:nvSpPr>
          <p:spPr>
            <a:xfrm flipH="1">
              <a:off x="5522815" y="1800259"/>
              <a:ext cx="2114577" cy="1193113"/>
            </a:xfrm>
            <a:prstGeom prst="rect">
              <a:avLst/>
            </a:prstGeom>
            <a:noFill/>
          </p:spPr>
          <p:txBody>
            <a:bodyPr wrap="square" rtlCol="0">
              <a:spAutoFit/>
            </a:bodyPr>
            <a:lstStyle/>
            <a:p>
              <a:pPr algn="ctr"/>
              <a:r>
                <a:rPr lang="zh-CN" altLang="en-US" sz="1800" b="1">
                  <a:solidFill>
                    <a:schemeClr val="tx1"/>
                  </a:solidFill>
                  <a:latin typeface="微软雅黑" panose="020B0503020204020204" pitchFamily="34" charset="-122"/>
                  <a:ea typeface="微软雅黑" panose="020B0503020204020204" pitchFamily="34" charset="-122"/>
                  <a:cs typeface="Roboto Black" charset="0"/>
                </a:rPr>
                <a:t>上级企业技术负责人审批</a:t>
              </a:r>
              <a:endParaRPr lang="zh-CN" altLang="en-US" sz="1800" b="1" dirty="0">
                <a:solidFill>
                  <a:schemeClr val="tx1"/>
                </a:solidFill>
                <a:latin typeface="微软雅黑" panose="020B0503020204020204" pitchFamily="34" charset="-122"/>
                <a:ea typeface="微软雅黑" panose="020B0503020204020204" pitchFamily="34" charset="-122"/>
                <a:cs typeface="Roboto Black" charset="0"/>
              </a:endParaRPr>
            </a:p>
          </p:txBody>
        </p:sp>
      </p:grpSp>
      <p:cxnSp>
        <p:nvCxnSpPr>
          <p:cNvPr id="8" name="直接箭头连接符 7"/>
          <p:cNvCxnSpPr/>
          <p:nvPr/>
        </p:nvCxnSpPr>
        <p:spPr>
          <a:xfrm>
            <a:off x="10708005" y="2783840"/>
            <a:ext cx="0" cy="15836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5"/>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48" name="直接连接符 4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49" name="矩形 4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2"/>
          <p:cNvSpPr txBox="1"/>
          <p:nvPr/>
        </p:nvSpPr>
        <p:spPr>
          <a:xfrm>
            <a:off x="410543" y="270617"/>
            <a:ext cx="3707130" cy="350865"/>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第三部分  重大灾害防治</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554355" y="1201420"/>
            <a:ext cx="11210925" cy="3220375"/>
            <a:chOff x="1075532" y="1684627"/>
            <a:chExt cx="10037524" cy="2516846"/>
          </a:xfrm>
        </p:grpSpPr>
        <p:sp>
          <p:nvSpPr>
            <p:cNvPr id="47" name="矩形 46"/>
            <p:cNvSpPr/>
            <p:nvPr>
              <p:custDataLst>
                <p:tags r:id="rId1"/>
              </p:custDataLst>
            </p:nvPr>
          </p:nvSpPr>
          <p:spPr>
            <a:xfrm>
              <a:off x="1075532" y="1911660"/>
              <a:ext cx="10037524" cy="1407206"/>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1000" y="1684627"/>
              <a:ext cx="1691398" cy="577170"/>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重点说明</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4"/>
              </p:custDataLst>
            </p:nvPr>
          </p:nvSpPr>
          <p:spPr>
            <a:xfrm>
              <a:off x="1404898" y="2205944"/>
              <a:ext cx="9418955" cy="1995529"/>
            </a:xfrm>
            <a:prstGeom prst="rect">
              <a:avLst/>
            </a:prstGeom>
            <a:noFill/>
          </p:spPr>
          <p:txBody>
            <a:bodyPr wrap="square" rtlCol="0">
              <a:spAutoFit/>
            </a:bodyPr>
            <a:lstStyle/>
            <a:p>
              <a:pPr indent="508000" algn="just" fontAlgn="auto">
                <a:lnSpc>
                  <a:spcPct val="200000"/>
                </a:lnSpc>
                <a:buClrTx/>
                <a:buSzTx/>
                <a:buFontTx/>
                <a:extLst>
                  <a:ext uri="{35155182-B16C-46BC-9424-99874614C6A1}">
                    <wpsdc:indentchars xmlns:wpsdc="http://www.wps.cn/officeDocument/2017/drawingmlCustomData" val="200" checksum="282533468"/>
                  </a:ext>
                </a:extLst>
              </a:pP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评分表第三项</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灾害防治措施</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防治冲击地压</a:t>
              </a:r>
              <a:r>
                <a:rPr 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→基础管理基本要求</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中：</a:t>
              </a: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508000" algn="just" fontAlgn="auto">
                <a:lnSpc>
                  <a:spcPct val="200000"/>
                </a:lnSpc>
                <a:buClrTx/>
                <a:buSzTx/>
                <a:buFontTx/>
                <a:extLst>
                  <a:ext uri="{35155182-B16C-46BC-9424-99874614C6A1}">
                    <wpsdc:indentchars xmlns:wpsdc="http://www.wps.cn/officeDocument/2017/drawingmlCustomData" val="200" checksum="282533468"/>
                  </a:ext>
                </a:extLst>
              </a:pP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508000" algn="just" fontAlgn="auto">
                <a:lnSpc>
                  <a:spcPct val="200000"/>
                </a:lnSpc>
                <a:buClrTx/>
                <a:buSzTx/>
                <a:buFontTx/>
                <a:extLst>
                  <a:ext uri="{35155182-B16C-46BC-9424-99874614C6A1}">
                    <wpsdc:indentchars xmlns:wpsdc="http://www.wps.cn/officeDocument/2017/drawingmlCustomData" val="200" checksum="282533468"/>
                  </a:ext>
                </a:extLst>
              </a:pP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508000" algn="just" fontAlgn="auto">
                <a:lnSpc>
                  <a:spcPct val="200000"/>
                </a:lnSpc>
                <a:buClrTx/>
                <a:buSzTx/>
                <a:buFontTx/>
                <a:extLst>
                  <a:ext uri="{35155182-B16C-46BC-9424-99874614C6A1}">
                    <wpsdc:indentchars xmlns:wpsdc="http://www.wps.cn/officeDocument/2017/drawingmlCustomData" val="200" checksum="282533468"/>
                  </a:ext>
                </a:extLst>
              </a:pPr>
              <a:endParaRPr 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18" name="圆角矩形 17"/>
          <p:cNvSpPr/>
          <p:nvPr/>
        </p:nvSpPr>
        <p:spPr>
          <a:xfrm>
            <a:off x="2026920" y="4620260"/>
            <a:ext cx="8329295" cy="1323340"/>
          </a:xfrm>
          <a:prstGeom prst="roundRect">
            <a:avLst/>
          </a:prstGeom>
          <a:noFill/>
          <a:ln w="603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9" name="圆角矩形 18"/>
          <p:cNvSpPr/>
          <p:nvPr/>
        </p:nvSpPr>
        <p:spPr>
          <a:xfrm>
            <a:off x="1989455" y="3036570"/>
            <a:ext cx="8464550" cy="1261110"/>
          </a:xfrm>
          <a:prstGeom prst="roundRect">
            <a:avLst/>
          </a:prstGeom>
          <a:noFill/>
          <a:ln w="603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20" name="Group 5"/>
          <p:cNvGrpSpPr/>
          <p:nvPr/>
        </p:nvGrpSpPr>
        <p:grpSpPr bwMode="auto">
          <a:xfrm>
            <a:off x="1141725" y="2784093"/>
            <a:ext cx="1238250" cy="1236662"/>
            <a:chOff x="802" y="845"/>
            <a:chExt cx="827" cy="826"/>
          </a:xfrm>
        </p:grpSpPr>
        <p:sp>
          <p:nvSpPr>
            <p:cNvPr id="21" name="Oval 6"/>
            <p:cNvSpPr>
              <a:spLocks noChangeArrowheads="1"/>
            </p:cNvSpPr>
            <p:nvPr/>
          </p:nvSpPr>
          <p:spPr bwMode="ltGray">
            <a:xfrm>
              <a:off x="802" y="845"/>
              <a:ext cx="827" cy="826"/>
            </a:xfrm>
            <a:prstGeom prst="ellipse">
              <a:avLst/>
            </a:prstGeom>
            <a:solidFill>
              <a:srgbClr val="F8F8F8"/>
            </a:solidFill>
            <a:ln w="38100">
              <a:solidFill>
                <a:schemeClr val="accent1"/>
              </a:solidFill>
              <a:round/>
            </a:ln>
          </p:spPr>
          <p:txBody>
            <a:bodyPr wrap="none" anchor="ctr"/>
            <a:lstStyle/>
            <a:p>
              <a:endParaRPr lang="zh-CN" altLang="en-US">
                <a:latin typeface="Calibri" panose="020F0502020204030204" charset="0"/>
                <a:cs typeface="Arial" panose="020B0604020202020204" pitchFamily="34" charset="0"/>
              </a:endParaRPr>
            </a:p>
          </p:txBody>
        </p:sp>
        <p:sp>
          <p:nvSpPr>
            <p:cNvPr id="3" name="Oval 7"/>
            <p:cNvSpPr>
              <a:spLocks noChangeArrowheads="1"/>
            </p:cNvSpPr>
            <p:nvPr/>
          </p:nvSpPr>
          <p:spPr bwMode="ltGray">
            <a:xfrm>
              <a:off x="836" y="879"/>
              <a:ext cx="758" cy="758"/>
            </a:xfrm>
            <a:prstGeom prst="ellipse">
              <a:avLst/>
            </a:prstGeom>
            <a:solidFill>
              <a:srgbClr val="FFFFFF"/>
            </a:solidFill>
            <a:ln w="38100">
              <a:solidFill>
                <a:schemeClr val="accent1"/>
              </a:solidFill>
              <a:round/>
            </a:ln>
          </p:spPr>
          <p:txBody>
            <a:bodyPr wrap="none" anchor="ctr"/>
            <a:lstStyle/>
            <a:p>
              <a:endParaRPr lang="zh-CN" altLang="en-US">
                <a:latin typeface="Calibri" panose="020F0502020204030204" charset="0"/>
                <a:cs typeface="Arial" panose="020B0604020202020204" pitchFamily="34" charset="0"/>
              </a:endParaRPr>
            </a:p>
          </p:txBody>
        </p:sp>
        <p:sp>
          <p:nvSpPr>
            <p:cNvPr id="23" name="Oval 8"/>
            <p:cNvSpPr>
              <a:spLocks noChangeArrowheads="1"/>
            </p:cNvSpPr>
            <p:nvPr/>
          </p:nvSpPr>
          <p:spPr bwMode="ltGray">
            <a:xfrm>
              <a:off x="870" y="915"/>
              <a:ext cx="690" cy="690"/>
            </a:xfrm>
            <a:prstGeom prst="ellipse">
              <a:avLst/>
            </a:prstGeom>
            <a:noFill/>
            <a:ln w="38100">
              <a:solidFill>
                <a:schemeClr val="accent1"/>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anose="020F0502020204030204" charset="0"/>
                <a:cs typeface="Arial" panose="020B0604020202020204" pitchFamily="34" charset="0"/>
              </a:endParaRPr>
            </a:p>
          </p:txBody>
        </p:sp>
      </p:grpSp>
      <p:grpSp>
        <p:nvGrpSpPr>
          <p:cNvPr id="24" name="Group 12"/>
          <p:cNvGrpSpPr/>
          <p:nvPr/>
        </p:nvGrpSpPr>
        <p:grpSpPr bwMode="auto">
          <a:xfrm>
            <a:off x="10202540" y="4256340"/>
            <a:ext cx="1238250" cy="1236663"/>
            <a:chOff x="802" y="845"/>
            <a:chExt cx="827" cy="826"/>
          </a:xfrm>
        </p:grpSpPr>
        <p:sp>
          <p:nvSpPr>
            <p:cNvPr id="25" name="Oval 13"/>
            <p:cNvSpPr>
              <a:spLocks noChangeArrowheads="1"/>
            </p:cNvSpPr>
            <p:nvPr/>
          </p:nvSpPr>
          <p:spPr bwMode="gray">
            <a:xfrm>
              <a:off x="802" y="845"/>
              <a:ext cx="827" cy="826"/>
            </a:xfrm>
            <a:prstGeom prst="ellipse">
              <a:avLst/>
            </a:prstGeom>
            <a:solidFill>
              <a:srgbClr val="F8F8F8"/>
            </a:solidFill>
            <a:ln w="38100">
              <a:solidFill>
                <a:schemeClr val="accent1"/>
              </a:solidFill>
              <a:round/>
            </a:ln>
          </p:spPr>
          <p:txBody>
            <a:bodyPr wrap="none" anchor="ctr"/>
            <a:lstStyle/>
            <a:p>
              <a:endParaRPr lang="zh-CN" altLang="en-US">
                <a:latin typeface="Calibri" panose="020F0502020204030204" charset="0"/>
                <a:cs typeface="Arial" panose="020B0604020202020204" pitchFamily="34" charset="0"/>
              </a:endParaRPr>
            </a:p>
          </p:txBody>
        </p:sp>
        <p:sp>
          <p:nvSpPr>
            <p:cNvPr id="26" name="Oval 14"/>
            <p:cNvSpPr>
              <a:spLocks noChangeArrowheads="1"/>
            </p:cNvSpPr>
            <p:nvPr/>
          </p:nvSpPr>
          <p:spPr bwMode="gray">
            <a:xfrm>
              <a:off x="836" y="879"/>
              <a:ext cx="758" cy="758"/>
            </a:xfrm>
            <a:prstGeom prst="ellipse">
              <a:avLst/>
            </a:prstGeom>
            <a:noFill/>
            <a:ln w="38100">
              <a:solidFill>
                <a:schemeClr val="accent1"/>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anose="020F0502020204030204" charset="0"/>
                <a:cs typeface="Arial" panose="020B0604020202020204" pitchFamily="34" charset="0"/>
              </a:endParaRPr>
            </a:p>
          </p:txBody>
        </p:sp>
        <p:sp>
          <p:nvSpPr>
            <p:cNvPr id="27" name="Oval 15"/>
            <p:cNvSpPr>
              <a:spLocks noChangeArrowheads="1"/>
            </p:cNvSpPr>
            <p:nvPr/>
          </p:nvSpPr>
          <p:spPr bwMode="gray">
            <a:xfrm>
              <a:off x="870" y="915"/>
              <a:ext cx="690" cy="690"/>
            </a:xfrm>
            <a:prstGeom prst="ellipse">
              <a:avLst/>
            </a:prstGeom>
            <a:noFill/>
            <a:ln w="38100">
              <a:solidFill>
                <a:schemeClr val="accent1"/>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anose="020F0502020204030204" charset="0"/>
                <a:cs typeface="Arial" panose="020B0604020202020204" pitchFamily="34" charset="0"/>
              </a:endParaRPr>
            </a:p>
          </p:txBody>
        </p:sp>
      </p:grpSp>
      <p:sp>
        <p:nvSpPr>
          <p:cNvPr id="35" name="TextBox 73"/>
          <p:cNvSpPr txBox="1"/>
          <p:nvPr/>
        </p:nvSpPr>
        <p:spPr>
          <a:xfrm>
            <a:off x="2426970" y="3072130"/>
            <a:ext cx="7825740" cy="1129665"/>
          </a:xfrm>
          <a:prstGeom prst="rect">
            <a:avLst/>
          </a:prstGeom>
          <a:noFill/>
        </p:spPr>
        <p:txBody>
          <a:bodyPr wrap="square">
            <a:spAutoFit/>
          </a:bodyPr>
          <a:lstStyle/>
          <a:p>
            <a:pPr indent="393700" algn="just" fontAlgn="auto">
              <a:lnSpc>
                <a:spcPct val="125000"/>
              </a:lnSpc>
              <a:spcBef>
                <a:spcPts val="0"/>
              </a:spcBef>
              <a:spcAft>
                <a:spcPts val="0"/>
              </a:spcAft>
              <a:buClrTx/>
              <a:buSzTx/>
              <a:buFontTx/>
            </a:pPr>
            <a:r>
              <a:rPr 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冲击地压类型划分</a:t>
            </a:r>
            <a:r>
              <a:rPr 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可编制专门报告</a:t>
            </a:r>
            <a:r>
              <a:rPr 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也可在冲击危险性评价或防冲设计中体现</a:t>
            </a:r>
            <a:r>
              <a:rPr 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冲击类型划分报告可由矿井自己编制</a:t>
            </a:r>
            <a:r>
              <a:rPr 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也可委托技术服务单位编制</a:t>
            </a:r>
            <a:r>
              <a:rPr 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不做强制要求</a:t>
            </a:r>
            <a:r>
              <a:rPr 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endParaRPr>
          </a:p>
        </p:txBody>
      </p:sp>
      <p:sp>
        <p:nvSpPr>
          <p:cNvPr id="36" name="TextBox 74"/>
          <p:cNvSpPr txBox="1"/>
          <p:nvPr/>
        </p:nvSpPr>
        <p:spPr>
          <a:xfrm>
            <a:off x="2332355" y="4612005"/>
            <a:ext cx="7921625" cy="1115060"/>
          </a:xfrm>
          <a:prstGeom prst="rect">
            <a:avLst/>
          </a:prstGeom>
          <a:noFill/>
          <a:ln>
            <a:noFill/>
          </a:ln>
        </p:spPr>
        <p:txBody>
          <a:bodyPr>
            <a:noAutofit/>
          </a:bodyPr>
          <a:lstStyle/>
          <a:p>
            <a:pPr indent="365760" algn="just" fontAlgn="auto">
              <a:lnSpc>
                <a:spcPct val="150000"/>
              </a:lnSpc>
              <a:buClrTx/>
              <a:buSzTx/>
              <a:buFontTx/>
            </a:pPr>
            <a:r>
              <a:rPr 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监测预警部分规定</a:t>
            </a:r>
            <a:r>
              <a:rPr 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强冲击区应至少再增加一种局部监测</a:t>
            </a:r>
            <a:r>
              <a:rPr 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是指强冲击危险区域必须使用3种防冲监测方法</a:t>
            </a:r>
            <a:r>
              <a:rPr 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其中</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优先采用</a:t>
            </a:r>
            <a:r>
              <a:rPr 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钻屑监测</a:t>
            </a:r>
            <a:r>
              <a:rPr 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受煤层含水率高</a:t>
            </a:r>
            <a:r>
              <a:rPr 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地质条件异常无法施工的条件除外</a:t>
            </a:r>
            <a:r>
              <a:rPr lang="en-US" sz="1800" b="1"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altLang="en-US" sz="1800" b="1"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endParaRPr>
          </a:p>
        </p:txBody>
      </p:sp>
      <p:sp>
        <p:nvSpPr>
          <p:cNvPr id="4" name="TextBox 69"/>
          <p:cNvSpPr txBox="1"/>
          <p:nvPr>
            <p:custDataLst>
              <p:tags r:id="rId5"/>
            </p:custDataLst>
          </p:nvPr>
        </p:nvSpPr>
        <p:spPr>
          <a:xfrm>
            <a:off x="1130784" y="3215777"/>
            <a:ext cx="1214437" cy="398780"/>
          </a:xfrm>
          <a:prstGeom prst="rect">
            <a:avLst/>
          </a:prstGeom>
          <a:noFill/>
        </p:spPr>
        <p:txBody>
          <a:bodyPr>
            <a:spAutoFit/>
          </a:bodyPr>
          <a:lstStyle/>
          <a:p>
            <a:pPr algn="ctr">
              <a:defRPr/>
            </a:pP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说明一</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5" name="TextBox 69"/>
          <p:cNvSpPr txBox="1"/>
          <p:nvPr>
            <p:custDataLst>
              <p:tags r:id="rId6"/>
            </p:custDataLst>
          </p:nvPr>
        </p:nvSpPr>
        <p:spPr>
          <a:xfrm>
            <a:off x="10173819" y="4683897"/>
            <a:ext cx="1214437" cy="398780"/>
          </a:xfrm>
          <a:prstGeom prst="rect">
            <a:avLst/>
          </a:prstGeom>
          <a:noFill/>
        </p:spPr>
        <p:txBody>
          <a:bodyPr>
            <a:spAutoFit/>
          </a:bodyPr>
          <a:lstStyle/>
          <a:p>
            <a:pPr algn="ctr">
              <a:defRPr/>
            </a:pP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说明二</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文本框 7"/>
          <p:cNvSpPr txBox="1"/>
          <p:nvPr>
            <p:custDataLst>
              <p:tags r:id="rId7"/>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9" name="直接连接符 8"/>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28" name="直接连接符 2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0" name="矩形 29"/>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2"/>
          <p:cNvSpPr txBox="1"/>
          <p:nvPr/>
        </p:nvSpPr>
        <p:spPr>
          <a:xfrm>
            <a:off x="410543" y="270617"/>
            <a:ext cx="3707130" cy="350865"/>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第三部分  重大灾害防治</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722911" cy="685958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TextBox 86"/>
          <p:cNvSpPr txBox="1"/>
          <p:nvPr/>
        </p:nvSpPr>
        <p:spPr>
          <a:xfrm>
            <a:off x="338535" y="1844983"/>
            <a:ext cx="2806485" cy="1351280"/>
          </a:xfrm>
          <a:prstGeom prst="rect">
            <a:avLst/>
          </a:prstGeom>
          <a:noFill/>
        </p:spPr>
        <p:txBody>
          <a:bodyPr wrap="square" lIns="121880" tIns="60938" rIns="121880" bIns="60938">
            <a:spAutoFit/>
          </a:bodyPr>
          <a:lstStyle/>
          <a:p>
            <a:pPr algn="r">
              <a:defRPr/>
            </a:pPr>
            <a:r>
              <a:rPr lang="zh-CN" altLang="en-US" sz="4800" b="1" spc="200" dirty="0">
                <a:solidFill>
                  <a:schemeClr val="bg1"/>
                </a:solidFill>
                <a:latin typeface="微软雅黑" panose="020B0503020204020204" pitchFamily="34" charset="-122"/>
                <a:ea typeface="微软雅黑" panose="020B0503020204020204" pitchFamily="34" charset="-122"/>
              </a:rPr>
              <a:t>目录 </a:t>
            </a:r>
            <a:endParaRPr lang="en-US" altLang="zh-CN" sz="4800" b="1" spc="200" dirty="0">
              <a:solidFill>
                <a:schemeClr val="bg1"/>
              </a:solidFill>
              <a:latin typeface="微软雅黑" panose="020B0503020204020204" pitchFamily="34" charset="-122"/>
              <a:ea typeface="微软雅黑" panose="020B0503020204020204" pitchFamily="34" charset="-122"/>
            </a:endParaRPr>
          </a:p>
          <a:p>
            <a:pPr algn="r">
              <a:defRPr/>
            </a:pPr>
            <a:r>
              <a:rPr lang="en-US" altLang="zh-CN" sz="3200" b="1" spc="200" dirty="0">
                <a:solidFill>
                  <a:schemeClr val="bg1"/>
                </a:solidFill>
                <a:latin typeface="微软雅黑" panose="020B0503020204020204" pitchFamily="34" charset="-122"/>
                <a:ea typeface="微软雅黑" panose="020B0503020204020204" pitchFamily="34" charset="-122"/>
              </a:rPr>
              <a:t>CONTENT</a:t>
            </a:r>
            <a:endParaRPr lang="zh-CN" altLang="en-US" sz="3200" b="1" spc="200" dirty="0">
              <a:solidFill>
                <a:schemeClr val="bg1"/>
              </a:solidFill>
              <a:latin typeface="微软雅黑" panose="020B0503020204020204" pitchFamily="34" charset="-122"/>
              <a:ea typeface="微软雅黑" panose="020B0503020204020204" pitchFamily="34" charset="-122"/>
            </a:endParaRPr>
          </a:p>
        </p:txBody>
      </p:sp>
      <p:sp>
        <p:nvSpPr>
          <p:cNvPr id="88" name="下箭头 87"/>
          <p:cNvSpPr/>
          <p:nvPr/>
        </p:nvSpPr>
        <p:spPr>
          <a:xfrm rot="16200000">
            <a:off x="4639450" y="5235345"/>
            <a:ext cx="576064" cy="679386"/>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388" tIns="45695" rIns="91388" bIns="45695" rtlCol="0" anchor="ctr"/>
          <a:lstStyle/>
          <a:p>
            <a:pPr algn="ctr"/>
            <a:endParaRPr lang="zh-CN" altLang="en-US"/>
          </a:p>
        </p:txBody>
      </p:sp>
      <p:sp>
        <p:nvSpPr>
          <p:cNvPr id="5" name="圆角矩形 4"/>
          <p:cNvSpPr/>
          <p:nvPr/>
        </p:nvSpPr>
        <p:spPr>
          <a:xfrm>
            <a:off x="5791835" y="1054165"/>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1</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5" name="圆角矩形 14"/>
          <p:cNvSpPr/>
          <p:nvPr/>
        </p:nvSpPr>
        <p:spPr>
          <a:xfrm>
            <a:off x="6747510" y="1053530"/>
            <a:ext cx="4355465" cy="86614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18" name="矩形 17"/>
          <p:cNvSpPr/>
          <p:nvPr/>
        </p:nvSpPr>
        <p:spPr>
          <a:xfrm>
            <a:off x="6780530" y="1183070"/>
            <a:ext cx="4319905" cy="733425"/>
          </a:xfrm>
          <a:prstGeom prst="rect">
            <a:avLst/>
          </a:prstGeom>
        </p:spPr>
        <p:txBody>
          <a:bodyPr wrap="square" lIns="121960" tIns="60980" rIns="121960" bIns="60980">
            <a:noAutofit/>
          </a:bodyPr>
          <a:lstStyle/>
          <a:p>
            <a:pPr>
              <a:defRPr/>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第一部分  总则</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9" name="矩形 18"/>
          <p:cNvSpPr/>
          <p:nvPr/>
        </p:nvSpPr>
        <p:spPr>
          <a:xfrm>
            <a:off x="6852285" y="2569910"/>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1" name="圆角矩形 20"/>
          <p:cNvSpPr/>
          <p:nvPr>
            <p:custDataLst>
              <p:tags r:id="rId1"/>
            </p:custDataLst>
          </p:nvPr>
        </p:nvSpPr>
        <p:spPr>
          <a:xfrm>
            <a:off x="6747510" y="2479740"/>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3" name="圆角矩形 2"/>
          <p:cNvSpPr/>
          <p:nvPr>
            <p:custDataLst>
              <p:tags r:id="rId2"/>
            </p:custDataLst>
          </p:nvPr>
        </p:nvSpPr>
        <p:spPr>
          <a:xfrm>
            <a:off x="5791835" y="2479740"/>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2</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4" name="矩形 3"/>
          <p:cNvSpPr/>
          <p:nvPr>
            <p:custDataLst>
              <p:tags r:id="rId3"/>
            </p:custDataLst>
          </p:nvPr>
        </p:nvSpPr>
        <p:spPr>
          <a:xfrm>
            <a:off x="6678930" y="2552765"/>
            <a:ext cx="449326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第二部分 安全基础管理</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矩形 6"/>
          <p:cNvSpPr/>
          <p:nvPr/>
        </p:nvSpPr>
        <p:spPr>
          <a:xfrm>
            <a:off x="6852285" y="3886900"/>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圆角矩形 7"/>
          <p:cNvSpPr/>
          <p:nvPr>
            <p:custDataLst>
              <p:tags r:id="rId4"/>
            </p:custDataLst>
          </p:nvPr>
        </p:nvSpPr>
        <p:spPr>
          <a:xfrm>
            <a:off x="6747510" y="3796730"/>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9" name="圆角矩形 8"/>
          <p:cNvSpPr/>
          <p:nvPr>
            <p:custDataLst>
              <p:tags r:id="rId5"/>
            </p:custDataLst>
          </p:nvPr>
        </p:nvSpPr>
        <p:spPr>
          <a:xfrm>
            <a:off x="5791835" y="3796730"/>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3</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0" name="矩形 9"/>
          <p:cNvSpPr/>
          <p:nvPr>
            <p:custDataLst>
              <p:tags r:id="rId6"/>
            </p:custDataLst>
          </p:nvPr>
        </p:nvSpPr>
        <p:spPr>
          <a:xfrm>
            <a:off x="6678930" y="3869755"/>
            <a:ext cx="449326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第三部分 重大灾害防治</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1" name="矩形 10"/>
          <p:cNvSpPr/>
          <p:nvPr/>
        </p:nvSpPr>
        <p:spPr>
          <a:xfrm>
            <a:off x="6852285" y="5233735"/>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圆角矩形 11"/>
          <p:cNvSpPr/>
          <p:nvPr>
            <p:custDataLst>
              <p:tags r:id="rId7"/>
            </p:custDataLst>
          </p:nvPr>
        </p:nvSpPr>
        <p:spPr>
          <a:xfrm>
            <a:off x="6747510" y="5143565"/>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13" name="圆角矩形 12"/>
          <p:cNvSpPr/>
          <p:nvPr>
            <p:custDataLst>
              <p:tags r:id="rId8"/>
            </p:custDataLst>
          </p:nvPr>
        </p:nvSpPr>
        <p:spPr>
          <a:xfrm>
            <a:off x="5791835" y="5143565"/>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4</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4" name="矩形 13"/>
          <p:cNvSpPr/>
          <p:nvPr>
            <p:custDataLst>
              <p:tags r:id="rId9"/>
            </p:custDataLst>
          </p:nvPr>
        </p:nvSpPr>
        <p:spPr>
          <a:xfrm>
            <a:off x="6607175" y="5215320"/>
            <a:ext cx="388112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专业管理</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3" name="直接连接符 2"/>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9" name="PA-PPT世界-8-1"/>
          <p:cNvSpPr/>
          <p:nvPr>
            <p:custDataLst>
              <p:tags r:id="rId2"/>
            </p:custDataLst>
          </p:nvPr>
        </p:nvSpPr>
        <p:spPr>
          <a:xfrm>
            <a:off x="528955" y="2259965"/>
            <a:ext cx="7184390" cy="3938905"/>
          </a:xfrm>
          <a:prstGeom prst="ellipse">
            <a:avLst/>
          </a:prstGeom>
          <a:noFill/>
          <a:ln w="12700" cap="flat" cmpd="sng" algn="ctr">
            <a:solidFill>
              <a:schemeClr val="accent1"/>
            </a:solidFill>
            <a:prstDash val="solid"/>
            <a:miter lim="800000"/>
          </a:ln>
          <a:effectLst>
            <a:outerShdw blurRad="292100" dist="317500" dir="5400000" sx="90000" sy="-19000" rotWithShape="0">
              <a:prstClr val="black">
                <a:alpha val="9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0" name="PA-PPT世界-8-1"/>
          <p:cNvSpPr/>
          <p:nvPr>
            <p:custDataLst>
              <p:tags r:id="rId3"/>
            </p:custDataLst>
          </p:nvPr>
        </p:nvSpPr>
        <p:spPr>
          <a:xfrm>
            <a:off x="4314190" y="2251075"/>
            <a:ext cx="7199630" cy="3947795"/>
          </a:xfrm>
          <a:prstGeom prst="ellipse">
            <a:avLst/>
          </a:prstGeom>
          <a:noFill/>
          <a:ln w="12700" cap="flat" cmpd="sng" algn="ctr">
            <a:solidFill>
              <a:schemeClr val="accent1"/>
            </a:solidFill>
            <a:prstDash val="solid"/>
            <a:miter lim="800000"/>
          </a:ln>
          <a:effectLst>
            <a:outerShdw blurRad="292100" dist="317500" dir="5400000" sx="90000" sy="-19000" rotWithShape="0">
              <a:prstClr val="black">
                <a:alpha val="9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2" name="矩形: 圆角 24"/>
          <p:cNvSpPr/>
          <p:nvPr/>
        </p:nvSpPr>
        <p:spPr>
          <a:xfrm>
            <a:off x="2519680" y="1140460"/>
            <a:ext cx="2588895" cy="899160"/>
          </a:xfrm>
          <a:prstGeom prst="roundRect">
            <a:avLst>
              <a:gd name="adj" fmla="val 50000"/>
            </a:avLst>
          </a:prstGeom>
          <a:solidFill>
            <a:srgbClr val="1A43B9"/>
          </a:solidFill>
          <a:ln w="25400" cap="flat" cmpd="sng" algn="ctr">
            <a:solidFill>
              <a:srgbClr val="6A91FE"/>
            </a:solidFill>
            <a:prstDash val="solid"/>
            <a:miter lim="800000"/>
          </a:ln>
          <a:effectLst>
            <a:outerShdw blurRad="444500" dist="330200" dir="5400000" algn="t" rotWithShape="0">
              <a:prstClr val="black">
                <a:alpha val="25000"/>
              </a:prstClr>
            </a:outerShdw>
          </a:effectLst>
        </p:spPr>
        <p:txBody>
          <a:bodyPr rtlCol="0" anchor="ctr"/>
          <a:lstStyle/>
          <a:p>
            <a:pPr marL="0" marR="0" lvl="0" indent="0" algn="ctr" defTabSz="304800" eaLnBrk="1" fontAlgn="auto" latinLnBrk="0" hangingPunct="1">
              <a:lnSpc>
                <a:spcPct val="100000"/>
              </a:lnSpc>
              <a:spcBef>
                <a:spcPts val="0"/>
              </a:spcBef>
              <a:spcAft>
                <a:spcPts val="0"/>
              </a:spcAft>
              <a:buClrTx/>
              <a:buSzTx/>
              <a:buFontTx/>
              <a:buNone/>
              <a:defRPr/>
            </a:pPr>
            <a:r>
              <a:rPr kumimoji="0" lang="zh-CN" altLang="en-US" sz="20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rPr>
              <a:t>管理体系框架结构（</a:t>
            </a:r>
            <a:r>
              <a:rPr lang="zh-CN" altLang="en-US" sz="2000" kern="0" noProof="0">
                <a:ln>
                  <a:noFill/>
                </a:ln>
                <a:solidFill>
                  <a:prstClr val="white"/>
                </a:solidFill>
                <a:effectLst/>
                <a:uLnTx/>
                <a:uFillTx/>
                <a:latin typeface="Arial" panose="020B0604020202020204"/>
                <a:ea typeface="微软雅黑" panose="020B0503020204020204" pitchFamily="34" charset="-122"/>
                <a:sym typeface="+mn-ea"/>
              </a:rPr>
              <a:t>井工煤矿）</a:t>
            </a:r>
            <a:endParaRPr kumimoji="0" lang="zh-CN" altLang="en-US" sz="20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sym typeface="+mn-ea"/>
            </a:endParaRPr>
          </a:p>
        </p:txBody>
      </p:sp>
      <p:sp>
        <p:nvSpPr>
          <p:cNvPr id="28" name="文本框 27"/>
          <p:cNvSpPr txBox="1"/>
          <p:nvPr/>
        </p:nvSpPr>
        <p:spPr>
          <a:xfrm>
            <a:off x="4694555" y="4128135"/>
            <a:ext cx="2620010" cy="370840"/>
          </a:xfrm>
          <a:prstGeom prst="rect">
            <a:avLst/>
          </a:prstGeom>
          <a:solidFill>
            <a:srgbClr val="2FDCF1"/>
          </a:solidFill>
        </p:spPr>
        <p:txBody>
          <a:bodyPr wrap="square" rtlCol="0" anchor="t">
            <a:noAutofit/>
          </a:bodyPr>
          <a:lstStyle/>
          <a:p>
            <a:r>
              <a:rPr lang="zh-CN" altLang="en-US" sz="2000">
                <a:sym typeface="+mn-ea"/>
              </a:rPr>
              <a:t>二、安全基础管理</a:t>
            </a:r>
            <a:endParaRPr lang="zh-CN" altLang="en-US" sz="2000">
              <a:sym typeface="+mn-ea"/>
            </a:endParaRPr>
          </a:p>
        </p:txBody>
      </p:sp>
      <p:sp>
        <p:nvSpPr>
          <p:cNvPr id="29" name="文本框 28"/>
          <p:cNvSpPr txBox="1"/>
          <p:nvPr/>
        </p:nvSpPr>
        <p:spPr>
          <a:xfrm>
            <a:off x="2498725" y="2517775"/>
            <a:ext cx="2420620" cy="398780"/>
          </a:xfrm>
          <a:prstGeom prst="rect">
            <a:avLst/>
          </a:prstGeom>
          <a:solidFill>
            <a:srgbClr val="2FDCF1"/>
          </a:solidFill>
        </p:spPr>
        <p:txBody>
          <a:bodyPr wrap="square" rtlCol="0" anchor="t">
            <a:spAutoFit/>
          </a:bodyPr>
          <a:lstStyle/>
          <a:p>
            <a:r>
              <a:rPr lang="zh-CN" altLang="en-US" sz="2000">
                <a:sym typeface="+mn-ea"/>
              </a:rPr>
              <a:t>三、重大灾害防治</a:t>
            </a:r>
            <a:endParaRPr lang="zh-CN" altLang="en-US" sz="2000">
              <a:sym typeface="+mn-ea"/>
            </a:endParaRPr>
          </a:p>
        </p:txBody>
      </p:sp>
      <p:sp>
        <p:nvSpPr>
          <p:cNvPr id="32" name="文本框 31"/>
          <p:cNvSpPr txBox="1"/>
          <p:nvPr/>
        </p:nvSpPr>
        <p:spPr>
          <a:xfrm>
            <a:off x="698500" y="4172585"/>
            <a:ext cx="2179955" cy="398780"/>
          </a:xfrm>
          <a:prstGeom prst="rect">
            <a:avLst/>
          </a:prstGeom>
          <a:solidFill>
            <a:srgbClr val="2FDCF1"/>
          </a:solidFill>
        </p:spPr>
        <p:txBody>
          <a:bodyPr wrap="square" rtlCol="0" anchor="t">
            <a:spAutoFit/>
          </a:bodyPr>
          <a:lstStyle/>
          <a:p>
            <a:pPr algn="ctr"/>
            <a:r>
              <a:rPr lang="zh-CN" altLang="en-US" sz="2000">
                <a:sym typeface="+mn-ea"/>
              </a:rPr>
              <a:t>四、专业管理</a:t>
            </a:r>
            <a:endParaRPr lang="zh-CN" altLang="en-US" sz="2000">
              <a:sym typeface="+mn-ea"/>
            </a:endParaRPr>
          </a:p>
        </p:txBody>
      </p:sp>
      <p:sp>
        <p:nvSpPr>
          <p:cNvPr id="33" name="左大括号 32"/>
          <p:cNvSpPr/>
          <p:nvPr/>
        </p:nvSpPr>
        <p:spPr>
          <a:xfrm>
            <a:off x="2642870" y="3236595"/>
            <a:ext cx="606425" cy="2286000"/>
          </a:xfrm>
          <a:prstGeom prst="leftBrace">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34" name="文本框 33"/>
          <p:cNvSpPr txBox="1"/>
          <p:nvPr/>
        </p:nvSpPr>
        <p:spPr>
          <a:xfrm>
            <a:off x="3218815" y="3092450"/>
            <a:ext cx="845185" cy="309245"/>
          </a:xfrm>
          <a:prstGeom prst="rect">
            <a:avLst/>
          </a:prstGeom>
          <a:solidFill>
            <a:schemeClr val="accent2"/>
          </a:solidFill>
        </p:spPr>
        <p:txBody>
          <a:bodyPr wrap="square" rtlCol="0" anchor="t">
            <a:noAutofit/>
          </a:bodyPr>
          <a:lstStyle/>
          <a:p>
            <a:r>
              <a:rPr lang="en-US" altLang="zh-CN" sz="1600">
                <a:sym typeface="+mn-ea"/>
              </a:rPr>
              <a:t>1.</a:t>
            </a:r>
            <a:r>
              <a:rPr lang="zh-CN" altLang="en-US" sz="1600">
                <a:sym typeface="+mn-ea"/>
              </a:rPr>
              <a:t>通风</a:t>
            </a:r>
            <a:endParaRPr lang="zh-CN" altLang="en-US" sz="1600">
              <a:sym typeface="+mn-ea"/>
            </a:endParaRPr>
          </a:p>
        </p:txBody>
      </p:sp>
      <p:sp>
        <p:nvSpPr>
          <p:cNvPr id="35" name="文本框 34"/>
          <p:cNvSpPr txBox="1"/>
          <p:nvPr/>
        </p:nvSpPr>
        <p:spPr>
          <a:xfrm>
            <a:off x="3227705" y="3512820"/>
            <a:ext cx="836295" cy="539750"/>
          </a:xfrm>
          <a:prstGeom prst="rect">
            <a:avLst/>
          </a:prstGeom>
          <a:solidFill>
            <a:schemeClr val="accent2"/>
          </a:solidFill>
        </p:spPr>
        <p:txBody>
          <a:bodyPr wrap="square" rtlCol="0" anchor="t">
            <a:noAutofit/>
          </a:bodyPr>
          <a:lstStyle/>
          <a:p>
            <a:pPr algn="l">
              <a:buClrTx/>
              <a:buSzTx/>
              <a:buFontTx/>
            </a:pPr>
            <a:r>
              <a:rPr lang="en-US" altLang="zh-CN" sz="1600">
                <a:sym typeface="+mn-ea"/>
              </a:rPr>
              <a:t>2.地质</a:t>
            </a:r>
            <a:endParaRPr lang="en-US" altLang="zh-CN" sz="1600">
              <a:sym typeface="+mn-ea"/>
            </a:endParaRPr>
          </a:p>
          <a:p>
            <a:pPr algn="l">
              <a:buClrTx/>
              <a:buSzTx/>
              <a:buFontTx/>
            </a:pPr>
            <a:r>
              <a:rPr lang="en-US" altLang="zh-CN" sz="1600">
                <a:sym typeface="+mn-ea"/>
              </a:rPr>
              <a:t>   测量</a:t>
            </a:r>
            <a:endParaRPr lang="en-US" altLang="zh-CN" sz="1600">
              <a:sym typeface="+mn-ea"/>
            </a:endParaRPr>
          </a:p>
        </p:txBody>
      </p:sp>
      <p:sp>
        <p:nvSpPr>
          <p:cNvPr id="36" name="文本框 35"/>
          <p:cNvSpPr txBox="1"/>
          <p:nvPr/>
        </p:nvSpPr>
        <p:spPr>
          <a:xfrm>
            <a:off x="3231515" y="4165600"/>
            <a:ext cx="832485" cy="309245"/>
          </a:xfrm>
          <a:prstGeom prst="rect">
            <a:avLst/>
          </a:prstGeom>
          <a:solidFill>
            <a:schemeClr val="accent2"/>
          </a:solidFill>
        </p:spPr>
        <p:txBody>
          <a:bodyPr wrap="square" rtlCol="0" anchor="t">
            <a:noAutofit/>
          </a:bodyPr>
          <a:lstStyle/>
          <a:p>
            <a:r>
              <a:rPr lang="en-US" altLang="zh-CN" sz="1600">
                <a:sym typeface="+mn-ea"/>
              </a:rPr>
              <a:t>3.</a:t>
            </a:r>
            <a:r>
              <a:rPr lang="zh-CN" altLang="en-US" sz="1600">
                <a:sym typeface="+mn-ea"/>
              </a:rPr>
              <a:t>采煤</a:t>
            </a:r>
            <a:endParaRPr lang="zh-CN" altLang="en-US" sz="1600">
              <a:sym typeface="+mn-ea"/>
            </a:endParaRPr>
          </a:p>
        </p:txBody>
      </p:sp>
      <p:sp>
        <p:nvSpPr>
          <p:cNvPr id="37" name="文本框 36"/>
          <p:cNvSpPr txBox="1"/>
          <p:nvPr/>
        </p:nvSpPr>
        <p:spPr>
          <a:xfrm>
            <a:off x="3218815" y="4558030"/>
            <a:ext cx="845185" cy="309245"/>
          </a:xfrm>
          <a:prstGeom prst="rect">
            <a:avLst/>
          </a:prstGeom>
          <a:solidFill>
            <a:schemeClr val="accent2"/>
          </a:solidFill>
        </p:spPr>
        <p:txBody>
          <a:bodyPr wrap="square" rtlCol="0" anchor="t">
            <a:noAutofit/>
          </a:bodyPr>
          <a:lstStyle/>
          <a:p>
            <a:r>
              <a:rPr lang="en-US" altLang="zh-CN" sz="1600">
                <a:sym typeface="+mn-ea"/>
              </a:rPr>
              <a:t>4.</a:t>
            </a:r>
            <a:r>
              <a:rPr lang="zh-CN" altLang="en-US" sz="1600">
                <a:sym typeface="+mn-ea"/>
              </a:rPr>
              <a:t>掘进</a:t>
            </a:r>
            <a:endParaRPr lang="zh-CN" altLang="en-US" sz="1600">
              <a:sym typeface="+mn-ea"/>
            </a:endParaRPr>
          </a:p>
        </p:txBody>
      </p:sp>
      <p:sp>
        <p:nvSpPr>
          <p:cNvPr id="41" name="文本框 40"/>
          <p:cNvSpPr txBox="1"/>
          <p:nvPr/>
        </p:nvSpPr>
        <p:spPr>
          <a:xfrm>
            <a:off x="3221355" y="4950460"/>
            <a:ext cx="855345" cy="309245"/>
          </a:xfrm>
          <a:prstGeom prst="rect">
            <a:avLst/>
          </a:prstGeom>
          <a:solidFill>
            <a:schemeClr val="accent2"/>
          </a:solidFill>
        </p:spPr>
        <p:txBody>
          <a:bodyPr wrap="square" rtlCol="0" anchor="t">
            <a:noAutofit/>
          </a:bodyPr>
          <a:lstStyle/>
          <a:p>
            <a:r>
              <a:rPr lang="en-US" altLang="zh-CN" sz="1600">
                <a:sym typeface="+mn-ea"/>
              </a:rPr>
              <a:t>5.</a:t>
            </a:r>
            <a:r>
              <a:rPr lang="zh-CN" altLang="en-US" sz="1600">
                <a:sym typeface="+mn-ea"/>
              </a:rPr>
              <a:t>机电</a:t>
            </a:r>
            <a:endParaRPr lang="zh-CN" altLang="en-US" sz="1600">
              <a:sym typeface="+mn-ea"/>
            </a:endParaRPr>
          </a:p>
        </p:txBody>
      </p:sp>
      <p:sp>
        <p:nvSpPr>
          <p:cNvPr id="42" name="文本框 41"/>
          <p:cNvSpPr txBox="1"/>
          <p:nvPr/>
        </p:nvSpPr>
        <p:spPr>
          <a:xfrm>
            <a:off x="3231515" y="5372735"/>
            <a:ext cx="846455" cy="309245"/>
          </a:xfrm>
          <a:prstGeom prst="rect">
            <a:avLst/>
          </a:prstGeom>
          <a:solidFill>
            <a:schemeClr val="accent2"/>
          </a:solidFill>
        </p:spPr>
        <p:txBody>
          <a:bodyPr wrap="square" rtlCol="0" anchor="t">
            <a:noAutofit/>
          </a:bodyPr>
          <a:lstStyle/>
          <a:p>
            <a:r>
              <a:rPr lang="en-US" altLang="zh-CN" sz="1600">
                <a:sym typeface="+mn-ea"/>
              </a:rPr>
              <a:t>6.</a:t>
            </a:r>
            <a:r>
              <a:rPr lang="zh-CN" altLang="en-US" sz="1600">
                <a:sym typeface="+mn-ea"/>
              </a:rPr>
              <a:t>运输</a:t>
            </a:r>
            <a:endParaRPr lang="zh-CN" altLang="en-US" sz="1600">
              <a:sym typeface="+mn-ea"/>
            </a:endParaRPr>
          </a:p>
        </p:txBody>
      </p:sp>
      <p:sp>
        <p:nvSpPr>
          <p:cNvPr id="51" name="文本框 50"/>
          <p:cNvSpPr txBox="1"/>
          <p:nvPr/>
        </p:nvSpPr>
        <p:spPr>
          <a:xfrm>
            <a:off x="7395210" y="2543810"/>
            <a:ext cx="2420620" cy="398780"/>
          </a:xfrm>
          <a:prstGeom prst="rect">
            <a:avLst/>
          </a:prstGeom>
          <a:solidFill>
            <a:srgbClr val="2FDCF1"/>
          </a:solidFill>
        </p:spPr>
        <p:txBody>
          <a:bodyPr wrap="square" rtlCol="0" anchor="t">
            <a:spAutoFit/>
          </a:bodyPr>
          <a:lstStyle/>
          <a:p>
            <a:r>
              <a:rPr lang="zh-CN" altLang="en-US" sz="2000">
                <a:sym typeface="+mn-ea"/>
              </a:rPr>
              <a:t>三、重大灾害防治</a:t>
            </a:r>
            <a:endParaRPr lang="zh-CN" altLang="en-US" sz="2000">
              <a:sym typeface="+mn-ea"/>
            </a:endParaRPr>
          </a:p>
        </p:txBody>
      </p:sp>
      <p:sp>
        <p:nvSpPr>
          <p:cNvPr id="58" name="文本框 57"/>
          <p:cNvSpPr txBox="1"/>
          <p:nvPr/>
        </p:nvSpPr>
        <p:spPr>
          <a:xfrm>
            <a:off x="9184005" y="4159250"/>
            <a:ext cx="2179955" cy="398780"/>
          </a:xfrm>
          <a:prstGeom prst="rect">
            <a:avLst/>
          </a:prstGeom>
          <a:solidFill>
            <a:srgbClr val="2FDCF1"/>
          </a:solidFill>
        </p:spPr>
        <p:txBody>
          <a:bodyPr wrap="square" rtlCol="0" anchor="t">
            <a:spAutoFit/>
          </a:bodyPr>
          <a:lstStyle/>
          <a:p>
            <a:pPr algn="ctr"/>
            <a:r>
              <a:rPr lang="zh-CN" altLang="en-US" sz="2000">
                <a:sym typeface="+mn-ea"/>
              </a:rPr>
              <a:t>四、专业管理</a:t>
            </a:r>
            <a:endParaRPr lang="zh-CN" altLang="en-US" sz="2000">
              <a:sym typeface="+mn-ea"/>
            </a:endParaRPr>
          </a:p>
        </p:txBody>
      </p:sp>
      <p:sp>
        <p:nvSpPr>
          <p:cNvPr id="61" name="文本框 60"/>
          <p:cNvSpPr txBox="1"/>
          <p:nvPr/>
        </p:nvSpPr>
        <p:spPr>
          <a:xfrm>
            <a:off x="4684395" y="4728845"/>
            <a:ext cx="2630170" cy="387985"/>
          </a:xfrm>
          <a:prstGeom prst="rect">
            <a:avLst/>
          </a:prstGeom>
          <a:solidFill>
            <a:schemeClr val="accent2"/>
          </a:solidFill>
        </p:spPr>
        <p:txBody>
          <a:bodyPr wrap="square" rtlCol="0" anchor="t">
            <a:noAutofit/>
          </a:bodyPr>
          <a:lstStyle/>
          <a:p>
            <a:pPr algn="ctr"/>
            <a:r>
              <a:rPr lang="zh-CN" sz="1600">
                <a:sym typeface="+mn-ea"/>
              </a:rPr>
              <a:t>调度应急和</a:t>
            </a:r>
            <a:r>
              <a:rPr lang="zh-CN" altLang="en-US" sz="1600">
                <a:sym typeface="+mn-ea"/>
              </a:rPr>
              <a:t>“三堂一舍”</a:t>
            </a:r>
            <a:endParaRPr lang="zh-CN" altLang="en-US" sz="1600">
              <a:sym typeface="+mn-ea"/>
            </a:endParaRPr>
          </a:p>
        </p:txBody>
      </p:sp>
      <p:sp>
        <p:nvSpPr>
          <p:cNvPr id="62" name="右大括号 61"/>
          <p:cNvSpPr/>
          <p:nvPr/>
        </p:nvSpPr>
        <p:spPr>
          <a:xfrm>
            <a:off x="8642985" y="3171190"/>
            <a:ext cx="696595" cy="2351405"/>
          </a:xfrm>
          <a:prstGeom prst="rightBrace">
            <a:avLst/>
          </a:prstGeom>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63" name="文本框 62"/>
          <p:cNvSpPr txBox="1"/>
          <p:nvPr/>
        </p:nvSpPr>
        <p:spPr>
          <a:xfrm>
            <a:off x="7869555" y="3082290"/>
            <a:ext cx="791845" cy="309245"/>
          </a:xfrm>
          <a:prstGeom prst="rect">
            <a:avLst/>
          </a:prstGeom>
          <a:solidFill>
            <a:schemeClr val="accent2"/>
          </a:solidFill>
        </p:spPr>
        <p:txBody>
          <a:bodyPr wrap="square" rtlCol="0" anchor="t">
            <a:noAutofit/>
          </a:bodyPr>
          <a:lstStyle/>
          <a:p>
            <a:r>
              <a:rPr lang="en-US" altLang="zh-CN" sz="1600">
                <a:sym typeface="+mn-ea"/>
              </a:rPr>
              <a:t>1.</a:t>
            </a:r>
            <a:r>
              <a:rPr lang="zh-CN" altLang="en-US" sz="1600">
                <a:sym typeface="+mn-ea"/>
              </a:rPr>
              <a:t>钻孔</a:t>
            </a:r>
            <a:endParaRPr lang="zh-CN" altLang="en-US" sz="1600">
              <a:sym typeface="+mn-ea"/>
            </a:endParaRPr>
          </a:p>
        </p:txBody>
      </p:sp>
      <p:sp>
        <p:nvSpPr>
          <p:cNvPr id="64" name="文本框 63"/>
          <p:cNvSpPr txBox="1"/>
          <p:nvPr/>
        </p:nvSpPr>
        <p:spPr>
          <a:xfrm>
            <a:off x="7860030" y="3435985"/>
            <a:ext cx="800735" cy="309245"/>
          </a:xfrm>
          <a:prstGeom prst="rect">
            <a:avLst/>
          </a:prstGeom>
          <a:solidFill>
            <a:schemeClr val="accent2"/>
          </a:solidFill>
        </p:spPr>
        <p:txBody>
          <a:bodyPr wrap="square" rtlCol="0" anchor="t">
            <a:noAutofit/>
          </a:bodyPr>
          <a:lstStyle/>
          <a:p>
            <a:r>
              <a:rPr lang="en-US" altLang="zh-CN" sz="1600">
                <a:sym typeface="+mn-ea"/>
              </a:rPr>
              <a:t>2.</a:t>
            </a:r>
            <a:r>
              <a:rPr lang="zh-CN" sz="1600">
                <a:sym typeface="+mn-ea"/>
              </a:rPr>
              <a:t>爆破</a:t>
            </a:r>
            <a:endParaRPr lang="zh-CN" sz="1600">
              <a:sym typeface="+mn-ea"/>
            </a:endParaRPr>
          </a:p>
        </p:txBody>
      </p:sp>
      <p:sp>
        <p:nvSpPr>
          <p:cNvPr id="65" name="文本框 64"/>
          <p:cNvSpPr txBox="1"/>
          <p:nvPr/>
        </p:nvSpPr>
        <p:spPr>
          <a:xfrm>
            <a:off x="7864475" y="3789680"/>
            <a:ext cx="793750" cy="309245"/>
          </a:xfrm>
          <a:prstGeom prst="rect">
            <a:avLst/>
          </a:prstGeom>
          <a:solidFill>
            <a:schemeClr val="accent2"/>
          </a:solidFill>
        </p:spPr>
        <p:txBody>
          <a:bodyPr wrap="square" rtlCol="0" anchor="t">
            <a:noAutofit/>
          </a:bodyPr>
          <a:lstStyle/>
          <a:p>
            <a:r>
              <a:rPr lang="en-US" altLang="zh-CN" sz="1600">
                <a:sym typeface="+mn-ea"/>
              </a:rPr>
              <a:t>3.</a:t>
            </a:r>
            <a:r>
              <a:rPr lang="zh-CN" altLang="en-US" sz="1600">
                <a:sym typeface="+mn-ea"/>
              </a:rPr>
              <a:t>采装</a:t>
            </a:r>
            <a:endParaRPr lang="zh-CN" altLang="en-US" sz="1600">
              <a:sym typeface="+mn-ea"/>
            </a:endParaRPr>
          </a:p>
        </p:txBody>
      </p:sp>
      <p:sp>
        <p:nvSpPr>
          <p:cNvPr id="66" name="文本框 65"/>
          <p:cNvSpPr txBox="1"/>
          <p:nvPr/>
        </p:nvSpPr>
        <p:spPr>
          <a:xfrm>
            <a:off x="7845425" y="4143375"/>
            <a:ext cx="807720" cy="309245"/>
          </a:xfrm>
          <a:prstGeom prst="rect">
            <a:avLst/>
          </a:prstGeom>
          <a:solidFill>
            <a:schemeClr val="accent2"/>
          </a:solidFill>
        </p:spPr>
        <p:txBody>
          <a:bodyPr wrap="square" rtlCol="0" anchor="t">
            <a:noAutofit/>
          </a:bodyPr>
          <a:lstStyle/>
          <a:p>
            <a:r>
              <a:rPr lang="en-US" altLang="zh-CN" sz="1600">
                <a:sym typeface="+mn-ea"/>
              </a:rPr>
              <a:t>4.</a:t>
            </a:r>
            <a:r>
              <a:rPr lang="zh-CN" altLang="en-US" sz="1600">
                <a:sym typeface="+mn-ea"/>
              </a:rPr>
              <a:t>运输</a:t>
            </a:r>
            <a:endParaRPr lang="zh-CN" altLang="en-US" sz="1600">
              <a:sym typeface="+mn-ea"/>
            </a:endParaRPr>
          </a:p>
        </p:txBody>
      </p:sp>
      <p:sp>
        <p:nvSpPr>
          <p:cNvPr id="67" name="文本框 66"/>
          <p:cNvSpPr txBox="1"/>
          <p:nvPr/>
        </p:nvSpPr>
        <p:spPr>
          <a:xfrm>
            <a:off x="7832725" y="4497070"/>
            <a:ext cx="820420" cy="309245"/>
          </a:xfrm>
          <a:prstGeom prst="rect">
            <a:avLst/>
          </a:prstGeom>
          <a:solidFill>
            <a:schemeClr val="accent2"/>
          </a:solidFill>
        </p:spPr>
        <p:txBody>
          <a:bodyPr wrap="square" rtlCol="0" anchor="t">
            <a:noAutofit/>
          </a:bodyPr>
          <a:lstStyle/>
          <a:p>
            <a:r>
              <a:rPr lang="en-US" altLang="zh-CN" sz="1600">
                <a:sym typeface="+mn-ea"/>
              </a:rPr>
              <a:t>5.</a:t>
            </a:r>
            <a:r>
              <a:rPr lang="zh-CN" altLang="en-US" sz="1600">
                <a:sym typeface="+mn-ea"/>
              </a:rPr>
              <a:t>排土</a:t>
            </a:r>
            <a:endParaRPr lang="zh-CN" altLang="en-US" sz="1600">
              <a:sym typeface="+mn-ea"/>
            </a:endParaRPr>
          </a:p>
        </p:txBody>
      </p:sp>
      <p:sp>
        <p:nvSpPr>
          <p:cNvPr id="68" name="文本框 67"/>
          <p:cNvSpPr txBox="1"/>
          <p:nvPr/>
        </p:nvSpPr>
        <p:spPr>
          <a:xfrm>
            <a:off x="7827645" y="4867910"/>
            <a:ext cx="825500" cy="309245"/>
          </a:xfrm>
          <a:prstGeom prst="rect">
            <a:avLst/>
          </a:prstGeom>
          <a:solidFill>
            <a:schemeClr val="accent2"/>
          </a:solidFill>
        </p:spPr>
        <p:txBody>
          <a:bodyPr wrap="square" rtlCol="0" anchor="t">
            <a:noAutofit/>
          </a:bodyPr>
          <a:lstStyle/>
          <a:p>
            <a:r>
              <a:rPr lang="en-US" altLang="zh-CN" sz="1600">
                <a:sym typeface="+mn-ea"/>
              </a:rPr>
              <a:t>6.</a:t>
            </a:r>
            <a:r>
              <a:rPr lang="zh-CN" altLang="en-US" sz="1600">
                <a:sym typeface="+mn-ea"/>
              </a:rPr>
              <a:t>机电</a:t>
            </a:r>
            <a:endParaRPr lang="zh-CN" altLang="en-US" sz="1600">
              <a:sym typeface="+mn-ea"/>
            </a:endParaRPr>
          </a:p>
        </p:txBody>
      </p:sp>
      <p:sp>
        <p:nvSpPr>
          <p:cNvPr id="69" name="文本框 68"/>
          <p:cNvSpPr txBox="1"/>
          <p:nvPr/>
        </p:nvSpPr>
        <p:spPr>
          <a:xfrm>
            <a:off x="7832725" y="5238750"/>
            <a:ext cx="828040" cy="521335"/>
          </a:xfrm>
          <a:prstGeom prst="rect">
            <a:avLst/>
          </a:prstGeom>
          <a:solidFill>
            <a:schemeClr val="accent2"/>
          </a:solidFill>
        </p:spPr>
        <p:txBody>
          <a:bodyPr wrap="square" rtlCol="0" anchor="t">
            <a:noAutofit/>
          </a:bodyPr>
          <a:lstStyle/>
          <a:p>
            <a:pPr algn="l"/>
            <a:r>
              <a:rPr lang="en-US" altLang="zh-CN" sz="1600">
                <a:sym typeface="+mn-ea"/>
              </a:rPr>
              <a:t>7.</a:t>
            </a:r>
            <a:r>
              <a:rPr lang="zh-CN" altLang="en-US" sz="1600">
                <a:sym typeface="+mn-ea"/>
              </a:rPr>
              <a:t>防治</a:t>
            </a:r>
            <a:r>
              <a:rPr lang="en-US" altLang="zh-CN" sz="1600">
                <a:sym typeface="+mn-ea"/>
              </a:rPr>
              <a:t>   </a:t>
            </a:r>
            <a:r>
              <a:rPr lang="zh-CN" altLang="en-US" sz="1600">
                <a:sym typeface="+mn-ea"/>
              </a:rPr>
              <a:t>水</a:t>
            </a:r>
            <a:endParaRPr lang="zh-CN" altLang="en-US" sz="1600">
              <a:sym typeface="+mn-ea"/>
            </a:endParaRPr>
          </a:p>
        </p:txBody>
      </p:sp>
      <p:sp>
        <p:nvSpPr>
          <p:cNvPr id="70" name="文本框 69"/>
          <p:cNvSpPr txBox="1"/>
          <p:nvPr/>
        </p:nvSpPr>
        <p:spPr>
          <a:xfrm>
            <a:off x="5238750" y="3092450"/>
            <a:ext cx="1369060" cy="464820"/>
          </a:xfrm>
          <a:prstGeom prst="rect">
            <a:avLst/>
          </a:prstGeom>
          <a:solidFill>
            <a:schemeClr val="bg2"/>
          </a:solidFill>
        </p:spPr>
        <p:txBody>
          <a:bodyPr wrap="square" rtlCol="0" anchor="t">
            <a:noAutofit/>
          </a:bodyPr>
          <a:lstStyle/>
          <a:p>
            <a:pPr algn="ctr"/>
            <a:r>
              <a:rPr lang="zh-CN" altLang="en-US" b="1">
                <a:sym typeface="+mn-ea"/>
              </a:rPr>
              <a:t>共用</a:t>
            </a:r>
            <a:endParaRPr lang="zh-CN" altLang="en-US" b="1">
              <a:sym typeface="+mn-ea"/>
            </a:endParaRPr>
          </a:p>
        </p:txBody>
      </p:sp>
      <p:sp>
        <p:nvSpPr>
          <p:cNvPr id="71" name="文本框 70"/>
          <p:cNvSpPr txBox="1"/>
          <p:nvPr/>
        </p:nvSpPr>
        <p:spPr>
          <a:xfrm>
            <a:off x="4669155" y="3670935"/>
            <a:ext cx="2656840" cy="370840"/>
          </a:xfrm>
          <a:prstGeom prst="rect">
            <a:avLst/>
          </a:prstGeom>
          <a:solidFill>
            <a:srgbClr val="2FDCF1"/>
          </a:solidFill>
        </p:spPr>
        <p:txBody>
          <a:bodyPr wrap="square" rtlCol="0" anchor="t">
            <a:noAutofit/>
          </a:bodyPr>
          <a:lstStyle/>
          <a:p>
            <a:pPr algn="ctr"/>
            <a:r>
              <a:rPr lang="zh-CN" altLang="en-US" sz="2000">
                <a:sym typeface="+mn-ea"/>
              </a:rPr>
              <a:t>一、总则部分</a:t>
            </a:r>
            <a:endParaRPr lang="zh-CN" altLang="en-US" sz="2000">
              <a:sym typeface="+mn-ea"/>
            </a:endParaRPr>
          </a:p>
        </p:txBody>
      </p:sp>
      <p:sp>
        <p:nvSpPr>
          <p:cNvPr id="2" name="矩形: 圆角 24"/>
          <p:cNvSpPr/>
          <p:nvPr/>
        </p:nvSpPr>
        <p:spPr>
          <a:xfrm>
            <a:off x="6963410" y="1151255"/>
            <a:ext cx="2588895" cy="899160"/>
          </a:xfrm>
          <a:prstGeom prst="roundRect">
            <a:avLst>
              <a:gd name="adj" fmla="val 50000"/>
            </a:avLst>
          </a:prstGeom>
          <a:solidFill>
            <a:srgbClr val="1A43B9"/>
          </a:solidFill>
          <a:ln w="25400" cap="flat" cmpd="sng" algn="ctr">
            <a:solidFill>
              <a:srgbClr val="6A91FE"/>
            </a:solidFill>
            <a:prstDash val="solid"/>
            <a:miter lim="800000"/>
          </a:ln>
          <a:effectLst>
            <a:outerShdw blurRad="444500" dist="330200" dir="5400000" algn="t" rotWithShape="0">
              <a:prstClr val="black">
                <a:alpha val="25000"/>
              </a:prstClr>
            </a:outerShdw>
          </a:effectLst>
        </p:spPr>
        <p:txBody>
          <a:bodyPr rtlCol="0" anchor="ctr"/>
          <a:lstStyle/>
          <a:p>
            <a:pPr marL="0" marR="0" lvl="0" indent="0" algn="ctr" defTabSz="304800" eaLnBrk="1" fontAlgn="auto" latinLnBrk="0" hangingPunct="1">
              <a:lnSpc>
                <a:spcPct val="100000"/>
              </a:lnSpc>
              <a:spcBef>
                <a:spcPts val="0"/>
              </a:spcBef>
              <a:spcAft>
                <a:spcPts val="0"/>
              </a:spcAft>
              <a:buClrTx/>
              <a:buSzTx/>
              <a:buFontTx/>
              <a:buNone/>
              <a:defRPr/>
            </a:pPr>
            <a:r>
              <a:rPr kumimoji="0" lang="zh-CN" altLang="en-US" sz="20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rPr>
              <a:t>管理体系框架结构（</a:t>
            </a:r>
            <a:r>
              <a:rPr lang="zh-CN" altLang="en-US" sz="2000" kern="0" noProof="0">
                <a:ln>
                  <a:noFill/>
                </a:ln>
                <a:solidFill>
                  <a:prstClr val="white"/>
                </a:solidFill>
                <a:effectLst/>
                <a:uLnTx/>
                <a:uFillTx/>
                <a:latin typeface="Arial" panose="020B0604020202020204"/>
                <a:ea typeface="微软雅黑" panose="020B0503020204020204" pitchFamily="34" charset="-122"/>
                <a:sym typeface="+mn-ea"/>
              </a:rPr>
              <a:t>露天煤矿）</a:t>
            </a:r>
            <a:endParaRPr kumimoji="0" lang="zh-CN" altLang="en-US" sz="20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sym typeface="+mn-ea"/>
            </a:endParaRPr>
          </a:p>
        </p:txBody>
      </p:sp>
      <p:cxnSp>
        <p:nvCxnSpPr>
          <p:cNvPr id="38" name="直接连接符 3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9" name="矩形 3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2"/>
          <p:cNvSpPr txBox="1"/>
          <p:nvPr/>
        </p:nvSpPr>
        <p:spPr>
          <a:xfrm>
            <a:off x="266527" y="117426"/>
            <a:ext cx="2820035"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新标准修订情况</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格 10"/>
          <p:cNvGraphicFramePr/>
          <p:nvPr>
            <p:custDataLst>
              <p:tags r:id="rId1"/>
            </p:custDataLst>
          </p:nvPr>
        </p:nvGraphicFramePr>
        <p:xfrm>
          <a:off x="770890" y="1717675"/>
          <a:ext cx="7400290" cy="4474210"/>
        </p:xfrm>
        <a:graphic>
          <a:graphicData uri="http://schemas.openxmlformats.org/drawingml/2006/table">
            <a:tbl>
              <a:tblPr/>
              <a:tblGrid>
                <a:gridCol w="1874520"/>
                <a:gridCol w="1548130"/>
                <a:gridCol w="288290"/>
                <a:gridCol w="2471420"/>
                <a:gridCol w="1217930"/>
              </a:tblGrid>
              <a:tr h="440690">
                <a:tc gridSpan="2">
                  <a:txBody>
                    <a:bodyPr/>
                    <a:lstStyle/>
                    <a:p>
                      <a:pPr indent="0" algn="ctr">
                        <a:buNone/>
                      </a:pPr>
                      <a:r>
                        <a:rPr lang="en-US" sz="2000" b="1" dirty="0">
                          <a:solidFill>
                            <a:srgbClr val="000000"/>
                          </a:solidFill>
                          <a:latin typeface="黑体" panose="02010609060101010101" charset="-122"/>
                          <a:ea typeface="黑体" panose="02010609060101010101" charset="-122"/>
                          <a:cs typeface="黑体" panose="02010609060101010101" charset="-122"/>
                        </a:rPr>
                        <a:t>2026版</a:t>
                      </a:r>
                      <a:endParaRPr lang="en-US" altLang="en-US" sz="2000" b="1" dirty="0">
                        <a:solidFill>
                          <a:srgbClr val="000000"/>
                        </a:solidFill>
                        <a:latin typeface="黑体" panose="02010609060101010101" charset="-122"/>
                        <a:ea typeface="黑体" panose="02010609060101010101" charset="-122"/>
                        <a:cs typeface="黑体" panose="02010609060101010101" charset="-122"/>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rowSpan="13">
                  <a:txBody>
                    <a:bodyPr/>
                    <a:lstStyle/>
                    <a:p>
                      <a:pPr indent="0" algn="ctr">
                        <a:buNone/>
                      </a:pPr>
                      <a:r>
                        <a:rPr lang="en-US" sz="2000" b="1">
                          <a:solidFill>
                            <a:srgbClr val="000000"/>
                          </a:solidFill>
                          <a:latin typeface="黑体" panose="02010609060101010101" charset="-122"/>
                          <a:ea typeface="黑体" panose="02010609060101010101" charset="-122"/>
                          <a:cs typeface="Times New Roman" panose="02020603050405020304" pitchFamily="18" charset="0"/>
                        </a:rPr>
                        <a:t> </a:t>
                      </a:r>
                      <a:endParaRPr lang="en-US" altLang="en-US" sz="2000" b="1">
                        <a:solidFill>
                          <a:srgbClr val="000000"/>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a:solidFill>
                        <a:schemeClr val="tx1"/>
                      </a:solidFill>
                      <a:prstDash val="solid"/>
                    </a:lnB>
                    <a:lnTlToBr>
                      <a:noFill/>
                    </a:lnTlToBr>
                    <a:lnBlToTr>
                      <a:noFill/>
                    </a:lnBlToTr>
                    <a:solidFill>
                      <a:srgbClr val="FAFAFA"/>
                    </a:solidFill>
                  </a:tcPr>
                </a:tc>
                <a:tc gridSpan="2">
                  <a:txBody>
                    <a:bodyPr/>
                    <a:lstStyle/>
                    <a:p>
                      <a:pPr indent="0" algn="ctr">
                        <a:buNone/>
                      </a:pPr>
                      <a:r>
                        <a:rPr lang="en-US" sz="2000" b="1">
                          <a:solidFill>
                            <a:schemeClr val="bg1"/>
                          </a:solidFill>
                          <a:latin typeface="黑体" panose="02010609060101010101" charset="-122"/>
                          <a:ea typeface="黑体" panose="02010609060101010101" charset="-122"/>
                          <a:cs typeface="黑体" panose="02010609060101010101" charset="-122"/>
                        </a:rPr>
                        <a:t>2020版</a:t>
                      </a:r>
                      <a:endParaRPr lang="en-US" altLang="en-US" sz="2000" b="1">
                        <a:solidFill>
                          <a:schemeClr val="bg1"/>
                        </a:solidFill>
                        <a:latin typeface="黑体" panose="02010609060101010101" charset="-122"/>
                        <a:ea typeface="黑体" panose="02010609060101010101" charset="-122"/>
                        <a:cs typeface="黑体" panose="02010609060101010101" charset="-122"/>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5DA2"/>
                    </a:solidFill>
                  </a:tcPr>
                </a:tc>
                <a:tc hMerge="1">
                  <a:tcPr>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354330">
                <a:tc>
                  <a:txBody>
                    <a:bodyPr/>
                    <a:lstStyle/>
                    <a:p>
                      <a:pPr indent="0" algn="ctr">
                        <a:buNone/>
                      </a:pPr>
                      <a:r>
                        <a:rPr lang="en-US" sz="2000" b="1">
                          <a:solidFill>
                            <a:srgbClr val="000000"/>
                          </a:solidFill>
                          <a:latin typeface="黑体" panose="02010609060101010101" charset="-122"/>
                          <a:ea typeface="黑体" panose="02010609060101010101" charset="-122"/>
                          <a:cs typeface="Times New Roman" panose="02020603050405020304" pitchFamily="18" charset="0"/>
                        </a:rPr>
                        <a:t>项目</a:t>
                      </a:r>
                      <a:endParaRPr lang="en-US" altLang="en-US" sz="2000" b="1">
                        <a:solidFill>
                          <a:srgbClr val="000000"/>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a:txBody>
                    <a:bodyPr/>
                    <a:lstStyle/>
                    <a:p>
                      <a:pPr indent="0" algn="ctr">
                        <a:buNone/>
                      </a:pPr>
                      <a:r>
                        <a:rPr lang="en-US" sz="2000" b="1">
                          <a:solidFill>
                            <a:srgbClr val="000000"/>
                          </a:solidFill>
                          <a:latin typeface="黑体" panose="02010609060101010101" charset="-122"/>
                          <a:ea typeface="黑体" panose="02010609060101010101" charset="-122"/>
                          <a:cs typeface="Times New Roman" panose="02020603050405020304" pitchFamily="18" charset="0"/>
                        </a:rPr>
                        <a:t>检查项</a:t>
                      </a:r>
                      <a:endParaRPr lang="en-US" altLang="en-US" sz="2000" b="1">
                        <a:solidFill>
                          <a:srgbClr val="000000"/>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2"/>
                    </a:solid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1">
                          <a:solidFill>
                            <a:schemeClr val="bg1"/>
                          </a:solidFill>
                          <a:latin typeface="黑体" panose="02010609060101010101" charset="-122"/>
                          <a:ea typeface="黑体" panose="02010609060101010101" charset="-122"/>
                          <a:cs typeface="Times New Roman" panose="02020603050405020304" pitchFamily="18" charset="0"/>
                        </a:rPr>
                        <a:t>项目</a:t>
                      </a:r>
                      <a:endParaRPr lang="en-US" altLang="en-US" sz="2000" b="1">
                        <a:solidFill>
                          <a:schemeClr val="bg1"/>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5DA2"/>
                    </a:solidFill>
                  </a:tcPr>
                </a:tc>
                <a:tc>
                  <a:txBody>
                    <a:bodyPr/>
                    <a:lstStyle/>
                    <a:p>
                      <a:pPr indent="0" algn="ctr">
                        <a:buNone/>
                      </a:pPr>
                      <a:r>
                        <a:rPr lang="en-US" sz="2000" b="1">
                          <a:solidFill>
                            <a:schemeClr val="bg1"/>
                          </a:solidFill>
                          <a:latin typeface="黑体" panose="02010609060101010101" charset="-122"/>
                          <a:ea typeface="黑体" panose="02010609060101010101" charset="-122"/>
                          <a:cs typeface="Times New Roman" panose="02020603050405020304" pitchFamily="18" charset="0"/>
                        </a:rPr>
                        <a:t>检查项</a:t>
                      </a:r>
                      <a:endParaRPr lang="en-US" altLang="en-US" sz="2000" b="1">
                        <a:solidFill>
                          <a:schemeClr val="bg1"/>
                        </a:solidFill>
                        <a:latin typeface="黑体" panose="02010609060101010101" charset="-122"/>
                        <a:ea typeface="黑体" panose="0201060906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5DA2"/>
                    </a:solidFill>
                  </a:tcPr>
                </a:tc>
              </a:tr>
              <a:tr h="335280">
                <a:tc rowSpan="3">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通风</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3">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8</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通风系统</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9</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34645">
                <a:tc vMerge="1">
                  <a:tcPr>
                    <a:lnL w="12700">
                      <a:solidFill>
                        <a:schemeClr val="tx1"/>
                      </a:solidFill>
                      <a:prstDash val="soli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局部通风</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6</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35915">
                <a:tc vMerge="1">
                  <a:tcPr>
                    <a:lnL w="12700">
                      <a:solidFill>
                        <a:schemeClr val="tx1"/>
                      </a:solidFill>
                      <a:prstDash val="soli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通风设施</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11</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34645">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瓦斯</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6</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a:solidFill>
                        <a:schemeClr val="tx1"/>
                      </a:solidFill>
                      <a:prstDash val="soli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0" dirty="0" err="1">
                          <a:solidFill>
                            <a:srgbClr val="000000"/>
                          </a:solidFill>
                          <a:latin typeface="仿宋_GB2312" panose="02010609030101010101" charset="-122"/>
                          <a:ea typeface="仿宋_GB2312" panose="02010609030101010101" charset="-122"/>
                          <a:cs typeface="Times New Roman" panose="02020603050405020304" pitchFamily="18" charset="0"/>
                        </a:rPr>
                        <a:t>瓦斯管理</a:t>
                      </a:r>
                      <a:endParaRPr lang="en-US" altLang="en-US" sz="2000" b="0" dirty="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8</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35280">
                <a:tc rowSpan="4" gridSpan="2">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纳至重大灾害防治专业</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4" hMerge="1">
                  <a:tcPr>
                    <a:lnR w="12700" cap="flat" cmpd="sng">
                      <a:solidFill>
                        <a:schemeClr val="tx1"/>
                      </a:solidFill>
                      <a:prstDash val="solid"/>
                      <a:headEnd type="none" w="med" len="med"/>
                      <a:tailEnd type="none" w="med" len="med"/>
                    </a:lnR>
                    <a:lnT w="12700" cap="flat">
                      <a:solidFill>
                        <a:schemeClr val="tx1"/>
                      </a:solidFill>
                      <a:prstDash val="solid"/>
                    </a:lnT>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突出防治</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7</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35280">
                <a:tc vMerge="1" gridSpan="2">
                  <a:tcPr>
                    <a:lnL w="12700">
                      <a:solidFill>
                        <a:schemeClr val="tx1"/>
                      </a:solidFill>
                      <a:prstDash val="solid"/>
                    </a:lnL>
                  </a:tcPr>
                </a:tc>
                <a:tc vMerge="1" hMerge="1">
                  <a:tcPr>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瓦斯抽采</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7</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35280">
                <a:tc vMerge="1" gridSpan="2">
                  <a:tcPr>
                    <a:lnL w="12700">
                      <a:solidFill>
                        <a:schemeClr val="tx1"/>
                      </a:solidFill>
                      <a:prstDash val="solid"/>
                    </a:lnL>
                  </a:tcPr>
                </a:tc>
                <a:tc vMerge="1" hMerge="1">
                  <a:tcPr>
                    <a:lnR w="12700" cap="flat" cmpd="sng">
                      <a:solidFill>
                        <a:schemeClr val="tx1"/>
                      </a:solidFill>
                      <a:prstDash val="solid"/>
                      <a:headEnd type="none" w="med" len="med"/>
                      <a:tailEnd type="none" w="med" len="med"/>
                    </a:lnR>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防灭火</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10</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34010">
                <a:tc vMerge="1" gridSpan="2">
                  <a:tcPr>
                    <a:lnL w="12700">
                      <a:solidFill>
                        <a:schemeClr val="tx1"/>
                      </a:solidFill>
                      <a:prstDash val="solid"/>
                    </a:lnL>
                    <a:lnB w="12700" cap="flat" cmpd="sng">
                      <a:solidFill>
                        <a:schemeClr val="tx1"/>
                      </a:solidFill>
                      <a:prstDash val="solid"/>
                      <a:headEnd type="none" w="med" len="med"/>
                      <a:tailEnd type="none" w="med" len="med"/>
                    </a:lnB>
                  </a:tcPr>
                </a:tc>
                <a:tc vMerge="1" hMerge="1">
                  <a:tcPr>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粉尘防治</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a:solidFill>
                        <a:schemeClr val="tx1"/>
                      </a:solidFill>
                      <a:prstDash val="soli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9</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35280">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安全监控</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6</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安全监控</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a:solidFill>
                        <a:schemeClr val="tx1"/>
                      </a:solidFill>
                      <a:prstDash val="soli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8</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36550">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爆破</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5</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爆破管理与基础工作</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12</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7025">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合计</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a:solidFill>
                        <a:schemeClr val="tx1"/>
                      </a:solidFill>
                      <a:prstDash val="soli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25</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a:solidFill>
                        <a:schemeClr val="tx1"/>
                      </a:solidFill>
                      <a:prstDash val="solid"/>
                    </a:lnB>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合计</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仿宋_GB2312" panose="02010609030101010101" charset="-122"/>
                          <a:ea typeface="仿宋_GB2312" panose="02010609030101010101" charset="-122"/>
                          <a:cs typeface="Times New Roman" panose="02020603050405020304" pitchFamily="18" charset="0"/>
                        </a:rPr>
                        <a:t>87</a:t>
                      </a:r>
                      <a:endParaRPr lang="en-US" altLang="en-US" sz="2000" b="0">
                        <a:solidFill>
                          <a:srgbClr val="000000"/>
                        </a:solidFill>
                        <a:latin typeface="仿宋_GB2312" panose="02010609030101010101" charset="-122"/>
                        <a:ea typeface="仿宋_GB2312" panose="02010609030101010101" charset="-122"/>
                        <a:cs typeface="Times New Roman" panose="02020603050405020304" pitchFamily="18" charset="0"/>
                      </a:endParaRPr>
                    </a:p>
                  </a:txBody>
                  <a:tcPr marL="68580" marR="68580" marT="0" marB="0" anchor="ctr">
                    <a:lnL w="12700" cap="flat" cmpd="sng">
                      <a:solidFill>
                        <a:schemeClr val="tx1"/>
                      </a:solidFill>
                      <a:prstDash val="solid"/>
                      <a:headEnd type="none" w="med" len="med"/>
                      <a:tailEnd type="none" w="med" len="med"/>
                    </a:lnL>
                    <a:lnR w="12700" cap="flat">
                      <a:solidFill>
                        <a:schemeClr val="tx1"/>
                      </a:solidFill>
                      <a:prstDash val="soli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22" name="文本框 21"/>
          <p:cNvSpPr txBox="1"/>
          <p:nvPr>
            <p:custDataLst>
              <p:tags r:id="rId2"/>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一、</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通风专业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sp>
        <p:nvSpPr>
          <p:cNvPr id="12" name="文本框 11"/>
          <p:cNvSpPr txBox="1"/>
          <p:nvPr/>
        </p:nvSpPr>
        <p:spPr>
          <a:xfrm>
            <a:off x="8399145" y="1629410"/>
            <a:ext cx="3587115" cy="4563110"/>
          </a:xfrm>
          <a:prstGeom prst="rect">
            <a:avLst/>
          </a:prstGeom>
          <a:noFill/>
        </p:spPr>
        <p:txBody>
          <a:bodyPr wrap="square" rtlCol="0" anchor="t">
            <a:noAutofit/>
          </a:bodyPr>
          <a:lstStyle/>
          <a:p>
            <a:pPr indent="0" algn="just" fontAlgn="auto">
              <a:lnSpc>
                <a:spcPct val="150000"/>
              </a:lnSpc>
              <a:spcBef>
                <a:spcPts val="0"/>
              </a:spcBef>
              <a:spcAft>
                <a:spcPts val="0"/>
              </a:spcAft>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调整结构内容。</a:t>
            </a:r>
            <a:endPar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ct val="150000"/>
              </a:lnSpc>
              <a:spcBef>
                <a:spcPts val="0"/>
              </a:spcBef>
              <a:spcAft>
                <a:spcPts val="0"/>
              </a:spcAft>
            </a:pP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将原</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标准</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通风专业中</a:t>
            </a:r>
            <a:r>
              <a:rPr lang="zh-CN" altLang="en-US" sz="2000">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防治煤与瓦斯突出</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瓦斯抽采</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防治煤尘爆炸</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防治火灾</a:t>
            </a:r>
            <a:r>
              <a:rPr lang="zh-CN" altLang="en-US" sz="2000">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四项内容</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纳入重大灾害防治部分</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。调整合并后分为</a:t>
            </a:r>
            <a:r>
              <a:rPr lang="en-US" altLang="zh-CN" sz="20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通风</a:t>
            </a:r>
            <a:r>
              <a:rPr lang="en-US" altLang="zh-CN" sz="20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瓦斯</a:t>
            </a:r>
            <a:r>
              <a:rPr lang="en-US" altLang="zh-CN" sz="20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爆破</a:t>
            </a:r>
            <a:r>
              <a:rPr lang="en-US" altLang="zh-CN" sz="20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安全监控</a:t>
            </a:r>
            <a:r>
              <a:rPr lang="en-US" altLang="zh-CN" sz="20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四个大项</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10个小项</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相较于原标准</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减少了6个大项</a:t>
            </a:r>
            <a:r>
              <a:rPr lang="en-US" altLang="zh-CN"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22个小项</a:t>
            </a:r>
            <a:r>
              <a:rPr lang="en-US" altLang="zh-CN"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检查项由原来的87项减少为25项</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ct val="150000"/>
              </a:lnSpc>
              <a:spcBef>
                <a:spcPts val="0"/>
              </a:spcBef>
              <a:spcAft>
                <a:spcPts val="0"/>
              </a:spcAft>
            </a:pPr>
            <a:endPar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3"/>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10" name="直接连接符 9"/>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3" name="矩形 12"/>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2"/>
          <p:cNvSpPr txBox="1"/>
          <p:nvPr/>
        </p:nvSpPr>
        <p:spPr>
          <a:xfrm>
            <a:off x="194519" y="272232"/>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410845" y="1847215"/>
            <a:ext cx="6844030" cy="4795520"/>
            <a:chOff x="1075532" y="1684627"/>
            <a:chExt cx="6127694" cy="3747882"/>
          </a:xfrm>
        </p:grpSpPr>
        <p:sp>
          <p:nvSpPr>
            <p:cNvPr id="47" name="矩形 46"/>
            <p:cNvSpPr/>
            <p:nvPr>
              <p:custDataLst>
                <p:tags r:id="rId1"/>
              </p:custDataLst>
            </p:nvPr>
          </p:nvSpPr>
          <p:spPr>
            <a:xfrm>
              <a:off x="1075532" y="1911426"/>
              <a:ext cx="6127694" cy="2696768"/>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2"/>
              </p:custDataLst>
            </p:nvPr>
          </p:nvSpPr>
          <p:spPr>
            <a:xfrm>
              <a:off x="1461000" y="1684627"/>
              <a:ext cx="1755643" cy="577170"/>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重点说明</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4"/>
              </p:custDataLst>
            </p:nvPr>
          </p:nvSpPr>
          <p:spPr>
            <a:xfrm>
              <a:off x="1075532" y="2358571"/>
              <a:ext cx="6012281" cy="3073938"/>
            </a:xfrm>
            <a:prstGeom prst="rect">
              <a:avLst/>
            </a:prstGeom>
            <a:noFill/>
          </p:spPr>
          <p:txBody>
            <a:bodyPr wrap="square" rtlCol="0">
              <a:noAutofit/>
            </a:bodyPr>
            <a:lstStyle/>
            <a:p>
              <a:pPr marL="342900" indent="414020" algn="just" fontAlgn="auto">
                <a:lnSpc>
                  <a:spcPct val="120000"/>
                </a:lnSpc>
                <a:buClrTx/>
                <a:buSzTx/>
                <a:buFont typeface="Wingdings" panose="05000000000000000000" charset="0"/>
                <a:buChar char="u"/>
              </a:pP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评分表第四项</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安全监控</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调校测试</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中</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安全监控设备中断运行时</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应查明原因</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采取措施并及时处理</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其间应采用人工监测等安全措施</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并填写故障记录</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这里的</a:t>
              </a:r>
              <a:r>
                <a:rPr lang="en-US" altLang="zh-CN"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记录</a:t>
              </a:r>
              <a:r>
                <a:rPr lang="en-US" altLang="zh-CN"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包括故障记录和人工监测数据记录</a:t>
              </a:r>
              <a:r>
                <a:rPr lang="en-US" altLang="zh-CN"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0670" indent="444500" algn="just" fontAlgn="auto">
                <a:lnSpc>
                  <a:spcPct val="120000"/>
                </a:lnSpc>
                <a:spcBef>
                  <a:spcPts val="0"/>
                </a:spcBef>
                <a:spcAft>
                  <a:spcPts val="0"/>
                </a:spcAft>
                <a:buFont typeface="Wingdings" panose="05000000000000000000" charset="0"/>
                <a:buChar char="u"/>
              </a:pP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原标准通风专业分为10个大项</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每大项标准分为100分</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按照所检查存在的问题进行扣分</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最终以10个大项的最低分作为通风部分得分</a:t>
              </a:r>
              <a:r>
                <a:rPr lang="zh-CN" altLang="en-US" sz="20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新标准总分100分</a:t>
              </a:r>
              <a:r>
                <a:rPr lang="en-US" altLang="zh-CN"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最终得分以总分减去检查存在问题扣分为准</a:t>
              </a:r>
              <a:r>
                <a:rPr lang="en-US" altLang="zh-CN" sz="20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评分方法更加简单明了</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0670" indent="444500" algn="just" fontAlgn="auto">
                <a:lnSpc>
                  <a:spcPct val="150000"/>
                </a:lnSpc>
                <a:spcBef>
                  <a:spcPts val="0"/>
                </a:spcBef>
                <a:spcAft>
                  <a:spcPts val="0"/>
                </a:spcAft>
                <a:buFont typeface="Wingdings" panose="05000000000000000000" charset="0"/>
                <a:buChar char="u"/>
              </a:pPr>
              <a:endPar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414020" algn="just" fontAlgn="auto">
                <a:lnSpc>
                  <a:spcPct val="200000"/>
                </a:lnSpc>
                <a:buClrTx/>
                <a:buSzTx/>
                <a:buFont typeface="Wingdings" panose="05000000000000000000" charset="0"/>
                <a:buChar char="u"/>
              </a:pPr>
              <a:endPar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8" name="组合 7"/>
          <p:cNvGrpSpPr/>
          <p:nvPr/>
        </p:nvGrpSpPr>
        <p:grpSpPr>
          <a:xfrm>
            <a:off x="7536180" y="2565400"/>
            <a:ext cx="4326890" cy="3596235"/>
            <a:chOff x="3250095" y="1767263"/>
            <a:chExt cx="5692738" cy="4198825"/>
          </a:xfrm>
        </p:grpSpPr>
        <p:sp>
          <p:nvSpPr>
            <p:cNvPr id="3" name="圆角矩形 2"/>
            <p:cNvSpPr/>
            <p:nvPr/>
          </p:nvSpPr>
          <p:spPr bwMode="auto">
            <a:xfrm>
              <a:off x="5175132" y="1767263"/>
              <a:ext cx="1841735" cy="936149"/>
            </a:xfrm>
            <a:prstGeom prst="roundRect">
              <a:avLst>
                <a:gd name="adj" fmla="val 12446"/>
              </a:avLst>
            </a:prstGeom>
            <a:solidFill>
              <a:schemeClr val="accent1"/>
            </a:solidFill>
            <a:ln w="25400">
              <a:gradFill>
                <a:gsLst>
                  <a:gs pos="0">
                    <a:schemeClr val="tx1">
                      <a:alpha val="20000"/>
                    </a:schemeClr>
                  </a:gs>
                  <a:gs pos="100000">
                    <a:schemeClr val="tx1">
                      <a:alpha val="50000"/>
                    </a:schemeClr>
                  </a:gs>
                </a:gsLst>
                <a:lin ang="5400000" scaled="0"/>
              </a:gradFill>
            </a:ln>
            <a:effectLst>
              <a:outerShdw blurRad="165100" dist="38100" dir="5400000" algn="t" rotWithShape="0">
                <a:prstClr val="black">
                  <a:alpha val="42000"/>
                </a:prstClr>
              </a:outerShdw>
            </a:effectLst>
            <a:scene3d>
              <a:camera prst="orthographicFront">
                <a:rot lat="0" lon="0" rev="0"/>
              </a:camera>
              <a:lightRig rig="balanced" dir="t"/>
            </a:scene3d>
            <a:sp3d contourW="50800">
              <a:bevelT w="38100" h="381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
                  <a:srgbClr val="FF0000"/>
                </a:buClr>
                <a:buSzPct val="70000"/>
                <a:defRPr/>
              </a:pPr>
              <a:endParaRPr lang="zh-CN" altLang="en-US"/>
            </a:p>
          </p:txBody>
        </p:sp>
        <p:sp>
          <p:nvSpPr>
            <p:cNvPr id="5" name="圆角矩形 4"/>
            <p:cNvSpPr/>
            <p:nvPr/>
          </p:nvSpPr>
          <p:spPr bwMode="auto">
            <a:xfrm>
              <a:off x="3250095" y="3735848"/>
              <a:ext cx="1530785" cy="778094"/>
            </a:xfrm>
            <a:prstGeom prst="roundRect">
              <a:avLst>
                <a:gd name="adj" fmla="val 12446"/>
              </a:avLst>
            </a:prstGeom>
            <a:solidFill>
              <a:schemeClr val="accent2"/>
            </a:solidFill>
            <a:ln w="25400">
              <a:gradFill>
                <a:gsLst>
                  <a:gs pos="0">
                    <a:schemeClr val="tx1">
                      <a:alpha val="20000"/>
                    </a:schemeClr>
                  </a:gs>
                  <a:gs pos="100000">
                    <a:schemeClr val="tx1">
                      <a:alpha val="50000"/>
                    </a:schemeClr>
                  </a:gs>
                </a:gsLst>
                <a:lin ang="5400000" scaled="0"/>
              </a:gradFill>
            </a:ln>
            <a:effectLst>
              <a:outerShdw blurRad="165100" dist="38100" dir="5400000" algn="t" rotWithShape="0">
                <a:prstClr val="black">
                  <a:alpha val="42000"/>
                </a:prstClr>
              </a:outerShdw>
            </a:effectLst>
            <a:scene3d>
              <a:camera prst="orthographicFront">
                <a:rot lat="0" lon="0" rev="0"/>
              </a:camera>
              <a:lightRig rig="balanced" dir="t"/>
            </a:scene3d>
            <a:sp3d contourW="50800">
              <a:bevelT w="38100" h="381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
                  <a:srgbClr val="FF0000"/>
                </a:buClr>
                <a:buSzPct val="70000"/>
                <a:defRPr/>
              </a:pPr>
              <a:endParaRPr lang="zh-CN" altLang="en-US"/>
            </a:p>
          </p:txBody>
        </p:sp>
        <p:sp>
          <p:nvSpPr>
            <p:cNvPr id="7" name="圆角矩形 6"/>
            <p:cNvSpPr/>
            <p:nvPr/>
          </p:nvSpPr>
          <p:spPr bwMode="auto">
            <a:xfrm>
              <a:off x="7411119" y="3735848"/>
              <a:ext cx="1530785" cy="778094"/>
            </a:xfrm>
            <a:prstGeom prst="roundRect">
              <a:avLst>
                <a:gd name="adj" fmla="val 12446"/>
              </a:avLst>
            </a:prstGeom>
            <a:solidFill>
              <a:schemeClr val="accent2"/>
            </a:solidFill>
            <a:ln w="25400">
              <a:gradFill>
                <a:gsLst>
                  <a:gs pos="0">
                    <a:schemeClr val="tx1">
                      <a:alpha val="20000"/>
                    </a:schemeClr>
                  </a:gs>
                  <a:gs pos="100000">
                    <a:schemeClr val="tx1">
                      <a:alpha val="50000"/>
                    </a:schemeClr>
                  </a:gs>
                </a:gsLst>
                <a:lin ang="5400000" scaled="0"/>
              </a:gradFill>
            </a:ln>
            <a:effectLst>
              <a:outerShdw blurRad="165100" dist="38100" dir="5400000" algn="t" rotWithShape="0">
                <a:prstClr val="black">
                  <a:alpha val="42000"/>
                </a:prstClr>
              </a:outerShdw>
            </a:effectLst>
            <a:scene3d>
              <a:camera prst="orthographicFront">
                <a:rot lat="0" lon="0" rev="0"/>
              </a:camera>
              <a:lightRig rig="balanced" dir="t"/>
            </a:scene3d>
            <a:sp3d contourW="50800">
              <a:bevelT w="38100" h="381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
                  <a:srgbClr val="FF0000"/>
                </a:buClr>
                <a:buSzPct val="70000"/>
                <a:defRPr/>
              </a:pPr>
              <a:endParaRPr lang="zh-CN" altLang="en-US"/>
            </a:p>
          </p:txBody>
        </p:sp>
        <p:grpSp>
          <p:nvGrpSpPr>
            <p:cNvPr id="18" name="组合 17"/>
            <p:cNvGrpSpPr/>
            <p:nvPr/>
          </p:nvGrpSpPr>
          <p:grpSpPr>
            <a:xfrm>
              <a:off x="4015488" y="2703412"/>
              <a:ext cx="4161024" cy="1032436"/>
              <a:chOff x="4015488" y="3091069"/>
              <a:chExt cx="4161024" cy="1331906"/>
            </a:xfrm>
          </p:grpSpPr>
          <p:cxnSp>
            <p:nvCxnSpPr>
              <p:cNvPr id="11" name="肘形连接符 10"/>
              <p:cNvCxnSpPr>
                <a:stCxn id="5" idx="0"/>
                <a:endCxn id="3" idx="2"/>
              </p:cNvCxnSpPr>
              <p:nvPr/>
            </p:nvCxnSpPr>
            <p:spPr>
              <a:xfrm rot="5400000" flipH="1" flipV="1">
                <a:off x="4389791" y="2716766"/>
                <a:ext cx="1331906" cy="208051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5" name="肘形连接符 14"/>
              <p:cNvCxnSpPr>
                <a:stCxn id="7" idx="0"/>
                <a:endCxn id="3" idx="2"/>
              </p:cNvCxnSpPr>
              <p:nvPr/>
            </p:nvCxnSpPr>
            <p:spPr>
              <a:xfrm rot="16200000" flipV="1">
                <a:off x="6470303" y="2716766"/>
                <a:ext cx="1331906" cy="2080512"/>
              </a:xfrm>
              <a:prstGeom prst="bentConnector3">
                <a:avLst/>
              </a:prstGeom>
            </p:spPr>
            <p:style>
              <a:lnRef idx="1">
                <a:schemeClr val="accent1"/>
              </a:lnRef>
              <a:fillRef idx="0">
                <a:schemeClr val="accent1"/>
              </a:fillRef>
              <a:effectRef idx="0">
                <a:schemeClr val="accent1"/>
              </a:effectRef>
              <a:fontRef idx="minor">
                <a:schemeClr val="tx1"/>
              </a:fontRef>
            </p:style>
          </p:cxnSp>
        </p:grpSp>
        <p:sp>
          <p:nvSpPr>
            <p:cNvPr id="19" name="文本框 18"/>
            <p:cNvSpPr txBox="1"/>
            <p:nvPr/>
          </p:nvSpPr>
          <p:spPr>
            <a:xfrm>
              <a:off x="5336922" y="1987204"/>
              <a:ext cx="1518082" cy="465600"/>
            </a:xfrm>
            <a:prstGeom prst="rect">
              <a:avLst/>
            </a:prstGeom>
            <a:noFill/>
          </p:spPr>
          <p:txBody>
            <a:bodyPr wrap="square" rtlCol="0">
              <a:spAutoFit/>
              <a:scene3d>
                <a:camera prst="orthographicFront"/>
                <a:lightRig rig="threePt" dir="t"/>
              </a:scene3d>
              <a:sp3d contourW="12700"/>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记录</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5343310" y="3936223"/>
              <a:ext cx="1518082" cy="465600"/>
            </a:xfrm>
            <a:prstGeom prst="rect">
              <a:avLst/>
            </a:prstGeom>
            <a:noFill/>
          </p:spPr>
          <p:txBody>
            <a:bodyPr wrap="square" rtlCol="0">
              <a:spAutoFit/>
              <a:scene3d>
                <a:camera prst="orthographicFront"/>
                <a:lightRig rig="threePt" dir="t"/>
              </a:scene3d>
              <a:sp3d contourW="12700"/>
            </a:bodyPr>
            <a:lstStyle/>
            <a:p>
              <a:pPr algn="ctr"/>
              <a:r>
                <a:rPr lang="zh-CN" altLang="en-US" sz="2000" b="1" dirty="0">
                  <a:solidFill>
                    <a:schemeClr val="bg1"/>
                  </a:solidFill>
                </a:rPr>
                <a:t>总经理</a:t>
              </a:r>
              <a:endParaRPr lang="zh-CN" altLang="en-US" sz="2000" b="1" dirty="0">
                <a:solidFill>
                  <a:schemeClr val="bg1"/>
                </a:solidFill>
              </a:endParaRPr>
            </a:p>
          </p:txBody>
        </p:sp>
        <p:sp>
          <p:nvSpPr>
            <p:cNvPr id="21" name="文本框 20"/>
            <p:cNvSpPr txBox="1"/>
            <p:nvPr/>
          </p:nvSpPr>
          <p:spPr>
            <a:xfrm>
              <a:off x="3262922" y="3940026"/>
              <a:ext cx="1518082" cy="430013"/>
            </a:xfrm>
            <a:prstGeom prst="rect">
              <a:avLst/>
            </a:prstGeom>
            <a:noFill/>
          </p:spPr>
          <p:txBody>
            <a:bodyPr wrap="square" rtlCol="0">
              <a:spAutoFit/>
              <a:scene3d>
                <a:camera prst="orthographicFront"/>
                <a:lightRig rig="threePt" dir="t"/>
              </a:scene3d>
              <a:sp3d contourW="12700"/>
            </a:bodyPr>
            <a:lstStyle/>
            <a:p>
              <a:pPr algn="ctr"/>
              <a:r>
                <a:rPr lang="zh-CN" altLang="en-US" sz="1800" b="1" dirty="0">
                  <a:solidFill>
                    <a:schemeClr val="bg1"/>
                  </a:solidFill>
                  <a:latin typeface="微软雅黑" panose="020B0503020204020204" pitchFamily="34" charset="-122"/>
                  <a:ea typeface="微软雅黑" panose="020B0503020204020204" pitchFamily="34" charset="-122"/>
                </a:rPr>
                <a:t>故障记录</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7424751" y="3736231"/>
              <a:ext cx="1518082" cy="753264"/>
            </a:xfrm>
            <a:prstGeom prst="rect">
              <a:avLst/>
            </a:prstGeom>
            <a:noFill/>
          </p:spPr>
          <p:txBody>
            <a:bodyPr wrap="square" rtlCol="0">
              <a:spAutoFit/>
              <a:scene3d>
                <a:camera prst="orthographicFront"/>
                <a:lightRig rig="threePt" dir="t"/>
              </a:scene3d>
              <a:sp3d contourW="12700"/>
            </a:bodyPr>
            <a:lstStyle/>
            <a:p>
              <a:pPr algn="ctr"/>
              <a:r>
                <a:rPr lang="zh-CN" altLang="en-US" sz="1800" b="1" dirty="0">
                  <a:solidFill>
                    <a:schemeClr val="bg1"/>
                  </a:solidFill>
                  <a:latin typeface="微软雅黑" panose="020B0503020204020204" pitchFamily="34" charset="-122"/>
                  <a:ea typeface="微软雅黑" panose="020B0503020204020204" pitchFamily="34" charset="-122"/>
                </a:rPr>
                <a:t>监测数据记录</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5343310" y="5140908"/>
              <a:ext cx="1518082" cy="825180"/>
            </a:xfrm>
            <a:prstGeom prst="rect">
              <a:avLst/>
            </a:prstGeom>
            <a:noFill/>
          </p:spPr>
          <p:txBody>
            <a:bodyPr wrap="square" rtlCol="0">
              <a:spAutoFit/>
              <a:scene3d>
                <a:camera prst="orthographicFront"/>
                <a:lightRig rig="threePt" dir="t"/>
              </a:scene3d>
              <a:sp3d contourW="12700"/>
            </a:bodyPr>
            <a:lstStyle/>
            <a:p>
              <a:pPr algn="ctr"/>
              <a:r>
                <a:rPr lang="zh-CN" altLang="en-US" sz="2000" b="1" dirty="0">
                  <a:solidFill>
                    <a:schemeClr val="bg1"/>
                  </a:solidFill>
                </a:rPr>
                <a:t>职务名称</a:t>
              </a:r>
              <a:endParaRPr lang="zh-CN" altLang="en-US" sz="2000" b="1" dirty="0">
                <a:solidFill>
                  <a:schemeClr val="bg1"/>
                </a:solidFill>
              </a:endParaRPr>
            </a:p>
          </p:txBody>
        </p:sp>
      </p:grpSp>
      <p:sp>
        <p:nvSpPr>
          <p:cNvPr id="9" name="剪去单角的矩形 8"/>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5"/>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2" name="文本框 11"/>
          <p:cNvSpPr txBox="1"/>
          <p:nvPr>
            <p:custDataLst>
              <p:tags r:id="rId6"/>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一、</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通风专业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26" name="直接连接符 25"/>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7" name="矩形 26"/>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
          <p:cNvSpPr txBox="1"/>
          <p:nvPr/>
        </p:nvSpPr>
        <p:spPr>
          <a:xfrm>
            <a:off x="194519" y="261442"/>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6675120" y="1485900"/>
            <a:ext cx="5026025" cy="5171440"/>
          </a:xfrm>
          <a:prstGeom prst="rect">
            <a:avLst/>
          </a:prstGeom>
          <a:noFill/>
        </p:spPr>
        <p:txBody>
          <a:bodyPr wrap="square" rtlCol="0" anchor="t">
            <a:noAutofit/>
          </a:bodyPr>
          <a:lstStyle/>
          <a:p>
            <a:pPr indent="0" algn="just" fontAlgn="auto">
              <a:lnSpc>
                <a:spcPts val="2600"/>
              </a:lnSpc>
            </a:pP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调整结构内容</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2600"/>
              </a:lnSpc>
            </a:pP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将专业名称由</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地质灾害防治与测量</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改为</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地质测量</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把将原标准中的</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防治水和防治冲击地压</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两项内容</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纳入</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重大灾害防治</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将原标准中的</a:t>
            </a: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5张评分表</a:t>
            </a:r>
            <a:r>
              <a:rPr lang="en-US" altLang="zh-CN" sz="16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4种评分方法</a:t>
            </a:r>
            <a:r>
              <a:rPr lang="en-US" altLang="zh-CN" sz="16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合并为一张评分表</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一种评分方法</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使得检查及评分更加简单明了</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2600"/>
              </a:lnSpc>
            </a:pP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二、</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明确检查资料</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2600"/>
              </a:lnSpc>
            </a:pPr>
            <a:r>
              <a:rPr lang="en-US" altLang="zh-CN"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新标准明确考核</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14类</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图纸资料</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3项</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制度</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两项</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报告</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被考核</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煤矿</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不再需要提前准备大量图纸资料</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仅准备日常必备图纸</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制度及报告即可。</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2600"/>
              </a:lnSpc>
              <a:buClrTx/>
              <a:buSzTx/>
              <a:buFontTx/>
            </a:pP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三、倡导科技创新</a:t>
            </a:r>
            <a:endPar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26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新增附加加分项</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鼓励煤矿积极推进透明地质新理论</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新技术</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新方法</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新装备等建设应用</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考核期内</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创新应用新理论</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新技术</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新方法</a:t>
            </a:r>
            <a:r>
              <a:rPr lang="en-US" altLang="zh-CN" sz="1600" dirty="0">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新装备并</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获得省部级以上奖项每1项加1分</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最多加2分</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2"/>
            </p:custDataLst>
          </p:nvPr>
        </p:nvSpPr>
        <p:spPr>
          <a:xfrm>
            <a:off x="868045" y="909514"/>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二、</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地质测量专业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pic>
        <p:nvPicPr>
          <p:cNvPr id="4" name="图片 3"/>
          <p:cNvPicPr>
            <a:picLocks noChangeAspect="1"/>
          </p:cNvPicPr>
          <p:nvPr/>
        </p:nvPicPr>
        <p:blipFill>
          <a:blip r:embed="rId3" cstate="print"/>
          <a:stretch>
            <a:fillRect/>
          </a:stretch>
        </p:blipFill>
        <p:spPr>
          <a:xfrm>
            <a:off x="868045" y="1485900"/>
            <a:ext cx="5645150" cy="5172075"/>
          </a:xfrm>
          <a:prstGeom prst="rect">
            <a:avLst/>
          </a:prstGeom>
        </p:spPr>
      </p:pic>
      <p:cxnSp>
        <p:nvCxnSpPr>
          <p:cNvPr id="10" name="直接连接符 9"/>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1" name="矩形 10"/>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srcRect l="1070" t="33281" r="1019" b="389"/>
          <a:stretch>
            <a:fillRect/>
          </a:stretch>
        </p:blipFill>
        <p:spPr>
          <a:xfrm>
            <a:off x="7108190" y="2499995"/>
            <a:ext cx="4636135" cy="1624965"/>
          </a:xfrm>
          <a:prstGeom prst="rect">
            <a:avLst/>
          </a:prstGeom>
          <a:ln>
            <a:solidFill>
              <a:schemeClr val="tx1"/>
            </a:solidFill>
          </a:ln>
        </p:spPr>
      </p:pic>
      <p:grpSp>
        <p:nvGrpSpPr>
          <p:cNvPr id="31" name="组合 30"/>
          <p:cNvGrpSpPr/>
          <p:nvPr/>
        </p:nvGrpSpPr>
        <p:grpSpPr>
          <a:xfrm>
            <a:off x="338452" y="1847215"/>
            <a:ext cx="6624322" cy="4772026"/>
            <a:chOff x="882227" y="1684627"/>
            <a:chExt cx="5930982" cy="3729519"/>
          </a:xfrm>
        </p:grpSpPr>
        <p:sp>
          <p:nvSpPr>
            <p:cNvPr id="47" name="矩形 46"/>
            <p:cNvSpPr/>
            <p:nvPr>
              <p:custDataLst>
                <p:tags r:id="rId2"/>
              </p:custDataLst>
            </p:nvPr>
          </p:nvSpPr>
          <p:spPr>
            <a:xfrm>
              <a:off x="1075532" y="1911425"/>
              <a:ext cx="5737677" cy="140744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3"/>
              </p:custDataLst>
            </p:nvPr>
          </p:nvSpPr>
          <p:spPr>
            <a:xfrm>
              <a:off x="1461000" y="1684627"/>
              <a:ext cx="1841492" cy="577170"/>
            </a:xfrm>
            <a:prstGeom prst="roundRect">
              <a:avLst>
                <a:gd name="adj" fmla="val 50000"/>
              </a:avLst>
            </a:prstGeom>
            <a:blipFill rotWithShape="1">
              <a:blip r:embed="rId4"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重点说明</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2" name="文本框 1"/>
            <p:cNvSpPr txBox="1"/>
            <p:nvPr>
              <p:custDataLst>
                <p:tags r:id="rId5"/>
              </p:custDataLst>
            </p:nvPr>
          </p:nvSpPr>
          <p:spPr>
            <a:xfrm>
              <a:off x="882227" y="2311921"/>
              <a:ext cx="5829781" cy="3102225"/>
            </a:xfrm>
            <a:prstGeom prst="rect">
              <a:avLst/>
            </a:prstGeom>
            <a:noFill/>
          </p:spPr>
          <p:txBody>
            <a:bodyPr wrap="square" rtlCol="0">
              <a:spAutoFit/>
            </a:bodyPr>
            <a:lstStyle/>
            <a:p>
              <a:pPr marL="342900" indent="466090" algn="just" fontAlgn="auto">
                <a:lnSpc>
                  <a:spcPct val="200000"/>
                </a:lnSpc>
                <a:buFont typeface="Wingdings" panose="05000000000000000000" charset="0"/>
                <a:buChar char="u"/>
              </a:pP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评分表第一项</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基础管理</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装备管理</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评分方法中</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为本矿服务的物探装备</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是</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指至少各有一种地质和水文地质物探装备</a:t>
              </a:r>
              <a:r>
                <a:rPr lang="en-US" altLang="zh-CN"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可自购装备</a:t>
              </a:r>
              <a:r>
                <a:rPr lang="en-US" altLang="zh-CN"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也可以是为本矿服务的有资质单位的装备</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466090" algn="just" fontAlgn="auto">
                <a:lnSpc>
                  <a:spcPct val="200000"/>
                </a:lnSpc>
                <a:buFont typeface="Wingdings" panose="05000000000000000000" charset="0"/>
                <a:buChar char="u"/>
              </a:pP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评分表第四项</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资源储量管理</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三量</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管理中</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对</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三量</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的考核检查</a:t>
              </a:r>
              <a:r>
                <a:rPr lang="en-US" altLang="zh-CN"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主要抽查一年内的</a:t>
              </a:r>
              <a:r>
                <a:rPr lang="en-US" altLang="zh-CN"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三量</a:t>
              </a:r>
              <a:r>
                <a:rPr lang="en-US" altLang="zh-CN"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报表</a:t>
              </a:r>
              <a:r>
                <a:rPr lang="en-US" altLang="zh-CN"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分析报告等资料</a:t>
              </a:r>
              <a:r>
                <a:rPr lang="en-US" altLang="zh-CN"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endParaRPr lang="en-US" altLang="zh-CN"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endParaRPr>
            </a:p>
          </p:txBody>
        </p:sp>
      </p:grpSp>
      <p:pic>
        <p:nvPicPr>
          <p:cNvPr id="5" name="图片 4"/>
          <p:cNvPicPr>
            <a:picLocks noChangeAspect="1"/>
          </p:cNvPicPr>
          <p:nvPr/>
        </p:nvPicPr>
        <p:blipFill>
          <a:blip r:embed="rId6" cstate="print"/>
          <a:srcRect l="9555" r="1898"/>
          <a:stretch>
            <a:fillRect/>
          </a:stretch>
        </p:blipFill>
        <p:spPr>
          <a:xfrm>
            <a:off x="7105650" y="4143375"/>
            <a:ext cx="4638675" cy="2504440"/>
          </a:xfrm>
          <a:prstGeom prst="rect">
            <a:avLst/>
          </a:prstGeom>
          <a:ln>
            <a:solidFill>
              <a:schemeClr val="tx1"/>
            </a:solidFill>
          </a:ln>
        </p:spPr>
      </p:pic>
      <p:pic>
        <p:nvPicPr>
          <p:cNvPr id="6" name="图片 5"/>
          <p:cNvPicPr>
            <a:picLocks noChangeAspect="1"/>
          </p:cNvPicPr>
          <p:nvPr/>
        </p:nvPicPr>
        <p:blipFill>
          <a:blip r:embed="rId7" cstate="print"/>
          <a:srcRect t="19915" r="8564" b="41765"/>
          <a:stretch>
            <a:fillRect/>
          </a:stretch>
        </p:blipFill>
        <p:spPr>
          <a:xfrm>
            <a:off x="7107555" y="2137410"/>
            <a:ext cx="4637405" cy="354330"/>
          </a:xfrm>
          <a:prstGeom prst="rect">
            <a:avLst/>
          </a:prstGeom>
          <a:ln>
            <a:solidFill>
              <a:schemeClr val="tx1"/>
            </a:solidFill>
          </a:ln>
        </p:spPr>
      </p:pic>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8"/>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8" name="文本框 7"/>
          <p:cNvSpPr txBox="1"/>
          <p:nvPr>
            <p:custDataLst>
              <p:tags r:id="rId9"/>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二、</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地质测量专业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6" name="直接连接符 15"/>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7" name="矩形 16"/>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554355" y="1635425"/>
            <a:ext cx="11210925" cy="18005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2" name="表格 1"/>
          <p:cNvGraphicFramePr/>
          <p:nvPr>
            <p:custDataLst>
              <p:tags r:id="rId2"/>
            </p:custDataLst>
          </p:nvPr>
        </p:nvGraphicFramePr>
        <p:xfrm>
          <a:off x="842645" y="1703070"/>
          <a:ext cx="7704455" cy="4561840"/>
        </p:xfrm>
        <a:graphic>
          <a:graphicData uri="http://schemas.openxmlformats.org/drawingml/2006/table">
            <a:tbl>
              <a:tblPr/>
              <a:tblGrid>
                <a:gridCol w="2319655"/>
                <a:gridCol w="1505585"/>
                <a:gridCol w="208280"/>
                <a:gridCol w="2295525"/>
                <a:gridCol w="1375410"/>
              </a:tblGrid>
              <a:tr h="570230">
                <a:tc gridSpan="2">
                  <a:txBody>
                    <a:bodyPr/>
                    <a:lstStyle/>
                    <a:p>
                      <a:pPr marL="57785" indent="0" algn="ctr" fontAlgn="ctr">
                        <a:spcBef>
                          <a:spcPct val="0"/>
                        </a:spcBef>
                        <a:spcAft>
                          <a:spcPct val="0"/>
                        </a:spcAft>
                      </a:pPr>
                      <a:r>
                        <a:rPr lang="en-US" altLang="zh-CN" sz="1800" b="1" i="0">
                          <a:latin typeface="Times New Roman" panose="02020603050405020304"/>
                          <a:ea typeface="宋体" panose="02010600030101010101" pitchFamily="2" charset="-122"/>
                        </a:rPr>
                        <a:t>2026版</a:t>
                      </a:r>
                      <a:endParaRPr lang="zh-CN" sz="1800" b="1" i="0">
                        <a:latin typeface="黑体" panose="02010609060101010101" charset="-122"/>
                        <a:ea typeface="黑体" panose="02010609060101010101" charset="-122"/>
                      </a:endParaRPr>
                    </a:p>
                  </a:txBody>
                  <a:tcPr marL="68580" marR="68580" marT="0" marB="0" anchor="ctr">
                    <a:lnL>
                      <a:noFill/>
                    </a:lnL>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hMerge="1">
                  <a:tcPr>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c rowSpan="8">
                  <a:txBody>
                    <a:bodyPr/>
                    <a:lstStyle/>
                    <a:p>
                      <a:pPr marL="57785" indent="0" algn="ctr">
                        <a:spcBef>
                          <a:spcPct val="0"/>
                        </a:spcBef>
                        <a:spcAft>
                          <a:spcPct val="0"/>
                        </a:spcAft>
                      </a:pPr>
                      <a:r>
                        <a:rPr lang="en-US" altLang="zh-CN" sz="1800" b="0" i="0">
                          <a:latin typeface="Times New Roman" panose="02020603050405020304"/>
                          <a:ea typeface="宋体" panose="02010600030101010101" pitchFamily="2" charset="-122"/>
                        </a:rPr>
                        <a:t> </a:t>
                      </a:r>
                      <a:endParaRPr lang="en-US" altLang="zh-CN" sz="1800" b="0"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rgbClr val="FAFAFA"/>
                    </a:solidFill>
                  </a:tcPr>
                </a:tc>
                <a:tc gridSpan="2">
                  <a:txBody>
                    <a:bodyPr/>
                    <a:lstStyle/>
                    <a:p>
                      <a:pPr marL="57785" indent="0" algn="ctr" fontAlgn="ctr">
                        <a:spcBef>
                          <a:spcPct val="0"/>
                        </a:spcBef>
                        <a:spcAft>
                          <a:spcPct val="0"/>
                        </a:spcAft>
                      </a:pPr>
                      <a:r>
                        <a:rPr lang="en-US" altLang="zh-CN" sz="1800" b="1" i="0">
                          <a:solidFill>
                            <a:schemeClr val="bg1"/>
                          </a:solidFill>
                          <a:latin typeface="Times New Roman" panose="02020603050405020304"/>
                          <a:ea typeface="宋体" panose="02010600030101010101" pitchFamily="2" charset="-122"/>
                        </a:rPr>
                        <a:t>2020</a:t>
                      </a:r>
                      <a:r>
                        <a:rPr lang="zh-CN" sz="1800" b="1" i="0">
                          <a:solidFill>
                            <a:schemeClr val="bg1"/>
                          </a:solidFill>
                          <a:latin typeface="黑体" panose="02010609060101010101" charset="-122"/>
                          <a:ea typeface="黑体" panose="02010609060101010101" charset="-122"/>
                        </a:rPr>
                        <a:t>版</a:t>
                      </a:r>
                      <a:endParaRPr lang="zh-CN" sz="1800" b="1" i="0">
                        <a:solidFill>
                          <a:schemeClr val="bg1"/>
                        </a:solidFill>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a:noFill/>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solidFill>
                  </a:tcPr>
                </a:tc>
                <a:tc hMerge="1">
                  <a:tcPr>
                    <a:lnR>
                      <a:noFill/>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r>
              <a:tr h="570230">
                <a:tc>
                  <a:txBody>
                    <a:bodyPr/>
                    <a:lstStyle/>
                    <a:p>
                      <a:pPr marL="57785" indent="0" algn="ctr" fontAlgn="ctr">
                        <a:spcBef>
                          <a:spcPct val="0"/>
                        </a:spcBef>
                        <a:spcAft>
                          <a:spcPct val="0"/>
                        </a:spcAft>
                      </a:pPr>
                      <a:r>
                        <a:rPr lang="zh-CN" sz="1800" b="1" i="0">
                          <a:latin typeface="黑体" panose="02010609060101010101" charset="-122"/>
                          <a:ea typeface="黑体" panose="02010609060101010101" charset="-122"/>
                        </a:rPr>
                        <a:t>项目</a:t>
                      </a:r>
                      <a:endParaRPr lang="zh-CN" sz="1800" b="1" i="0">
                        <a:latin typeface="黑体" panose="02010609060101010101" charset="-122"/>
                        <a:ea typeface="黑体" panose="0201060906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a:txBody>
                    <a:bodyPr/>
                    <a:lstStyle/>
                    <a:p>
                      <a:pPr marL="57785" indent="0" algn="ctr" fontAlgn="ctr">
                        <a:spcBef>
                          <a:spcPct val="0"/>
                        </a:spcBef>
                        <a:spcAft>
                          <a:spcPct val="0"/>
                        </a:spcAft>
                      </a:pPr>
                      <a:r>
                        <a:rPr lang="zh-CN" sz="1800" b="1" i="0">
                          <a:latin typeface="黑体" panose="02010609060101010101" charset="-122"/>
                          <a:ea typeface="黑体" panose="02010609060101010101" charset="-122"/>
                        </a:rPr>
                        <a:t>检查项</a:t>
                      </a:r>
                      <a:endParaRPr lang="zh-CN" sz="1800" b="1" i="0">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1" i="0">
                          <a:solidFill>
                            <a:schemeClr val="bg1"/>
                          </a:solidFill>
                          <a:latin typeface="黑体" panose="02010609060101010101" charset="-122"/>
                          <a:ea typeface="黑体" panose="02010609060101010101" charset="-122"/>
                        </a:rPr>
                        <a:t>项目</a:t>
                      </a:r>
                      <a:endParaRPr lang="zh-CN" sz="1800" b="1" i="0">
                        <a:solidFill>
                          <a:schemeClr val="bg1"/>
                        </a:solidFill>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solidFill>
                  </a:tcPr>
                </a:tc>
                <a:tc>
                  <a:txBody>
                    <a:bodyPr/>
                    <a:lstStyle/>
                    <a:p>
                      <a:pPr marL="57785" indent="0" algn="ctr" fontAlgn="ctr">
                        <a:spcBef>
                          <a:spcPct val="0"/>
                        </a:spcBef>
                        <a:spcAft>
                          <a:spcPct val="0"/>
                        </a:spcAft>
                      </a:pPr>
                      <a:r>
                        <a:rPr lang="zh-CN" sz="1800" b="1" i="0">
                          <a:solidFill>
                            <a:schemeClr val="bg1"/>
                          </a:solidFill>
                          <a:latin typeface="黑体" panose="02010609060101010101" charset="-122"/>
                          <a:ea typeface="黑体" panose="02010609060101010101" charset="-122"/>
                        </a:rPr>
                        <a:t>检查项</a:t>
                      </a:r>
                      <a:endParaRPr lang="zh-CN" sz="1800" b="1" i="0">
                        <a:solidFill>
                          <a:schemeClr val="bg1"/>
                        </a:solidFill>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solidFill>
                  </a:tcPr>
                </a:tc>
              </a:tr>
              <a:tr h="570230">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基础管理</a:t>
                      </a:r>
                      <a:endParaRPr lang="zh-CN" sz="18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宋体" panose="02010600030101010101" pitchFamily="2" charset="-122"/>
                        </a:rPr>
                        <a:t>11</a:t>
                      </a:r>
                      <a:endParaRPr lang="en-US" altLang="zh-CN" sz="1800" b="0"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基础管理</a:t>
                      </a:r>
                      <a:endParaRPr lang="zh-CN" sz="18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仿宋_GB2312" panose="02010609030101010101" charset="-122"/>
                        </a:rPr>
                        <a:t>16</a:t>
                      </a:r>
                      <a:endParaRPr lang="en-US" altLang="zh-CN" sz="1800" b="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70230">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质量与安全</a:t>
                      </a:r>
                      <a:endParaRPr lang="zh-CN" sz="18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宋体" panose="02010600030101010101" pitchFamily="2" charset="-122"/>
                        </a:rPr>
                        <a:t>19</a:t>
                      </a:r>
                      <a:endParaRPr lang="en-US" altLang="zh-CN" sz="1800" b="0"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质量与安全</a:t>
                      </a:r>
                      <a:endParaRPr lang="zh-CN" sz="18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宋体" panose="02010600030101010101" pitchFamily="2" charset="-122"/>
                        </a:rPr>
                        <a:t>20</a:t>
                      </a:r>
                      <a:endParaRPr lang="en-US" altLang="zh-CN" sz="1800" b="0"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70230">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机电设备</a:t>
                      </a:r>
                      <a:endParaRPr lang="zh-CN" sz="18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仿宋_GB2312" panose="02010609030101010101" charset="-122"/>
                        </a:rPr>
                        <a:t>26</a:t>
                      </a:r>
                      <a:endParaRPr lang="en-US" altLang="zh-CN" sz="1800" b="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机电设备</a:t>
                      </a:r>
                      <a:endParaRPr lang="zh-CN" sz="18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仿宋_GB2312" panose="02010609030101010101" charset="-122"/>
                        </a:rPr>
                        <a:t>33</a:t>
                      </a:r>
                      <a:endParaRPr lang="en-US" altLang="zh-CN" sz="1800" b="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70230">
                <a:tc>
                  <a:txBody>
                    <a:bodyPr/>
                    <a:lstStyle/>
                    <a:p>
                      <a:pPr marL="57785" indent="0" algn="ctr">
                        <a:spcBef>
                          <a:spcPct val="0"/>
                        </a:spcBef>
                        <a:spcAft>
                          <a:spcPct val="0"/>
                        </a:spcAft>
                      </a:pPr>
                      <a:r>
                        <a:rPr lang="en-US" altLang="zh-CN" sz="1800" b="0" i="0">
                          <a:latin typeface="Times New Roman" panose="02020603050405020304"/>
                          <a:ea typeface="仿宋_GB2312" panose="02010609030101010101" charset="-122"/>
                        </a:rPr>
                        <a:t>/</a:t>
                      </a:r>
                      <a:endParaRPr lang="en-US" altLang="zh-CN" sz="1800" b="0" i="0">
                        <a:latin typeface="Times New Roman" panose="02020603050405020304"/>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a:spcBef>
                          <a:spcPct val="0"/>
                        </a:spcBef>
                        <a:spcAft>
                          <a:spcPct val="0"/>
                        </a:spcAft>
                      </a:pPr>
                      <a:r>
                        <a:rPr lang="en-US" altLang="zh-CN" sz="1800" b="0" i="0">
                          <a:latin typeface="Times New Roman" panose="02020603050405020304"/>
                          <a:ea typeface="仿宋_GB2312" panose="02010609030101010101" charset="-122"/>
                        </a:rPr>
                        <a:t>/</a:t>
                      </a:r>
                      <a:endParaRPr lang="en-US" altLang="zh-CN" sz="1800" b="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职工素质及岗位规范</a:t>
                      </a:r>
                      <a:endParaRPr lang="zh-CN" sz="18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宋体" panose="02010600030101010101" pitchFamily="2" charset="-122"/>
                        </a:rPr>
                        <a:t>2</a:t>
                      </a:r>
                      <a:endParaRPr lang="en-US" altLang="zh-CN" sz="1800" b="0"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70230">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文明生产</a:t>
                      </a:r>
                      <a:endParaRPr lang="zh-CN" sz="18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宋体" panose="02010600030101010101" pitchFamily="2" charset="-122"/>
                        </a:rPr>
                        <a:t>6</a:t>
                      </a:r>
                      <a:endParaRPr lang="en-US" altLang="zh-CN" sz="1800" b="0"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文明生产</a:t>
                      </a:r>
                      <a:endParaRPr lang="zh-CN" sz="18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宋体" panose="02010600030101010101" pitchFamily="2" charset="-122"/>
                        </a:rPr>
                        <a:t>4</a:t>
                      </a:r>
                      <a:endParaRPr lang="en-US" altLang="zh-CN" sz="1800" b="0"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70230">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合计</a:t>
                      </a:r>
                      <a:endParaRPr lang="zh-CN" sz="18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宋体" panose="02010600030101010101" pitchFamily="2" charset="-122"/>
                        </a:rPr>
                        <a:t>62</a:t>
                      </a:r>
                      <a:endParaRPr lang="en-US" altLang="zh-CN" sz="1800" b="0"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marL="57785" indent="0" algn="ctr" fontAlgn="ctr">
                        <a:spcBef>
                          <a:spcPct val="0"/>
                        </a:spcBef>
                        <a:spcAft>
                          <a:spcPct val="0"/>
                        </a:spcAft>
                      </a:pPr>
                      <a:r>
                        <a:rPr lang="zh-CN" sz="1800" b="0" i="0">
                          <a:latin typeface="仿宋_GB2312" panose="02010609030101010101" charset="-122"/>
                          <a:ea typeface="仿宋_GB2312" panose="02010609030101010101" charset="-122"/>
                        </a:rPr>
                        <a:t>合计</a:t>
                      </a:r>
                      <a:endParaRPr lang="zh-CN" sz="18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0" i="0">
                          <a:latin typeface="Times New Roman" panose="02020603050405020304"/>
                          <a:ea typeface="宋体" panose="02010600030101010101" pitchFamily="2" charset="-122"/>
                        </a:rPr>
                        <a:t>75</a:t>
                      </a:r>
                      <a:endParaRPr lang="en-US" altLang="zh-CN" sz="1800" b="0"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
        <p:nvSpPr>
          <p:cNvPr id="15" name="文本框 14"/>
          <p:cNvSpPr txBox="1"/>
          <p:nvPr/>
        </p:nvSpPr>
        <p:spPr>
          <a:xfrm>
            <a:off x="8979535" y="1775460"/>
            <a:ext cx="2628265" cy="4044315"/>
          </a:xfrm>
          <a:prstGeom prst="rect">
            <a:avLst/>
          </a:prstGeom>
          <a:noFill/>
        </p:spPr>
        <p:txBody>
          <a:bodyPr wrap="square" rtlCol="0" anchor="t">
            <a:noAutofit/>
          </a:bodyPr>
          <a:lstStyle/>
          <a:p>
            <a:pPr indent="0" algn="just" fontAlgn="auto">
              <a:lnSpc>
                <a:spcPts val="3600"/>
              </a:lnSpc>
            </a:pP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变化调整：</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调整结构内容。</a:t>
            </a:r>
            <a:endPar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减少资料检查。</a:t>
            </a:r>
            <a:endPar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增加事故防控条款。</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强化亮化工程。</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优化评分分值。</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突出技术进步。</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2400"/>
              </a:lnSpc>
            </a:pPr>
            <a:r>
              <a:rPr lang="en-US" altLang="zh-CN" sz="1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剪去单角的矩形 5"/>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3"/>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4"/>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三、</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采煤专业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1" name="直接连接符 10"/>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2" name="矩形 1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554355" y="2137710"/>
            <a:ext cx="11210925" cy="18005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20"/>
          <p:cNvSpPr/>
          <p:nvPr>
            <p:custDataLst>
              <p:tags r:id="rId2"/>
            </p:custDataLst>
          </p:nvPr>
        </p:nvSpPr>
        <p:spPr>
          <a:xfrm>
            <a:off x="1141730" y="3075940"/>
            <a:ext cx="3144520" cy="643255"/>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rgbClr val="194B7E"/>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cs typeface="+mn-ea"/>
                <a:sym typeface="+mn-lt"/>
              </a:rPr>
              <a:t>调整结构内容</a:t>
            </a:r>
            <a:endParaRPr lang="zh-CN" altLang="en-US" b="1" dirty="0">
              <a:latin typeface="微软雅黑" panose="020B0503020204020204" pitchFamily="34" charset="-122"/>
              <a:ea typeface="微软雅黑" panose="020B0503020204020204" pitchFamily="34" charset="-122"/>
              <a:cs typeface="+mn-ea"/>
              <a:sym typeface="+mn-lt"/>
            </a:endParaRPr>
          </a:p>
        </p:txBody>
      </p:sp>
      <p:sp>
        <p:nvSpPr>
          <p:cNvPr id="23" name="任意多边形 22"/>
          <p:cNvSpPr/>
          <p:nvPr>
            <p:custDataLst>
              <p:tags r:id="rId3"/>
            </p:custDataLst>
          </p:nvPr>
        </p:nvSpPr>
        <p:spPr>
          <a:xfrm>
            <a:off x="6530975" y="3070860"/>
            <a:ext cx="2801620" cy="631825"/>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chemeClr val="bg2">
              <a:lumMod val="75000"/>
            </a:schemeClr>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cs typeface="+mn-ea"/>
                <a:sym typeface="+mn-lt"/>
              </a:rPr>
              <a:t>减少资料检查</a:t>
            </a:r>
            <a:endParaRPr lang="zh-CN" altLang="en-US" b="1" dirty="0">
              <a:latin typeface="微软雅黑" panose="020B0503020204020204" pitchFamily="34" charset="-122"/>
              <a:ea typeface="微软雅黑" panose="020B0503020204020204" pitchFamily="34" charset="-122"/>
              <a:cs typeface="+mn-ea"/>
              <a:sym typeface="+mn-lt"/>
            </a:endParaRPr>
          </a:p>
        </p:txBody>
      </p:sp>
      <p:sp>
        <p:nvSpPr>
          <p:cNvPr id="25" name="椭圆 24"/>
          <p:cNvSpPr/>
          <p:nvPr/>
        </p:nvSpPr>
        <p:spPr>
          <a:xfrm>
            <a:off x="1346710" y="2714625"/>
            <a:ext cx="238112" cy="238112"/>
          </a:xfrm>
          <a:prstGeom prst="ellipse">
            <a:avLst/>
          </a:prstGeom>
          <a:solidFill>
            <a:srgbClr val="194B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6" name="椭圆 25"/>
          <p:cNvSpPr/>
          <p:nvPr>
            <p:custDataLst>
              <p:tags r:id="rId4"/>
            </p:custDataLst>
          </p:nvPr>
        </p:nvSpPr>
        <p:spPr>
          <a:xfrm>
            <a:off x="6532841" y="2709750"/>
            <a:ext cx="238112" cy="2381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文本框 8"/>
          <p:cNvSpPr txBox="1"/>
          <p:nvPr>
            <p:custDataLst>
              <p:tags r:id="rId5"/>
            </p:custDataLst>
          </p:nvPr>
        </p:nvSpPr>
        <p:spPr>
          <a:xfrm>
            <a:off x="1130045" y="2567920"/>
            <a:ext cx="1352162" cy="460375"/>
          </a:xfrm>
          <a:prstGeom prst="rect">
            <a:avLst/>
          </a:prstGeom>
          <a:noFill/>
        </p:spPr>
        <p:txBody>
          <a:bodyPr wrap="square" rtlCol="0">
            <a:spAutoFit/>
          </a:bodyPr>
          <a:lstStyle/>
          <a:p>
            <a:pPr algn="ctr"/>
            <a:r>
              <a:rPr lang="en-US" altLang="zh-CN" sz="2400" b="1" dirty="0">
                <a:cs typeface="+mn-ea"/>
                <a:sym typeface="+mn-lt"/>
              </a:rPr>
              <a:t>     01</a:t>
            </a:r>
            <a:endParaRPr lang="zh-CN" altLang="en-US" sz="2400" b="1" dirty="0">
              <a:cs typeface="+mn-ea"/>
              <a:sym typeface="+mn-lt"/>
            </a:endParaRPr>
          </a:p>
        </p:txBody>
      </p:sp>
      <p:sp>
        <p:nvSpPr>
          <p:cNvPr id="30" name="文本框 29"/>
          <p:cNvSpPr txBox="1"/>
          <p:nvPr>
            <p:custDataLst>
              <p:tags r:id="rId6"/>
            </p:custDataLst>
          </p:nvPr>
        </p:nvSpPr>
        <p:spPr>
          <a:xfrm>
            <a:off x="6530806" y="2557330"/>
            <a:ext cx="1352162" cy="461665"/>
          </a:xfrm>
          <a:prstGeom prst="rect">
            <a:avLst/>
          </a:prstGeom>
          <a:noFill/>
        </p:spPr>
        <p:txBody>
          <a:bodyPr wrap="square" rtlCol="0">
            <a:spAutoFit/>
          </a:bodyPr>
          <a:lstStyle/>
          <a:p>
            <a:pPr algn="ctr"/>
            <a:r>
              <a:rPr lang="en-US" altLang="zh-CN" sz="2400" b="1" dirty="0">
                <a:cs typeface="+mn-ea"/>
                <a:sym typeface="+mn-lt"/>
              </a:rPr>
              <a:t>02</a:t>
            </a:r>
            <a:endParaRPr lang="zh-CN" altLang="en-US" sz="2400" b="1" dirty="0">
              <a:cs typeface="+mn-ea"/>
              <a:sym typeface="+mn-lt"/>
            </a:endParaRPr>
          </a:p>
        </p:txBody>
      </p:sp>
      <p:sp>
        <p:nvSpPr>
          <p:cNvPr id="11" name="矩形: 圆角 28"/>
          <p:cNvSpPr/>
          <p:nvPr>
            <p:custDataLst>
              <p:tags r:id="rId7"/>
            </p:custDataLst>
          </p:nvPr>
        </p:nvSpPr>
        <p:spPr>
          <a:xfrm>
            <a:off x="1058545" y="1678940"/>
            <a:ext cx="2141220" cy="720090"/>
          </a:xfrm>
          <a:prstGeom prst="roundRect">
            <a:avLst>
              <a:gd name="adj" fmla="val 50000"/>
            </a:avLst>
          </a:prstGeom>
          <a:blipFill rotWithShape="1">
            <a:blip r:embed="rId8"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12" name="矩形 11"/>
          <p:cNvSpPr/>
          <p:nvPr/>
        </p:nvSpPr>
        <p:spPr>
          <a:xfrm>
            <a:off x="1130300" y="3811905"/>
            <a:ext cx="4794885" cy="2514600"/>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93700" algn="just" fontAlgn="auto">
              <a:lnSpc>
                <a:spcPct val="150000"/>
              </a:lnSpc>
            </a:pP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393700" algn="just" fontAlgn="auto">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将</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职工素质及岗位规范</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大项纳入</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安全基础管理</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相关项目</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删减了</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放顶煤开采工作面开采设计</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系统优化</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支护材料台账</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零星工程记录等小项</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新增</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顶板离层临界值管理</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视频摄像头安装等条款。</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393700" algn="just" fontAlgn="auto">
              <a:lnSpc>
                <a:spcPct val="150000"/>
              </a:lnSpc>
            </a:pP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矩形 12"/>
          <p:cNvSpPr/>
          <p:nvPr/>
        </p:nvSpPr>
        <p:spPr>
          <a:xfrm>
            <a:off x="6530975" y="3735070"/>
            <a:ext cx="4576445" cy="2593975"/>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3695" fontAlgn="auto">
              <a:lnSpc>
                <a:spcPct val="150000"/>
              </a:lnSpc>
            </a:pP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删减了管理制度</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作业规程中各种附图完整规范等涉及资料方面的检查内容</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图牌板</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由原来的8个优化成4个</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仅要求布置通风系统图</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工作面设备布置图</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避灾路线图</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正规作业循环图表</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剪去单角的矩形 2"/>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9"/>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4" name="直接连接符 3"/>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10"/>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三、</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采煤专业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8" name="直接连接符 1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9" name="矩形 1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339090" y="2137710"/>
            <a:ext cx="11210925" cy="18005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23"/>
          <p:cNvSpPr/>
          <p:nvPr/>
        </p:nvSpPr>
        <p:spPr>
          <a:xfrm>
            <a:off x="1273175" y="2948305"/>
            <a:ext cx="3121660" cy="692150"/>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rgbClr val="194B7E"/>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增加事故防控条款</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7" name="椭圆 26"/>
          <p:cNvSpPr/>
          <p:nvPr/>
        </p:nvSpPr>
        <p:spPr>
          <a:xfrm>
            <a:off x="1310018" y="2623801"/>
            <a:ext cx="238112" cy="238112"/>
          </a:xfrm>
          <a:prstGeom prst="ellipse">
            <a:avLst/>
          </a:prstGeom>
          <a:solidFill>
            <a:srgbClr val="194B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文本框 9"/>
          <p:cNvSpPr txBox="1"/>
          <p:nvPr/>
        </p:nvSpPr>
        <p:spPr>
          <a:xfrm>
            <a:off x="1238133" y="2501861"/>
            <a:ext cx="1352162" cy="461665"/>
          </a:xfrm>
          <a:prstGeom prst="rect">
            <a:avLst/>
          </a:prstGeom>
          <a:noFill/>
        </p:spPr>
        <p:txBody>
          <a:bodyPr wrap="square" rtlCol="0">
            <a:spAutoFit/>
          </a:bodyPr>
          <a:lstStyle/>
          <a:p>
            <a:pPr algn="ctr"/>
            <a:r>
              <a:rPr lang="en-US" altLang="zh-CN" sz="2400" b="1" dirty="0">
                <a:cs typeface="+mn-ea"/>
                <a:sym typeface="+mn-lt"/>
              </a:rPr>
              <a:t>03</a:t>
            </a:r>
            <a:endParaRPr lang="zh-CN" altLang="en-US" sz="2400" b="1" dirty="0">
              <a:cs typeface="+mn-ea"/>
              <a:sym typeface="+mn-lt"/>
            </a:endParaRPr>
          </a:p>
        </p:txBody>
      </p:sp>
      <p:sp>
        <p:nvSpPr>
          <p:cNvPr id="37" name="任意多边形 36"/>
          <p:cNvSpPr/>
          <p:nvPr/>
        </p:nvSpPr>
        <p:spPr>
          <a:xfrm>
            <a:off x="6386830" y="2957195"/>
            <a:ext cx="2943860" cy="665480"/>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chemeClr val="bg2">
              <a:lumMod val="75000"/>
            </a:schemeClr>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强化亮化工程</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8" name="椭圆 37"/>
          <p:cNvSpPr/>
          <p:nvPr/>
        </p:nvSpPr>
        <p:spPr>
          <a:xfrm>
            <a:off x="6439645" y="2595841"/>
            <a:ext cx="238112" cy="2381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9" name="文本框 38"/>
          <p:cNvSpPr txBox="1"/>
          <p:nvPr/>
        </p:nvSpPr>
        <p:spPr>
          <a:xfrm>
            <a:off x="6367760" y="2470091"/>
            <a:ext cx="1352162" cy="461665"/>
          </a:xfrm>
          <a:prstGeom prst="rect">
            <a:avLst/>
          </a:prstGeom>
          <a:noFill/>
        </p:spPr>
        <p:txBody>
          <a:bodyPr wrap="square" rtlCol="0">
            <a:spAutoFit/>
          </a:bodyPr>
          <a:lstStyle/>
          <a:p>
            <a:pPr algn="ctr"/>
            <a:r>
              <a:rPr lang="en-US" altLang="zh-CN" sz="2400" b="1" dirty="0">
                <a:cs typeface="+mn-ea"/>
                <a:sym typeface="+mn-lt"/>
              </a:rPr>
              <a:t>04</a:t>
            </a:r>
            <a:endParaRPr lang="zh-CN" altLang="en-US" sz="2400" b="1" dirty="0">
              <a:cs typeface="+mn-ea"/>
              <a:sym typeface="+mn-lt"/>
            </a:endParaRPr>
          </a:p>
        </p:txBody>
      </p:sp>
      <p:sp>
        <p:nvSpPr>
          <p:cNvPr id="2" name="矩形 1"/>
          <p:cNvSpPr/>
          <p:nvPr/>
        </p:nvSpPr>
        <p:spPr>
          <a:xfrm>
            <a:off x="1273175" y="3653790"/>
            <a:ext cx="4478655" cy="2739390"/>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7345" algn="just" fontAlgn="auto">
              <a:lnSpc>
                <a:spcPct val="150000"/>
              </a:lnSpc>
              <a:spcBef>
                <a:spcPts val="0"/>
              </a:spcBef>
              <a:spcAft>
                <a:spcPts val="0"/>
              </a:spcAft>
            </a:pP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明确了采煤工作面安装视频摄像头的具体地点和距离</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347345" algn="just" fontAlgn="auto">
              <a:lnSpc>
                <a:spcPct val="150000"/>
              </a:lnSpc>
              <a:spcBef>
                <a:spcPts val="0"/>
              </a:spcBef>
              <a:spcAft>
                <a:spcPts val="0"/>
              </a:spcAft>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要求</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顶板离层临界值在作业规程中规定</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超过临界值时顶板有加固措施</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347345" algn="just" fontAlgn="auto">
              <a:lnSpc>
                <a:spcPct val="150000"/>
              </a:lnSpc>
              <a:spcBef>
                <a:spcPts val="0"/>
              </a:spcBef>
              <a:spcAft>
                <a:spcPts val="0"/>
              </a:spcAft>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增加了防误操作</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高压伤人的相关条款</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要求</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各种液压设备操纵阀手把能实现自动闭锁或有限位装置等</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endParaRPr>
          </a:p>
        </p:txBody>
      </p:sp>
      <p:sp>
        <p:nvSpPr>
          <p:cNvPr id="3" name="矩形 2"/>
          <p:cNvSpPr/>
          <p:nvPr/>
        </p:nvSpPr>
        <p:spPr>
          <a:xfrm>
            <a:off x="6382385" y="3647440"/>
            <a:ext cx="4436110" cy="2740025"/>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3060" algn="just">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增加</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泵站</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休息地点</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转载点</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挖掘机作业处等场所要有照明</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综合机械化采煤工作面照明灯间距</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不大于15m</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上下顺槽照明灯间距不大于30m</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剪去单角的矩形 8"/>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2" name="文本框 11"/>
          <p:cNvSpPr txBox="1"/>
          <p:nvPr>
            <p:custDataLst>
              <p:tags r:id="rId2"/>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3"/>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三、</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采煤专业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sp>
        <p:nvSpPr>
          <p:cNvPr id="4" name="矩形: 圆角 28"/>
          <p:cNvSpPr/>
          <p:nvPr>
            <p:custDataLst>
              <p:tags r:id="rId4"/>
            </p:custDataLst>
          </p:nvPr>
        </p:nvSpPr>
        <p:spPr>
          <a:xfrm>
            <a:off x="1058545" y="1750695"/>
            <a:ext cx="2207260" cy="734060"/>
          </a:xfrm>
          <a:prstGeom prst="roundRect">
            <a:avLst>
              <a:gd name="adj" fmla="val 50000"/>
            </a:avLst>
          </a:prstGeom>
          <a:blipFill rotWithShape="1">
            <a:blip r:embed="rId5"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cxnSp>
        <p:nvCxnSpPr>
          <p:cNvPr id="18" name="直接连接符 1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9" name="矩形 1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339090" y="2137710"/>
            <a:ext cx="11210925" cy="18005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custDataLst>
              <p:tags r:id="rId2"/>
            </p:custDataLst>
          </p:nvPr>
        </p:nvSpPr>
        <p:spPr>
          <a:xfrm>
            <a:off x="1419860" y="2722880"/>
            <a:ext cx="239395" cy="238125"/>
          </a:xfrm>
          <a:prstGeom prst="ellipse">
            <a:avLst/>
          </a:prstGeom>
          <a:solidFill>
            <a:srgbClr val="194B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2" name="文本框 31"/>
          <p:cNvSpPr txBox="1"/>
          <p:nvPr>
            <p:custDataLst>
              <p:tags r:id="rId3"/>
            </p:custDataLst>
          </p:nvPr>
        </p:nvSpPr>
        <p:spPr>
          <a:xfrm>
            <a:off x="1203492" y="2590721"/>
            <a:ext cx="1352162" cy="461665"/>
          </a:xfrm>
          <a:prstGeom prst="rect">
            <a:avLst/>
          </a:prstGeom>
          <a:noFill/>
        </p:spPr>
        <p:txBody>
          <a:bodyPr wrap="square" rtlCol="0">
            <a:spAutoFit/>
          </a:bodyPr>
          <a:lstStyle/>
          <a:p>
            <a:pPr algn="ctr"/>
            <a:r>
              <a:rPr lang="en-US" altLang="zh-CN" sz="2400" b="1" dirty="0">
                <a:cs typeface="+mn-ea"/>
                <a:sym typeface="+mn-lt"/>
              </a:rPr>
              <a:t>05</a:t>
            </a:r>
            <a:endParaRPr lang="zh-CN" altLang="en-US" sz="2400" b="1" dirty="0">
              <a:cs typeface="+mn-ea"/>
              <a:sym typeface="+mn-lt"/>
            </a:endParaRPr>
          </a:p>
        </p:txBody>
      </p:sp>
      <p:sp>
        <p:nvSpPr>
          <p:cNvPr id="4" name="矩形 3"/>
          <p:cNvSpPr/>
          <p:nvPr/>
        </p:nvSpPr>
        <p:spPr>
          <a:xfrm>
            <a:off x="1337945" y="3649345"/>
            <a:ext cx="4260850" cy="2492375"/>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fontAlgn="auto">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将文明生产分值由</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10分调整为8分</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质量和安全分值由50调整为55分</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提高井下现场检查的分值比例。</a:t>
            </a:r>
            <a:endPar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剪去单角的矩形 8"/>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2" name="文本框 11"/>
          <p:cNvSpPr txBox="1"/>
          <p:nvPr>
            <p:custDataLst>
              <p:tags r:id="rId4"/>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5"/>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三、</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采煤专业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sp>
        <p:nvSpPr>
          <p:cNvPr id="14" name="任意多边形 13"/>
          <p:cNvSpPr/>
          <p:nvPr/>
        </p:nvSpPr>
        <p:spPr>
          <a:xfrm>
            <a:off x="1332865" y="3014980"/>
            <a:ext cx="2847340" cy="622300"/>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rgbClr val="194B7E"/>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优化评分分值</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任意多边形 16"/>
          <p:cNvSpPr/>
          <p:nvPr/>
        </p:nvSpPr>
        <p:spPr>
          <a:xfrm>
            <a:off x="6310630" y="2971165"/>
            <a:ext cx="2773045" cy="616585"/>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chemeClr val="bg2">
              <a:lumMod val="75000"/>
            </a:schemeClr>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突出技术进步</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椭圆 17"/>
          <p:cNvSpPr/>
          <p:nvPr/>
        </p:nvSpPr>
        <p:spPr>
          <a:xfrm>
            <a:off x="6367890" y="2667596"/>
            <a:ext cx="238112" cy="2381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文本框 18"/>
          <p:cNvSpPr txBox="1"/>
          <p:nvPr/>
        </p:nvSpPr>
        <p:spPr>
          <a:xfrm>
            <a:off x="6224250" y="2541846"/>
            <a:ext cx="1352162" cy="460375"/>
          </a:xfrm>
          <a:prstGeom prst="rect">
            <a:avLst/>
          </a:prstGeom>
          <a:noFill/>
        </p:spPr>
        <p:txBody>
          <a:bodyPr wrap="square" rtlCol="0">
            <a:spAutoFit/>
          </a:bodyPr>
          <a:lstStyle/>
          <a:p>
            <a:pPr algn="ctr"/>
            <a:r>
              <a:rPr lang="en-US" altLang="zh-CN" sz="2400" b="1" dirty="0">
                <a:cs typeface="+mn-ea"/>
                <a:sym typeface="+mn-lt"/>
              </a:rPr>
              <a:t>06</a:t>
            </a:r>
            <a:endParaRPr lang="zh-CN" altLang="en-US" sz="2400" b="1" dirty="0">
              <a:cs typeface="+mn-ea"/>
              <a:sym typeface="+mn-lt"/>
            </a:endParaRPr>
          </a:p>
        </p:txBody>
      </p:sp>
      <p:sp>
        <p:nvSpPr>
          <p:cNvPr id="20" name="矩形 19"/>
          <p:cNvSpPr/>
          <p:nvPr/>
        </p:nvSpPr>
        <p:spPr>
          <a:xfrm>
            <a:off x="6310630" y="3647440"/>
            <a:ext cx="4279265" cy="2492375"/>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3060" algn="just">
              <a:lnSpc>
                <a:spcPct val="150000"/>
              </a:lnSpc>
            </a:pP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设定</a:t>
            </a:r>
            <a:r>
              <a:rPr lang="zh-CN" altLang="en-US" sz="16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建成智能化采煤工作面并能够正常运行</a:t>
            </a:r>
            <a:r>
              <a:rPr lang="zh-CN" altLang="en-US" sz="16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附加加分项</a:t>
            </a:r>
            <a:r>
              <a:rPr lang="zh-CN" altLang="en-US" sz="16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现场验证符合要求的可以加2分</a:t>
            </a:r>
            <a:r>
              <a:rPr lang="zh-CN" altLang="en-US" sz="16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鼓励煤矿积极响应国家新质生产力发展要求</a:t>
            </a:r>
            <a:r>
              <a:rPr lang="zh-CN" altLang="en-US" sz="16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加快智能化矿井建设</a:t>
            </a:r>
            <a:r>
              <a:rPr lang="zh-CN" altLang="en-US" sz="16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深入推进生产方式转变</a:t>
            </a:r>
            <a:r>
              <a:rPr lang="zh-CN" altLang="en-US" sz="16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endParaRPr lang="zh-CN" altLang="en-US" sz="16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endParaRPr>
          </a:p>
        </p:txBody>
      </p:sp>
      <p:sp>
        <p:nvSpPr>
          <p:cNvPr id="3" name="矩形: 圆角 28"/>
          <p:cNvSpPr/>
          <p:nvPr>
            <p:custDataLst>
              <p:tags r:id="rId6"/>
            </p:custDataLst>
          </p:nvPr>
        </p:nvSpPr>
        <p:spPr>
          <a:xfrm>
            <a:off x="1058545" y="1750695"/>
            <a:ext cx="2207260" cy="734060"/>
          </a:xfrm>
          <a:prstGeom prst="roundRect">
            <a:avLst>
              <a:gd name="adj" fmla="val 50000"/>
            </a:avLst>
          </a:prstGeom>
          <a:blipFill rotWithShape="1">
            <a:blip r:embed="rId7"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cxnSp>
        <p:nvCxnSpPr>
          <p:cNvPr id="21" name="直接连接符 20"/>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3" name="矩形 22"/>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338455" y="2133600"/>
            <a:ext cx="7324725" cy="41757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28"/>
          <p:cNvSpPr/>
          <p:nvPr>
            <p:custDataLst>
              <p:tags r:id="rId2"/>
            </p:custDataLst>
          </p:nvPr>
        </p:nvSpPr>
        <p:spPr>
          <a:xfrm>
            <a:off x="1058545" y="1750695"/>
            <a:ext cx="1882775" cy="674370"/>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重点说明</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6" name="文本框 5"/>
          <p:cNvSpPr txBox="1"/>
          <p:nvPr>
            <p:custDataLst>
              <p:tags r:id="rId4"/>
            </p:custDataLst>
          </p:nvPr>
        </p:nvSpPr>
        <p:spPr>
          <a:xfrm>
            <a:off x="554355" y="2565400"/>
            <a:ext cx="6871970" cy="3415030"/>
          </a:xfrm>
          <a:prstGeom prst="rect">
            <a:avLst/>
          </a:prstGeom>
          <a:noFill/>
        </p:spPr>
        <p:txBody>
          <a:bodyPr wrap="square" rtlCol="0">
            <a:spAutoFit/>
          </a:bodyPr>
          <a:lstStyle/>
          <a:p>
            <a:pPr marL="34290" indent="440690" algn="just" fontAlgn="auto">
              <a:lnSpc>
                <a:spcPct val="150000"/>
              </a:lnSpc>
              <a:spcBef>
                <a:spcPts val="0"/>
              </a:spcBef>
              <a:spcAft>
                <a:spcPts val="0"/>
              </a:spcAft>
              <a:buFont typeface="Wingdings" panose="05000000000000000000" charset="0"/>
              <a:buChar char="u"/>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评分要求</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进</a:t>
            </a:r>
            <a:r>
              <a:rPr lang="en-US" altLang="zh-CN"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回风巷开展围岩表面位移观测</a:t>
            </a:r>
            <a:r>
              <a:rPr lang="en-US" altLang="zh-CN"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锚杆支护巷道有顶板离层监测</a:t>
            </a:r>
            <a:r>
              <a:rPr lang="en-US" altLang="zh-CN"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重点检查考核表面位移和顶板离层监测</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顶板离层监测采用在线监测的</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现场可以不设置牌板</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 indent="440690" algn="just" fontAlgn="auto">
              <a:lnSpc>
                <a:spcPct val="150000"/>
              </a:lnSpc>
              <a:spcBef>
                <a:spcPts val="0"/>
              </a:spcBef>
              <a:spcAft>
                <a:spcPts val="0"/>
              </a:spcAft>
              <a:buFont typeface="Wingdings" panose="05000000000000000000" charset="0"/>
              <a:buChar char="u"/>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评分要求</a:t>
            </a:r>
            <a:r>
              <a:rPr lang="en-US" altLang="zh-CN"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工作面液压支架初撑力不低于额定值的80%</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现场每台支架有检测仪表</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检测仪表</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包括电液控制装置</a:t>
            </a:r>
            <a:r>
              <a:rPr lang="en-US" altLang="zh-CN"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机械或数显仪表等</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 indent="440690" algn="just" fontAlgn="auto">
              <a:lnSpc>
                <a:spcPct val="150000"/>
              </a:lnSpc>
              <a:spcBef>
                <a:spcPts val="0"/>
              </a:spcBef>
              <a:spcAft>
                <a:spcPts val="0"/>
              </a:spcAft>
              <a:buFont typeface="Wingdings" panose="05000000000000000000" charset="0"/>
              <a:buChar char="u"/>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采煤专业评分方法中柔性掩护支架开采急倾斜煤层</a:t>
            </a:r>
            <a:r>
              <a:rPr lang="en-US" altLang="zh-CN"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台阶式采煤</a:t>
            </a:r>
            <a:r>
              <a:rPr lang="en-US" altLang="zh-CN"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连续采煤机开采</a:t>
            </a:r>
            <a:r>
              <a:rPr lang="en-US" altLang="zh-CN"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充填开采等本部分未涉及的顶板管理评分</a:t>
            </a:r>
            <a:r>
              <a:rPr lang="en-US" altLang="zh-CN"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结合《煤矿安全规程》规定和本评分标准执行。</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最终评分为所检查各采煤工作面的平均考核得分。</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3" name="图片 2"/>
          <p:cNvPicPr>
            <a:picLocks noChangeAspect="1"/>
          </p:cNvPicPr>
          <p:nvPr/>
        </p:nvPicPr>
        <p:blipFill>
          <a:blip r:embed="rId5" cstate="print"/>
          <a:stretch>
            <a:fillRect/>
          </a:stretch>
        </p:blipFill>
        <p:spPr>
          <a:xfrm>
            <a:off x="7899375" y="1125220"/>
            <a:ext cx="3871595" cy="5534025"/>
          </a:xfrm>
          <a:prstGeom prst="rect">
            <a:avLst/>
          </a:prstGeom>
          <a:ln>
            <a:solidFill>
              <a:schemeClr val="tx1"/>
            </a:solidFill>
          </a:ln>
        </p:spPr>
      </p:pic>
      <p:sp>
        <p:nvSpPr>
          <p:cNvPr id="4" name="剪去单角的矩形 3"/>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6"/>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7"/>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三、</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采煤专业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2" name="直接连接符 11"/>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3" name="矩形 12"/>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custDataLst>
              <p:tags r:id="rId1"/>
            </p:custDataLst>
          </p:nvPr>
        </p:nvSpPr>
        <p:spPr>
          <a:xfrm>
            <a:off x="482600" y="1850390"/>
            <a:ext cx="11210925" cy="4721225"/>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7" name="表格 16"/>
          <p:cNvGraphicFramePr/>
          <p:nvPr>
            <p:custDataLst>
              <p:tags r:id="rId2"/>
            </p:custDataLst>
          </p:nvPr>
        </p:nvGraphicFramePr>
        <p:xfrm>
          <a:off x="1346200" y="1850390"/>
          <a:ext cx="7419340" cy="4615815"/>
        </p:xfrm>
        <a:graphic>
          <a:graphicData uri="http://schemas.openxmlformats.org/drawingml/2006/table">
            <a:tbl>
              <a:tblPr/>
              <a:tblGrid>
                <a:gridCol w="2203450"/>
                <a:gridCol w="1362075"/>
                <a:gridCol w="201295"/>
                <a:gridCol w="2129790"/>
                <a:gridCol w="1522730"/>
              </a:tblGrid>
              <a:tr h="552450">
                <a:tc gridSpan="2">
                  <a:txBody>
                    <a:bodyPr/>
                    <a:lstStyle/>
                    <a:p>
                      <a:pPr marL="57785" indent="0" algn="ctr" fontAlgn="ctr">
                        <a:spcBef>
                          <a:spcPct val="0"/>
                        </a:spcBef>
                        <a:spcAft>
                          <a:spcPct val="0"/>
                        </a:spcAft>
                      </a:pPr>
                      <a:r>
                        <a:rPr lang="en-US" altLang="zh-CN" sz="1800" b="1" i="0">
                          <a:latin typeface="黑体" panose="02010609060101010101" charset="-122"/>
                          <a:ea typeface="黑体" panose="02010609060101010101" charset="-122"/>
                          <a:cs typeface="黑体" panose="02010609060101010101" charset="-122"/>
                        </a:rPr>
                        <a:t>2026版</a:t>
                      </a:r>
                      <a:endParaRPr lang="zh-CN" sz="1800" b="1" i="0">
                        <a:latin typeface="黑体" panose="02010609060101010101" charset="-122"/>
                        <a:ea typeface="黑体" panose="02010609060101010101" charset="-122"/>
                        <a:cs typeface="黑体" panose="02010609060101010101" charset="-122"/>
                      </a:endParaRPr>
                    </a:p>
                  </a:txBody>
                  <a:tcPr marL="68580" marR="68580" marT="0" marB="0" anchor="ctr">
                    <a:lnL>
                      <a:noFill/>
                    </a:lnL>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hMerge="1">
                  <a:tcPr>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c rowSpan="9">
                  <a:txBody>
                    <a:bodyPr/>
                    <a:lstStyle/>
                    <a:p>
                      <a:pPr marL="57785" indent="0" algn="ctr">
                        <a:spcBef>
                          <a:spcPct val="0"/>
                        </a:spcBef>
                        <a:spcAft>
                          <a:spcPct val="0"/>
                        </a:spcAft>
                      </a:pPr>
                      <a:r>
                        <a:rPr lang="en-US" altLang="zh-CN" sz="1800" b="1" i="0">
                          <a:latin typeface="黑体" panose="02010609060101010101" charset="-122"/>
                          <a:ea typeface="黑体" panose="02010609060101010101" charset="-122"/>
                        </a:rPr>
                        <a:t> </a:t>
                      </a:r>
                      <a:endParaRPr lang="en-US" altLang="zh-CN" sz="1800" b="1" i="0">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rgbClr val="FAFAFA"/>
                    </a:solidFill>
                  </a:tcPr>
                </a:tc>
                <a:tc gridSpan="2">
                  <a:txBody>
                    <a:bodyPr/>
                    <a:lstStyle/>
                    <a:p>
                      <a:pPr marL="57785" indent="0" algn="ctr" fontAlgn="ctr">
                        <a:spcBef>
                          <a:spcPct val="0"/>
                        </a:spcBef>
                        <a:spcAft>
                          <a:spcPct val="0"/>
                        </a:spcAft>
                      </a:pPr>
                      <a:r>
                        <a:rPr lang="en-US" altLang="zh-CN" sz="1800" b="1" i="0">
                          <a:solidFill>
                            <a:schemeClr val="bg1"/>
                          </a:solidFill>
                          <a:latin typeface="黑体" panose="02010609060101010101" charset="-122"/>
                          <a:ea typeface="黑体" panose="02010609060101010101" charset="-122"/>
                          <a:cs typeface="黑体" panose="02010609060101010101" charset="-122"/>
                        </a:rPr>
                        <a:t>2020</a:t>
                      </a:r>
                      <a:r>
                        <a:rPr lang="zh-CN" sz="1800" b="1" i="0">
                          <a:solidFill>
                            <a:schemeClr val="bg1"/>
                          </a:solidFill>
                          <a:latin typeface="黑体" panose="02010609060101010101" charset="-122"/>
                          <a:ea typeface="黑体" panose="02010609060101010101" charset="-122"/>
                          <a:cs typeface="黑体" panose="02010609060101010101" charset="-122"/>
                        </a:rPr>
                        <a:t>版</a:t>
                      </a:r>
                      <a:endParaRPr lang="zh-CN" sz="1800" b="1" i="0">
                        <a:solidFill>
                          <a:schemeClr val="bg1"/>
                        </a:solidFill>
                        <a:latin typeface="黑体" panose="02010609060101010101" charset="-122"/>
                        <a:ea typeface="黑体" panose="02010609060101010101" charset="-122"/>
                        <a:cs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a:noFill/>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c hMerge="1">
                  <a:tcPr>
                    <a:lnR>
                      <a:noFill/>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r>
              <a:tr h="502285">
                <a:tc>
                  <a:txBody>
                    <a:bodyPr/>
                    <a:lstStyle/>
                    <a:p>
                      <a:pPr marL="57785" indent="0" algn="ctr" fontAlgn="ctr">
                        <a:spcBef>
                          <a:spcPct val="0"/>
                        </a:spcBef>
                        <a:spcAft>
                          <a:spcPct val="0"/>
                        </a:spcAft>
                      </a:pPr>
                      <a:r>
                        <a:rPr lang="zh-CN" sz="1800" b="1" i="0">
                          <a:latin typeface="黑体" panose="02010609060101010101" charset="-122"/>
                          <a:ea typeface="黑体" panose="02010609060101010101" charset="-122"/>
                        </a:rPr>
                        <a:t>项目</a:t>
                      </a:r>
                      <a:endParaRPr lang="zh-CN" sz="1800" b="1" i="0">
                        <a:latin typeface="黑体" panose="02010609060101010101" charset="-122"/>
                        <a:ea typeface="黑体" panose="0201060906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a:txBody>
                    <a:bodyPr/>
                    <a:lstStyle/>
                    <a:p>
                      <a:pPr marL="57785" indent="0" algn="ctr" fontAlgn="ctr">
                        <a:spcBef>
                          <a:spcPct val="0"/>
                        </a:spcBef>
                        <a:spcAft>
                          <a:spcPct val="0"/>
                        </a:spcAft>
                      </a:pPr>
                      <a:r>
                        <a:rPr lang="zh-CN" sz="1800" b="1" i="0">
                          <a:latin typeface="黑体" panose="02010609060101010101" charset="-122"/>
                          <a:ea typeface="黑体" panose="02010609060101010101" charset="-122"/>
                        </a:rPr>
                        <a:t>检查项</a:t>
                      </a:r>
                      <a:endParaRPr lang="zh-CN" sz="1800" b="1" i="0">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1" i="0">
                          <a:solidFill>
                            <a:schemeClr val="bg1"/>
                          </a:solidFill>
                          <a:latin typeface="黑体" panose="02010609060101010101" charset="-122"/>
                          <a:ea typeface="黑体" panose="02010609060101010101" charset="-122"/>
                        </a:rPr>
                        <a:t>项目</a:t>
                      </a:r>
                      <a:endParaRPr lang="zh-CN" sz="1800" b="1" i="0">
                        <a:solidFill>
                          <a:schemeClr val="bg1"/>
                        </a:solidFill>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c>
                  <a:txBody>
                    <a:bodyPr/>
                    <a:lstStyle/>
                    <a:p>
                      <a:pPr marL="57785" indent="0" algn="ctr" fontAlgn="ctr">
                        <a:spcBef>
                          <a:spcPct val="0"/>
                        </a:spcBef>
                        <a:spcAft>
                          <a:spcPct val="0"/>
                        </a:spcAft>
                      </a:pPr>
                      <a:r>
                        <a:rPr lang="zh-CN" sz="1800" b="1" i="0">
                          <a:solidFill>
                            <a:schemeClr val="bg1"/>
                          </a:solidFill>
                          <a:latin typeface="黑体" panose="02010609060101010101" charset="-122"/>
                          <a:ea typeface="黑体" panose="02010609060101010101" charset="-122"/>
                        </a:rPr>
                        <a:t>检查项</a:t>
                      </a:r>
                      <a:endParaRPr lang="zh-CN" sz="1800" b="1" i="0">
                        <a:solidFill>
                          <a:schemeClr val="bg1"/>
                        </a:solidFill>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r>
              <a:tr h="502285">
                <a:tc rowSpan="2">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基础管理</a:t>
                      </a:r>
                      <a:endParaRPr lang="zh-CN" sz="1800" b="1"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rowSpan="2">
                  <a:txBody>
                    <a:bodyPr/>
                    <a:lstStyle/>
                    <a:p>
                      <a:pPr marL="57785" indent="0" algn="ctr" fontAlgn="ctr">
                        <a:spcBef>
                          <a:spcPct val="0"/>
                        </a:spcBef>
                        <a:spcAft>
                          <a:spcPct val="0"/>
                        </a:spcAft>
                      </a:pPr>
                      <a:r>
                        <a:rPr lang="en-US" altLang="zh-CN" sz="1800" b="1" i="0">
                          <a:latin typeface="Times New Roman" panose="02020603050405020304"/>
                          <a:ea typeface="宋体" panose="02010600030101010101" pitchFamily="2" charset="-122"/>
                        </a:rPr>
                        <a:t>13</a:t>
                      </a:r>
                      <a:endParaRPr lang="en-US" altLang="zh-CN" sz="1800" b="1"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生产组织</a:t>
                      </a:r>
                      <a:endParaRPr lang="zh-CN" sz="1800" b="1"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仿宋_GB2312" panose="02010609030101010101" charset="-122"/>
                        </a:rPr>
                        <a:t>7</a:t>
                      </a:r>
                      <a:endParaRPr lang="en-US" altLang="zh-CN" sz="1800" b="1"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01650">
                <a:tc vMerge="1">
                  <a:tcPr>
                    <a:lnL>
                      <a:noFill/>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技术保障</a:t>
                      </a:r>
                      <a:endParaRPr lang="zh-CN" sz="1800" b="1"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仿宋_GB2312" panose="02010609030101010101" charset="-122"/>
                        </a:rPr>
                        <a:t>8</a:t>
                      </a:r>
                      <a:endParaRPr lang="en-US" altLang="zh-CN" sz="1800" b="1"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02285">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质量与安全</a:t>
                      </a:r>
                      <a:endParaRPr lang="zh-CN" sz="1800" b="1"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宋体" panose="02010600030101010101" pitchFamily="2" charset="-122"/>
                        </a:rPr>
                        <a:t>14</a:t>
                      </a:r>
                      <a:endParaRPr lang="en-US" altLang="zh-CN" sz="1800" b="1"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工程质量与安全</a:t>
                      </a:r>
                      <a:endParaRPr lang="zh-CN" sz="1800" b="1"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宋体" panose="02010600030101010101" pitchFamily="2" charset="-122"/>
                        </a:rPr>
                        <a:t>19</a:t>
                      </a:r>
                      <a:endParaRPr lang="en-US" altLang="zh-CN" sz="1800" b="1"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02285">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机电设备</a:t>
                      </a:r>
                      <a:endParaRPr lang="zh-CN" sz="1800" b="1"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仿宋_GB2312" panose="02010609030101010101" charset="-122"/>
                        </a:rPr>
                        <a:t>17</a:t>
                      </a:r>
                      <a:endParaRPr lang="en-US" altLang="zh-CN" sz="1800" b="1"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设备管理</a:t>
                      </a:r>
                      <a:endParaRPr lang="zh-CN" sz="1800" b="1"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仿宋_GB2312" panose="02010609030101010101" charset="-122"/>
                        </a:rPr>
                        <a:t>11</a:t>
                      </a:r>
                      <a:endParaRPr lang="en-US" altLang="zh-CN" sz="1800" b="1"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02285">
                <a:tc>
                  <a:txBody>
                    <a:bodyPr/>
                    <a:lstStyle/>
                    <a:p>
                      <a:pPr marL="57785" indent="0" algn="ctr">
                        <a:spcBef>
                          <a:spcPct val="0"/>
                        </a:spcBef>
                        <a:spcAft>
                          <a:spcPct val="0"/>
                        </a:spcAft>
                      </a:pPr>
                      <a:r>
                        <a:rPr lang="en-US" altLang="zh-CN" sz="1800" b="1" i="0">
                          <a:latin typeface="Times New Roman" panose="02020603050405020304"/>
                          <a:ea typeface="Times New Roman" panose="02020603050405020304"/>
                        </a:rPr>
                        <a:t>/</a:t>
                      </a:r>
                      <a:endParaRPr lang="en-US" altLang="zh-CN" sz="1800" b="1" i="0">
                        <a:latin typeface="Times New Roman" panose="02020603050405020304"/>
                        <a:ea typeface="Times New Roman" panose="02020603050405020304"/>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a:spcBef>
                          <a:spcPct val="0"/>
                        </a:spcBef>
                        <a:spcAft>
                          <a:spcPct val="0"/>
                        </a:spcAft>
                      </a:pPr>
                      <a:r>
                        <a:rPr lang="en-US" altLang="zh-CN" sz="1800" b="1" i="0">
                          <a:latin typeface="Times New Roman" panose="02020603050405020304"/>
                          <a:ea typeface="Times New Roman" panose="02020603050405020304"/>
                        </a:rPr>
                        <a:t>/</a:t>
                      </a:r>
                      <a:endParaRPr lang="en-US" altLang="zh-CN" sz="1800" b="1" i="0">
                        <a:latin typeface="Times New Roman" panose="02020603050405020304"/>
                        <a:ea typeface="Times New Roman" panose="02020603050405020304"/>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职工素质及岗位规范</a:t>
                      </a:r>
                      <a:endParaRPr lang="zh-CN" sz="1800" b="1"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宋体" panose="02010600030101010101" pitchFamily="2" charset="-122"/>
                        </a:rPr>
                        <a:t>2</a:t>
                      </a:r>
                      <a:endParaRPr lang="en-US" altLang="zh-CN" sz="1800" b="1"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01650">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文明生产</a:t>
                      </a:r>
                      <a:endParaRPr lang="zh-CN" sz="1800" b="1"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宋体" panose="02010600030101010101" pitchFamily="2" charset="-122"/>
                        </a:rPr>
                        <a:t>6</a:t>
                      </a:r>
                      <a:endParaRPr lang="en-US" altLang="zh-CN" sz="1800" b="1"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文明生产</a:t>
                      </a:r>
                      <a:endParaRPr lang="zh-CN" sz="1800" b="1"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宋体" panose="02010600030101010101" pitchFamily="2" charset="-122"/>
                        </a:rPr>
                        <a:t>4</a:t>
                      </a:r>
                      <a:endParaRPr lang="en-US" altLang="zh-CN" sz="1800" b="1"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502285">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合计</a:t>
                      </a:r>
                      <a:endParaRPr lang="zh-CN" sz="1800" b="1"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宋体" panose="02010600030101010101" pitchFamily="2" charset="-122"/>
                        </a:rPr>
                        <a:t>50</a:t>
                      </a:r>
                      <a:endParaRPr lang="en-US" altLang="zh-CN" sz="1800" b="1"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marL="57785" indent="0" algn="ctr" fontAlgn="ctr">
                        <a:spcBef>
                          <a:spcPct val="0"/>
                        </a:spcBef>
                        <a:spcAft>
                          <a:spcPct val="0"/>
                        </a:spcAft>
                      </a:pPr>
                      <a:r>
                        <a:rPr lang="zh-CN" sz="1800" b="1" i="0">
                          <a:latin typeface="仿宋_GB2312" panose="02010609030101010101" charset="-122"/>
                          <a:ea typeface="仿宋_GB2312" panose="02010609030101010101" charset="-122"/>
                        </a:rPr>
                        <a:t>合计</a:t>
                      </a:r>
                      <a:endParaRPr lang="zh-CN" sz="1800" b="1"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800" b="1" i="0">
                          <a:latin typeface="Times New Roman" panose="02020603050405020304"/>
                          <a:ea typeface="宋体" panose="02010600030101010101" pitchFamily="2" charset="-122"/>
                        </a:rPr>
                        <a:t>51</a:t>
                      </a:r>
                      <a:endParaRPr lang="en-US" altLang="zh-CN" sz="1800" b="1" i="0">
                        <a:latin typeface="Times New Roman" panose="02020603050405020304"/>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
        <p:nvSpPr>
          <p:cNvPr id="18" name="文本框 17"/>
          <p:cNvSpPr txBox="1"/>
          <p:nvPr/>
        </p:nvSpPr>
        <p:spPr>
          <a:xfrm>
            <a:off x="9050655" y="1990725"/>
            <a:ext cx="2628265" cy="4044315"/>
          </a:xfrm>
          <a:prstGeom prst="rect">
            <a:avLst/>
          </a:prstGeom>
          <a:noFill/>
        </p:spPr>
        <p:txBody>
          <a:bodyPr wrap="square" rtlCol="0" anchor="t">
            <a:noAutofit/>
          </a:bodyPr>
          <a:lstStyle/>
          <a:p>
            <a:pPr indent="0" algn="just" fontAlgn="auto">
              <a:lnSpc>
                <a:spcPts val="3600"/>
              </a:lnSpc>
            </a:pP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变化调整：</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调整结构内容。</a:t>
            </a:r>
            <a:endPar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减少资料检查。</a:t>
            </a:r>
            <a:endPar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增加事故防控条款。</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强化亮化工程。</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优化评分分值。</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突出技术进步。</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2400"/>
              </a:lnSpc>
            </a:pPr>
            <a:r>
              <a:rPr lang="en-US" altLang="zh-CN" sz="1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3"/>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4"/>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四、</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掘进专业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1" name="直接连接符 10"/>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2" name="矩形 1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722911" cy="685958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TextBox 86"/>
          <p:cNvSpPr txBox="1"/>
          <p:nvPr/>
        </p:nvSpPr>
        <p:spPr>
          <a:xfrm>
            <a:off x="338535" y="1773610"/>
            <a:ext cx="2806485" cy="1351280"/>
          </a:xfrm>
          <a:prstGeom prst="rect">
            <a:avLst/>
          </a:prstGeom>
          <a:noFill/>
        </p:spPr>
        <p:txBody>
          <a:bodyPr wrap="square" lIns="121880" tIns="60938" rIns="121880" bIns="60938">
            <a:spAutoFit/>
          </a:bodyPr>
          <a:lstStyle/>
          <a:p>
            <a:pPr algn="r">
              <a:defRPr/>
            </a:pPr>
            <a:r>
              <a:rPr lang="zh-CN" altLang="en-US" sz="4800" b="1" spc="200" dirty="0">
                <a:solidFill>
                  <a:schemeClr val="bg1"/>
                </a:solidFill>
                <a:latin typeface="微软雅黑" panose="020B0503020204020204" pitchFamily="34" charset="-122"/>
                <a:ea typeface="微软雅黑" panose="020B0503020204020204" pitchFamily="34" charset="-122"/>
              </a:rPr>
              <a:t>目录 </a:t>
            </a:r>
            <a:endParaRPr lang="en-US" altLang="zh-CN" sz="4800" b="1" spc="200" dirty="0">
              <a:solidFill>
                <a:schemeClr val="bg1"/>
              </a:solidFill>
              <a:latin typeface="微软雅黑" panose="020B0503020204020204" pitchFamily="34" charset="-122"/>
              <a:ea typeface="微软雅黑" panose="020B0503020204020204" pitchFamily="34" charset="-122"/>
            </a:endParaRPr>
          </a:p>
          <a:p>
            <a:pPr algn="r">
              <a:defRPr/>
            </a:pPr>
            <a:r>
              <a:rPr lang="en-US" altLang="zh-CN" sz="3200" b="1" spc="200" dirty="0">
                <a:solidFill>
                  <a:schemeClr val="bg1"/>
                </a:solidFill>
                <a:latin typeface="微软雅黑" panose="020B0503020204020204" pitchFamily="34" charset="-122"/>
                <a:ea typeface="微软雅黑" panose="020B0503020204020204" pitchFamily="34" charset="-122"/>
              </a:rPr>
              <a:t>CONTENT</a:t>
            </a:r>
            <a:endParaRPr lang="zh-CN" altLang="en-US" sz="3200" b="1" spc="200" dirty="0">
              <a:solidFill>
                <a:schemeClr val="bg1"/>
              </a:solidFill>
              <a:latin typeface="微软雅黑" panose="020B0503020204020204" pitchFamily="34" charset="-122"/>
              <a:ea typeface="微软雅黑" panose="020B0503020204020204" pitchFamily="34" charset="-122"/>
            </a:endParaRPr>
          </a:p>
        </p:txBody>
      </p:sp>
      <p:sp>
        <p:nvSpPr>
          <p:cNvPr id="88" name="下箭头 87"/>
          <p:cNvSpPr/>
          <p:nvPr/>
        </p:nvSpPr>
        <p:spPr>
          <a:xfrm rot="16200000">
            <a:off x="4710570" y="1289073"/>
            <a:ext cx="576064" cy="679386"/>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388" tIns="45695" rIns="91388" bIns="45695" rtlCol="0" anchor="ctr"/>
          <a:lstStyle/>
          <a:p>
            <a:pPr algn="ctr"/>
            <a:endParaRPr lang="zh-CN" altLang="en-US"/>
          </a:p>
        </p:txBody>
      </p:sp>
      <p:sp>
        <p:nvSpPr>
          <p:cNvPr id="5" name="圆角矩形 4"/>
          <p:cNvSpPr/>
          <p:nvPr/>
        </p:nvSpPr>
        <p:spPr>
          <a:xfrm>
            <a:off x="5791835" y="1126173"/>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b="1" dirty="0">
                <a:latin typeface="微软雅黑" panose="020B0503020204020204" pitchFamily="34" charset="-122"/>
                <a:ea typeface="微软雅黑" panose="020B0503020204020204" pitchFamily="34" charset="-122"/>
                <a:cs typeface="Arial Unicode MS" panose="020B0604020202020204" charset="-122"/>
              </a:rPr>
              <a:t>1</a:t>
            </a:r>
            <a:endParaRPr lang="en-US" altLang="zh-CN" sz="4000" b="1"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5" name="圆角矩形 14"/>
          <p:cNvSpPr/>
          <p:nvPr/>
        </p:nvSpPr>
        <p:spPr>
          <a:xfrm>
            <a:off x="6747510" y="1125538"/>
            <a:ext cx="4355465" cy="86614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18" name="矩形 17"/>
          <p:cNvSpPr/>
          <p:nvPr/>
        </p:nvSpPr>
        <p:spPr>
          <a:xfrm>
            <a:off x="6708775" y="1255078"/>
            <a:ext cx="4319905" cy="733425"/>
          </a:xfrm>
          <a:prstGeom prst="rect">
            <a:avLst/>
          </a:prstGeom>
        </p:spPr>
        <p:txBody>
          <a:bodyPr wrap="square" lIns="121960" tIns="60980" rIns="121960" bIns="60980">
            <a:noAutofit/>
          </a:bodyPr>
          <a:lstStyle/>
          <a:p>
            <a:pPr>
              <a:defRPr/>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第一部分  总</a:t>
            </a:r>
            <a:r>
              <a:rPr lang="en-US" altLang="zh-CN"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则</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9" name="矩形 18"/>
          <p:cNvSpPr/>
          <p:nvPr/>
        </p:nvSpPr>
        <p:spPr>
          <a:xfrm>
            <a:off x="6852285" y="2570163"/>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1" name="圆角矩形 20"/>
          <p:cNvSpPr/>
          <p:nvPr>
            <p:custDataLst>
              <p:tags r:id="rId1"/>
            </p:custDataLst>
          </p:nvPr>
        </p:nvSpPr>
        <p:spPr>
          <a:xfrm>
            <a:off x="6747510" y="2479993"/>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3" name="圆角矩形 2"/>
          <p:cNvSpPr/>
          <p:nvPr>
            <p:custDataLst>
              <p:tags r:id="rId2"/>
            </p:custDataLst>
          </p:nvPr>
        </p:nvSpPr>
        <p:spPr>
          <a:xfrm>
            <a:off x="5791835" y="2479993"/>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2</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4" name="矩形 3"/>
          <p:cNvSpPr/>
          <p:nvPr>
            <p:custDataLst>
              <p:tags r:id="rId3"/>
            </p:custDataLst>
          </p:nvPr>
        </p:nvSpPr>
        <p:spPr>
          <a:xfrm>
            <a:off x="6678930" y="2624773"/>
            <a:ext cx="449326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第二部分 安全基础管理</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矩形 6"/>
          <p:cNvSpPr/>
          <p:nvPr/>
        </p:nvSpPr>
        <p:spPr>
          <a:xfrm>
            <a:off x="6852285" y="3887153"/>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圆角矩形 7"/>
          <p:cNvSpPr/>
          <p:nvPr>
            <p:custDataLst>
              <p:tags r:id="rId4"/>
            </p:custDataLst>
          </p:nvPr>
        </p:nvSpPr>
        <p:spPr>
          <a:xfrm>
            <a:off x="6747510" y="3796983"/>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9" name="圆角矩形 8"/>
          <p:cNvSpPr/>
          <p:nvPr>
            <p:custDataLst>
              <p:tags r:id="rId5"/>
            </p:custDataLst>
          </p:nvPr>
        </p:nvSpPr>
        <p:spPr>
          <a:xfrm>
            <a:off x="5791835" y="3796983"/>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3</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0" name="矩形 9"/>
          <p:cNvSpPr/>
          <p:nvPr>
            <p:custDataLst>
              <p:tags r:id="rId6"/>
            </p:custDataLst>
          </p:nvPr>
        </p:nvSpPr>
        <p:spPr>
          <a:xfrm>
            <a:off x="6678930" y="3941763"/>
            <a:ext cx="449326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第三部分 重大灾害防治</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1" name="矩形 10"/>
          <p:cNvSpPr/>
          <p:nvPr/>
        </p:nvSpPr>
        <p:spPr>
          <a:xfrm>
            <a:off x="6852285" y="5233988"/>
            <a:ext cx="4320000" cy="720000"/>
          </a:xfrm>
          <a:prstGeom prst="rect">
            <a:avLst/>
          </a:prstGeom>
        </p:spPr>
        <p:txBody>
          <a:bodyPr wrap="square" lIns="121960" tIns="60980" rIns="121960" bIns="60980">
            <a:spAutoFit/>
          </a:bodyPr>
          <a:lstStyle/>
          <a:p>
            <a:pPr>
              <a:defRPr/>
            </a:pPr>
            <a:r>
              <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各管理（专业）部分解读</a:t>
            </a:r>
            <a:endParaRPr lang="zh-CN" altLang="en-US" sz="20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圆角矩形 11"/>
          <p:cNvSpPr/>
          <p:nvPr>
            <p:custDataLst>
              <p:tags r:id="rId7"/>
            </p:custDataLst>
          </p:nvPr>
        </p:nvSpPr>
        <p:spPr>
          <a:xfrm>
            <a:off x="6747510" y="5143818"/>
            <a:ext cx="4355465" cy="865505"/>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600" dirty="0">
              <a:latin typeface="+mj-lt"/>
              <a:ea typeface="Arial Unicode MS" panose="020B0604020202020204" charset="-122"/>
              <a:cs typeface="Arial Unicode MS" panose="020B0604020202020204" charset="-122"/>
            </a:endParaRPr>
          </a:p>
        </p:txBody>
      </p:sp>
      <p:sp>
        <p:nvSpPr>
          <p:cNvPr id="13" name="圆角矩形 12"/>
          <p:cNvSpPr/>
          <p:nvPr>
            <p:custDataLst>
              <p:tags r:id="rId8"/>
            </p:custDataLst>
          </p:nvPr>
        </p:nvSpPr>
        <p:spPr>
          <a:xfrm>
            <a:off x="5791835" y="5143818"/>
            <a:ext cx="742950" cy="864870"/>
          </a:xfrm>
          <a:prstGeom prst="round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en-US" altLang="zh-CN" sz="4000" dirty="0">
                <a:latin typeface="微软雅黑" panose="020B0503020204020204" pitchFamily="34" charset="-122"/>
                <a:ea typeface="微软雅黑" panose="020B0503020204020204" pitchFamily="34" charset="-122"/>
                <a:cs typeface="Arial Unicode MS" panose="020B0604020202020204" charset="-122"/>
              </a:rPr>
              <a:t>4</a:t>
            </a:r>
            <a:endParaRPr lang="en-US" altLang="zh-CN" sz="4000" dirty="0">
              <a:latin typeface="微软雅黑" panose="020B0503020204020204" pitchFamily="34" charset="-122"/>
              <a:ea typeface="微软雅黑" panose="020B0503020204020204" pitchFamily="34" charset="-122"/>
              <a:cs typeface="Arial Unicode MS" panose="020B0604020202020204" charset="-122"/>
            </a:endParaRPr>
          </a:p>
        </p:txBody>
      </p:sp>
      <p:sp>
        <p:nvSpPr>
          <p:cNvPr id="14" name="矩形 13"/>
          <p:cNvSpPr/>
          <p:nvPr>
            <p:custDataLst>
              <p:tags r:id="rId9"/>
            </p:custDataLst>
          </p:nvPr>
        </p:nvSpPr>
        <p:spPr>
          <a:xfrm>
            <a:off x="6350635" y="5288598"/>
            <a:ext cx="4373880" cy="683260"/>
          </a:xfrm>
          <a:prstGeom prst="rect">
            <a:avLst/>
          </a:prstGeom>
        </p:spPr>
        <p:txBody>
          <a:bodyPr wrap="square" lIns="121960" tIns="60980" rIns="121960" bIns="60980">
            <a:noAutofit/>
          </a:bodyPr>
          <a:lstStyle/>
          <a:p>
            <a:pPr algn="ctr">
              <a:buClrTx/>
              <a:buSzTx/>
              <a:buFontTx/>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第四部分 专业管理</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custDataLst>
              <p:tags r:id="rId1"/>
            </p:custDataLst>
          </p:nvPr>
        </p:nvSpPr>
        <p:spPr>
          <a:xfrm>
            <a:off x="339090" y="2137410"/>
            <a:ext cx="7354570" cy="4721225"/>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custDataLst>
              <p:tags r:id="rId2"/>
            </p:custDataLst>
          </p:nvPr>
        </p:nvSpPr>
        <p:spPr>
          <a:xfrm>
            <a:off x="526415" y="2637155"/>
            <a:ext cx="7038340" cy="3688080"/>
          </a:xfrm>
          <a:prstGeom prst="rect">
            <a:avLst/>
          </a:prstGeom>
          <a:noFill/>
        </p:spPr>
        <p:txBody>
          <a:bodyPr wrap="square" rtlCol="0">
            <a:noAutofit/>
          </a:bodyPr>
          <a:lstStyle/>
          <a:p>
            <a:pPr marL="342900" indent="512445" algn="just" fontAlgn="auto">
              <a:lnSpc>
                <a:spcPct val="200000"/>
              </a:lnSpc>
              <a:buFont typeface="Wingdings" panose="05000000000000000000" charset="0"/>
              <a:buChar char="u"/>
            </a:pP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评分表第二项</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质量与安全</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安全管控</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基本要求中</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建立工程质量考核验收制度</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是指</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掘进施工单位要对掘开巷道的实体工程质量进行检验</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采用班检</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日检</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抽检等具体形式</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由煤矿或上级公司自行规定</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rPr>
              <a:t>。</a:t>
            </a:r>
            <a:endPar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endParaRPr>
          </a:p>
        </p:txBody>
      </p:sp>
      <p:pic>
        <p:nvPicPr>
          <p:cNvPr id="2" name="图片 1"/>
          <p:cNvPicPr>
            <a:picLocks noChangeAspect="1"/>
          </p:cNvPicPr>
          <p:nvPr/>
        </p:nvPicPr>
        <p:blipFill>
          <a:blip r:embed="rId3" cstate="print"/>
          <a:srcRect b="87769"/>
          <a:stretch>
            <a:fillRect/>
          </a:stretch>
        </p:blipFill>
        <p:spPr>
          <a:xfrm>
            <a:off x="7827010" y="2136775"/>
            <a:ext cx="3914775" cy="569595"/>
          </a:xfrm>
          <a:prstGeom prst="rect">
            <a:avLst/>
          </a:prstGeom>
          <a:ln>
            <a:solidFill>
              <a:schemeClr val="tx1"/>
            </a:solidFill>
          </a:ln>
        </p:spPr>
      </p:pic>
      <p:pic>
        <p:nvPicPr>
          <p:cNvPr id="4" name="图片 3"/>
          <p:cNvPicPr>
            <a:picLocks noChangeAspect="1"/>
          </p:cNvPicPr>
          <p:nvPr/>
        </p:nvPicPr>
        <p:blipFill>
          <a:blip r:embed="rId4" cstate="print"/>
          <a:srcRect t="6957"/>
          <a:stretch>
            <a:fillRect/>
          </a:stretch>
        </p:blipFill>
        <p:spPr>
          <a:xfrm>
            <a:off x="7827010" y="2706370"/>
            <a:ext cx="3914775" cy="3741420"/>
          </a:xfrm>
          <a:prstGeom prst="rect">
            <a:avLst/>
          </a:prstGeom>
          <a:ln>
            <a:solidFill>
              <a:schemeClr val="tx1"/>
            </a:solidFill>
          </a:ln>
        </p:spPr>
      </p:pic>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5"/>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6"/>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四、</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掘进专业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sp>
        <p:nvSpPr>
          <p:cNvPr id="3" name="矩形: 圆角 28"/>
          <p:cNvSpPr/>
          <p:nvPr>
            <p:custDataLst>
              <p:tags r:id="rId7"/>
            </p:custDataLst>
          </p:nvPr>
        </p:nvSpPr>
        <p:spPr>
          <a:xfrm>
            <a:off x="1058545" y="1678940"/>
            <a:ext cx="2207260" cy="734060"/>
          </a:xfrm>
          <a:prstGeom prst="roundRect">
            <a:avLst>
              <a:gd name="adj" fmla="val 50000"/>
            </a:avLst>
          </a:prstGeom>
          <a:blipFill rotWithShape="1">
            <a:blip r:embed="rId8"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重点说明</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cxnSp>
        <p:nvCxnSpPr>
          <p:cNvPr id="13" name="直接连接符 12"/>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4" name="矩形 13"/>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custDataLst>
              <p:tags r:id="rId1"/>
            </p:custDataLst>
          </p:nvPr>
        </p:nvSpPr>
        <p:spPr>
          <a:xfrm>
            <a:off x="482600" y="1778635"/>
            <a:ext cx="11210925" cy="4721225"/>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 name="表格 3"/>
          <p:cNvGraphicFramePr/>
          <p:nvPr>
            <p:custDataLst>
              <p:tags r:id="rId2"/>
            </p:custDataLst>
          </p:nvPr>
        </p:nvGraphicFramePr>
        <p:xfrm>
          <a:off x="913765" y="1778635"/>
          <a:ext cx="7351395" cy="4673600"/>
        </p:xfrm>
        <a:graphic>
          <a:graphicData uri="http://schemas.openxmlformats.org/drawingml/2006/table">
            <a:tbl>
              <a:tblPr/>
              <a:tblGrid>
                <a:gridCol w="2065020"/>
                <a:gridCol w="1591945"/>
                <a:gridCol w="201295"/>
                <a:gridCol w="2192655"/>
                <a:gridCol w="1300480"/>
              </a:tblGrid>
              <a:tr h="467360">
                <a:tc gridSpan="2">
                  <a:txBody>
                    <a:bodyPr/>
                    <a:lstStyle/>
                    <a:p>
                      <a:pPr marL="57785" indent="0" algn="ctr" fontAlgn="ctr">
                        <a:spcBef>
                          <a:spcPct val="0"/>
                        </a:spcBef>
                        <a:spcAft>
                          <a:spcPct val="0"/>
                        </a:spcAft>
                      </a:pPr>
                      <a:r>
                        <a:rPr lang="en-US" altLang="zh-CN" sz="1800" b="1" i="0">
                          <a:latin typeface="黑体" panose="02010609060101010101" charset="-122"/>
                          <a:ea typeface="黑体" panose="02010609060101010101" charset="-122"/>
                          <a:cs typeface="黑体" panose="02010609060101010101" charset="-122"/>
                        </a:rPr>
                        <a:t>2026版</a:t>
                      </a:r>
                      <a:endParaRPr lang="zh-CN" sz="1800" b="1" i="0">
                        <a:latin typeface="黑体" panose="02010609060101010101" charset="-122"/>
                        <a:ea typeface="黑体" panose="02010609060101010101" charset="-122"/>
                        <a:cs typeface="黑体" panose="02010609060101010101" charset="-122"/>
                      </a:endParaRPr>
                    </a:p>
                  </a:txBody>
                  <a:tcPr marL="68580" marR="68580" marT="0" marB="0" anchor="ctr">
                    <a:lnL>
                      <a:noFill/>
                    </a:lnL>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hMerge="1">
                  <a:tcPr>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c rowSpan="10">
                  <a:txBody>
                    <a:bodyPr/>
                    <a:lstStyle/>
                    <a:p>
                      <a:pPr marL="57785" indent="0" algn="ctr">
                        <a:spcBef>
                          <a:spcPct val="0"/>
                        </a:spcBef>
                        <a:spcAft>
                          <a:spcPct val="0"/>
                        </a:spcAft>
                      </a:pPr>
                      <a:r>
                        <a:rPr lang="en-US" altLang="zh-CN" sz="1800" b="1" i="0">
                          <a:latin typeface="黑体" panose="02010609060101010101" charset="-122"/>
                          <a:ea typeface="黑体" panose="02010609060101010101" charset="-122"/>
                        </a:rPr>
                        <a:t> </a:t>
                      </a:r>
                      <a:endParaRPr lang="en-US" altLang="zh-CN" sz="1800" b="1" i="0">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rgbClr val="FAFAFA"/>
                    </a:solidFill>
                  </a:tcPr>
                </a:tc>
                <a:tc gridSpan="2">
                  <a:txBody>
                    <a:bodyPr/>
                    <a:lstStyle/>
                    <a:p>
                      <a:pPr marL="57785" indent="0" algn="ctr" fontAlgn="ctr">
                        <a:spcBef>
                          <a:spcPct val="0"/>
                        </a:spcBef>
                        <a:spcAft>
                          <a:spcPct val="0"/>
                        </a:spcAft>
                      </a:pPr>
                      <a:r>
                        <a:rPr lang="en-US" altLang="zh-CN" sz="1800" b="1" i="0">
                          <a:solidFill>
                            <a:schemeClr val="bg1"/>
                          </a:solidFill>
                          <a:latin typeface="黑体" panose="02010609060101010101" charset="-122"/>
                          <a:ea typeface="黑体" panose="02010609060101010101" charset="-122"/>
                          <a:cs typeface="黑体" panose="02010609060101010101" charset="-122"/>
                        </a:rPr>
                        <a:t>2020</a:t>
                      </a:r>
                      <a:r>
                        <a:rPr lang="zh-CN" sz="1800" b="1" i="0">
                          <a:solidFill>
                            <a:schemeClr val="bg1"/>
                          </a:solidFill>
                          <a:latin typeface="黑体" panose="02010609060101010101" charset="-122"/>
                          <a:ea typeface="黑体" panose="02010609060101010101" charset="-122"/>
                          <a:cs typeface="黑体" panose="02010609060101010101" charset="-122"/>
                        </a:rPr>
                        <a:t>版</a:t>
                      </a:r>
                      <a:endParaRPr lang="zh-CN" sz="1800" b="1" i="0">
                        <a:solidFill>
                          <a:schemeClr val="bg1"/>
                        </a:solidFill>
                        <a:latin typeface="黑体" panose="02010609060101010101" charset="-122"/>
                        <a:ea typeface="黑体" panose="02010609060101010101" charset="-122"/>
                        <a:cs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a:noFill/>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c hMerge="1">
                  <a:tcPr>
                    <a:lnR>
                      <a:noFill/>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r>
              <a:tr h="467360">
                <a:tc>
                  <a:txBody>
                    <a:bodyPr/>
                    <a:lstStyle/>
                    <a:p>
                      <a:pPr marL="57785" indent="0" algn="ctr" fontAlgn="ctr">
                        <a:spcBef>
                          <a:spcPct val="0"/>
                        </a:spcBef>
                        <a:spcAft>
                          <a:spcPct val="0"/>
                        </a:spcAft>
                      </a:pPr>
                      <a:r>
                        <a:rPr lang="zh-CN" sz="1800" b="1" i="0">
                          <a:latin typeface="黑体" panose="02010609060101010101" charset="-122"/>
                          <a:ea typeface="黑体" panose="02010609060101010101" charset="-122"/>
                        </a:rPr>
                        <a:t>项目</a:t>
                      </a:r>
                      <a:endParaRPr lang="zh-CN" sz="1800" b="1" i="0">
                        <a:latin typeface="黑体" panose="02010609060101010101" charset="-122"/>
                        <a:ea typeface="黑体" panose="0201060906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a:txBody>
                    <a:bodyPr/>
                    <a:lstStyle/>
                    <a:p>
                      <a:pPr marL="57785" indent="0" algn="ctr" fontAlgn="ctr">
                        <a:spcBef>
                          <a:spcPct val="0"/>
                        </a:spcBef>
                        <a:spcAft>
                          <a:spcPct val="0"/>
                        </a:spcAft>
                      </a:pPr>
                      <a:r>
                        <a:rPr lang="zh-CN" sz="1800" b="1" i="0">
                          <a:latin typeface="黑体" panose="02010609060101010101" charset="-122"/>
                          <a:ea typeface="黑体" panose="02010609060101010101" charset="-122"/>
                        </a:rPr>
                        <a:t>检查项</a:t>
                      </a:r>
                      <a:endParaRPr lang="zh-CN" sz="1800" b="1" i="0">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800" b="1" i="0">
                          <a:solidFill>
                            <a:schemeClr val="bg1"/>
                          </a:solidFill>
                          <a:latin typeface="黑体" panose="02010609060101010101" charset="-122"/>
                          <a:ea typeface="黑体" panose="02010609060101010101" charset="-122"/>
                        </a:rPr>
                        <a:t>项目</a:t>
                      </a:r>
                      <a:endParaRPr lang="zh-CN" sz="1800" b="1" i="0">
                        <a:solidFill>
                          <a:schemeClr val="bg1"/>
                        </a:solidFill>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c>
                  <a:txBody>
                    <a:bodyPr/>
                    <a:lstStyle/>
                    <a:p>
                      <a:pPr marL="57785" indent="0" algn="ctr" fontAlgn="ctr">
                        <a:spcBef>
                          <a:spcPct val="0"/>
                        </a:spcBef>
                        <a:spcAft>
                          <a:spcPct val="0"/>
                        </a:spcAft>
                      </a:pPr>
                      <a:r>
                        <a:rPr lang="zh-CN" sz="1800" b="1" i="0">
                          <a:solidFill>
                            <a:schemeClr val="bg1"/>
                          </a:solidFill>
                          <a:latin typeface="黑体" panose="02010609060101010101" charset="-122"/>
                          <a:ea typeface="黑体" panose="02010609060101010101" charset="-122"/>
                        </a:rPr>
                        <a:t>检查项</a:t>
                      </a:r>
                      <a:endParaRPr lang="zh-CN" sz="1800" b="1" i="0">
                        <a:solidFill>
                          <a:schemeClr val="bg1"/>
                        </a:solidFill>
                        <a:latin typeface="黑体" panose="02010609060101010101" charset="-122"/>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r>
              <a:tr h="467360">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基础管理</a:t>
                      </a:r>
                      <a:endParaRPr 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12</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67360">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设备与指标</a:t>
                      </a:r>
                      <a:endParaRPr 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8</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设备与指标</a:t>
                      </a:r>
                      <a:endParaRPr 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10</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67360">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煤矿机械</a:t>
                      </a:r>
                      <a:endParaRPr 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74</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煤矿机械</a:t>
                      </a:r>
                      <a:endParaRPr 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103</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67360">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煤矿电气</a:t>
                      </a:r>
                      <a:endParaRPr 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42</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煤矿电气</a:t>
                      </a:r>
                      <a:endParaRPr 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51</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67360">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基础管理</a:t>
                      </a:r>
                      <a:endParaRPr 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13</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67360">
                <a:tc>
                  <a:txBody>
                    <a:bodyPr/>
                    <a:lstStyle/>
                    <a:p>
                      <a:pPr marL="57785" indent="0" algn="ctr">
                        <a:spcBef>
                          <a:spcPct val="0"/>
                        </a:spcBef>
                        <a:spcAft>
                          <a:spcPct val="0"/>
                        </a:spcAft>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a:spcBef>
                          <a:spcPct val="0"/>
                        </a:spcBef>
                        <a:spcAft>
                          <a:spcPct val="0"/>
                        </a:spcAft>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职工素质及岗位规范</a:t>
                      </a:r>
                      <a:endParaRPr 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2</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67360">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文明生产</a:t>
                      </a:r>
                      <a:endParaRPr 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11</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文明生产</a:t>
                      </a:r>
                      <a:endParaRPr 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12</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67360">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合计</a:t>
                      </a:r>
                      <a:endParaRPr 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147</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marL="57785" indent="0" algn="ctr" fontAlgn="ctr">
                        <a:spcBef>
                          <a:spcPct val="0"/>
                        </a:spcBef>
                        <a:spcAft>
                          <a:spcPct val="0"/>
                        </a:spcAft>
                      </a:pPr>
                      <a:r>
                        <a:rPr lang="zh-CN" sz="1600" b="0" i="0">
                          <a:latin typeface="仿宋_GB2312" panose="02010609030101010101" charset="-122"/>
                          <a:ea typeface="仿宋_GB2312" panose="02010609030101010101" charset="-122"/>
                        </a:rPr>
                        <a:t>合计</a:t>
                      </a:r>
                      <a:endParaRPr 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indent="0" algn="ctr" fontAlgn="ctr">
                        <a:spcBef>
                          <a:spcPct val="0"/>
                        </a:spcBef>
                        <a:spcAft>
                          <a:spcPct val="0"/>
                        </a:spcAft>
                      </a:pPr>
                      <a:r>
                        <a:rPr lang="en-US" altLang="zh-CN" sz="1600" b="0" i="0">
                          <a:latin typeface="仿宋_GB2312" panose="02010609030101010101" charset="-122"/>
                          <a:ea typeface="仿宋_GB2312" panose="02010609030101010101" charset="-122"/>
                        </a:rPr>
                        <a:t>191</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
        <p:nvSpPr>
          <p:cNvPr id="9" name="文本框 8"/>
          <p:cNvSpPr txBox="1"/>
          <p:nvPr/>
        </p:nvSpPr>
        <p:spPr>
          <a:xfrm>
            <a:off x="8691245" y="1918970"/>
            <a:ext cx="2628265" cy="4044315"/>
          </a:xfrm>
          <a:prstGeom prst="rect">
            <a:avLst/>
          </a:prstGeom>
          <a:noFill/>
        </p:spPr>
        <p:txBody>
          <a:bodyPr wrap="square" rtlCol="0" anchor="t">
            <a:noAutofit/>
          </a:bodyPr>
          <a:lstStyle/>
          <a:p>
            <a:pPr indent="0" algn="just" fontAlgn="auto">
              <a:lnSpc>
                <a:spcPts val="3600"/>
              </a:lnSpc>
            </a:pP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变化调整：</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调整结构内容。</a:t>
            </a:r>
            <a:endPar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减少资料检查。</a:t>
            </a:r>
            <a:endPar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突出设备安全管理。</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增加附加加分项</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2400"/>
              </a:lnSpc>
            </a:pPr>
            <a:r>
              <a:rPr lang="en-US" altLang="zh-CN" sz="1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3"/>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4"/>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五、</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机电专业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1" name="直接连接符 10"/>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2" name="矩形 1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custDataLst>
              <p:tags r:id="rId1"/>
            </p:custDataLst>
          </p:nvPr>
        </p:nvSpPr>
        <p:spPr>
          <a:xfrm>
            <a:off x="493395" y="2061210"/>
            <a:ext cx="11210925" cy="4721225"/>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Group 337"/>
          <p:cNvGrpSpPr/>
          <p:nvPr>
            <p:custDataLst>
              <p:tags r:id="rId2"/>
            </p:custDataLst>
          </p:nvPr>
        </p:nvGrpSpPr>
        <p:grpSpPr>
          <a:xfrm>
            <a:off x="2298879" y="2745736"/>
            <a:ext cx="2388235" cy="1226820"/>
            <a:chOff x="-745065" y="-399627"/>
            <a:chExt cx="6368622" cy="3271520"/>
          </a:xfrm>
        </p:grpSpPr>
        <p:sp>
          <p:nvSpPr>
            <p:cNvPr id="3" name="Shape 333"/>
            <p:cNvSpPr/>
            <p:nvPr>
              <p:custDataLst>
                <p:tags r:id="rId3"/>
              </p:custDataLst>
            </p:nvPr>
          </p:nvSpPr>
          <p:spPr>
            <a:xfrm>
              <a:off x="-745065" y="-399627"/>
              <a:ext cx="6368622" cy="327152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1"/>
            </a:solidFill>
            <a:ln w="12700" cap="flat">
              <a:noFill/>
              <a:miter lim="400000"/>
            </a:ln>
            <a:effectLst/>
          </p:spPr>
          <p:txBody>
            <a:bodyPr wrap="square" lIns="0" tIns="0" rIns="0" bIns="0" numCol="1" anchor="ctr">
              <a:noAutofit/>
            </a:bodyPr>
            <a:lstStyle/>
            <a:p>
              <a:pPr lvl="0">
                <a:defRPr sz="11200"/>
              </a:pPr>
              <a:endParaRPr sz="1200">
                <a:solidFill>
                  <a:schemeClr val="bg1"/>
                </a:solidFill>
                <a:latin typeface="Arial" panose="020B0604020202020204" pitchFamily="34" charset="0"/>
                <a:cs typeface="Arial" panose="020B0604020202020204" pitchFamily="34" charset="0"/>
              </a:endParaRPr>
            </a:p>
          </p:txBody>
        </p:sp>
        <p:sp>
          <p:nvSpPr>
            <p:cNvPr id="6" name="Shape 335"/>
            <p:cNvSpPr/>
            <p:nvPr>
              <p:custDataLst>
                <p:tags r:id="rId4"/>
              </p:custDataLst>
            </p:nvPr>
          </p:nvSpPr>
          <p:spPr>
            <a:xfrm>
              <a:off x="1131489" y="847650"/>
              <a:ext cx="3657597" cy="738293"/>
            </a:xfrm>
            <a:prstGeom prst="rect">
              <a:avLst/>
            </a:prstGeom>
            <a:noFill/>
            <a:ln w="12700" cap="flat">
              <a:noFill/>
              <a:miter lim="400000"/>
            </a:ln>
            <a:effectLst/>
          </p:spPr>
          <p:txBody>
            <a:bodyPr wrap="none" lIns="0" tIns="0" rIns="0" bIns="0" numCol="1" anchor="ctr">
              <a:spAutoFit/>
            </a:bodyPr>
            <a:lstStyle>
              <a:lvl1pPr>
                <a:defRPr sz="2000">
                  <a:solidFill>
                    <a:srgbClr val="FAF9FC"/>
                  </a:solidFill>
                  <a:latin typeface="STIXGeneral-Bold"/>
                  <a:ea typeface="STIXGeneral-Bold"/>
                  <a:cs typeface="STIXGeneral-Bold"/>
                  <a:sym typeface="STIXGeneral-Bold"/>
                </a:defRPr>
              </a:lvl1pPr>
            </a:lstStyle>
            <a:p>
              <a:pPr algn="ctr"/>
              <a:r>
                <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调整结构内容</a:t>
              </a:r>
              <a:endPar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grpSp>
      <p:grpSp>
        <p:nvGrpSpPr>
          <p:cNvPr id="7" name="Group 342"/>
          <p:cNvGrpSpPr/>
          <p:nvPr>
            <p:custDataLst>
              <p:tags r:id="rId5"/>
            </p:custDataLst>
          </p:nvPr>
        </p:nvGrpSpPr>
        <p:grpSpPr>
          <a:xfrm>
            <a:off x="7963535" y="2746375"/>
            <a:ext cx="2127479" cy="1222375"/>
            <a:chOff x="0" y="0"/>
            <a:chExt cx="4392859" cy="2872248"/>
          </a:xfrm>
        </p:grpSpPr>
        <p:sp>
          <p:nvSpPr>
            <p:cNvPr id="8" name="Shape 338"/>
            <p:cNvSpPr/>
            <p:nvPr>
              <p:custDataLst>
                <p:tags r:id="rId6"/>
              </p:custDataLst>
            </p:nvPr>
          </p:nvSpPr>
          <p:spPr>
            <a:xfrm>
              <a:off x="0" y="0"/>
              <a:ext cx="4392859" cy="28722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2"/>
            </a:solidFill>
            <a:ln w="12700" cap="flat">
              <a:noFill/>
              <a:miter lim="400000"/>
            </a:ln>
            <a:effectLst/>
          </p:spPr>
          <p:txBody>
            <a:bodyPr wrap="square" lIns="0" tIns="0" rIns="0" bIns="0" numCol="1" anchor="ctr">
              <a:noAutofit/>
            </a:bodyPr>
            <a:lstStyle/>
            <a:p>
              <a:pPr lvl="0">
                <a:defRPr sz="11200"/>
              </a:pPr>
              <a:endParaRPr sz="1200">
                <a:latin typeface="Arial" panose="020B0604020202020204" pitchFamily="34" charset="0"/>
                <a:cs typeface="Arial" panose="020B0604020202020204" pitchFamily="34" charset="0"/>
              </a:endParaRPr>
            </a:p>
          </p:txBody>
        </p:sp>
        <p:sp>
          <p:nvSpPr>
            <p:cNvPr id="11" name="Shape 340"/>
            <p:cNvSpPr/>
            <p:nvPr>
              <p:custDataLst>
                <p:tags r:id="rId7"/>
              </p:custDataLst>
            </p:nvPr>
          </p:nvSpPr>
          <p:spPr>
            <a:xfrm>
              <a:off x="758595" y="1257494"/>
              <a:ext cx="3569545" cy="491067"/>
            </a:xfrm>
            <a:prstGeom prst="rect">
              <a:avLst/>
            </a:prstGeom>
            <a:noFill/>
            <a:ln w="12700" cap="flat">
              <a:noFill/>
              <a:miter lim="400000"/>
            </a:ln>
            <a:effectLst/>
          </p:spPr>
          <p:txBody>
            <a:bodyPr wrap="square" lIns="0" tIns="0" rIns="0" bIns="0" numCol="1" anchor="ctr">
              <a:noAutofit/>
            </a:bodyPr>
            <a:lstStyle>
              <a:lvl1pPr>
                <a:defRPr sz="2000">
                  <a:solidFill>
                    <a:srgbClr val="FAF9FC"/>
                  </a:solidFill>
                  <a:latin typeface="STIXGeneral-Bold"/>
                  <a:ea typeface="STIXGeneral-Bold"/>
                  <a:cs typeface="STIXGeneral-Bold"/>
                  <a:sym typeface="STIXGeneral-Bold"/>
                </a:defRPr>
              </a:lvl1pPr>
            </a:lstStyle>
            <a:p>
              <a:pPr algn="ctr"/>
              <a:r>
                <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减少资料检查</a:t>
              </a:r>
              <a:endPar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grpSp>
      <p:grpSp>
        <p:nvGrpSpPr>
          <p:cNvPr id="38" name="Group 360"/>
          <p:cNvGrpSpPr/>
          <p:nvPr>
            <p:custDataLst>
              <p:tags r:id="rId8"/>
            </p:custDataLst>
          </p:nvPr>
        </p:nvGrpSpPr>
        <p:grpSpPr>
          <a:xfrm>
            <a:off x="3242454" y="3818752"/>
            <a:ext cx="318973" cy="318973"/>
            <a:chOff x="0" y="0"/>
            <a:chExt cx="850594" cy="850594"/>
          </a:xfrm>
        </p:grpSpPr>
        <p:sp>
          <p:nvSpPr>
            <p:cNvPr id="40" name="Shape 358"/>
            <p:cNvSpPr/>
            <p:nvPr>
              <p:custDataLst>
                <p:tags r:id="rId9"/>
              </p:custDataLst>
            </p:nvPr>
          </p:nvSpPr>
          <p:spPr>
            <a:xfrm>
              <a:off x="0" y="0"/>
              <a:ext cx="850594" cy="8505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50800" cap="flat">
              <a:solidFill>
                <a:srgbClr val="FBF9FC"/>
              </a:solidFill>
              <a:prstDash val="solid"/>
              <a:miter lim="400000"/>
            </a:ln>
            <a:effectLst/>
          </p:spPr>
          <p:txBody>
            <a:bodyPr wrap="square" lIns="0" tIns="0" rIns="0" bIns="0" numCol="1" anchor="ctr">
              <a:noAutofit/>
            </a:bodyPr>
            <a:lstStyle/>
            <a:p>
              <a:pPr lvl="0">
                <a:defRPr sz="11200"/>
              </a:pPr>
              <a:endParaRPr sz="19300" b="1">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1" name="Shape 359"/>
            <p:cNvSpPr/>
            <p:nvPr>
              <p:custDataLst>
                <p:tags r:id="rId10"/>
              </p:custDataLst>
            </p:nvPr>
          </p:nvSpPr>
          <p:spPr>
            <a:xfrm>
              <a:off x="300082" y="114147"/>
              <a:ext cx="250430" cy="622301"/>
            </a:xfrm>
            <a:prstGeom prst="rect">
              <a:avLst/>
            </a:prstGeom>
            <a:noFill/>
            <a:ln w="12700" cap="flat">
              <a:noFill/>
              <a:miter lim="400000"/>
            </a:ln>
            <a:effectLst/>
          </p:spPr>
          <p:txBody>
            <a:bodyPr wrap="square" lIns="0" tIns="0" rIns="0" bIns="0" numCol="1" anchor="ctr">
              <a:noAutofit/>
            </a:bodyPr>
            <a:lstStyle>
              <a:lvl1pPr>
                <a:defRPr sz="3200" b="1">
                  <a:solidFill>
                    <a:srgbClr val="FAF9FC"/>
                  </a:solidFill>
                  <a:latin typeface="Oxygen"/>
                  <a:ea typeface="Oxygen"/>
                  <a:cs typeface="Oxygen"/>
                  <a:sym typeface="Oxygen"/>
                </a:defRPr>
              </a:lvl1pPr>
            </a:lstStyle>
            <a:p>
              <a:pPr lvl="0">
                <a:defRPr sz="1800" b="0">
                  <a:solidFill>
                    <a:srgbClr val="000000"/>
                  </a:solidFill>
                </a:defRPr>
              </a:pPr>
              <a:r>
                <a:rPr b="1">
                  <a:solidFill>
                    <a:schemeClr val="bg1"/>
                  </a:solidFill>
                  <a:latin typeface="微软雅黑" panose="020B0503020204020204" pitchFamily="34" charset="-122"/>
                  <a:ea typeface="微软雅黑" panose="020B0503020204020204" pitchFamily="34" charset="-122"/>
                  <a:cs typeface="Arial" panose="020B0604020202020204" pitchFamily="34" charset="0"/>
                </a:rPr>
                <a:t>1</a:t>
              </a:r>
              <a:endParaRPr b="1">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grpSp>
      <p:grpSp>
        <p:nvGrpSpPr>
          <p:cNvPr id="42" name="Group 363"/>
          <p:cNvGrpSpPr/>
          <p:nvPr>
            <p:custDataLst>
              <p:tags r:id="rId11"/>
            </p:custDataLst>
          </p:nvPr>
        </p:nvGrpSpPr>
        <p:grpSpPr>
          <a:xfrm>
            <a:off x="8702306" y="3814942"/>
            <a:ext cx="318973" cy="318973"/>
            <a:chOff x="0" y="0"/>
            <a:chExt cx="850594" cy="850594"/>
          </a:xfrm>
        </p:grpSpPr>
        <p:sp>
          <p:nvSpPr>
            <p:cNvPr id="43" name="Shape 361"/>
            <p:cNvSpPr/>
            <p:nvPr>
              <p:custDataLst>
                <p:tags r:id="rId12"/>
              </p:custDataLst>
            </p:nvPr>
          </p:nvSpPr>
          <p:spPr>
            <a:xfrm>
              <a:off x="0" y="0"/>
              <a:ext cx="850594" cy="8505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50800" cap="flat">
              <a:solidFill>
                <a:srgbClr val="FBF9FC"/>
              </a:solidFill>
              <a:prstDash val="solid"/>
              <a:miter lim="400000"/>
            </a:ln>
            <a:effectLst/>
          </p:spPr>
          <p:txBody>
            <a:bodyPr wrap="square" lIns="0" tIns="0" rIns="0" bIns="0" numCol="1" anchor="ctr">
              <a:noAutofit/>
            </a:bodyPr>
            <a:lstStyle/>
            <a:p>
              <a:pPr lvl="0">
                <a:defRPr sz="11200"/>
              </a:pPr>
              <a:endParaRPr sz="19300" b="1">
                <a:latin typeface="微软雅黑" panose="020B0503020204020204" pitchFamily="34" charset="-122"/>
                <a:ea typeface="微软雅黑" panose="020B0503020204020204" pitchFamily="34" charset="-122"/>
                <a:cs typeface="Arial" panose="020B0604020202020204" pitchFamily="34" charset="0"/>
              </a:endParaRPr>
            </a:p>
          </p:txBody>
        </p:sp>
        <p:sp>
          <p:nvSpPr>
            <p:cNvPr id="44" name="Shape 362"/>
            <p:cNvSpPr/>
            <p:nvPr>
              <p:custDataLst>
                <p:tags r:id="rId13"/>
              </p:custDataLst>
            </p:nvPr>
          </p:nvSpPr>
          <p:spPr>
            <a:xfrm>
              <a:off x="311484" y="56150"/>
              <a:ext cx="375920" cy="738293"/>
            </a:xfrm>
            <a:prstGeom prst="rect">
              <a:avLst/>
            </a:prstGeom>
            <a:noFill/>
            <a:ln w="12700" cap="flat">
              <a:noFill/>
              <a:miter lim="400000"/>
            </a:ln>
            <a:effectLst/>
          </p:spPr>
          <p:txBody>
            <a:bodyPr wrap="none" lIns="0" tIns="0" rIns="0" bIns="0" numCol="1" anchor="ctr">
              <a:spAutoFit/>
            </a:bodyPr>
            <a:lstStyle>
              <a:lvl1pPr>
                <a:defRPr sz="3200" b="1">
                  <a:solidFill>
                    <a:srgbClr val="FAF9FC"/>
                  </a:solidFill>
                  <a:latin typeface="Oxygen"/>
                  <a:ea typeface="Oxygen"/>
                  <a:cs typeface="Oxygen"/>
                  <a:sym typeface="Oxygen"/>
                </a:defRPr>
              </a:lvl1pPr>
            </a:lstStyle>
            <a:p>
              <a:pPr lvl="0">
                <a:defRPr sz="1800" b="0">
                  <a:solidFill>
                    <a:srgbClr val="000000"/>
                  </a:solidFill>
                </a:defRPr>
              </a:pPr>
              <a:r>
                <a:rPr b="1">
                  <a:latin typeface="微软雅黑" panose="020B0503020204020204" pitchFamily="34" charset="-122"/>
                  <a:ea typeface="微软雅黑" panose="020B0503020204020204" pitchFamily="34" charset="-122"/>
                  <a:cs typeface="Arial" panose="020B0604020202020204" pitchFamily="34" charset="0"/>
                </a:rPr>
                <a:t>2</a:t>
              </a:r>
              <a:endParaRPr b="1">
                <a:latin typeface="微软雅黑" panose="020B0503020204020204" pitchFamily="34" charset="-122"/>
                <a:ea typeface="微软雅黑" panose="020B0503020204020204" pitchFamily="34" charset="-122"/>
                <a:cs typeface="Arial" panose="020B0604020202020204" pitchFamily="34" charset="0"/>
              </a:endParaRPr>
            </a:p>
          </p:txBody>
        </p:sp>
      </p:grpSp>
      <p:sp>
        <p:nvSpPr>
          <p:cNvPr id="61" name="矩形: 圆角 28"/>
          <p:cNvSpPr/>
          <p:nvPr>
            <p:custDataLst>
              <p:tags r:id="rId14"/>
            </p:custDataLst>
          </p:nvPr>
        </p:nvSpPr>
        <p:spPr>
          <a:xfrm>
            <a:off x="1202690" y="1682750"/>
            <a:ext cx="2152015" cy="809625"/>
          </a:xfrm>
          <a:prstGeom prst="roundRect">
            <a:avLst>
              <a:gd name="adj" fmla="val 50000"/>
            </a:avLst>
          </a:prstGeom>
          <a:blipFill rotWithShape="1">
            <a:blip r:embed="rId15"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62" name="矩形 61"/>
          <p:cNvSpPr/>
          <p:nvPr>
            <p:custDataLst>
              <p:tags r:id="rId16"/>
            </p:custDataLst>
          </p:nvPr>
        </p:nvSpPr>
        <p:spPr>
          <a:xfrm>
            <a:off x="1194435" y="4137660"/>
            <a:ext cx="4584065" cy="2397125"/>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81000" algn="l" fontAlgn="auto">
              <a:lnSpc>
                <a:spcPct val="150000"/>
              </a:lnSpc>
              <a:spcBef>
                <a:spcPts val="0"/>
              </a:spcBef>
              <a:buClrTx/>
              <a:buSzTx/>
              <a:buFontTx/>
            </a:pPr>
            <a:r>
              <a:rPr lang="zh-CN" altLang="en-US" sz="17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调整</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基础管理</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项目位置</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作为第一大项体现</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结构上更加合理</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煤矿电气</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项目</a:t>
            </a:r>
            <a:r>
              <a:rPr lang="zh-CN" altLang="en-US" sz="17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删减</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了部分已经不适宜现场或对安全生产影响较小的内容</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增加</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了附加加分项。</a:t>
            </a:r>
            <a:endPar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64" name="矩形 63"/>
          <p:cNvSpPr/>
          <p:nvPr>
            <p:custDataLst>
              <p:tags r:id="rId17"/>
            </p:custDataLst>
          </p:nvPr>
        </p:nvSpPr>
        <p:spPr>
          <a:xfrm>
            <a:off x="6459220" y="4131310"/>
            <a:ext cx="4503420" cy="2402840"/>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81000" fontAlgn="auto">
              <a:lnSpc>
                <a:spcPct val="150000"/>
              </a:lnSpc>
            </a:pPr>
            <a:r>
              <a:rPr lang="zh-CN" altLang="en-US" sz="17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删减了</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机电设备有产品合格证</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设备待修率</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设备大修改造等</a:t>
            </a:r>
            <a:r>
              <a:rPr lang="zh-CN" altLang="en-US" sz="17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涉及资料方面的检查内容</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a:t>
            </a:r>
            <a:endPar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pPr indent="381000" fontAlgn="auto">
              <a:lnSpc>
                <a:spcPct val="150000"/>
              </a:lnSpc>
            </a:pPr>
            <a:r>
              <a:rPr lang="zh-CN" altLang="en-US" sz="17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删减了个别已全面落实的条款</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如</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斜井提升制动减速度达不到要求时应设二级制动装置等已强制落实的条款。</a:t>
            </a:r>
            <a:endPar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9" name="剪去单角的矩形 8"/>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8"/>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0" name="文本框 9"/>
          <p:cNvSpPr txBox="1"/>
          <p:nvPr>
            <p:custDataLst>
              <p:tags r:id="rId19"/>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五、</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机电专业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26" name="直接连接符 25"/>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7" name="矩形 26"/>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custDataLst>
              <p:tags r:id="rId1"/>
            </p:custDataLst>
          </p:nvPr>
        </p:nvSpPr>
        <p:spPr>
          <a:xfrm>
            <a:off x="493395" y="2061210"/>
            <a:ext cx="11210925" cy="4721225"/>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Group 347"/>
          <p:cNvGrpSpPr/>
          <p:nvPr>
            <p:custDataLst>
              <p:tags r:id="rId2"/>
            </p:custDataLst>
          </p:nvPr>
        </p:nvGrpSpPr>
        <p:grpSpPr>
          <a:xfrm>
            <a:off x="2745740" y="2959735"/>
            <a:ext cx="2029460" cy="1064260"/>
            <a:chOff x="0" y="0"/>
            <a:chExt cx="4392859" cy="2872248"/>
          </a:xfrm>
        </p:grpSpPr>
        <p:sp>
          <p:nvSpPr>
            <p:cNvPr id="13" name="Shape 343"/>
            <p:cNvSpPr/>
            <p:nvPr>
              <p:custDataLst>
                <p:tags r:id="rId3"/>
              </p:custDataLst>
            </p:nvPr>
          </p:nvSpPr>
          <p:spPr>
            <a:xfrm>
              <a:off x="0" y="0"/>
              <a:ext cx="4392859" cy="28722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1"/>
            </a:solidFill>
            <a:ln w="12700" cap="flat">
              <a:noFill/>
              <a:miter lim="400000"/>
            </a:ln>
            <a:effectLst/>
          </p:spPr>
          <p:txBody>
            <a:bodyPr wrap="square" lIns="0" tIns="0" rIns="0" bIns="0" numCol="1" anchor="ctr">
              <a:noAutofit/>
            </a:bodyPr>
            <a:lstStyle/>
            <a:p>
              <a:pPr lvl="0">
                <a:defRPr sz="11200"/>
              </a:pPr>
              <a:endParaRPr sz="1200">
                <a:solidFill>
                  <a:schemeClr val="bg1"/>
                </a:solidFill>
                <a:latin typeface="Arial" panose="020B0604020202020204" pitchFamily="34" charset="0"/>
                <a:cs typeface="Arial" panose="020B0604020202020204" pitchFamily="34" charset="0"/>
              </a:endParaRPr>
            </a:p>
          </p:txBody>
        </p:sp>
        <p:sp>
          <p:nvSpPr>
            <p:cNvPr id="16" name="Shape 345"/>
            <p:cNvSpPr/>
            <p:nvPr>
              <p:custDataLst>
                <p:tags r:id="rId4"/>
              </p:custDataLst>
            </p:nvPr>
          </p:nvSpPr>
          <p:spPr>
            <a:xfrm>
              <a:off x="1086541" y="1289712"/>
              <a:ext cx="2972476" cy="431800"/>
            </a:xfrm>
            <a:prstGeom prst="rect">
              <a:avLst/>
            </a:prstGeom>
            <a:noFill/>
            <a:ln w="12700" cap="flat">
              <a:noFill/>
              <a:miter lim="400000"/>
            </a:ln>
            <a:effectLst/>
          </p:spPr>
          <p:txBody>
            <a:bodyPr wrap="square" lIns="0" tIns="0" rIns="0" bIns="0" numCol="1" anchor="ctr">
              <a:noAutofit/>
            </a:bodyPr>
            <a:lstStyle>
              <a:lvl1pPr>
                <a:defRPr sz="2000">
                  <a:solidFill>
                    <a:srgbClr val="FAF9FC"/>
                  </a:solidFill>
                  <a:latin typeface="STIXGeneral-Bold"/>
                  <a:ea typeface="STIXGeneral-Bold"/>
                  <a:cs typeface="STIXGeneral-Bold"/>
                  <a:sym typeface="STIXGeneral-Bold"/>
                </a:defRPr>
              </a:lvl1p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突出设备安全管理</a:t>
              </a:r>
              <a:endParaRPr lang="zh-CN" altLang="en-US" sz="16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grpSp>
      <p:grpSp>
        <p:nvGrpSpPr>
          <p:cNvPr id="45" name="Group 366"/>
          <p:cNvGrpSpPr/>
          <p:nvPr>
            <p:custDataLst>
              <p:tags r:id="rId5"/>
            </p:custDataLst>
          </p:nvPr>
        </p:nvGrpSpPr>
        <p:grpSpPr>
          <a:xfrm>
            <a:off x="3521075" y="3873500"/>
            <a:ext cx="318770" cy="315595"/>
            <a:chOff x="0" y="0"/>
            <a:chExt cx="850594" cy="850594"/>
          </a:xfrm>
        </p:grpSpPr>
        <p:sp>
          <p:nvSpPr>
            <p:cNvPr id="46" name="Shape 364"/>
            <p:cNvSpPr/>
            <p:nvPr>
              <p:custDataLst>
                <p:tags r:id="rId6"/>
              </p:custDataLst>
            </p:nvPr>
          </p:nvSpPr>
          <p:spPr>
            <a:xfrm>
              <a:off x="0" y="0"/>
              <a:ext cx="850594" cy="8505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50800" cap="flat">
              <a:solidFill>
                <a:srgbClr val="FBF9FC"/>
              </a:solidFill>
              <a:prstDash val="solid"/>
              <a:miter lim="400000"/>
            </a:ln>
            <a:effectLst/>
          </p:spPr>
          <p:txBody>
            <a:bodyPr wrap="square" lIns="0" tIns="0" rIns="0" bIns="0" numCol="1" anchor="ctr">
              <a:noAutofit/>
            </a:bodyPr>
            <a:lstStyle/>
            <a:p>
              <a:pPr lvl="0">
                <a:defRPr sz="11200"/>
              </a:pPr>
              <a:endParaRPr sz="19300" b="1">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7" name="Shape 365"/>
            <p:cNvSpPr/>
            <p:nvPr>
              <p:custDataLst>
                <p:tags r:id="rId7"/>
              </p:custDataLst>
            </p:nvPr>
          </p:nvSpPr>
          <p:spPr>
            <a:xfrm>
              <a:off x="311484" y="52199"/>
              <a:ext cx="375920" cy="746195"/>
            </a:xfrm>
            <a:prstGeom prst="rect">
              <a:avLst/>
            </a:prstGeom>
            <a:noFill/>
            <a:ln w="12700" cap="flat">
              <a:noFill/>
              <a:miter lim="400000"/>
            </a:ln>
            <a:effectLst/>
          </p:spPr>
          <p:txBody>
            <a:bodyPr wrap="square" lIns="0" tIns="0" rIns="0" bIns="0" numCol="1" anchor="ctr">
              <a:spAutoFit/>
            </a:bodyPr>
            <a:lstStyle>
              <a:lvl1pPr>
                <a:defRPr sz="3200" b="1">
                  <a:solidFill>
                    <a:srgbClr val="FAF9FC"/>
                  </a:solidFill>
                  <a:latin typeface="Oxygen"/>
                  <a:ea typeface="Oxygen"/>
                  <a:cs typeface="Oxygen"/>
                  <a:sym typeface="Oxygen"/>
                </a:defRPr>
              </a:lvl1pPr>
            </a:lstStyle>
            <a:p>
              <a:pPr lvl="0">
                <a:defRPr sz="1800" b="0">
                  <a:solidFill>
                    <a:srgbClr val="000000"/>
                  </a:solidFill>
                </a:defRPr>
              </a:pPr>
              <a:r>
                <a:rPr b="1">
                  <a:solidFill>
                    <a:schemeClr val="bg1"/>
                  </a:solidFill>
                  <a:latin typeface="微软雅黑" panose="020B0503020204020204" pitchFamily="34" charset="-122"/>
                  <a:ea typeface="微软雅黑" panose="020B0503020204020204" pitchFamily="34" charset="-122"/>
                  <a:cs typeface="Arial" panose="020B0604020202020204" pitchFamily="34" charset="0"/>
                </a:rPr>
                <a:t>3</a:t>
              </a:r>
              <a:endParaRPr b="1">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grpSp>
      <p:sp>
        <p:nvSpPr>
          <p:cNvPr id="65" name="矩形 64"/>
          <p:cNvSpPr/>
          <p:nvPr>
            <p:custDataLst>
              <p:tags r:id="rId8"/>
            </p:custDataLst>
          </p:nvPr>
        </p:nvSpPr>
        <p:spPr>
          <a:xfrm>
            <a:off x="1644015" y="4239260"/>
            <a:ext cx="4162425" cy="2200275"/>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06400" algn="just" fontAlgn="auto">
              <a:lnSpc>
                <a:spcPct val="150000"/>
              </a:lnSpc>
              <a:extLst>
                <a:ext uri="{35155182-B16C-46BC-9424-99874614C6A1}">
                  <wpsdc:indentchars xmlns:wpsdc="http://www.wps.cn/officeDocument/2017/drawingmlCustomData" val="200" checksum="1740828767"/>
                </a:ext>
              </a:extLst>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要求</a:t>
            </a:r>
            <a:r>
              <a:rPr lang="zh-CN" altLang="en-US" sz="16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有</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防爆电气设备和小型电器</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入井防爆检查记录</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pPr indent="406400" algn="just" fontAlgn="auto">
              <a:lnSpc>
                <a:spcPct val="150000"/>
              </a:lnSpc>
              <a:extLst>
                <a:ext uri="{35155182-B16C-46BC-9424-99874614C6A1}">
                  <wpsdc:indentchars xmlns:wpsdc="http://www.wps.cn/officeDocument/2017/drawingmlCustomData" val="200" checksum="1740828767"/>
                </a:ext>
              </a:extLst>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主要提升立井绞车</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带式输送机安全保护装置</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按规定试验</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sp>
        <p:nvSpPr>
          <p:cNvPr id="9" name="剪去单角的矩形 8"/>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9"/>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0" name="文本框 9"/>
          <p:cNvSpPr txBox="1"/>
          <p:nvPr>
            <p:custDataLst>
              <p:tags r:id="rId10"/>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五、</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机电专业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sp>
        <p:nvSpPr>
          <p:cNvPr id="32" name="矩形 31"/>
          <p:cNvSpPr/>
          <p:nvPr>
            <p:custDataLst>
              <p:tags r:id="rId11"/>
            </p:custDataLst>
          </p:nvPr>
        </p:nvSpPr>
        <p:spPr>
          <a:xfrm>
            <a:off x="6471285" y="4196715"/>
            <a:ext cx="4212590" cy="2219960"/>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just" fontAlgn="auto">
              <a:lnSpc>
                <a:spcPct val="150000"/>
              </a:lnSpc>
            </a:pPr>
            <a:r>
              <a:rPr lang="en-US" altLang="zh-CN" sz="14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      </a:t>
            </a:r>
            <a:r>
              <a:rPr lang="zh-CN" altLang="en-US" sz="16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设定</a:t>
            </a:r>
            <a:r>
              <a:rPr lang="zh-CN" altLang="en-US" sz="1600" dirty="0">
                <a:solidFill>
                  <a:schemeClr val="tx1"/>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6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建设设备管理系统</a:t>
            </a:r>
            <a:r>
              <a:rPr lang="zh-CN" altLang="en-US" sz="1600" dirty="0">
                <a:solidFill>
                  <a:schemeClr val="tx1"/>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6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有效实施设备全生命周期管理</a:t>
            </a:r>
            <a:r>
              <a:rPr lang="zh-CN" altLang="en-US" sz="1600" dirty="0">
                <a:solidFill>
                  <a:schemeClr val="tx1"/>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600" dirty="0">
                <a:solidFill>
                  <a:schemeClr val="tx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附加加分项</a:t>
            </a:r>
            <a:r>
              <a:rPr lang="zh-CN" altLang="en-US" sz="1600" dirty="0">
                <a:solidFill>
                  <a:schemeClr val="tx1"/>
                </a:solidFill>
                <a:latin typeface="宋体" panose="02010600030101010101" pitchFamily="2" charset="-122"/>
                <a:ea typeface="宋体" panose="02010600030101010101" pitchFamily="2" charset="-122"/>
                <a:cs typeface="阿里巴巴普惠体 R" panose="00020600040101010101" pitchFamily="18"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现场验证系统符合要求的可以加1分</a:t>
            </a:r>
            <a:r>
              <a:rPr lang="zh-CN" altLang="en-US" sz="1600" b="1" dirty="0">
                <a:solidFill>
                  <a:srgbClr val="FF0000"/>
                </a:solidFill>
                <a:latin typeface="宋体" panose="02010600030101010101" pitchFamily="2" charset="-122"/>
                <a:ea typeface="宋体" panose="02010600030101010101" pitchFamily="2" charset="-122"/>
                <a:cs typeface="阿里巴巴普惠体 R" panose="00020600040101010101" pitchFamily="18" charset="-122"/>
                <a:sym typeface="+mn-ea"/>
              </a:rPr>
              <a:t>。</a:t>
            </a:r>
            <a:endParaRPr lang="zh-CN" altLang="en-US" sz="1600" b="1" dirty="0">
              <a:solidFill>
                <a:srgbClr val="FF0000"/>
              </a:solidFill>
              <a:latin typeface="宋体" panose="02010600030101010101" pitchFamily="2" charset="-122"/>
              <a:ea typeface="宋体" panose="02010600030101010101" pitchFamily="2" charset="-122"/>
              <a:cs typeface="阿里巴巴普惠体 R" panose="00020600040101010101" pitchFamily="18" charset="-122"/>
              <a:sym typeface="+mn-ea"/>
            </a:endParaRPr>
          </a:p>
        </p:txBody>
      </p:sp>
      <p:sp>
        <p:nvSpPr>
          <p:cNvPr id="3" name="矩形: 圆角 28"/>
          <p:cNvSpPr/>
          <p:nvPr>
            <p:custDataLst>
              <p:tags r:id="rId12"/>
            </p:custDataLst>
          </p:nvPr>
        </p:nvSpPr>
        <p:spPr>
          <a:xfrm>
            <a:off x="1202690" y="1682750"/>
            <a:ext cx="2152015" cy="809625"/>
          </a:xfrm>
          <a:prstGeom prst="roundRect">
            <a:avLst>
              <a:gd name="adj" fmla="val 50000"/>
            </a:avLst>
          </a:prstGeom>
          <a:blipFill rotWithShape="1">
            <a:blip r:embed="rId1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grpSp>
        <p:nvGrpSpPr>
          <p:cNvPr id="7" name="Group 342"/>
          <p:cNvGrpSpPr/>
          <p:nvPr>
            <p:custDataLst>
              <p:tags r:id="rId14"/>
            </p:custDataLst>
          </p:nvPr>
        </p:nvGrpSpPr>
        <p:grpSpPr>
          <a:xfrm>
            <a:off x="7809230" y="2943860"/>
            <a:ext cx="1993265" cy="1008380"/>
            <a:chOff x="0" y="0"/>
            <a:chExt cx="4392859" cy="2872248"/>
          </a:xfrm>
        </p:grpSpPr>
        <p:sp>
          <p:nvSpPr>
            <p:cNvPr id="8" name="Shape 338"/>
            <p:cNvSpPr/>
            <p:nvPr>
              <p:custDataLst>
                <p:tags r:id="rId15"/>
              </p:custDataLst>
            </p:nvPr>
          </p:nvSpPr>
          <p:spPr>
            <a:xfrm>
              <a:off x="0" y="0"/>
              <a:ext cx="4392859" cy="28722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2"/>
            </a:solidFill>
            <a:ln w="12700" cap="flat">
              <a:noFill/>
              <a:miter lim="400000"/>
            </a:ln>
            <a:effectLst/>
          </p:spPr>
          <p:txBody>
            <a:bodyPr wrap="square" lIns="0" tIns="0" rIns="0" bIns="0" numCol="1" anchor="ctr">
              <a:noAutofit/>
            </a:bodyPr>
            <a:lstStyle/>
            <a:p>
              <a:pPr lvl="0">
                <a:defRPr sz="11200"/>
              </a:pPr>
              <a:endParaRPr sz="1200">
                <a:latin typeface="Arial" panose="020B0604020202020204" pitchFamily="34" charset="0"/>
                <a:cs typeface="Arial" panose="020B0604020202020204" pitchFamily="34" charset="0"/>
              </a:endParaRPr>
            </a:p>
          </p:txBody>
        </p:sp>
        <p:sp>
          <p:nvSpPr>
            <p:cNvPr id="11" name="Shape 340"/>
            <p:cNvSpPr/>
            <p:nvPr>
              <p:custDataLst>
                <p:tags r:id="rId16"/>
              </p:custDataLst>
            </p:nvPr>
          </p:nvSpPr>
          <p:spPr>
            <a:xfrm>
              <a:off x="758595" y="1257494"/>
              <a:ext cx="3569545" cy="491067"/>
            </a:xfrm>
            <a:prstGeom prst="rect">
              <a:avLst/>
            </a:prstGeom>
            <a:noFill/>
            <a:ln w="12700" cap="flat">
              <a:noFill/>
              <a:miter lim="400000"/>
            </a:ln>
            <a:effectLst/>
          </p:spPr>
          <p:txBody>
            <a:bodyPr wrap="square" lIns="0" tIns="0" rIns="0" bIns="0" numCol="1" anchor="ctr">
              <a:noAutofit/>
            </a:bodyPr>
            <a:lstStyle>
              <a:lvl1pPr>
                <a:defRPr sz="2000">
                  <a:solidFill>
                    <a:srgbClr val="FAF9FC"/>
                  </a:solidFill>
                  <a:latin typeface="STIXGeneral-Bold"/>
                  <a:ea typeface="STIXGeneral-Bold"/>
                  <a:cs typeface="STIXGeneral-Bold"/>
                  <a:sym typeface="STIXGeneral-Bold"/>
                </a:defRPr>
              </a:lvl1pPr>
            </a:lstStyle>
            <a:p>
              <a:pPr algn="ctr"/>
              <a:r>
                <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增加附加</a:t>
              </a:r>
              <a:endPar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a:p>
              <a:pPr algn="ctr"/>
              <a:r>
                <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rPr>
                <a:t>加分项</a:t>
              </a:r>
              <a:endParaRPr lang="zh-CN" altLang="en-US" sz="1800" b="1" dirty="0">
                <a:solidFill>
                  <a:schemeClr val="bg1"/>
                </a:solidFill>
                <a:latin typeface="微软雅黑" panose="020B0503020204020204" pitchFamily="34" charset="-122"/>
                <a:ea typeface="微软雅黑" panose="020B0503020204020204" pitchFamily="34" charset="-122"/>
                <a:cs typeface="阿里巴巴普惠体 R" panose="00020600040101010101" pitchFamily="18" charset="-122"/>
                <a:sym typeface="+mn-ea"/>
              </a:endParaRPr>
            </a:p>
          </p:txBody>
        </p:sp>
      </p:grpSp>
      <p:grpSp>
        <p:nvGrpSpPr>
          <p:cNvPr id="42" name="Group 363"/>
          <p:cNvGrpSpPr/>
          <p:nvPr>
            <p:custDataLst>
              <p:tags r:id="rId17"/>
            </p:custDataLst>
          </p:nvPr>
        </p:nvGrpSpPr>
        <p:grpSpPr>
          <a:xfrm>
            <a:off x="8547735" y="3847147"/>
            <a:ext cx="299085" cy="276860"/>
            <a:chOff x="0" y="-21522"/>
            <a:chExt cx="850594" cy="893636"/>
          </a:xfrm>
        </p:grpSpPr>
        <p:sp>
          <p:nvSpPr>
            <p:cNvPr id="43" name="Shape 361"/>
            <p:cNvSpPr/>
            <p:nvPr>
              <p:custDataLst>
                <p:tags r:id="rId18"/>
              </p:custDataLst>
            </p:nvPr>
          </p:nvSpPr>
          <p:spPr>
            <a:xfrm>
              <a:off x="0" y="0"/>
              <a:ext cx="850594" cy="8505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50800" cap="flat">
              <a:solidFill>
                <a:srgbClr val="FBF9FC"/>
              </a:solidFill>
              <a:prstDash val="solid"/>
              <a:miter lim="400000"/>
            </a:ln>
            <a:effectLst/>
          </p:spPr>
          <p:txBody>
            <a:bodyPr wrap="square" lIns="0" tIns="0" rIns="0" bIns="0" numCol="1" anchor="ctr">
              <a:noAutofit/>
            </a:bodyPr>
            <a:lstStyle/>
            <a:p>
              <a:pPr lvl="0">
                <a:defRPr sz="11200"/>
              </a:pPr>
              <a:endParaRPr sz="19300" b="1">
                <a:latin typeface="微软雅黑" panose="020B0503020204020204" pitchFamily="34" charset="-122"/>
                <a:ea typeface="微软雅黑" panose="020B0503020204020204" pitchFamily="34" charset="-122"/>
                <a:cs typeface="Arial" panose="020B0604020202020204" pitchFamily="34" charset="0"/>
              </a:endParaRPr>
            </a:p>
          </p:txBody>
        </p:sp>
        <p:sp>
          <p:nvSpPr>
            <p:cNvPr id="44" name="Shape 362"/>
            <p:cNvSpPr/>
            <p:nvPr>
              <p:custDataLst>
                <p:tags r:id="rId19"/>
              </p:custDataLst>
            </p:nvPr>
          </p:nvSpPr>
          <p:spPr>
            <a:xfrm>
              <a:off x="204934" y="-21522"/>
              <a:ext cx="375920" cy="893636"/>
            </a:xfrm>
            <a:prstGeom prst="rect">
              <a:avLst/>
            </a:prstGeom>
            <a:noFill/>
            <a:ln w="12700" cap="flat">
              <a:noFill/>
              <a:miter lim="400000"/>
            </a:ln>
            <a:effectLst/>
          </p:spPr>
          <p:txBody>
            <a:bodyPr wrap="square" lIns="0" tIns="0" rIns="0" bIns="0" numCol="1" anchor="ctr">
              <a:spAutoFit/>
            </a:bodyPr>
            <a:lstStyle>
              <a:lvl1pPr>
                <a:defRPr sz="3200" b="1">
                  <a:solidFill>
                    <a:srgbClr val="FAF9FC"/>
                  </a:solidFill>
                  <a:latin typeface="Oxygen"/>
                  <a:ea typeface="Oxygen"/>
                  <a:cs typeface="Oxygen"/>
                  <a:sym typeface="Oxygen"/>
                </a:defRPr>
              </a:lvl1pPr>
            </a:lstStyle>
            <a:p>
              <a:pPr lvl="0">
                <a:defRPr sz="1800" b="0">
                  <a:solidFill>
                    <a:srgbClr val="000000"/>
                  </a:solidFill>
                </a:defRPr>
              </a:pPr>
              <a:r>
                <a:rPr lang="en-US" b="1">
                  <a:latin typeface="微软雅黑" panose="020B0503020204020204" pitchFamily="34" charset="-122"/>
                  <a:ea typeface="微软雅黑" panose="020B0503020204020204" pitchFamily="34" charset="-122"/>
                  <a:cs typeface="Arial" panose="020B0604020202020204" pitchFamily="34" charset="0"/>
                </a:rPr>
                <a:t>4</a:t>
              </a:r>
              <a:endParaRPr lang="en-US" b="1">
                <a:latin typeface="微软雅黑" panose="020B0503020204020204" pitchFamily="34" charset="-122"/>
                <a:ea typeface="微软雅黑" panose="020B0503020204020204" pitchFamily="34" charset="-122"/>
                <a:cs typeface="Arial" panose="020B0604020202020204" pitchFamily="34" charset="0"/>
              </a:endParaRPr>
            </a:p>
          </p:txBody>
        </p:sp>
      </p:grpSp>
      <p:cxnSp>
        <p:nvCxnSpPr>
          <p:cNvPr id="26" name="直接连接符 25"/>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7" name="矩形 26"/>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custDataLst>
              <p:tags r:id="rId1"/>
            </p:custDataLst>
          </p:nvPr>
        </p:nvSpPr>
        <p:spPr>
          <a:xfrm>
            <a:off x="339090" y="2137410"/>
            <a:ext cx="11210925" cy="392938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圆角 28"/>
          <p:cNvSpPr/>
          <p:nvPr>
            <p:custDataLst>
              <p:tags r:id="rId2"/>
            </p:custDataLst>
          </p:nvPr>
        </p:nvSpPr>
        <p:spPr>
          <a:xfrm>
            <a:off x="1059180" y="1795780"/>
            <a:ext cx="1965325" cy="780415"/>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重点说明</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34" name="文本框 33"/>
          <p:cNvSpPr txBox="1"/>
          <p:nvPr>
            <p:custDataLst>
              <p:tags r:id="rId4"/>
            </p:custDataLst>
          </p:nvPr>
        </p:nvSpPr>
        <p:spPr>
          <a:xfrm>
            <a:off x="699135" y="2781300"/>
            <a:ext cx="10739755" cy="3582670"/>
          </a:xfrm>
          <a:prstGeom prst="rect">
            <a:avLst/>
          </a:prstGeom>
          <a:noFill/>
        </p:spPr>
        <p:txBody>
          <a:bodyPr wrap="square" rtlCol="0">
            <a:noAutofit/>
          </a:bodyPr>
          <a:lstStyle/>
          <a:p>
            <a:pPr marL="342900" indent="424815" algn="just" fontAlgn="auto">
              <a:lnSpc>
                <a:spcPct val="200000"/>
              </a:lnSpc>
              <a:buFont typeface="Wingdings" panose="05000000000000000000" charset="0"/>
              <a:buChar char="u"/>
            </a:pP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评分表第一项</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基础管理</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管理制度</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基本要求中</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有设备运转</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检修</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保护试验等检查记录</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主要</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提醒实现集控的装备</a:t>
            </a:r>
            <a:r>
              <a:rPr lang="zh-CN" altLang="en-US" sz="18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交接班记录应设置在集控点</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424815" algn="just" fontAlgn="auto">
              <a:lnSpc>
                <a:spcPct val="200000"/>
              </a:lnSpc>
              <a:buFont typeface="Wingdings" panose="05000000000000000000" charset="0"/>
              <a:buChar char="u"/>
            </a:pP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评分表第三项</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煤矿机械</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主要提升（立斜井绞车）系统</a:t>
            </a:r>
            <a:r>
              <a:rPr lang="zh-CN" altLang="en-US" sz="180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基本要求中</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机械提升的进风立井或倾斜井巷中敷设电力电缆时</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应当有可靠的</a:t>
            </a:r>
            <a:r>
              <a:rPr lang="zh-CN" altLang="en-US" sz="1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保护措施</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并</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经煤矿总工程师批准</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0" algn="just" fontAlgn="auto">
              <a:lnSpc>
                <a:spcPct val="200000"/>
              </a:lnSpc>
              <a:buFont typeface="Wingdings" panose="05000000000000000000" charset="0"/>
              <a:buNone/>
            </a:pP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保护措施</a:t>
            </a:r>
            <a:r>
              <a:rPr lang="zh-CN" altLang="en-US" sz="18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是</a:t>
            </a:r>
            <a:r>
              <a:rPr lang="zh-CN" altLang="en-US" sz="1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指立井敷设电力电缆有可靠的</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防坠措施</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；机械提升的倾斜井巷（不包括输送机上、下山）中敷设电力电缆有可靠的</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防冲撞措施</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5"/>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6"/>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五、</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机电专业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1" name="直接连接符 10"/>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2" name="矩形 1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custDataLst>
              <p:tags r:id="rId1"/>
            </p:custDataLst>
          </p:nvPr>
        </p:nvSpPr>
        <p:spPr>
          <a:xfrm>
            <a:off x="482600" y="1706880"/>
            <a:ext cx="11210925" cy="4721225"/>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表格 2"/>
          <p:cNvGraphicFramePr/>
          <p:nvPr>
            <p:custDataLst>
              <p:tags r:id="rId2"/>
            </p:custDataLst>
          </p:nvPr>
        </p:nvGraphicFramePr>
        <p:xfrm>
          <a:off x="986790" y="1850390"/>
          <a:ext cx="7505065" cy="4274820"/>
        </p:xfrm>
        <a:graphic>
          <a:graphicData uri="http://schemas.openxmlformats.org/drawingml/2006/table">
            <a:tbl>
              <a:tblPr/>
              <a:tblGrid>
                <a:gridCol w="2376170"/>
                <a:gridCol w="1393190"/>
                <a:gridCol w="205105"/>
                <a:gridCol w="2200275"/>
                <a:gridCol w="1330325"/>
              </a:tblGrid>
              <a:tr h="388620">
                <a:tc gridSpan="2">
                  <a:txBody>
                    <a:bodyPr/>
                    <a:lstStyle/>
                    <a:p>
                      <a:pPr marL="57785" algn="ctr" fontAlgn="ctr">
                        <a:buClrTx/>
                        <a:buSzTx/>
                        <a:buFontTx/>
                      </a:pPr>
                      <a:r>
                        <a:rPr lang="en-US" altLang="zh-CN" sz="1800" b="0" i="0">
                          <a:latin typeface="微软雅黑" panose="020B0503020204020204" pitchFamily="34" charset="-122"/>
                          <a:ea typeface="微软雅黑" panose="020B0503020204020204" pitchFamily="34" charset="-122"/>
                          <a:cs typeface="微软雅黑" panose="020B0503020204020204" pitchFamily="34" charset="-122"/>
                        </a:rPr>
                        <a:t>2026版</a:t>
                      </a:r>
                      <a:endParaRPr lang="en-US" altLang="zh-CN" sz="1800" b="0" i="0">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a:noFill/>
                    </a:lnL>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hMerge="1">
                  <a:tcPr>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c rowSpan="11">
                  <a:txBody>
                    <a:bodyPr/>
                    <a:lstStyle/>
                    <a:p>
                      <a:pPr marL="57785" algn="ctr" fontAlgn="ctr">
                        <a:buClrTx/>
                        <a:buSzTx/>
                        <a:buFontTx/>
                      </a:pPr>
                      <a:r>
                        <a:rPr lang="en-US" altLang="zh-CN" sz="1800" b="0" i="0">
                          <a:latin typeface="微软雅黑" panose="020B0503020204020204" pitchFamily="34" charset="-122"/>
                          <a:ea typeface="微软雅黑" panose="020B0503020204020204" pitchFamily="34" charset="-122"/>
                        </a:rPr>
                        <a:t> </a:t>
                      </a:r>
                      <a:endParaRPr lang="en-US" altLang="zh-CN" sz="1800" b="0" i="0">
                        <a:latin typeface="微软雅黑" panose="020B0503020204020204" pitchFamily="34" charset="-122"/>
                        <a:ea typeface="微软雅黑" panose="020B0503020204020204" pitchFamily="34"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rgbClr val="FAFAFA"/>
                    </a:solidFill>
                  </a:tcPr>
                </a:tc>
                <a:tc gridSpan="2">
                  <a:txBody>
                    <a:bodyPr/>
                    <a:lstStyle/>
                    <a:p>
                      <a:pPr marL="57785" algn="ctr" fontAlgn="ctr">
                        <a:buClrTx/>
                        <a:buSzTx/>
                        <a:buFontTx/>
                      </a:pPr>
                      <a:r>
                        <a:rPr lang="en-US" altLang="zh-CN" sz="1800" b="0" i="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2020版</a:t>
                      </a:r>
                      <a:endParaRPr lang="en-US" altLang="zh-CN" sz="1800" b="0" i="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6350" cap="flat" cmpd="sng">
                      <a:solidFill>
                        <a:srgbClr val="000000"/>
                      </a:solidFill>
                      <a:prstDash val="solid"/>
                      <a:headEnd type="none" w="med" len="med"/>
                      <a:tailEnd type="none" w="med" len="med"/>
                    </a:lnL>
                    <a:lnR>
                      <a:noFill/>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c hMerge="1">
                  <a:tcPr>
                    <a:lnR>
                      <a:noFill/>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r>
              <a:tr h="388620">
                <a:tc>
                  <a:txBody>
                    <a:bodyPr/>
                    <a:lstStyle/>
                    <a:p>
                      <a:pPr marL="57785" algn="ctr" fontAlgn="ctr">
                        <a:buClrTx/>
                        <a:buSzTx/>
                        <a:buFontTx/>
                      </a:pPr>
                      <a:r>
                        <a:rPr lang="en-US" altLang="zh-CN" sz="1800" b="0" i="0">
                          <a:latin typeface="微软雅黑" panose="020B0503020204020204" pitchFamily="34" charset="-122"/>
                          <a:ea typeface="微软雅黑" panose="020B0503020204020204" pitchFamily="34" charset="-122"/>
                        </a:rPr>
                        <a:t>项目</a:t>
                      </a:r>
                      <a:endParaRPr lang="en-US" altLang="zh-CN" sz="1800" b="0" i="0">
                        <a:latin typeface="微软雅黑" panose="020B0503020204020204" pitchFamily="34" charset="-122"/>
                        <a:ea typeface="微软雅黑" panose="020B0503020204020204" pitchFamily="34"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a:txBody>
                    <a:bodyPr/>
                    <a:lstStyle/>
                    <a:p>
                      <a:pPr marL="57785" algn="ctr" fontAlgn="ctr">
                        <a:buClrTx/>
                        <a:buSzTx/>
                        <a:buFontTx/>
                      </a:pPr>
                      <a:r>
                        <a:rPr lang="en-US" altLang="zh-CN" sz="1800" b="0" i="0">
                          <a:latin typeface="微软雅黑" panose="020B0503020204020204" pitchFamily="34" charset="-122"/>
                          <a:ea typeface="微软雅黑" panose="020B0503020204020204" pitchFamily="34" charset="-122"/>
                        </a:rPr>
                        <a:t>检查项</a:t>
                      </a:r>
                      <a:endParaRPr lang="en-US" altLang="zh-CN" sz="1800" b="0" i="0">
                        <a:latin typeface="微软雅黑" panose="020B0503020204020204" pitchFamily="34" charset="-122"/>
                        <a:ea typeface="微软雅黑" panose="020B0503020204020204" pitchFamily="34"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algn="ctr" fontAlgn="ctr">
                        <a:buClrTx/>
                        <a:buSzTx/>
                        <a:buFontTx/>
                      </a:pPr>
                      <a:r>
                        <a:rPr lang="en-US" altLang="zh-CN" sz="1800" b="0" i="0">
                          <a:solidFill>
                            <a:schemeClr val="bg1"/>
                          </a:solidFill>
                          <a:latin typeface="微软雅黑" panose="020B0503020204020204" pitchFamily="34" charset="-122"/>
                          <a:ea typeface="微软雅黑" panose="020B0503020204020204" pitchFamily="34" charset="-122"/>
                        </a:rPr>
                        <a:t>项目</a:t>
                      </a:r>
                      <a:endParaRPr lang="en-US" altLang="zh-CN" sz="1800" b="0" i="0">
                        <a:solidFill>
                          <a:schemeClr val="bg1"/>
                        </a:solidFill>
                        <a:latin typeface="微软雅黑" panose="020B0503020204020204" pitchFamily="34" charset="-122"/>
                        <a:ea typeface="微软雅黑" panose="020B0503020204020204" pitchFamily="34"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c>
                  <a:txBody>
                    <a:bodyPr/>
                    <a:lstStyle/>
                    <a:p>
                      <a:pPr marL="57785" algn="ctr" fontAlgn="ctr">
                        <a:buClrTx/>
                        <a:buSzTx/>
                        <a:buFontTx/>
                      </a:pPr>
                      <a:r>
                        <a:rPr lang="en-US" altLang="zh-CN" sz="1800" b="0" i="0">
                          <a:solidFill>
                            <a:schemeClr val="bg1"/>
                          </a:solidFill>
                          <a:latin typeface="微软雅黑" panose="020B0503020204020204" pitchFamily="34" charset="-122"/>
                          <a:ea typeface="微软雅黑" panose="020B0503020204020204" pitchFamily="34" charset="-122"/>
                        </a:rPr>
                        <a:t>检查项</a:t>
                      </a:r>
                      <a:endParaRPr lang="en-US" altLang="zh-CN" sz="1800" b="0" i="0">
                        <a:solidFill>
                          <a:schemeClr val="bg1"/>
                        </a:solidFill>
                        <a:latin typeface="微软雅黑" panose="020B0503020204020204" pitchFamily="34" charset="-122"/>
                        <a:ea typeface="微软雅黑" panose="020B0503020204020204" pitchFamily="34"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r>
              <a:tr h="388620">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运输管理</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13</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8620">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巷道硐室</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4</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巷道硐室</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4</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8620">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运输线路</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43</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运输线路</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49</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8620">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运输设备</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47</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运输设备</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47</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8620">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运输安全设施</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13</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运输安全设施</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11</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8620">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运输管理</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15</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8620">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职工素质及岗位规范</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2</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8620">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文明生产</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2</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文明生产</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2</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88620">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合计</a:t>
                      </a:r>
                      <a:endParaRPr lang="en-US" altLang="zh-CN" sz="1600" b="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122</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合计</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57785" algn="ctr" fontAlgn="ctr">
                        <a:buClrTx/>
                        <a:buSzTx/>
                        <a:buFontTx/>
                      </a:pPr>
                      <a:r>
                        <a:rPr lang="en-US" altLang="zh-CN" sz="1600" b="0" i="0">
                          <a:latin typeface="仿宋_GB2312" panose="02010609030101010101" charset="-122"/>
                          <a:ea typeface="仿宋_GB2312" panose="02010609030101010101" charset="-122"/>
                        </a:rPr>
                        <a:t>130</a:t>
                      </a:r>
                      <a:endParaRPr lang="en-US" altLang="zh-CN" sz="1600" b="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
        <p:nvSpPr>
          <p:cNvPr id="18" name="文本框 17"/>
          <p:cNvSpPr txBox="1"/>
          <p:nvPr/>
        </p:nvSpPr>
        <p:spPr>
          <a:xfrm>
            <a:off x="8907145" y="1847215"/>
            <a:ext cx="2628265" cy="4044315"/>
          </a:xfrm>
          <a:prstGeom prst="rect">
            <a:avLst/>
          </a:prstGeom>
          <a:noFill/>
        </p:spPr>
        <p:txBody>
          <a:bodyPr wrap="square" rtlCol="0" anchor="t">
            <a:noAutofit/>
          </a:bodyPr>
          <a:lstStyle/>
          <a:p>
            <a:pPr indent="0" algn="just" fontAlgn="auto">
              <a:lnSpc>
                <a:spcPts val="3600"/>
              </a:lnSpc>
            </a:pP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变化调整：</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800" b="1" dirty="0">
                <a:solidFill>
                  <a:srgbClr val="FF0000"/>
                </a:solidFill>
                <a:latin typeface="+mn-ea"/>
                <a:cs typeface="微软雅黑" panose="020B0503020204020204" pitchFamily="34" charset="-122"/>
                <a:sym typeface="+mn-ea"/>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调整结构内容。</a:t>
            </a:r>
            <a:endPar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800" b="1" dirty="0">
                <a:solidFill>
                  <a:srgbClr val="FF0000"/>
                </a:solidFill>
                <a:latin typeface="+mn-ea"/>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增加必要性条款。</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800" b="1" dirty="0">
                <a:solidFill>
                  <a:srgbClr val="FF0000"/>
                </a:solidFill>
                <a:latin typeface="+mn-ea"/>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突出设备安全管理。</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3600"/>
              </a:lnSpc>
            </a:pP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800" b="1" dirty="0">
                <a:solidFill>
                  <a:srgbClr val="FF0000"/>
                </a:solidFill>
                <a:latin typeface="+mn-ea"/>
                <a:cs typeface="微软雅黑" panose="020B0503020204020204" pitchFamily="34" charset="-122"/>
                <a:sym typeface="+mn-ea"/>
              </a:rPr>
              <a:t>、</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优化评分分值。</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ts val="2400"/>
              </a:lnSpc>
            </a:pPr>
            <a:r>
              <a:rPr lang="en-US" altLang="zh-CN" sz="1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3"/>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4"/>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六、</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运输专业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1" name="直接连接符 10"/>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2" name="矩形 1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custDataLst>
              <p:tags r:id="rId1"/>
            </p:custDataLst>
          </p:nvPr>
        </p:nvSpPr>
        <p:spPr>
          <a:xfrm>
            <a:off x="482600" y="2137410"/>
            <a:ext cx="11210925" cy="4721225"/>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custDataLst>
              <p:tags r:id="rId2"/>
            </p:custDataLst>
          </p:nvPr>
        </p:nvSpPr>
        <p:spPr>
          <a:xfrm>
            <a:off x="498475" y="2811145"/>
            <a:ext cx="11195685" cy="3843020"/>
          </a:xfrm>
          <a:prstGeom prst="rect">
            <a:avLst/>
          </a:prstGeom>
          <a:noFill/>
        </p:spPr>
        <p:txBody>
          <a:bodyPr wrap="square" rtlCol="0">
            <a:noAutofit/>
          </a:bodyPr>
          <a:lstStyle/>
          <a:p>
            <a:pPr indent="457200" fontAlgn="auto">
              <a:lnSpc>
                <a:spcPct val="130000"/>
              </a:lnSpc>
            </a:pPr>
            <a:r>
              <a:rPr lang="zh-CN" altLang="en-US" sz="22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1．调整结构内容。</a:t>
            </a:r>
            <a:endParaRPr lang="zh-CN" altLang="en-US" sz="22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467995" indent="480060" defTabSz="1219200" fontAlgn="auto">
              <a:lnSpc>
                <a:spcPct val="180000"/>
              </a:lnSpc>
              <a:buFont typeface="Wingdings" panose="05000000000000000000" charset="0"/>
              <a:buChar char="Ø"/>
              <a:tabLst>
                <a:tab pos="626745" algn="l"/>
              </a:tabLst>
            </a:pP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调整</a:t>
            </a:r>
            <a:r>
              <a:rPr lang="zh-CN" altLang="en-US" sz="1900" dirty="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运输管理</a:t>
            </a:r>
            <a:r>
              <a:rPr lang="zh-CN" altLang="en-US" sz="1900" dirty="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项目位置</a:t>
            </a:r>
            <a:r>
              <a:rPr lang="zh-CN" altLang="en-US" sz="1900" dirty="0">
                <a:latin typeface="+mn-ea"/>
                <a:cs typeface="微软雅黑" panose="020B0503020204020204" pitchFamily="34" charset="-122"/>
                <a:sym typeface="+mn-ea"/>
              </a:rPr>
              <a:t>，</a:t>
            </a: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整合</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原</a:t>
            </a:r>
            <a:r>
              <a:rPr lang="zh-CN" altLang="en-US" sz="1900" dirty="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运输安全设施</a:t>
            </a:r>
            <a:r>
              <a:rPr lang="zh-CN" altLang="en-US" sz="1900" dirty="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中的</a:t>
            </a:r>
            <a:r>
              <a:rPr lang="zh-CN" altLang="en-US" sz="1900" dirty="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制度保障和技术资料</a:t>
            </a:r>
            <a:r>
              <a:rPr lang="zh-CN" altLang="en-US" sz="1900" dirty="0">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内容</a:t>
            </a:r>
            <a:r>
              <a:rPr lang="zh-CN" altLang="en-US" sz="1900" dirty="0">
                <a:latin typeface="+mn-ea"/>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作为第一大项体现，结构更合理</a:t>
            </a:r>
            <a:r>
              <a:rPr lang="zh-CN" altLang="en-US" sz="1900" dirty="0">
                <a:latin typeface="+mn-ea"/>
                <a:cs typeface="微软雅黑" panose="020B0503020204020204" pitchFamily="34" charset="-122"/>
                <a:sym typeface="+mn-ea"/>
              </a:rPr>
              <a:t>。</a:t>
            </a:r>
            <a:endParaRPr lang="zh-CN" altLang="en-US" sz="1900" dirty="0">
              <a:latin typeface="+mn-ea"/>
              <a:cs typeface="微软雅黑" panose="020B0503020204020204" pitchFamily="34" charset="-122"/>
              <a:sym typeface="+mn-ea"/>
            </a:endParaRPr>
          </a:p>
          <a:p>
            <a:pPr marL="467995" indent="480060" defTabSz="1219200" fontAlgn="auto">
              <a:lnSpc>
                <a:spcPct val="180000"/>
              </a:lnSpc>
              <a:buFont typeface="Wingdings" panose="05000000000000000000" charset="0"/>
              <a:buChar char="Ø"/>
              <a:tabLst>
                <a:tab pos="626745" algn="l"/>
              </a:tabLst>
            </a:pP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小项方面主要</a:t>
            </a: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精简</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了运输安全设施检查</a:t>
            </a:r>
            <a:r>
              <a:rPr lang="zh-CN" altLang="en-US" sz="1900" dirty="0">
                <a:latin typeface="+mn-ea"/>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试验管理规定</a:t>
            </a:r>
            <a:r>
              <a:rPr lang="zh-CN" altLang="en-US" sz="1900" dirty="0">
                <a:latin typeface="+mn-ea"/>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辅助运输安全事故汇报管理规定</a:t>
            </a:r>
            <a:r>
              <a:rPr lang="zh-CN" altLang="en-US" sz="1900" dirty="0">
                <a:latin typeface="+mn-ea"/>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架空乘人装置检修期限</a:t>
            </a:r>
            <a:r>
              <a:rPr lang="zh-CN" altLang="en-US" sz="1900" dirty="0">
                <a:latin typeface="+mn-ea"/>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无轨胶轮车装备有通信设备等相关条款</a:t>
            </a:r>
            <a:r>
              <a:rPr lang="zh-CN" altLang="en-US" sz="1900" dirty="0">
                <a:latin typeface="+mn-ea"/>
                <a:cs typeface="微软雅黑" panose="020B0503020204020204" pitchFamily="34" charset="-122"/>
                <a:sym typeface="+mn-ea"/>
              </a:rPr>
              <a:t>。</a:t>
            </a:r>
            <a:endParaRPr lang="zh-CN" altLang="en-US" sz="1900" dirty="0">
              <a:latin typeface="+mn-ea"/>
              <a:cs typeface="微软雅黑" panose="020B0503020204020204" pitchFamily="34" charset="-122"/>
              <a:sym typeface="+mn-ea"/>
            </a:endParaRPr>
          </a:p>
          <a:p>
            <a:pPr marL="467995" indent="480060" defTabSz="1219200" fontAlgn="auto">
              <a:lnSpc>
                <a:spcPct val="180000"/>
              </a:lnSpc>
              <a:buFont typeface="Wingdings" panose="05000000000000000000" charset="0"/>
              <a:buChar char="Ø"/>
              <a:tabLst>
                <a:tab pos="626745" algn="l"/>
              </a:tabLst>
            </a:pP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新增</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煤矿矿用产品安全标志管理</a:t>
            </a:r>
            <a:r>
              <a:rPr lang="zh-CN" altLang="en-US" sz="1900" dirty="0">
                <a:latin typeface="+mn-ea"/>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卡轨车</a:t>
            </a:r>
            <a:r>
              <a:rPr lang="zh-CN" altLang="en-US" sz="1900" dirty="0">
                <a:latin typeface="+mn-ea"/>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齿轨车和胶套轮车运行的轨道线路规定</a:t>
            </a:r>
            <a:r>
              <a:rPr lang="zh-CN" altLang="en-US" sz="1900" dirty="0">
                <a:latin typeface="+mn-ea"/>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架空乘人装置闸瓦（片）与闸盘间隙</a:t>
            </a:r>
            <a:r>
              <a:rPr lang="zh-CN" altLang="en-US" sz="1900" dirty="0">
                <a:latin typeface="+mn-ea"/>
                <a:cs typeface="微软雅黑" panose="020B0503020204020204" pitchFamily="34" charset="-122"/>
                <a:sym typeface="+mn-ea"/>
              </a:rPr>
              <a:t>，</a:t>
            </a:r>
            <a:r>
              <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rPr>
              <a:t>视频监控等相关条款。</a:t>
            </a:r>
            <a:endPar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467995" indent="480060" defTabSz="1219200" fontAlgn="auto">
              <a:lnSpc>
                <a:spcPct val="200000"/>
              </a:lnSpc>
              <a:buFont typeface="Wingdings" panose="05000000000000000000" charset="0"/>
              <a:buChar char="Ø"/>
              <a:tabLst>
                <a:tab pos="626745" algn="l"/>
              </a:tabLst>
            </a:pPr>
            <a:endParaRPr lang="zh-CN" altLang="en-US" sz="19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矩形: 圆角 28"/>
          <p:cNvSpPr/>
          <p:nvPr>
            <p:custDataLst>
              <p:tags r:id="rId3"/>
            </p:custDataLst>
          </p:nvPr>
        </p:nvSpPr>
        <p:spPr>
          <a:xfrm>
            <a:off x="1059180" y="1795780"/>
            <a:ext cx="1873250" cy="911860"/>
          </a:xfrm>
          <a:prstGeom prst="roundRect">
            <a:avLst>
              <a:gd name="adj" fmla="val 50000"/>
            </a:avLst>
          </a:prstGeom>
          <a:blipFill rotWithShape="1">
            <a:blip r:embed="rId4"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5"/>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6"/>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六、</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运输专业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1" name="直接连接符 10"/>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2" name="矩形 1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custDataLst>
              <p:tags r:id="rId1"/>
            </p:custDataLst>
          </p:nvPr>
        </p:nvSpPr>
        <p:spPr>
          <a:xfrm>
            <a:off x="482600" y="2137410"/>
            <a:ext cx="11210925" cy="3697605"/>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custDataLst>
              <p:tags r:id="rId2"/>
            </p:custDataLst>
          </p:nvPr>
        </p:nvSpPr>
        <p:spPr>
          <a:xfrm>
            <a:off x="728980" y="2853055"/>
            <a:ext cx="10578465" cy="3538220"/>
          </a:xfrm>
          <a:prstGeom prst="rect">
            <a:avLst/>
          </a:prstGeom>
          <a:noFill/>
        </p:spPr>
        <p:txBody>
          <a:bodyPr wrap="square" rtlCol="0">
            <a:noAutofit/>
          </a:bodyPr>
          <a:lstStyle/>
          <a:p>
            <a:pPr indent="457200" fontAlgn="auto">
              <a:lnSpc>
                <a:spcPct val="130000"/>
              </a:lnSpc>
            </a:pPr>
            <a:r>
              <a:rPr lang="en-US" altLang="zh-CN" sz="22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2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．增加必要性条款。</a:t>
            </a:r>
            <a:endParaRPr lang="zh-CN" altLang="en-US" sz="22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802640" indent="-285750" algn="just" fontAlgn="auto">
              <a:lnSpc>
                <a:spcPct val="180000"/>
              </a:lnSpc>
              <a:buFont typeface="Wingdings" panose="05000000000000000000" charset="0"/>
              <a:buChar char="Ø"/>
            </a:pP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明确了架空乘人装置安装视频摄像头的具体位置。</a:t>
            </a:r>
            <a:endPar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516890" indent="454025" algn="just" fontAlgn="auto">
              <a:lnSpc>
                <a:spcPct val="180000"/>
              </a:lnSpc>
              <a:buFont typeface="Wingdings" panose="05000000000000000000" charset="0"/>
              <a:buChar char="Ø"/>
            </a:pP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增加</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单轨吊车司机通信装置及机车的制动和防护装置。</a:t>
            </a:r>
            <a:endPar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516890" indent="454025" algn="just" fontAlgn="auto">
              <a:lnSpc>
                <a:spcPct val="180000"/>
              </a:lnSpc>
              <a:buFont typeface="Wingdings" panose="05000000000000000000" charset="0"/>
              <a:buChar char="Ø"/>
            </a:pP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增加</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轨道线路、道岔主要检查点示意图</a:t>
            </a:r>
            <a:r>
              <a:rPr lang="zh-CN" altLang="en-US" sz="1900" dirty="0">
                <a:solidFill>
                  <a:schemeClr val="tx1">
                    <a:lumMod val="85000"/>
                    <a:lumOff val="15000"/>
                  </a:schemeClr>
                </a:solidFill>
                <a:latin typeface="+mn-ea"/>
                <a:cs typeface="微软雅黑" panose="020B0503020204020204" pitchFamily="34" charset="-122"/>
                <a:sym typeface="+mn-ea"/>
              </a:rPr>
              <a:t>，</a:t>
            </a: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明确各个检查点位置</a:t>
            </a:r>
            <a:r>
              <a:rPr lang="zh-CN" altLang="en-US" sz="1900" b="1" dirty="0">
                <a:solidFill>
                  <a:srgbClr val="FF0000"/>
                </a:solidFill>
                <a:latin typeface="+mn-ea"/>
                <a:cs typeface="微软雅黑" panose="020B0503020204020204" pitchFamily="34" charset="-122"/>
                <a:sym typeface="+mn-ea"/>
              </a:rPr>
              <a:t>，</a:t>
            </a: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杜绝人为扩大检查范围</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516890" indent="454025" algn="just" fontAlgn="auto">
              <a:lnSpc>
                <a:spcPct val="180000"/>
              </a:lnSpc>
              <a:buFont typeface="Wingdings" panose="05000000000000000000" charset="0"/>
              <a:buChar char="Ø"/>
            </a:pP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增加</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运输设备标准化检查条款</a:t>
            </a:r>
            <a:r>
              <a:rPr lang="zh-CN" altLang="en-US" sz="1900" dirty="0">
                <a:solidFill>
                  <a:schemeClr val="tx1">
                    <a:lumMod val="85000"/>
                    <a:lumOff val="15000"/>
                  </a:schemeClr>
                </a:solidFill>
                <a:latin typeface="+mn-ea"/>
                <a:cs typeface="微软雅黑" panose="020B0503020204020204" pitchFamily="34" charset="-122"/>
                <a:sym typeface="+mn-ea"/>
              </a:rPr>
              <a:t>，</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对于入井运输设备必查矿用产品安全标志</a:t>
            </a:r>
            <a:r>
              <a:rPr lang="zh-CN" altLang="en-US" sz="1900" dirty="0">
                <a:solidFill>
                  <a:schemeClr val="tx1">
                    <a:lumMod val="85000"/>
                    <a:lumOff val="15000"/>
                  </a:schemeClr>
                </a:solidFill>
                <a:latin typeface="+mn-ea"/>
                <a:cs typeface="微软雅黑" panose="020B0503020204020204" pitchFamily="34" charset="-122"/>
                <a:sym typeface="+mn-ea"/>
              </a:rPr>
              <a:t>，</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严禁使用非标设备。</a:t>
            </a:r>
            <a:endPar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圆角 28"/>
          <p:cNvSpPr/>
          <p:nvPr>
            <p:custDataLst>
              <p:tags r:id="rId3"/>
            </p:custDataLst>
          </p:nvPr>
        </p:nvSpPr>
        <p:spPr>
          <a:xfrm>
            <a:off x="1059180" y="1795780"/>
            <a:ext cx="2186940" cy="911860"/>
          </a:xfrm>
          <a:prstGeom prst="roundRect">
            <a:avLst>
              <a:gd name="adj" fmla="val 50000"/>
            </a:avLst>
          </a:prstGeom>
          <a:blipFill rotWithShape="1">
            <a:blip r:embed="rId4"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5"/>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6"/>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六、</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运输专业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1" name="直接连接符 10"/>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2" name="矩形 1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custDataLst>
              <p:tags r:id="rId1"/>
            </p:custDataLst>
          </p:nvPr>
        </p:nvSpPr>
        <p:spPr>
          <a:xfrm>
            <a:off x="482600" y="2137410"/>
            <a:ext cx="11210925" cy="3894455"/>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custDataLst>
              <p:tags r:id="rId2"/>
            </p:custDataLst>
          </p:nvPr>
        </p:nvSpPr>
        <p:spPr>
          <a:xfrm>
            <a:off x="868045" y="2642235"/>
            <a:ext cx="10528300" cy="3107690"/>
          </a:xfrm>
          <a:prstGeom prst="rect">
            <a:avLst/>
          </a:prstGeom>
          <a:noFill/>
        </p:spPr>
        <p:txBody>
          <a:bodyPr wrap="square" rtlCol="0">
            <a:noAutofit/>
          </a:bodyPr>
          <a:lstStyle/>
          <a:p>
            <a:pPr indent="457200" fontAlgn="auto">
              <a:lnSpc>
                <a:spcPct val="200000"/>
              </a:lnSpc>
            </a:pP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．突出设备安全管理。</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fontAlgn="auto">
              <a:lnSpc>
                <a:spcPct val="200000"/>
              </a:lnSpc>
            </a:pP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将无轨胶轮车</a:t>
            </a:r>
            <a:r>
              <a:rPr lang="zh-CN" altLang="en-US" sz="19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车辆不空挡滑行</a:t>
            </a:r>
            <a:r>
              <a:rPr lang="zh-CN" altLang="en-US" sz="19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调整为</a:t>
            </a:r>
            <a:r>
              <a:rPr lang="zh-CN" altLang="en-US" sz="19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车辆严禁空挡或熄火滑行</a:t>
            </a:r>
            <a:r>
              <a:rPr lang="zh-CN" altLang="en-US" sz="19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fontAlgn="auto">
              <a:lnSpc>
                <a:spcPct val="200000"/>
              </a:lnSpc>
            </a:pP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．优化评分分值。</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fontAlgn="auto">
              <a:lnSpc>
                <a:spcPct val="200000"/>
              </a:lnSpc>
            </a:pP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将轨道线路分值由</a:t>
            </a: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29分调整为24分</a:t>
            </a:r>
            <a:r>
              <a:rPr lang="zh-CN" altLang="en-US" sz="1900" dirty="0">
                <a:solidFill>
                  <a:schemeClr val="tx1">
                    <a:lumMod val="85000"/>
                    <a:lumOff val="15000"/>
                  </a:schemeClr>
                </a:solidFill>
                <a:latin typeface="+mn-ea"/>
                <a:cs typeface="微软雅黑" panose="020B0503020204020204" pitchFamily="34" charset="-122"/>
                <a:sym typeface="+mn-ea"/>
              </a:rPr>
              <a:t>，</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运输设备分值由</a:t>
            </a: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26调整为32分</a:t>
            </a:r>
            <a:r>
              <a:rPr lang="zh-CN" altLang="en-US" sz="1900" dirty="0">
                <a:solidFill>
                  <a:schemeClr val="tx1">
                    <a:lumMod val="85000"/>
                    <a:lumOff val="15000"/>
                  </a:schemeClr>
                </a:solidFill>
                <a:latin typeface="+mn-ea"/>
                <a:cs typeface="微软雅黑" panose="020B0503020204020204" pitchFamily="34" charset="-122"/>
                <a:sym typeface="+mn-ea"/>
              </a:rPr>
              <a:t>，</a:t>
            </a:r>
            <a:r>
              <a:rPr lang="zh-CN" altLang="en-US" sz="19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提高运输设备检查的分值比例</a:t>
            </a:r>
            <a:r>
              <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9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剪去单角的矩形 6"/>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3"/>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4"/>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六、</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运输专业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sp>
        <p:nvSpPr>
          <p:cNvPr id="61" name="矩形: 圆角 28"/>
          <p:cNvSpPr/>
          <p:nvPr>
            <p:custDataLst>
              <p:tags r:id="rId5"/>
            </p:custDataLst>
          </p:nvPr>
        </p:nvSpPr>
        <p:spPr>
          <a:xfrm>
            <a:off x="1130935" y="1682750"/>
            <a:ext cx="2152015" cy="809625"/>
          </a:xfrm>
          <a:prstGeom prst="roundRect">
            <a:avLst>
              <a:gd name="adj" fmla="val 50000"/>
            </a:avLst>
          </a:prstGeom>
          <a:blipFill rotWithShape="1">
            <a:blip r:embed="rId6"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cxnSp>
        <p:nvCxnSpPr>
          <p:cNvPr id="11" name="直接连接符 10"/>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2" name="矩形 11"/>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554559" y="2137710"/>
            <a:ext cx="11210925" cy="18005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36"/>
          <p:cNvSpPr/>
          <p:nvPr>
            <p:custDataLst>
              <p:tags r:id="rId2"/>
            </p:custDataLst>
          </p:nvPr>
        </p:nvSpPr>
        <p:spPr>
          <a:xfrm>
            <a:off x="4515054" y="2997835"/>
            <a:ext cx="2086610" cy="504825"/>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chemeClr val="bg2">
              <a:lumMod val="75000"/>
            </a:schemeClr>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任意多边形 23"/>
          <p:cNvSpPr/>
          <p:nvPr>
            <p:custDataLst>
              <p:tags r:id="rId3"/>
            </p:custDataLst>
          </p:nvPr>
        </p:nvSpPr>
        <p:spPr>
          <a:xfrm>
            <a:off x="699339" y="2999740"/>
            <a:ext cx="2153285" cy="504825"/>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rgbClr val="194B7E"/>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2" name="文本框 31"/>
          <p:cNvSpPr txBox="1"/>
          <p:nvPr>
            <p:custDataLst>
              <p:tags r:id="rId4"/>
            </p:custDataLst>
          </p:nvPr>
        </p:nvSpPr>
        <p:spPr>
          <a:xfrm>
            <a:off x="8259816" y="2926001"/>
            <a:ext cx="1352162" cy="460375"/>
          </a:xfrm>
          <a:prstGeom prst="rect">
            <a:avLst/>
          </a:prstGeom>
          <a:noFill/>
        </p:spPr>
        <p:txBody>
          <a:bodyPr wrap="square" rtlCol="0">
            <a:spAutoFit/>
          </a:bodyPr>
          <a:lstStyle/>
          <a:p>
            <a:pPr algn="ctr"/>
            <a:r>
              <a:rPr lang="en-US" altLang="zh-CN" sz="2400" b="1" dirty="0">
                <a:solidFill>
                  <a:schemeClr val="bg1"/>
                </a:solidFill>
                <a:cs typeface="+mn-ea"/>
                <a:sym typeface="+mn-lt"/>
              </a:rPr>
              <a:t>03</a:t>
            </a:r>
            <a:endParaRPr lang="en-US" altLang="zh-CN" sz="2400" b="1" dirty="0">
              <a:solidFill>
                <a:schemeClr val="bg1"/>
              </a:solidFill>
              <a:cs typeface="+mn-ea"/>
              <a:sym typeface="+mn-lt"/>
            </a:endParaRPr>
          </a:p>
        </p:txBody>
      </p:sp>
      <p:sp>
        <p:nvSpPr>
          <p:cNvPr id="39" name="文本框 38"/>
          <p:cNvSpPr txBox="1"/>
          <p:nvPr>
            <p:custDataLst>
              <p:tags r:id="rId5"/>
            </p:custDataLst>
          </p:nvPr>
        </p:nvSpPr>
        <p:spPr>
          <a:xfrm>
            <a:off x="841559" y="2999681"/>
            <a:ext cx="1352162" cy="460375"/>
          </a:xfrm>
          <a:prstGeom prst="rect">
            <a:avLst/>
          </a:prstGeom>
          <a:noFill/>
        </p:spPr>
        <p:txBody>
          <a:bodyPr wrap="square" rtlCol="0">
            <a:spAutoFit/>
          </a:bodyPr>
          <a:lstStyle/>
          <a:p>
            <a:pPr algn="ctr"/>
            <a:r>
              <a:rPr lang="en-US" altLang="zh-CN" sz="2400" b="1" dirty="0">
                <a:solidFill>
                  <a:schemeClr val="bg1"/>
                </a:solidFill>
                <a:cs typeface="+mn-ea"/>
                <a:sym typeface="+mn-lt"/>
              </a:rPr>
              <a:t>01</a:t>
            </a:r>
            <a:endParaRPr lang="en-US" altLang="zh-CN" sz="2400" b="1" dirty="0">
              <a:solidFill>
                <a:schemeClr val="bg1"/>
              </a:solidFill>
              <a:cs typeface="+mn-ea"/>
              <a:sym typeface="+mn-lt"/>
            </a:endParaRPr>
          </a:p>
        </p:txBody>
      </p:sp>
      <p:sp>
        <p:nvSpPr>
          <p:cNvPr id="2" name="矩形 1"/>
          <p:cNvSpPr/>
          <p:nvPr>
            <p:custDataLst>
              <p:tags r:id="rId6"/>
            </p:custDataLst>
          </p:nvPr>
        </p:nvSpPr>
        <p:spPr>
          <a:xfrm>
            <a:off x="698069" y="3573780"/>
            <a:ext cx="3408045" cy="2392045"/>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7030" algn="just">
              <a:lnSpc>
                <a:spcPct val="150000"/>
              </a:lnSpc>
              <a:spcBef>
                <a:spcPts val="0"/>
              </a:spcBef>
              <a:spcAft>
                <a:spcPts val="0"/>
              </a:spcAft>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规定</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单轨吊</a:t>
            </a:r>
            <a:r>
              <a:rPr lang="zh-CN" altLang="en-US" sz="1600" dirty="0">
                <a:solidFill>
                  <a:schemeClr val="tx1">
                    <a:lumMod val="85000"/>
                    <a:lumOff val="15000"/>
                  </a:schemeClr>
                </a:solidFill>
                <a:latin typeface="+mn-ea"/>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架空乘人装置有设计</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mn-ea"/>
                <a:cs typeface="微软雅黑" panose="020B0503020204020204" pitchFamily="34" charset="-122"/>
                <a:sym typeface="+mn-ea"/>
              </a:rPr>
              <a:t>，</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架空乘人装置设计</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应由具有煤炭行业（矿井）设计资质的机构设计</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矩形 2"/>
          <p:cNvSpPr/>
          <p:nvPr>
            <p:custDataLst>
              <p:tags r:id="rId7"/>
            </p:custDataLst>
          </p:nvPr>
        </p:nvSpPr>
        <p:spPr>
          <a:xfrm>
            <a:off x="4445204" y="3575685"/>
            <a:ext cx="3315970" cy="2389505"/>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4170">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规定</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无轨胶轮车主要道路采用混凝土</a:t>
            </a:r>
            <a:r>
              <a:rPr lang="zh-CN" altLang="en-US" sz="1600" dirty="0">
                <a:solidFill>
                  <a:schemeClr val="tx1">
                    <a:lumMod val="85000"/>
                    <a:lumOff val="15000"/>
                  </a:schemeClr>
                </a:solidFill>
                <a:latin typeface="+mn-ea"/>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铺钢板等方式硬化</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mn-ea"/>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新标准明确硬化位置为主要运输巷道和行驶支架搬运车的采煤工作面顺槽的无轨胶轮车道路</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矩形 3"/>
          <p:cNvSpPr/>
          <p:nvPr>
            <p:custDataLst>
              <p:tags r:id="rId8"/>
            </p:custDataLst>
          </p:nvPr>
        </p:nvSpPr>
        <p:spPr>
          <a:xfrm>
            <a:off x="8074229" y="3575685"/>
            <a:ext cx="3447415" cy="2390140"/>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97180" algn="just" fontAlgn="auto">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规定中</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采用先进的运输方式替代多级</a:t>
            </a:r>
            <a:r>
              <a:rPr lang="zh-CN" altLang="en-US" sz="1600" dirty="0">
                <a:solidFill>
                  <a:schemeClr val="tx1">
                    <a:lumMod val="85000"/>
                    <a:lumOff val="15000"/>
                  </a:schemeClr>
                </a:solidFill>
                <a:latin typeface="+mn-ea"/>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多段运输</a:t>
            </a:r>
            <a:r>
              <a:rPr lang="zh-CN" altLang="en-US" sz="1600" dirty="0">
                <a:solidFill>
                  <a:schemeClr val="tx1">
                    <a:lumMod val="85000"/>
                    <a:lumOff val="15000"/>
                  </a:schemeClr>
                </a:solidFill>
                <a:latin typeface="+mn-ea"/>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矿井实现辅助运输连续化</a:t>
            </a:r>
            <a:r>
              <a:rPr lang="zh-CN" altLang="en-US" sz="16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dirty="0">
                <a:solidFill>
                  <a:schemeClr val="tx1">
                    <a:lumMod val="85000"/>
                    <a:lumOff val="15000"/>
                  </a:schemeClr>
                </a:solidFill>
                <a:latin typeface="+mn-ea"/>
                <a:cs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其中</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多级</a:t>
            </a:r>
            <a:r>
              <a:rPr lang="zh-CN" altLang="en-US" sz="1600" b="1" dirty="0">
                <a:solidFill>
                  <a:srgbClr val="FF0000"/>
                </a:solidFill>
                <a:latin typeface="+mn-ea"/>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多段运输</a:t>
            </a:r>
            <a:r>
              <a:rPr lang="zh-CN" altLang="en-US" sz="16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是指3次及以上的辅助运输方式（不含副井提升）</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矩形: 圆角 28"/>
          <p:cNvSpPr/>
          <p:nvPr>
            <p:custDataLst>
              <p:tags r:id="rId9"/>
            </p:custDataLst>
          </p:nvPr>
        </p:nvSpPr>
        <p:spPr>
          <a:xfrm>
            <a:off x="1278832" y="1845310"/>
            <a:ext cx="1917700" cy="706755"/>
          </a:xfrm>
          <a:prstGeom prst="roundRect">
            <a:avLst>
              <a:gd name="adj" fmla="val 50000"/>
            </a:avLst>
          </a:prstGeom>
          <a:blipFill rotWithShape="1">
            <a:blip r:embed="rId10"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重点说明</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5" name="文本框 4"/>
          <p:cNvSpPr txBox="1"/>
          <p:nvPr>
            <p:custDataLst>
              <p:tags r:id="rId11"/>
            </p:custDataLst>
          </p:nvPr>
        </p:nvSpPr>
        <p:spPr>
          <a:xfrm>
            <a:off x="4730934" y="3039686"/>
            <a:ext cx="1352162" cy="460375"/>
          </a:xfrm>
          <a:prstGeom prst="rect">
            <a:avLst/>
          </a:prstGeom>
          <a:noFill/>
        </p:spPr>
        <p:txBody>
          <a:bodyPr wrap="square" rtlCol="0">
            <a:spAutoFit/>
          </a:bodyPr>
          <a:lstStyle/>
          <a:p>
            <a:pPr algn="ctr"/>
            <a:r>
              <a:rPr lang="en-US" altLang="zh-CN" sz="2400" b="1" dirty="0">
                <a:solidFill>
                  <a:schemeClr val="bg1"/>
                </a:solidFill>
                <a:cs typeface="+mn-ea"/>
                <a:sym typeface="+mn-lt"/>
              </a:rPr>
              <a:t>02</a:t>
            </a:r>
            <a:endParaRPr lang="en-US" altLang="zh-CN" sz="2400" b="1" dirty="0">
              <a:solidFill>
                <a:schemeClr val="bg1"/>
              </a:solidFill>
              <a:cs typeface="+mn-ea"/>
              <a:sym typeface="+mn-lt"/>
            </a:endParaRPr>
          </a:p>
        </p:txBody>
      </p:sp>
      <p:sp>
        <p:nvSpPr>
          <p:cNvPr id="6" name="任意多边形 5"/>
          <p:cNvSpPr/>
          <p:nvPr>
            <p:custDataLst>
              <p:tags r:id="rId12"/>
            </p:custDataLst>
          </p:nvPr>
        </p:nvSpPr>
        <p:spPr>
          <a:xfrm>
            <a:off x="8116139" y="2999740"/>
            <a:ext cx="2153285" cy="504825"/>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rgbClr val="194B7E"/>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custDataLst>
              <p:tags r:id="rId13"/>
            </p:custDataLst>
          </p:nvPr>
        </p:nvSpPr>
        <p:spPr>
          <a:xfrm>
            <a:off x="8258359" y="2999681"/>
            <a:ext cx="1352162" cy="460375"/>
          </a:xfrm>
          <a:prstGeom prst="rect">
            <a:avLst/>
          </a:prstGeom>
          <a:noFill/>
        </p:spPr>
        <p:txBody>
          <a:bodyPr wrap="square" rtlCol="0">
            <a:spAutoFit/>
          </a:bodyPr>
          <a:lstStyle/>
          <a:p>
            <a:pPr algn="ctr"/>
            <a:r>
              <a:rPr lang="en-US" altLang="zh-CN" sz="2400" b="1" dirty="0">
                <a:solidFill>
                  <a:schemeClr val="bg1"/>
                </a:solidFill>
                <a:cs typeface="+mn-ea"/>
                <a:sym typeface="+mn-lt"/>
              </a:rPr>
              <a:t>03</a:t>
            </a:r>
            <a:endParaRPr lang="en-US" altLang="zh-CN" sz="2400" b="1" dirty="0">
              <a:solidFill>
                <a:schemeClr val="bg1"/>
              </a:solidFill>
              <a:cs typeface="+mn-ea"/>
              <a:sym typeface="+mn-lt"/>
            </a:endParaRPr>
          </a:p>
        </p:txBody>
      </p:sp>
      <p:sp>
        <p:nvSpPr>
          <p:cNvPr id="22" name="文本框 21"/>
          <p:cNvSpPr txBox="1"/>
          <p:nvPr>
            <p:custDataLst>
              <p:tags r:id="rId14"/>
            </p:custDataLst>
          </p:nvPr>
        </p:nvSpPr>
        <p:spPr>
          <a:xfrm>
            <a:off x="868045" y="990600"/>
            <a:ext cx="317500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六、</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运输专业</a:t>
            </a:r>
            <a:endParaRPr lang="zh-CN" altLang="en-US" sz="3200" b="1" dirty="0">
              <a:solidFill>
                <a:schemeClr val="accent1">
                  <a:lumMod val="60000"/>
                  <a:lumOff val="40000"/>
                </a:schemeClr>
              </a:solidFill>
              <a:effectLst>
                <a:outerShdw dist="38100" dir="5400000" algn="t" rotWithShape="0">
                  <a:prstClr val="black">
                    <a:alpha val="8000"/>
                  </a:prstClr>
                </a:outerShdw>
              </a:effectLst>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sp>
        <p:nvSpPr>
          <p:cNvPr id="12" name="剪去单角的矩形 11"/>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文本框 12"/>
          <p:cNvSpPr txBox="1"/>
          <p:nvPr>
            <p:custDataLst>
              <p:tags r:id="rId15"/>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20" name="直接连接符 19"/>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1" name="矩形 20"/>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3" name="直接连接符 2"/>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42" name="圆角矩形 141"/>
          <p:cNvSpPr/>
          <p:nvPr/>
        </p:nvSpPr>
        <p:spPr>
          <a:xfrm>
            <a:off x="842645" y="2781935"/>
            <a:ext cx="2927985" cy="1712595"/>
          </a:xfrm>
          <a:prstGeom prst="roundRect">
            <a:avLst/>
          </a:prstGeom>
          <a:gradFill>
            <a:gsLst>
              <a:gs pos="100000">
                <a:srgbClr val="F9F8CA"/>
              </a:gs>
              <a:gs pos="6000">
                <a:srgbClr val="4EAADD"/>
              </a:gs>
            </a:gsLst>
            <a:lin ang="18900000" scaled="1"/>
          </a:gradFill>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3200" b="1">
                <a:solidFill>
                  <a:schemeClr val="tx1"/>
                </a:solidFill>
                <a:latin typeface="微软雅黑" panose="020B0503020204020204" pitchFamily="34" charset="-122"/>
                <a:ea typeface="微软雅黑" panose="020B0503020204020204" pitchFamily="34" charset="-122"/>
                <a:sym typeface="+mn-ea"/>
              </a:rPr>
              <a:t>标准化体系</a:t>
            </a:r>
            <a:endParaRPr lang="zh-CN" altLang="en-US" sz="3200" b="1">
              <a:solidFill>
                <a:schemeClr val="tx1"/>
              </a:solidFill>
              <a:latin typeface="微软雅黑" panose="020B0503020204020204" pitchFamily="34" charset="-122"/>
              <a:ea typeface="微软雅黑" panose="020B0503020204020204" pitchFamily="34" charset="-122"/>
              <a:sym typeface="+mn-ea"/>
            </a:endParaRPr>
          </a:p>
          <a:p>
            <a:pPr algn="ctr"/>
            <a:r>
              <a:rPr lang="zh-CN" altLang="en-US" sz="3200" b="1">
                <a:solidFill>
                  <a:schemeClr val="tx1"/>
                </a:solidFill>
                <a:latin typeface="微软雅黑" panose="020B0503020204020204" pitchFamily="34" charset="-122"/>
                <a:ea typeface="微软雅黑" panose="020B0503020204020204" pitchFamily="34" charset="-122"/>
                <a:sym typeface="+mn-ea"/>
              </a:rPr>
              <a:t>建立根本目的</a:t>
            </a:r>
            <a:endParaRPr lang="zh-CN" altLang="en-US" sz="3200" b="1">
              <a:solidFill>
                <a:schemeClr val="tx1"/>
              </a:solidFill>
              <a:latin typeface="微软雅黑" panose="020B0503020204020204" pitchFamily="34" charset="-122"/>
              <a:ea typeface="微软雅黑" panose="020B0503020204020204" pitchFamily="34" charset="-122"/>
              <a:sym typeface="+mn-ea"/>
            </a:endParaRPr>
          </a:p>
        </p:txBody>
      </p:sp>
      <p:sp>
        <p:nvSpPr>
          <p:cNvPr id="143" name="流程图: 终止 142"/>
          <p:cNvSpPr/>
          <p:nvPr/>
        </p:nvSpPr>
        <p:spPr>
          <a:xfrm>
            <a:off x="4225290" y="1146175"/>
            <a:ext cx="6562090" cy="1135380"/>
          </a:xfrm>
          <a:prstGeom prst="flowChartTerminator">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b="1">
                <a:solidFill>
                  <a:schemeClr val="tx1"/>
                </a:solidFill>
                <a:latin typeface="微软雅黑" panose="020B0503020204020204" pitchFamily="34" charset="-122"/>
                <a:ea typeface="微软雅黑" panose="020B0503020204020204" pitchFamily="34" charset="-122"/>
              </a:rPr>
              <a:t>通过制定安全生产目标</a:t>
            </a:r>
            <a:r>
              <a:rPr lang="zh-CN" altLang="en-US" b="1">
                <a:solidFill>
                  <a:schemeClr val="tx1"/>
                </a:solidFill>
                <a:latin typeface="宋体" panose="02010600030101010101" pitchFamily="2" charset="-122"/>
                <a:ea typeface="宋体" panose="02010600030101010101" pitchFamily="2" charset="-122"/>
              </a:rPr>
              <a:t>、</a:t>
            </a:r>
            <a:r>
              <a:rPr lang="zh-CN" altLang="en-US" b="1">
                <a:solidFill>
                  <a:schemeClr val="tx1"/>
                </a:solidFill>
                <a:latin typeface="微软雅黑" panose="020B0503020204020204" pitchFamily="34" charset="-122"/>
                <a:ea typeface="微软雅黑" panose="020B0503020204020204" pitchFamily="34" charset="-122"/>
              </a:rPr>
              <a:t>设置机构</a:t>
            </a:r>
            <a:endParaRPr lang="zh-CN" altLang="en-US" b="1">
              <a:solidFill>
                <a:schemeClr val="tx1"/>
              </a:solidFill>
              <a:latin typeface="微软雅黑" panose="020B0503020204020204" pitchFamily="34" charset="-122"/>
              <a:ea typeface="微软雅黑" panose="020B0503020204020204" pitchFamily="34" charset="-122"/>
            </a:endParaRPr>
          </a:p>
          <a:p>
            <a:pPr algn="ctr"/>
            <a:r>
              <a:rPr lang="zh-CN" altLang="en-US" b="1">
                <a:solidFill>
                  <a:schemeClr val="tx1"/>
                </a:solidFill>
                <a:latin typeface="微软雅黑" panose="020B0503020204020204" pitchFamily="34" charset="-122"/>
                <a:ea typeface="微软雅黑" panose="020B0503020204020204" pitchFamily="34" charset="-122"/>
              </a:rPr>
              <a:t>配备人员</a:t>
            </a:r>
            <a:r>
              <a:rPr lang="zh-CN" altLang="en-US" b="1">
                <a:solidFill>
                  <a:schemeClr val="tx1"/>
                </a:solidFill>
                <a:latin typeface="宋体" panose="02010600030101010101" pitchFamily="2" charset="-122"/>
                <a:ea typeface="宋体" panose="02010600030101010101" pitchFamily="2" charset="-122"/>
              </a:rPr>
              <a:t>，</a:t>
            </a:r>
            <a:r>
              <a:rPr lang="zh-CN" altLang="en-US" b="1">
                <a:solidFill>
                  <a:schemeClr val="tx1"/>
                </a:solidFill>
                <a:latin typeface="微软雅黑" panose="020B0503020204020204" pitchFamily="34" charset="-122"/>
                <a:ea typeface="微软雅黑" panose="020B0503020204020204" pitchFamily="34" charset="-122"/>
              </a:rPr>
              <a:t>建立安全管理制度</a:t>
            </a:r>
            <a:endParaRPr lang="zh-CN" altLang="en-US" b="1">
              <a:solidFill>
                <a:schemeClr val="tx1"/>
              </a:solidFill>
              <a:latin typeface="微软雅黑" panose="020B0503020204020204" pitchFamily="34" charset="-122"/>
              <a:ea typeface="微软雅黑" panose="020B0503020204020204" pitchFamily="34" charset="-122"/>
            </a:endParaRPr>
          </a:p>
        </p:txBody>
      </p:sp>
      <p:sp>
        <p:nvSpPr>
          <p:cNvPr id="144" name="流程图: 终止 143"/>
          <p:cNvSpPr/>
          <p:nvPr/>
        </p:nvSpPr>
        <p:spPr>
          <a:xfrm>
            <a:off x="4153535" y="3068955"/>
            <a:ext cx="6562090" cy="1071245"/>
          </a:xfrm>
          <a:prstGeom prst="flowChartTerminator">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solidFill>
                  <a:schemeClr val="tx1"/>
                </a:solidFill>
                <a:latin typeface="微软雅黑" panose="020B0503020204020204" pitchFamily="34" charset="-122"/>
                <a:ea typeface="微软雅黑" panose="020B0503020204020204" pitchFamily="34" charset="-122"/>
                <a:sym typeface="+mn-ea"/>
              </a:rPr>
              <a:t>提升从业人员素质</a:t>
            </a:r>
            <a:r>
              <a:rPr lang="zh-CN" altLang="en-US" b="1">
                <a:solidFill>
                  <a:schemeClr val="tx1"/>
                </a:solidFill>
                <a:latin typeface="宋体" panose="02010600030101010101" pitchFamily="2" charset="-122"/>
                <a:ea typeface="宋体" panose="02010600030101010101" pitchFamily="2" charset="-122"/>
                <a:sym typeface="+mn-ea"/>
              </a:rPr>
              <a:t>，</a:t>
            </a:r>
            <a:r>
              <a:rPr lang="zh-CN" altLang="en-US" b="1">
                <a:solidFill>
                  <a:schemeClr val="tx1"/>
                </a:solidFill>
                <a:latin typeface="微软雅黑" panose="020B0503020204020204" pitchFamily="34" charset="-122"/>
                <a:ea typeface="微软雅黑" panose="020B0503020204020204" pitchFamily="34" charset="-122"/>
                <a:sym typeface="+mn-ea"/>
              </a:rPr>
              <a:t>开展安全风险分级管控</a:t>
            </a:r>
            <a:r>
              <a:rPr lang="zh-CN" altLang="en-US" b="1">
                <a:solidFill>
                  <a:schemeClr val="tx1"/>
                </a:solidFill>
                <a:latin typeface="宋体" panose="02010600030101010101" pitchFamily="2" charset="-122"/>
                <a:ea typeface="宋体" panose="02010600030101010101" pitchFamily="2" charset="-122"/>
                <a:sym typeface="+mn-ea"/>
              </a:rPr>
              <a:t>、</a:t>
            </a:r>
            <a:r>
              <a:rPr lang="zh-CN" altLang="en-US" b="1">
                <a:solidFill>
                  <a:schemeClr val="tx1"/>
                </a:solidFill>
                <a:latin typeface="微软雅黑" panose="020B0503020204020204" pitchFamily="34" charset="-122"/>
                <a:ea typeface="微软雅黑" panose="020B0503020204020204" pitchFamily="34" charset="-122"/>
                <a:sym typeface="+mn-ea"/>
              </a:rPr>
              <a:t>隐患排查治理</a:t>
            </a:r>
            <a:endParaRPr lang="zh-CN" altLang="en-US" b="1">
              <a:solidFill>
                <a:schemeClr val="tx1"/>
              </a:solidFill>
              <a:latin typeface="微软雅黑" panose="020B0503020204020204" pitchFamily="34" charset="-122"/>
              <a:ea typeface="微软雅黑" panose="020B0503020204020204" pitchFamily="34" charset="-122"/>
              <a:sym typeface="+mn-ea"/>
            </a:endParaRPr>
          </a:p>
        </p:txBody>
      </p:sp>
      <p:sp>
        <p:nvSpPr>
          <p:cNvPr id="145" name="下箭头 144"/>
          <p:cNvSpPr/>
          <p:nvPr/>
        </p:nvSpPr>
        <p:spPr>
          <a:xfrm>
            <a:off x="7179310" y="2351405"/>
            <a:ext cx="431800" cy="647700"/>
          </a:xfrm>
          <a:prstGeom prst="downArrow">
            <a:avLst/>
          </a:prstGeom>
          <a:solidFill>
            <a:srgbClr val="00B0F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6" name="流程图: 终止 145"/>
          <p:cNvSpPr/>
          <p:nvPr/>
        </p:nvSpPr>
        <p:spPr>
          <a:xfrm>
            <a:off x="4153535" y="4941570"/>
            <a:ext cx="6562090" cy="1407160"/>
          </a:xfrm>
          <a:prstGeom prst="flowChartTerminator">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solidFill>
                  <a:schemeClr val="tx1"/>
                </a:solidFill>
                <a:latin typeface="微软雅黑" panose="020B0503020204020204" pitchFamily="34" charset="-122"/>
                <a:ea typeface="微软雅黑" panose="020B0503020204020204" pitchFamily="34" charset="-122"/>
                <a:sym typeface="+mn-ea"/>
              </a:rPr>
              <a:t>聚焦重大灾害防治</a:t>
            </a:r>
            <a:r>
              <a:rPr lang="zh-CN" altLang="en-US" b="1">
                <a:solidFill>
                  <a:schemeClr val="tx1"/>
                </a:solidFill>
                <a:latin typeface="宋体" panose="02010600030101010101" pitchFamily="2" charset="-122"/>
                <a:ea typeface="宋体" panose="02010600030101010101" pitchFamily="2" charset="-122"/>
                <a:sym typeface="+mn-ea"/>
              </a:rPr>
              <a:t>，</a:t>
            </a:r>
            <a:r>
              <a:rPr lang="zh-CN" altLang="en-US" b="1">
                <a:solidFill>
                  <a:schemeClr val="tx1"/>
                </a:solidFill>
                <a:latin typeface="微软雅黑" panose="020B0503020204020204" pitchFamily="34" charset="-122"/>
                <a:ea typeface="微软雅黑" panose="020B0503020204020204" pitchFamily="34" charset="-122"/>
                <a:sym typeface="+mn-ea"/>
              </a:rPr>
              <a:t>抓好各专业管理</a:t>
            </a:r>
            <a:r>
              <a:rPr lang="zh-CN" altLang="en-US" b="1">
                <a:solidFill>
                  <a:schemeClr val="tx1"/>
                </a:solidFill>
                <a:latin typeface="宋体" panose="02010600030101010101" pitchFamily="2" charset="-122"/>
                <a:ea typeface="宋体" panose="02010600030101010101" pitchFamily="2" charset="-122"/>
                <a:sym typeface="+mn-ea"/>
              </a:rPr>
              <a:t>，</a:t>
            </a:r>
            <a:r>
              <a:rPr lang="zh-CN" altLang="en-US" b="1">
                <a:solidFill>
                  <a:schemeClr val="tx1"/>
                </a:solidFill>
                <a:latin typeface="微软雅黑" panose="020B0503020204020204" pitchFamily="34" charset="-122"/>
                <a:ea typeface="微软雅黑" panose="020B0503020204020204" pitchFamily="34" charset="-122"/>
                <a:sym typeface="+mn-ea"/>
              </a:rPr>
              <a:t>不断规范</a:t>
            </a:r>
            <a:r>
              <a:rPr lang="zh-CN" altLang="en-US" b="1">
                <a:solidFill>
                  <a:schemeClr val="tx1"/>
                </a:solidFill>
                <a:latin typeface="宋体" panose="02010600030101010101" pitchFamily="2" charset="-122"/>
                <a:ea typeface="宋体" panose="02010600030101010101" pitchFamily="2" charset="-122"/>
                <a:sym typeface="+mn-ea"/>
              </a:rPr>
              <a:t>、</a:t>
            </a:r>
            <a:r>
              <a:rPr lang="zh-CN" altLang="en-US" b="1">
                <a:solidFill>
                  <a:schemeClr val="tx1"/>
                </a:solidFill>
                <a:latin typeface="微软雅黑" panose="020B0503020204020204" pitchFamily="34" charset="-122"/>
                <a:ea typeface="微软雅黑" panose="020B0503020204020204" pitchFamily="34" charset="-122"/>
                <a:sym typeface="+mn-ea"/>
              </a:rPr>
              <a:t>持续改进安全生产管理</a:t>
            </a:r>
            <a:r>
              <a:rPr lang="zh-CN" altLang="en-US" b="1">
                <a:solidFill>
                  <a:schemeClr val="tx1"/>
                </a:solidFill>
                <a:latin typeface="宋体" panose="02010600030101010101" pitchFamily="2" charset="-122"/>
                <a:ea typeface="宋体" panose="02010600030101010101" pitchFamily="2" charset="-122"/>
                <a:sym typeface="+mn-ea"/>
              </a:rPr>
              <a:t>，</a:t>
            </a:r>
            <a:r>
              <a:rPr lang="zh-CN" altLang="en-US" b="1">
                <a:solidFill>
                  <a:schemeClr val="tx1"/>
                </a:solidFill>
                <a:latin typeface="微软雅黑" panose="020B0503020204020204" pitchFamily="34" charset="-122"/>
                <a:ea typeface="微软雅黑" panose="020B0503020204020204" pitchFamily="34" charset="-122"/>
                <a:sym typeface="+mn-ea"/>
              </a:rPr>
              <a:t>实现安全生产</a:t>
            </a:r>
            <a:endParaRPr lang="zh-CN" altLang="en-US" b="1">
              <a:solidFill>
                <a:schemeClr val="tx1"/>
              </a:solidFill>
              <a:latin typeface="微软雅黑" panose="020B0503020204020204" pitchFamily="34" charset="-122"/>
              <a:ea typeface="微软雅黑" panose="020B0503020204020204" pitchFamily="34" charset="-122"/>
              <a:sym typeface="+mn-ea"/>
            </a:endParaRPr>
          </a:p>
        </p:txBody>
      </p:sp>
      <p:sp>
        <p:nvSpPr>
          <p:cNvPr id="150" name="下箭头 149"/>
          <p:cNvSpPr/>
          <p:nvPr/>
        </p:nvSpPr>
        <p:spPr>
          <a:xfrm>
            <a:off x="7179310" y="4221882"/>
            <a:ext cx="431800" cy="647700"/>
          </a:xfrm>
          <a:prstGeom prst="downArrow">
            <a:avLst/>
          </a:prstGeom>
          <a:solidFill>
            <a:srgbClr val="00B0F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3" name="直接连接符 12"/>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4" name="矩形 13"/>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339090" y="1830705"/>
            <a:ext cx="11355705" cy="174879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 name="表格 3"/>
          <p:cNvGraphicFramePr/>
          <p:nvPr>
            <p:custDataLst>
              <p:tags r:id="rId2"/>
            </p:custDataLst>
          </p:nvPr>
        </p:nvGraphicFramePr>
        <p:xfrm>
          <a:off x="483870" y="1918970"/>
          <a:ext cx="7083425" cy="4424680"/>
        </p:xfrm>
        <a:graphic>
          <a:graphicData uri="http://schemas.openxmlformats.org/drawingml/2006/table">
            <a:tbl>
              <a:tblPr/>
              <a:tblGrid>
                <a:gridCol w="899795"/>
                <a:gridCol w="1053465"/>
                <a:gridCol w="885825"/>
                <a:gridCol w="208280"/>
                <a:gridCol w="1156335"/>
                <a:gridCol w="1764030"/>
                <a:gridCol w="1115695"/>
              </a:tblGrid>
              <a:tr h="315595">
                <a:tc gridSpan="3">
                  <a:txBody>
                    <a:bodyPr/>
                    <a:lstStyle/>
                    <a:p>
                      <a:pPr marL="0" indent="0" algn="ctr" fontAlgn="ctr">
                        <a:spcBef>
                          <a:spcPct val="0"/>
                        </a:spcBef>
                        <a:spcAft>
                          <a:spcPct val="0"/>
                        </a:spcAft>
                      </a:pPr>
                      <a:r>
                        <a:rPr lang="en-US" altLang="zh-CN" sz="1600" b="1" i="0">
                          <a:latin typeface="Times New Roman" panose="02020603050405020304"/>
                          <a:ea typeface="Times New Roman" panose="02020603050405020304"/>
                        </a:rPr>
                        <a:t>2026版</a:t>
                      </a:r>
                      <a:endParaRPr lang="zh-CN" sz="1600" b="1" i="0">
                        <a:latin typeface="Times New Roman" panose="02020603050405020304"/>
                        <a:ea typeface="黑体" panose="02010609060101010101" charset="-122"/>
                      </a:endParaRPr>
                    </a:p>
                  </a:txBody>
                  <a:tcPr marL="68580" marR="68580" marT="0" marB="0" anchor="ctr">
                    <a:lnL>
                      <a:noFill/>
                    </a:lnL>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hMerge="1">
                  <a:tcP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c rowSpan="13">
                  <a:txBody>
                    <a:bodyPr/>
                    <a:lstStyle/>
                    <a:p>
                      <a:pPr marL="0" indent="0" algn="ctr">
                        <a:spcBef>
                          <a:spcPct val="0"/>
                        </a:spcBef>
                        <a:spcAft>
                          <a:spcPct val="0"/>
                        </a:spcAft>
                      </a:pPr>
                      <a:r>
                        <a:rPr lang="en-US" altLang="zh-CN" sz="2000" b="1" i="0">
                          <a:latin typeface="宋体" panose="02010600030101010101" pitchFamily="2" charset="-122"/>
                          <a:ea typeface="宋体" panose="02010600030101010101" pitchFamily="2" charset="-122"/>
                        </a:rPr>
                        <a:t> </a:t>
                      </a:r>
                      <a:endParaRPr lang="en-US" altLang="zh-CN" sz="2000" b="1" i="0">
                        <a:latin typeface="宋体" panose="02010600030101010101" pitchFamily="2" charset="-122"/>
                        <a:ea typeface="宋体" panose="02010600030101010101" pitchFamily="2"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rgbClr val="FAFAFA"/>
                    </a:solidFill>
                  </a:tcPr>
                </a:tc>
                <a:tc gridSpan="3">
                  <a:txBody>
                    <a:bodyPr/>
                    <a:lstStyle/>
                    <a:p>
                      <a:pPr marL="0" indent="0" algn="ctr" fontAlgn="ctr">
                        <a:spcBef>
                          <a:spcPct val="0"/>
                        </a:spcBef>
                        <a:spcAft>
                          <a:spcPct val="0"/>
                        </a:spcAft>
                      </a:pPr>
                      <a:r>
                        <a:rPr lang="en-US" altLang="zh-CN" sz="1600" b="1" i="0">
                          <a:solidFill>
                            <a:schemeClr val="bg1"/>
                          </a:solidFill>
                          <a:latin typeface="Times New Roman" panose="02020603050405020304"/>
                          <a:ea typeface="Times New Roman" panose="02020603050405020304"/>
                        </a:rPr>
                        <a:t>2020</a:t>
                      </a:r>
                      <a:r>
                        <a:rPr lang="zh-CN" sz="1600" b="1" i="0">
                          <a:solidFill>
                            <a:schemeClr val="bg1"/>
                          </a:solidFill>
                          <a:latin typeface="Times New Roman" panose="02020603050405020304"/>
                          <a:ea typeface="黑体" panose="02010609060101010101" charset="-122"/>
                        </a:rPr>
                        <a:t>版</a:t>
                      </a:r>
                      <a:endParaRPr lang="zh-CN" sz="1600" b="1" i="0">
                        <a:solidFill>
                          <a:schemeClr val="bg1"/>
                        </a:solidFill>
                        <a:latin typeface="Times New Roman" panose="02020603050405020304"/>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a:noFill/>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c hMerge="1">
                  <a:tcP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a:noFill/>
                    </a:lnR>
                    <a:lnT w="3810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tcPr>
                </a:tc>
              </a:tr>
              <a:tr h="485775">
                <a:tc>
                  <a:txBody>
                    <a:bodyPr/>
                    <a:lstStyle/>
                    <a:p>
                      <a:pPr marL="0" indent="0" algn="ctr" fontAlgn="ctr">
                        <a:spcBef>
                          <a:spcPct val="0"/>
                        </a:spcBef>
                        <a:spcAft>
                          <a:spcPct val="0"/>
                        </a:spcAft>
                      </a:pPr>
                      <a:r>
                        <a:rPr lang="zh-CN" sz="1600" b="1" i="0">
                          <a:latin typeface="Times New Roman" panose="02020603050405020304"/>
                          <a:ea typeface="黑体" panose="02010609060101010101" charset="-122"/>
                        </a:rPr>
                        <a:t>专业</a:t>
                      </a:r>
                      <a:endParaRPr lang="zh-CN" sz="1600" b="1" i="0">
                        <a:latin typeface="Times New Roman" panose="02020603050405020304"/>
                        <a:ea typeface="黑体" panose="0201060906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a:txBody>
                    <a:bodyPr/>
                    <a:lstStyle/>
                    <a:p>
                      <a:pPr marL="0" indent="0" algn="ctr" fontAlgn="ctr">
                        <a:spcBef>
                          <a:spcPct val="0"/>
                        </a:spcBef>
                        <a:spcAft>
                          <a:spcPct val="0"/>
                        </a:spcAft>
                      </a:pPr>
                      <a:r>
                        <a:rPr lang="zh-CN" sz="1600" b="1" i="0">
                          <a:latin typeface="Times New Roman" panose="02020603050405020304"/>
                          <a:ea typeface="黑体" panose="02010609060101010101" charset="-122"/>
                        </a:rPr>
                        <a:t>项目</a:t>
                      </a:r>
                      <a:endParaRPr lang="zh-CN" sz="1600" b="1" i="0">
                        <a:latin typeface="Times New Roman" panose="02020603050405020304"/>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a:txBody>
                    <a:bodyPr/>
                    <a:lstStyle/>
                    <a:p>
                      <a:pPr marL="0" indent="0" algn="ctr" fontAlgn="ctr">
                        <a:spcBef>
                          <a:spcPct val="0"/>
                        </a:spcBef>
                        <a:spcAft>
                          <a:spcPct val="0"/>
                        </a:spcAft>
                      </a:pPr>
                      <a:r>
                        <a:rPr lang="zh-CN" sz="1600" b="1" i="0">
                          <a:latin typeface="Times New Roman" panose="02020603050405020304"/>
                          <a:ea typeface="黑体" panose="02010609060101010101" charset="-122"/>
                        </a:rPr>
                        <a:t>检查项</a:t>
                      </a:r>
                      <a:endParaRPr lang="zh-CN" sz="1600" b="1" i="0">
                        <a:latin typeface="Times New Roman" panose="02020603050405020304"/>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0" indent="0" algn="ctr" fontAlgn="ctr">
                        <a:spcBef>
                          <a:spcPct val="0"/>
                        </a:spcBef>
                        <a:spcAft>
                          <a:spcPct val="0"/>
                        </a:spcAft>
                      </a:pPr>
                      <a:r>
                        <a:rPr lang="zh-CN" sz="1600" b="1" i="0">
                          <a:solidFill>
                            <a:schemeClr val="bg1"/>
                          </a:solidFill>
                          <a:latin typeface="Times New Roman" panose="02020603050405020304"/>
                          <a:ea typeface="黑体" panose="02010609060101010101" charset="-122"/>
                        </a:rPr>
                        <a:t>管理要素</a:t>
                      </a:r>
                      <a:endParaRPr lang="zh-CN" sz="1600" b="1" i="0">
                        <a:solidFill>
                          <a:schemeClr val="bg1"/>
                        </a:solidFill>
                        <a:latin typeface="Times New Roman" panose="02020603050405020304"/>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c>
                  <a:txBody>
                    <a:bodyPr/>
                    <a:lstStyle/>
                    <a:p>
                      <a:pPr marL="0" indent="0" algn="ctr" fontAlgn="ctr">
                        <a:spcBef>
                          <a:spcPct val="0"/>
                        </a:spcBef>
                        <a:spcAft>
                          <a:spcPct val="0"/>
                        </a:spcAft>
                      </a:pPr>
                      <a:r>
                        <a:rPr lang="zh-CN" sz="1600" b="1" i="0">
                          <a:solidFill>
                            <a:schemeClr val="bg1"/>
                          </a:solidFill>
                          <a:latin typeface="Times New Roman" panose="02020603050405020304"/>
                          <a:ea typeface="黑体" panose="02010609060101010101" charset="-122"/>
                        </a:rPr>
                        <a:t>项目</a:t>
                      </a:r>
                      <a:endParaRPr lang="zh-CN" sz="1600" b="1" i="0">
                        <a:solidFill>
                          <a:schemeClr val="bg1"/>
                        </a:solidFill>
                        <a:latin typeface="Times New Roman" panose="02020603050405020304"/>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c>
                  <a:txBody>
                    <a:bodyPr/>
                    <a:lstStyle/>
                    <a:p>
                      <a:pPr marL="0" indent="0" algn="ctr" fontAlgn="ctr">
                        <a:spcBef>
                          <a:spcPct val="0"/>
                        </a:spcBef>
                        <a:spcAft>
                          <a:spcPct val="0"/>
                        </a:spcAft>
                      </a:pPr>
                      <a:r>
                        <a:rPr lang="zh-CN" sz="1600" b="1" i="0">
                          <a:solidFill>
                            <a:schemeClr val="bg1"/>
                          </a:solidFill>
                          <a:latin typeface="Times New Roman" panose="02020603050405020304"/>
                          <a:ea typeface="黑体" panose="02010609060101010101" charset="-122"/>
                        </a:rPr>
                        <a:t>检查项</a:t>
                      </a:r>
                      <a:endParaRPr lang="zh-CN" sz="1600" b="1" i="0">
                        <a:solidFill>
                          <a:schemeClr val="bg1"/>
                        </a:solidFill>
                        <a:latin typeface="Times New Roman" panose="02020603050405020304"/>
                        <a:ea typeface="黑体" panose="0201060906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5DA2"/>
                    </a:solidFill>
                  </a:tcPr>
                </a:tc>
              </a:tr>
              <a:tr h="313690">
                <a:tc rowSpan="10">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调度应急和““三堂一舍””</a:t>
                      </a:r>
                      <a:endParaRPr lang="zh-CN" sz="160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rowSpan="4">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调度管理</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rowSpan="4">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14</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5">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调度和应急管理</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调度基础工作</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3</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13690">
                <a:tc vMerge="1">
                  <a:tcPr>
                    <a:lnL>
                      <a:noFill/>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调度管理</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11</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13055">
                <a:tc vMerge="1">
                  <a:tcPr>
                    <a:lnL>
                      <a:noFill/>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调度信息化</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8</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85775">
                <a:tc vMerge="1">
                  <a:tcPr>
                    <a:lnL>
                      <a:noFill/>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职工素质及岗位规范</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2</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13690">
                <a:tc vMerge="1">
                  <a:tcPr>
                    <a:lnL>
                      <a:noFill/>
                    </a:lnL>
                    <a:lnR w="6350" cap="flat" cmpd="sng">
                      <a:solidFill>
                        <a:srgbClr val="000000"/>
                      </a:solidFill>
                      <a:prstDash val="solid"/>
                      <a:headEnd type="none" w="med" len="med"/>
                      <a:tailEnd type="none" w="med" len="med"/>
                    </a:lnR>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应急管理</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14</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应急管理</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33</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13690">
                <a:tc vMerge="1">
                  <a:tcPr>
                    <a:lnL>
                      <a:noFill/>
                    </a:lnL>
                    <a:lnR w="6350" cap="flat" cmpd="sng">
                      <a:solidFill>
                        <a:srgbClr val="000000"/>
                      </a:solidFill>
                      <a:prstDash val="solid"/>
                      <a:headEnd type="none" w="med" len="med"/>
                      <a:tailEnd type="none" w="med" len="med"/>
                    </a:lnR>
                  </a:tcPr>
                </a:tc>
                <a:tc rowSpan="5">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““三堂一舍””</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rowSpan="5">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4</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5">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地面设施</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办公场所</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2</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13690">
                <a:tc vMerge="1">
                  <a:tcPr>
                    <a:lnL>
                      <a:noFill/>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两堂一舍</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7</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13690">
                <a:tc vMerge="1">
                  <a:tcPr>
                    <a:lnL>
                      <a:noFill/>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职工生活服务</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4</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13690">
                <a:tc vMerge="1">
                  <a:tcPr>
                    <a:lnL>
                      <a:noFill/>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工业广场</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8</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13055">
                <a:tc vMerge="1">
                  <a:tcPr>
                    <a:lnL>
                      <a:noFill/>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地面设备材料库</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3</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13690">
                <a:tc gridSpan="2">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合计</a:t>
                      </a:r>
                      <a:endParaRPr lang="zh-CN" sz="1600" i="0">
                        <a:latin typeface="仿宋_GB2312" panose="02010609030101010101" charset="-122"/>
                        <a:ea typeface="仿宋_GB2312" panose="02010609030101010101" charset="-122"/>
                      </a:endParaRPr>
                    </a:p>
                  </a:txBody>
                  <a:tcPr marL="68580" marR="68580" marT="0" marB="0" anchor="ctr">
                    <a:lnL>
                      <a:noFill/>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32</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gridSpan="2">
                  <a:txBody>
                    <a:bodyPr/>
                    <a:lstStyle/>
                    <a:p>
                      <a:pPr marL="0" indent="0" algn="ctr" fontAlgn="ctr">
                        <a:spcBef>
                          <a:spcPct val="0"/>
                        </a:spcBef>
                        <a:spcAft>
                          <a:spcPct val="0"/>
                        </a:spcAft>
                      </a:pPr>
                      <a:r>
                        <a:rPr lang="zh-CN" sz="1600" i="0">
                          <a:latin typeface="仿宋_GB2312" panose="02010609030101010101" charset="-122"/>
                          <a:ea typeface="仿宋_GB2312" panose="02010609030101010101" charset="-122"/>
                        </a:rPr>
                        <a:t>合计</a:t>
                      </a:r>
                      <a:endParaRPr lang="zh-CN" sz="1600" i="0">
                        <a:latin typeface="仿宋_GB2312" panose="02010609030101010101" charset="-122"/>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lstStyle/>
                    <a:p>
                      <a:pPr marL="0" indent="0" algn="ctr" fontAlgn="ctr">
                        <a:spcBef>
                          <a:spcPct val="0"/>
                        </a:spcBef>
                        <a:spcAft>
                          <a:spcPct val="0"/>
                        </a:spcAft>
                      </a:pPr>
                      <a:r>
                        <a:rPr lang="en-US" altLang="zh-CN" sz="1600" i="0">
                          <a:latin typeface="Times New Roman" panose="02020603050405020304"/>
                          <a:ea typeface="仿宋_GB2312" panose="02010609030101010101" charset="-122"/>
                        </a:rPr>
                        <a:t>81</a:t>
                      </a:r>
                      <a:endParaRPr lang="en-US" altLang="zh-CN" sz="1600" i="0">
                        <a:latin typeface="Times New Roman" panose="02020603050405020304"/>
                        <a:ea typeface="仿宋_GB2312" panose="02010609030101010101" charset="-122"/>
                      </a:endParaRPr>
                    </a:p>
                  </a:txBody>
                  <a:tcPr marL="68580" marR="68580" marT="0" marB="0" anchor="ctr">
                    <a:lnL w="6350" cap="flat" cmpd="sng">
                      <a:solidFill>
                        <a:srgbClr val="000000"/>
                      </a:solidFill>
                      <a:prstDash val="solid"/>
                      <a:headEnd type="none" w="med" len="med"/>
                      <a:tailEnd type="none" w="med" len="med"/>
                    </a:lnL>
                    <a:lnR>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
        <p:nvSpPr>
          <p:cNvPr id="5" name="矩形 4"/>
          <p:cNvSpPr/>
          <p:nvPr/>
        </p:nvSpPr>
        <p:spPr>
          <a:xfrm>
            <a:off x="7830820" y="2206625"/>
            <a:ext cx="3937000" cy="4172585"/>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06400">
              <a:lnSpc>
                <a:spcPct val="150000"/>
              </a:lnSpc>
            </a:pP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调度管理删减雨季</a:t>
            </a:r>
            <a:r>
              <a:rPr lang="zh-CN" sz="15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三防</a:t>
            </a:r>
            <a:r>
              <a:rPr lang="zh-CN" sz="15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和信息管理系统项目内容</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应急管理方面删减资料档案项目内容</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地面设施删减办公场所、业余活动</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工业广场</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工业道路</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环境卫生</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设备库房等项目内容</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增加职工福利附加项。同时</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精简大量台账类资料和技术支撑图纸</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合并重复检查项目。</a:t>
            </a:r>
            <a:endPar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06400">
              <a:lnSpc>
                <a:spcPct val="150000"/>
              </a:lnSpc>
            </a:pP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新增附加加分项。优化后</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新标准共分调度管理</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应急管理</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三堂一舍</a:t>
            </a:r>
            <a:r>
              <a:rPr lang="zh-CN" sz="1500" dirty="0">
                <a:solidFill>
                  <a:schemeClr val="tx1"/>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sz="15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三个大项</a:t>
            </a:r>
            <a:r>
              <a:rPr lang="zh-CN" sz="1500" b="1" dirty="0">
                <a:solidFill>
                  <a:srgbClr val="FF0000"/>
                </a:solidFill>
                <a:latin typeface="+mn-ea"/>
                <a:cs typeface="微软雅黑" panose="020B0503020204020204" pitchFamily="34" charset="-122"/>
                <a:sym typeface="+mn-ea"/>
              </a:rPr>
              <a:t>、</a:t>
            </a:r>
            <a:r>
              <a:rPr lang="en-US" sz="15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sz="15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个小项</a:t>
            </a:r>
            <a:r>
              <a:rPr lang="zh-CN" sz="1500" dirty="0">
                <a:solidFill>
                  <a:schemeClr val="tx1"/>
                </a:solidFill>
                <a:latin typeface="+mn-ea"/>
                <a:cs typeface="微软雅黑" panose="020B0503020204020204" pitchFamily="34" charset="-122"/>
                <a:sym typeface="+mn-ea"/>
              </a:rPr>
              <a:t>，</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相较于原标准减少七个大项</a:t>
            </a:r>
            <a:r>
              <a:rPr lang="zh-CN" sz="1500" dirty="0">
                <a:solidFill>
                  <a:schemeClr val="tx1"/>
                </a:solidFill>
                <a:latin typeface="+mn-ea"/>
                <a:cs typeface="微软雅黑" panose="020B0503020204020204" pitchFamily="34" charset="-122"/>
                <a:sym typeface="+mn-ea"/>
              </a:rPr>
              <a:t>、</a:t>
            </a:r>
            <a:r>
              <a:rPr lang="en-US"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30</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个小项</a:t>
            </a:r>
            <a:r>
              <a:rPr lang="zh-CN" sz="1500" dirty="0">
                <a:solidFill>
                  <a:schemeClr val="tx1"/>
                </a:solidFill>
                <a:latin typeface="+mn-ea"/>
                <a:cs typeface="微软雅黑" panose="020B0503020204020204" pitchFamily="34" charset="-122"/>
                <a:sym typeface="+mn-ea"/>
              </a:rPr>
              <a:t>；</a:t>
            </a:r>
            <a:r>
              <a:rPr lang="zh-CN" sz="15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检查项由原标准的</a:t>
            </a:r>
            <a:r>
              <a:rPr lang="en-US" sz="15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81</a:t>
            </a:r>
            <a:r>
              <a:rPr lang="zh-CN" sz="15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项减少为</a:t>
            </a:r>
            <a:r>
              <a:rPr lang="en-US" sz="15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32</a:t>
            </a:r>
            <a:r>
              <a:rPr lang="zh-CN" sz="15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项</a:t>
            </a:r>
            <a:r>
              <a:rPr lang="zh-CN"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矩形 9"/>
          <p:cNvSpPr/>
          <p:nvPr/>
        </p:nvSpPr>
        <p:spPr>
          <a:xfrm>
            <a:off x="7827645" y="1775460"/>
            <a:ext cx="3940175" cy="513080"/>
          </a:xfrm>
          <a:prstGeom prst="rect">
            <a:avLst/>
          </a:prstGeom>
          <a:solidFill>
            <a:srgbClr val="194B7E"/>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cs typeface="+mn-ea"/>
                <a:sym typeface="+mn-lt"/>
              </a:rPr>
              <a:t>变化调整</a:t>
            </a:r>
            <a:endParaRPr lang="zh-CN" altLang="en-US" b="1" dirty="0">
              <a:latin typeface="微软雅黑" panose="020B0503020204020204" pitchFamily="34" charset="-122"/>
              <a:ea typeface="微软雅黑" panose="020B0503020204020204" pitchFamily="34" charset="-122"/>
              <a:cs typeface="+mn-ea"/>
              <a:sym typeface="+mn-lt"/>
            </a:endParaRPr>
          </a:p>
        </p:txBody>
      </p:sp>
      <p:sp>
        <p:nvSpPr>
          <p:cNvPr id="6" name="剪去单角的矩形 5"/>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3"/>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4"/>
            </p:custDataLst>
          </p:nvPr>
        </p:nvSpPr>
        <p:spPr>
          <a:xfrm>
            <a:off x="868045" y="990600"/>
            <a:ext cx="621411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七、</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调度应急和</a:t>
            </a:r>
            <a:r>
              <a:rPr lang="zh-CN" altLang="en-US" sz="2800" b="1" dirty="0">
                <a:solidFill>
                  <a:schemeClr val="tx1"/>
                </a:solidFill>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三堂一舍</a:t>
            </a:r>
            <a:r>
              <a:rPr lang="zh-CN" altLang="en-US" sz="2800" b="1" dirty="0">
                <a:solidFill>
                  <a:schemeClr val="tx1"/>
                </a:solidFill>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专业</a:t>
            </a:r>
            <a:endPar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3" name="直接连接符 12"/>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4" name="矩形 13"/>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360858" y="2137710"/>
            <a:ext cx="11210925" cy="18005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剪去单角的矩形 13"/>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6" name="文本框 15"/>
          <p:cNvSpPr txBox="1"/>
          <p:nvPr>
            <p:custDataLst>
              <p:tags r:id="rId2"/>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17" name="直接连接符 16"/>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grpSp>
        <p:nvGrpSpPr>
          <p:cNvPr id="3" name="组合 2"/>
          <p:cNvGrpSpPr/>
          <p:nvPr>
            <p:custDataLst>
              <p:tags r:id="rId3"/>
            </p:custDataLst>
          </p:nvPr>
        </p:nvGrpSpPr>
        <p:grpSpPr>
          <a:xfrm>
            <a:off x="1108441" y="2810510"/>
            <a:ext cx="9765030" cy="3347965"/>
            <a:chOff x="6218977" y="1748559"/>
            <a:chExt cx="5400675" cy="1875064"/>
          </a:xfrm>
        </p:grpSpPr>
        <p:grpSp>
          <p:nvGrpSpPr>
            <p:cNvPr id="66" name="组合 65"/>
            <p:cNvGrpSpPr/>
            <p:nvPr/>
          </p:nvGrpSpPr>
          <p:grpSpPr>
            <a:xfrm>
              <a:off x="6218977" y="1748559"/>
              <a:ext cx="5400675" cy="1875064"/>
              <a:chOff x="2094755" y="2000250"/>
              <a:chExt cx="8230347" cy="2857500"/>
            </a:xfrm>
          </p:grpSpPr>
          <p:sp>
            <p:nvSpPr>
              <p:cNvPr id="67" name="矩形: 剪去单角 10"/>
              <p:cNvSpPr/>
              <p:nvPr>
                <p:custDataLst>
                  <p:tags r:id="rId4"/>
                </p:custDataLst>
              </p:nvPr>
            </p:nvSpPr>
            <p:spPr>
              <a:xfrm>
                <a:off x="2094755" y="2000250"/>
                <a:ext cx="8230346" cy="2857500"/>
              </a:xfrm>
              <a:prstGeom prst="snip1Rect">
                <a:avLst>
                  <a:gd name="adj" fmla="val 23334"/>
                </a:avLst>
              </a:prstGeom>
              <a:noFill/>
              <a:ln w="28575">
                <a:solidFill>
                  <a:srgbClr val="2F5597"/>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思源黑体 CN Heavy" panose="020B0A00000000000000" pitchFamily="34" charset="-122"/>
                </a:endParaRPr>
              </a:p>
            </p:txBody>
          </p:sp>
          <p:sp>
            <p:nvSpPr>
              <p:cNvPr id="68" name="等腰三角形 67"/>
              <p:cNvSpPr/>
              <p:nvPr>
                <p:custDataLst>
                  <p:tags r:id="rId5"/>
                </p:custDataLst>
              </p:nvPr>
            </p:nvSpPr>
            <p:spPr>
              <a:xfrm rot="16200000">
                <a:off x="9812350" y="2001848"/>
                <a:ext cx="514350" cy="511154"/>
              </a:xfrm>
              <a:prstGeom prst="triangle">
                <a:avLst>
                  <a:gd name="adj" fmla="val 100000"/>
                </a:avLst>
              </a:prstGeom>
              <a:solidFill>
                <a:srgbClr val="2F5597"/>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思源黑体 CN Heavy" panose="020B0A00000000000000" pitchFamily="34" charset="-122"/>
                </a:endParaRPr>
              </a:p>
            </p:txBody>
          </p:sp>
        </p:grpSp>
        <p:grpSp>
          <p:nvGrpSpPr>
            <p:cNvPr id="70" name="组合 69"/>
            <p:cNvGrpSpPr/>
            <p:nvPr/>
          </p:nvGrpSpPr>
          <p:grpSpPr>
            <a:xfrm>
              <a:off x="6417816" y="1852966"/>
              <a:ext cx="4969194" cy="1678089"/>
              <a:chOff x="6807315" y="1584593"/>
              <a:chExt cx="4969194" cy="1678089"/>
            </a:xfrm>
          </p:grpSpPr>
          <p:sp>
            <p:nvSpPr>
              <p:cNvPr id="71" name="矩形 70"/>
              <p:cNvSpPr/>
              <p:nvPr>
                <p:custDataLst>
                  <p:tags r:id="rId6"/>
                </p:custDataLst>
              </p:nvPr>
            </p:nvSpPr>
            <p:spPr>
              <a:xfrm>
                <a:off x="6807315" y="1867156"/>
                <a:ext cx="4969194" cy="1395526"/>
              </a:xfrm>
              <a:prstGeom prst="rect">
                <a:avLst/>
              </a:prstGeom>
            </p:spPr>
            <p:txBody>
              <a:bodyPr wrap="square">
                <a:spAutoFit/>
                <a:scene3d>
                  <a:camera prst="orthographicFront"/>
                  <a:lightRig rig="threePt" dir="t"/>
                </a:scene3d>
                <a:sp3d contourW="12700"/>
              </a:bodyPr>
              <a:lstStyle/>
              <a:p>
                <a:pPr marL="342900" marR="0" lvl="0" indent="-342900" algn="l" defTabSz="457200" rtl="0" eaLnBrk="1" fontAlgn="auto" latinLnBrk="0" hangingPunct="1">
                  <a:lnSpc>
                    <a:spcPct val="130000"/>
                  </a:lnSpc>
                  <a:spcBef>
                    <a:spcPts val="0"/>
                  </a:spcBef>
                  <a:spcAft>
                    <a:spcPts val="0"/>
                  </a:spcAft>
                  <a:buClrTx/>
                  <a:buSzTx/>
                  <a:buFont typeface="Wingdings" panose="05000000000000000000" charset="0"/>
                  <a:buChar char="u"/>
                  <a:defRPr/>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管理制度由原标准的9项制度精简为3项制度</a:t>
                </a:r>
                <a:r>
                  <a:rPr lang="zh-CN" altLang="en-US" sz="2000" dirty="0">
                    <a:latin typeface="+mn-ea"/>
                    <a:cs typeface="微软雅黑" panose="020B0503020204020204" pitchFamily="34" charset="-122"/>
                    <a:sym typeface="+mn-ea"/>
                  </a:rPr>
                  <a:t>；</a:t>
                </a:r>
                <a:endParaRPr lang="zh-CN" altLang="en-US" sz="2000" dirty="0">
                  <a:latin typeface="+mn-ea"/>
                  <a:cs typeface="微软雅黑" panose="020B0503020204020204" pitchFamily="34" charset="-122"/>
                  <a:sym typeface="+mn-ea"/>
                </a:endParaRPr>
              </a:p>
              <a:p>
                <a:pPr marL="342900" marR="0" lvl="0" indent="-342900" algn="l" defTabSz="457200" rtl="0" eaLnBrk="1" fontAlgn="auto" latinLnBrk="0" hangingPunct="1">
                  <a:lnSpc>
                    <a:spcPct val="130000"/>
                  </a:lnSpc>
                  <a:spcBef>
                    <a:spcPts val="0"/>
                  </a:spcBef>
                  <a:spcAft>
                    <a:spcPts val="0"/>
                  </a:spcAft>
                  <a:buClrTx/>
                  <a:buSzTx/>
                  <a:buFont typeface="Wingdings" panose="05000000000000000000" charset="0"/>
                  <a:buChar char="u"/>
                  <a:defRPr/>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技术支撑图表由原标准的16项调整为4项</a:t>
                </a:r>
                <a:r>
                  <a:rPr lang="zh-CN" altLang="en-US" sz="2000" dirty="0">
                    <a:latin typeface="+mn-ea"/>
                    <a:cs typeface="微软雅黑" panose="020B0503020204020204" pitchFamily="34" charset="-122"/>
                    <a:sym typeface="+mn-ea"/>
                  </a:rPr>
                  <a:t>；</a:t>
                </a:r>
                <a:endParaRPr lang="zh-CN" altLang="en-US" sz="2000" dirty="0">
                  <a:latin typeface="+mn-ea"/>
                  <a:cs typeface="微软雅黑" panose="020B0503020204020204" pitchFamily="34" charset="-122"/>
                  <a:sym typeface="+mn-ea"/>
                </a:endParaRPr>
              </a:p>
              <a:p>
                <a:pPr marL="342900" marR="0" lvl="0" indent="-342900" algn="l" defTabSz="457200" rtl="0" eaLnBrk="1" fontAlgn="auto" latinLnBrk="0" hangingPunct="1">
                  <a:lnSpc>
                    <a:spcPct val="130000"/>
                  </a:lnSpc>
                  <a:spcBef>
                    <a:spcPts val="0"/>
                  </a:spcBef>
                  <a:spcAft>
                    <a:spcPts val="0"/>
                  </a:spcAft>
                  <a:buClrTx/>
                  <a:buSzTx/>
                  <a:buFont typeface="Wingdings" panose="05000000000000000000" charset="0"/>
                  <a:buChar char="u"/>
                  <a:defRPr/>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台账类资料调整为检查原始记录</a:t>
                </a:r>
                <a:r>
                  <a:rPr lang="zh-CN" altLang="en-US" sz="2000" dirty="0">
                    <a:latin typeface="+mn-ea"/>
                    <a:cs typeface="微软雅黑" panose="020B0503020204020204" pitchFamily="34" charset="-122"/>
                    <a:sym typeface="+mn-ea"/>
                  </a:rPr>
                  <a:t>；</a:t>
                </a:r>
                <a:endParaRPr lang="zh-CN" altLang="en-US" sz="2000" dirty="0">
                  <a:latin typeface="+mn-ea"/>
                  <a:cs typeface="微软雅黑" panose="020B0503020204020204" pitchFamily="34" charset="-122"/>
                  <a:sym typeface="+mn-ea"/>
                </a:endParaRPr>
              </a:p>
              <a:p>
                <a:pPr marL="342900" marR="0" lvl="0" indent="-342900" algn="l" defTabSz="457200" rtl="0" eaLnBrk="1" fontAlgn="auto" latinLnBrk="0" hangingPunct="1">
                  <a:lnSpc>
                    <a:spcPct val="130000"/>
                  </a:lnSpc>
                  <a:spcBef>
                    <a:spcPts val="0"/>
                  </a:spcBef>
                  <a:spcAft>
                    <a:spcPts val="0"/>
                  </a:spcAft>
                  <a:buClrTx/>
                  <a:buSzTx/>
                  <a:buFont typeface="Wingdings" panose="05000000000000000000" charset="0"/>
                  <a:buChar char="u"/>
                  <a:defRPr/>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简化每班调度汇总安全生产信息</a:t>
                </a:r>
                <a:r>
                  <a:rPr lang="zh-CN" altLang="en-US" sz="2000" dirty="0">
                    <a:latin typeface="+mn-ea"/>
                    <a:cs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保留日、旬（周）</a:t>
                </a:r>
                <a:r>
                  <a:rPr lang="zh-CN" altLang="en-US" sz="2000" dirty="0">
                    <a:latin typeface="+mn-ea"/>
                    <a:cs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月调度统计表</a:t>
                </a:r>
                <a:r>
                  <a:rPr lang="zh-CN" altLang="en-US" sz="2000" dirty="0">
                    <a:latin typeface="+mn-ea"/>
                    <a:cs typeface="微软雅黑" panose="020B0503020204020204" pitchFamily="34" charset="-122"/>
                    <a:sym typeface="+mn-ea"/>
                  </a:rPr>
                  <a:t>；</a:t>
                </a:r>
                <a:endParaRPr lang="zh-CN" altLang="en-US" sz="2000" dirty="0">
                  <a:latin typeface="+mn-ea"/>
                  <a:cs typeface="微软雅黑" panose="020B0503020204020204" pitchFamily="34" charset="-122"/>
                  <a:sym typeface="+mn-ea"/>
                </a:endParaRPr>
              </a:p>
              <a:p>
                <a:pPr marL="342900" marR="0" lvl="0" indent="-342900" algn="l" defTabSz="457200" rtl="0" eaLnBrk="1" fontAlgn="auto" latinLnBrk="0" hangingPunct="1">
                  <a:lnSpc>
                    <a:spcPct val="130000"/>
                  </a:lnSpc>
                  <a:spcBef>
                    <a:spcPts val="0"/>
                  </a:spcBef>
                  <a:spcAft>
                    <a:spcPts val="0"/>
                  </a:spcAft>
                  <a:buClrTx/>
                  <a:buSzTx/>
                  <a:buFont typeface="Wingdings" panose="05000000000000000000" charset="0"/>
                  <a:buChar char="u"/>
                  <a:defRPr/>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增加极端天气预警检查项</a:t>
                </a:r>
                <a:r>
                  <a:rPr lang="zh-CN" altLang="en-US" sz="2000" dirty="0">
                    <a:latin typeface="+mn-ea"/>
                    <a:cs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增强煤矿防灾减灾能力</a:t>
                </a:r>
                <a:r>
                  <a:rPr lang="zh-CN" altLang="en-US" sz="2000" dirty="0">
                    <a:latin typeface="+mn-ea"/>
                    <a:cs typeface="微软雅黑" panose="020B0503020204020204" pitchFamily="34" charset="-122"/>
                    <a:sym typeface="+mn-ea"/>
                  </a:rPr>
                  <a:t>。</a:t>
                </a:r>
                <a:endParaRPr lang="zh-CN" altLang="en-US" sz="2000" dirty="0">
                  <a:latin typeface="+mn-ea"/>
                  <a:cs typeface="微软雅黑" panose="020B0503020204020204" pitchFamily="34" charset="-122"/>
                  <a:sym typeface="+mn-ea"/>
                </a:endParaRPr>
              </a:p>
              <a:p>
                <a:pPr marL="0" marR="0" lvl="0" indent="0" algn="l" defTabSz="457200" rtl="0" eaLnBrk="1" fontAlgn="auto" latinLnBrk="0" hangingPunct="1">
                  <a:lnSpc>
                    <a:spcPct val="130000"/>
                  </a:lnSpc>
                  <a:spcBef>
                    <a:spcPts val="0"/>
                  </a:spcBef>
                  <a:spcAft>
                    <a:spcPts val="0"/>
                  </a:spcAft>
                  <a:buClrTx/>
                  <a:buSzTx/>
                  <a:buFontTx/>
                  <a:buNone/>
                  <a:defRPr/>
                </a:pP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整合优化后</a:t>
                </a:r>
                <a:r>
                  <a:rPr lang="zh-CN" altLang="en-US" sz="2000" b="1" dirty="0">
                    <a:solidFill>
                      <a:srgbClr val="FF0000"/>
                    </a:solidFill>
                    <a:latin typeface="+mn-ea"/>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新标准检查项由原标准的24项减少为14项。</a:t>
                </a:r>
                <a:endParaRPr kumimoji="0" lang="zh-CN" altLang="en-US" sz="2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2" name="矩形 71"/>
              <p:cNvSpPr/>
              <p:nvPr>
                <p:custDataLst>
                  <p:tags r:id="rId7"/>
                </p:custDataLst>
              </p:nvPr>
            </p:nvSpPr>
            <p:spPr>
              <a:xfrm>
                <a:off x="6807315" y="1584593"/>
                <a:ext cx="2241974" cy="547328"/>
              </a:xfrm>
              <a:prstGeom prst="rect">
                <a:avLst/>
              </a:prstGeom>
            </p:spPr>
            <p:txBody>
              <a:bodyPr wrap="square">
                <a:spAutoFit/>
                <a:scene3d>
                  <a:camera prst="orthographicFront"/>
                  <a:lightRig rig="threePt" dir="t"/>
                </a:scene3d>
                <a:sp3d contourW="12700"/>
              </a:bodyPr>
              <a:lstStyle/>
              <a:p>
                <a:pPr marL="0" marR="0" lvl="0" indent="0" algn="l" defTabSz="457200" rtl="0" eaLnBrk="1" fontAlgn="auto" latinLnBrk="0" hangingPunct="1">
                  <a:lnSpc>
                    <a:spcPct val="120000"/>
                  </a:lnSpc>
                  <a:spcBef>
                    <a:spcPts val="0"/>
                  </a:spcBef>
                  <a:spcAft>
                    <a:spcPts val="0"/>
                  </a:spcAft>
                  <a:buClrTx/>
                  <a:buSzTx/>
                  <a:buFontTx/>
                  <a:buNone/>
                  <a:defRPr/>
                </a:pPr>
                <a:r>
                  <a:rPr lang="zh-CN" altLang="en-US" b="1" dirty="0">
                    <a:latin typeface="微软雅黑" panose="020B0503020204020204" pitchFamily="34" charset="-122"/>
                    <a:ea typeface="微软雅黑" panose="020B0503020204020204" pitchFamily="34" charset="-122"/>
                    <a:cs typeface="+mn-ea"/>
                    <a:sym typeface="+mn-lt"/>
                  </a:rPr>
                  <a:t>调度管理方面</a:t>
                </a:r>
                <a:endParaRPr lang="zh-CN" altLang="en-US" b="1" dirty="0">
                  <a:latin typeface="微软雅黑" panose="020B0503020204020204" pitchFamily="34" charset="-122"/>
                  <a:ea typeface="微软雅黑" panose="020B0503020204020204" pitchFamily="34" charset="-122"/>
                  <a:cs typeface="+mn-ea"/>
                  <a:sym typeface="+mn-lt"/>
                </a:endParaRPr>
              </a:p>
              <a:p>
                <a:pPr marL="0" marR="0" lvl="0" indent="0" algn="l" defTabSz="457200" rtl="0" eaLnBrk="1" fontAlgn="auto" latinLnBrk="0" hangingPunct="1">
                  <a:lnSpc>
                    <a:spcPct val="120000"/>
                  </a:lnSpc>
                  <a:spcBef>
                    <a:spcPts val="0"/>
                  </a:spcBef>
                  <a:spcAft>
                    <a:spcPts val="0"/>
                  </a:spcAft>
                  <a:buClrTx/>
                  <a:buSzTx/>
                  <a:buFontTx/>
                  <a:buNone/>
                  <a:defRPr/>
                </a:pPr>
                <a:endParaRPr kumimoji="0" lang="zh-CN" altLang="en-US"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ea"/>
                  <a:sym typeface="+mn-lt"/>
                </a:endParaRPr>
              </a:p>
            </p:txBody>
          </p:sp>
        </p:grpSp>
      </p:grpSp>
      <p:sp>
        <p:nvSpPr>
          <p:cNvPr id="61" name="矩形: 圆角 28"/>
          <p:cNvSpPr/>
          <p:nvPr>
            <p:custDataLst>
              <p:tags r:id="rId8"/>
            </p:custDataLst>
          </p:nvPr>
        </p:nvSpPr>
        <p:spPr>
          <a:xfrm>
            <a:off x="1282864" y="1682750"/>
            <a:ext cx="2152015" cy="809625"/>
          </a:xfrm>
          <a:prstGeom prst="roundRect">
            <a:avLst>
              <a:gd name="adj" fmla="val 50000"/>
            </a:avLst>
          </a:prstGeom>
          <a:blipFill rotWithShape="1">
            <a:blip r:embed="rId9"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4" name="文本框 3"/>
          <p:cNvSpPr txBox="1"/>
          <p:nvPr>
            <p:custDataLst>
              <p:tags r:id="rId10"/>
            </p:custDataLst>
          </p:nvPr>
        </p:nvSpPr>
        <p:spPr>
          <a:xfrm>
            <a:off x="868045" y="990600"/>
            <a:ext cx="621411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七、</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调度应急和</a:t>
            </a:r>
            <a:r>
              <a:rPr lang="zh-CN" altLang="en-US" sz="2800" b="1" dirty="0">
                <a:solidFill>
                  <a:schemeClr val="tx1"/>
                </a:solidFill>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三堂一舍</a:t>
            </a:r>
            <a:r>
              <a:rPr lang="zh-CN" altLang="en-US" sz="2800" b="1" dirty="0">
                <a:solidFill>
                  <a:schemeClr val="tx1"/>
                </a:solidFill>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专业</a:t>
            </a:r>
            <a:endPar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8" name="直接连接符 1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9" name="矩形 1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339090" y="2137710"/>
            <a:ext cx="11210925" cy="18005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28"/>
          <p:cNvSpPr/>
          <p:nvPr>
            <p:custDataLst>
              <p:tags r:id="rId2"/>
            </p:custDataLst>
          </p:nvPr>
        </p:nvSpPr>
        <p:spPr>
          <a:xfrm>
            <a:off x="1202690" y="1678940"/>
            <a:ext cx="1943100" cy="911860"/>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14" name="剪去单角的矩形 13"/>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6" name="文本框 15"/>
          <p:cNvSpPr txBox="1"/>
          <p:nvPr>
            <p:custDataLst>
              <p:tags r:id="rId4"/>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17" name="直接连接符 16"/>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grpSp>
        <p:nvGrpSpPr>
          <p:cNvPr id="3" name="组合 2"/>
          <p:cNvGrpSpPr/>
          <p:nvPr>
            <p:custDataLst>
              <p:tags r:id="rId5"/>
            </p:custDataLst>
          </p:nvPr>
        </p:nvGrpSpPr>
        <p:grpSpPr>
          <a:xfrm>
            <a:off x="1059180" y="2810510"/>
            <a:ext cx="9765030" cy="3347965"/>
            <a:chOff x="6218977" y="1748559"/>
            <a:chExt cx="5400675" cy="1875064"/>
          </a:xfrm>
        </p:grpSpPr>
        <p:grpSp>
          <p:nvGrpSpPr>
            <p:cNvPr id="66" name="组合 65"/>
            <p:cNvGrpSpPr/>
            <p:nvPr/>
          </p:nvGrpSpPr>
          <p:grpSpPr>
            <a:xfrm>
              <a:off x="6218977" y="1748559"/>
              <a:ext cx="5400675" cy="1875064"/>
              <a:chOff x="2094755" y="2000250"/>
              <a:chExt cx="8230347" cy="2857500"/>
            </a:xfrm>
          </p:grpSpPr>
          <p:sp>
            <p:nvSpPr>
              <p:cNvPr id="67" name="矩形: 剪去单角 10"/>
              <p:cNvSpPr/>
              <p:nvPr>
                <p:custDataLst>
                  <p:tags r:id="rId6"/>
                </p:custDataLst>
              </p:nvPr>
            </p:nvSpPr>
            <p:spPr>
              <a:xfrm>
                <a:off x="2094755" y="2000250"/>
                <a:ext cx="8230346" cy="2857500"/>
              </a:xfrm>
              <a:prstGeom prst="snip1Rect">
                <a:avLst>
                  <a:gd name="adj" fmla="val 23334"/>
                </a:avLst>
              </a:prstGeom>
              <a:noFill/>
              <a:ln w="28575">
                <a:solidFill>
                  <a:srgbClr val="2F5597"/>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思源黑体 CN Heavy" panose="020B0A00000000000000" pitchFamily="34" charset="-122"/>
                </a:endParaRPr>
              </a:p>
            </p:txBody>
          </p:sp>
          <p:sp>
            <p:nvSpPr>
              <p:cNvPr id="68" name="等腰三角形 67"/>
              <p:cNvSpPr/>
              <p:nvPr>
                <p:custDataLst>
                  <p:tags r:id="rId7"/>
                </p:custDataLst>
              </p:nvPr>
            </p:nvSpPr>
            <p:spPr>
              <a:xfrm rot="16200000">
                <a:off x="9812350" y="2001848"/>
                <a:ext cx="514350" cy="511154"/>
              </a:xfrm>
              <a:prstGeom prst="triangle">
                <a:avLst>
                  <a:gd name="adj" fmla="val 100000"/>
                </a:avLst>
              </a:prstGeom>
              <a:solidFill>
                <a:srgbClr val="2F5597"/>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思源黑体 CN Heavy" panose="020B0A00000000000000" pitchFamily="34" charset="-122"/>
                </a:endParaRPr>
              </a:p>
            </p:txBody>
          </p:sp>
        </p:grpSp>
        <p:grpSp>
          <p:nvGrpSpPr>
            <p:cNvPr id="70" name="组合 69"/>
            <p:cNvGrpSpPr/>
            <p:nvPr/>
          </p:nvGrpSpPr>
          <p:grpSpPr>
            <a:xfrm>
              <a:off x="6408685" y="1823060"/>
              <a:ext cx="5128148" cy="1657528"/>
              <a:chOff x="6798184" y="1554687"/>
              <a:chExt cx="5128148" cy="1657528"/>
            </a:xfrm>
          </p:grpSpPr>
          <p:sp>
            <p:nvSpPr>
              <p:cNvPr id="71" name="矩形 70"/>
              <p:cNvSpPr/>
              <p:nvPr>
                <p:custDataLst>
                  <p:tags r:id="rId8"/>
                </p:custDataLst>
              </p:nvPr>
            </p:nvSpPr>
            <p:spPr>
              <a:xfrm>
                <a:off x="6798184" y="1868257"/>
                <a:ext cx="5128148" cy="1343958"/>
              </a:xfrm>
              <a:prstGeom prst="rect">
                <a:avLst/>
              </a:prstGeom>
            </p:spPr>
            <p:txBody>
              <a:bodyPr wrap="square">
                <a:spAutoFit/>
                <a:scene3d>
                  <a:camera prst="orthographicFront"/>
                  <a:lightRig rig="threePt" dir="t"/>
                </a:scene3d>
                <a:sp3d contourW="12700"/>
              </a:bodyPr>
              <a:lstStyle/>
              <a:p>
                <a:pPr marL="342900" marR="0" lvl="0" indent="-342900" algn="l" defTabSz="457200" rtl="0" fontAlgn="auto">
                  <a:lnSpc>
                    <a:spcPct val="150000"/>
                  </a:lnSpc>
                  <a:spcBef>
                    <a:spcPts val="0"/>
                  </a:spcBef>
                  <a:spcAft>
                    <a:spcPts val="0"/>
                  </a:spcAft>
                  <a:buClrTx/>
                  <a:buSzTx/>
                  <a:buFont typeface="Wingdings" panose="05000000000000000000" charset="0"/>
                  <a:buChar char="u"/>
                  <a:defRPr/>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制度建设由原来10项制度整合为制定应急管理制度</a:t>
                </a:r>
                <a:r>
                  <a:rPr lang="zh-CN" altLang="en-US" sz="2000" dirty="0">
                    <a:latin typeface="+mn-ea"/>
                    <a:cs typeface="微软雅黑" panose="020B0503020204020204" pitchFamily="34" charset="-122"/>
                    <a:sym typeface="+mn-ea"/>
                  </a:rPr>
                  <a:t>；</a:t>
                </a:r>
                <a:endParaRPr lang="zh-CN" altLang="en-US" sz="2000" dirty="0">
                  <a:latin typeface="+mn-ea"/>
                  <a:cs typeface="微软雅黑" panose="020B0503020204020204" pitchFamily="34" charset="-122"/>
                  <a:sym typeface="+mn-ea"/>
                </a:endParaRPr>
              </a:p>
              <a:p>
                <a:pPr marL="342900" marR="0" lvl="0" indent="-342900" algn="l" defTabSz="457200" rtl="0" fontAlgn="auto">
                  <a:lnSpc>
                    <a:spcPct val="150000"/>
                  </a:lnSpc>
                  <a:spcBef>
                    <a:spcPts val="0"/>
                  </a:spcBef>
                  <a:spcAft>
                    <a:spcPts val="0"/>
                  </a:spcAft>
                  <a:buClrTx/>
                  <a:buSzTx/>
                  <a:buFont typeface="Wingdings" panose="05000000000000000000" charset="0"/>
                  <a:buChar char="u"/>
                  <a:defRPr/>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技术资料与调度一致</a:t>
                </a:r>
                <a:r>
                  <a:rPr lang="zh-CN" altLang="en-US" sz="2000" dirty="0">
                    <a:latin typeface="+mn-ea"/>
                    <a:cs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不再另行考核</a:t>
                </a:r>
                <a:r>
                  <a:rPr lang="zh-CN" altLang="en-US" sz="2000" dirty="0">
                    <a:latin typeface="+mn-ea"/>
                    <a:cs typeface="微软雅黑" panose="020B0503020204020204" pitchFamily="34" charset="-122"/>
                    <a:sym typeface="+mn-ea"/>
                  </a:rPr>
                  <a:t>；</a:t>
                </a:r>
                <a:endParaRPr lang="zh-CN" altLang="en-US" sz="2000" dirty="0">
                  <a:latin typeface="+mn-ea"/>
                  <a:cs typeface="微软雅黑" panose="020B0503020204020204" pitchFamily="34" charset="-122"/>
                  <a:sym typeface="+mn-ea"/>
                </a:endParaRPr>
              </a:p>
              <a:p>
                <a:pPr marL="342900" marR="0" lvl="0" indent="-342900" algn="l" defTabSz="457200" rtl="0" fontAlgn="auto">
                  <a:lnSpc>
                    <a:spcPct val="150000"/>
                  </a:lnSpc>
                  <a:spcBef>
                    <a:spcPts val="0"/>
                  </a:spcBef>
                  <a:spcAft>
                    <a:spcPts val="0"/>
                  </a:spcAft>
                  <a:buClrTx/>
                  <a:buSzTx/>
                  <a:buFont typeface="Wingdings" panose="05000000000000000000" charset="0"/>
                  <a:buChar char="u"/>
                  <a:defRPr/>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删减资料档案项</a:t>
                </a:r>
                <a:r>
                  <a:rPr lang="zh-CN" altLang="en-US" sz="2000" dirty="0">
                    <a:latin typeface="+mn-ea"/>
                    <a:cs typeface="微软雅黑" panose="020B0503020204020204" pitchFamily="34" charset="-122"/>
                    <a:sym typeface="+mn-ea"/>
                  </a:rPr>
                  <a:t>；</a:t>
                </a:r>
                <a:endParaRPr lang="zh-CN" altLang="en-US" sz="2000" dirty="0">
                  <a:latin typeface="+mn-ea"/>
                  <a:cs typeface="微软雅黑" panose="020B0503020204020204" pitchFamily="34" charset="-122"/>
                  <a:sym typeface="+mn-ea"/>
                </a:endParaRPr>
              </a:p>
              <a:p>
                <a:pPr marL="342900" marR="0" lvl="0" indent="-342900" algn="l" defTabSz="457200" rtl="0" fontAlgn="auto">
                  <a:lnSpc>
                    <a:spcPct val="150000"/>
                  </a:lnSpc>
                  <a:spcBef>
                    <a:spcPts val="0"/>
                  </a:spcBef>
                  <a:spcAft>
                    <a:spcPts val="0"/>
                  </a:spcAft>
                  <a:buClrTx/>
                  <a:buSzTx/>
                  <a:buFont typeface="Wingdings" panose="05000000000000000000" charset="0"/>
                  <a:buChar char="u"/>
                  <a:defRPr/>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其他内容进行整合</a:t>
                </a:r>
                <a:r>
                  <a:rPr lang="zh-CN" altLang="en-US" sz="2000" dirty="0">
                    <a:latin typeface="+mn-ea"/>
                    <a:cs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着重提升煤矿应急处置能力</a:t>
                </a:r>
                <a:r>
                  <a:rPr lang="zh-CN" altLang="en-US" sz="2000" dirty="0">
                    <a:latin typeface="+mn-ea"/>
                    <a:cs typeface="微软雅黑" panose="020B0503020204020204" pitchFamily="34" charset="-122"/>
                    <a:sym typeface="+mn-ea"/>
                  </a:rPr>
                  <a:t>。</a:t>
                </a:r>
                <a:endParaRPr lang="zh-CN" altLang="en-US" sz="2000" dirty="0">
                  <a:latin typeface="+mn-ea"/>
                  <a:cs typeface="微软雅黑" panose="020B0503020204020204" pitchFamily="34" charset="-122"/>
                  <a:sym typeface="+mn-ea"/>
                </a:endParaRPr>
              </a:p>
              <a:p>
                <a:pPr marR="0" lvl="0" indent="0" algn="l" defTabSz="457200" rtl="0" fontAlgn="auto">
                  <a:lnSpc>
                    <a:spcPct val="150000"/>
                  </a:lnSpc>
                  <a:spcBef>
                    <a:spcPts val="0"/>
                  </a:spcBef>
                  <a:spcAft>
                    <a:spcPts val="0"/>
                  </a:spcAft>
                  <a:buClrTx/>
                  <a:buSzTx/>
                  <a:buFontTx/>
                  <a:buNone/>
                  <a:defRPr/>
                </a:pP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整合优化后，检查项由原标准的33项减少为14项</a:t>
                </a:r>
                <a:r>
                  <a:rPr lang="zh-CN" altLang="en-US" sz="2000" b="1" dirty="0">
                    <a:solidFill>
                      <a:srgbClr val="FF0000"/>
                    </a:solidFill>
                    <a:latin typeface="+mn-ea"/>
                    <a:cs typeface="微软雅黑" panose="020B0503020204020204" pitchFamily="34" charset="-122"/>
                    <a:sym typeface="+mn-ea"/>
                  </a:rPr>
                  <a:t>。</a:t>
                </a:r>
                <a:endParaRPr lang="zh-CN" altLang="en-US" sz="2000" b="1" dirty="0">
                  <a:solidFill>
                    <a:srgbClr val="FF0000"/>
                  </a:solidFill>
                  <a:latin typeface="+mn-ea"/>
                  <a:cs typeface="微软雅黑" panose="020B0503020204020204" pitchFamily="34" charset="-122"/>
                  <a:sym typeface="+mn-ea"/>
                </a:endParaRPr>
              </a:p>
            </p:txBody>
          </p:sp>
          <p:sp>
            <p:nvSpPr>
              <p:cNvPr id="72" name="矩形 71"/>
              <p:cNvSpPr/>
              <p:nvPr>
                <p:custDataLst>
                  <p:tags r:id="rId9"/>
                </p:custDataLst>
              </p:nvPr>
            </p:nvSpPr>
            <p:spPr>
              <a:xfrm>
                <a:off x="6798184" y="1554687"/>
                <a:ext cx="2242028" cy="378399"/>
              </a:xfrm>
              <a:prstGeom prst="rect">
                <a:avLst/>
              </a:prstGeom>
            </p:spPr>
            <p:txBody>
              <a:bodyPr wrap="square">
                <a:noAutofit/>
                <a:scene3d>
                  <a:camera prst="orthographicFront"/>
                  <a:lightRig rig="threePt" dir="t"/>
                </a:scene3d>
                <a:sp3d contourW="12700"/>
              </a:bodyPr>
              <a:lstStyle/>
              <a:p>
                <a:pPr marL="0" marR="0" lvl="0" indent="0" algn="l" defTabSz="457200" rtl="0" eaLnBrk="1" fontAlgn="auto" latinLnBrk="0" hangingPunct="1">
                  <a:lnSpc>
                    <a:spcPct val="120000"/>
                  </a:lnSpc>
                  <a:spcBef>
                    <a:spcPts val="0"/>
                  </a:spcBef>
                  <a:spcAft>
                    <a:spcPts val="0"/>
                  </a:spcAft>
                  <a:buClrTx/>
                  <a:buSzTx/>
                  <a:buFontTx/>
                  <a:buNone/>
                  <a:defRPr/>
                </a:pPr>
                <a:r>
                  <a:rPr lang="zh-CN" altLang="en-US" b="1" dirty="0">
                    <a:latin typeface="微软雅黑" panose="020B0503020204020204" pitchFamily="34" charset="-122"/>
                    <a:ea typeface="微软雅黑" panose="020B0503020204020204" pitchFamily="34" charset="-122"/>
                    <a:cs typeface="+mn-ea"/>
                    <a:sym typeface="+mn-lt"/>
                  </a:rPr>
                  <a:t>应急管理方面</a:t>
                </a:r>
                <a:endParaRPr lang="zh-CN" altLang="en-US" b="1" dirty="0">
                  <a:latin typeface="微软雅黑" panose="020B0503020204020204" pitchFamily="34" charset="-122"/>
                  <a:ea typeface="微软雅黑" panose="020B0503020204020204" pitchFamily="34" charset="-122"/>
                  <a:cs typeface="+mn-ea"/>
                  <a:sym typeface="+mn-lt"/>
                </a:endParaRPr>
              </a:p>
              <a:p>
                <a:pPr marL="0" marR="0" lvl="0" indent="0" algn="l" defTabSz="457200" rtl="0" eaLnBrk="1" fontAlgn="auto" latinLnBrk="0" hangingPunct="1">
                  <a:lnSpc>
                    <a:spcPct val="120000"/>
                  </a:lnSpc>
                  <a:spcBef>
                    <a:spcPts val="0"/>
                  </a:spcBef>
                  <a:spcAft>
                    <a:spcPts val="0"/>
                  </a:spcAft>
                  <a:buClrTx/>
                  <a:buSzTx/>
                  <a:buFontTx/>
                  <a:buNone/>
                  <a:defRPr/>
                </a:pPr>
                <a:endParaRPr kumimoji="0" lang="zh-CN" altLang="en-US"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ea"/>
                  <a:sym typeface="+mn-lt"/>
                </a:endParaRPr>
              </a:p>
            </p:txBody>
          </p:sp>
        </p:grpSp>
      </p:grpSp>
      <p:sp>
        <p:nvSpPr>
          <p:cNvPr id="4" name="文本框 3"/>
          <p:cNvSpPr txBox="1"/>
          <p:nvPr>
            <p:custDataLst>
              <p:tags r:id="rId10"/>
            </p:custDataLst>
          </p:nvPr>
        </p:nvSpPr>
        <p:spPr>
          <a:xfrm>
            <a:off x="868045" y="990600"/>
            <a:ext cx="621411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七、</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调度应急和</a:t>
            </a:r>
            <a:r>
              <a:rPr lang="zh-CN" altLang="en-US" sz="2800" b="1" dirty="0">
                <a:solidFill>
                  <a:schemeClr val="tx1"/>
                </a:solidFill>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三堂一舍</a:t>
            </a:r>
            <a:r>
              <a:rPr lang="zh-CN" altLang="en-US" sz="2800" b="1" dirty="0">
                <a:solidFill>
                  <a:schemeClr val="tx1"/>
                </a:solidFill>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专业</a:t>
            </a:r>
            <a:endPar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8" name="直接连接符 1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9" name="矩形 1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339090" y="2137710"/>
            <a:ext cx="11210925" cy="18005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28"/>
          <p:cNvSpPr/>
          <p:nvPr>
            <p:custDataLst>
              <p:tags r:id="rId2"/>
            </p:custDataLst>
          </p:nvPr>
        </p:nvSpPr>
        <p:spPr>
          <a:xfrm>
            <a:off x="1058545" y="1678940"/>
            <a:ext cx="2042795" cy="911860"/>
          </a:xfrm>
          <a:prstGeom prst="roundRect">
            <a:avLst>
              <a:gd name="adj" fmla="val 50000"/>
            </a:avLst>
          </a:prstGeom>
          <a:blipFill rotWithShape="1">
            <a:blip r:embed="rId3"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变化调整</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4" name="剪去单角的矩形 3"/>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4"/>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grpSp>
        <p:nvGrpSpPr>
          <p:cNvPr id="3" name="组合 2"/>
          <p:cNvGrpSpPr/>
          <p:nvPr>
            <p:custDataLst>
              <p:tags r:id="rId5"/>
            </p:custDataLst>
          </p:nvPr>
        </p:nvGrpSpPr>
        <p:grpSpPr>
          <a:xfrm>
            <a:off x="1059180" y="2810510"/>
            <a:ext cx="9765030" cy="3347965"/>
            <a:chOff x="6218977" y="1748559"/>
            <a:chExt cx="5400675" cy="1875064"/>
          </a:xfrm>
        </p:grpSpPr>
        <p:grpSp>
          <p:nvGrpSpPr>
            <p:cNvPr id="66" name="组合 65"/>
            <p:cNvGrpSpPr/>
            <p:nvPr/>
          </p:nvGrpSpPr>
          <p:grpSpPr>
            <a:xfrm>
              <a:off x="6218977" y="1748559"/>
              <a:ext cx="5400675" cy="1875064"/>
              <a:chOff x="2094755" y="2000250"/>
              <a:chExt cx="8230347" cy="2857500"/>
            </a:xfrm>
          </p:grpSpPr>
          <p:sp>
            <p:nvSpPr>
              <p:cNvPr id="67" name="矩形: 剪去单角 10"/>
              <p:cNvSpPr/>
              <p:nvPr>
                <p:custDataLst>
                  <p:tags r:id="rId6"/>
                </p:custDataLst>
              </p:nvPr>
            </p:nvSpPr>
            <p:spPr>
              <a:xfrm>
                <a:off x="2094755" y="2000250"/>
                <a:ext cx="8230346" cy="2857500"/>
              </a:xfrm>
              <a:prstGeom prst="snip1Rect">
                <a:avLst>
                  <a:gd name="adj" fmla="val 23334"/>
                </a:avLst>
              </a:prstGeom>
              <a:noFill/>
              <a:ln w="28575">
                <a:solidFill>
                  <a:srgbClr val="2F5597"/>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思源黑体 CN Heavy" panose="020B0A00000000000000" pitchFamily="34" charset="-122"/>
                </a:endParaRPr>
              </a:p>
            </p:txBody>
          </p:sp>
          <p:sp>
            <p:nvSpPr>
              <p:cNvPr id="68" name="等腰三角形 67"/>
              <p:cNvSpPr/>
              <p:nvPr>
                <p:custDataLst>
                  <p:tags r:id="rId7"/>
                </p:custDataLst>
              </p:nvPr>
            </p:nvSpPr>
            <p:spPr>
              <a:xfrm rot="16200000">
                <a:off x="9812350" y="2001848"/>
                <a:ext cx="514350" cy="511154"/>
              </a:xfrm>
              <a:prstGeom prst="triangle">
                <a:avLst>
                  <a:gd name="adj" fmla="val 100000"/>
                </a:avLst>
              </a:prstGeom>
              <a:solidFill>
                <a:srgbClr val="2F5597"/>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思源黑体 CN Heavy" panose="020B0A00000000000000" pitchFamily="34" charset="-122"/>
                </a:endParaRPr>
              </a:p>
            </p:txBody>
          </p:sp>
        </p:grpSp>
        <p:grpSp>
          <p:nvGrpSpPr>
            <p:cNvPr id="70" name="组合 69"/>
            <p:cNvGrpSpPr/>
            <p:nvPr/>
          </p:nvGrpSpPr>
          <p:grpSpPr>
            <a:xfrm>
              <a:off x="6408685" y="1946499"/>
              <a:ext cx="4969194" cy="1194420"/>
              <a:chOff x="6798184" y="1678126"/>
              <a:chExt cx="4969194" cy="1194420"/>
            </a:xfrm>
          </p:grpSpPr>
          <p:sp>
            <p:nvSpPr>
              <p:cNvPr id="71" name="矩形 70"/>
              <p:cNvSpPr/>
              <p:nvPr>
                <p:custDataLst>
                  <p:tags r:id="rId8"/>
                </p:custDataLst>
              </p:nvPr>
            </p:nvSpPr>
            <p:spPr>
              <a:xfrm>
                <a:off x="6798184" y="1947886"/>
                <a:ext cx="4969194" cy="924660"/>
              </a:xfrm>
              <a:prstGeom prst="rect">
                <a:avLst/>
              </a:prstGeom>
            </p:spPr>
            <p:txBody>
              <a:bodyPr wrap="square">
                <a:spAutoFit/>
                <a:scene3d>
                  <a:camera prst="orthographicFront"/>
                  <a:lightRig rig="threePt" dir="t"/>
                </a:scene3d>
                <a:sp3d contourW="12700"/>
              </a:bodyPr>
              <a:lstStyle/>
              <a:p>
                <a:pPr marL="0" marR="0" lvl="0" indent="0" algn="l" defTabSz="457200" rtl="0" eaLnBrk="1" fontAlgn="auto" latinLnBrk="0" hangingPunct="1">
                  <a:lnSpc>
                    <a:spcPct val="130000"/>
                  </a:lnSpc>
                  <a:spcBef>
                    <a:spcPts val="0"/>
                  </a:spcBef>
                  <a:spcAft>
                    <a:spcPts val="0"/>
                  </a:spcAft>
                  <a:buClrTx/>
                  <a:buSzTx/>
                  <a:buFontTx/>
                  <a:buNone/>
                  <a:defRPr/>
                </a:pP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lvl="0" indent="0" algn="l" defTabSz="457200" rtl="0" eaLnBrk="1" fontAlgn="auto" latinLnBrk="0" hangingPunct="1">
                  <a:lnSpc>
                    <a:spcPct val="130000"/>
                  </a:lnSpc>
                  <a:spcBef>
                    <a:spcPts val="0"/>
                  </a:spcBef>
                  <a:spcAft>
                    <a:spcPts val="0"/>
                  </a:spcAft>
                  <a:buClrTx/>
                  <a:buSzTx/>
                  <a:buFontTx/>
                  <a:buNone/>
                  <a:defRPr/>
                </a:pP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由原地面设施调整为</a:t>
                </a:r>
                <a:r>
                  <a:rPr lang="zh-CN" altLang="en-US" sz="1800" dirty="0">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1800"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三堂一舍</a:t>
                </a:r>
                <a:r>
                  <a:rPr lang="zh-CN" altLang="en-US" sz="1800" dirty="0">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000" dirty="0">
                    <a:latin typeface="+mn-ea"/>
                    <a:cs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增加职工福利附加项</a:t>
                </a:r>
                <a:r>
                  <a:rPr lang="zh-CN" altLang="en-US" sz="2000" dirty="0">
                    <a:latin typeface="+mn-ea"/>
                    <a:cs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引导煤矿提高职工福利</a:t>
                </a:r>
                <a:r>
                  <a:rPr lang="zh-CN" altLang="en-US" sz="2000" dirty="0">
                    <a:latin typeface="+mn-ea"/>
                    <a:cs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提升职工幸福指数</a:t>
                </a:r>
                <a:r>
                  <a:rPr lang="zh-CN" altLang="en-US" sz="2000" dirty="0">
                    <a:latin typeface="+mn-ea"/>
                    <a:cs typeface="微软雅黑" panose="020B0503020204020204" pitchFamily="34" charset="-122"/>
                    <a:sym typeface="+mn-ea"/>
                  </a:rPr>
                  <a:t>。</a:t>
                </a:r>
                <a:endParaRPr lang="zh-CN" altLang="en-US" sz="2000" dirty="0">
                  <a:latin typeface="+mn-ea"/>
                  <a:cs typeface="微软雅黑" panose="020B0503020204020204" pitchFamily="34" charset="-122"/>
                  <a:sym typeface="+mn-ea"/>
                </a:endParaRPr>
              </a:p>
              <a:p>
                <a:pPr marL="0" marR="0" lvl="0" indent="0" algn="l" defTabSz="457200" rtl="0" eaLnBrk="1" fontAlgn="auto" latinLnBrk="0" hangingPunct="1">
                  <a:lnSpc>
                    <a:spcPct val="130000"/>
                  </a:lnSpc>
                  <a:spcBef>
                    <a:spcPts val="0"/>
                  </a:spcBef>
                  <a:spcAft>
                    <a:spcPts val="0"/>
                  </a:spcAft>
                  <a:buClrTx/>
                  <a:buSzTx/>
                  <a:buFontTx/>
                  <a:buNone/>
                  <a:defRPr/>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整合优化后，新标准检查项由原标准的24项减少为4项</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2" name="矩形 71"/>
              <p:cNvSpPr/>
              <p:nvPr>
                <p:custDataLst>
                  <p:tags r:id="rId9"/>
                </p:custDataLst>
              </p:nvPr>
            </p:nvSpPr>
            <p:spPr>
              <a:xfrm>
                <a:off x="6798184" y="1678126"/>
                <a:ext cx="2241974" cy="299092"/>
              </a:xfrm>
              <a:prstGeom prst="rect">
                <a:avLst/>
              </a:prstGeom>
            </p:spPr>
            <p:txBody>
              <a:bodyPr wrap="square">
                <a:spAutoFit/>
                <a:scene3d>
                  <a:camera prst="orthographicFront"/>
                  <a:lightRig rig="threePt" dir="t"/>
                </a:scene3d>
                <a:sp3d contourW="12700"/>
              </a:bodyPr>
              <a:lstStyle/>
              <a:p>
                <a:pPr marL="0" marR="0" lvl="0" indent="0" algn="l" defTabSz="457200" rtl="0" eaLnBrk="1" fontAlgn="auto" latinLnBrk="0" hangingPunct="1">
                  <a:lnSpc>
                    <a:spcPct val="120000"/>
                  </a:lnSpc>
                  <a:spcBef>
                    <a:spcPts val="0"/>
                  </a:spcBef>
                  <a:spcAft>
                    <a:spcPts val="0"/>
                  </a:spcAft>
                  <a:buClrTx/>
                  <a:buSzTx/>
                  <a:buFontTx/>
                  <a:buNone/>
                  <a:defRPr/>
                </a:pPr>
                <a:r>
                  <a:rPr lang="zh-CN" altLang="en-US" b="1" dirty="0">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三堂一舍</a:t>
                </a:r>
                <a:r>
                  <a:rPr lang="zh-CN" altLang="en-US" b="1" dirty="0">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b="1" dirty="0">
                    <a:latin typeface="微软雅黑" panose="020B0503020204020204" pitchFamily="34" charset="-122"/>
                    <a:ea typeface="微软雅黑" panose="020B0503020204020204" pitchFamily="34" charset="-122"/>
                    <a:cs typeface="+mn-ea"/>
                    <a:sym typeface="+mn-lt"/>
                  </a:rPr>
                  <a:t>方面</a:t>
                </a:r>
                <a:endParaRPr kumimoji="0" lang="zh-CN" altLang="en-US"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ea"/>
                  <a:sym typeface="+mn-lt"/>
                </a:endParaRPr>
              </a:p>
            </p:txBody>
          </p:sp>
        </p:grpSp>
      </p:grpSp>
      <p:sp>
        <p:nvSpPr>
          <p:cNvPr id="2" name="文本框 1"/>
          <p:cNvSpPr txBox="1"/>
          <p:nvPr>
            <p:custDataLst>
              <p:tags r:id="rId10"/>
            </p:custDataLst>
          </p:nvPr>
        </p:nvSpPr>
        <p:spPr>
          <a:xfrm>
            <a:off x="868045" y="990600"/>
            <a:ext cx="621411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七、</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调度应急和</a:t>
            </a:r>
            <a:r>
              <a:rPr lang="zh-CN" altLang="en-US" sz="2800" b="1" dirty="0">
                <a:solidFill>
                  <a:schemeClr val="tx1"/>
                </a:solidFill>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三堂一舍</a:t>
            </a:r>
            <a:r>
              <a:rPr lang="zh-CN" altLang="en-US" sz="2800" b="1" dirty="0">
                <a:solidFill>
                  <a:schemeClr val="tx1"/>
                </a:solidFill>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专业</a:t>
            </a:r>
            <a:endPar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7" name="直接连接符 16"/>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8" name="矩形 17"/>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482600" y="2137710"/>
            <a:ext cx="11210925" cy="1800560"/>
          </a:xfrm>
          <a:prstGeom prst="rect">
            <a:avLst/>
          </a:prstGeom>
          <a:gradFill flip="none" rotWithShape="1">
            <a:gsLst>
              <a:gs pos="0">
                <a:schemeClr val="accent1">
                  <a:lumMod val="20000"/>
                  <a:lumOff val="80000"/>
                </a:schemeClr>
              </a:gs>
              <a:gs pos="94000">
                <a:srgbClr val="F2F2F2">
                  <a:alpha val="11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36"/>
          <p:cNvSpPr/>
          <p:nvPr>
            <p:custDataLst>
              <p:tags r:id="rId2"/>
            </p:custDataLst>
          </p:nvPr>
        </p:nvSpPr>
        <p:spPr>
          <a:xfrm>
            <a:off x="6851088" y="2995930"/>
            <a:ext cx="2023476" cy="523924"/>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chemeClr val="bg2">
              <a:lumMod val="75000"/>
            </a:schemeClr>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任意多边形 23"/>
          <p:cNvSpPr/>
          <p:nvPr>
            <p:custDataLst>
              <p:tags r:id="rId3"/>
            </p:custDataLst>
          </p:nvPr>
        </p:nvSpPr>
        <p:spPr>
          <a:xfrm>
            <a:off x="1490388" y="3072089"/>
            <a:ext cx="2226348" cy="521954"/>
          </a:xfrm>
          <a:custGeom>
            <a:avLst/>
            <a:gdLst>
              <a:gd name="connsiteX0" fmla="*/ 0 w 2090073"/>
              <a:gd name="connsiteY0" fmla="*/ 0 h 504971"/>
              <a:gd name="connsiteX1" fmla="*/ 1818528 w 2090073"/>
              <a:gd name="connsiteY1" fmla="*/ 0 h 504971"/>
              <a:gd name="connsiteX2" fmla="*/ 1818528 w 2090073"/>
              <a:gd name="connsiteY2" fmla="*/ 3 h 504971"/>
              <a:gd name="connsiteX3" fmla="*/ 2090073 w 2090073"/>
              <a:gd name="connsiteY3" fmla="*/ 252487 h 504971"/>
              <a:gd name="connsiteX4" fmla="*/ 1818528 w 2090073"/>
              <a:gd name="connsiteY4" fmla="*/ 504971 h 504971"/>
              <a:gd name="connsiteX5" fmla="*/ 1818528 w 2090073"/>
              <a:gd name="connsiteY5" fmla="*/ 504967 h 504971"/>
              <a:gd name="connsiteX6" fmla="*/ 0 w 2090073"/>
              <a:gd name="connsiteY6" fmla="*/ 504967 h 504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0073" h="504971">
                <a:moveTo>
                  <a:pt x="0" y="0"/>
                </a:moveTo>
                <a:lnTo>
                  <a:pt x="1818528" y="0"/>
                </a:lnTo>
                <a:lnTo>
                  <a:pt x="1818528" y="3"/>
                </a:lnTo>
                <a:lnTo>
                  <a:pt x="2090073" y="252487"/>
                </a:lnTo>
                <a:lnTo>
                  <a:pt x="1818528" y="504971"/>
                </a:lnTo>
                <a:lnTo>
                  <a:pt x="1818528" y="504967"/>
                </a:lnTo>
                <a:lnTo>
                  <a:pt x="0" y="504967"/>
                </a:lnTo>
                <a:close/>
              </a:path>
            </a:pathLst>
          </a:custGeom>
          <a:solidFill>
            <a:srgbClr val="194B7E"/>
          </a:solidFill>
          <a:ln>
            <a:noFill/>
          </a:ln>
          <a:effectLst>
            <a:outerShdw blurRad="50800" dist="50800" dir="5400000" sx="108000" sy="108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9" name="文本框 38"/>
          <p:cNvSpPr txBox="1"/>
          <p:nvPr>
            <p:custDataLst>
              <p:tags r:id="rId4"/>
            </p:custDataLst>
          </p:nvPr>
        </p:nvSpPr>
        <p:spPr>
          <a:xfrm>
            <a:off x="1637434" y="3072028"/>
            <a:ext cx="1398042" cy="460375"/>
          </a:xfrm>
          <a:prstGeom prst="rect">
            <a:avLst/>
          </a:prstGeom>
          <a:noFill/>
        </p:spPr>
        <p:txBody>
          <a:bodyPr wrap="square" rtlCol="0">
            <a:spAutoFit/>
          </a:bodyPr>
          <a:lstStyle/>
          <a:p>
            <a:pPr algn="ctr"/>
            <a:r>
              <a:rPr lang="en-US" altLang="zh-CN" sz="2400" b="1" dirty="0">
                <a:solidFill>
                  <a:schemeClr val="bg1"/>
                </a:solidFill>
                <a:cs typeface="+mn-ea"/>
                <a:sym typeface="+mn-lt"/>
              </a:rPr>
              <a:t>01</a:t>
            </a:r>
            <a:endParaRPr lang="en-US" altLang="zh-CN" sz="2400" b="1" dirty="0">
              <a:solidFill>
                <a:schemeClr val="bg1"/>
              </a:solidFill>
              <a:cs typeface="+mn-ea"/>
              <a:sym typeface="+mn-lt"/>
            </a:endParaRPr>
          </a:p>
        </p:txBody>
      </p:sp>
      <p:sp>
        <p:nvSpPr>
          <p:cNvPr id="2" name="矩形 1"/>
          <p:cNvSpPr/>
          <p:nvPr>
            <p:custDataLst>
              <p:tags r:id="rId5"/>
            </p:custDataLst>
          </p:nvPr>
        </p:nvSpPr>
        <p:spPr>
          <a:xfrm>
            <a:off x="1489075" y="3665607"/>
            <a:ext cx="4471080" cy="3064758"/>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90525" algn="just">
              <a:lnSpc>
                <a:spcPct val="150000"/>
              </a:lnSpc>
              <a:spcBef>
                <a:spcPts val="0"/>
              </a:spcBef>
              <a:spcAft>
                <a:spcPts val="0"/>
              </a:spcAft>
            </a:pP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原评分细则第一大项</a:t>
            </a:r>
            <a:r>
              <a:rPr lang="zh-CN" altLang="en-US" sz="1700" dirty="0">
                <a:solidFill>
                  <a:schemeClr val="tx1">
                    <a:lumMod val="85000"/>
                    <a:lumOff val="15000"/>
                  </a:schemeClr>
                </a:solidFill>
                <a:latin typeface="+mn-ea"/>
                <a:cs typeface="微软雅黑" panose="020B0503020204020204" pitchFamily="34" charset="-122"/>
                <a:sym typeface="+mn-ea"/>
              </a:rPr>
              <a:t>，</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规定</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井工煤矿重要工作场所装备的</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有线调度电话应具备直通功能</a:t>
            </a:r>
            <a:r>
              <a:rPr lang="zh-CN" altLang="en-US" sz="1700" b="1" dirty="0">
                <a:solidFill>
                  <a:srgbClr val="FF0000"/>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700" dirty="0">
                <a:solidFill>
                  <a:schemeClr val="tx1">
                    <a:lumMod val="85000"/>
                    <a:lumOff val="15000"/>
                  </a:schemeClr>
                </a:solidFill>
                <a:latin typeface="+mn-ea"/>
                <a:cs typeface="微软雅黑" panose="020B0503020204020204" pitchFamily="34" charset="-122"/>
                <a:sym typeface="+mn-ea"/>
              </a:rPr>
              <a:t>，</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重要工作场所</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是指《煤矿安全规程》规定的</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矿井地面变电所</a:t>
            </a:r>
            <a:r>
              <a:rPr lang="zh-CN" altLang="en-US" sz="1700" b="1" dirty="0">
                <a:solidFill>
                  <a:srgbClr val="FF0000"/>
                </a:solidFill>
                <a:latin typeface="+mn-ea"/>
                <a:cs typeface="微软雅黑" panose="020B0503020204020204" pitchFamily="34" charset="-122"/>
                <a:sym typeface="+mn-ea"/>
              </a:rPr>
              <a:t>、</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地面主要通风机房</a:t>
            </a:r>
            <a:r>
              <a:rPr lang="zh-CN" altLang="en-US" sz="1700" b="1" dirty="0">
                <a:solidFill>
                  <a:srgbClr val="FF0000"/>
                </a:solidFill>
                <a:latin typeface="+mn-ea"/>
                <a:cs typeface="微软雅黑" panose="020B0503020204020204" pitchFamily="34" charset="-122"/>
                <a:sym typeface="+mn-ea"/>
              </a:rPr>
              <a:t>、</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主副井提升机房</a:t>
            </a:r>
            <a:r>
              <a:rPr lang="zh-CN" altLang="en-US" sz="1700" b="1" dirty="0">
                <a:solidFill>
                  <a:srgbClr val="FF0000"/>
                </a:solidFill>
                <a:latin typeface="+mn-ea"/>
                <a:cs typeface="微软雅黑" panose="020B0503020204020204" pitchFamily="34" charset="-122"/>
                <a:sym typeface="+mn-ea"/>
              </a:rPr>
              <a:t>、</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压风机房</a:t>
            </a:r>
            <a:r>
              <a:rPr lang="zh-CN" altLang="en-US" sz="1700" b="1" dirty="0">
                <a:solidFill>
                  <a:srgbClr val="FF0000"/>
                </a:solidFill>
                <a:latin typeface="+mn-ea"/>
                <a:cs typeface="微软雅黑" panose="020B0503020204020204" pitchFamily="34" charset="-122"/>
                <a:sym typeface="+mn-ea"/>
              </a:rPr>
              <a:t>、</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井下主要水泵房、井下中央变电所</a:t>
            </a:r>
            <a:r>
              <a:rPr lang="zh-CN" altLang="en-US" sz="1700" b="1" dirty="0">
                <a:solidFill>
                  <a:srgbClr val="FF0000"/>
                </a:solidFill>
                <a:latin typeface="+mn-ea"/>
                <a:cs typeface="微软雅黑" panose="020B0503020204020204" pitchFamily="34" charset="-122"/>
                <a:sym typeface="+mn-ea"/>
              </a:rPr>
              <a:t>、</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井底车场</a:t>
            </a:r>
            <a:r>
              <a:rPr lang="zh-CN" altLang="en-US" sz="1700" b="1" dirty="0">
                <a:solidFill>
                  <a:srgbClr val="FF0000"/>
                </a:solidFill>
                <a:latin typeface="+mn-ea"/>
                <a:cs typeface="微软雅黑" panose="020B0503020204020204" pitchFamily="34" charset="-122"/>
                <a:sym typeface="+mn-ea"/>
              </a:rPr>
              <a:t>、</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运输调度室</a:t>
            </a:r>
            <a:r>
              <a:rPr lang="zh-CN" altLang="en-US" sz="1700" b="1" dirty="0">
                <a:solidFill>
                  <a:srgbClr val="FF0000"/>
                </a:solidFill>
                <a:latin typeface="+mn-ea"/>
                <a:cs typeface="微软雅黑" panose="020B0503020204020204" pitchFamily="34" charset="-122"/>
                <a:sym typeface="+mn-ea"/>
              </a:rPr>
              <a:t>、</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采区变电所、采掘作业头面</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等。</a:t>
            </a:r>
            <a:endPar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矩形 2"/>
          <p:cNvSpPr/>
          <p:nvPr>
            <p:custDataLst>
              <p:tags r:id="rId6"/>
            </p:custDataLst>
          </p:nvPr>
        </p:nvSpPr>
        <p:spPr>
          <a:xfrm>
            <a:off x="6778625" y="3661410"/>
            <a:ext cx="4280535" cy="3068955"/>
          </a:xfrm>
          <a:prstGeom prst="rect">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315" algn="just" fontAlgn="auto">
              <a:lnSpc>
                <a:spcPct val="150000"/>
              </a:lnSpc>
            </a:pPr>
            <a:r>
              <a:rPr lang="en-US" altLang="zh-CN"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附加项中</a:t>
            </a:r>
            <a:r>
              <a:rPr lang="zh-CN" altLang="en-US" sz="1700" dirty="0">
                <a:solidFill>
                  <a:schemeClr val="tx1">
                    <a:lumMod val="85000"/>
                    <a:lumOff val="15000"/>
                  </a:schemeClr>
                </a:solidFill>
                <a:latin typeface="+mn-ea"/>
                <a:cs typeface="微软雅黑" panose="020B0503020204020204" pitchFamily="34" charset="-122"/>
                <a:sym typeface="+mn-ea"/>
              </a:rPr>
              <a:t>，</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免费就餐</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是</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指职工升井（坑）后矿上提供有免费餐</a:t>
            </a:r>
            <a:r>
              <a:rPr lang="zh-CN" altLang="en-US" sz="1700" dirty="0">
                <a:solidFill>
                  <a:schemeClr val="tx1">
                    <a:lumMod val="85000"/>
                    <a:lumOff val="15000"/>
                  </a:schemeClr>
                </a:solidFill>
                <a:latin typeface="+mn-ea"/>
                <a:cs typeface="微软雅黑" panose="020B0503020204020204" pitchFamily="34" charset="-122"/>
                <a:sym typeface="+mn-ea"/>
              </a:rPr>
              <a:t>；</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免费洗衣</a:t>
            </a:r>
            <a:r>
              <a:rPr lang="zh-CN" altLang="en-US" sz="17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是</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指职工入井（坑）工作服免费清洗</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。增强职工的归属感</a:t>
            </a:r>
            <a:r>
              <a:rPr lang="zh-CN" altLang="en-US" sz="1700" dirty="0">
                <a:solidFill>
                  <a:schemeClr val="tx1">
                    <a:lumMod val="85000"/>
                    <a:lumOff val="15000"/>
                  </a:schemeClr>
                </a:solidFill>
                <a:latin typeface="+mn-ea"/>
                <a:cs typeface="微软雅黑" panose="020B0503020204020204" pitchFamily="34" charset="-122"/>
                <a:sym typeface="+mn-ea"/>
              </a:rPr>
              <a:t>、</a:t>
            </a: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获得感和幸福感。</a:t>
            </a:r>
            <a:r>
              <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核验方式是通过随机询问至少5名职工是否有以上福利。</a:t>
            </a:r>
            <a:endParaRPr lang="zh-CN" altLang="en-US" sz="17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矩形: 圆角 28"/>
          <p:cNvSpPr/>
          <p:nvPr>
            <p:custDataLst>
              <p:tags r:id="rId7"/>
            </p:custDataLst>
          </p:nvPr>
        </p:nvSpPr>
        <p:spPr>
          <a:xfrm>
            <a:off x="1202055" y="1678940"/>
            <a:ext cx="2084070" cy="911860"/>
          </a:xfrm>
          <a:prstGeom prst="roundRect">
            <a:avLst>
              <a:gd name="adj" fmla="val 50000"/>
            </a:avLst>
          </a:prstGeom>
          <a:blipFill rotWithShape="1">
            <a:blip r:embed="rId8" cstate="prin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重点说明</a:t>
            </a:r>
            <a:endParaRPr lang="zh-CN" altLang="en-US" sz="2800" b="1" dirty="0">
              <a:solidFill>
                <a:srgbClr val="FFFCF3"/>
              </a:solidFill>
              <a:latin typeface="微软雅黑" panose="020B0503020204020204" pitchFamily="34" charset="-122"/>
              <a:ea typeface="微软雅黑" panose="020B0503020204020204" pitchFamily="34" charset="-122"/>
              <a:cs typeface="阿里巴巴普惠体 B" panose="00020600040101010101" pitchFamily="18" charset="-122"/>
            </a:endParaRPr>
          </a:p>
        </p:txBody>
      </p:sp>
      <p:sp>
        <p:nvSpPr>
          <p:cNvPr id="5" name="文本框 4"/>
          <p:cNvSpPr txBox="1"/>
          <p:nvPr>
            <p:custDataLst>
              <p:tags r:id="rId9"/>
            </p:custDataLst>
          </p:nvPr>
        </p:nvSpPr>
        <p:spPr>
          <a:xfrm>
            <a:off x="7074314" y="3039919"/>
            <a:ext cx="1397787" cy="477309"/>
          </a:xfrm>
          <a:prstGeom prst="rect">
            <a:avLst/>
          </a:prstGeom>
          <a:noFill/>
        </p:spPr>
        <p:txBody>
          <a:bodyPr wrap="square" rtlCol="0">
            <a:noAutofit/>
          </a:bodyPr>
          <a:lstStyle/>
          <a:p>
            <a:pPr algn="ctr"/>
            <a:r>
              <a:rPr lang="en-US" altLang="zh-CN" sz="2400" b="1" dirty="0">
                <a:solidFill>
                  <a:schemeClr val="bg1"/>
                </a:solidFill>
                <a:cs typeface="+mn-ea"/>
                <a:sym typeface="+mn-lt"/>
              </a:rPr>
              <a:t>02</a:t>
            </a:r>
            <a:endParaRPr lang="en-US" altLang="zh-CN" sz="2400" b="1" dirty="0">
              <a:solidFill>
                <a:schemeClr val="bg1"/>
              </a:solidFill>
              <a:cs typeface="+mn-ea"/>
              <a:sym typeface="+mn-lt"/>
            </a:endParaRPr>
          </a:p>
        </p:txBody>
      </p:sp>
      <p:sp>
        <p:nvSpPr>
          <p:cNvPr id="8" name="剪去单角的矩形 7"/>
          <p:cNvSpPr/>
          <p:nvPr/>
        </p:nvSpPr>
        <p:spPr>
          <a:xfrm>
            <a:off x="724535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 name="文本框 8"/>
          <p:cNvSpPr txBox="1"/>
          <p:nvPr>
            <p:custDataLst>
              <p:tags r:id="rId10"/>
            </p:custDataLst>
          </p:nvPr>
        </p:nvSpPr>
        <p:spPr>
          <a:xfrm>
            <a:off x="732155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4" name="文本框 3"/>
          <p:cNvSpPr txBox="1"/>
          <p:nvPr>
            <p:custDataLst>
              <p:tags r:id="rId11"/>
            </p:custDataLst>
          </p:nvPr>
        </p:nvSpPr>
        <p:spPr>
          <a:xfrm>
            <a:off x="868045" y="990600"/>
            <a:ext cx="6214110" cy="727075"/>
          </a:xfrm>
          <a:prstGeom prst="rect">
            <a:avLst/>
          </a:prstGeom>
          <a:noFill/>
          <a:ln>
            <a:noFill/>
          </a:ln>
        </p:spPr>
        <p:txBody>
          <a:bodyPr wrap="square" rtlCol="0">
            <a:noAutofit/>
          </a:bodyPr>
          <a:lstStyle/>
          <a:p>
            <a:pPr algn="l"/>
            <a:r>
              <a:rPr lang="zh-CN" altLang="en-US" sz="2800" b="1" dirty="0">
                <a:latin typeface="微软雅黑" panose="020B0503020204020204" pitchFamily="34" charset="-122"/>
                <a:ea typeface="微软雅黑" panose="020B0503020204020204" pitchFamily="34" charset="-122"/>
                <a:cs typeface="阿里巴巴普惠体 B" panose="00020600040101010101" pitchFamily="18" charset="-122"/>
                <a:sym typeface="+mn-ea"/>
              </a:rPr>
              <a:t>七、</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调度应急和</a:t>
            </a:r>
            <a:r>
              <a:rPr lang="zh-CN" altLang="en-US" sz="2800" b="1" dirty="0">
                <a:solidFill>
                  <a:schemeClr val="tx1"/>
                </a:solidFill>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三堂一舍</a:t>
            </a:r>
            <a:r>
              <a:rPr lang="zh-CN" altLang="en-US" sz="2800" b="1" dirty="0">
                <a:solidFill>
                  <a:schemeClr val="tx1"/>
                </a:solidFill>
                <a:latin typeface="宋体" panose="02010600030101010101" pitchFamily="2" charset="-122"/>
                <a:ea typeface="宋体" panose="02010600030101010101" pitchFamily="2" charset="-122"/>
                <a:cs typeface="阿里巴巴普惠体 B" panose="00020600040101010101" pitchFamily="18" charset="-122"/>
                <a:sym typeface="+mn-ea"/>
              </a:rPr>
              <a:t>”</a:t>
            </a:r>
            <a:r>
              <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rPr>
              <a:t>专业</a:t>
            </a:r>
            <a:endParaRPr lang="zh-CN" altLang="en-US" sz="2800" b="1" dirty="0">
              <a:solidFill>
                <a:schemeClr val="tx1"/>
              </a:solidFill>
              <a:latin typeface="微软雅黑" panose="020B0503020204020204" pitchFamily="34" charset="-122"/>
              <a:ea typeface="微软雅黑" panose="020B0503020204020204" pitchFamily="34" charset="-122"/>
              <a:cs typeface="阿里巴巴普惠体 B" panose="00020600040101010101" pitchFamily="18" charset="-122"/>
              <a:sym typeface="+mn-ea"/>
            </a:endParaRPr>
          </a:p>
        </p:txBody>
      </p:sp>
      <p:cxnSp>
        <p:nvCxnSpPr>
          <p:cNvPr id="16" name="直接连接符 15"/>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17" name="矩形 16"/>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2"/>
          <p:cNvSpPr txBox="1"/>
          <p:nvPr/>
        </p:nvSpPr>
        <p:spPr>
          <a:xfrm>
            <a:off x="194519" y="304165"/>
            <a:ext cx="3162935" cy="349250"/>
          </a:xfrm>
          <a:prstGeom prst="rect">
            <a:avLst/>
          </a:prstGeom>
          <a:noFill/>
        </p:spPr>
        <p:txBody>
          <a:bodyPr wrap="square" rtlCol="0">
            <a:spAutoFit/>
          </a:bodyPr>
          <a:lstStyle/>
          <a:p>
            <a:pPr algn="ctr">
              <a:lnSpc>
                <a:spcPct val="70000"/>
              </a:lnSpc>
              <a:spcBef>
                <a:spcPts val="0"/>
              </a:spcBef>
              <a:spcAft>
                <a:spcPts val="0"/>
              </a:spcAft>
            </a:pPr>
            <a:r>
              <a:rPr lang="zh-CN" altLang="en-US" b="1" dirty="0">
                <a:solidFill>
                  <a:schemeClr val="accent1"/>
                </a:solidFill>
                <a:latin typeface="微软雅黑" panose="020B0503020204020204" pitchFamily="34" charset="-122"/>
                <a:ea typeface="微软雅黑" panose="020B0503020204020204" pitchFamily="34" charset="-122"/>
              </a:rPr>
              <a:t>第四部分</a:t>
            </a:r>
            <a:r>
              <a:rPr lang="en-US" altLang="zh-CN" b="1" dirty="0">
                <a:solidFill>
                  <a:schemeClr val="accent1"/>
                </a:solidFill>
                <a:latin typeface="微软雅黑" panose="020B0503020204020204" pitchFamily="34" charset="-122"/>
                <a:ea typeface="微软雅黑" panose="020B0503020204020204" pitchFamily="34" charset="-122"/>
              </a:rPr>
              <a:t>  </a:t>
            </a:r>
            <a:r>
              <a:rPr lang="zh-CN" altLang="en-US" b="1" dirty="0">
                <a:solidFill>
                  <a:schemeClr val="accent1"/>
                </a:solidFill>
                <a:latin typeface="微软雅黑" panose="020B0503020204020204" pitchFamily="34" charset="-122"/>
                <a:ea typeface="微软雅黑" panose="020B0503020204020204" pitchFamily="34" charset="-122"/>
              </a:rPr>
              <a:t>专业管理</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67"/>
          <p:cNvPicPr>
            <a:picLocks noChangeAspect="1"/>
          </p:cNvPicPr>
          <p:nvPr/>
        </p:nvPicPr>
        <p:blipFill>
          <a:blip r:embed="rId1" cstate="print"/>
          <a:stretch>
            <a:fillRect/>
          </a:stretch>
        </p:blipFill>
        <p:spPr>
          <a:xfrm>
            <a:off x="2046" y="0"/>
            <a:ext cx="12194258" cy="6858635"/>
          </a:xfrm>
          <a:prstGeom prst="rect">
            <a:avLst/>
          </a:prstGeom>
        </p:spPr>
      </p:pic>
      <p:sp>
        <p:nvSpPr>
          <p:cNvPr id="5" name="副标题 4"/>
          <p:cNvSpPr>
            <a:spLocks noGrp="1"/>
          </p:cNvSpPr>
          <p:nvPr>
            <p:ph type="subTitle" idx="1"/>
          </p:nvPr>
        </p:nvSpPr>
        <p:spPr>
          <a:xfrm>
            <a:off x="1778635" y="2709545"/>
            <a:ext cx="8618855" cy="1087755"/>
          </a:xfrm>
        </p:spPr>
        <p:txBody>
          <a:bodyPr/>
          <a:lstStyle/>
          <a:p>
            <a:pPr marL="0" indent="0" algn="ctr">
              <a:buNone/>
            </a:pPr>
            <a:r>
              <a:rPr lang="zh-CN" altLang="en-US" sz="5400" dirty="0">
                <a:solidFill>
                  <a:schemeClr val="bg1"/>
                </a:solidFill>
                <a:effectLst>
                  <a:outerShdw blurRad="50800" dist="38100" dir="5400000" algn="t" rotWithShape="0">
                    <a:prstClr val="black">
                      <a:alpha val="40000"/>
                    </a:prstClr>
                  </a:outerShdw>
                </a:effectLst>
                <a:latin typeface="方正大黑_GBK" panose="03000509000000000000" charset="-122"/>
                <a:ea typeface="方正大黑_GBK" panose="03000509000000000000" charset="-122"/>
                <a:cs typeface="方正大黑_GBK" panose="03000509000000000000" charset="-122"/>
                <a:sym typeface="+mn-ea"/>
              </a:rPr>
              <a:t>汇报完毕！</a:t>
            </a:r>
            <a:endParaRPr lang="zh-CN" altLang="en-US" sz="5400" dirty="0">
              <a:solidFill>
                <a:schemeClr val="bg1"/>
              </a:solidFill>
              <a:effectLst>
                <a:outerShdw blurRad="50800" dist="38100" dir="5400000" algn="t" rotWithShape="0">
                  <a:prstClr val="black">
                    <a:alpha val="40000"/>
                  </a:prstClr>
                </a:outerShdw>
              </a:effectLst>
              <a:latin typeface="方正大黑_GBK" panose="03000509000000000000" charset="-122"/>
              <a:ea typeface="方正大黑_GBK" panose="03000509000000000000" charset="-122"/>
              <a:cs typeface="方正大黑_GBK" panose="03000509000000000000" charset="-122"/>
              <a:sym typeface="+mn-ea"/>
            </a:endParaRPr>
          </a:p>
        </p:txBody>
      </p:sp>
      <p:sp>
        <p:nvSpPr>
          <p:cNvPr id="4" name="文本框 3"/>
          <p:cNvSpPr txBox="1"/>
          <p:nvPr/>
        </p:nvSpPr>
        <p:spPr>
          <a:xfrm>
            <a:off x="7590604" y="402678"/>
            <a:ext cx="4696059" cy="409651"/>
          </a:xfrm>
          <a:prstGeom prst="rect">
            <a:avLst/>
          </a:prstGeom>
          <a:noFill/>
        </p:spPr>
        <p:txBody>
          <a:bodyPr wrap="square" rtlCol="0">
            <a:noAutofit/>
          </a:bodyPr>
          <a:lstStyle/>
          <a:p>
            <a:r>
              <a:rPr lang="zh-CN" altLang="en-US">
                <a:solidFill>
                  <a:schemeClr val="bg1"/>
                </a:solidFill>
                <a:latin typeface="方正粗雅宋_GBK" panose="02000000000000000000" charset="-122"/>
                <a:ea typeface="方正粗雅宋_GBK" panose="02000000000000000000" charset="-122"/>
              </a:rPr>
              <a:t>全国煤矿安全生产标准化现场会</a:t>
            </a:r>
            <a:endParaRPr lang="zh-CN" altLang="en-US">
              <a:solidFill>
                <a:schemeClr val="bg1"/>
              </a:solidFill>
              <a:latin typeface="方正粗雅宋_GBK" panose="02000000000000000000" charset="-122"/>
              <a:ea typeface="方正粗雅宋_GBK" panose="02000000000000000000" charset="-122"/>
            </a:endParaRPr>
          </a:p>
        </p:txBody>
      </p:sp>
      <p:sp>
        <p:nvSpPr>
          <p:cNvPr id="10" name="燕尾形 9"/>
          <p:cNvSpPr/>
          <p:nvPr/>
        </p:nvSpPr>
        <p:spPr>
          <a:xfrm>
            <a:off x="7385461" y="543661"/>
            <a:ext cx="199427" cy="199427"/>
          </a:xfrm>
          <a:prstGeom prst="chevron">
            <a:avLst/>
          </a:prstGeom>
          <a:solidFill>
            <a:schemeClr val="bg1">
              <a:alpha val="44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1" name="燕尾形 10"/>
          <p:cNvSpPr/>
          <p:nvPr/>
        </p:nvSpPr>
        <p:spPr>
          <a:xfrm>
            <a:off x="7186034" y="543661"/>
            <a:ext cx="199427" cy="199427"/>
          </a:xfrm>
          <a:prstGeom prst="chevron">
            <a:avLst/>
          </a:prstGeom>
          <a:solidFill>
            <a:schemeClr val="bg1">
              <a:alpha val="71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2" name="燕尾形 11"/>
          <p:cNvSpPr/>
          <p:nvPr/>
        </p:nvSpPr>
        <p:spPr>
          <a:xfrm>
            <a:off x="6986607" y="543661"/>
            <a:ext cx="199427" cy="199427"/>
          </a:xfrm>
          <a:prstGeom prst="chevron">
            <a:avLst/>
          </a:prstGeom>
          <a:solidFill>
            <a:schemeClr val="bg1">
              <a:alpha val="92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1"/>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3" name="直接连接符 2"/>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3" name="MH_Other_1"/>
          <p:cNvSpPr/>
          <p:nvPr>
            <p:custDataLst>
              <p:tags r:id="rId2"/>
            </p:custDataLst>
          </p:nvPr>
        </p:nvSpPr>
        <p:spPr>
          <a:xfrm>
            <a:off x="1347138" y="5546884"/>
            <a:ext cx="3862388" cy="389334"/>
          </a:xfrm>
          <a:prstGeom prst="rect">
            <a:avLst/>
          </a:prstGeom>
          <a:noFill/>
          <a:ln w="19050">
            <a:solidFill>
              <a:schemeClr val="accent1">
                <a:lumMod val="10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zh-CN" altLang="en-US" sz="1800" b="1">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7" name="MH_SubTitle_4"/>
          <p:cNvSpPr/>
          <p:nvPr>
            <p:custDataLst>
              <p:tags r:id="rId3"/>
            </p:custDataLst>
          </p:nvPr>
        </p:nvSpPr>
        <p:spPr>
          <a:xfrm>
            <a:off x="1508125" y="5331460"/>
            <a:ext cx="3064510" cy="431165"/>
          </a:xfrm>
          <a:prstGeom prst="roundRect">
            <a:avLst/>
          </a:prstGeom>
          <a:solidFill>
            <a:schemeClr val="accent1">
              <a:lumMod val="60000"/>
              <a:lumOff val="40000"/>
            </a:schemeClr>
          </a:solidFill>
          <a:ln>
            <a:solidFill>
              <a:srgbClr val="FFFFFF"/>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anchor="ctr">
            <a:noAutofit/>
          </a:bodyPr>
          <a:lstStyle/>
          <a:p>
            <a:pPr algn="ctr">
              <a:defRPr/>
            </a:pP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四、</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强化现场管理</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endPar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endParaRPr>
          </a:p>
        </p:txBody>
      </p:sp>
      <p:sp>
        <p:nvSpPr>
          <p:cNvPr id="38" name="MH_Other_3"/>
          <p:cNvSpPr/>
          <p:nvPr>
            <p:custDataLst>
              <p:tags r:id="rId4"/>
            </p:custDataLst>
          </p:nvPr>
        </p:nvSpPr>
        <p:spPr>
          <a:xfrm>
            <a:off x="1347138" y="4465399"/>
            <a:ext cx="3862388" cy="389335"/>
          </a:xfrm>
          <a:prstGeom prst="rect">
            <a:avLst/>
          </a:prstGeom>
          <a:noFill/>
          <a:ln w="19050">
            <a:solidFill>
              <a:schemeClr val="accent1">
                <a:lumMod val="10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zh-CN" altLang="en-US" sz="1800" b="1">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9" name="MH_SubTitle_3"/>
          <p:cNvSpPr/>
          <p:nvPr>
            <p:custDataLst>
              <p:tags r:id="rId5"/>
            </p:custDataLst>
          </p:nvPr>
        </p:nvSpPr>
        <p:spPr>
          <a:xfrm>
            <a:off x="1508125" y="4250055"/>
            <a:ext cx="3064510" cy="431165"/>
          </a:xfrm>
          <a:prstGeom prst="roundRect">
            <a:avLst/>
          </a:prstGeom>
          <a:solidFill>
            <a:schemeClr val="accent1">
              <a:lumMod val="100000"/>
            </a:schemeClr>
          </a:solidFill>
          <a:ln>
            <a:solidFill>
              <a:srgbClr val="FFFFFF"/>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anchor="ctr">
            <a:noAutofit/>
          </a:bodyPr>
          <a:lstStyle/>
          <a:p>
            <a:pPr algn="ctr">
              <a:defRPr/>
            </a:pP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三、</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聚焦事故预防</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endPar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endParaRPr>
          </a:p>
        </p:txBody>
      </p:sp>
      <p:sp>
        <p:nvSpPr>
          <p:cNvPr id="40" name="MH_Other_4"/>
          <p:cNvSpPr/>
          <p:nvPr>
            <p:custDataLst>
              <p:tags r:id="rId6"/>
            </p:custDataLst>
          </p:nvPr>
        </p:nvSpPr>
        <p:spPr>
          <a:xfrm>
            <a:off x="1347138" y="3383915"/>
            <a:ext cx="3862388" cy="389334"/>
          </a:xfrm>
          <a:prstGeom prst="rect">
            <a:avLst/>
          </a:prstGeom>
          <a:noFill/>
          <a:ln w="19050">
            <a:solidFill>
              <a:schemeClr val="accent1">
                <a:lumMod val="10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zh-CN" altLang="en-US" sz="1800" b="1">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1" name="MH_SubTitle_2"/>
          <p:cNvSpPr/>
          <p:nvPr>
            <p:custDataLst>
              <p:tags r:id="rId7"/>
            </p:custDataLst>
          </p:nvPr>
        </p:nvSpPr>
        <p:spPr>
          <a:xfrm>
            <a:off x="1508125" y="3168650"/>
            <a:ext cx="3064510" cy="431165"/>
          </a:xfrm>
          <a:prstGeom prst="roundRect">
            <a:avLst/>
          </a:prstGeom>
          <a:solidFill>
            <a:schemeClr val="accent1">
              <a:lumMod val="60000"/>
              <a:lumOff val="40000"/>
            </a:schemeClr>
          </a:solidFill>
          <a:ln>
            <a:solidFill>
              <a:srgbClr val="FFFFFF"/>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anchor="ctr">
            <a:noAutofit/>
          </a:bodyPr>
          <a:lstStyle/>
          <a:p>
            <a:pPr algn="ctr">
              <a:defRPr/>
            </a:pP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二、</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健全双控机制</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endPar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endParaRPr>
          </a:p>
        </p:txBody>
      </p:sp>
      <p:sp>
        <p:nvSpPr>
          <p:cNvPr id="42" name="MH_Other_5"/>
          <p:cNvSpPr/>
          <p:nvPr>
            <p:custDataLst>
              <p:tags r:id="rId8"/>
            </p:custDataLst>
          </p:nvPr>
        </p:nvSpPr>
        <p:spPr>
          <a:xfrm>
            <a:off x="1347138" y="2302430"/>
            <a:ext cx="3862388" cy="389335"/>
          </a:xfrm>
          <a:prstGeom prst="rect">
            <a:avLst/>
          </a:prstGeom>
          <a:noFill/>
          <a:ln w="19050">
            <a:solidFill>
              <a:schemeClr val="accent1">
                <a:lumMod val="10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zh-CN" altLang="en-US" sz="1800" b="1">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3" name="MH_SubTitle_1"/>
          <p:cNvSpPr/>
          <p:nvPr>
            <p:custDataLst>
              <p:tags r:id="rId9"/>
            </p:custDataLst>
          </p:nvPr>
        </p:nvSpPr>
        <p:spPr>
          <a:xfrm>
            <a:off x="1508125" y="2087245"/>
            <a:ext cx="3064510" cy="431165"/>
          </a:xfrm>
          <a:prstGeom prst="roundRect">
            <a:avLst/>
          </a:prstGeom>
          <a:solidFill>
            <a:schemeClr val="accent1">
              <a:lumMod val="100000"/>
            </a:schemeClr>
          </a:solidFill>
          <a:ln>
            <a:solidFill>
              <a:srgbClr val="FFFFFF"/>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anchor="ctr"/>
          <a:lstStyle/>
          <a:p>
            <a:pPr algn="ctr">
              <a:defRPr/>
            </a:pP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一、</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突出目标导向</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endPar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endParaRPr>
          </a:p>
        </p:txBody>
      </p:sp>
      <p:sp>
        <p:nvSpPr>
          <p:cNvPr id="44" name="MH_Other_1"/>
          <p:cNvSpPr/>
          <p:nvPr>
            <p:custDataLst>
              <p:tags r:id="rId10"/>
            </p:custDataLst>
          </p:nvPr>
        </p:nvSpPr>
        <p:spPr>
          <a:xfrm>
            <a:off x="6747510" y="3717925"/>
            <a:ext cx="4381500" cy="389255"/>
          </a:xfrm>
          <a:prstGeom prst="rect">
            <a:avLst/>
          </a:prstGeom>
          <a:noFill/>
          <a:ln w="19050">
            <a:solidFill>
              <a:schemeClr val="accent1">
                <a:lumMod val="10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zh-CN" altLang="en-US" sz="1800" b="1">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5" name="MH_SubTitle_4"/>
          <p:cNvSpPr/>
          <p:nvPr>
            <p:custDataLst>
              <p:tags r:id="rId11"/>
            </p:custDataLst>
          </p:nvPr>
        </p:nvSpPr>
        <p:spPr>
          <a:xfrm>
            <a:off x="6908800" y="3502660"/>
            <a:ext cx="3254375" cy="431165"/>
          </a:xfrm>
          <a:prstGeom prst="roundRect">
            <a:avLst/>
          </a:prstGeom>
          <a:solidFill>
            <a:schemeClr val="accent1">
              <a:lumMod val="60000"/>
              <a:lumOff val="40000"/>
            </a:schemeClr>
          </a:solidFill>
          <a:ln>
            <a:solidFill>
              <a:srgbClr val="FFFFFF"/>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22750" anchor="ctr">
            <a:noAutofit/>
          </a:bodyPr>
          <a:lstStyle/>
          <a:p>
            <a:pPr algn="l">
              <a:defRPr/>
            </a:pP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六、</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依靠科技进步</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endPar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endParaRPr>
          </a:p>
        </p:txBody>
      </p:sp>
      <p:sp>
        <p:nvSpPr>
          <p:cNvPr id="46" name="MH_Other_3"/>
          <p:cNvSpPr/>
          <p:nvPr>
            <p:custDataLst>
              <p:tags r:id="rId12"/>
            </p:custDataLst>
          </p:nvPr>
        </p:nvSpPr>
        <p:spPr>
          <a:xfrm>
            <a:off x="6747510" y="2636520"/>
            <a:ext cx="4380865" cy="389255"/>
          </a:xfrm>
          <a:prstGeom prst="rect">
            <a:avLst/>
          </a:prstGeom>
          <a:noFill/>
          <a:ln w="19050">
            <a:solidFill>
              <a:schemeClr val="accent1">
                <a:lumMod val="10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zh-CN" altLang="en-US" sz="1800" b="1">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7" name="MH_SubTitle_3"/>
          <p:cNvSpPr/>
          <p:nvPr>
            <p:custDataLst>
              <p:tags r:id="rId13"/>
            </p:custDataLst>
          </p:nvPr>
        </p:nvSpPr>
        <p:spPr>
          <a:xfrm>
            <a:off x="6908800" y="2421255"/>
            <a:ext cx="3254375" cy="431165"/>
          </a:xfrm>
          <a:prstGeom prst="roundRect">
            <a:avLst/>
          </a:prstGeom>
          <a:solidFill>
            <a:schemeClr val="accent1">
              <a:lumMod val="100000"/>
            </a:schemeClr>
          </a:solidFill>
          <a:ln>
            <a:solidFill>
              <a:srgbClr val="FFFFFF"/>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22750" anchor="ctr">
            <a:noAutofit/>
          </a:bodyPr>
          <a:lstStyle/>
          <a:p>
            <a:pPr algn="l">
              <a:defRPr/>
            </a:pP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五、</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注重过程控制</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endPar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endParaRPr>
          </a:p>
        </p:txBody>
      </p:sp>
      <p:sp>
        <p:nvSpPr>
          <p:cNvPr id="51" name="MH_Other_3"/>
          <p:cNvSpPr/>
          <p:nvPr>
            <p:custDataLst>
              <p:tags r:id="rId14"/>
            </p:custDataLst>
          </p:nvPr>
        </p:nvSpPr>
        <p:spPr>
          <a:xfrm>
            <a:off x="6747510" y="4871720"/>
            <a:ext cx="4406900" cy="490855"/>
          </a:xfrm>
          <a:prstGeom prst="rect">
            <a:avLst/>
          </a:prstGeom>
          <a:noFill/>
          <a:ln w="19050">
            <a:solidFill>
              <a:schemeClr val="accent1">
                <a:lumMod val="10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zh-CN" altLang="en-US" sz="1800" b="1">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52" name="MH_SubTitle_3"/>
          <p:cNvSpPr/>
          <p:nvPr>
            <p:custDataLst>
              <p:tags r:id="rId15"/>
            </p:custDataLst>
          </p:nvPr>
        </p:nvSpPr>
        <p:spPr>
          <a:xfrm>
            <a:off x="6908800" y="4656455"/>
            <a:ext cx="3904615" cy="382905"/>
          </a:xfrm>
          <a:prstGeom prst="roundRect">
            <a:avLst/>
          </a:prstGeom>
          <a:solidFill>
            <a:schemeClr val="accent1">
              <a:lumMod val="100000"/>
            </a:schemeClr>
          </a:solidFill>
          <a:ln>
            <a:solidFill>
              <a:srgbClr val="FFFFFF"/>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anchor="ctr">
            <a:noAutofit/>
          </a:bodyPr>
          <a:lstStyle/>
          <a:p>
            <a:pPr algn="ctr">
              <a:defRPr/>
            </a:pPr>
            <a:r>
              <a:rPr lang="en-US" altLang="zh-CN"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   </a:t>
            </a: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七、</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r>
              <a:rPr lang="zh-CN" altLang="en-US" sz="20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坚持动态达标持续改进</a:t>
            </a:r>
            <a:r>
              <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rPr>
              <a:t>”</a:t>
            </a:r>
            <a:endParaRPr lang="zh-CN" altLang="en-US" sz="2000" b="1" dirty="0">
              <a:solidFill>
                <a:srgbClr val="FFFFFF"/>
              </a:solidFill>
              <a:latin typeface="宋体" panose="02010600030101010101" pitchFamily="2" charset="-122"/>
              <a:ea typeface="宋体" panose="02010600030101010101" pitchFamily="2" charset="-122"/>
              <a:cs typeface="微软雅黑" panose="020B0503020204020204" pitchFamily="34" charset="-122"/>
              <a:sym typeface="思源黑体 CN Normal" panose="020B0400000000000000" pitchFamily="34" charset="-122"/>
            </a:endParaRPr>
          </a:p>
        </p:txBody>
      </p:sp>
      <p:sp>
        <p:nvSpPr>
          <p:cNvPr id="21" name="MH_SubTitle_1"/>
          <p:cNvSpPr/>
          <p:nvPr>
            <p:custDataLst>
              <p:tags r:id="rId16"/>
            </p:custDataLst>
          </p:nvPr>
        </p:nvSpPr>
        <p:spPr>
          <a:xfrm>
            <a:off x="1346200" y="1154430"/>
            <a:ext cx="2188845" cy="655955"/>
          </a:xfrm>
          <a:prstGeom prst="rect">
            <a:avLst/>
          </a:prstGeom>
          <a:solidFill>
            <a:schemeClr val="accent1">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基本原则</a:t>
            </a:r>
            <a:endPar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22" name="直接连接符 21"/>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3" name="矩形 22"/>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圆角矩形 18"/>
          <p:cNvSpPr/>
          <p:nvPr/>
        </p:nvSpPr>
        <p:spPr>
          <a:xfrm>
            <a:off x="1922780" y="2272030"/>
            <a:ext cx="8883650" cy="1998345"/>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20" name="Group 5"/>
          <p:cNvGrpSpPr/>
          <p:nvPr/>
        </p:nvGrpSpPr>
        <p:grpSpPr bwMode="auto">
          <a:xfrm>
            <a:off x="1013460" y="1971675"/>
            <a:ext cx="1440000" cy="1440000"/>
            <a:chOff x="802" y="845"/>
            <a:chExt cx="827" cy="826"/>
          </a:xfrm>
        </p:grpSpPr>
        <p:sp>
          <p:nvSpPr>
            <p:cNvPr id="21" name="Oval 6"/>
            <p:cNvSpPr>
              <a:spLocks noChangeArrowheads="1"/>
            </p:cNvSpPr>
            <p:nvPr/>
          </p:nvSpPr>
          <p:spPr bwMode="ltGray">
            <a:xfrm>
              <a:off x="802" y="845"/>
              <a:ext cx="827" cy="826"/>
            </a:xfrm>
            <a:prstGeom prst="ellipse">
              <a:avLst/>
            </a:prstGeom>
            <a:solidFill>
              <a:srgbClr val="F8F8F8"/>
            </a:solidFill>
            <a:ln w="38100">
              <a:solidFill>
                <a:schemeClr val="accent1"/>
              </a:solidFill>
              <a:round/>
            </a:ln>
          </p:spPr>
          <p:txBody>
            <a:bodyPr wrap="none" anchor="ctr"/>
            <a:lstStyle/>
            <a:p>
              <a:endParaRPr lang="zh-CN" altLang="en-US">
                <a:latin typeface="Calibri" panose="020F0502020204030204" charset="0"/>
                <a:cs typeface="Arial" panose="020B0604020202020204" pitchFamily="34" charset="0"/>
              </a:endParaRPr>
            </a:p>
          </p:txBody>
        </p:sp>
        <p:sp>
          <p:nvSpPr>
            <p:cNvPr id="22" name="Oval 7"/>
            <p:cNvSpPr>
              <a:spLocks noChangeArrowheads="1"/>
            </p:cNvSpPr>
            <p:nvPr/>
          </p:nvSpPr>
          <p:spPr bwMode="ltGray">
            <a:xfrm>
              <a:off x="836" y="879"/>
              <a:ext cx="758" cy="758"/>
            </a:xfrm>
            <a:prstGeom prst="ellipse">
              <a:avLst/>
            </a:prstGeom>
            <a:solidFill>
              <a:srgbClr val="FFFFFF"/>
            </a:solidFill>
            <a:ln w="38100">
              <a:solidFill>
                <a:schemeClr val="accent1"/>
              </a:solidFill>
              <a:round/>
            </a:ln>
          </p:spPr>
          <p:txBody>
            <a:bodyPr wrap="none" anchor="ctr"/>
            <a:lstStyle/>
            <a:p>
              <a:endParaRPr lang="zh-CN" altLang="en-US">
                <a:latin typeface="Calibri" panose="020F0502020204030204" charset="0"/>
                <a:cs typeface="Arial" panose="020B0604020202020204" pitchFamily="34" charset="0"/>
              </a:endParaRPr>
            </a:p>
          </p:txBody>
        </p:sp>
        <p:sp>
          <p:nvSpPr>
            <p:cNvPr id="23" name="Oval 8"/>
            <p:cNvSpPr>
              <a:spLocks noChangeArrowheads="1"/>
            </p:cNvSpPr>
            <p:nvPr/>
          </p:nvSpPr>
          <p:spPr bwMode="ltGray">
            <a:xfrm>
              <a:off x="870" y="915"/>
              <a:ext cx="690" cy="690"/>
            </a:xfrm>
            <a:prstGeom prst="ellipse">
              <a:avLst/>
            </a:prstGeom>
            <a:noFill/>
            <a:ln w="38100">
              <a:solidFill>
                <a:schemeClr val="accent1"/>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anose="020F0502020204030204" charset="0"/>
                <a:cs typeface="Arial" panose="020B0604020202020204" pitchFamily="34" charset="0"/>
              </a:endParaRPr>
            </a:p>
          </p:txBody>
        </p:sp>
      </p:grpSp>
      <p:sp>
        <p:nvSpPr>
          <p:cNvPr id="35" name="TextBox 73"/>
          <p:cNvSpPr txBox="1"/>
          <p:nvPr/>
        </p:nvSpPr>
        <p:spPr>
          <a:xfrm>
            <a:off x="2282825" y="2489200"/>
            <a:ext cx="8320405" cy="1781175"/>
          </a:xfrm>
          <a:prstGeom prst="rect">
            <a:avLst/>
          </a:prstGeom>
          <a:noFill/>
        </p:spPr>
        <p:txBody>
          <a:bodyPr wrap="square">
            <a:noAutofit/>
          </a:bodyPr>
          <a:lstStyle/>
          <a:p>
            <a:pPr indent="457200" fontAlgn="auto">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将原《评分方法》中</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8个</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管理要素整合为</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3个</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管理部分</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分别为：</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安全基础管理</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重大灾害防治</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专业管理</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大幅减少资料台账类检查内容</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微软雅黑" panose="020B0503020204020204" pitchFamily="34" charset="-122"/>
                <a:sym typeface="+mn-ea"/>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同步对各部分专业赋</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分权重进行优化调整。</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fontAlgn="auto">
              <a:lnSpc>
                <a:spcPct val="200000"/>
              </a:lnSpc>
            </a:pP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book-of-black-cover-opened-back-view_30189"/>
          <p:cNvSpPr/>
          <p:nvPr/>
        </p:nvSpPr>
        <p:spPr>
          <a:xfrm>
            <a:off x="1202512" y="2278625"/>
            <a:ext cx="1097594" cy="950538"/>
          </a:xfrm>
          <a:custGeom>
            <a:avLst/>
            <a:gdLst>
              <a:gd name="connsiteX0" fmla="*/ 249942 w 604110"/>
              <a:gd name="connsiteY0" fmla="*/ 145082 h 523172"/>
              <a:gd name="connsiteX1" fmla="*/ 353179 w 604110"/>
              <a:gd name="connsiteY1" fmla="*/ 145082 h 523172"/>
              <a:gd name="connsiteX2" fmla="*/ 353179 w 604110"/>
              <a:gd name="connsiteY2" fmla="*/ 523172 h 523172"/>
              <a:gd name="connsiteX3" fmla="*/ 249942 w 604110"/>
              <a:gd name="connsiteY3" fmla="*/ 523172 h 523172"/>
              <a:gd name="connsiteX4" fmla="*/ 0 w 604110"/>
              <a:gd name="connsiteY4" fmla="*/ 53700 h 523172"/>
              <a:gd name="connsiteX5" fmla="*/ 227220 w 604110"/>
              <a:gd name="connsiteY5" fmla="*/ 145141 h 523172"/>
              <a:gd name="connsiteX6" fmla="*/ 227220 w 604110"/>
              <a:gd name="connsiteY6" fmla="*/ 523172 h 523172"/>
              <a:gd name="connsiteX7" fmla="*/ 0 w 604110"/>
              <a:gd name="connsiteY7" fmla="*/ 414508 h 523172"/>
              <a:gd name="connsiteX8" fmla="*/ 604110 w 604110"/>
              <a:gd name="connsiteY8" fmla="*/ 49819 h 523172"/>
              <a:gd name="connsiteX9" fmla="*/ 604110 w 604110"/>
              <a:gd name="connsiteY9" fmla="*/ 410805 h 523172"/>
              <a:gd name="connsiteX10" fmla="*/ 376890 w 604110"/>
              <a:gd name="connsiteY10" fmla="*/ 519361 h 523172"/>
              <a:gd name="connsiteX11" fmla="*/ 376890 w 604110"/>
              <a:gd name="connsiteY11" fmla="*/ 141274 h 523172"/>
              <a:gd name="connsiteX12" fmla="*/ 604110 w 604110"/>
              <a:gd name="connsiteY12" fmla="*/ 49819 h 523172"/>
              <a:gd name="connsiteX13" fmla="*/ 76296 w 604110"/>
              <a:gd name="connsiteY13" fmla="*/ 0 h 523172"/>
              <a:gd name="connsiteX14" fmla="*/ 299911 w 604110"/>
              <a:gd name="connsiteY14" fmla="*/ 70898 h 523172"/>
              <a:gd name="connsiteX15" fmla="*/ 523650 w 604110"/>
              <a:gd name="connsiteY15" fmla="*/ 0 h 523172"/>
              <a:gd name="connsiteX16" fmla="*/ 563111 w 604110"/>
              <a:gd name="connsiteY16" fmla="*/ 29376 h 523172"/>
              <a:gd name="connsiteX17" fmla="*/ 353147 w 604110"/>
              <a:gd name="connsiteY17" fmla="*/ 119114 h 523172"/>
              <a:gd name="connsiteX18" fmla="*/ 301524 w 604110"/>
              <a:gd name="connsiteY18" fmla="*/ 119114 h 523172"/>
              <a:gd name="connsiteX19" fmla="*/ 298422 w 604110"/>
              <a:gd name="connsiteY19" fmla="*/ 119114 h 523172"/>
              <a:gd name="connsiteX20" fmla="*/ 246675 w 604110"/>
              <a:gd name="connsiteY20" fmla="*/ 119114 h 523172"/>
              <a:gd name="connsiteX21" fmla="*/ 36835 w 604110"/>
              <a:gd name="connsiteY21" fmla="*/ 29376 h 52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4110" h="523172">
                <a:moveTo>
                  <a:pt x="249942" y="145082"/>
                </a:moveTo>
                <a:lnTo>
                  <a:pt x="353179" y="145082"/>
                </a:lnTo>
                <a:lnTo>
                  <a:pt x="353179" y="523172"/>
                </a:lnTo>
                <a:lnTo>
                  <a:pt x="249942" y="523172"/>
                </a:lnTo>
                <a:close/>
                <a:moveTo>
                  <a:pt x="0" y="53700"/>
                </a:moveTo>
                <a:cubicBezTo>
                  <a:pt x="0" y="53700"/>
                  <a:pt x="167282" y="63241"/>
                  <a:pt x="227220" y="145141"/>
                </a:cubicBezTo>
                <a:lnTo>
                  <a:pt x="227220" y="523172"/>
                </a:lnTo>
                <a:cubicBezTo>
                  <a:pt x="227220" y="523172"/>
                  <a:pt x="206496" y="414508"/>
                  <a:pt x="0" y="414508"/>
                </a:cubicBezTo>
                <a:close/>
                <a:moveTo>
                  <a:pt x="604110" y="49819"/>
                </a:moveTo>
                <a:lnTo>
                  <a:pt x="604110" y="410805"/>
                </a:lnTo>
                <a:cubicBezTo>
                  <a:pt x="397614" y="410805"/>
                  <a:pt x="376890" y="519361"/>
                  <a:pt x="376890" y="519361"/>
                </a:cubicBezTo>
                <a:lnTo>
                  <a:pt x="376890" y="141274"/>
                </a:lnTo>
                <a:cubicBezTo>
                  <a:pt x="436828" y="59485"/>
                  <a:pt x="604110" y="49819"/>
                  <a:pt x="604110" y="49819"/>
                </a:cubicBezTo>
                <a:close/>
                <a:moveTo>
                  <a:pt x="76296" y="0"/>
                </a:moveTo>
                <a:cubicBezTo>
                  <a:pt x="76296" y="0"/>
                  <a:pt x="263304" y="27145"/>
                  <a:pt x="299911" y="70898"/>
                </a:cubicBezTo>
                <a:cubicBezTo>
                  <a:pt x="336642" y="27145"/>
                  <a:pt x="523650" y="0"/>
                  <a:pt x="523650" y="0"/>
                </a:cubicBezTo>
                <a:lnTo>
                  <a:pt x="563111" y="29376"/>
                </a:lnTo>
                <a:cubicBezTo>
                  <a:pt x="341110" y="82054"/>
                  <a:pt x="353147" y="119114"/>
                  <a:pt x="353147" y="119114"/>
                </a:cubicBezTo>
                <a:lnTo>
                  <a:pt x="301524" y="119114"/>
                </a:lnTo>
                <a:lnTo>
                  <a:pt x="298422" y="119114"/>
                </a:lnTo>
                <a:lnTo>
                  <a:pt x="246675" y="119114"/>
                </a:lnTo>
                <a:cubicBezTo>
                  <a:pt x="246675" y="119114"/>
                  <a:pt x="258712" y="82054"/>
                  <a:pt x="36835" y="29376"/>
                </a:cubicBezTo>
                <a:close/>
              </a:path>
            </a:pathLst>
          </a:cu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solidFill>
                <a:srgbClr val="FFFCF3"/>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nvGrpSpPr>
          <p:cNvPr id="119" name="组合 118"/>
          <p:cNvGrpSpPr/>
          <p:nvPr>
            <p:custDataLst>
              <p:tags r:id="rId1"/>
            </p:custDataLst>
          </p:nvPr>
        </p:nvGrpSpPr>
        <p:grpSpPr>
          <a:xfrm>
            <a:off x="1767205" y="5406390"/>
            <a:ext cx="8836025" cy="438150"/>
            <a:chOff x="534438" y="3368953"/>
            <a:chExt cx="10944224" cy="438144"/>
          </a:xfrm>
          <a:solidFill>
            <a:schemeClr val="accent5">
              <a:lumMod val="75000"/>
            </a:schemeClr>
          </a:solidFill>
        </p:grpSpPr>
        <p:sp>
          <p:nvSpPr>
            <p:cNvPr id="120" name="矩形 119"/>
            <p:cNvSpPr/>
            <p:nvPr>
              <p:custDataLst>
                <p:tags r:id="rId2"/>
              </p:custDataLst>
            </p:nvPr>
          </p:nvSpPr>
          <p:spPr>
            <a:xfrm>
              <a:off x="11049789" y="3503489"/>
              <a:ext cx="50397" cy="1690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nvGrpSpPr>
            <p:cNvPr id="121" name="组合 120"/>
            <p:cNvGrpSpPr/>
            <p:nvPr/>
          </p:nvGrpSpPr>
          <p:grpSpPr>
            <a:xfrm>
              <a:off x="534438" y="3368953"/>
              <a:ext cx="10944224" cy="438144"/>
              <a:chOff x="623889" y="3209929"/>
              <a:chExt cx="10944224" cy="438144"/>
            </a:xfrm>
            <a:grpFill/>
          </p:grpSpPr>
          <p:sp>
            <p:nvSpPr>
              <p:cNvPr id="122" name="矩形 121"/>
              <p:cNvSpPr/>
              <p:nvPr/>
            </p:nvSpPr>
            <p:spPr>
              <a:xfrm>
                <a:off x="623889" y="3344465"/>
                <a:ext cx="50397" cy="1690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3" name="矩形 122"/>
              <p:cNvSpPr/>
              <p:nvPr/>
            </p:nvSpPr>
            <p:spPr>
              <a:xfrm>
                <a:off x="717047" y="3344465"/>
                <a:ext cx="107093" cy="1690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4" name="矩形 123"/>
              <p:cNvSpPr/>
              <p:nvPr>
                <p:custDataLst>
                  <p:tags r:id="rId3"/>
                </p:custDataLst>
              </p:nvPr>
            </p:nvSpPr>
            <p:spPr>
              <a:xfrm>
                <a:off x="866901" y="3344465"/>
                <a:ext cx="198437" cy="1690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5" name="矩形 124"/>
              <p:cNvSpPr/>
              <p:nvPr>
                <p:custDataLst>
                  <p:tags r:id="rId4"/>
                </p:custDataLst>
              </p:nvPr>
            </p:nvSpPr>
            <p:spPr>
              <a:xfrm>
                <a:off x="1108099" y="3344465"/>
                <a:ext cx="9613876" cy="1690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6" name="矩形 125"/>
              <p:cNvSpPr/>
              <p:nvPr>
                <p:custDataLst>
                  <p:tags r:id="rId5"/>
                </p:custDataLst>
              </p:nvPr>
            </p:nvSpPr>
            <p:spPr>
              <a:xfrm>
                <a:off x="10994902" y="3344465"/>
                <a:ext cx="107093" cy="1690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7" name="矩形 126"/>
              <p:cNvSpPr/>
              <p:nvPr>
                <p:custDataLst>
                  <p:tags r:id="rId6"/>
                </p:custDataLst>
              </p:nvPr>
            </p:nvSpPr>
            <p:spPr>
              <a:xfrm>
                <a:off x="10759220" y="3344465"/>
                <a:ext cx="198437" cy="1690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8" name="等腰三角形 127"/>
              <p:cNvSpPr/>
              <p:nvPr/>
            </p:nvSpPr>
            <p:spPr>
              <a:xfrm rot="5400000">
                <a:off x="11159803" y="3239763"/>
                <a:ext cx="438144" cy="37847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grpSp>
      <p:grpSp>
        <p:nvGrpSpPr>
          <p:cNvPr id="130" name="组合 129"/>
          <p:cNvGrpSpPr/>
          <p:nvPr>
            <p:custDataLst>
              <p:tags r:id="rId7"/>
            </p:custDataLst>
          </p:nvPr>
        </p:nvGrpSpPr>
        <p:grpSpPr>
          <a:xfrm>
            <a:off x="3118345" y="5289188"/>
            <a:ext cx="583096" cy="676392"/>
            <a:chOff x="1109756" y="3090803"/>
            <a:chExt cx="583096" cy="676392"/>
          </a:xfrm>
          <a:solidFill>
            <a:srgbClr val="005DA2"/>
          </a:solidFill>
        </p:grpSpPr>
        <p:sp>
          <p:nvSpPr>
            <p:cNvPr id="131" name="六边形 130"/>
            <p:cNvSpPr/>
            <p:nvPr>
              <p:custDataLst>
                <p:tags r:id="rId8"/>
              </p:custDataLst>
            </p:nvPr>
          </p:nvSpPr>
          <p:spPr>
            <a:xfrm rot="5400000">
              <a:off x="1063108" y="3137451"/>
              <a:ext cx="676392" cy="583096"/>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endParaRPr>
            </a:p>
          </p:txBody>
        </p:sp>
        <p:sp>
          <p:nvSpPr>
            <p:cNvPr id="132" name="文本框 64"/>
            <p:cNvSpPr txBox="1"/>
            <p:nvPr>
              <p:custDataLst>
                <p:tags r:id="rId9"/>
              </p:custDataLst>
            </p:nvPr>
          </p:nvSpPr>
          <p:spPr>
            <a:xfrm>
              <a:off x="1115002" y="3281049"/>
              <a:ext cx="577850" cy="368300"/>
            </a:xfrm>
            <a:prstGeom prst="rect">
              <a:avLst/>
            </a:prstGeom>
            <a:noFill/>
          </p:spPr>
          <p:txBody>
            <a:bodyPr wrap="square" rtlCol="0">
              <a:spAutoFit/>
            </a:bodyPr>
            <a:lstStyle/>
            <a:p>
              <a:pPr algn="ctr"/>
              <a:r>
                <a:rPr lang="en-US" sz="1800" b="1" dirty="0">
                  <a:solidFill>
                    <a:schemeClr val="bg1"/>
                  </a:solidFill>
                  <a:latin typeface="微软雅黑" panose="020B0503020204020204" pitchFamily="34" charset="-122"/>
                  <a:ea typeface="微软雅黑" panose="020B0503020204020204" pitchFamily="34" charset="-122"/>
                </a:rPr>
                <a:t>1</a:t>
              </a:r>
              <a:endParaRPr lang="en-US" sz="1800" b="1" dirty="0">
                <a:solidFill>
                  <a:schemeClr val="bg1"/>
                </a:solidFill>
                <a:latin typeface="微软雅黑" panose="020B0503020204020204" pitchFamily="34" charset="-122"/>
                <a:ea typeface="微软雅黑" panose="020B0503020204020204" pitchFamily="34" charset="-122"/>
              </a:endParaRPr>
            </a:p>
          </p:txBody>
        </p:sp>
      </p:grpSp>
      <p:sp>
        <p:nvSpPr>
          <p:cNvPr id="152" name="六边形 151"/>
          <p:cNvSpPr/>
          <p:nvPr>
            <p:custDataLst>
              <p:tags r:id="rId10"/>
            </p:custDataLst>
          </p:nvPr>
        </p:nvSpPr>
        <p:spPr>
          <a:xfrm rot="5400000">
            <a:off x="8194675" y="5335905"/>
            <a:ext cx="676275" cy="58293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endParaRPr>
          </a:p>
        </p:txBody>
      </p:sp>
      <p:sp>
        <p:nvSpPr>
          <p:cNvPr id="166" name="六边形 165"/>
          <p:cNvSpPr/>
          <p:nvPr>
            <p:custDataLst>
              <p:tags r:id="rId11"/>
            </p:custDataLst>
          </p:nvPr>
        </p:nvSpPr>
        <p:spPr>
          <a:xfrm rot="5400000">
            <a:off x="5577840" y="5335905"/>
            <a:ext cx="676275" cy="58293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endParaRPr>
          </a:p>
        </p:txBody>
      </p:sp>
      <p:sp>
        <p:nvSpPr>
          <p:cNvPr id="6" name="文本框 64"/>
          <p:cNvSpPr txBox="1"/>
          <p:nvPr>
            <p:custDataLst>
              <p:tags r:id="rId12"/>
            </p:custDataLst>
          </p:nvPr>
        </p:nvSpPr>
        <p:spPr>
          <a:xfrm>
            <a:off x="5653431" y="5443874"/>
            <a:ext cx="577850" cy="368300"/>
          </a:xfrm>
          <a:prstGeom prst="rect">
            <a:avLst/>
          </a:prstGeom>
          <a:noFill/>
        </p:spPr>
        <p:txBody>
          <a:bodyPr wrap="square" rtlCol="0">
            <a:spAutoFit/>
          </a:bodyPr>
          <a:lstStyle/>
          <a:p>
            <a:pPr algn="ctr"/>
            <a:r>
              <a:rPr lang="en-US" sz="1800" b="1" dirty="0">
                <a:solidFill>
                  <a:schemeClr val="bg1"/>
                </a:solidFill>
                <a:latin typeface="微软雅黑" panose="020B0503020204020204" pitchFamily="34" charset="-122"/>
                <a:ea typeface="微软雅黑" panose="020B0503020204020204" pitchFamily="34" charset="-122"/>
              </a:rPr>
              <a:t>2</a:t>
            </a:r>
            <a:endParaRPr lang="en-US" sz="1800" b="1" dirty="0">
              <a:solidFill>
                <a:schemeClr val="bg1"/>
              </a:solidFill>
              <a:latin typeface="微软雅黑" panose="020B0503020204020204" pitchFamily="34" charset="-122"/>
              <a:ea typeface="微软雅黑" panose="020B0503020204020204" pitchFamily="34" charset="-122"/>
            </a:endParaRPr>
          </a:p>
        </p:txBody>
      </p:sp>
      <p:sp>
        <p:nvSpPr>
          <p:cNvPr id="9" name="文本框 64"/>
          <p:cNvSpPr txBox="1"/>
          <p:nvPr>
            <p:custDataLst>
              <p:tags r:id="rId13"/>
            </p:custDataLst>
          </p:nvPr>
        </p:nvSpPr>
        <p:spPr>
          <a:xfrm>
            <a:off x="8246771" y="5441334"/>
            <a:ext cx="577850" cy="368300"/>
          </a:xfrm>
          <a:prstGeom prst="rect">
            <a:avLst/>
          </a:prstGeom>
          <a:noFill/>
        </p:spPr>
        <p:txBody>
          <a:bodyPr wrap="square" rtlCol="0">
            <a:spAutoFit/>
          </a:bodyPr>
          <a:lstStyle/>
          <a:p>
            <a:pPr algn="ctr"/>
            <a:r>
              <a:rPr lang="en-US" sz="1800" b="1" dirty="0">
                <a:solidFill>
                  <a:schemeClr val="bg1"/>
                </a:solidFill>
                <a:latin typeface="微软雅黑" panose="020B0503020204020204" pitchFamily="34" charset="-122"/>
                <a:ea typeface="微软雅黑" panose="020B0503020204020204" pitchFamily="34" charset="-122"/>
              </a:rPr>
              <a:t>3</a:t>
            </a:r>
            <a:endParaRPr lang="en-US" sz="1800" b="1" dirty="0">
              <a:solidFill>
                <a:schemeClr val="bg1"/>
              </a:solidFill>
              <a:latin typeface="微软雅黑" panose="020B0503020204020204" pitchFamily="34" charset="-122"/>
              <a:ea typeface="微软雅黑" panose="020B0503020204020204" pitchFamily="34" charset="-122"/>
            </a:endParaRPr>
          </a:p>
        </p:txBody>
      </p:sp>
      <p:sp>
        <p:nvSpPr>
          <p:cNvPr id="25" name="AutoShape 6"/>
          <p:cNvSpPr/>
          <p:nvPr>
            <p:custDataLst>
              <p:tags r:id="rId14"/>
            </p:custDataLst>
          </p:nvPr>
        </p:nvSpPr>
        <p:spPr>
          <a:xfrm>
            <a:off x="2498725" y="4648835"/>
            <a:ext cx="1960880" cy="564515"/>
          </a:xfrm>
          <a:prstGeom prst="roundRect">
            <a:avLst>
              <a:gd name="adj" fmla="val 16667"/>
            </a:avLst>
          </a:prstGeom>
          <a:solidFill>
            <a:schemeClr val="accent1">
              <a:lumMod val="20000"/>
              <a:lumOff val="80000"/>
              <a:alpha val="90000"/>
            </a:schemeClr>
          </a:solidFill>
          <a:ln w="19050">
            <a:solidFill>
              <a:srgbClr val="00B050">
                <a:alpha val="100000"/>
              </a:srgbClr>
            </a:solidFill>
            <a:prstDash val="solid"/>
          </a:ln>
        </p:spPr>
      </p:sp>
      <p:sp>
        <p:nvSpPr>
          <p:cNvPr id="13" name="文本框 12"/>
          <p:cNvSpPr txBox="1"/>
          <p:nvPr>
            <p:custDataLst>
              <p:tags r:id="rId15"/>
            </p:custDataLst>
          </p:nvPr>
        </p:nvSpPr>
        <p:spPr>
          <a:xfrm>
            <a:off x="2574290" y="4703445"/>
            <a:ext cx="1859280" cy="424815"/>
          </a:xfrm>
          <a:prstGeom prst="rect">
            <a:avLst/>
          </a:prstGeom>
        </p:spPr>
        <p:txBody>
          <a:bodyPr wrap="square">
            <a:spAutoFit/>
          </a:bodyPr>
          <a:lstStyle/>
          <a:p>
            <a:pPr marL="0" indent="36195" algn="just" defTabSz="266700">
              <a:lnSpc>
                <a:spcPts val="2600"/>
              </a:lnSpc>
              <a:spcBef>
                <a:spcPct val="0"/>
              </a:spcBef>
              <a:spcAft>
                <a:spcPct val="0"/>
              </a:spcAft>
            </a:pPr>
            <a:r>
              <a:rPr lang="zh-CN" altLang="en-US" sz="2000" b="1">
                <a:solidFill>
                  <a:srgbClr val="FF0000"/>
                </a:solidFill>
                <a:latin typeface="微软雅黑" panose="020B0503020204020204" pitchFamily="34" charset="-122"/>
                <a:ea typeface="微软雅黑" panose="020B0503020204020204" pitchFamily="34" charset="-122"/>
                <a:sym typeface="+mn-ea"/>
              </a:rPr>
              <a:t>安全基础管理</a:t>
            </a:r>
            <a:endParaRPr lang="zh-CN" altLang="en-US" sz="2000" b="1">
              <a:solidFill>
                <a:srgbClr val="FF0000"/>
              </a:solidFill>
              <a:latin typeface="微软雅黑" panose="020B0503020204020204" pitchFamily="34" charset="-122"/>
              <a:ea typeface="微软雅黑" panose="020B0503020204020204" pitchFamily="34" charset="-122"/>
            </a:endParaRPr>
          </a:p>
        </p:txBody>
      </p:sp>
      <p:sp>
        <p:nvSpPr>
          <p:cNvPr id="28" name="AutoShape 6"/>
          <p:cNvSpPr/>
          <p:nvPr>
            <p:custDataLst>
              <p:tags r:id="rId16"/>
            </p:custDataLst>
          </p:nvPr>
        </p:nvSpPr>
        <p:spPr>
          <a:xfrm>
            <a:off x="5048885" y="6030595"/>
            <a:ext cx="1734185" cy="556895"/>
          </a:xfrm>
          <a:prstGeom prst="roundRect">
            <a:avLst>
              <a:gd name="adj" fmla="val 16667"/>
            </a:avLst>
          </a:prstGeom>
          <a:solidFill>
            <a:schemeClr val="accent1">
              <a:lumMod val="20000"/>
              <a:lumOff val="80000"/>
              <a:alpha val="90000"/>
            </a:schemeClr>
          </a:solidFill>
          <a:ln w="19050">
            <a:solidFill>
              <a:srgbClr val="00B050">
                <a:alpha val="100000"/>
              </a:srgbClr>
            </a:solidFill>
            <a:prstDash val="solid"/>
          </a:ln>
        </p:spPr>
      </p:sp>
      <p:sp>
        <p:nvSpPr>
          <p:cNvPr id="29" name="文本框 28"/>
          <p:cNvSpPr txBox="1"/>
          <p:nvPr>
            <p:custDataLst>
              <p:tags r:id="rId17"/>
            </p:custDataLst>
          </p:nvPr>
        </p:nvSpPr>
        <p:spPr>
          <a:xfrm>
            <a:off x="5045075" y="6102350"/>
            <a:ext cx="1927225" cy="424815"/>
          </a:xfrm>
          <a:prstGeom prst="rect">
            <a:avLst/>
          </a:prstGeom>
        </p:spPr>
        <p:txBody>
          <a:bodyPr wrap="square">
            <a:spAutoFit/>
          </a:bodyPr>
          <a:lstStyle/>
          <a:p>
            <a:pPr marL="0" indent="36195" algn="just" defTabSz="266700">
              <a:lnSpc>
                <a:spcPts val="2600"/>
              </a:lnSpc>
              <a:buClrTx/>
              <a:buSzTx/>
              <a:buFontTx/>
            </a:pPr>
            <a:r>
              <a:rPr lang="zh-CN" altLang="en-US" sz="2000" b="1">
                <a:solidFill>
                  <a:srgbClr val="FF0000"/>
                </a:solidFill>
                <a:latin typeface="微软雅黑" panose="020B0503020204020204" pitchFamily="34" charset="-122"/>
                <a:ea typeface="微软雅黑" panose="020B0503020204020204" pitchFamily="34" charset="-122"/>
                <a:sym typeface="+mn-ea"/>
              </a:rPr>
              <a:t>重大灾害防治</a:t>
            </a:r>
            <a:endParaRPr lang="zh-CN" altLang="en-US" sz="2000" b="1">
              <a:solidFill>
                <a:srgbClr val="FF0000"/>
              </a:solidFill>
              <a:latin typeface="微软雅黑" panose="020B0503020204020204" pitchFamily="34" charset="-122"/>
              <a:ea typeface="微软雅黑" panose="020B0503020204020204" pitchFamily="34" charset="-122"/>
            </a:endParaRPr>
          </a:p>
        </p:txBody>
      </p:sp>
      <p:sp>
        <p:nvSpPr>
          <p:cNvPr id="34" name="AutoShape 6"/>
          <p:cNvSpPr/>
          <p:nvPr>
            <p:custDataLst>
              <p:tags r:id="rId18"/>
            </p:custDataLst>
          </p:nvPr>
        </p:nvSpPr>
        <p:spPr>
          <a:xfrm>
            <a:off x="7827645" y="4653280"/>
            <a:ext cx="1366520" cy="564515"/>
          </a:xfrm>
          <a:prstGeom prst="roundRect">
            <a:avLst>
              <a:gd name="adj" fmla="val 16667"/>
            </a:avLst>
          </a:prstGeom>
          <a:solidFill>
            <a:schemeClr val="accent1">
              <a:lumMod val="20000"/>
              <a:lumOff val="80000"/>
              <a:alpha val="90000"/>
            </a:schemeClr>
          </a:solidFill>
          <a:ln w="19050">
            <a:solidFill>
              <a:srgbClr val="00B050">
                <a:alpha val="100000"/>
              </a:srgbClr>
            </a:solidFill>
            <a:prstDash val="solid"/>
          </a:ln>
        </p:spPr>
      </p:sp>
      <p:sp>
        <p:nvSpPr>
          <p:cNvPr id="36" name="文本框 35"/>
          <p:cNvSpPr txBox="1"/>
          <p:nvPr>
            <p:custDataLst>
              <p:tags r:id="rId19"/>
            </p:custDataLst>
          </p:nvPr>
        </p:nvSpPr>
        <p:spPr>
          <a:xfrm>
            <a:off x="7879080" y="4725670"/>
            <a:ext cx="1243330" cy="424815"/>
          </a:xfrm>
          <a:prstGeom prst="rect">
            <a:avLst/>
          </a:prstGeom>
        </p:spPr>
        <p:txBody>
          <a:bodyPr wrap="square">
            <a:spAutoFit/>
          </a:bodyPr>
          <a:lstStyle/>
          <a:p>
            <a:pPr marL="0" indent="36195" algn="ctr" defTabSz="266700">
              <a:lnSpc>
                <a:spcPts val="2600"/>
              </a:lnSpc>
              <a:spcBef>
                <a:spcPct val="0"/>
              </a:spcBef>
              <a:spcAft>
                <a:spcPct val="0"/>
              </a:spcAft>
            </a:pPr>
            <a:r>
              <a:rPr lang="zh-CN" altLang="en-US" sz="2000" b="1">
                <a:solidFill>
                  <a:srgbClr val="FF0000"/>
                </a:solidFill>
                <a:latin typeface="微软雅黑" panose="020B0503020204020204" pitchFamily="34" charset="-122"/>
                <a:ea typeface="微软雅黑" panose="020B0503020204020204" pitchFamily="34" charset="-122"/>
                <a:sym typeface="+mn-ea"/>
              </a:rPr>
              <a:t>专业管理</a:t>
            </a:r>
            <a:endParaRPr lang="zh-CN" altLang="en-US" sz="2000" b="1">
              <a:solidFill>
                <a:srgbClr val="FF0000"/>
              </a:solidFill>
              <a:latin typeface="微软雅黑" panose="020B0503020204020204" pitchFamily="34" charset="-122"/>
              <a:ea typeface="微软雅黑" panose="020B0503020204020204" pitchFamily="34" charset="-122"/>
            </a:endParaRPr>
          </a:p>
        </p:txBody>
      </p:sp>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20"/>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3" name="直接连接符 2"/>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2" name="MH_SubTitle_1"/>
          <p:cNvSpPr/>
          <p:nvPr>
            <p:custDataLst>
              <p:tags r:id="rId21"/>
            </p:custDataLst>
          </p:nvPr>
        </p:nvSpPr>
        <p:spPr>
          <a:xfrm>
            <a:off x="1013460" y="1096645"/>
            <a:ext cx="2188845" cy="655955"/>
          </a:xfrm>
          <a:prstGeom prst="rect">
            <a:avLst/>
          </a:prstGeom>
          <a:solidFill>
            <a:schemeClr val="accent1">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体系构成</a:t>
            </a:r>
            <a:endParaRPr lang="zh-CN" altLang="en-US" b="1"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38" name="直接连接符 3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39" name="矩形 3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格 10"/>
          <p:cNvGraphicFramePr/>
          <p:nvPr>
            <p:custDataLst>
              <p:tags r:id="rId1"/>
            </p:custDataLst>
          </p:nvPr>
        </p:nvGraphicFramePr>
        <p:xfrm>
          <a:off x="321310" y="1087755"/>
          <a:ext cx="11555095" cy="5329555"/>
        </p:xfrm>
        <a:graphic>
          <a:graphicData uri="http://schemas.openxmlformats.org/drawingml/2006/table">
            <a:tbl>
              <a:tblPr/>
              <a:tblGrid>
                <a:gridCol w="577215"/>
                <a:gridCol w="686435"/>
                <a:gridCol w="1307465"/>
                <a:gridCol w="1201420"/>
                <a:gridCol w="1200785"/>
                <a:gridCol w="208280"/>
                <a:gridCol w="631825"/>
                <a:gridCol w="730885"/>
                <a:gridCol w="2733675"/>
                <a:gridCol w="1122045"/>
                <a:gridCol w="1155065"/>
              </a:tblGrid>
              <a:tr h="832485">
                <a:tc gridSpan="5">
                  <a:txBody>
                    <a:bodyPr/>
                    <a:lstStyle/>
                    <a:p>
                      <a:pPr indent="0" algn="ctr">
                        <a:buNone/>
                      </a:pPr>
                      <a:r>
                        <a:rPr lang="en-US" sz="2000" b="1">
                          <a:latin typeface="微软雅黑" panose="020B0503020204020204" pitchFamily="34" charset="-122"/>
                          <a:ea typeface="微软雅黑" panose="020B0503020204020204" pitchFamily="34" charset="-122"/>
                          <a:cs typeface="微软雅黑" panose="020B0503020204020204" pitchFamily="34" charset="-122"/>
                        </a:rPr>
                        <a:t>2026版井工煤矿安全生产标准化管理体系</a:t>
                      </a:r>
                      <a:r>
                        <a:rPr lang="en-US" sz="2000" b="1">
                          <a:latin typeface="微软雅黑" panose="020B0503020204020204" pitchFamily="34" charset="-122"/>
                          <a:ea typeface="微软雅黑" panose="020B0503020204020204" pitchFamily="34" charset="-122"/>
                          <a:cs typeface="微软雅黑" panose="020B0503020204020204" pitchFamily="34" charset="-122"/>
                          <a:sym typeface="+mn-ea"/>
                        </a:rPr>
                        <a:t>评分</a:t>
                      </a:r>
                      <a:r>
                        <a:rPr lang="en-US" sz="2000" b="1">
                          <a:latin typeface="微软雅黑" panose="020B0503020204020204" pitchFamily="34" charset="-122"/>
                          <a:ea typeface="微软雅黑" panose="020B0503020204020204" pitchFamily="34" charset="-122"/>
                          <a:cs typeface="微软雅黑" panose="020B0503020204020204" pitchFamily="34" charset="-122"/>
                        </a:rPr>
                        <a:t>权重表</a:t>
                      </a:r>
                      <a:endParaRPr lang="en-US" altLang="en-US" sz="20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a:noFill/>
                    </a:lnL>
                    <a:lnR w="12700" cap="flat" cmpd="sng">
                      <a:solidFill>
                        <a:srgbClr val="000000"/>
                      </a:solidFill>
                      <a:prstDash val="solid"/>
                      <a:headEnd type="none" w="med" len="med"/>
                      <a:tailEnd type="none" w="med" len="med"/>
                    </a:ln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accent2"/>
                    </a:solidFill>
                  </a:tcPr>
                </a:tc>
                <a:tc hMerge="1">
                  <a:tcP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tcPr>
                </a:tc>
                <a:tc rowSpan="18">
                  <a:txBody>
                    <a:bodyPr/>
                    <a:lstStyle/>
                    <a:p>
                      <a:pPr indent="0" algn="ctr">
                        <a:buNone/>
                      </a:pPr>
                      <a:r>
                        <a:rPr lang="en-US" sz="2000" b="1">
                          <a:latin typeface="微软雅黑" panose="020B0503020204020204" pitchFamily="34" charset="-122"/>
                          <a:ea typeface="微软雅黑" panose="020B0503020204020204" pitchFamily="34" charset="-122"/>
                          <a:cs typeface="宋体" panose="02010600030101010101" pitchFamily="2" charset="-122"/>
                        </a:rPr>
                        <a:t> </a:t>
                      </a:r>
                      <a:endParaRPr lang="en-US" altLang="en-US" sz="20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5">
                  <a:txBody>
                    <a:bodyPr/>
                    <a:lstStyle/>
                    <a:p>
                      <a:pPr indent="0" algn="ctr">
                        <a:buNone/>
                      </a:pPr>
                      <a:r>
                        <a:rPr lang="en-US" sz="2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2020版井工煤矿安全生产标准化管理体系评分权重表</a:t>
                      </a:r>
                      <a:endParaRPr lang="en-US" altLang="en-US" sz="2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00000"/>
                      </a:solidFill>
                      <a:prstDash val="solid"/>
                      <a:headEnd type="none" w="med" len="med"/>
                      <a:tailEnd type="none" w="med" len="med"/>
                    </a:lnL>
                    <a:lnR cap="flat">
                      <a:noFill/>
                    </a:ln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005DA2"/>
                    </a:solidFill>
                  </a:tcPr>
                </a:tc>
                <a:tc hMerge="1">
                  <a:tcP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cap="flat">
                      <a:noFill/>
                    </a:lnR>
                    <a:lnT w="381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tcPr>
                </a:tc>
              </a:tr>
              <a:tr h="351790">
                <a:tc>
                  <a:txBody>
                    <a:bodyPr/>
                    <a:lstStyle/>
                    <a:p>
                      <a:pPr indent="0" algn="ctr">
                        <a:buNone/>
                      </a:pPr>
                      <a:r>
                        <a:rPr lang="en-US" sz="1600" b="0">
                          <a:latin typeface="微软雅黑" panose="020B0503020204020204" pitchFamily="34" charset="-122"/>
                          <a:ea typeface="微软雅黑" panose="020B0503020204020204" pitchFamily="34" charset="-122"/>
                          <a:cs typeface="黑体" panose="02010609060101010101" charset="-122"/>
                        </a:rPr>
                        <a:t>序号</a:t>
                      </a:r>
                      <a:endParaRPr lang="en-US" altLang="en-US" sz="1600" b="0">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accent2"/>
                    </a:solidFill>
                  </a:tcPr>
                </a:tc>
                <a:tc gridSpan="2">
                  <a:txBody>
                    <a:bodyPr/>
                    <a:lstStyle/>
                    <a:p>
                      <a:pPr indent="0" algn="ctr">
                        <a:buNone/>
                      </a:pPr>
                      <a:r>
                        <a:rPr lang="en-US" sz="1600" b="0">
                          <a:latin typeface="微软雅黑" panose="020B0503020204020204" pitchFamily="34" charset="-122"/>
                          <a:ea typeface="微软雅黑" panose="020B0503020204020204" pitchFamily="34" charset="-122"/>
                          <a:cs typeface="黑体" panose="02010609060101010101" charset="-122"/>
                        </a:rPr>
                        <a:t>管理部分</a:t>
                      </a:r>
                      <a:endParaRPr lang="en-US" altLang="en-US" sz="1600" b="0">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accent2"/>
                    </a:solid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1600" b="0">
                          <a:latin typeface="微软雅黑" panose="020B0503020204020204" pitchFamily="34" charset="-122"/>
                          <a:ea typeface="微软雅黑" panose="020B0503020204020204" pitchFamily="34" charset="-122"/>
                          <a:cs typeface="黑体" panose="02010609060101010101" charset="-122"/>
                        </a:rPr>
                        <a:t>标准分值</a:t>
                      </a:r>
                      <a:endParaRPr lang="en-US" altLang="en-US" sz="1600" b="0">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accent2"/>
                    </a:solidFill>
                  </a:tcPr>
                </a:tc>
                <a:tc>
                  <a:txBody>
                    <a:bodyPr/>
                    <a:lstStyle/>
                    <a:p>
                      <a:pPr indent="0" algn="ctr">
                        <a:buNone/>
                      </a:pPr>
                      <a:r>
                        <a:rPr lang="en-US" sz="1600" b="0">
                          <a:latin typeface="微软雅黑" panose="020B0503020204020204" pitchFamily="34" charset="-122"/>
                          <a:ea typeface="微软雅黑" panose="020B0503020204020204" pitchFamily="34" charset="-122"/>
                          <a:cs typeface="微软雅黑" panose="020B0503020204020204" pitchFamily="34" charset="-122"/>
                        </a:rPr>
                        <a:t>权重（ai）</a:t>
                      </a:r>
                      <a:endParaRPr lang="en-US" altLang="en-US" sz="1600" b="0">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accent2"/>
                    </a:solid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solidFill>
                            <a:schemeClr val="bg1"/>
                          </a:solidFill>
                          <a:latin typeface="微软雅黑" panose="020B0503020204020204" pitchFamily="34" charset="-122"/>
                          <a:ea typeface="微软雅黑" panose="020B0503020204020204" pitchFamily="34" charset="-122"/>
                          <a:cs typeface="黑体" panose="02010609060101010101" charset="-122"/>
                        </a:rPr>
                        <a:t>序号</a:t>
                      </a:r>
                      <a:endParaRPr lang="en-US" altLang="en-US" sz="1600" b="0">
                        <a:solidFill>
                          <a:schemeClr val="bg1"/>
                        </a:solidFill>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005DA2"/>
                    </a:solidFill>
                  </a:tcPr>
                </a:tc>
                <a:tc gridSpan="2">
                  <a:txBody>
                    <a:bodyPr/>
                    <a:lstStyle/>
                    <a:p>
                      <a:pPr indent="0" algn="ctr">
                        <a:buNone/>
                      </a:pPr>
                      <a:r>
                        <a:rPr lang="en-US" sz="1600" b="0">
                          <a:solidFill>
                            <a:schemeClr val="bg1"/>
                          </a:solidFill>
                          <a:latin typeface="微软雅黑" panose="020B0503020204020204" pitchFamily="34" charset="-122"/>
                          <a:ea typeface="微软雅黑" panose="020B0503020204020204" pitchFamily="34" charset="-122"/>
                          <a:cs typeface="黑体" panose="02010609060101010101" charset="-122"/>
                        </a:rPr>
                        <a:t>管理要素</a:t>
                      </a:r>
                      <a:endParaRPr lang="en-US" altLang="en-US" sz="1600" b="0">
                        <a:solidFill>
                          <a:schemeClr val="bg1"/>
                        </a:solidFill>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005DA2"/>
                    </a:solid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1600" b="0">
                          <a:solidFill>
                            <a:schemeClr val="bg1"/>
                          </a:solidFill>
                          <a:latin typeface="微软雅黑" panose="020B0503020204020204" pitchFamily="34" charset="-122"/>
                          <a:ea typeface="微软雅黑" panose="020B0503020204020204" pitchFamily="34" charset="-122"/>
                          <a:cs typeface="黑体" panose="02010609060101010101" charset="-122"/>
                        </a:rPr>
                        <a:t>标准分值</a:t>
                      </a:r>
                      <a:endParaRPr lang="en-US" altLang="en-US" sz="1600" b="0">
                        <a:solidFill>
                          <a:schemeClr val="bg1"/>
                        </a:solidFill>
                        <a:latin typeface="微软雅黑" panose="020B0503020204020204" pitchFamily="34" charset="-122"/>
                        <a:ea typeface="微软雅黑" panose="020B0503020204020204" pitchFamily="34" charset="-122"/>
                        <a:cs typeface="黑体" panose="0201060906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005DA2"/>
                    </a:solidFill>
                  </a:tcPr>
                </a:tc>
                <a:tc>
                  <a:txBody>
                    <a:bodyPr/>
                    <a:lstStyle/>
                    <a:p>
                      <a:pPr indent="0" algn="ctr">
                        <a:buNone/>
                      </a:pPr>
                      <a:r>
                        <a:rPr lang="en-US" sz="1600" b="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权重（ai）</a:t>
                      </a:r>
                      <a:endParaRPr lang="en-US" altLang="en-US" sz="1600" b="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005DA2"/>
                    </a:solidFill>
                  </a:tcPr>
                </a:tc>
              </a:tr>
              <a:tr h="243840">
                <a:tc rowSpan="7">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一</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7" gridSpan="2">
                  <a:txBody>
                    <a:bodyPr/>
                    <a:lstStyle/>
                    <a:p>
                      <a:pPr indent="0" algn="ctr">
                        <a:buNone/>
                      </a:pPr>
                      <a:r>
                        <a:rPr lang="en-US" sz="1600" b="1">
                          <a:latin typeface="微软雅黑" panose="020B0503020204020204" pitchFamily="34" charset="-122"/>
                          <a:ea typeface="微软雅黑" panose="020B0503020204020204" pitchFamily="34" charset="-122"/>
                          <a:cs typeface="Times New Roman" panose="02020603050405020304" pitchFamily="18" charset="0"/>
                        </a:rPr>
                        <a:t>安全基础管理</a:t>
                      </a:r>
                      <a:endParaRPr lang="en-US" altLang="en-US" sz="16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7"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tcPr>
                </a:tc>
                <a:tc rowSpan="7">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7">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0.15</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一</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理念目标和矿长安全承诺</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0.03</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gridSpan="2">
                  <a:tcPr>
                    <a:lnL w="12700" cap="flat" cmpd="sng">
                      <a:solidFill>
                        <a:srgbClr val="000000"/>
                      </a:solidFill>
                      <a:prstDash val="solid"/>
                      <a:headEnd type="none" w="med" len="med"/>
                      <a:tailEnd type="none" w="med" len="med"/>
                    </a:lnL>
                  </a:tcPr>
                </a:tc>
                <a:tc vMerge="1" h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二</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组织机构</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0.03</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gridSpan="2">
                  <a:tcPr>
                    <a:lnL w="12700" cap="flat" cmpd="sng">
                      <a:solidFill>
                        <a:srgbClr val="000000"/>
                      </a:solidFill>
                      <a:prstDash val="solid"/>
                      <a:headEnd type="none" w="med" len="med"/>
                      <a:tailEnd type="none" w="med" len="med"/>
                    </a:lnL>
                  </a:tcPr>
                </a:tc>
                <a:tc vMerge="1" h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三</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安全生产责任制及安全管理制度</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0.03</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gridSpan="2">
                  <a:tcPr>
                    <a:lnL w="12700" cap="flat" cmpd="sng">
                      <a:solidFill>
                        <a:srgbClr val="000000"/>
                      </a:solidFill>
                      <a:prstDash val="solid"/>
                      <a:headEnd type="none" w="med" len="med"/>
                      <a:tailEnd type="none" w="med" len="med"/>
                    </a:lnL>
                  </a:tcPr>
                </a:tc>
                <a:tc vMerge="1" h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四</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从业人员素质</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0.06</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gridSpan="2">
                  <a:tcPr>
                    <a:lnL w="12700" cap="flat" cmpd="sng">
                      <a:solidFill>
                        <a:srgbClr val="000000"/>
                      </a:solidFill>
                      <a:prstDash val="solid"/>
                      <a:headEnd type="none" w="med" len="med"/>
                      <a:tailEnd type="none" w="med" len="med"/>
                    </a:lnL>
                  </a:tcPr>
                </a:tc>
                <a:tc vMerge="1" h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五</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安全风险分级管控</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0.15</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gridSpan="2">
                  <a:tcPr>
                    <a:lnL w="12700" cap="flat" cmpd="sng">
                      <a:solidFill>
                        <a:srgbClr val="000000"/>
                      </a:solidFill>
                      <a:prstDash val="solid"/>
                      <a:headEnd type="none" w="med" len="med"/>
                      <a:tailEnd type="none" w="med" len="med"/>
                    </a:lnL>
                  </a:tcPr>
                </a:tc>
                <a:tc vMerge="1" h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六</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事故隐患排查治理</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0.15</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gridSpan="2">
                  <a:tcPr>
                    <a:lnL w="12700" cap="flat" cmpd="sng">
                      <a:solidFill>
                        <a:srgbClr val="000000"/>
                      </a:solidFill>
                      <a:prstDash val="solid"/>
                      <a:headEnd type="none" w="med" len="med"/>
                      <a:tailEnd type="none" w="med" len="med"/>
                    </a:lnL>
                    <a:lnB w="12700" cap="flat" cmpd="sng">
                      <a:solidFill>
                        <a:srgbClr val="000000"/>
                      </a:solidFill>
                      <a:prstDash val="solid"/>
                      <a:headEnd type="none" w="med" len="med"/>
                      <a:tailEnd type="none" w="med" len="med"/>
                    </a:lnB>
                  </a:tcPr>
                </a:tc>
                <a:tc vMerge="1" hMerge="1">
                  <a:tcPr>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八</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持续改进</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0.05</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二</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a:buNone/>
                      </a:pPr>
                      <a:r>
                        <a:rPr lang="en-US" sz="1600" b="1">
                          <a:latin typeface="微软雅黑" panose="020B0503020204020204" pitchFamily="34" charset="-122"/>
                          <a:ea typeface="微软雅黑" panose="020B0503020204020204" pitchFamily="34" charset="-122"/>
                          <a:cs typeface="Times New Roman" panose="02020603050405020304" pitchFamily="18" charset="0"/>
                        </a:rPr>
                        <a:t>重大灾害防治</a:t>
                      </a:r>
                      <a:endParaRPr lang="en-US" altLang="en-US" sz="16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0.16</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gridSpan="5">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 /</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43840">
                <a:tc rowSpan="8">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三</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8">
                  <a:txBody>
                    <a:bodyPr/>
                    <a:lstStyle/>
                    <a:p>
                      <a:pPr indent="0" algn="ctr">
                        <a:buNone/>
                      </a:pPr>
                      <a:r>
                        <a:rPr lang="en-US" sz="1600" b="1">
                          <a:latin typeface="微软雅黑" panose="020B0503020204020204" pitchFamily="34" charset="-122"/>
                          <a:ea typeface="微软雅黑" panose="020B0503020204020204" pitchFamily="34" charset="-122"/>
                          <a:cs typeface="Times New Roman" panose="02020603050405020304" pitchFamily="18" charset="0"/>
                        </a:rPr>
                        <a:t>专业</a:t>
                      </a:r>
                      <a:endParaRPr lang="en-US" sz="1600" b="1">
                        <a:latin typeface="微软雅黑" panose="020B0503020204020204" pitchFamily="34" charset="-122"/>
                        <a:ea typeface="微软雅黑" panose="020B0503020204020204" pitchFamily="34" charset="-122"/>
                        <a:cs typeface="Times New Roman" panose="02020603050405020304" pitchFamily="18" charset="0"/>
                      </a:endParaRPr>
                    </a:p>
                    <a:p>
                      <a:pPr indent="0" algn="ctr">
                        <a:buNone/>
                      </a:pPr>
                      <a:r>
                        <a:rPr lang="en-US" sz="1600" b="1">
                          <a:latin typeface="微软雅黑" panose="020B0503020204020204" pitchFamily="34" charset="-122"/>
                          <a:ea typeface="微软雅黑" panose="020B0503020204020204" pitchFamily="34" charset="-122"/>
                          <a:cs typeface="Times New Roman" panose="02020603050405020304" pitchFamily="18" charset="0"/>
                        </a:rPr>
                        <a:t>管理</a:t>
                      </a:r>
                      <a:endParaRPr lang="en-US" altLang="en-US" sz="16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通风</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0.12</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8">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七</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8">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质量</a:t>
                      </a:r>
                      <a:endParaRPr lang="en-US" sz="1600" b="0">
                        <a:latin typeface="微软雅黑" panose="020B0503020204020204" pitchFamily="34" charset="-122"/>
                        <a:ea typeface="微软雅黑" panose="020B0503020204020204" pitchFamily="34" charset="-122"/>
                        <a:cs typeface="仿宋_GB2312" panose="02010609030101010101" charset="-122"/>
                      </a:endParaRPr>
                    </a:p>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控制</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通风</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地质测量</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地质灾害防治与测量</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0.08</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采煤</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采煤</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0.07</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掘进</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掘进</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0.07</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机电</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机电</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0.06</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运输</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0.1</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运输</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0.05</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调度应急和</a:t>
                      </a:r>
                      <a:endParaRPr lang="en-US" sz="1600" b="0">
                        <a:latin typeface="微软雅黑" panose="020B0503020204020204" pitchFamily="34" charset="-122"/>
                        <a:ea typeface="微软雅黑" panose="020B0503020204020204" pitchFamily="34" charset="-122"/>
                        <a:cs typeface="Times New Roman" panose="02020603050405020304" pitchFamily="18" charset="0"/>
                      </a:endParaRPr>
                    </a:p>
                    <a:p>
                      <a:pPr indent="0" algn="ctr">
                        <a:buNone/>
                      </a:pPr>
                      <a:r>
                        <a:rPr lang="en-US" sz="1600" b="0">
                          <a:latin typeface="宋体" panose="02010600030101010101" pitchFamily="2" charset="-122"/>
                          <a:ea typeface="宋体" panose="02010600030101010101" pitchFamily="2" charset="-122"/>
                          <a:cs typeface="Times New Roman" panose="02020603050405020304" pitchFamily="18" charset="0"/>
                        </a:rPr>
                        <a:t>“</a:t>
                      </a:r>
                      <a:r>
                        <a:rPr lang="en-US" sz="1600" b="0">
                          <a:latin typeface="微软雅黑" panose="020B0503020204020204" pitchFamily="34" charset="-122"/>
                          <a:ea typeface="微软雅黑" panose="020B0503020204020204" pitchFamily="34" charset="-122"/>
                          <a:cs typeface="Times New Roman" panose="02020603050405020304" pitchFamily="18" charset="0"/>
                        </a:rPr>
                        <a:t>三堂一舍</a:t>
                      </a:r>
                      <a:r>
                        <a:rPr lang="en-US" sz="1600" b="0">
                          <a:latin typeface="宋体" panose="02010600030101010101" pitchFamily="2" charset="-122"/>
                          <a:ea typeface="宋体" panose="02010600030101010101" pitchFamily="2" charset="-122"/>
                          <a:cs typeface="Times New Roman" panose="02020603050405020304" pitchFamily="18" charset="0"/>
                        </a:rPr>
                        <a:t>”</a:t>
                      </a:r>
                      <a:endParaRPr lang="en-US" altLang="en-US" sz="1600" b="0">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0.07</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调度和应急管理</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0.04</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50215">
                <a:tc vMerge="1">
                  <a:tcPr>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indent="0" algn="ctr">
                        <a:buNone/>
                      </a:pPr>
                      <a:r>
                        <a:rPr lang="en-US" sz="1600" b="0">
                          <a:latin typeface="微软雅黑" panose="020B0503020204020204" pitchFamily="34" charset="-122"/>
                          <a:ea typeface="微软雅黑" panose="020B0503020204020204" pitchFamily="34" charset="-122"/>
                          <a:cs typeface="仿宋_GB2312" panose="02010609030101010101" charset="-122"/>
                        </a:rPr>
                        <a:t>职业病危害防治和地面设施</a:t>
                      </a:r>
                      <a:endParaRPr lang="en-US" altLang="en-US" sz="1600" b="0">
                        <a:latin typeface="微软雅黑" panose="020B0503020204020204" pitchFamily="34" charset="-122"/>
                        <a:ea typeface="微软雅黑" panose="020B0503020204020204" pitchFamily="34" charset="-122"/>
                        <a:cs typeface="仿宋_GB2312" panose="02010609030101010101" charset="-122"/>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100</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600" b="0">
                          <a:latin typeface="微软雅黑" panose="020B0503020204020204" pitchFamily="34" charset="-122"/>
                          <a:ea typeface="微软雅黑" panose="020B0503020204020204" pitchFamily="34" charset="-122"/>
                          <a:cs typeface="Times New Roman" panose="02020603050405020304" pitchFamily="18" charset="0"/>
                        </a:rPr>
                        <a:t>0.03</a:t>
                      </a:r>
                      <a:endParaRPr lang="en-US" altLang="en-US" sz="1600" b="0">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6" name="剪去单角的矩形 15"/>
          <p:cNvSpPr/>
          <p:nvPr/>
        </p:nvSpPr>
        <p:spPr>
          <a:xfrm>
            <a:off x="6958330" y="204470"/>
            <a:ext cx="4617720" cy="466090"/>
          </a:xfrm>
          <a:prstGeom prst="snip1Rect">
            <a:avLst/>
          </a:prstGeom>
          <a:solidFill>
            <a:srgbClr val="00B0F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2"/>
            </p:custDataLst>
          </p:nvPr>
        </p:nvSpPr>
        <p:spPr>
          <a:xfrm>
            <a:off x="7034530" y="232410"/>
            <a:ext cx="4664075" cy="272415"/>
          </a:xfrm>
          <a:prstGeom prst="rect">
            <a:avLst/>
          </a:prstGeom>
          <a:noFill/>
        </p:spPr>
        <p:txBody>
          <a:bodyPr wrap="square" rtlCol="0">
            <a:noAutofit/>
          </a:bodyPr>
          <a:lstStyle/>
          <a:p>
            <a:r>
              <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rPr>
              <a:t>全国煤矿安全生产标准化现场会</a:t>
            </a:r>
            <a:endParaRPr lang="zh-CN" altLang="en-US">
              <a:ln>
                <a:noFill/>
              </a:ln>
              <a:solidFill>
                <a:schemeClr val="bg1"/>
              </a:solidFill>
              <a:effectLst>
                <a:outerShdw blurRad="38100" dist="19050" dir="2700000" algn="tl" rotWithShape="0">
                  <a:schemeClr val="dk1">
                    <a:lumMod val="50000"/>
                    <a:alpha val="40000"/>
                    <a:alpha val="40000"/>
                    <a:lumMod val="50000"/>
                  </a:schemeClr>
                </a:outerShdw>
              </a:effectLst>
              <a:latin typeface="方正黑体_GBK" panose="03000509000000000000" charset="-122"/>
              <a:ea typeface="方正黑体_GBK" panose="03000509000000000000" charset="-122"/>
            </a:endParaRPr>
          </a:p>
        </p:txBody>
      </p:sp>
      <p:cxnSp>
        <p:nvCxnSpPr>
          <p:cNvPr id="25" name="直接连接符 24"/>
          <p:cNvCxnSpPr/>
          <p:nvPr/>
        </p:nvCxnSpPr>
        <p:spPr>
          <a:xfrm flipH="1">
            <a:off x="2354580" y="693420"/>
            <a:ext cx="9843770" cy="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cxnSp>
        <p:nvCxnSpPr>
          <p:cNvPr id="8" name="直接连接符 7"/>
          <p:cNvCxnSpPr/>
          <p:nvPr/>
        </p:nvCxnSpPr>
        <p:spPr>
          <a:xfrm flipH="1">
            <a:off x="0" y="693420"/>
            <a:ext cx="12198350" cy="70"/>
          </a:xfrm>
          <a:prstGeom prst="line">
            <a:avLst/>
          </a:prstGeom>
          <a:ln w="57150" cap="flat" cmpd="sng">
            <a:solidFill>
              <a:srgbClr val="00B0F0"/>
            </a:solidFill>
            <a:prstDash val="solid"/>
            <a:miter lim="800000"/>
            <a:headEnd type="none"/>
            <a:tailEnd type="none"/>
          </a:ln>
        </p:spPr>
        <p:style>
          <a:lnRef idx="2">
            <a:schemeClr val="accent1"/>
          </a:lnRef>
          <a:fillRef idx="0">
            <a:srgbClr val="FFFFFF"/>
          </a:fillRef>
          <a:effectRef idx="0">
            <a:srgbClr val="FFFFFF"/>
          </a:effectRef>
          <a:fontRef idx="minor">
            <a:schemeClr val="tx1"/>
          </a:fontRef>
        </p:style>
      </p:cxnSp>
      <p:sp>
        <p:nvSpPr>
          <p:cNvPr id="9" name="矩形 8"/>
          <p:cNvSpPr/>
          <p:nvPr/>
        </p:nvSpPr>
        <p:spPr>
          <a:xfrm>
            <a:off x="122511" y="26590"/>
            <a:ext cx="1656184" cy="594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2"/>
          <p:cNvSpPr txBox="1"/>
          <p:nvPr/>
        </p:nvSpPr>
        <p:spPr>
          <a:xfrm>
            <a:off x="122511" y="148590"/>
            <a:ext cx="2895600" cy="521970"/>
          </a:xfrm>
          <a:prstGeom prst="rect">
            <a:avLst/>
          </a:prstGeom>
          <a:noFill/>
        </p:spPr>
        <p:txBody>
          <a:bodyPr wrap="square" rtlCol="0">
            <a:spAutoFit/>
          </a:bodyPr>
          <a:lstStyle/>
          <a:p>
            <a:pPr algn="ctr"/>
            <a:r>
              <a:rPr lang="zh-CN" altLang="en-US" sz="2800" b="1" dirty="0">
                <a:solidFill>
                  <a:schemeClr val="accent1"/>
                </a:solidFill>
                <a:latin typeface="微软雅黑" panose="020B0503020204020204" pitchFamily="34" charset="-122"/>
                <a:ea typeface="微软雅黑" panose="020B0503020204020204" pitchFamily="34" charset="-122"/>
              </a:rPr>
              <a:t>第一部分</a:t>
            </a:r>
            <a:r>
              <a:rPr lang="en-US" altLang="zh-CN" sz="2800" b="1" dirty="0">
                <a:solidFill>
                  <a:schemeClr val="accent1"/>
                </a:solidFill>
                <a:latin typeface="微软雅黑" panose="020B0503020204020204" pitchFamily="34" charset="-122"/>
                <a:ea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rPr>
              <a:t>总则</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DIAGRAM_VIRTUALLY_FRAME" val="{&quot;height&quot;:427.2190551181102,&quot;left&quot;:110.61141732283463,&quot;top&quot;:76.7971653543307,&quot;width&quot;:745.2}"/>
</p:tagLst>
</file>

<file path=ppt/tags/tag100.xml><?xml version="1.0" encoding="utf-8"?>
<p:tagLst xmlns:p="http://schemas.openxmlformats.org/presentationml/2006/main">
  <p:tag name="MH" val="20171021131324"/>
  <p:tag name="MH_LIBRARY" val="GRAPHIC"/>
  <p:tag name="MH_TYPE" val="SubTitle"/>
  <p:tag name="MH_ORDER" val="1"/>
</p:tagLst>
</file>

<file path=ppt/tags/tag101.xml><?xml version="1.0" encoding="utf-8"?>
<p:tagLst xmlns:p="http://schemas.openxmlformats.org/presentationml/2006/main">
  <p:tag name="KSO_WM_DIAGRAM_VIRTUALLY_FRAME" val="{&quot;height&quot;:321.4150393700787,&quot;left&quot;:236.89818897637798,&quot;top&quot;:172.08188976377954,&quot;width&quot;:627.5040944881888}"/>
</p:tagLst>
</file>

<file path=ppt/tags/tag102.xml><?xml version="1.0" encoding="utf-8"?>
<p:tagLst xmlns:p="http://schemas.openxmlformats.org/presentationml/2006/main">
  <p:tag name="KSO_WM_DIAGRAM_VIRTUALLY_FRAME" val="{&quot;height&quot;:321.4150393700787,&quot;left&quot;:236.89818897637798,&quot;top&quot;:172.08188976377954,&quot;width&quot;:627.5040944881888}"/>
</p:tagLst>
</file>

<file path=ppt/tags/tag103.xml><?xml version="1.0" encoding="utf-8"?>
<p:tagLst xmlns:p="http://schemas.openxmlformats.org/presentationml/2006/main">
  <p:tag name="KSO_WM_DIAGRAM_VIRTUALLY_FRAME" val="{&quot;height&quot;:321.4150393700787,&quot;left&quot;:236.89818897637798,&quot;top&quot;:172.08188976377954,&quot;width&quot;:627.5040944881888}"/>
</p:tagLst>
</file>

<file path=ppt/tags/tag104.xml><?xml version="1.0" encoding="utf-8"?>
<p:tagLst xmlns:p="http://schemas.openxmlformats.org/presentationml/2006/main">
  <p:tag name="KSO_WM_DIAGRAM_VIRTUALLY_FRAME" val="{&quot;height&quot;:321.4150393700787,&quot;left&quot;:236.89818897637798,&quot;top&quot;:172.08188976377954,&quot;width&quot;:627.5040944881888}"/>
</p:tagLst>
</file>

<file path=ppt/tags/tag105.xml><?xml version="1.0" encoding="utf-8"?>
<p:tagLst xmlns:p="http://schemas.openxmlformats.org/presentationml/2006/main">
  <p:tag name="KSO_WM_DIAGRAM_VIRTUALLY_FRAME" val="{&quot;height&quot;:321.4150393700787,&quot;left&quot;:236.89818897637798,&quot;top&quot;:172.08188976377954,&quot;width&quot;:627.5040944881888}"/>
</p:tagLst>
</file>

<file path=ppt/tags/tag106.xml><?xml version="1.0" encoding="utf-8"?>
<p:tagLst xmlns:p="http://schemas.openxmlformats.org/presentationml/2006/main">
  <p:tag name="KSO_WM_DIAGRAM_VIRTUALLY_FRAME" val="{&quot;height&quot;:321.4150393700787,&quot;left&quot;:236.89818897637798,&quot;top&quot;:172.08188976377954,&quot;width&quot;:627.5040944881888}"/>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MH" val="20171021131324"/>
  <p:tag name="MH_LIBRARY" val="GRAPHIC"/>
  <p:tag name="MH_TYPE" val="SubTitle"/>
  <p:tag name="MH_ORDER" val="1"/>
</p:tagLst>
</file>

<file path=ppt/tags/tag109.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1.xml><?xml version="1.0" encoding="utf-8"?>
<p:tagLst xmlns:p="http://schemas.openxmlformats.org/presentationml/2006/main">
  <p:tag name="KSO_WM_DIAGRAM_VIRTUALLY_FRAME" val="{&quot;height&quot;:427.2190551181102,&quot;left&quot;:110.61141732283463,&quot;top&quot;:76.7971653543307,&quot;width&quot;:745.2}"/>
</p:tagLst>
</file>

<file path=ppt/tags/tag110.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11.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12.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MH" val="20171021131324"/>
  <p:tag name="MH_LIBRARY" val="GRAPHIC"/>
  <p:tag name="MH_TYPE" val="SubTitle"/>
  <p:tag name="MH_ORDER" val="1"/>
</p:tagLst>
</file>

<file path=ppt/tags/tag115.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16.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17.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18.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19.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2.xml><?xml version="1.0" encoding="utf-8"?>
<p:tagLst xmlns:p="http://schemas.openxmlformats.org/presentationml/2006/main">
  <p:tag name="KSO_WM_DIAGRAM_VIRTUALLY_FRAME" val="{&quot;height&quot;:427.2190551181102,&quot;left&quot;:110.61141732283463,&quot;top&quot;:76.7971653543307,&quot;width&quot;:745.2}"/>
</p:tagLst>
</file>

<file path=ppt/tags/tag120.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21.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22.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23.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24.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25.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26.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27.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28.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29.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3.xml><?xml version="1.0" encoding="utf-8"?>
<p:tagLst xmlns:p="http://schemas.openxmlformats.org/presentationml/2006/main">
  <p:tag name="KSO_WM_DIAGRAM_VIRTUALLY_FRAME" val="{&quot;height&quot;:427.2190551181102,&quot;left&quot;:110.61141732283463,&quot;top&quot;:76.7971653543307,&quot;width&quot;:745.2}"/>
</p:tagLst>
</file>

<file path=ppt/tags/tag130.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31.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32.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33.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34.xml><?xml version="1.0" encoding="utf-8"?>
<p:tagLst xmlns:p="http://schemas.openxmlformats.org/presentationml/2006/main">
  <p:tag name="KSO_WM_DIAGRAM_VIRTUALLY_FRAME" val="{&quot;height&quot;:313.66700787401567,&quot;left&quot;:266.02511811023624,&quot;top&quot;:198.29968503937008,&quot;width&quot;:647.7248818897638}"/>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MH" val="20171021131324"/>
  <p:tag name="MH_LIBRARY" val="GRAPHIC"/>
  <p:tag name="MH_TYPE" val="SubTitle"/>
  <p:tag name="MH_ORDER" val="1"/>
</p:tagLst>
</file>

<file path=ppt/tags/tag137.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38.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39.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4.xml><?xml version="1.0" encoding="utf-8"?>
<p:tagLst xmlns:p="http://schemas.openxmlformats.org/presentationml/2006/main">
  <p:tag name="KSO_WM_DIAGRAM_VIRTUALLY_FRAME" val="{&quot;height&quot;:427.2190551181102,&quot;left&quot;:110.61141732283463,&quot;top&quot;:76.7971653543307,&quot;width&quot;:745.2}"/>
</p:tagLst>
</file>

<file path=ppt/tags/tag140.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41.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42.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43.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44.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45.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46.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47.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48.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DIAGRAM_VIRTUALLY_FRAME" val="{&quot;height&quot;:427.2190551181102,&quot;left&quot;:110.61141732283463,&quot;top&quot;:76.7971653543307,&quot;width&quot;:745.2}"/>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UNIT_TABLE_BEAUTIFY" val="smartTable{afc001d2-11df-4c88-a59e-2ecce45a7ec9}"/>
  <p:tag name="TABLE_ENDDRAG_ORIGIN_RECT" val="848*381"/>
  <p:tag name="TABLE_ENDDRAG_RECT" val="75*114*848*381"/>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DIAGRAM_VIRTUALLY_FRAME" val="{&quot;height&quot;:427.2190551181102,&quot;left&quot;:110.61141732283463,&quot;top&quot;:76.7971653543307,&quot;width&quot;:745.2}"/>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DIAGRAM_VIRTUALLY_FRAME" val="{&quot;height&quot;:279.8193700787402,&quot;left&quot;:49.56732283464567,&quot;top&quot;:81.37307086614173,&quot;width&quot;:621.2327559055118}"/>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427.2190551181102,&quot;left&quot;:110.61141732283463,&quot;top&quot;:76.7971653543307,&quot;width&quot;:745.2}"/>
</p:tagLst>
</file>

<file path=ppt/tags/tag170.xml><?xml version="1.0" encoding="utf-8"?>
<p:tagLst xmlns:p="http://schemas.openxmlformats.org/presentationml/2006/main">
  <p:tag name="KSO_WM_DIAGRAM_VIRTUALLY_FRAME" val="{&quot;height&quot;:279.8193700787402,&quot;left&quot;:49.56732283464567,&quot;top&quot;:81.37307086614173,&quot;width&quot;:621.2327559055118}"/>
</p:tagLst>
</file>

<file path=ppt/tags/tag171.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172.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173.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DIAGRAM_VIRTUALLY_FRAME" val="{&quot;height&quot;:279.8193700787402,&quot;left&quot;:49.56732283464567,&quot;top&quot;:81.37307086614173,&quot;width&quot;:621.2327559055118}"/>
</p:tagLst>
</file>

<file path=ppt/tags/tag18.xml><?xml version="1.0" encoding="utf-8"?>
<p:tagLst xmlns:p="http://schemas.openxmlformats.org/presentationml/2006/main">
  <p:tag name="KSO_WM_DIAGRAM_VIRTUALLY_FRAME" val="{&quot;height&quot;:427.2190551181102,&quot;left&quot;:110.61141732283463,&quot;top&quot;:76.7971653543307,&quot;width&quot;:745.2}"/>
</p:tagLst>
</file>

<file path=ppt/tags/tag180.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181.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182.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DIAGRAM_VIRTUALLY_FRAME" val="{&quot;height&quot;:279.8193700787402,&quot;left&quot;:49.56732283464567,&quot;top&quot;:81.37307086614173,&quot;width&quot;:621.2327559055118}"/>
</p:tagLst>
</file>

<file path=ppt/tags/tag189.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19.xml><?xml version="1.0" encoding="utf-8"?>
<p:tagLst xmlns:p="http://schemas.openxmlformats.org/presentationml/2006/main">
  <p:tag name="KSO_WM_DIAGRAM_VIRTUALLY_FRAME" val="{&quot;height&quot;:427.2190551181102,&quot;left&quot;:110.61141732283463,&quot;top&quot;:76.7971653543307,&quot;width&quot;:745.2}"/>
</p:tagLst>
</file>

<file path=ppt/tags/tag190.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DIAGRAM_VIRTUALLY_FRAME" val="{&quot;height&quot;:360,&quot;left&quot;:43.65,&quot;top&quot;:145.45,&quot;width&quot;:882.75}"/>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 name="KSO_WM_DIAGRAM_VIRTUALLY_FRAME" val="{&quot;height&quot;:360,&quot;left&quot;:43.65,&quot;top&quot;:145.45,&quot;width&quot;:882.75}"/>
</p:tagLst>
</file>

<file path=ppt/tags/tag197.xml><?xml version="1.0" encoding="utf-8"?>
<p:tagLst xmlns:p="http://schemas.openxmlformats.org/presentationml/2006/main">
  <p:tag name="KSO_WM_BEAUTIFY_FLAG" val=""/>
  <p:tag name="KSO_WM_DIAGRAM_VIRTUALLY_FRAME" val="{&quot;height&quot;:360,&quot;left&quot;:43.65,&quot;top&quot;:145.45,&quot;width&quot;:882.75}"/>
</p:tagLst>
</file>

<file path=ppt/tags/tag198.xml><?xml version="1.0" encoding="utf-8"?>
<p:tagLst xmlns:p="http://schemas.openxmlformats.org/presentationml/2006/main">
  <p:tag name="KSO_WM_BEAUTIFY_FLAG" val=""/>
  <p:tag name="KSO_WM_DIAGRAM_VIRTUALLY_FRAME" val="{&quot;height&quot;:360,&quot;left&quot;:43.65,&quot;top&quot;:145.45,&quot;width&quot;:882.75}"/>
</p:tagLst>
</file>

<file path=ppt/tags/tag199.xml><?xml version="1.0" encoding="utf-8"?>
<p:tagLst xmlns:p="http://schemas.openxmlformats.org/presentationml/2006/main">
  <p:tag name="KSO_WM_DIAGRAM_VIRTUALLY_FRAME" val="{&quot;height&quot;:360,&quot;left&quot;:43.65,&quot;top&quot;:145.45,&quot;width&quot;:882.75}"/>
</p:tagLst>
</file>

<file path=ppt/tags/tag2.xml><?xml version="1.0" encoding="utf-8"?>
<p:tagLst xmlns:p="http://schemas.openxmlformats.org/presentationml/2006/main">
  <p:tag name="KSO_WM_DIAGRAM_VIRTUALLY_FRAME" val="{&quot;height&quot;:427.2190551181102,&quot;left&quot;:110.61141732283463,&quot;top&quot;:76.7971653543307,&quot;width&quot;:745.2}"/>
</p:tagLst>
</file>

<file path=ppt/tags/tag20.xml><?xml version="1.0" encoding="utf-8"?>
<p:tagLst xmlns:p="http://schemas.openxmlformats.org/presentationml/2006/main">
  <p:tag name="KSO_WM_DIAGRAM_VIRTUALLY_FRAME" val="{&quot;height&quot;:427.2190551181102,&quot;left&quot;:110.61141732283463,&quot;top&quot;:76.7971653543307,&quot;width&quot;:745.2}"/>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MH" val="20151122101054"/>
  <p:tag name="MH_LIBRARY" val="GRAPHIC"/>
  <p:tag name="MH_TYPE" val="Other"/>
  <p:tag name="MH_ORDER" val="1"/>
</p:tagLst>
</file>

<file path=ppt/tags/tag205.xml><?xml version="1.0" encoding="utf-8"?>
<p:tagLst xmlns:p="http://schemas.openxmlformats.org/presentationml/2006/main">
  <p:tag name="MH" val="20151122101054"/>
  <p:tag name="MH_LIBRARY" val="GRAPHIC"/>
  <p:tag name="MH_TYPE" val="SubTitle"/>
  <p:tag name="MH_ORDER" val="1"/>
</p:tagLst>
</file>

<file path=ppt/tags/tag206.xml><?xml version="1.0" encoding="utf-8"?>
<p:tagLst xmlns:p="http://schemas.openxmlformats.org/presentationml/2006/main">
  <p:tag name="MH" val="20151122101054"/>
  <p:tag name="MH_LIBRARY" val="GRAPHIC"/>
  <p:tag name="MH_TYPE" val="Other"/>
  <p:tag name="MH_ORDER" val="2"/>
</p:tagLst>
</file>

<file path=ppt/tags/tag207.xml><?xml version="1.0" encoding="utf-8"?>
<p:tagLst xmlns:p="http://schemas.openxmlformats.org/presentationml/2006/main">
  <p:tag name="MH" val="20151122101054"/>
  <p:tag name="MH_LIBRARY" val="GRAPHIC"/>
  <p:tag name="MH_TYPE" val="SubTitle"/>
  <p:tag name="MH_ORDER" val="2"/>
</p:tagLst>
</file>

<file path=ppt/tags/tag208.xml><?xml version="1.0" encoding="utf-8"?>
<p:tagLst xmlns:p="http://schemas.openxmlformats.org/presentationml/2006/main">
  <p:tag name="MH" val="20151121172327"/>
  <p:tag name="MH_LIBRARY" val="GRAPHIC"/>
  <p:tag name="MH_TYPE" val="SubTitle"/>
  <p:tag name="MH_ORDER" val="1"/>
</p:tagLst>
</file>

<file path=ppt/tags/tag209.xml><?xml version="1.0" encoding="utf-8"?>
<p:tagLst xmlns:p="http://schemas.openxmlformats.org/presentationml/2006/main">
  <p:tag name="MH" val="20151119124521"/>
  <p:tag name="MH_LIBRARY" val="GRAPHIC"/>
  <p:tag name="MH_TYPE" val="Other"/>
  <p:tag name="MH_ORDER" val="2"/>
</p:tagLst>
</file>

<file path=ppt/tags/tag21.xml><?xml version="1.0" encoding="utf-8"?>
<p:tagLst xmlns:p="http://schemas.openxmlformats.org/presentationml/2006/main">
  <p:tag name="KSO_WM_DIAGRAM_VIRTUALLY_FRAME" val="{&quot;height&quot;:427.2190551181102,&quot;left&quot;:110.61141732283463,&quot;top&quot;:76.7971653543307,&quot;width&quot;:745.2}"/>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16.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17.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18.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19.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2.xml><?xml version="1.0" encoding="utf-8"?>
<p:tagLst xmlns:p="http://schemas.openxmlformats.org/presentationml/2006/main">
  <p:tag name="KSO_WM_DIAGRAM_VIRTUALLY_FRAME" val="{&quot;height&quot;:427.2190551181102,&quot;left&quot;:110.61141732283463,&quot;top&quot;:76.7971653543307,&quot;width&quot;:745.2}"/>
</p:tagLst>
</file>

<file path=ppt/tags/tag220.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21.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22.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23.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24.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25.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26.xml><?xml version="1.0" encoding="utf-8"?>
<p:tagLst xmlns:p="http://schemas.openxmlformats.org/presentationml/2006/main">
  <p:tag name="KSO_WM_DIAGRAM_VIRTUALLY_FRAME" val="{&quot;height&quot;:307.7183464566929,&quot;left&quot;:391.9804724409449,&quot;top&quot;:193.3816535433071,&quot;width&quot;:485.66952755905515}"/>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3.xml><?xml version="1.0" encoding="utf-8"?>
<p:tagLst xmlns:p="http://schemas.openxmlformats.org/presentationml/2006/main">
  <p:tag name="KSO_WM_BEAUTIFY_FLAG" val=""/>
</p:tagLst>
</file>

<file path=ppt/tags/tag230.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31.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32.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36.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37.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38.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39.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4.xml><?xml version="1.0" encoding="utf-8"?>
<p:tagLst xmlns:p="http://schemas.openxmlformats.org/presentationml/2006/main">
  <p:tag name="TABLE_ENDDRAG_ORIGIN_RECT" val="865*424"/>
  <p:tag name="TABLE_ENDDRAG_RECT" val="43*66*865*424"/>
</p:tagLst>
</file>

<file path=ppt/tags/tag240.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41.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42.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43.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44.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45.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46.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53.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54.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55.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56.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57.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58.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59.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6.xml><?xml version="1.0" encoding="utf-8"?>
<p:tagLst xmlns:p="http://schemas.openxmlformats.org/presentationml/2006/main">
  <p:tag name="PA" val="v5.2.11"/>
</p:tagLst>
</file>

<file path=ppt/tags/tag260.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61.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62.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63.xml><?xml version="1.0" encoding="utf-8"?>
<p:tagLst xmlns:p="http://schemas.openxmlformats.org/presentationml/2006/main">
  <p:tag name="KSO_WM_DIAGRAM_VIRTUALLY_FRAME" val="{&quot;height&quot;:418.0918110236221,&quot;left&quot;:217.87511811023623,&quot;top&quot;:82.09968503937009,&quot;width&quot;:494.37496062992125}"/>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DIAGRAM_VIRTUALLY_FRAME" val="{&quot;height&quot;:493.29992125984245,&quot;left&quot;:43.65,&quot;top&quot;:14.9,&quot;width&quot;:882.75}"/>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 name="KSO_WM_DIAGRAM_VIRTUALLY_FRAME" val="{&quot;height&quot;:493.29992125984245,&quot;left&quot;:43.65,&quot;top&quot;:14.9,&quot;width&quot;:882.75}"/>
</p:tagLst>
</file>

<file path=ppt/tags/tag269.xml><?xml version="1.0" encoding="utf-8"?>
<p:tagLst xmlns:p="http://schemas.openxmlformats.org/presentationml/2006/main">
  <p:tag name="KSO_WM_BEAUTIFY_FLAG" val=""/>
  <p:tag name="KSO_WM_DIAGRAM_VIRTUALLY_FRAME" val="{&quot;height&quot;:493.29992125984245,&quot;left&quot;:43.65,&quot;top&quot;:14.9,&quot;width&quot;:882.75}"/>
</p:tagLst>
</file>

<file path=ppt/tags/tag27.xml><?xml version="1.0" encoding="utf-8"?>
<p:tagLst xmlns:p="http://schemas.openxmlformats.org/presentationml/2006/main">
  <p:tag name="PA" val="v5.2.11"/>
</p:tagLst>
</file>

<file path=ppt/tags/tag270.xml><?xml version="1.0" encoding="utf-8"?>
<p:tagLst xmlns:p="http://schemas.openxmlformats.org/presentationml/2006/main">
  <p:tag name="KSO_WM_DIAGRAM_VIRTUALLY_FRAME" val="{&quot;height&quot;:279.8193700787402,&quot;left&quot;:49.56732283464567,&quot;top&quot;:81.37307086614173,&quot;width&quot;:621.2327559055118}"/>
</p:tagLst>
</file>

<file path=ppt/tags/tag271.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UNIT_TABLE_BEAUTIFY" val="smartTable{25d846ec-f750-486d-955b-a05a6c5070b2}"/>
  <p:tag name="TABLE_ENDDRAG_ORIGIN_RECT" val="829*406"/>
  <p:tag name="TABLE_ENDDRAG_RECT" val="65*122*829*406"/>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DIAGRAM_VIRTUALLY_FRAME" val="{&quot;height&quot;:275.08708661417324,&quot;left&quot;:87.05,&quot;top&quot;:230.36291338582677,&quot;width&quot;:410.0238582677165}"/>
</p:tagLst>
</file>

<file path=ppt/tags/tag297.xml><?xml version="1.0" encoding="utf-8"?>
<p:tagLst xmlns:p="http://schemas.openxmlformats.org/presentationml/2006/main">
  <p:tag name="KSO_WM_DIAGRAM_VIRTUALLY_FRAME" val="{&quot;height&quot;:275.08708661417324,&quot;left&quot;:87.05,&quot;top&quot;:230.36291338582677,&quot;width&quot;:410.0238582677165}"/>
</p:tagLst>
</file>

<file path=ppt/tags/tag298.xml><?xml version="1.0" encoding="utf-8"?>
<p:tagLst xmlns:p="http://schemas.openxmlformats.org/presentationml/2006/main">
  <p:tag name="KSO_WM_DIAGRAM_VIRTUALLY_FRAME" val="{&quot;height&quot;:275.08708661417324,&quot;left&quot;:87.05,&quot;top&quot;:230.36291338582677,&quot;width&quot;:410.0238582677165}"/>
</p:tagLst>
</file>

<file path=ppt/tags/tag299.xml><?xml version="1.0" encoding="utf-8"?>
<p:tagLst xmlns:p="http://schemas.openxmlformats.org/presentationml/2006/main">
  <p:tag name="KSO_WM_BEAUTIFY_FLAG" val=""/>
  <p:tag name="KSO_WM_DIAGRAM_VIRTUALLY_FRAME" val="{&quot;height&quot;:275.08708661417324,&quot;left&quot;:87.05,&quot;top&quot;:230.36291338582677,&quot;width&quot;:410.0238582677165}"/>
</p:tagLst>
</file>

<file path=ppt/tags/tag3.xml><?xml version="1.0" encoding="utf-8"?>
<p:tagLst xmlns:p="http://schemas.openxmlformats.org/presentationml/2006/main">
  <p:tag name="KSO_WM_DIAGRAM_VIRTUALLY_FRAME" val="{&quot;height&quot;:427.2190551181102,&quot;left&quot;:110.61141732283463,&quot;top&quot;:76.7971653543307,&quot;width&quot;:745.2}"/>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DIAGRAM_VIRTUALLY_FRAME" val="{&quot;height&quot;:275.08708661417324,&quot;left&quot;:87.05,&quot;top&quot;:230.36291338582677,&quot;width&quot;:410.0238582677165}"/>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 name="KSO_WM_DIAGRAM_VIRTUALLY_FRAME" val="{&quot;height&quot;:275.08708661417324,&quot;left&quot;:87.05,&quot;top&quot;:230.36291338582677,&quot;width&quot;:410.0238582677165}"/>
</p:tagLst>
</file>

<file path=ppt/tags/tag303.xml><?xml version="1.0" encoding="utf-8"?>
<p:tagLst xmlns:p="http://schemas.openxmlformats.org/presentationml/2006/main">
  <p:tag name="KSO_WM_DIAGRAM_VIRTUALLY_FRAME" val="{&quot;height&quot;:376.95007874015744,&quot;left&quot;:43.65,&quot;top&quot;:128.49992125984252,&quot;width&quot;:882.75}"/>
</p:tagLst>
</file>

<file path=ppt/tags/tag304.xml><?xml version="1.0" encoding="utf-8"?>
<p:tagLst xmlns:p="http://schemas.openxmlformats.org/presentationml/2006/main">
  <p:tag name="KSO_WM_DIAGRAM_VIRTUALLY_FRAME" val="{&quot;height&quot;:376.95007874015744,&quot;left&quot;:43.65,&quot;top&quot;:128.49992125984252,&quot;width&quot;:882.75}"/>
</p:tagLst>
</file>

<file path=ppt/tags/tag305.xml><?xml version="1.0" encoding="utf-8"?>
<p:tagLst xmlns:p="http://schemas.openxmlformats.org/presentationml/2006/main">
  <p:tag name="KSO_WM_DIAGRAM_VIRTUALLY_FRAME" val="{&quot;height&quot;:376.95007874015744,&quot;left&quot;:43.65,&quot;top&quot;:128.49992125984252,&quot;width&quot;:882.75}"/>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308.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309.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311.xml><?xml version="1.0" encoding="utf-8"?>
<p:tagLst xmlns:p="http://schemas.openxmlformats.org/presentationml/2006/main">
  <p:tag name="KSO_WM_BEAUTIFY_FLAG" val=""/>
  <p:tag name="KSO_WM_DIAGRAM_VIRTUALLY_FRAME" val="{&quot;height&quot;:331.75007874015745,&quot;left&quot;:43.65,&quot;top&quot;:173.6999212598425,&quot;width&quot;:882.75}"/>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DIAGRAM_VIRTUALLY_FRAME" val="{&quot;height&quot;:331.75007874015745,&quot;left&quot;:43.65,&quot;top&quot;:173.6999212598425,&quot;width&quot;:882.75}"/>
</p:tagLst>
</file>

<file path=ppt/tags/tag314.xml><?xml version="1.0" encoding="utf-8"?>
<p:tagLst xmlns:p="http://schemas.openxmlformats.org/presentationml/2006/main">
  <p:tag name="KSO_WM_DIAGRAM_VIRTUALLY_FRAME" val="{&quot;height&quot;:331.75007874015745,&quot;left&quot;:43.65,&quot;top&quot;:173.6999212598425,&quot;width&quot;:882.75}"/>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DIAGRAM_VIRTUALLY_FRAME" val="{&quot;height&quot;:331.75007874015745,&quot;left&quot;:43.65,&quot;top&quot;:173.6999212598425,&quot;width&quot;:882.75}"/>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20.xml><?xml version="1.0" encoding="utf-8"?>
<p:tagLst xmlns:p="http://schemas.openxmlformats.org/presentationml/2006/main">
  <p:tag name="KSO_WM_BEAUTIFY_FLAG" val=""/>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DIAGRAM_VIRTUALLY_FRAME" val="{&quot;height&quot;:312.5,&quot;left&quot;:145.59960629921258,&quot;top&quot;:144.6699212598425,&quot;width&quot;:681.5}"/>
</p:tagLst>
</file>

<file path=ppt/tags/tag329.xml><?xml version="1.0" encoding="utf-8"?>
<p:tagLst xmlns:p="http://schemas.openxmlformats.org/presentationml/2006/main">
  <p:tag name="KSO_WM_DIAGRAM_VIRTUALLY_FRAME" val="{&quot;height&quot;:312.5,&quot;left&quot;:145.59960629921258,&quot;top&quot;:144.6699212598425,&quot;width&quot;:681.5}"/>
</p:tagLst>
</file>

<file path=ppt/tags/tag33.xml><?xml version="1.0" encoding="utf-8"?>
<p:tagLst xmlns:p="http://schemas.openxmlformats.org/presentationml/2006/main">
  <p:tag name="KSO_WM_BEAUTIFY_FLAG" val=""/>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
</p:tagLst>
</file>

<file path=ppt/tags/tag339.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40.xml><?xml version="1.0" encoding="utf-8"?>
<p:tagLst xmlns:p="http://schemas.openxmlformats.org/presentationml/2006/main">
  <p:tag name="KSO_WM_UNIT_TABLE_BEAUTIFY" val="smartTable{7b1280ae-cb4c-4cd8-9a67-2c7ac7e71a34}"/>
  <p:tag name="TABLE_ENDDRAG_ORIGIN_RECT" val="582*352"/>
  <p:tag name="TABLE_ENDDRAG_RECT" val="60*135*582*352"/>
</p:tagLst>
</file>

<file path=ppt/tags/tag341.xml><?xml version="1.0" encoding="utf-8"?>
<p:tagLst xmlns:p="http://schemas.openxmlformats.org/presentationml/2006/main">
  <p:tag name="KSO_WM_BEAUTIFY_FLAG" val=""/>
</p:tagLst>
</file>

<file path=ppt/tags/tag342.xml><?xml version="1.0" encoding="utf-8"?>
<p:tagLst xmlns:p="http://schemas.openxmlformats.org/presentationml/2006/main">
  <p:tag name="KSO_WM_BEAUTIFY_FLAG" val=""/>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TABLE_ENDDRAG_ORIGIN_RECT" val="606*359"/>
  <p:tag name="TABLE_ENDDRAG_RECT" val="72*168*606*359"/>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60.xml><?xml version="1.0" encoding="utf-8"?>
<p:tagLst xmlns:p="http://schemas.openxmlformats.org/presentationml/2006/main">
  <p:tag name="KSO_WM_DIAGRAM_VIRTUALLY_FRAME" val="{&quot;height&quot;:83.0515748031496,&quot;left&quot;:88.97992125984251,&quot;top&quot;:198.89842519685038,&quot;width&quot;:635.4200787401575}"/>
</p:tagLst>
</file>

<file path=ppt/tags/tag361.xml><?xml version="1.0" encoding="utf-8"?>
<p:tagLst xmlns:p="http://schemas.openxmlformats.org/presentationml/2006/main">
  <p:tag name="KSO_WM_DIAGRAM_VIRTUALLY_FRAME" val="{&quot;height&quot;:83.0515748031496,&quot;left&quot;:88.97992125984251,&quot;top&quot;:198.89842519685038,&quot;width&quot;:635.4200787401575}"/>
</p:tagLst>
</file>

<file path=ppt/tags/tag362.xml><?xml version="1.0" encoding="utf-8"?>
<p:tagLst xmlns:p="http://schemas.openxmlformats.org/presentationml/2006/main">
  <p:tag name="KSO_WM_DIAGRAM_VIRTUALLY_FRAME" val="{&quot;height&quot;:83.0515748031496,&quot;left&quot;:88.97992125984251,&quot;top&quot;:198.89842519685038,&quot;width&quot;:635.4200787401575}"/>
</p:tagLst>
</file>

<file path=ppt/tags/tag363.xml><?xml version="1.0" encoding="utf-8"?>
<p:tagLst xmlns:p="http://schemas.openxmlformats.org/presentationml/2006/main">
  <p:tag name="KSO_WM_DIAGRAM_VIRTUALLY_FRAME" val="{&quot;height&quot;:83.0515748031496,&quot;left&quot;:88.97992125984251,&quot;top&quot;:198.89842519685038,&quot;width&quot;:635.4200787401575}"/>
</p:tagLst>
</file>

<file path=ppt/tags/tag364.xml><?xml version="1.0" encoding="utf-8"?>
<p:tagLst xmlns:p="http://schemas.openxmlformats.org/presentationml/2006/main">
  <p:tag name="KSO_WM_DIAGRAM_VIRTUALLY_FRAME" val="{&quot;height&quot;:83.0515748031496,&quot;left&quot;:88.97992125984251,&quot;top&quot;:198.89842519685038,&quot;width&quot;:635.4200787401575}"/>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70.xml><?xml version="1.0" encoding="utf-8"?>
<p:tagLst xmlns:p="http://schemas.openxmlformats.org/presentationml/2006/main">
  <p:tag name="KSO_WM_BEAUTIFY_FLAG" val=""/>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DIAGRAM_VIRTUALLY_FRAME" val="{&quot;height&quot;:107.79496062992132,&quot;left&quot;:151.4131496062992,&quot;top&quot;:190.64377952755902,&quot;width&quot;:658.3646456692912}"/>
</p:tagLst>
</file>

<file path=ppt/tags/tag374.xml><?xml version="1.0" encoding="utf-8"?>
<p:tagLst xmlns:p="http://schemas.openxmlformats.org/presentationml/2006/main">
  <p:tag name="KSO_WM_DIAGRAM_VIRTUALLY_FRAME" val="{&quot;height&quot;:107.79496062992132,&quot;left&quot;:151.4131496062992,&quot;top&quot;:190.64377952755902,&quot;width&quot;:658.3646456692912}"/>
</p:tagLst>
</file>

<file path=ppt/tags/tag375.xml><?xml version="1.0" encoding="utf-8"?>
<p:tagLst xmlns:p="http://schemas.openxmlformats.org/presentationml/2006/main">
  <p:tag name="KSO_WM_BEAUTIFY_FLAG" val=""/>
</p:tagLst>
</file>

<file path=ppt/tags/tag376.xml><?xml version="1.0" encoding="utf-8"?>
<p:tagLst xmlns:p="http://schemas.openxmlformats.org/presentationml/2006/main">
  <p:tag name="KSO_WM_BEAUTIFY_FLAG" val=""/>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80.xml><?xml version="1.0" encoding="utf-8"?>
<p:tagLst xmlns:p="http://schemas.openxmlformats.org/presentationml/2006/main">
  <p:tag name="KSO_WM_BEAUTIFY_FLAG" val=""/>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TABLE_ENDDRAG_ORIGIN_RECT" val="584*359"/>
  <p:tag name="TABLE_ENDDRAG_RECT" val="94*168*584*359"/>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MH" val="20171020172025"/>
  <p:tag name="MH_LIBRARY" val="GRAPHIC"/>
  <p:tag name="MH_TYPE" val="Other"/>
  <p:tag name="MH_ORDER" val="1"/>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TABLE_ENDDRAG_ORIGIN_RECT" val="578*367"/>
  <p:tag name="TABLE_ENDDRAG_RECT" val="60*168*578*367"/>
</p:tagLst>
</file>

<file path=ppt/tags/tag394.xml><?xml version="1.0" encoding="utf-8"?>
<p:tagLst xmlns:p="http://schemas.openxmlformats.org/presentationml/2006/main">
  <p:tag name="KSO_WM_BEAUTIFY_FLAG" val=""/>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BEAUTIFY_FLAG" val=""/>
</p:tagLst>
</file>

<file path=ppt/tags/tag397.xml><?xml version="1.0" encoding="utf-8"?>
<p:tagLst xmlns:p="http://schemas.openxmlformats.org/presentationml/2006/main">
  <p:tag name="KSO_WM_DIAGRAM_VIRTUALLY_FRAME" val="{&quot;height&quot;:298.35032480314965,&quot;left&quot;:94.05,&quot;top&quot;:216.19967519685036,&quot;width&quot;:769.15}"/>
</p:tagLst>
</file>

<file path=ppt/tags/tag398.xml><?xml version="1.0" encoding="utf-8"?>
<p:tagLst xmlns:p="http://schemas.openxmlformats.org/presentationml/2006/main">
  <p:tag name="KSO_WM_DIAGRAM_VIRTUALLY_FRAME" val="{&quot;height&quot;:298.35032480314965,&quot;left&quot;:94.05,&quot;top&quot;:216.19967519685036,&quot;width&quot;:769.15}"/>
</p:tagLst>
</file>

<file path=ppt/tags/tag399.xml><?xml version="1.0" encoding="utf-8"?>
<p:tagLst xmlns:p="http://schemas.openxmlformats.org/presentationml/2006/main">
  <p:tag name="KSO_WM_DIAGRAM_VIRTUALLY_FRAME" val="{&quot;height&quot;:298.35032480314965,&quot;left&quot;:94.05,&quot;top&quot;:216.19967519685036,&quot;width&quot;:769.15}"/>
</p:tagLst>
</file>

<file path=ppt/tags/tag4.xml><?xml version="1.0" encoding="utf-8"?>
<p:tagLst xmlns:p="http://schemas.openxmlformats.org/presentationml/2006/main">
  <p:tag name="KSO_WM_DIAGRAM_VIRTUALLY_FRAME" val="{&quot;height&quot;:427.2190551181102,&quot;left&quot;:110.61141732283463,&quot;top&quot;:76.7971653543307,&quot;width&quot;:745.2}"/>
</p:tagLst>
</file>

<file path=ppt/tags/tag40.xml><?xml version="1.0" encoding="utf-8"?>
<p:tagLst xmlns:p="http://schemas.openxmlformats.org/presentationml/2006/main">
  <p:tag name="MH" val="20171020172025"/>
  <p:tag name="MH_LIBRARY" val="GRAPHIC"/>
  <p:tag name="MH_TYPE" val="SubTitle"/>
  <p:tag name="MH_ORDER" val="4"/>
</p:tagLst>
</file>

<file path=ppt/tags/tag400.xml><?xml version="1.0" encoding="utf-8"?>
<p:tagLst xmlns:p="http://schemas.openxmlformats.org/presentationml/2006/main">
  <p:tag name="KSO_WM_DIAGRAM_VIRTUALLY_FRAME" val="{&quot;height&quot;:298.35032480314965,&quot;left&quot;:94.05,&quot;top&quot;:216.19967519685036,&quot;width&quot;:769.15}"/>
</p:tagLst>
</file>

<file path=ppt/tags/tag401.xml><?xml version="1.0" encoding="utf-8"?>
<p:tagLst xmlns:p="http://schemas.openxmlformats.org/presentationml/2006/main">
  <p:tag name="KSO_WM_DIAGRAM_VIRTUALLY_FRAME" val="{&quot;height&quot;:298.35032480314965,&quot;left&quot;:94.05,&quot;top&quot;:216.19967519685036,&quot;width&quot;:769.15}"/>
</p:tagLst>
</file>

<file path=ppt/tags/tag402.xml><?xml version="1.0" encoding="utf-8"?>
<p:tagLst xmlns:p="http://schemas.openxmlformats.org/presentationml/2006/main">
  <p:tag name="KSO_WM_DIAGRAM_VIRTUALLY_FRAME" val="{&quot;height&quot;:298.35032480314965,&quot;left&quot;:94.05,&quot;top&quot;:216.19967519685036,&quot;width&quot;:769.15}"/>
</p:tagLst>
</file>

<file path=ppt/tags/tag403.xml><?xml version="1.0" encoding="utf-8"?>
<p:tagLst xmlns:p="http://schemas.openxmlformats.org/presentationml/2006/main">
  <p:tag name="KSO_WM_DIAGRAM_VIRTUALLY_FRAME" val="{&quot;height&quot;:298.35032480314965,&quot;left&quot;:94.05,&quot;top&quot;:216.19967519685036,&quot;width&quot;:769.15}"/>
</p:tagLst>
</file>

<file path=ppt/tags/tag404.xml><?xml version="1.0" encoding="utf-8"?>
<p:tagLst xmlns:p="http://schemas.openxmlformats.org/presentationml/2006/main">
  <p:tag name="KSO_WM_DIAGRAM_VIRTUALLY_FRAME" val="{&quot;height&quot;:298.35032480314965,&quot;left&quot;:94.05,&quot;top&quot;:216.19967519685036,&quot;width&quot;:769.15}"/>
</p:tagLst>
</file>

<file path=ppt/tags/tag405.xml><?xml version="1.0" encoding="utf-8"?>
<p:tagLst xmlns:p="http://schemas.openxmlformats.org/presentationml/2006/main">
  <p:tag name="KSO_WM_DIAGRAM_VIRTUALLY_FRAME" val="{&quot;height&quot;:298.35032480314965,&quot;left&quot;:94.05,&quot;top&quot;:216.19967519685036,&quot;width&quot;:769.15}"/>
</p:tagLst>
</file>

<file path=ppt/tags/tag406.xml><?xml version="1.0" encoding="utf-8"?>
<p:tagLst xmlns:p="http://schemas.openxmlformats.org/presentationml/2006/main">
  <p:tag name="KSO_WM_DIAGRAM_VIRTUALLY_FRAME" val="{&quot;height&quot;:298.35032480314965,&quot;left&quot;:94.05,&quot;top&quot;:216.19967519685036,&quot;width&quot;:769.15}"/>
</p:tagLst>
</file>

<file path=ppt/tags/tag407.xml><?xml version="1.0" encoding="utf-8"?>
<p:tagLst xmlns:p="http://schemas.openxmlformats.org/presentationml/2006/main">
  <p:tag name="KSO_WM_DIAGRAM_VIRTUALLY_FRAME" val="{&quot;height&quot;:298.35032480314965,&quot;left&quot;:94.05,&quot;top&quot;:216.19967519685036,&quot;width&quot;:769.15}"/>
</p:tagLst>
</file>

<file path=ppt/tags/tag408.xml><?xml version="1.0" encoding="utf-8"?>
<p:tagLst xmlns:p="http://schemas.openxmlformats.org/presentationml/2006/main">
  <p:tag name="KSO_WM_DIAGRAM_VIRTUALLY_FRAME" val="{&quot;height&quot;:298.35032480314965,&quot;left&quot;:94.05,&quot;top&quot;:216.19967519685036,&quot;width&quot;:769.15}"/>
</p:tagLst>
</file>

<file path=ppt/tags/tag409.xml><?xml version="1.0" encoding="utf-8"?>
<p:tagLst xmlns:p="http://schemas.openxmlformats.org/presentationml/2006/main">
  <p:tag name="KSO_WM_BEAUTIFY_FLAG" val=""/>
</p:tagLst>
</file>

<file path=ppt/tags/tag41.xml><?xml version="1.0" encoding="utf-8"?>
<p:tagLst xmlns:p="http://schemas.openxmlformats.org/presentationml/2006/main">
  <p:tag name="MH" val="20171020172025"/>
  <p:tag name="MH_LIBRARY" val="GRAPHIC"/>
  <p:tag name="MH_TYPE" val="Other"/>
  <p:tag name="MH_ORDER" val="3"/>
</p:tagLst>
</file>

<file path=ppt/tags/tag410.xml><?xml version="1.0" encoding="utf-8"?>
<p:tagLst xmlns:p="http://schemas.openxmlformats.org/presentationml/2006/main">
  <p:tag name="KSO_WM_DIAGRAM_VIRTUALLY_FRAME" val="{&quot;height&quot;:298.35032480314965,&quot;left&quot;:94.05,&quot;top&quot;:216.19967519685036,&quot;width&quot;:769.15}"/>
</p:tagLst>
</file>

<file path=ppt/tags/tag411.xml><?xml version="1.0" encoding="utf-8"?>
<p:tagLst xmlns:p="http://schemas.openxmlformats.org/presentationml/2006/main">
  <p:tag name="KSO_WM_DIAGRAM_VIRTUALLY_FRAME" val="{&quot;height&quot;:298.35032480314965,&quot;left&quot;:94.05,&quot;top&quot;:216.19967519685036,&quot;width&quot;:769.15}"/>
</p:tagLst>
</file>

<file path=ppt/tags/tag412.xml><?xml version="1.0" encoding="utf-8"?>
<p:tagLst xmlns:p="http://schemas.openxmlformats.org/presentationml/2006/main">
  <p:tag name="KSO_WM_BEAUTIFY_FLAG" val=""/>
</p:tagLst>
</file>

<file path=ppt/tags/tag413.xml><?xml version="1.0" encoding="utf-8"?>
<p:tagLst xmlns:p="http://schemas.openxmlformats.org/presentationml/2006/main">
  <p:tag name="KSO_WM_BEAUTIFY_FLAG" val=""/>
</p:tagLst>
</file>

<file path=ppt/tags/tag414.xml><?xml version="1.0" encoding="utf-8"?>
<p:tagLst xmlns:p="http://schemas.openxmlformats.org/presentationml/2006/main">
  <p:tag name="KSO_WM_BEAUTIFY_FLAG" val=""/>
</p:tagLst>
</file>

<file path=ppt/tags/tag415.xml><?xml version="1.0" encoding="utf-8"?>
<p:tagLst xmlns:p="http://schemas.openxmlformats.org/presentationml/2006/main">
  <p:tag name="KSO_WM_DIAGRAM_VIRTUALLY_FRAME" val="{&quot;height&quot;:298.35032480314965,&quot;left&quot;:94.05,&quot;top&quot;:216.19967519685036,&quot;width&quot;:769.15}"/>
</p:tagLst>
</file>

<file path=ppt/tags/tag416.xml><?xml version="1.0" encoding="utf-8"?>
<p:tagLst xmlns:p="http://schemas.openxmlformats.org/presentationml/2006/main">
  <p:tag name="KSO_WM_DIAGRAM_VIRTUALLY_FRAME" val="{&quot;height&quot;:298.35032480314965,&quot;left&quot;:94.05,&quot;top&quot;:216.19967519685036,&quot;width&quot;:769.15}"/>
</p:tagLst>
</file>

<file path=ppt/tags/tag417.xml><?xml version="1.0" encoding="utf-8"?>
<p:tagLst xmlns:p="http://schemas.openxmlformats.org/presentationml/2006/main">
  <p:tag name="KSO_WM_DIAGRAM_VIRTUALLY_FRAME" val="{&quot;height&quot;:298.35032480314965,&quot;left&quot;:94.05,&quot;top&quot;:216.19967519685036,&quot;width&quot;:769.15}"/>
</p:tagLst>
</file>

<file path=ppt/tags/tag418.xml><?xml version="1.0" encoding="utf-8"?>
<p:tagLst xmlns:p="http://schemas.openxmlformats.org/presentationml/2006/main">
  <p:tag name="KSO_WM_DIAGRAM_VIRTUALLY_FRAME" val="{&quot;height&quot;:298.35032480314965,&quot;left&quot;:94.05,&quot;top&quot;:216.19967519685036,&quot;width&quot;:769.15}"/>
</p:tagLst>
</file>

<file path=ppt/tags/tag419.xml><?xml version="1.0" encoding="utf-8"?>
<p:tagLst xmlns:p="http://schemas.openxmlformats.org/presentationml/2006/main">
  <p:tag name="KSO_WM_DIAGRAM_VIRTUALLY_FRAME" val="{&quot;height&quot;:298.35032480314965,&quot;left&quot;:94.05,&quot;top&quot;:216.19967519685036,&quot;width&quot;:769.15}"/>
</p:tagLst>
</file>

<file path=ppt/tags/tag42.xml><?xml version="1.0" encoding="utf-8"?>
<p:tagLst xmlns:p="http://schemas.openxmlformats.org/presentationml/2006/main">
  <p:tag name="MH" val="20171020172025"/>
  <p:tag name="MH_LIBRARY" val="GRAPHIC"/>
  <p:tag name="MH_TYPE" val="SubTitle"/>
  <p:tag name="MH_ORDER" val="3"/>
</p:tagLst>
</file>

<file path=ppt/tags/tag420.xml><?xml version="1.0" encoding="utf-8"?>
<p:tagLst xmlns:p="http://schemas.openxmlformats.org/presentationml/2006/main">
  <p:tag name="KSO_WM_DIAGRAM_VIRTUALLY_FRAME" val="{&quot;height&quot;:298.35032480314965,&quot;left&quot;:94.05,&quot;top&quot;:216.19967519685036,&quot;width&quot;:769.15}"/>
</p:tagLst>
</file>

<file path=ppt/tags/tag421.xml><?xml version="1.0" encoding="utf-8"?>
<p:tagLst xmlns:p="http://schemas.openxmlformats.org/presentationml/2006/main">
  <p:tag name="KSO_WM_DIAGRAM_VIRTUALLY_FRAME" val="{&quot;height&quot;:419.6,&quot;left&quot;:90.45,&quot;top&quot;:93.5,&quot;width&quot;:776.95}"/>
</p:tagLst>
</file>

<file path=ppt/tags/tag422.xml><?xml version="1.0" encoding="utf-8"?>
<p:tagLst xmlns:p="http://schemas.openxmlformats.org/presentationml/2006/main">
  <p:tag name="KSO_WM_BEAUTIFY_FLAG" val=""/>
</p:tagLst>
</file>

<file path=ppt/tags/tag423.xml><?xml version="1.0" encoding="utf-8"?>
<p:tagLst xmlns:p="http://schemas.openxmlformats.org/presentationml/2006/main">
  <p:tag name="KSO_WM_BEAUTIFY_FLAG" val=""/>
</p:tagLst>
</file>

<file path=ppt/tags/tag424.xml><?xml version="1.0" encoding="utf-8"?>
<p:tagLst xmlns:p="http://schemas.openxmlformats.org/presentationml/2006/main">
  <p:tag name="KSO_WM_DIAGRAM_VIRTUALLY_FRAME" val="{&quot;height&quot;:419.6,&quot;left&quot;:90.45,&quot;top&quot;:93.5,&quot;width&quot;:776.95}"/>
</p:tagLst>
</file>

<file path=ppt/tags/tag425.xml><?xml version="1.0" encoding="utf-8"?>
<p:tagLst xmlns:p="http://schemas.openxmlformats.org/presentationml/2006/main">
  <p:tag name="KSO_WM_BEAUTIFY_FLAG" val=""/>
</p:tagLst>
</file>

<file path=ppt/tags/tag426.xml><?xml version="1.0" encoding="utf-8"?>
<p:tagLst xmlns:p="http://schemas.openxmlformats.org/presentationml/2006/main">
  <p:tag name="KSO_WM_DIAGRAM_VIRTUALLY_FRAME" val="{&quot;height&quot;:298.35032480314965,&quot;left&quot;:94.05,&quot;top&quot;:216.19967519685036,&quot;width&quot;:769.15}"/>
</p:tagLst>
</file>

<file path=ppt/tags/tag427.xml><?xml version="1.0" encoding="utf-8"?>
<p:tagLst xmlns:p="http://schemas.openxmlformats.org/presentationml/2006/main">
  <p:tag name="KSO_WM_DIAGRAM_VIRTUALLY_FRAME" val="{&quot;height&quot;:298.35032480314965,&quot;left&quot;:94.05,&quot;top&quot;:216.19967519685036,&quot;width&quot;:769.15}"/>
</p:tagLst>
</file>

<file path=ppt/tags/tag428.xml><?xml version="1.0" encoding="utf-8"?>
<p:tagLst xmlns:p="http://schemas.openxmlformats.org/presentationml/2006/main">
  <p:tag name="KSO_WM_DIAGRAM_VIRTUALLY_FRAME" val="{&quot;height&quot;:298.35032480314965,&quot;left&quot;:94.05,&quot;top&quot;:216.19967519685036,&quot;width&quot;:769.15}"/>
</p:tagLst>
</file>

<file path=ppt/tags/tag429.xml><?xml version="1.0" encoding="utf-8"?>
<p:tagLst xmlns:p="http://schemas.openxmlformats.org/presentationml/2006/main">
  <p:tag name="KSO_WM_DIAGRAM_VIRTUALLY_FRAME" val="{&quot;height&quot;:298.35032480314965,&quot;left&quot;:94.05,&quot;top&quot;:216.19967519685036,&quot;width&quot;:769.15}"/>
</p:tagLst>
</file>

<file path=ppt/tags/tag43.xml><?xml version="1.0" encoding="utf-8"?>
<p:tagLst xmlns:p="http://schemas.openxmlformats.org/presentationml/2006/main">
  <p:tag name="MH" val="20171020172025"/>
  <p:tag name="MH_LIBRARY" val="GRAPHIC"/>
  <p:tag name="MH_TYPE" val="Other"/>
  <p:tag name="MH_ORDER" val="4"/>
</p:tagLst>
</file>

<file path=ppt/tags/tag430.xml><?xml version="1.0" encoding="utf-8"?>
<p:tagLst xmlns:p="http://schemas.openxmlformats.org/presentationml/2006/main">
  <p:tag name="KSO_WM_DIAGRAM_VIRTUALLY_FRAME" val="{&quot;height&quot;:298.35032480314965,&quot;left&quot;:94.05,&quot;top&quot;:216.19967519685036,&quot;width&quot;:769.15}"/>
</p:tagLst>
</file>

<file path=ppt/tags/tag431.xml><?xml version="1.0" encoding="utf-8"?>
<p:tagLst xmlns:p="http://schemas.openxmlformats.org/presentationml/2006/main">
  <p:tag name="KSO_WM_DIAGRAM_VIRTUALLY_FRAME" val="{&quot;height&quot;:298.35032480314965,&quot;left&quot;:94.05,&quot;top&quot;:216.19967519685036,&quot;width&quot;:769.15}"/>
</p:tagLst>
</file>

<file path=ppt/tags/tag432.xml><?xml version="1.0" encoding="utf-8"?>
<p:tagLst xmlns:p="http://schemas.openxmlformats.org/presentationml/2006/main">
  <p:tag name="KSO_WM_BEAUTIFY_FLAG" val=""/>
</p:tagLst>
</file>

<file path=ppt/tags/tag433.xml><?xml version="1.0" encoding="utf-8"?>
<p:tagLst xmlns:p="http://schemas.openxmlformats.org/presentationml/2006/main">
  <p:tag name="KSO_WM_BEAUTIFY_FLAG" val=""/>
</p:tagLst>
</file>

<file path=ppt/tags/tag434.xml><?xml version="1.0" encoding="utf-8"?>
<p:tagLst xmlns:p="http://schemas.openxmlformats.org/presentationml/2006/main">
  <p:tag name="KSO_WM_BEAUTIFY_FLAG" val=""/>
</p:tagLst>
</file>

<file path=ppt/tags/tag435.xml><?xml version="1.0" encoding="utf-8"?>
<p:tagLst xmlns:p="http://schemas.openxmlformats.org/presentationml/2006/main">
  <p:tag name="KSO_WM_BEAUTIFY_FLAG" val=""/>
</p:tagLst>
</file>

<file path=ppt/tags/tag436.xml><?xml version="1.0" encoding="utf-8"?>
<p:tagLst xmlns:p="http://schemas.openxmlformats.org/presentationml/2006/main">
  <p:tag name="KSO_WM_BEAUTIFY_FLAG" val=""/>
</p:tagLst>
</file>

<file path=ppt/tags/tag437.xml><?xml version="1.0" encoding="utf-8"?>
<p:tagLst xmlns:p="http://schemas.openxmlformats.org/presentationml/2006/main">
  <p:tag name="KSO_WM_BEAUTIFY_FLAG" val=""/>
</p:tagLst>
</file>

<file path=ppt/tags/tag438.xml><?xml version="1.0" encoding="utf-8"?>
<p:tagLst xmlns:p="http://schemas.openxmlformats.org/presentationml/2006/main">
  <p:tag name="TABLE_ENDDRAG_ORIGIN_RECT" val="590*361"/>
  <p:tag name="TABLE_ENDDRAG_RECT" val="83*168*590*361"/>
</p:tagLst>
</file>

<file path=ppt/tags/tag439.xml><?xml version="1.0" encoding="utf-8"?>
<p:tagLst xmlns:p="http://schemas.openxmlformats.org/presentationml/2006/main">
  <p:tag name="KSO_WM_BEAUTIFY_FLAG" val=""/>
</p:tagLst>
</file>

<file path=ppt/tags/tag44.xml><?xml version="1.0" encoding="utf-8"?>
<p:tagLst xmlns:p="http://schemas.openxmlformats.org/presentationml/2006/main">
  <p:tag name="MH" val="20171020172025"/>
  <p:tag name="MH_LIBRARY" val="GRAPHIC"/>
  <p:tag name="MH_TYPE" val="SubTitle"/>
  <p:tag name="MH_ORDER" val="2"/>
</p:tagLst>
</file>

<file path=ppt/tags/tag440.xml><?xml version="1.0" encoding="utf-8"?>
<p:tagLst xmlns:p="http://schemas.openxmlformats.org/presentationml/2006/main">
  <p:tag name="KSO_WM_BEAUTIFY_FLAG" val=""/>
</p:tagLst>
</file>

<file path=ppt/tags/tag441.xml><?xml version="1.0" encoding="utf-8"?>
<p:tagLst xmlns:p="http://schemas.openxmlformats.org/presentationml/2006/main">
  <p:tag name="KSO_WM_BEAUTIFY_FLAG" val=""/>
</p:tagLst>
</file>

<file path=ppt/tags/tag442.xml><?xml version="1.0" encoding="utf-8"?>
<p:tagLst xmlns:p="http://schemas.openxmlformats.org/presentationml/2006/main">
  <p:tag name="KSO_WM_BEAUTIFY_FLAG" val=""/>
</p:tagLst>
</file>

<file path=ppt/tags/tag443.xml><?xml version="1.0" encoding="utf-8"?>
<p:tagLst xmlns:p="http://schemas.openxmlformats.org/presentationml/2006/main">
  <p:tag name="KSO_WM_BEAUTIFY_FLAG" val=""/>
</p:tagLst>
</file>

<file path=ppt/tags/tag444.xml><?xml version="1.0" encoding="utf-8"?>
<p:tagLst xmlns:p="http://schemas.openxmlformats.org/presentationml/2006/main">
  <p:tag name="KSO_WM_BEAUTIFY_FLAG" val=""/>
</p:tagLst>
</file>

<file path=ppt/tags/tag445.xml><?xml version="1.0" encoding="utf-8"?>
<p:tagLst xmlns:p="http://schemas.openxmlformats.org/presentationml/2006/main">
  <p:tag name="KSO_WM_BEAUTIFY_FLAG" val=""/>
</p:tagLst>
</file>

<file path=ppt/tags/tag446.xml><?xml version="1.0" encoding="utf-8"?>
<p:tagLst xmlns:p="http://schemas.openxmlformats.org/presentationml/2006/main">
  <p:tag name="KSO_WM_BEAUTIFY_FLAG" val=""/>
</p:tagLst>
</file>

<file path=ppt/tags/tag447.xml><?xml version="1.0" encoding="utf-8"?>
<p:tagLst xmlns:p="http://schemas.openxmlformats.org/presentationml/2006/main">
  <p:tag name="KSO_WM_BEAUTIFY_FLAG" val=""/>
</p:tagLst>
</file>

<file path=ppt/tags/tag448.xml><?xml version="1.0" encoding="utf-8"?>
<p:tagLst xmlns:p="http://schemas.openxmlformats.org/presentationml/2006/main">
  <p:tag name="KSO_WM_BEAUTIFY_FLAG" val=""/>
</p:tagLst>
</file>

<file path=ppt/tags/tag449.xml><?xml version="1.0" encoding="utf-8"?>
<p:tagLst xmlns:p="http://schemas.openxmlformats.org/presentationml/2006/main">
  <p:tag name="KSO_WM_BEAUTIFY_FLAG" val=""/>
</p:tagLst>
</file>

<file path=ppt/tags/tag45.xml><?xml version="1.0" encoding="utf-8"?>
<p:tagLst xmlns:p="http://schemas.openxmlformats.org/presentationml/2006/main">
  <p:tag name="MH" val="20171020172025"/>
  <p:tag name="MH_LIBRARY" val="GRAPHIC"/>
  <p:tag name="MH_TYPE" val="Other"/>
  <p:tag name="MH_ORDER" val="5"/>
</p:tagLst>
</file>

<file path=ppt/tags/tag450.xml><?xml version="1.0" encoding="utf-8"?>
<p:tagLst xmlns:p="http://schemas.openxmlformats.org/presentationml/2006/main">
  <p:tag name="KSO_WM_BEAUTIFY_FLAG" val=""/>
</p:tagLst>
</file>

<file path=ppt/tags/tag451.xml><?xml version="1.0" encoding="utf-8"?>
<p:tagLst xmlns:p="http://schemas.openxmlformats.org/presentationml/2006/main">
  <p:tag name="KSO_WM_BEAUTIFY_FLAG" val=""/>
</p:tagLst>
</file>

<file path=ppt/tags/tag452.xml><?xml version="1.0" encoding="utf-8"?>
<p:tagLst xmlns:p="http://schemas.openxmlformats.org/presentationml/2006/main">
  <p:tag name="KSO_WM_BEAUTIFY_FLAG" val=""/>
</p:tagLst>
</file>

<file path=ppt/tags/tag453.xml><?xml version="1.0" encoding="utf-8"?>
<p:tagLst xmlns:p="http://schemas.openxmlformats.org/presentationml/2006/main">
  <p:tag name="KSO_WM_BEAUTIFY_FLAG" val=""/>
</p:tagLst>
</file>

<file path=ppt/tags/tag454.xml><?xml version="1.0" encoding="utf-8"?>
<p:tagLst xmlns:p="http://schemas.openxmlformats.org/presentationml/2006/main">
  <p:tag name="KSO_WM_BEAUTIFY_FLAG" val=""/>
</p:tagLst>
</file>

<file path=ppt/tags/tag455.xml><?xml version="1.0" encoding="utf-8"?>
<p:tagLst xmlns:p="http://schemas.openxmlformats.org/presentationml/2006/main">
  <p:tag name="KSO_WM_BEAUTIFY_FLAG" val=""/>
</p:tagLst>
</file>

<file path=ppt/tags/tag456.xml><?xml version="1.0" encoding="utf-8"?>
<p:tagLst xmlns:p="http://schemas.openxmlformats.org/presentationml/2006/main">
  <p:tag name="KSO_WM_BEAUTIFY_FLAG" val=""/>
</p:tagLst>
</file>

<file path=ppt/tags/tag457.xml><?xml version="1.0" encoding="utf-8"?>
<p:tagLst xmlns:p="http://schemas.openxmlformats.org/presentationml/2006/main">
  <p:tag name="KSO_WM_DIAGRAM_VIRTUALLY_FRAME" val="{&quot;height&quot;:266.52244094488185,&quot;left&quot;:32.35,&quot;top&quot;:235.82755905511812,&quot;width&quot;:880.5}"/>
</p:tagLst>
</file>

<file path=ppt/tags/tag458.xml><?xml version="1.0" encoding="utf-8"?>
<p:tagLst xmlns:p="http://schemas.openxmlformats.org/presentationml/2006/main">
  <p:tag name="KSO_WM_DIAGRAM_VIRTUALLY_FRAME" val="{&quot;height&quot;:266.52244094488185,&quot;left&quot;:32.35,&quot;top&quot;:235.82755905511812,&quot;width&quot;:880.5}"/>
</p:tagLst>
</file>

<file path=ppt/tags/tag459.xml><?xml version="1.0" encoding="utf-8"?>
<p:tagLst xmlns:p="http://schemas.openxmlformats.org/presentationml/2006/main">
  <p:tag name="KSO_WM_DIAGRAM_VIRTUALLY_FRAME" val="{&quot;height&quot;:266.52244094488185,&quot;left&quot;:32.35,&quot;top&quot;:235.82755905511812,&quot;width&quot;:880.5}"/>
</p:tagLst>
</file>

<file path=ppt/tags/tag46.xml><?xml version="1.0" encoding="utf-8"?>
<p:tagLst xmlns:p="http://schemas.openxmlformats.org/presentationml/2006/main">
  <p:tag name="MH" val="20171020172025"/>
  <p:tag name="MH_LIBRARY" val="GRAPHIC"/>
  <p:tag name="MH_TYPE" val="SubTitle"/>
  <p:tag name="MH_ORDER" val="1"/>
</p:tagLst>
</file>

<file path=ppt/tags/tag460.xml><?xml version="1.0" encoding="utf-8"?>
<p:tagLst xmlns:p="http://schemas.openxmlformats.org/presentationml/2006/main">
  <p:tag name="KSO_WM_DIAGRAM_VIRTUALLY_FRAME" val="{&quot;height&quot;:266.52244094488185,&quot;left&quot;:32.35,&quot;top&quot;:235.82755905511812,&quot;width&quot;:880.5}"/>
</p:tagLst>
</file>

<file path=ppt/tags/tag461.xml><?xml version="1.0" encoding="utf-8"?>
<p:tagLst xmlns:p="http://schemas.openxmlformats.org/presentationml/2006/main">
  <p:tag name="KSO_WM_DIAGRAM_VIRTUALLY_FRAME" val="{&quot;height&quot;:266.52244094488185,&quot;left&quot;:32.35,&quot;top&quot;:235.82755905511812,&quot;width&quot;:880.5}"/>
</p:tagLst>
</file>

<file path=ppt/tags/tag462.xml><?xml version="1.0" encoding="utf-8"?>
<p:tagLst xmlns:p="http://schemas.openxmlformats.org/presentationml/2006/main">
  <p:tag name="KSO_WM_DIAGRAM_VIRTUALLY_FRAME" val="{&quot;height&quot;:266.52244094488185,&quot;left&quot;:32.35,&quot;top&quot;:235.82755905511812,&quot;width&quot;:880.5}"/>
</p:tagLst>
</file>

<file path=ppt/tags/tag463.xml><?xml version="1.0" encoding="utf-8"?>
<p:tagLst xmlns:p="http://schemas.openxmlformats.org/presentationml/2006/main">
  <p:tag name="KSO_WM_DIAGRAM_VIRTUALLY_FRAME" val="{&quot;height&quot;:266.52244094488185,&quot;left&quot;:32.35,&quot;top&quot;:235.82755905511812,&quot;width&quot;:880.5}"/>
</p:tagLst>
</file>

<file path=ppt/tags/tag464.xml><?xml version="1.0" encoding="utf-8"?>
<p:tagLst xmlns:p="http://schemas.openxmlformats.org/presentationml/2006/main">
  <p:tag name="KSO_WM_BEAUTIFY_FLAG" val=""/>
</p:tagLst>
</file>

<file path=ppt/tags/tag465.xml><?xml version="1.0" encoding="utf-8"?>
<p:tagLst xmlns:p="http://schemas.openxmlformats.org/presentationml/2006/main">
  <p:tag name="KSO_WM_DIAGRAM_VIRTUALLY_FRAME" val="{&quot;height&quot;:266.52244094488185,&quot;left&quot;:32.35,&quot;top&quot;:235.82755905511812,&quot;width&quot;:880.5}"/>
</p:tagLst>
</file>

<file path=ppt/tags/tag466.xml><?xml version="1.0" encoding="utf-8"?>
<p:tagLst xmlns:p="http://schemas.openxmlformats.org/presentationml/2006/main">
  <p:tag name="KSO_WM_DIAGRAM_VIRTUALLY_FRAME" val="{&quot;height&quot;:266.52244094488185,&quot;left&quot;:32.35,&quot;top&quot;:235.82755905511812,&quot;width&quot;:880.5}"/>
</p:tagLst>
</file>

<file path=ppt/tags/tag467.xml><?xml version="1.0" encoding="utf-8"?>
<p:tagLst xmlns:p="http://schemas.openxmlformats.org/presentationml/2006/main">
  <p:tag name="KSO_WM_DIAGRAM_VIRTUALLY_FRAME" val="{&quot;height&quot;:266.52244094488185,&quot;left&quot;:32.35,&quot;top&quot;:235.82755905511812,&quot;width&quot;:880.5}"/>
</p:tagLst>
</file>

<file path=ppt/tags/tag468.xml><?xml version="1.0" encoding="utf-8"?>
<p:tagLst xmlns:p="http://schemas.openxmlformats.org/presentationml/2006/main">
  <p:tag name="KSO_WM_BEAUTIFY_FLAG" val=""/>
</p:tagLst>
</file>

<file path=ppt/tags/tag469.xml><?xml version="1.0" encoding="utf-8"?>
<p:tagLst xmlns:p="http://schemas.openxmlformats.org/presentationml/2006/main">
  <p:tag name="KSO_WM_BEAUTIFY_FLAG" val=""/>
</p:tagLst>
</file>

<file path=ppt/tags/tag47.xml><?xml version="1.0" encoding="utf-8"?>
<p:tagLst xmlns:p="http://schemas.openxmlformats.org/presentationml/2006/main">
  <p:tag name="MH" val="20171020172025"/>
  <p:tag name="MH_LIBRARY" val="GRAPHIC"/>
  <p:tag name="MH_TYPE" val="Other"/>
  <p:tag name="MH_ORDER" val="1"/>
</p:tagLst>
</file>

<file path=ppt/tags/tag470.xml><?xml version="1.0" encoding="utf-8"?>
<p:tagLst xmlns:p="http://schemas.openxmlformats.org/presentationml/2006/main">
  <p:tag name="KSO_WM_BEAUTIFY_FLAG" val=""/>
</p:tagLst>
</file>

<file path=ppt/tags/tag471.xml><?xml version="1.0" encoding="utf-8"?>
<p:tagLst xmlns:p="http://schemas.openxmlformats.org/presentationml/2006/main">
  <p:tag name="TABLE_ENDDRAG_ORIGIN_RECT" val="557*348"/>
  <p:tag name="TABLE_ENDDRAG_RECT" val="38*151*557*348"/>
</p:tagLst>
</file>

<file path=ppt/tags/tag472.xml><?xml version="1.0" encoding="utf-8"?>
<p:tagLst xmlns:p="http://schemas.openxmlformats.org/presentationml/2006/main">
  <p:tag name="KSO_WM_BEAUTIFY_FLAG" val=""/>
</p:tagLst>
</file>

<file path=ppt/tags/tag473.xml><?xml version="1.0" encoding="utf-8"?>
<p:tagLst xmlns:p="http://schemas.openxmlformats.org/presentationml/2006/main">
  <p:tag name="KSO_WM_BEAUTIFY_FLAG" val=""/>
</p:tagLst>
</file>

<file path=ppt/tags/tag474.xml><?xml version="1.0" encoding="utf-8"?>
<p:tagLst xmlns:p="http://schemas.openxmlformats.org/presentationml/2006/main">
  <p:tag name="KSO_WM_BEAUTIFY_FLAG" val=""/>
</p:tagLst>
</file>

<file path=ppt/tags/tag475.xml><?xml version="1.0" encoding="utf-8"?>
<p:tagLst xmlns:p="http://schemas.openxmlformats.org/presentationml/2006/main">
  <p:tag name="KSO_WM_BEAUTIFY_FLAG" val=""/>
</p:tagLst>
</file>

<file path=ppt/tags/tag476.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77.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78.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79.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8.xml><?xml version="1.0" encoding="utf-8"?>
<p:tagLst xmlns:p="http://schemas.openxmlformats.org/presentationml/2006/main">
  <p:tag name="MH" val="20171020172025"/>
  <p:tag name="MH_LIBRARY" val="GRAPHIC"/>
  <p:tag name="MH_TYPE" val="SubTitle"/>
  <p:tag name="MH_ORDER" val="4"/>
</p:tagLst>
</file>

<file path=ppt/tags/tag480.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81.xml><?xml version="1.0" encoding="utf-8"?>
<p:tagLst xmlns:p="http://schemas.openxmlformats.org/presentationml/2006/main">
  <p:tag name="KSO_WM_BEAUTIFY_FLAG" val=""/>
</p:tagLst>
</file>

<file path=ppt/tags/tag482.xml><?xml version="1.0" encoding="utf-8"?>
<p:tagLst xmlns:p="http://schemas.openxmlformats.org/presentationml/2006/main">
  <p:tag name="KSO_WM_BEAUTIFY_FLAG" val=""/>
</p:tagLst>
</file>

<file path=ppt/tags/tag483.xml><?xml version="1.0" encoding="utf-8"?>
<p:tagLst xmlns:p="http://schemas.openxmlformats.org/presentationml/2006/main">
  <p:tag name="KSO_WM_BEAUTIFY_FLAG" val=""/>
</p:tagLst>
</file>

<file path=ppt/tags/tag484.xml><?xml version="1.0" encoding="utf-8"?>
<p:tagLst xmlns:p="http://schemas.openxmlformats.org/presentationml/2006/main">
  <p:tag name="KSO_WM_BEAUTIFY_FLAG" val=""/>
</p:tagLst>
</file>

<file path=ppt/tags/tag485.xml><?xml version="1.0" encoding="utf-8"?>
<p:tagLst xmlns:p="http://schemas.openxmlformats.org/presentationml/2006/main">
  <p:tag name="KSO_WM_BEAUTIFY_FLAG" val=""/>
</p:tagLst>
</file>

<file path=ppt/tags/tag486.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87.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88.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89.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9.xml><?xml version="1.0" encoding="utf-8"?>
<p:tagLst xmlns:p="http://schemas.openxmlformats.org/presentationml/2006/main">
  <p:tag name="MH" val="20171020172025"/>
  <p:tag name="MH_LIBRARY" val="GRAPHIC"/>
  <p:tag name="MH_TYPE" val="Other"/>
  <p:tag name="MH_ORDER" val="3"/>
</p:tagLst>
</file>

<file path=ppt/tags/tag490.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91.xml><?xml version="1.0" encoding="utf-8"?>
<p:tagLst xmlns:p="http://schemas.openxmlformats.org/presentationml/2006/main">
  <p:tag name="KSO_WM_BEAUTIFY_FLAG" val=""/>
</p:tagLst>
</file>

<file path=ppt/tags/tag492.xml><?xml version="1.0" encoding="utf-8"?>
<p:tagLst xmlns:p="http://schemas.openxmlformats.org/presentationml/2006/main">
  <p:tag name="KSO_WM_BEAUTIFY_FLAG" val=""/>
</p:tagLst>
</file>

<file path=ppt/tags/tag493.xml><?xml version="1.0" encoding="utf-8"?>
<p:tagLst xmlns:p="http://schemas.openxmlformats.org/presentationml/2006/main">
  <p:tag name="KSO_WM_BEAUTIFY_FLAG" val=""/>
</p:tagLst>
</file>

<file path=ppt/tags/tag494.xml><?xml version="1.0" encoding="utf-8"?>
<p:tagLst xmlns:p="http://schemas.openxmlformats.org/presentationml/2006/main">
  <p:tag name="KSO_WM_BEAUTIFY_FLAG" val=""/>
</p:tagLst>
</file>

<file path=ppt/tags/tag495.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96.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97.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98.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499.xml><?xml version="1.0" encoding="utf-8"?>
<p:tagLst xmlns:p="http://schemas.openxmlformats.org/presentationml/2006/main">
  <p:tag name="KSO_WM_DIAGRAM_VIRTUALLY_FRAME" val="{&quot;height&quot;:312.74283464566935,&quot;left&quot;:467.9832283464567,&quot;top&quot;:137.68181102362206,&quot;width&quot;:425.2499999999999}"/>
</p:tagLst>
</file>

<file path=ppt/tags/tag5.xml><?xml version="1.0" encoding="utf-8"?>
<p:tagLst xmlns:p="http://schemas.openxmlformats.org/presentationml/2006/main">
  <p:tag name="KSO_WM_DIAGRAM_VIRTUALLY_FRAME" val="{&quot;height&quot;:427.2190551181102,&quot;left&quot;:110.61141732283463,&quot;top&quot;:76.7971653543307,&quot;width&quot;:745.2}"/>
</p:tagLst>
</file>

<file path=ppt/tags/tag50.xml><?xml version="1.0" encoding="utf-8"?>
<p:tagLst xmlns:p="http://schemas.openxmlformats.org/presentationml/2006/main">
  <p:tag name="MH" val="20171020172025"/>
  <p:tag name="MH_LIBRARY" val="GRAPHIC"/>
  <p:tag name="MH_TYPE" val="SubTitle"/>
  <p:tag name="MH_ORDER" val="3"/>
</p:tagLst>
</file>

<file path=ppt/tags/tag500.xml><?xml version="1.0" encoding="utf-8"?>
<p:tagLst xmlns:p="http://schemas.openxmlformats.org/presentationml/2006/main">
  <p:tag name="KSO_WM_BEAUTIFY_FLAG" val=""/>
</p:tagLst>
</file>

<file path=ppt/tags/tag501.xml><?xml version="1.0" encoding="utf-8"?>
<p:tagLst xmlns:p="http://schemas.openxmlformats.org/presentationml/2006/main">
  <p:tag name="KSO_WM_BEAUTIFY_FLAG" val=""/>
</p:tagLst>
</file>

<file path=ppt/tags/tag502.xml><?xml version="1.0" encoding="utf-8"?>
<p:tagLst xmlns:p="http://schemas.openxmlformats.org/presentationml/2006/main">
  <p:tag name="KSO_WM_DIAGRAM_VIRTUALLY_FRAME" val="{&quot;height&quot;:298.5,&quot;left&quot;:117.25,&quot;top&quot;:235.9,&quot;width&quot;:761.75}"/>
</p:tagLst>
</file>

<file path=ppt/tags/tag503.xml><?xml version="1.0" encoding="utf-8"?>
<p:tagLst xmlns:p="http://schemas.openxmlformats.org/presentationml/2006/main">
  <p:tag name="KSO_WM_DIAGRAM_VIRTUALLY_FRAME" val="{&quot;height&quot;:298.5,&quot;left&quot;:117.25,&quot;top&quot;:235.9,&quot;width&quot;:761.75}"/>
</p:tagLst>
</file>

<file path=ppt/tags/tag504.xml><?xml version="1.0" encoding="utf-8"?>
<p:tagLst xmlns:p="http://schemas.openxmlformats.org/presentationml/2006/main">
  <p:tag name="KSO_WM_DIAGRAM_VIRTUALLY_FRAME" val="{&quot;height&quot;:298.5,&quot;left&quot;:117.25,&quot;top&quot;:235.9,&quot;width&quot;:761.75}"/>
</p:tagLst>
</file>

<file path=ppt/tags/tag505.xml><?xml version="1.0" encoding="utf-8"?>
<p:tagLst xmlns:p="http://schemas.openxmlformats.org/presentationml/2006/main">
  <p:tag name="KSO_WM_DIAGRAM_VIRTUALLY_FRAME" val="{&quot;height&quot;:298.5,&quot;left&quot;:117.25,&quot;top&quot;:235.9,&quot;width&quot;:761.75}"/>
</p:tagLst>
</file>

<file path=ppt/tags/tag506.xml><?xml version="1.0" encoding="utf-8"?>
<p:tagLst xmlns:p="http://schemas.openxmlformats.org/presentationml/2006/main">
  <p:tag name="KSO_WM_DIAGRAM_VIRTUALLY_FRAME" val="{&quot;height&quot;:298.5,&quot;left&quot;:117.25,&quot;top&quot;:235.9,&quot;width&quot;:761.75}"/>
</p:tagLst>
</file>

<file path=ppt/tags/tag507.xml><?xml version="1.0" encoding="utf-8"?>
<p:tagLst xmlns:p="http://schemas.openxmlformats.org/presentationml/2006/main">
  <p:tag name="KSO_WM_BEAUTIFY_FLAG" val=""/>
</p:tagLst>
</file>

<file path=ppt/tags/tag508.xml><?xml version="1.0" encoding="utf-8"?>
<p:tagLst xmlns:p="http://schemas.openxmlformats.org/presentationml/2006/main">
  <p:tag name="KSO_WM_DIAGRAM_VIRTUALLY_FRAME" val="{&quot;height&quot;:298.5,&quot;left&quot;:117.25,&quot;top&quot;:235.9,&quot;width&quot;:761.75}"/>
</p:tagLst>
</file>

<file path=ppt/tags/tag509.xml><?xml version="1.0" encoding="utf-8"?>
<p:tagLst xmlns:p="http://schemas.openxmlformats.org/presentationml/2006/main">
  <p:tag name="KSO_WM_BEAUTIFY_FLAG" val=""/>
</p:tagLst>
</file>

<file path=ppt/tags/tag51.xml><?xml version="1.0" encoding="utf-8"?>
<p:tagLst xmlns:p="http://schemas.openxmlformats.org/presentationml/2006/main">
  <p:tag name="MH" val="20171020172025"/>
  <p:tag name="MH_LIBRARY" val="GRAPHIC"/>
  <p:tag name="MH_TYPE" val="Other"/>
  <p:tag name="MH_ORDER" val="3"/>
</p:tagLst>
</file>

<file path=ppt/tags/tag510.xml><?xml version="1.0" encoding="utf-8"?>
<p:tagLst xmlns:p="http://schemas.openxmlformats.org/presentationml/2006/main">
  <p:tag name="KSO_WM_BEAUTIFY_FLAG" val=""/>
</p:tagLst>
</file>

<file path=ppt/tags/tag511.xml><?xml version="1.0" encoding="utf-8"?>
<p:tagLst xmlns:p="http://schemas.openxmlformats.org/presentationml/2006/main">
  <p:tag name="KSO_WPP_MARK_KEY" val="71990a7d-257a-4c8f-8df7-84c859669d5c"/>
  <p:tag name="RESOURCE_RECORD_KEY" val="{&quot;13&quot;:[4364974,4364930]}"/>
  <p:tag name="COMMONDATA" val="eyJoZGlkIjoiYzQ1MjY5MTNjMTc0ODUyYjcyMDhkODAzNzNiNWNmNjYifQ=="/>
  <p:tag name="commondata" val="eyJoZGlkIjoiNjNjZWVmZjQ2MjJiOGRjYzU2Y2YzM2RiZTQ3YTdlNmUifQ=="/>
</p:tagLst>
</file>

<file path=ppt/tags/tag52.xml><?xml version="1.0" encoding="utf-8"?>
<p:tagLst xmlns:p="http://schemas.openxmlformats.org/presentationml/2006/main">
  <p:tag name="MH" val="20171020172025"/>
  <p:tag name="MH_LIBRARY" val="GRAPHIC"/>
  <p:tag name="MH_TYPE" val="SubTitle"/>
  <p:tag name="MH_ORDER" val="3"/>
</p:tagLst>
</file>

<file path=ppt/tags/tag53.xml><?xml version="1.0" encoding="utf-8"?>
<p:tagLst xmlns:p="http://schemas.openxmlformats.org/presentationml/2006/main">
  <p:tag name="MH" val="20171021131324"/>
  <p:tag name="MH_LIBRARY" val="GRAPHIC"/>
  <p:tag name="MH_TYPE" val="SubTitle"/>
  <p:tag name="MH_ORDER" val="1"/>
</p:tagLst>
</file>

<file path=ppt/tags/tag54.xml><?xml version="1.0" encoding="utf-8"?>
<p:tagLst xmlns:p="http://schemas.openxmlformats.org/presentationml/2006/main">
  <p:tag name="KSO_WM_DIAGRAM_VIRTUALLY_FRAME" val="{&quot;height&quot;:210.6,&quot;left&quot;:94.2,&quot;top&quot;:313.75,&quot;width&quot;:799.95}"/>
</p:tagLst>
</file>

<file path=ppt/tags/tag55.xml><?xml version="1.0" encoding="utf-8"?>
<p:tagLst xmlns:p="http://schemas.openxmlformats.org/presentationml/2006/main">
  <p:tag name="KSO_WM_DIAGRAM_VIRTUALLY_FRAME" val="{&quot;height&quot;:162.05,&quot;left&quot;:94.2,&quot;top&quot;:313.75,&quot;width&quot;:799.95}"/>
</p:tagLst>
</file>

<file path=ppt/tags/tag56.xml><?xml version="1.0" encoding="utf-8"?>
<p:tagLst xmlns:p="http://schemas.openxmlformats.org/presentationml/2006/main">
  <p:tag name="KSO_WM_DIAGRAM_VIRTUALLY_FRAME" val="{&quot;height&quot;:162.05,&quot;left&quot;:94.2,&quot;top&quot;:313.75,&quot;width&quot;:799.95}"/>
</p:tagLst>
</file>

<file path=ppt/tags/tag57.xml><?xml version="1.0" encoding="utf-8"?>
<p:tagLst xmlns:p="http://schemas.openxmlformats.org/presentationml/2006/main">
  <p:tag name="KSO_WM_DIAGRAM_VIRTUALLY_FRAME" val="{&quot;height&quot;:210.6,&quot;left&quot;:94.2,&quot;top&quot;:313.75,&quot;width&quot;:799.95}"/>
</p:tagLst>
</file>

<file path=ppt/tags/tag58.xml><?xml version="1.0" encoding="utf-8"?>
<p:tagLst xmlns:p="http://schemas.openxmlformats.org/presentationml/2006/main">
  <p:tag name="KSO_WM_DIAGRAM_VIRTUALLY_FRAME" val="{&quot;height&quot;:162.05,&quot;left&quot;:94.2,&quot;top&quot;:313.75,&quot;width&quot;:799.95}"/>
</p:tagLst>
</file>

<file path=ppt/tags/tag59.xml><?xml version="1.0" encoding="utf-8"?>
<p:tagLst xmlns:p="http://schemas.openxmlformats.org/presentationml/2006/main">
  <p:tag name="KSO_WM_DIAGRAM_VIRTUALLY_FRAME" val="{&quot;height&quot;:162.05,&quot;left&quot;:94.2,&quot;top&quot;:313.75,&quot;width&quot;:799.95}"/>
</p:tagLst>
</file>

<file path=ppt/tags/tag6.xml><?xml version="1.0" encoding="utf-8"?>
<p:tagLst xmlns:p="http://schemas.openxmlformats.org/presentationml/2006/main">
  <p:tag name="KSO_WM_DIAGRAM_VIRTUALLY_FRAME" val="{&quot;height&quot;:427.2190551181102,&quot;left&quot;:110.61141732283463,&quot;top&quot;:76.7971653543307,&quot;width&quot;:745.2}"/>
</p:tagLst>
</file>

<file path=ppt/tags/tag60.xml><?xml version="1.0" encoding="utf-8"?>
<p:tagLst xmlns:p="http://schemas.openxmlformats.org/presentationml/2006/main">
  <p:tag name="KSO_WM_DIAGRAM_VIRTUALLY_FRAME" val="{&quot;height&quot;:210.6,&quot;left&quot;:94.2,&quot;top&quot;:313.75,&quot;width&quot;:799.95}"/>
</p:tagLst>
</file>

<file path=ppt/tags/tag61.xml><?xml version="1.0" encoding="utf-8"?>
<p:tagLst xmlns:p="http://schemas.openxmlformats.org/presentationml/2006/main">
  <p:tag name="KSO_WM_DIAGRAM_VIRTUALLY_FRAME" val="{&quot;height&quot;:210.6,&quot;left&quot;:94.2,&quot;top&quot;:313.75,&quot;width&quot;:799.95}"/>
</p:tagLst>
</file>

<file path=ppt/tags/tag62.xml><?xml version="1.0" encoding="utf-8"?>
<p:tagLst xmlns:p="http://schemas.openxmlformats.org/presentationml/2006/main">
  <p:tag name="KSO_WM_DIAGRAM_VIRTUALLY_FRAME" val="{&quot;height&quot;:210.6,&quot;left&quot;:94.2,&quot;top&quot;:313.75,&quot;width&quot;:799.95}"/>
</p:tagLst>
</file>

<file path=ppt/tags/tag63.xml><?xml version="1.0" encoding="utf-8"?>
<p:tagLst xmlns:p="http://schemas.openxmlformats.org/presentationml/2006/main">
  <p:tag name="KSO_WM_DIAGRAM_VIRTUALLY_FRAME" val="{&quot;height&quot;:210.6,&quot;left&quot;:94.2,&quot;top&quot;:313.75,&quot;width&quot;:799.95}"/>
</p:tagLst>
</file>

<file path=ppt/tags/tag64.xml><?xml version="1.0" encoding="utf-8"?>
<p:tagLst xmlns:p="http://schemas.openxmlformats.org/presentationml/2006/main">
  <p:tag name="KSO_WM_DIAGRAM_VIRTUALLY_FRAME" val="{&quot;height&quot;:210.6,&quot;left&quot;:94.2,&quot;top&quot;:313.75,&quot;width&quot;:799.95}"/>
</p:tagLst>
</file>

<file path=ppt/tags/tag65.xml><?xml version="1.0" encoding="utf-8"?>
<p:tagLst xmlns:p="http://schemas.openxmlformats.org/presentationml/2006/main">
  <p:tag name="KSO_WM_DIAGRAM_VIRTUALLY_FRAME" val="{&quot;height&quot;:210.6,&quot;left&quot;:94.2,&quot;top&quot;:313.75,&quot;width&quot;:799.95}"/>
</p:tagLst>
</file>

<file path=ppt/tags/tag66.xml><?xml version="1.0" encoding="utf-8"?>
<p:tagLst xmlns:p="http://schemas.openxmlformats.org/presentationml/2006/main">
  <p:tag name="KSO_WM_DIAGRAM_VIRTUALLY_FRAME" val="{&quot;height&quot;:210.6,&quot;left&quot;:94.2,&quot;top&quot;:313.75,&quot;width&quot;:799.95}"/>
</p:tagLst>
</file>

<file path=ppt/tags/tag67.xml><?xml version="1.0" encoding="utf-8"?>
<p:tagLst xmlns:p="http://schemas.openxmlformats.org/presentationml/2006/main">
  <p:tag name="KSO_WM_DIAGRAM_VIRTUALLY_FRAME" val="{&quot;height&quot;:210.6,&quot;left&quot;:94.2,&quot;top&quot;:313.75,&quot;width&quot;:799.95}"/>
</p:tagLst>
</file>

<file path=ppt/tags/tag68.xml><?xml version="1.0" encoding="utf-8"?>
<p:tagLst xmlns:p="http://schemas.openxmlformats.org/presentationml/2006/main">
  <p:tag name="KSO_WM_DIAGRAM_VIRTUALLY_FRAME" val="{&quot;height&quot;:210.6,&quot;left&quot;:94.2,&quot;top&quot;:313.75,&quot;width&quot;:799.95}"/>
</p:tagLst>
</file>

<file path=ppt/tags/tag69.xml><?xml version="1.0" encoding="utf-8"?>
<p:tagLst xmlns:p="http://schemas.openxmlformats.org/presentationml/2006/main">
  <p:tag name="KSO_WM_DIAGRAM_VIRTUALLY_FRAME" val="{&quot;height&quot;:210.6,&quot;left&quot;:94.2,&quot;top&quot;:313.75,&quot;width&quot;:799.95}"/>
</p:tagLst>
</file>

<file path=ppt/tags/tag7.xml><?xml version="1.0" encoding="utf-8"?>
<p:tagLst xmlns:p="http://schemas.openxmlformats.org/presentationml/2006/main">
  <p:tag name="KSO_WM_DIAGRAM_VIRTUALLY_FRAME" val="{&quot;height&quot;:427.2190551181102,&quot;left&quot;:110.61141732283463,&quot;top&quot;:76.7971653543307,&quot;width&quot;:745.2}"/>
</p:tagLst>
</file>

<file path=ppt/tags/tag70.xml><?xml version="1.0" encoding="utf-8"?>
<p:tagLst xmlns:p="http://schemas.openxmlformats.org/presentationml/2006/main">
  <p:tag name="KSO_WM_DIAGRAM_VIRTUALLY_FRAME" val="{&quot;height&quot;:210.6,&quot;left&quot;:94.2,&quot;top&quot;:313.75,&quot;width&quot;:799.95}"/>
</p:tagLst>
</file>

<file path=ppt/tags/tag71.xml><?xml version="1.0" encoding="utf-8"?>
<p:tagLst xmlns:p="http://schemas.openxmlformats.org/presentationml/2006/main">
  <p:tag name="KSO_WM_DIAGRAM_VIRTUALLY_FRAME" val="{&quot;height&quot;:210.6,&quot;left&quot;:94.2,&quot;top&quot;:313.75,&quot;width&quot;:799.95}"/>
</p:tagLst>
</file>

<file path=ppt/tags/tag72.xml><?xml version="1.0" encoding="utf-8"?>
<p:tagLst xmlns:p="http://schemas.openxmlformats.org/presentationml/2006/main">
  <p:tag name="KSO_WM_DIAGRAM_VIRTUALLY_FRAME" val="{&quot;height&quot;:210.6,&quot;left&quot;:94.2,&quot;top&quot;:313.75,&quot;width&quot;:799.95}"/>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MH" val="20171021131324"/>
  <p:tag name="MH_LIBRARY" val="GRAPHIC"/>
  <p:tag name="MH_TYPE" val="SubTitle"/>
  <p:tag name="MH_ORDER" val="1"/>
</p:tagLst>
</file>

<file path=ppt/tags/tag75.xml><?xml version="1.0" encoding="utf-8"?>
<p:tagLst xmlns:p="http://schemas.openxmlformats.org/presentationml/2006/main">
  <p:tag name="KSO_WM_UNIT_TABLE_BEAUTIFY" val="smartTable{87b29e78-3fd9-4b4d-99e2-301ec2e09612}"/>
  <p:tag name="TABLE_ENDDRAG_ORIGIN_RECT" val="909*411"/>
  <p:tag name="TABLE_ENDDRAG_RECT" val="25*90*909*411"/>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DIAGRAM_VIRTUALLY_FRAME" val="{&quot;height&quot;:465.71874015748034,&quot;left&quot;:11.55,&quot;top&quot;:76.5,&quot;width&quot;:1019.6}"/>
</p:tagLst>
</file>

<file path=ppt/tags/tag78.xml><?xml version="1.0" encoding="utf-8"?>
<p:tagLst xmlns:p="http://schemas.openxmlformats.org/presentationml/2006/main">
  <p:tag name="KSO_WM_DIAGRAM_VIRTUALLY_FRAME" val="{&quot;height&quot;:465.71874015748034,&quot;left&quot;:11.55,&quot;top&quot;:76.5,&quot;width&quot;:1019.6}"/>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DIAGRAM_VIRTUALLY_FRAME" val="{&quot;height&quot;:427.2190551181102,&quot;left&quot;:110.61141732283463,&quot;top&quot;:76.7971653543307,&quot;width&quot;:745.2}"/>
</p:tagLst>
</file>

<file path=ppt/tags/tag80.xml><?xml version="1.0" encoding="utf-8"?>
<p:tagLst xmlns:p="http://schemas.openxmlformats.org/presentationml/2006/main">
  <p:tag name="KSO_WM_DIAGRAM_VIRTUALLY_FRAME" val="{&quot;height&quot;:522.45,&quot;left&quot;:11.55,&quot;top&quot;:82.9,&quot;width&quot;:949.5088188976376}"/>
</p:tagLst>
</file>

<file path=ppt/tags/tag81.xml><?xml version="1.0" encoding="utf-8"?>
<p:tagLst xmlns:p="http://schemas.openxmlformats.org/presentationml/2006/main">
  <p:tag name="KSO_WM_DIAGRAM_VIRTUALLY_FRAME" val="{&quot;height&quot;:465.71874015748034,&quot;left&quot;:11.55,&quot;top&quot;:76.5,&quot;width&quot;:1019.6}"/>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MH" val="20151122212745"/>
  <p:tag name="MH_LIBRARY" val="GRAPHIC"/>
  <p:tag name="MH_TYPE" val="Other"/>
  <p:tag name="MH_ORDER" val="1"/>
  <p:tag name="KSO_WM_DIAGRAM_VIRTUALLY_FRAME" val="{&quot;height&quot;:325.0925336056727,&quot;left&quot;:191.06509115295532,&quot;top&quot;:146.21502867863836,&quot;width&quot;:561.6684521541313}"/>
</p:tagLst>
</file>

<file path=ppt/tags/tag84.xml><?xml version="1.0" encoding="utf-8"?>
<p:tagLst xmlns:p="http://schemas.openxmlformats.org/presentationml/2006/main">
  <p:tag name="MH" val="20151122212745"/>
  <p:tag name="MH_LIBRARY" val="GRAPHIC"/>
  <p:tag name="MH_TYPE" val="Other"/>
  <p:tag name="MH_ORDER" val="2"/>
  <p:tag name="KSO_WM_DIAGRAM_VIRTUALLY_FRAME" val="{&quot;height&quot;:325.0925336056727,&quot;left&quot;:191.06509115295532,&quot;top&quot;:146.21502867863836,&quot;width&quot;:561.6684521541313}"/>
</p:tagLst>
</file>

<file path=ppt/tags/tag85.xml><?xml version="1.0" encoding="utf-8"?>
<p:tagLst xmlns:p="http://schemas.openxmlformats.org/presentationml/2006/main">
  <p:tag name="MH" val="20151122212745"/>
  <p:tag name="MH_LIBRARY" val="GRAPHIC"/>
  <p:tag name="MH_TYPE" val="Other"/>
  <p:tag name="MH_ORDER" val="3"/>
  <p:tag name="KSO_WM_DIAGRAM_VIRTUALLY_FRAME" val="{&quot;height&quot;:325.0925336056727,&quot;left&quot;:191.06509115295532,&quot;top&quot;:146.21502867863836,&quot;width&quot;:561.6684521541313}"/>
</p:tagLst>
</file>

<file path=ppt/tags/tag86.xml><?xml version="1.0" encoding="utf-8"?>
<p:tagLst xmlns:p="http://schemas.openxmlformats.org/presentationml/2006/main">
  <p:tag name="MH" val="20151122212745"/>
  <p:tag name="MH_LIBRARY" val="GRAPHIC"/>
  <p:tag name="MH_TYPE" val="Other"/>
  <p:tag name="MH_ORDER" val="4"/>
  <p:tag name="KSO_WM_DIAGRAM_VIRTUALLY_FRAME" val="{&quot;height&quot;:325.0925336056727,&quot;left&quot;:191.06509115295532,&quot;top&quot;:146.21502867863836,&quot;width&quot;:561.6684521541313}"/>
</p:tagLst>
</file>

<file path=ppt/tags/tag87.xml><?xml version="1.0" encoding="utf-8"?>
<p:tagLst xmlns:p="http://schemas.openxmlformats.org/presentationml/2006/main">
  <p:tag name="MH" val="20151122212745"/>
  <p:tag name="MH_LIBRARY" val="GRAPHIC"/>
  <p:tag name="MH_TYPE" val="Other"/>
  <p:tag name="MH_ORDER" val="5"/>
  <p:tag name="KSO_WM_DIAGRAM_VIRTUALLY_FRAME" val="{&quot;height&quot;:325.0925336056727,&quot;left&quot;:191.06509115295532,&quot;top&quot;:146.21502867863836,&quot;width&quot;:561.6684521541313}"/>
</p:tagLst>
</file>

<file path=ppt/tags/tag88.xml><?xml version="1.0" encoding="utf-8"?>
<p:tagLst xmlns:p="http://schemas.openxmlformats.org/presentationml/2006/main">
  <p:tag name="MH" val="20151122212745"/>
  <p:tag name="MH_LIBRARY" val="GRAPHIC"/>
  <p:tag name="MH_TYPE" val="Other"/>
  <p:tag name="MH_ORDER" val="6"/>
  <p:tag name="KSO_WM_DIAGRAM_VIRTUALLY_FRAME" val="{&quot;height&quot;:325.0925336056727,&quot;left&quot;:191.06509115295532,&quot;top&quot;:146.21502867863836,&quot;width&quot;:561.6684521541313}"/>
</p:tagLst>
</file>

<file path=ppt/tags/tag89.xml><?xml version="1.0" encoding="utf-8"?>
<p:tagLst xmlns:p="http://schemas.openxmlformats.org/presentationml/2006/main">
  <p:tag name="MH" val="20151122212745"/>
  <p:tag name="MH_LIBRARY" val="GRAPHIC"/>
  <p:tag name="MH_TYPE" val="Other"/>
  <p:tag name="MH_ORDER" val="7"/>
  <p:tag name="KSO_WM_DIAGRAM_VIRTUALLY_FRAME" val="{&quot;height&quot;:325.0925336056727,&quot;left&quot;:191.06509115295532,&quot;top&quot;:146.21502867863836,&quot;width&quot;:561.6684521541313}"/>
</p:tagLst>
</file>

<file path=ppt/tags/tag9.xml><?xml version="1.0" encoding="utf-8"?>
<p:tagLst xmlns:p="http://schemas.openxmlformats.org/presentationml/2006/main">
  <p:tag name="KSO_WM_DIAGRAM_VIRTUALLY_FRAME" val="{&quot;height&quot;:427.2190551181102,&quot;left&quot;:110.61141732283463,&quot;top&quot;:76.7971653543307,&quot;width&quot;:745.2}"/>
</p:tagLst>
</file>

<file path=ppt/tags/tag90.xml><?xml version="1.0" encoding="utf-8"?>
<p:tagLst xmlns:p="http://schemas.openxmlformats.org/presentationml/2006/main">
  <p:tag name="MH" val="20151122212745"/>
  <p:tag name="MH_LIBRARY" val="GRAPHIC"/>
  <p:tag name="MH_TYPE" val="Other"/>
  <p:tag name="MH_ORDER" val="8"/>
  <p:tag name="KSO_WM_DIAGRAM_VIRTUALLY_FRAME" val="{&quot;height&quot;:325.0925336056727,&quot;left&quot;:191.06509115295532,&quot;top&quot;:146.21502867863836,&quot;width&quot;:561.6684521541313}"/>
</p:tagLst>
</file>

<file path=ppt/tags/tag91.xml><?xml version="1.0" encoding="utf-8"?>
<p:tagLst xmlns:p="http://schemas.openxmlformats.org/presentationml/2006/main">
  <p:tag name="MH" val="20151122212745"/>
  <p:tag name="MH_LIBRARY" val="GRAPHIC"/>
  <p:tag name="MH_TYPE" val="Other"/>
  <p:tag name="MH_ORDER" val="9"/>
</p:tagLst>
</file>

<file path=ppt/tags/tag92.xml><?xml version="1.0" encoding="utf-8"?>
<p:tagLst xmlns:p="http://schemas.openxmlformats.org/presentationml/2006/main">
  <p:tag name="MH" val="20151122212745"/>
  <p:tag name="MH_LIBRARY" val="GRAPHIC"/>
  <p:tag name="MH_TYPE" val="SubTitle"/>
  <p:tag name="MH_ORDER" val="3"/>
  <p:tag name="KSO_WM_DIAGRAM_VIRTUALLY_FRAME" val="{&quot;height&quot;:325.0925336056727,&quot;left&quot;:191.06509115295532,&quot;top&quot;:146.21502867863836,&quot;width&quot;:561.6684521541313}"/>
</p:tagLst>
</file>

<file path=ppt/tags/tag93.xml><?xml version="1.0" encoding="utf-8"?>
<p:tagLst xmlns:p="http://schemas.openxmlformats.org/presentationml/2006/main">
  <p:tag name="MH" val="20151122212745"/>
  <p:tag name="MH_LIBRARY" val="GRAPHIC"/>
  <p:tag name="MH_TYPE" val="SubTitle"/>
  <p:tag name="MH_ORDER" val="2"/>
  <p:tag name="KSO_WM_DIAGRAM_VIRTUALLY_FRAME" val="{&quot;height&quot;:325.0925336056727,&quot;left&quot;:191.06509115295532,&quot;top&quot;:146.21502867863836,&quot;width&quot;:561.6684521541313}"/>
</p:tagLst>
</file>

<file path=ppt/tags/tag94.xml><?xml version="1.0" encoding="utf-8"?>
<p:tagLst xmlns:p="http://schemas.openxmlformats.org/presentationml/2006/main">
  <p:tag name="MH" val="20151122212745"/>
  <p:tag name="MH_LIBRARY" val="GRAPHIC"/>
  <p:tag name="MH_TYPE" val="SubTitle"/>
  <p:tag name="MH_ORDER" val="1"/>
  <p:tag name="KSO_WM_DIAGRAM_VIRTUALLY_FRAME" val="{&quot;height&quot;:325.0925336056727,&quot;left&quot;:191.06509115295532,&quot;top&quot;:146.21502867863836,&quot;width&quot;:561.6684521541313}"/>
</p:tagLst>
</file>

<file path=ppt/tags/tag95.xml><?xml version="1.0" encoding="utf-8"?>
<p:tagLst xmlns:p="http://schemas.openxmlformats.org/presentationml/2006/main">
  <p:tag name="MH" val="20151119124521"/>
  <p:tag name="MH_LIBRARY" val="GRAPHIC"/>
  <p:tag name="MH_TYPE" val="Other"/>
  <p:tag name="MH_ORDER" val="2"/>
</p:tagLst>
</file>

<file path=ppt/tags/tag96.xml><?xml version="1.0" encoding="utf-8"?>
<p:tagLst xmlns:p="http://schemas.openxmlformats.org/presentationml/2006/main">
  <p:tag name="MH" val="20151122212745"/>
  <p:tag name="MH_LIBRARY" val="GRAPHIC"/>
  <p:tag name="MH_TYPE" val="SubTitle"/>
  <p:tag name="MH_ORDER" val="3"/>
  <p:tag name="KSO_WM_DIAGRAM_VIRTUALLY_FRAME" val="{&quot;height&quot;:325.0925336056727,&quot;left&quot;:191.06509115295532,&quot;top&quot;:146.21502867863836,&quot;width&quot;:561.6684521541313}"/>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自定义 107">
      <a:dk1>
        <a:sysClr val="windowText" lastClr="000000"/>
      </a:dk1>
      <a:lt1>
        <a:sysClr val="window" lastClr="FFFFFF"/>
      </a:lt1>
      <a:dk2>
        <a:srgbClr val="1F497D"/>
      </a:dk2>
      <a:lt2>
        <a:srgbClr val="EEECE1"/>
      </a:lt2>
      <a:accent1>
        <a:srgbClr val="0070C0"/>
      </a:accent1>
      <a:accent2>
        <a:srgbClr val="FFC000"/>
      </a:accent2>
      <a:accent3>
        <a:srgbClr val="BFBFBF"/>
      </a:accent3>
      <a:accent4>
        <a:srgbClr val="BFBFBF"/>
      </a:accent4>
      <a:accent5>
        <a:srgbClr val="BFBFBF"/>
      </a:accent5>
      <a:accent6>
        <a:srgbClr val="BFBFB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13978</Words>
  <Application>润文档 演示</Application>
  <PresentationFormat>自定义</PresentationFormat>
  <Paragraphs>2802</Paragraphs>
  <Slides>65</Slides>
  <Notes>66</Notes>
  <HiddenSlides>0</HiddenSlides>
  <MMClips>0</MMClips>
  <ScaleCrop>false</ScaleCrop>
  <HeadingPairs>
    <vt:vector size="6" baseType="variant">
      <vt:variant>
        <vt:lpstr>已用的字体</vt:lpstr>
      </vt:variant>
      <vt:variant>
        <vt:i4>35</vt:i4>
      </vt:variant>
      <vt:variant>
        <vt:lpstr>主题</vt:lpstr>
      </vt:variant>
      <vt:variant>
        <vt:i4>1</vt:i4>
      </vt:variant>
      <vt:variant>
        <vt:lpstr>幻灯片标题</vt:lpstr>
      </vt:variant>
      <vt:variant>
        <vt:i4>65</vt:i4>
      </vt:variant>
    </vt:vector>
  </HeadingPairs>
  <TitlesOfParts>
    <vt:vector size="101" baseType="lpstr">
      <vt:lpstr>Arial</vt:lpstr>
      <vt:lpstr>宋体</vt:lpstr>
      <vt:lpstr>Wingdings</vt:lpstr>
      <vt:lpstr>Arial Black</vt:lpstr>
      <vt:lpstr>微软雅黑</vt:lpstr>
      <vt:lpstr>方正小标宋简体</vt:lpstr>
      <vt:lpstr>方正大黑_GBK</vt:lpstr>
      <vt:lpstr>黑体</vt:lpstr>
      <vt:lpstr>方正黑体_GBK</vt:lpstr>
      <vt:lpstr>方正粗雅宋长_GBK</vt:lpstr>
      <vt:lpstr>仿宋_GB2312</vt:lpstr>
      <vt:lpstr>阿里巴巴普惠体 R</vt:lpstr>
      <vt:lpstr>阿里巴巴普惠体 B</vt:lpstr>
      <vt:lpstr>Arial</vt:lpstr>
      <vt:lpstr>Arial Unicode MS</vt:lpstr>
      <vt:lpstr>Times New Roman</vt:lpstr>
      <vt:lpstr>思源黑体 CN Normal</vt:lpstr>
      <vt:lpstr>Calibri</vt:lpstr>
      <vt:lpstr>仿宋</vt:lpstr>
      <vt:lpstr>Arial Unicode MS</vt:lpstr>
      <vt:lpstr>方正兰亭细黑_GBK</vt:lpstr>
      <vt:lpstr>方正姚体</vt:lpstr>
      <vt:lpstr>Rockwell</vt:lpstr>
      <vt:lpstr>Calibri</vt:lpstr>
      <vt:lpstr>Helvetica</vt:lpstr>
      <vt:lpstr>Open Sans</vt:lpstr>
      <vt:lpstr>Open Sans</vt:lpstr>
      <vt:lpstr>Wingdings</vt:lpstr>
      <vt:lpstr>Roboto Black</vt:lpstr>
      <vt:lpstr>Times New Roman</vt:lpstr>
      <vt:lpstr>STIXGeneral-Bold</vt:lpstr>
      <vt:lpstr>Segoe Print</vt:lpstr>
      <vt:lpstr>Oxygen</vt:lpstr>
      <vt:lpstr>思源黑体 CN Heavy</vt:lpstr>
      <vt:lpstr>方正粗雅宋_GBK</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tukuppt</dc:title>
  <dc:creator>www.tukuppt.com</dc:creator>
  <cp:keywords>tukuppt</cp:keywords>
  <dc:subject>熊猫办公</dc:subject>
  <cp:category>tukuppt</cp:category>
  <cp:lastModifiedBy>袁伟</cp:lastModifiedBy>
  <cp:revision>414</cp:revision>
  <dcterms:created xsi:type="dcterms:W3CDTF">2014-08-23T07:50:00Z</dcterms:created>
  <dcterms:modified xsi:type="dcterms:W3CDTF">2026-07-27T08:10:36Z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2052-12.8.2.21215</vt:lpwstr>
  </property>
  <property fmtid="{D5CDD505-2E9C-101B-9397-08002B2CF9AE}" pid="3" name="ICV">
    <vt:lpwstr>31265C8FDDD34E36A8BC227948326508_13</vt:lpwstr>
  </property>
</Properties>
</file>