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58"/>
  </p:handoutMasterIdLst>
  <p:sldIdLst>
    <p:sldId id="901" r:id="rId3"/>
    <p:sldId id="1248" r:id="rId5"/>
    <p:sldId id="998" r:id="rId6"/>
    <p:sldId id="992" r:id="rId7"/>
    <p:sldId id="999" r:id="rId8"/>
    <p:sldId id="903" r:id="rId9"/>
    <p:sldId id="1201" r:id="rId10"/>
    <p:sldId id="1202" r:id="rId11"/>
    <p:sldId id="1203" r:id="rId12"/>
    <p:sldId id="1204" r:id="rId13"/>
    <p:sldId id="1206" r:id="rId14"/>
    <p:sldId id="1205" r:id="rId15"/>
    <p:sldId id="1207" r:id="rId16"/>
    <p:sldId id="1208" r:id="rId17"/>
    <p:sldId id="1209" r:id="rId18"/>
    <p:sldId id="1210" r:id="rId19"/>
    <p:sldId id="1211" r:id="rId20"/>
    <p:sldId id="1212" r:id="rId21"/>
    <p:sldId id="1213" r:id="rId22"/>
    <p:sldId id="1216" r:id="rId23"/>
    <p:sldId id="1214" r:id="rId24"/>
    <p:sldId id="1217" r:id="rId25"/>
    <p:sldId id="1218" r:id="rId26"/>
    <p:sldId id="1219" r:id="rId27"/>
    <p:sldId id="1220" r:id="rId28"/>
    <p:sldId id="1221" r:id="rId29"/>
    <p:sldId id="1222" r:id="rId30"/>
    <p:sldId id="1223" r:id="rId31"/>
    <p:sldId id="1224" r:id="rId32"/>
    <p:sldId id="1225" r:id="rId33"/>
    <p:sldId id="1226" r:id="rId34"/>
    <p:sldId id="1227" r:id="rId35"/>
    <p:sldId id="1228" r:id="rId36"/>
    <p:sldId id="1229" r:id="rId37"/>
    <p:sldId id="1230" r:id="rId38"/>
    <p:sldId id="1231" r:id="rId39"/>
    <p:sldId id="1232" r:id="rId40"/>
    <p:sldId id="1234" r:id="rId41"/>
    <p:sldId id="1235" r:id="rId42"/>
    <p:sldId id="1236" r:id="rId43"/>
    <p:sldId id="1237" r:id="rId44"/>
    <p:sldId id="1238" r:id="rId45"/>
    <p:sldId id="1239" r:id="rId46"/>
    <p:sldId id="1240" r:id="rId47"/>
    <p:sldId id="1241" r:id="rId48"/>
    <p:sldId id="1242" r:id="rId49"/>
    <p:sldId id="1243" r:id="rId50"/>
    <p:sldId id="1244" r:id="rId51"/>
    <p:sldId id="1245" r:id="rId52"/>
    <p:sldId id="1246" r:id="rId53"/>
    <p:sldId id="1247" r:id="rId54"/>
    <p:sldId id="1249" r:id="rId55"/>
    <p:sldId id="1044" r:id="rId56"/>
    <p:sldId id="913" r:id="rId57"/>
  </p:sldIdLst>
  <p:sldSz cx="12192000" cy="6858000"/>
  <p:notesSz cx="6858000" cy="9144000"/>
  <p:custDataLst>
    <p:tags r:id="rId6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2" Type="http://schemas.openxmlformats.org/officeDocument/2006/relationships/tags" Target="tags/tag173.xml"/><Relationship Id="rId61" Type="http://schemas.openxmlformats.org/officeDocument/2006/relationships/tableStyles" Target="tableStyles.xml"/><Relationship Id="rId60" Type="http://schemas.openxmlformats.org/officeDocument/2006/relationships/viewProps" Target="viewProps.xml"/><Relationship Id="rId6" Type="http://schemas.openxmlformats.org/officeDocument/2006/relationships/slide" Target="slides/slide3.xml"/><Relationship Id="rId59" Type="http://schemas.openxmlformats.org/officeDocument/2006/relationships/presProps" Target="presProps.xml"/><Relationship Id="rId58" Type="http://schemas.openxmlformats.org/officeDocument/2006/relationships/handoutMaster" Target="handoutMasters/handoutMaster1.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矩形 6"/>
          <p:cNvSpPr/>
          <p:nvPr/>
        </p:nvSpPr>
        <p:spPr>
          <a:xfrm>
            <a:off x="1" y="6592893"/>
            <a:ext cx="12192000" cy="265109"/>
          </a:xfrm>
          <a:prstGeom prst="rect">
            <a:avLst/>
          </a:prstGeom>
          <a:solidFill>
            <a:srgbClr val="32B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70"/>
          </a:p>
        </p:txBody>
      </p:sp>
      <p:pic>
        <p:nvPicPr>
          <p:cNvPr id="16" name="图片 15"/>
          <p:cNvPicPr>
            <a:picLocks noChangeAspect="1"/>
          </p:cNvPicPr>
          <p:nvPr/>
        </p:nvPicPr>
        <p:blipFill rotWithShape="1">
          <a:blip r:embed="rId2">
            <a:extLst>
              <a:ext uri="{28A0092B-C50C-407E-A947-70E740481C1C}">
                <a14:useLocalDpi xmlns:a14="http://schemas.microsoft.com/office/drawing/2010/main" val="0"/>
              </a:ext>
            </a:extLst>
          </a:blip>
          <a:srcRect l="-157" t="6144" r="86" b="10249"/>
          <a:stretch>
            <a:fillRect/>
          </a:stretch>
        </p:blipFill>
        <p:spPr>
          <a:xfrm>
            <a:off x="-7075" y="0"/>
            <a:ext cx="12199075" cy="4542971"/>
          </a:xfrm>
          <a:prstGeom prst="rect">
            <a:avLst/>
          </a:prstGeom>
        </p:spPr>
      </p:pic>
      <p:sp>
        <p:nvSpPr>
          <p:cNvPr id="2" name="Title 1"/>
          <p:cNvSpPr>
            <a:spLocks noGrp="1"/>
          </p:cNvSpPr>
          <p:nvPr>
            <p:ph type="ctrTitle"/>
          </p:nvPr>
        </p:nvSpPr>
        <p:spPr>
          <a:xfrm>
            <a:off x="1524000" y="1598157"/>
            <a:ext cx="9144000" cy="2387600"/>
          </a:xfrm>
          <a:ln>
            <a:solidFill>
              <a:schemeClr val="bg1"/>
            </a:solidFill>
          </a:ln>
        </p:spPr>
        <p:txBody>
          <a:bodyPr anchor="ctr" anchorCtr="0"/>
          <a:lstStyle>
            <a:lvl1pPr algn="ctr">
              <a:defRPr sz="6000"/>
            </a:lvl1pPr>
          </a:lstStyle>
          <a:p>
            <a:r>
              <a:rPr lang="zh-CN" altLang="en-US" dirty="0" smtClean="0"/>
              <a:t>单击此处编辑母版标题样式</a:t>
            </a:r>
            <a:endParaRPr lang="en-US" dirty="0"/>
          </a:p>
        </p:txBody>
      </p:sp>
      <p:sp>
        <p:nvSpPr>
          <p:cNvPr id="3" name="Subtitle 2"/>
          <p:cNvSpPr>
            <a:spLocks noGrp="1"/>
          </p:cNvSpPr>
          <p:nvPr>
            <p:ph type="subTitle" idx="1"/>
          </p:nvPr>
        </p:nvSpPr>
        <p:spPr>
          <a:xfrm>
            <a:off x="1524000" y="4965339"/>
            <a:ext cx="9144000" cy="5572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a:xfrm>
            <a:off x="838200" y="6327322"/>
            <a:ext cx="2743200" cy="365125"/>
          </a:xfrm>
        </p:spPr>
        <p:txBody>
          <a:bodyPr/>
          <a:lstStyle/>
          <a:p>
            <a:fld id="{1422FCB3-B086-43E4-B4F3-F820CDDB0C46}" type="datetimeFigureOut">
              <a:rPr lang="zh-CN" altLang="en-US" smtClean="0"/>
            </a:fld>
            <a:endParaRPr lang="zh-CN" altLang="en-US"/>
          </a:p>
        </p:txBody>
      </p:sp>
      <p:sp>
        <p:nvSpPr>
          <p:cNvPr id="5" name="Footer Placeholder 4"/>
          <p:cNvSpPr>
            <a:spLocks noGrp="1"/>
          </p:cNvSpPr>
          <p:nvPr>
            <p:ph type="ftr" sz="quarter" idx="11"/>
          </p:nvPr>
        </p:nvSpPr>
        <p:spPr>
          <a:xfrm>
            <a:off x="4038600" y="6327322"/>
            <a:ext cx="4114800" cy="365125"/>
          </a:xfrm>
        </p:spPr>
        <p:txBody>
          <a:bodyPr/>
          <a:lstStyle/>
          <a:p>
            <a:endParaRPr lang="zh-CN" altLang="en-US" dirty="0"/>
          </a:p>
        </p:txBody>
      </p:sp>
      <p:sp>
        <p:nvSpPr>
          <p:cNvPr id="6" name="Slide Number Placeholder 5"/>
          <p:cNvSpPr>
            <a:spLocks noGrp="1"/>
          </p:cNvSpPr>
          <p:nvPr>
            <p:ph type="sldNum" sz="quarter" idx="12"/>
          </p:nvPr>
        </p:nvSpPr>
        <p:spPr>
          <a:xfrm>
            <a:off x="8610600" y="6327322"/>
            <a:ext cx="2743200" cy="365125"/>
          </a:xfrm>
        </p:spPr>
        <p:txBody>
          <a:bodyPr/>
          <a:lstStyle/>
          <a:p>
            <a:fld id="{172ADDBC-82C7-4793-9803-830791364863}" type="slidenum">
              <a:rPr lang="zh-CN" altLang="en-US" smtClean="0"/>
            </a:fld>
            <a:endParaRPr lang="zh-CN" altLang="en-US"/>
          </a:p>
        </p:txBody>
      </p:sp>
      <p:grpSp>
        <p:nvGrpSpPr>
          <p:cNvPr id="8" name="组合 7"/>
          <p:cNvGrpSpPr/>
          <p:nvPr/>
        </p:nvGrpSpPr>
        <p:grpSpPr>
          <a:xfrm>
            <a:off x="3886201" y="5651720"/>
            <a:ext cx="4648200" cy="45719"/>
            <a:chOff x="3886200" y="5631919"/>
            <a:chExt cx="4648200" cy="45719"/>
          </a:xfrm>
        </p:grpSpPr>
        <p:sp>
          <p:nvSpPr>
            <p:cNvPr id="9" name="矩形 8"/>
            <p:cNvSpPr/>
            <p:nvPr/>
          </p:nvSpPr>
          <p:spPr>
            <a:xfrm>
              <a:off x="3886200" y="5631919"/>
              <a:ext cx="77470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70" baseline="0">
                <a:latin typeface="Arial" panose="020B0604020202020204" pitchFamily="34" charset="0"/>
                <a:ea typeface="黑体" panose="02010609060101010101" pitchFamily="49" charset="-122"/>
              </a:endParaRPr>
            </a:p>
          </p:txBody>
        </p:sp>
        <p:sp>
          <p:nvSpPr>
            <p:cNvPr id="10" name="矩形 9"/>
            <p:cNvSpPr/>
            <p:nvPr/>
          </p:nvSpPr>
          <p:spPr>
            <a:xfrm>
              <a:off x="4660900" y="5631919"/>
              <a:ext cx="77470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70" baseline="0">
                <a:latin typeface="Arial" panose="020B0604020202020204" pitchFamily="34" charset="0"/>
                <a:ea typeface="黑体" panose="02010609060101010101" pitchFamily="49" charset="-122"/>
              </a:endParaRPr>
            </a:p>
          </p:txBody>
        </p:sp>
        <p:sp>
          <p:nvSpPr>
            <p:cNvPr id="11" name="矩形 10"/>
            <p:cNvSpPr/>
            <p:nvPr/>
          </p:nvSpPr>
          <p:spPr>
            <a:xfrm>
              <a:off x="5435600" y="5631919"/>
              <a:ext cx="7747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70" baseline="0">
                <a:latin typeface="Arial" panose="020B0604020202020204" pitchFamily="34" charset="0"/>
                <a:ea typeface="黑体" panose="02010609060101010101" pitchFamily="49" charset="-122"/>
              </a:endParaRPr>
            </a:p>
          </p:txBody>
        </p:sp>
        <p:sp>
          <p:nvSpPr>
            <p:cNvPr id="12" name="矩形 11"/>
            <p:cNvSpPr/>
            <p:nvPr/>
          </p:nvSpPr>
          <p:spPr>
            <a:xfrm>
              <a:off x="6210300" y="5631919"/>
              <a:ext cx="77470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70" baseline="0">
                <a:latin typeface="Arial" panose="020B0604020202020204" pitchFamily="34" charset="0"/>
                <a:ea typeface="黑体" panose="02010609060101010101" pitchFamily="49" charset="-122"/>
              </a:endParaRPr>
            </a:p>
          </p:txBody>
        </p:sp>
        <p:sp>
          <p:nvSpPr>
            <p:cNvPr id="13" name="矩形 12"/>
            <p:cNvSpPr/>
            <p:nvPr/>
          </p:nvSpPr>
          <p:spPr>
            <a:xfrm>
              <a:off x="6985000" y="5631919"/>
              <a:ext cx="774700" cy="457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70" baseline="0">
                <a:latin typeface="Arial" panose="020B0604020202020204" pitchFamily="34" charset="0"/>
                <a:ea typeface="黑体" panose="02010609060101010101" pitchFamily="49" charset="-122"/>
              </a:endParaRPr>
            </a:p>
          </p:txBody>
        </p:sp>
        <p:sp>
          <p:nvSpPr>
            <p:cNvPr id="14" name="矩形 13"/>
            <p:cNvSpPr/>
            <p:nvPr/>
          </p:nvSpPr>
          <p:spPr>
            <a:xfrm>
              <a:off x="7759700" y="5631919"/>
              <a:ext cx="77470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70" baseline="0">
                <a:latin typeface="Arial" panose="020B0604020202020204" pitchFamily="34" charset="0"/>
                <a:ea typeface="黑体" panose="02010609060101010101" pitchFamily="49" charset="-122"/>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1EC61D3F-34E9-4F9D-84A2-72367D9F9A68}"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254DC01-BD11-43BE-8FE9-19C0CFD26E47}" type="slidenum">
              <a:rPr lang="zh-CN" altLang="en-US" smtClean="0"/>
            </a:fld>
            <a:endParaRPr lang="zh-CN" altLang="en-US"/>
          </a:p>
        </p:txBody>
      </p:sp>
      <p:sp>
        <p:nvSpPr>
          <p:cNvPr id="9" name="文本占位符 8"/>
          <p:cNvSpPr>
            <a:spLocks noGrp="1"/>
          </p:cNvSpPr>
          <p:nvPr>
            <p:ph type="body" sz="quarter" idx="13"/>
          </p:nvPr>
        </p:nvSpPr>
        <p:spPr>
          <a:xfrm>
            <a:off x="839559" y="255122"/>
            <a:ext cx="10512884" cy="5817709"/>
          </a:xfrm>
        </p:spPr>
        <p:txBody>
          <a:bodyPr>
            <a:normAutofit/>
          </a:bodyPr>
          <a:lstStyle>
            <a:lvl1pPr marL="0" indent="0">
              <a:buFontTx/>
              <a:buNone/>
              <a:defRPr sz="2400">
                <a:solidFill>
                  <a:schemeClr val="tx1"/>
                </a:solidFill>
              </a:defRPr>
            </a:lvl1pPr>
            <a:lvl2pPr marL="393700" indent="0">
              <a:buFontTx/>
              <a:buNone/>
              <a:defRPr sz="2000">
                <a:solidFill>
                  <a:schemeClr val="tx1"/>
                </a:solidFill>
              </a:defRPr>
            </a:lvl2pPr>
            <a:lvl3pPr marL="661035" indent="0">
              <a:buFontTx/>
              <a:buNone/>
              <a:defRPr sz="1800">
                <a:solidFill>
                  <a:schemeClr val="tx1"/>
                </a:solidFill>
                <a:latin typeface="黑体" panose="02010609060101010101" pitchFamily="49" charset="-122"/>
                <a:ea typeface="黑体" panose="02010609060101010101" pitchFamily="49" charset="-122"/>
              </a:defRPr>
            </a:lvl3pPr>
            <a:lvl4pPr marL="851535" indent="0">
              <a:buFontTx/>
              <a:buNone/>
              <a:defRPr sz="1800">
                <a:solidFill>
                  <a:schemeClr val="tx1"/>
                </a:solidFill>
                <a:latin typeface="黑体" panose="02010609060101010101" pitchFamily="49" charset="-122"/>
                <a:ea typeface="黑体" panose="02010609060101010101" pitchFamily="49" charset="-122"/>
              </a:defRPr>
            </a:lvl4pPr>
            <a:lvl5pPr marL="1054735" indent="0">
              <a:buFontTx/>
              <a:buNone/>
              <a:defRPr sz="1800">
                <a:solidFill>
                  <a:schemeClr val="tx1"/>
                </a:solidFill>
                <a:latin typeface="黑体" panose="02010609060101010101" pitchFamily="49" charset="-122"/>
                <a:ea typeface="黑体" panose="02010609060101010101" pitchFamily="49" charset="-122"/>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grpSp>
        <p:nvGrpSpPr>
          <p:cNvPr id="7" name="组合 6"/>
          <p:cNvGrpSpPr/>
          <p:nvPr/>
        </p:nvGrpSpPr>
        <p:grpSpPr>
          <a:xfrm>
            <a:off x="0" y="0"/>
            <a:ext cx="12192000" cy="1189922"/>
            <a:chOff x="0" y="0"/>
            <a:chExt cx="12192000" cy="1189922"/>
          </a:xfrm>
        </p:grpSpPr>
        <p:sp>
          <p:nvSpPr>
            <p:cNvPr id="8" name="矩形 7"/>
            <p:cNvSpPr/>
            <p:nvPr/>
          </p:nvSpPr>
          <p:spPr>
            <a:xfrm>
              <a:off x="0" y="0"/>
              <a:ext cx="12192000" cy="1188720"/>
            </a:xfrm>
            <a:prstGeom prst="rect">
              <a:avLst/>
            </a:prstGeom>
            <a:solidFill>
              <a:srgbClr val="32B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1203"/>
              <a:ext cx="12192000" cy="1188719"/>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75" baseline="0">
                <a:latin typeface="Arial" panose="020B0604020202020204" pitchFamily="34" charset="0"/>
                <a:ea typeface="黑体" panose="02010609060101010101" pitchFamily="49" charset="-122"/>
              </a:endParaRPr>
            </a:p>
          </p:txBody>
        </p:sp>
      </p:grpSp>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a:xfrm>
            <a:off x="1466850" y="1714500"/>
            <a:ext cx="9886950" cy="426652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1422FCB3-B086-43E4-B4F3-F820CDDB0C4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72ADDBC-82C7-4793-9803-830791364863}" type="slidenum">
              <a:rPr lang="zh-CN" altLang="en-US" smtClean="0"/>
            </a:fld>
            <a:endParaRPr lang="zh-CN" altLang="en-US"/>
          </a:p>
        </p:txBody>
      </p:sp>
      <p:cxnSp>
        <p:nvCxnSpPr>
          <p:cNvPr id="14" name="直接连接符 13"/>
          <p:cNvCxnSpPr/>
          <p:nvPr/>
        </p:nvCxnSpPr>
        <p:spPr>
          <a:xfrm>
            <a:off x="0" y="1188720"/>
            <a:ext cx="12192000" cy="0"/>
          </a:xfrm>
          <a:prstGeom prst="line">
            <a:avLst/>
          </a:prstGeom>
          <a:ln w="53975">
            <a:solidFill>
              <a:schemeClr val="bg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sp>
        <p:nvSpPr>
          <p:cNvPr id="9" name="矩形 8"/>
          <p:cNvSpPr/>
          <p:nvPr/>
        </p:nvSpPr>
        <p:spPr>
          <a:xfrm>
            <a:off x="-6891" y="2190751"/>
            <a:ext cx="12193083" cy="144779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61985" tIns="34343" bIns="0" rtlCol="0" anchor="ctr">
            <a:noAutofit/>
          </a:bodyPr>
          <a:lstStyle/>
          <a:p>
            <a:pPr marL="0" marR="0" lvl="0" indent="0" algn="l" defTabSz="670560" rtl="0" eaLnBrk="1" latinLnBrk="0" hangingPunct="1">
              <a:lnSpc>
                <a:spcPct val="150000"/>
              </a:lnSpc>
              <a:spcBef>
                <a:spcPts val="0"/>
              </a:spcBef>
              <a:spcAft>
                <a:spcPts val="0"/>
              </a:spcAft>
              <a:buClrTx/>
              <a:buSzTx/>
              <a:buFontTx/>
              <a:buNone/>
              <a:defRPr/>
            </a:pPr>
            <a:endParaRPr lang="en-US" altLang="zh-CN" sz="2350" b="1" dirty="0" smtClean="0">
              <a:solidFill>
                <a:schemeClr val="accent1"/>
              </a:solidFill>
              <a:effectLst>
                <a:outerShdw dist="38100" dir="5400000" algn="t" rotWithShape="0">
                  <a:srgbClr val="FFFFFF">
                    <a:alpha val="44000"/>
                  </a:srgbClr>
                </a:outerShdw>
              </a:effectLst>
              <a:latin typeface="Arial" panose="020B0604020202020204" pitchFamily="34" charset="0"/>
              <a:ea typeface="黑体" panose="02010609060101010101" pitchFamily="49" charset="-122"/>
            </a:endParaRPr>
          </a:p>
        </p:txBody>
      </p:sp>
      <p:sp>
        <p:nvSpPr>
          <p:cNvPr id="2" name="Title 1"/>
          <p:cNvSpPr>
            <a:spLocks noGrp="1"/>
          </p:cNvSpPr>
          <p:nvPr>
            <p:ph type="title"/>
          </p:nvPr>
        </p:nvSpPr>
        <p:spPr>
          <a:xfrm>
            <a:off x="4038600" y="2190751"/>
            <a:ext cx="7308850" cy="1447799"/>
          </a:xfrm>
        </p:spPr>
        <p:txBody>
          <a:bodyPr anchor="ctr" anchorCtr="0">
            <a:normAutofit/>
          </a:bodyPr>
          <a:lstStyle>
            <a:lvl1pPr>
              <a:defRPr sz="4800"/>
            </a:lvl1p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4038600" y="3730625"/>
            <a:ext cx="7308850" cy="63182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smtClean="0"/>
              <a:t>单击此处编辑母版文本样式</a:t>
            </a:r>
            <a:endParaRPr lang="zh-CN" altLang="en-US" dirty="0" smtClean="0"/>
          </a:p>
        </p:txBody>
      </p:sp>
      <p:sp>
        <p:nvSpPr>
          <p:cNvPr id="4" name="Date Placeholder 3"/>
          <p:cNvSpPr>
            <a:spLocks noGrp="1"/>
          </p:cNvSpPr>
          <p:nvPr>
            <p:ph type="dt" sz="half" idx="10"/>
          </p:nvPr>
        </p:nvSpPr>
        <p:spPr/>
        <p:txBody>
          <a:bodyPr/>
          <a:lstStyle/>
          <a:p>
            <a:fld id="{1422FCB3-B086-43E4-B4F3-F820CDDB0C4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72ADDBC-82C7-4793-9803-830791364863}"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grpSp>
        <p:nvGrpSpPr>
          <p:cNvPr id="8" name="组合 7"/>
          <p:cNvGrpSpPr/>
          <p:nvPr/>
        </p:nvGrpSpPr>
        <p:grpSpPr>
          <a:xfrm>
            <a:off x="0" y="0"/>
            <a:ext cx="12192000" cy="1189922"/>
            <a:chOff x="0" y="0"/>
            <a:chExt cx="12192000" cy="1189922"/>
          </a:xfrm>
        </p:grpSpPr>
        <p:sp>
          <p:nvSpPr>
            <p:cNvPr id="9" name="矩形 8"/>
            <p:cNvSpPr/>
            <p:nvPr/>
          </p:nvSpPr>
          <p:spPr>
            <a:xfrm>
              <a:off x="0" y="0"/>
              <a:ext cx="12192000" cy="1188720"/>
            </a:xfrm>
            <a:prstGeom prst="rect">
              <a:avLst/>
            </a:prstGeom>
            <a:solidFill>
              <a:srgbClr val="32B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1203"/>
              <a:ext cx="12192000" cy="1188719"/>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75" baseline="0">
                <a:latin typeface="Arial" panose="020B0604020202020204" pitchFamily="34" charset="0"/>
                <a:ea typeface="黑体" panose="02010609060101010101" pitchFamily="49" charset="-122"/>
              </a:endParaRPr>
            </a:p>
          </p:txBody>
        </p:sp>
      </p:grpSp>
      <p:sp>
        <p:nvSpPr>
          <p:cNvPr id="2" name="Title 1"/>
          <p:cNvSpPr>
            <a:spLocks noGrp="1"/>
          </p:cNvSpPr>
          <p:nvPr>
            <p:ph type="title"/>
          </p:nvPr>
        </p:nvSpPr>
        <p:spPr/>
        <p:txBody>
          <a:bodyPr/>
          <a:lstStyle/>
          <a:p>
            <a:r>
              <a:rPr lang="zh-CN" altLang="en-US" dirty="0" smtClean="0"/>
              <a:t>单击此处编辑母版标题样式</a:t>
            </a:r>
            <a:endParaRPr lang="en-US" dirty="0"/>
          </a:p>
        </p:txBody>
      </p:sp>
      <p:sp>
        <p:nvSpPr>
          <p:cNvPr id="3" name="Content Placeholder 2"/>
          <p:cNvSpPr>
            <a:spLocks noGrp="1"/>
          </p:cNvSpPr>
          <p:nvPr>
            <p:ph sz="half" idx="1"/>
          </p:nvPr>
        </p:nvSpPr>
        <p:spPr>
          <a:xfrm>
            <a:off x="1307594" y="1824423"/>
            <a:ext cx="4712205" cy="4352540"/>
          </a:xfrm>
        </p:spPr>
        <p:txBody>
          <a:bodyPr/>
          <a:lstStyle>
            <a:lvl1pPr>
              <a:defRPr/>
            </a:lvl1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4" name="Content Placeholder 3"/>
          <p:cNvSpPr>
            <a:spLocks noGrp="1"/>
          </p:cNvSpPr>
          <p:nvPr>
            <p:ph sz="half" idx="2"/>
          </p:nvPr>
        </p:nvSpPr>
        <p:spPr>
          <a:xfrm>
            <a:off x="6641594" y="1824423"/>
            <a:ext cx="4712205" cy="4352540"/>
          </a:xfrm>
        </p:spPr>
        <p:txBody>
          <a:bodyPr/>
          <a:lstStyle>
            <a:lvl1pPr>
              <a:defRPr/>
            </a:lvl1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5" name="Date Placeholder 4"/>
          <p:cNvSpPr>
            <a:spLocks noGrp="1"/>
          </p:cNvSpPr>
          <p:nvPr>
            <p:ph type="dt" sz="half" idx="10"/>
          </p:nvPr>
        </p:nvSpPr>
        <p:spPr/>
        <p:txBody>
          <a:bodyPr/>
          <a:lstStyle/>
          <a:p>
            <a:fld id="{1422FCB3-B086-43E4-B4F3-F820CDDB0C46}"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72ADDBC-82C7-4793-9803-830791364863}" type="slidenum">
              <a:rPr lang="zh-CN" altLang="en-US" smtClean="0"/>
            </a:fld>
            <a:endParaRPr lang="zh-CN" altLang="en-US"/>
          </a:p>
        </p:txBody>
      </p:sp>
      <p:cxnSp>
        <p:nvCxnSpPr>
          <p:cNvPr id="11" name="直接连接符 10"/>
          <p:cNvCxnSpPr/>
          <p:nvPr/>
        </p:nvCxnSpPr>
        <p:spPr>
          <a:xfrm>
            <a:off x="0" y="1188720"/>
            <a:ext cx="12192000" cy="0"/>
          </a:xfrm>
          <a:prstGeom prst="line">
            <a:avLst/>
          </a:prstGeom>
          <a:ln w="5397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2"/>
            </p:custDataLst>
          </p:nvPr>
        </p:nvSpPr>
        <p:spPr>
          <a:xfrm>
            <a:off x="838200" y="1711887"/>
            <a:ext cx="469395" cy="434122"/>
          </a:xfrm>
          <a:custGeom>
            <a:avLst/>
            <a:gdLst/>
            <a:ahLst/>
            <a:cxnLst/>
            <a:rect l="l" t="t" r="r" b="b"/>
            <a:pathLst>
              <a:path w="639659" h="591592">
                <a:moveTo>
                  <a:pt x="585430" y="0"/>
                </a:moveTo>
                <a:lnTo>
                  <a:pt x="639659" y="86274"/>
                </a:lnTo>
                <a:cubicBezTo>
                  <a:pt x="594468" y="105172"/>
                  <a:pt x="561191" y="133314"/>
                  <a:pt x="539828" y="170699"/>
                </a:cubicBezTo>
                <a:cubicBezTo>
                  <a:pt x="518465" y="208084"/>
                  <a:pt x="506551" y="262519"/>
                  <a:pt x="504086" y="334003"/>
                </a:cubicBezTo>
                <a:lnTo>
                  <a:pt x="619939" y="334003"/>
                </a:lnTo>
                <a:lnTo>
                  <a:pt x="619939" y="591592"/>
                </a:lnTo>
                <a:lnTo>
                  <a:pt x="382070" y="591592"/>
                </a:lnTo>
                <a:lnTo>
                  <a:pt x="382070" y="388232"/>
                </a:lnTo>
                <a:cubicBezTo>
                  <a:pt x="382070" y="278130"/>
                  <a:pt x="395216" y="198430"/>
                  <a:pt x="421509" y="149131"/>
                </a:cubicBezTo>
                <a:cubicBezTo>
                  <a:pt x="456019" y="83398"/>
                  <a:pt x="510659" y="33688"/>
                  <a:pt x="585430" y="0"/>
                </a:cubicBezTo>
                <a:close/>
                <a:moveTo>
                  <a:pt x="203360" y="0"/>
                </a:moveTo>
                <a:lnTo>
                  <a:pt x="257589" y="86274"/>
                </a:lnTo>
                <a:cubicBezTo>
                  <a:pt x="212398" y="105172"/>
                  <a:pt x="179121" y="133314"/>
                  <a:pt x="157758" y="170699"/>
                </a:cubicBezTo>
                <a:cubicBezTo>
                  <a:pt x="136395" y="208084"/>
                  <a:pt x="124481" y="262519"/>
                  <a:pt x="122016" y="334003"/>
                </a:cubicBezTo>
                <a:lnTo>
                  <a:pt x="237869" y="334003"/>
                </a:lnTo>
                <a:lnTo>
                  <a:pt x="237869" y="591592"/>
                </a:lnTo>
                <a:lnTo>
                  <a:pt x="0" y="591592"/>
                </a:lnTo>
                <a:lnTo>
                  <a:pt x="0" y="388232"/>
                </a:lnTo>
                <a:cubicBezTo>
                  <a:pt x="0" y="278130"/>
                  <a:pt x="13147" y="198430"/>
                  <a:pt x="39440" y="149131"/>
                </a:cubicBezTo>
                <a:cubicBezTo>
                  <a:pt x="73949" y="83398"/>
                  <a:pt x="128589" y="33688"/>
                  <a:pt x="203360" y="0"/>
                </a:cubicBezTo>
                <a:close/>
              </a:path>
            </a:pathLst>
          </a:custGeom>
          <a:solidFill>
            <a:schemeClr val="accent1"/>
          </a:solidFill>
          <a:ln>
            <a:noFill/>
          </a:ln>
          <a:effectLst/>
        </p:spPr>
        <p:txBody>
          <a:bodyPr rot="0" spcFirstLastPara="0" vertOverflow="overflow" horzOverflow="overflow" vert="horz" wrap="square" lIns="67101" tIns="33550" rIns="67101" bIns="33550" numCol="1" spcCol="0" rtlCol="0" fromWordArt="0" anchor="t" anchorCtr="0" forceAA="0" compatLnSpc="1">
            <a:normAutofit fontScale="25000" lnSpcReduction="20000"/>
          </a:bodyPr>
          <a:lstStyle/>
          <a:p>
            <a:pPr algn="just">
              <a:lnSpc>
                <a:spcPct val="150000"/>
              </a:lnSpc>
            </a:pPr>
            <a:endParaRPr lang="zh-CN" altLang="en-US" sz="14605" dirty="0">
              <a:latin typeface="Arial" panose="020B0604020202020204" pitchFamily="34" charset="0"/>
              <a:ea typeface="微软雅黑" panose="020B0503020204020204" charset="-122"/>
            </a:endParaRPr>
          </a:p>
        </p:txBody>
      </p:sp>
      <p:sp>
        <p:nvSpPr>
          <p:cNvPr id="13" name="文本框 12"/>
          <p:cNvSpPr txBox="1"/>
          <p:nvPr>
            <p:custDataLst>
              <p:tags r:id="rId3"/>
            </p:custDataLst>
          </p:nvPr>
        </p:nvSpPr>
        <p:spPr>
          <a:xfrm>
            <a:off x="6172200" y="1748223"/>
            <a:ext cx="469395" cy="434122"/>
          </a:xfrm>
          <a:custGeom>
            <a:avLst/>
            <a:gdLst/>
            <a:ahLst/>
            <a:cxnLst/>
            <a:rect l="l" t="t" r="r" b="b"/>
            <a:pathLst>
              <a:path w="639659" h="591592">
                <a:moveTo>
                  <a:pt x="585430" y="0"/>
                </a:moveTo>
                <a:lnTo>
                  <a:pt x="639659" y="86274"/>
                </a:lnTo>
                <a:cubicBezTo>
                  <a:pt x="594468" y="105172"/>
                  <a:pt x="561191" y="133314"/>
                  <a:pt x="539828" y="170699"/>
                </a:cubicBezTo>
                <a:cubicBezTo>
                  <a:pt x="518465" y="208084"/>
                  <a:pt x="506551" y="262519"/>
                  <a:pt x="504086" y="334003"/>
                </a:cubicBezTo>
                <a:lnTo>
                  <a:pt x="619939" y="334003"/>
                </a:lnTo>
                <a:lnTo>
                  <a:pt x="619939" y="591592"/>
                </a:lnTo>
                <a:lnTo>
                  <a:pt x="382070" y="591592"/>
                </a:lnTo>
                <a:lnTo>
                  <a:pt x="382070" y="388232"/>
                </a:lnTo>
                <a:cubicBezTo>
                  <a:pt x="382070" y="278130"/>
                  <a:pt x="395216" y="198430"/>
                  <a:pt x="421509" y="149131"/>
                </a:cubicBezTo>
                <a:cubicBezTo>
                  <a:pt x="456019" y="83398"/>
                  <a:pt x="510659" y="33688"/>
                  <a:pt x="585430" y="0"/>
                </a:cubicBezTo>
                <a:close/>
                <a:moveTo>
                  <a:pt x="203360" y="0"/>
                </a:moveTo>
                <a:lnTo>
                  <a:pt x="257589" y="86274"/>
                </a:lnTo>
                <a:cubicBezTo>
                  <a:pt x="212398" y="105172"/>
                  <a:pt x="179121" y="133314"/>
                  <a:pt x="157758" y="170699"/>
                </a:cubicBezTo>
                <a:cubicBezTo>
                  <a:pt x="136395" y="208084"/>
                  <a:pt x="124481" y="262519"/>
                  <a:pt x="122016" y="334003"/>
                </a:cubicBezTo>
                <a:lnTo>
                  <a:pt x="237869" y="334003"/>
                </a:lnTo>
                <a:lnTo>
                  <a:pt x="237869" y="591592"/>
                </a:lnTo>
                <a:lnTo>
                  <a:pt x="0" y="591592"/>
                </a:lnTo>
                <a:lnTo>
                  <a:pt x="0" y="388232"/>
                </a:lnTo>
                <a:cubicBezTo>
                  <a:pt x="0" y="278130"/>
                  <a:pt x="13147" y="198430"/>
                  <a:pt x="39440" y="149131"/>
                </a:cubicBezTo>
                <a:cubicBezTo>
                  <a:pt x="73949" y="83398"/>
                  <a:pt x="128589" y="33688"/>
                  <a:pt x="203360" y="0"/>
                </a:cubicBezTo>
                <a:close/>
              </a:path>
            </a:pathLst>
          </a:custGeom>
          <a:solidFill>
            <a:schemeClr val="accent2"/>
          </a:solidFill>
          <a:ln>
            <a:noFill/>
          </a:ln>
          <a:effectLst/>
        </p:spPr>
        <p:txBody>
          <a:bodyPr rot="0" spcFirstLastPara="0" vertOverflow="overflow" horzOverflow="overflow" vert="horz" wrap="square" lIns="67101" tIns="33550" rIns="67101" bIns="33550" numCol="1" spcCol="0" rtlCol="0" fromWordArt="0" anchor="t" anchorCtr="0" forceAA="0" compatLnSpc="1">
            <a:normAutofit fontScale="25000" lnSpcReduction="20000"/>
          </a:bodyPr>
          <a:lstStyle/>
          <a:p>
            <a:pPr algn="just">
              <a:lnSpc>
                <a:spcPct val="150000"/>
              </a:lnSpc>
            </a:pPr>
            <a:endParaRPr lang="zh-CN" altLang="en-US" sz="14605" dirty="0">
              <a:latin typeface="Arial" panose="020B0604020202020204" pitchFamily="34" charset="0"/>
              <a:ea typeface="微软雅黑" panose="020B0503020204020204"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grpSp>
        <p:nvGrpSpPr>
          <p:cNvPr id="10" name="组合 9"/>
          <p:cNvGrpSpPr/>
          <p:nvPr/>
        </p:nvGrpSpPr>
        <p:grpSpPr>
          <a:xfrm>
            <a:off x="0" y="0"/>
            <a:ext cx="12192000" cy="1189922"/>
            <a:chOff x="0" y="0"/>
            <a:chExt cx="12192000" cy="1189922"/>
          </a:xfrm>
        </p:grpSpPr>
        <p:sp>
          <p:nvSpPr>
            <p:cNvPr id="11" name="矩形 10"/>
            <p:cNvSpPr/>
            <p:nvPr/>
          </p:nvSpPr>
          <p:spPr>
            <a:xfrm>
              <a:off x="0" y="0"/>
              <a:ext cx="12192000" cy="1188720"/>
            </a:xfrm>
            <a:prstGeom prst="rect">
              <a:avLst/>
            </a:prstGeom>
            <a:solidFill>
              <a:srgbClr val="32B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1203"/>
              <a:ext cx="12192000" cy="1188719"/>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75" baseline="0">
                <a:latin typeface="Arial" panose="020B0604020202020204" pitchFamily="34" charset="0"/>
                <a:ea typeface="黑体" panose="02010609060101010101" pitchFamily="49" charset="-122"/>
              </a:endParaRPr>
            </a:p>
          </p:txBody>
        </p:sp>
      </p:grpSp>
      <p:sp>
        <p:nvSpPr>
          <p:cNvPr id="2" name="Title 1"/>
          <p:cNvSpPr>
            <a:spLocks noGrp="1"/>
          </p:cNvSpPr>
          <p:nvPr>
            <p:ph type="title"/>
          </p:nvPr>
        </p:nvSpPr>
        <p:spPr>
          <a:xfrm>
            <a:off x="839788" y="248400"/>
            <a:ext cx="10515600" cy="799200"/>
          </a:xfrm>
        </p:spPr>
        <p:txBody>
          <a:body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839788" y="1447725"/>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Content Placeholder 3"/>
          <p:cNvSpPr>
            <a:spLocks noGrp="1"/>
          </p:cNvSpPr>
          <p:nvPr>
            <p:ph sz="half" idx="2"/>
          </p:nvPr>
        </p:nvSpPr>
        <p:spPr>
          <a:xfrm>
            <a:off x="839788" y="2271637"/>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Text Placeholder 4"/>
          <p:cNvSpPr>
            <a:spLocks noGrp="1"/>
          </p:cNvSpPr>
          <p:nvPr>
            <p:ph type="body" sz="quarter" idx="3"/>
          </p:nvPr>
        </p:nvSpPr>
        <p:spPr>
          <a:xfrm>
            <a:off x="6172200" y="1447725"/>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smtClean="0"/>
              <a:t>单击此处编辑母版文本样式</a:t>
            </a:r>
            <a:endParaRPr lang="zh-CN" altLang="en-US" dirty="0" smtClean="0"/>
          </a:p>
        </p:txBody>
      </p:sp>
      <p:sp>
        <p:nvSpPr>
          <p:cNvPr id="6" name="Content Placeholder 5"/>
          <p:cNvSpPr>
            <a:spLocks noGrp="1"/>
          </p:cNvSpPr>
          <p:nvPr>
            <p:ph sz="quarter" idx="4"/>
          </p:nvPr>
        </p:nvSpPr>
        <p:spPr>
          <a:xfrm>
            <a:off x="6172200" y="2271637"/>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1422FCB3-B086-43E4-B4F3-F820CDDB0C46}"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172ADDBC-82C7-4793-9803-830791364863}" type="slidenum">
              <a:rPr lang="zh-CN" altLang="en-US" smtClean="0"/>
            </a:fld>
            <a:endParaRPr lang="zh-CN" altLang="en-US"/>
          </a:p>
        </p:txBody>
      </p:sp>
      <p:cxnSp>
        <p:nvCxnSpPr>
          <p:cNvPr id="13" name="直接连接符 12"/>
          <p:cNvCxnSpPr/>
          <p:nvPr/>
        </p:nvCxnSpPr>
        <p:spPr>
          <a:xfrm>
            <a:off x="0" y="1188720"/>
            <a:ext cx="12192000" cy="0"/>
          </a:xfrm>
          <a:prstGeom prst="line">
            <a:avLst/>
          </a:prstGeom>
          <a:ln w="53975">
            <a:solidFill>
              <a:schemeClr val="bg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1381125" y="2152651"/>
            <a:ext cx="9429750" cy="1616528"/>
          </a:xfrm>
        </p:spPr>
        <p:txBody>
          <a:bodyPr>
            <a:normAutofit/>
          </a:bodyPr>
          <a:lstStyle>
            <a:lvl1pPr algn="ctr">
              <a:defRPr sz="4400">
                <a:solidFill>
                  <a:srgbClr val="32B9CE"/>
                </a:solidFill>
              </a:defRPr>
            </a:lvl1p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1422FCB3-B086-43E4-B4F3-F820CDDB0C46}"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172ADDBC-82C7-4793-9803-83079136486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22FCB3-B086-43E4-B4F3-F820CDDB0C46}"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172ADDBC-82C7-4793-9803-830791364863}"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7" y="457200"/>
            <a:ext cx="4165200" cy="1600200"/>
          </a:xfrm>
        </p:spPr>
        <p:txBody>
          <a:bodyPr anchor="b"/>
          <a:lstStyle>
            <a:lvl1pPr>
              <a:defRPr sz="3200">
                <a:solidFill>
                  <a:srgbClr val="32B9CE"/>
                </a:solidFill>
              </a:defRPr>
            </a:lvl1pPr>
          </a:lstStyle>
          <a:p>
            <a:r>
              <a:rPr lang="zh-CN" altLang="en-US" dirty="0" smtClean="0"/>
              <a:t>单击此处编辑母版标题样式</a:t>
            </a:r>
            <a:endParaRPr lang="en-US" dirty="0"/>
          </a:p>
        </p:txBody>
      </p:sp>
      <p:sp>
        <p:nvSpPr>
          <p:cNvPr id="3" name="Picture Placeholder 2"/>
          <p:cNvSpPr>
            <a:spLocks noGrp="1" noChangeAspect="1"/>
          </p:cNvSpPr>
          <p:nvPr>
            <p:ph type="pic" idx="1"/>
          </p:nvPr>
        </p:nvSpPr>
        <p:spPr>
          <a:xfrm>
            <a:off x="5183188" y="457201"/>
            <a:ext cx="6172200" cy="5403850"/>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endParaRPr lang="zh-CN" altLang="en-US" dirty="0" smtClean="0"/>
          </a:p>
        </p:txBody>
      </p:sp>
      <p:sp>
        <p:nvSpPr>
          <p:cNvPr id="5" name="Date Placeholder 4"/>
          <p:cNvSpPr>
            <a:spLocks noGrp="1"/>
          </p:cNvSpPr>
          <p:nvPr>
            <p:ph type="dt" sz="half" idx="10"/>
          </p:nvPr>
        </p:nvSpPr>
        <p:spPr/>
        <p:txBody>
          <a:bodyPr/>
          <a:lstStyle/>
          <a:p>
            <a:fld id="{1422FCB3-B086-43E4-B4F3-F820CDDB0C46}"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72ADDBC-82C7-4793-9803-83079136486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32B9CE"/>
                </a:solidFill>
              </a:defRPr>
            </a:lvl1p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1422FCB3-B086-43E4-B4F3-F820CDDB0C4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72ADDBC-82C7-4793-9803-83079136486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xml"/><Relationship Id="rId12" Type="http://schemas.openxmlformats.org/officeDocument/2006/relationships/tags" Target="../tags/tag3.xml"/><Relationship Id="rId11" Type="http://schemas.openxmlformats.org/officeDocument/2006/relationships/image" Target="../media/image2.pn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2"/>
            </p:custDataLst>
          </p:nvPr>
        </p:nvSpPr>
        <p:spPr>
          <a:xfrm>
            <a:off x="838200" y="247559"/>
            <a:ext cx="10515600" cy="797469"/>
          </a:xfrm>
          <a:prstGeom prst="rect">
            <a:avLst/>
          </a:prstGeom>
        </p:spPr>
        <p:txBody>
          <a:bodyPr vert="horz" lIns="91440" tIns="45720" rIns="91440" bIns="45720" rtlCol="0" anchor="ctr">
            <a:normAutofit/>
          </a:bodyPr>
          <a:lstStyle/>
          <a:p>
            <a:r>
              <a:rPr lang="zh-CN" altLang="en-US" dirty="0" smtClean="0"/>
              <a:t>单击此处编辑母版标题样式</a:t>
            </a:r>
            <a:endParaRPr lang="en-US" dirty="0"/>
          </a:p>
        </p:txBody>
      </p:sp>
      <p:sp>
        <p:nvSpPr>
          <p:cNvPr id="3" name="Text Placeholder 2"/>
          <p:cNvSpPr>
            <a:spLocks noGrp="1"/>
          </p:cNvSpPr>
          <p:nvPr>
            <p:ph type="body" idx="1"/>
            <p:custDataLst>
              <p:tags r:id="rId13"/>
            </p:custDataLst>
          </p:nvPr>
        </p:nvSpPr>
        <p:spPr>
          <a:xfrm>
            <a:off x="838200" y="1358537"/>
            <a:ext cx="10515600" cy="4622483"/>
          </a:xfrm>
          <a:prstGeom prst="rect">
            <a:avLst/>
          </a:prstGeom>
        </p:spPr>
        <p:txBody>
          <a:bodyPr vert="horz" lIns="91440" tIns="45720" rIns="91440" bIns="45720" rtlCol="0">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22FCB3-B086-43E4-B4F3-F820CDDB0C46}"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2ADDBC-82C7-4793-9803-83079136486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3200" kern="1200">
          <a:solidFill>
            <a:schemeClr val="bg1"/>
          </a:solidFill>
          <a:latin typeface="+mj-lt"/>
          <a:ea typeface="+mj-ea"/>
          <a:cs typeface="+mj-cs"/>
        </a:defRPr>
      </a:lvl1pPr>
    </p:titleStyle>
    <p:bodyStyle>
      <a:lvl1pPr marL="352425" indent="-352425" algn="l" defTabSz="914400" rtl="0" eaLnBrk="1" latinLnBrk="0" hangingPunct="1">
        <a:lnSpc>
          <a:spcPct val="90000"/>
        </a:lnSpc>
        <a:spcBef>
          <a:spcPts val="1000"/>
        </a:spcBef>
        <a:buClr>
          <a:srgbClr val="32B9CE"/>
        </a:buClr>
        <a:buSzPct val="60000"/>
        <a:buFont typeface="Wingdings" panose="05000000000000000000" pitchFamily="2" charset="2"/>
        <a:buChar char="u"/>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28.xml"/><Relationship Id="rId3" Type="http://schemas.openxmlformats.org/officeDocument/2006/relationships/image" Target="../media/image8.png"/><Relationship Id="rId2" Type="http://schemas.openxmlformats.org/officeDocument/2006/relationships/tags" Target="../tags/tag27.xml"/><Relationship Id="rId1" Type="http://schemas.openxmlformats.org/officeDocument/2006/relationships/tags" Target="../tags/tag2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32.xml"/><Relationship Id="rId3" Type="http://schemas.openxmlformats.org/officeDocument/2006/relationships/image" Target="../media/image9.png"/><Relationship Id="rId2" Type="http://schemas.openxmlformats.org/officeDocument/2006/relationships/tags" Target="../tags/tag31.xml"/><Relationship Id="rId1" Type="http://schemas.openxmlformats.org/officeDocument/2006/relationships/tags" Target="../tags/tag30.xml"/></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35.xml"/><Relationship Id="rId3" Type="http://schemas.openxmlformats.org/officeDocument/2006/relationships/image" Target="../media/image10.png"/><Relationship Id="rId2" Type="http://schemas.openxmlformats.org/officeDocument/2006/relationships/tags" Target="../tags/tag34.xml"/><Relationship Id="rId1" Type="http://schemas.openxmlformats.org/officeDocument/2006/relationships/tags" Target="../tags/tag33.xml"/></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tags" Target="../tags/tag38.xml"/><Relationship Id="rId3" Type="http://schemas.openxmlformats.org/officeDocument/2006/relationships/image" Target="../media/image11.png"/><Relationship Id="rId2" Type="http://schemas.openxmlformats.org/officeDocument/2006/relationships/tags" Target="../tags/tag37.xml"/><Relationship Id="rId1" Type="http://schemas.openxmlformats.org/officeDocument/2006/relationships/tags" Target="../tags/tag36.xml"/></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46.xml"/><Relationship Id="rId3" Type="http://schemas.openxmlformats.org/officeDocument/2006/relationships/image" Target="../media/image12.png"/><Relationship Id="rId2" Type="http://schemas.openxmlformats.org/officeDocument/2006/relationships/tags" Target="../tags/tag45.xml"/><Relationship Id="rId1" Type="http://schemas.openxmlformats.org/officeDocument/2006/relationships/tags" Target="../tags/tag44.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57.xml"/><Relationship Id="rId3" Type="http://schemas.openxmlformats.org/officeDocument/2006/relationships/image" Target="../media/image13.png"/><Relationship Id="rId2" Type="http://schemas.openxmlformats.org/officeDocument/2006/relationships/tags" Target="../tags/tag56.xml"/><Relationship Id="rId1" Type="http://schemas.openxmlformats.org/officeDocument/2006/relationships/tags" Target="../tags/tag55.xml"/></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68.xml"/><Relationship Id="rId3" Type="http://schemas.openxmlformats.org/officeDocument/2006/relationships/image" Target="../media/image14.png"/><Relationship Id="rId2" Type="http://schemas.openxmlformats.org/officeDocument/2006/relationships/tags" Target="../tags/tag67.xml"/><Relationship Id="rId1" Type="http://schemas.openxmlformats.org/officeDocument/2006/relationships/tags" Target="../tags/tag66.xml"/></Relationships>
</file>

<file path=ppt/slides/_rels/slide24.xml.rels><?xml version="1.0" encoding="UTF-8" standalone="yes"?>
<Relationships xmlns="http://schemas.openxmlformats.org/package/2006/relationships"><Relationship Id="rId6" Type="http://schemas.openxmlformats.org/officeDocument/2006/relationships/notesSlide" Target="../notesSlides/notesSlide24.xml"/><Relationship Id="rId5" Type="http://schemas.openxmlformats.org/officeDocument/2006/relationships/slideLayout" Target="../slideLayouts/slideLayout2.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5.png"/><Relationship Id="rId2" Type="http://schemas.openxmlformats.org/officeDocument/2006/relationships/tags" Target="../tags/tag78.xml"/><Relationship Id="rId1" Type="http://schemas.openxmlformats.org/officeDocument/2006/relationships/tags" Target="../tags/tag77.xml"/></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82.xml"/><Relationship Id="rId3" Type="http://schemas.openxmlformats.org/officeDocument/2006/relationships/image" Target="../media/image16.png"/><Relationship Id="rId2" Type="http://schemas.openxmlformats.org/officeDocument/2006/relationships/tags" Target="../tags/tag81.xml"/><Relationship Id="rId1" Type="http://schemas.openxmlformats.org/officeDocument/2006/relationships/tags" Target="../tags/tag80.xml"/></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2.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29.xml"/><Relationship Id="rId5" Type="http://schemas.openxmlformats.org/officeDocument/2006/relationships/slideLayout" Target="../slideLayouts/slideLayout2.xml"/><Relationship Id="rId4" Type="http://schemas.openxmlformats.org/officeDocument/2006/relationships/tags" Target="../tags/tag89.xml"/><Relationship Id="rId3" Type="http://schemas.openxmlformats.org/officeDocument/2006/relationships/image" Target="../media/image17.png"/><Relationship Id="rId2" Type="http://schemas.openxmlformats.org/officeDocument/2006/relationships/tags" Target="../tags/tag88.xml"/><Relationship Id="rId1" Type="http://schemas.openxmlformats.org/officeDocument/2006/relationships/tags" Target="../tags/tag87.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1.xml"/><Relationship Id="rId3" Type="http://schemas.openxmlformats.org/officeDocument/2006/relationships/image" Target="../media/image4.jpeg"/><Relationship Id="rId2" Type="http://schemas.openxmlformats.org/officeDocument/2006/relationships/tags" Target="../tags/tag10.xml"/><Relationship Id="rId1" Type="http://schemas.openxmlformats.org/officeDocument/2006/relationships/tags" Target="../tags/tag9.xml"/></Relationships>
</file>

<file path=ppt/slides/_rels/slide30.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2.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s>
</file>

<file path=ppt/slides/_rels/slide31.xml.rels><?xml version="1.0" encoding="UTF-8" standalone="yes"?>
<Relationships xmlns="http://schemas.openxmlformats.org/package/2006/relationships"><Relationship Id="rId6" Type="http://schemas.openxmlformats.org/officeDocument/2006/relationships/notesSlide" Target="../notesSlides/notesSlide31.xml"/><Relationship Id="rId5" Type="http://schemas.openxmlformats.org/officeDocument/2006/relationships/slideLayout" Target="../slideLayouts/slideLayout2.xml"/><Relationship Id="rId4" Type="http://schemas.openxmlformats.org/officeDocument/2006/relationships/tags" Target="../tags/tag96.xml"/><Relationship Id="rId3" Type="http://schemas.openxmlformats.org/officeDocument/2006/relationships/image" Target="../media/image18.png"/><Relationship Id="rId2" Type="http://schemas.openxmlformats.org/officeDocument/2006/relationships/tags" Target="../tags/tag95.xml"/><Relationship Id="rId1" Type="http://schemas.openxmlformats.org/officeDocument/2006/relationships/tags" Target="../tags/tag94.xml"/></Relationships>
</file>

<file path=ppt/slides/_rels/slide32.xml.rels><?xml version="1.0" encoding="UTF-8" standalone="yes"?>
<Relationships xmlns="http://schemas.openxmlformats.org/package/2006/relationships"><Relationship Id="rId6" Type="http://schemas.openxmlformats.org/officeDocument/2006/relationships/notesSlide" Target="../notesSlides/notesSlide32.xml"/><Relationship Id="rId5" Type="http://schemas.openxmlformats.org/officeDocument/2006/relationships/slideLayout" Target="../slideLayouts/slideLayout2.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33.xml.rels><?xml version="1.0" encoding="UTF-8" standalone="yes"?>
<Relationships xmlns="http://schemas.openxmlformats.org/package/2006/relationships"><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tags" Target="../tags/tag103.xml"/><Relationship Id="rId3" Type="http://schemas.openxmlformats.org/officeDocument/2006/relationships/image" Target="../media/image19.png"/><Relationship Id="rId2" Type="http://schemas.openxmlformats.org/officeDocument/2006/relationships/tags" Target="../tags/tag102.xml"/><Relationship Id="rId1" Type="http://schemas.openxmlformats.org/officeDocument/2006/relationships/tags" Target="../tags/tag101.xml"/></Relationships>
</file>

<file path=ppt/slides/_rels/slide34.xml.rels><?xml version="1.0" encoding="UTF-8" standalone="yes"?>
<Relationships xmlns="http://schemas.openxmlformats.org/package/2006/relationships"><Relationship Id="rId6" Type="http://schemas.openxmlformats.org/officeDocument/2006/relationships/notesSlide" Target="../notesSlides/notesSlide34.xml"/><Relationship Id="rId5" Type="http://schemas.openxmlformats.org/officeDocument/2006/relationships/slideLayout" Target="../slideLayouts/slideLayout2.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openxmlformats.org/officeDocument/2006/relationships/tags" Target="../tags/tag110.xml"/><Relationship Id="rId3" Type="http://schemas.openxmlformats.org/officeDocument/2006/relationships/image" Target="../media/image20.png"/><Relationship Id="rId2" Type="http://schemas.openxmlformats.org/officeDocument/2006/relationships/tags" Target="../tags/tag109.xml"/><Relationship Id="rId1" Type="http://schemas.openxmlformats.org/officeDocument/2006/relationships/tags" Target="../tags/tag108.xml"/></Relationships>
</file>

<file path=ppt/slides/_rels/slide36.xml.rels><?xml version="1.0" encoding="UTF-8" standalone="yes"?>
<Relationships xmlns="http://schemas.openxmlformats.org/package/2006/relationships"><Relationship Id="rId6" Type="http://schemas.openxmlformats.org/officeDocument/2006/relationships/notesSlide" Target="../notesSlides/notesSlide36.xml"/><Relationship Id="rId5" Type="http://schemas.openxmlformats.org/officeDocument/2006/relationships/slideLayout" Target="../slideLayouts/slideLayout2.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s>
</file>

<file path=ppt/slides/_rels/slide37.xml.rels><?xml version="1.0" encoding="UTF-8" standalone="yes"?>
<Relationships xmlns="http://schemas.openxmlformats.org/package/2006/relationships"><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117.xml"/><Relationship Id="rId3" Type="http://schemas.openxmlformats.org/officeDocument/2006/relationships/image" Target="../media/image21.png"/><Relationship Id="rId2" Type="http://schemas.openxmlformats.org/officeDocument/2006/relationships/tags" Target="../tags/tag116.xml"/><Relationship Id="rId1" Type="http://schemas.openxmlformats.org/officeDocument/2006/relationships/tags" Target="../tags/tag115.xml"/></Relationships>
</file>

<file path=ppt/slides/_rels/slide38.xml.rels><?xml version="1.0" encoding="UTF-8" standalone="yes"?>
<Relationships xmlns="http://schemas.openxmlformats.org/package/2006/relationships"><Relationship Id="rId6" Type="http://schemas.openxmlformats.org/officeDocument/2006/relationships/notesSlide" Target="../notesSlides/notesSlide38.xml"/><Relationship Id="rId5" Type="http://schemas.openxmlformats.org/officeDocument/2006/relationships/slideLayout" Target="../slideLayouts/slideLayout2.xml"/><Relationship Id="rId4" Type="http://schemas.openxmlformats.org/officeDocument/2006/relationships/tags" Target="../tags/tag121.xml"/><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s>
</file>

<file path=ppt/slides/_rels/slide39.xml.rels><?xml version="1.0" encoding="UTF-8" standalone="yes"?>
<Relationships xmlns="http://schemas.openxmlformats.org/package/2006/relationships"><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40.xml.rels><?xml version="1.0" encoding="UTF-8" standalone="yes"?>
<Relationships xmlns="http://schemas.openxmlformats.org/package/2006/relationships"><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28.xml"/><Relationship Id="rId3" Type="http://schemas.openxmlformats.org/officeDocument/2006/relationships/image" Target="../media/image22.png"/><Relationship Id="rId2" Type="http://schemas.openxmlformats.org/officeDocument/2006/relationships/tags" Target="../tags/tag127.xml"/><Relationship Id="rId1" Type="http://schemas.openxmlformats.org/officeDocument/2006/relationships/tags" Target="../tags/tag126.xml"/></Relationships>
</file>

<file path=ppt/slides/_rels/slide41.xml.rels><?xml version="1.0" encoding="UTF-8" standalone="yes"?>
<Relationships xmlns="http://schemas.openxmlformats.org/package/2006/relationships"><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132.xml"/><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s>
</file>

<file path=ppt/slides/_rels/slide42.xml.rels><?xml version="1.0" encoding="UTF-8" standalone="yes"?>
<Relationships xmlns="http://schemas.openxmlformats.org/package/2006/relationships"><Relationship Id="rId6" Type="http://schemas.openxmlformats.org/officeDocument/2006/relationships/notesSlide" Target="../notesSlides/notesSlide42.xml"/><Relationship Id="rId5" Type="http://schemas.openxmlformats.org/officeDocument/2006/relationships/slideLayout" Target="../slideLayouts/slideLayout2.xml"/><Relationship Id="rId4" Type="http://schemas.openxmlformats.org/officeDocument/2006/relationships/tags" Target="../tags/tag135.xml"/><Relationship Id="rId3" Type="http://schemas.openxmlformats.org/officeDocument/2006/relationships/image" Target="../media/image23.png"/><Relationship Id="rId2" Type="http://schemas.openxmlformats.org/officeDocument/2006/relationships/tags" Target="../tags/tag134.xml"/><Relationship Id="rId1" Type="http://schemas.openxmlformats.org/officeDocument/2006/relationships/tags" Target="../tags/tag133.xml"/></Relationships>
</file>

<file path=ppt/slides/_rels/slide43.xml.rels><?xml version="1.0" encoding="UTF-8" standalone="yes"?>
<Relationships xmlns="http://schemas.openxmlformats.org/package/2006/relationships"><Relationship Id="rId6" Type="http://schemas.openxmlformats.org/officeDocument/2006/relationships/notesSlide" Target="../notesSlides/notesSlide43.xml"/><Relationship Id="rId5" Type="http://schemas.openxmlformats.org/officeDocument/2006/relationships/slideLayout" Target="../slideLayouts/slideLayout2.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s>
</file>

<file path=ppt/slides/_rels/slide44.xml.rels><?xml version="1.0" encoding="UTF-8" standalone="yes"?>
<Relationships xmlns="http://schemas.openxmlformats.org/package/2006/relationships"><Relationship Id="rId6" Type="http://schemas.openxmlformats.org/officeDocument/2006/relationships/notesSlide" Target="../notesSlides/notesSlide44.xml"/><Relationship Id="rId5" Type="http://schemas.openxmlformats.org/officeDocument/2006/relationships/slideLayout" Target="../slideLayouts/slideLayout2.xml"/><Relationship Id="rId4" Type="http://schemas.openxmlformats.org/officeDocument/2006/relationships/tags" Target="../tags/tag142.xml"/><Relationship Id="rId3" Type="http://schemas.openxmlformats.org/officeDocument/2006/relationships/image" Target="../media/image24.png"/><Relationship Id="rId2" Type="http://schemas.openxmlformats.org/officeDocument/2006/relationships/tags" Target="../tags/tag141.xml"/><Relationship Id="rId1" Type="http://schemas.openxmlformats.org/officeDocument/2006/relationships/tags" Target="../tags/tag140.xml"/></Relationships>
</file>

<file path=ppt/slides/_rels/slide45.xml.rels><?xml version="1.0" encoding="UTF-8" standalone="yes"?>
<Relationships xmlns="http://schemas.openxmlformats.org/package/2006/relationships"><Relationship Id="rId6" Type="http://schemas.openxmlformats.org/officeDocument/2006/relationships/notesSlide" Target="../notesSlides/notesSlide45.xml"/><Relationship Id="rId5" Type="http://schemas.openxmlformats.org/officeDocument/2006/relationships/slideLayout" Target="../slideLayouts/slideLayout2.xml"/><Relationship Id="rId4" Type="http://schemas.openxmlformats.org/officeDocument/2006/relationships/tags" Target="../tags/tag146.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147.xml"/></Relationships>
</file>

<file path=ppt/slides/_rels/slide47.xml.rels><?xml version="1.0" encoding="UTF-8" standalone="yes"?>
<Relationships xmlns="http://schemas.openxmlformats.org/package/2006/relationships"><Relationship Id="rId6" Type="http://schemas.openxmlformats.org/officeDocument/2006/relationships/notesSlide" Target="../notesSlides/notesSlide47.xml"/><Relationship Id="rId5" Type="http://schemas.openxmlformats.org/officeDocument/2006/relationships/slideLayout" Target="../slideLayouts/slideLayout2.xml"/><Relationship Id="rId4" Type="http://schemas.openxmlformats.org/officeDocument/2006/relationships/tags" Target="../tags/tag150.xml"/><Relationship Id="rId3" Type="http://schemas.openxmlformats.org/officeDocument/2006/relationships/image" Target="../media/image25.png"/><Relationship Id="rId2" Type="http://schemas.openxmlformats.org/officeDocument/2006/relationships/tags" Target="../tags/tag149.xml"/><Relationship Id="rId1" Type="http://schemas.openxmlformats.org/officeDocument/2006/relationships/tags" Target="../tags/tag148.xml"/></Relationships>
</file>

<file path=ppt/slides/_rels/slide48.xml.rels><?xml version="1.0" encoding="UTF-8" standalone="yes"?>
<Relationships xmlns="http://schemas.openxmlformats.org/package/2006/relationships"><Relationship Id="rId6" Type="http://schemas.openxmlformats.org/officeDocument/2006/relationships/notesSlide" Target="../notesSlides/notesSlide48.xml"/><Relationship Id="rId5" Type="http://schemas.openxmlformats.org/officeDocument/2006/relationships/slideLayout" Target="../slideLayouts/slideLayout2.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tags" Target="../tags/tag151.xml"/></Relationships>
</file>

<file path=ppt/slides/_rels/slide49.xml.rels><?xml version="1.0" encoding="UTF-8" standalone="yes"?>
<Relationships xmlns="http://schemas.openxmlformats.org/package/2006/relationships"><Relationship Id="rId5" Type="http://schemas.openxmlformats.org/officeDocument/2006/relationships/notesSlide" Target="../notesSlides/notesSlide49.xml"/><Relationship Id="rId4" Type="http://schemas.openxmlformats.org/officeDocument/2006/relationships/slideLayout" Target="../slideLayouts/slideLayout2.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50.xml.rels><?xml version="1.0" encoding="UTF-8" standalone="yes"?>
<Relationships xmlns="http://schemas.openxmlformats.org/package/2006/relationships"><Relationship Id="rId7" Type="http://schemas.openxmlformats.org/officeDocument/2006/relationships/notesSlide" Target="../notesSlides/notesSlide50.xml"/><Relationship Id="rId6" Type="http://schemas.openxmlformats.org/officeDocument/2006/relationships/slideLayout" Target="../slideLayouts/slideLayout2.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s>
</file>

<file path=ppt/slides/_rels/slide51.xml.rels><?xml version="1.0" encoding="UTF-8" standalone="yes"?>
<Relationships xmlns="http://schemas.openxmlformats.org/package/2006/relationships"><Relationship Id="rId6" Type="http://schemas.openxmlformats.org/officeDocument/2006/relationships/notesSlide" Target="../notesSlides/notesSlide51.xml"/><Relationship Id="rId5" Type="http://schemas.openxmlformats.org/officeDocument/2006/relationships/slideLayout" Target="../slideLayouts/slideLayout2.xml"/><Relationship Id="rId4" Type="http://schemas.openxmlformats.org/officeDocument/2006/relationships/tags" Target="../tags/tag165.xml"/><Relationship Id="rId3" Type="http://schemas.openxmlformats.org/officeDocument/2006/relationships/image" Target="../media/image26.png"/><Relationship Id="rId2" Type="http://schemas.openxmlformats.org/officeDocument/2006/relationships/tags" Target="../tags/tag164.xml"/><Relationship Id="rId1" Type="http://schemas.openxmlformats.org/officeDocument/2006/relationships/tags" Target="../tags/tag16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166.xml"/></Relationships>
</file>

<file path=ppt/slides/_rels/slide53.xml.rels><?xml version="1.0" encoding="UTF-8" standalone="yes"?>
<Relationships xmlns="http://schemas.openxmlformats.org/package/2006/relationships"><Relationship Id="rId5" Type="http://schemas.openxmlformats.org/officeDocument/2006/relationships/notesSlide" Target="../notesSlides/notesSlide53.xml"/><Relationship Id="rId4" Type="http://schemas.openxmlformats.org/officeDocument/2006/relationships/slideLayout" Target="../slideLayouts/slideLayout2.xml"/><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s>
</file>

<file path=ppt/slides/_rels/slide54.xml.rels><?xml version="1.0" encoding="UTF-8" standalone="yes"?>
<Relationships xmlns="http://schemas.openxmlformats.org/package/2006/relationships"><Relationship Id="rId5" Type="http://schemas.openxmlformats.org/officeDocument/2006/relationships/notesSlide" Target="../notesSlides/notesSlide54.xml"/><Relationship Id="rId4" Type="http://schemas.openxmlformats.org/officeDocument/2006/relationships/slideLayout" Target="../slideLayouts/slideLayout2.xml"/><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16.xml"/><Relationship Id="rId3" Type="http://schemas.openxmlformats.org/officeDocument/2006/relationships/image" Target="../media/image5.png"/><Relationship Id="rId2" Type="http://schemas.openxmlformats.org/officeDocument/2006/relationships/tags" Target="../tags/tag15.xml"/><Relationship Id="rId1" Type="http://schemas.openxmlformats.org/officeDocument/2006/relationships/tags" Target="../tags/tag14.xml"/></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19.xml"/><Relationship Id="rId3" Type="http://schemas.openxmlformats.org/officeDocument/2006/relationships/image" Target="../media/image6.png"/><Relationship Id="rId2" Type="http://schemas.openxmlformats.org/officeDocument/2006/relationships/tags" Target="../tags/tag18.xml"/><Relationship Id="rId1" Type="http://schemas.openxmlformats.org/officeDocument/2006/relationships/tags" Target="../tags/tag17.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25.xml"/><Relationship Id="rId3" Type="http://schemas.openxmlformats.org/officeDocument/2006/relationships/image" Target="../media/image7.png"/><Relationship Id="rId2" Type="http://schemas.openxmlformats.org/officeDocument/2006/relationships/tags" Target="../tags/tag24.xml"/><Relationship Id="rId1" Type="http://schemas.openxmlformats.org/officeDocument/2006/relationships/tags" Target="../tags/tag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600"/>
              </a:spcAft>
              <a:buNone/>
            </a:pPr>
            <a:endParaRPr lang="zh-CN" altLang="en-US" sz="2800" b="1">
              <a:ln w="10160">
                <a:solidFill>
                  <a:schemeClr val="accent5"/>
                </a:solidFill>
                <a:prstDash val="solid"/>
              </a:ln>
              <a:solidFill>
                <a:srgbClr val="FFC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r>
              <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rPr>
              <a:t>           </a:t>
            </a: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r>
              <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rPr>
              <a:t> </a:t>
            </a:r>
            <a:endParaRPr lang="zh-CN" alt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pic>
        <p:nvPicPr>
          <p:cNvPr id="2" name="图片 1" descr="蓝色背景图"/>
          <p:cNvPicPr>
            <a:picLocks noChangeAspect="1"/>
          </p:cNvPicPr>
          <p:nvPr/>
        </p:nvPicPr>
        <p:blipFill>
          <a:blip r:embed="rId1"/>
          <a:stretch>
            <a:fillRect/>
          </a:stretch>
        </p:blipFill>
        <p:spPr>
          <a:xfrm>
            <a:off x="0" y="-96520"/>
            <a:ext cx="12192000" cy="6954520"/>
          </a:xfrm>
          <a:prstGeom prst="rect">
            <a:avLst/>
          </a:prstGeom>
        </p:spPr>
      </p:pic>
      <p:sp>
        <p:nvSpPr>
          <p:cNvPr id="6" name="文本框 5"/>
          <p:cNvSpPr txBox="1"/>
          <p:nvPr/>
        </p:nvSpPr>
        <p:spPr>
          <a:xfrm>
            <a:off x="547370" y="601980"/>
            <a:ext cx="11097260" cy="803910"/>
          </a:xfrm>
          <a:prstGeom prst="rect">
            <a:avLst/>
          </a:prstGeom>
          <a:noFill/>
        </p:spPr>
        <p:txBody>
          <a:bodyPr wrap="square" rtlCol="0">
            <a:noAutofit/>
          </a:bodyPr>
          <a:p>
            <a:pPr algn="ctr"/>
            <a:r>
              <a:rPr lang="zh-CN" altLang="en-US" sz="3200" spc="500" dirty="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mn-ea"/>
                <a:sym typeface="+mn-lt"/>
              </a:rPr>
              <a:t>八条硬措</a:t>
            </a:r>
            <a:r>
              <a:rPr lang="zh-CN" altLang="en-US" sz="3200" spc="500" dirty="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mn-ea"/>
                <a:sym typeface="+mn-lt"/>
              </a:rPr>
              <a:t>刚性落实 </a:t>
            </a:r>
            <a:r>
              <a:rPr lang="en-US" altLang="zh-CN" sz="3200" spc="500" dirty="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mn-ea"/>
                <a:sym typeface="+mn-lt"/>
              </a:rPr>
              <a:t> </a:t>
            </a:r>
            <a:r>
              <a:rPr lang="zh-CN" altLang="en-US" sz="3200" spc="500" dirty="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mn-ea"/>
                <a:sym typeface="+mn-lt"/>
              </a:rPr>
              <a:t>煤矿事故坚决防范</a:t>
            </a:r>
            <a:endParaRPr lang="zh-CN" altLang="en-US" sz="3200" spc="200" dirty="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mn-ea"/>
              <a:sym typeface="+mn-lt"/>
            </a:endParaRPr>
          </a:p>
        </p:txBody>
      </p:sp>
      <p:sp>
        <p:nvSpPr>
          <p:cNvPr id="7" name="文本框 6"/>
          <p:cNvSpPr txBox="1"/>
          <p:nvPr/>
        </p:nvSpPr>
        <p:spPr>
          <a:xfrm>
            <a:off x="4394835" y="5275580"/>
            <a:ext cx="4137025" cy="583565"/>
          </a:xfrm>
          <a:prstGeom prst="rect">
            <a:avLst/>
          </a:prstGeom>
          <a:noFill/>
        </p:spPr>
        <p:txBody>
          <a:bodyPr wrap="square" rtlCol="0">
            <a:spAutoFit/>
          </a:bodyPr>
          <a:p>
            <a:r>
              <a:rPr lang="en-US" altLang="zh-CN" sz="3200" b="1" spc="100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方正小标宋简体" panose="03000509000000000000" charset="-122"/>
              </a:rPr>
              <a:t>2026</a:t>
            </a:r>
            <a:r>
              <a:rPr lang="zh-CN" altLang="en-US" sz="3200" b="1" spc="100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方正小标宋简体" panose="03000509000000000000" charset="-122"/>
              </a:rPr>
              <a:t>年</a:t>
            </a:r>
            <a:r>
              <a:rPr lang="en-US" altLang="zh-CN" sz="3200" b="1" spc="100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方正小标宋简体" panose="03000509000000000000" charset="-122"/>
              </a:rPr>
              <a:t>7</a:t>
            </a:r>
            <a:r>
              <a:rPr lang="zh-CN" altLang="en-US" sz="3200" b="1" spc="100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方正小标宋简体" panose="03000509000000000000" charset="-122"/>
              </a:rPr>
              <a:t>月</a:t>
            </a:r>
            <a:r>
              <a:rPr lang="en-US" altLang="zh-CN" sz="3200" b="1" spc="100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方正小标宋简体" panose="03000509000000000000" charset="-122"/>
              </a:rPr>
              <a:t>6</a:t>
            </a:r>
            <a:r>
              <a:rPr lang="zh-CN" altLang="en-US" sz="3200" b="1" spc="100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方正小标宋简体" panose="03000509000000000000" charset="-122"/>
              </a:rPr>
              <a:t>日</a:t>
            </a:r>
            <a:endParaRPr lang="zh-CN" altLang="en-US" sz="3200" b="1" spc="100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方正小标宋简体" panose="03000509000000000000" charset="-122"/>
            </a:endParaRPr>
          </a:p>
        </p:txBody>
      </p:sp>
      <p:sp>
        <p:nvSpPr>
          <p:cNvPr id="9" name="文本框 8"/>
          <p:cNvSpPr txBox="1"/>
          <p:nvPr/>
        </p:nvSpPr>
        <p:spPr>
          <a:xfrm>
            <a:off x="4253865" y="4537075"/>
            <a:ext cx="4204970" cy="583565"/>
          </a:xfrm>
          <a:prstGeom prst="rect">
            <a:avLst/>
          </a:prstGeom>
          <a:noFill/>
        </p:spPr>
        <p:txBody>
          <a:bodyPr wrap="square" rtlCol="0">
            <a:spAutoFit/>
          </a:bodyPr>
          <a:p>
            <a:r>
              <a:rPr lang="en-US" altLang="zh-CN" sz="2800" b="1" spc="1000">
                <a:solidFill>
                  <a:schemeClr val="bg1"/>
                </a:solidFill>
                <a:uFillTx/>
                <a:latin typeface="方正小标宋简体" panose="03000509000000000000" charset="-122"/>
                <a:ea typeface="方正小标宋简体" panose="03000509000000000000" charset="-122"/>
                <a:cs typeface="方正小标宋简体" panose="03000509000000000000" charset="-122"/>
              </a:rPr>
              <a:t> </a:t>
            </a:r>
            <a:r>
              <a:rPr lang="zh-CN" sz="3200" spc="1000">
                <a:solidFill>
                  <a:schemeClr val="bg1"/>
                </a:solidFill>
                <a:effectLst>
                  <a:outerShdw blurRad="38100" dist="38100" dir="2700000" algn="tl">
                    <a:srgbClr val="000000">
                      <a:alpha val="43137"/>
                    </a:srgbClr>
                  </a:outerShdw>
                </a:effectLst>
                <a:uFillTx/>
                <a:latin typeface="+mn-ea"/>
                <a:cs typeface="+mn-ea"/>
              </a:rPr>
              <a:t>作</a:t>
            </a:r>
            <a:r>
              <a:rPr lang="en-US" altLang="zh-CN" sz="3200" spc="1000">
                <a:solidFill>
                  <a:schemeClr val="bg1"/>
                </a:solidFill>
                <a:effectLst>
                  <a:outerShdw blurRad="38100" dist="38100" dir="2700000" algn="tl">
                    <a:srgbClr val="000000">
                      <a:alpha val="43137"/>
                    </a:srgbClr>
                  </a:outerShdw>
                </a:effectLst>
                <a:uFillTx/>
                <a:latin typeface="+mn-ea"/>
                <a:cs typeface="+mn-ea"/>
              </a:rPr>
              <a:t> </a:t>
            </a:r>
            <a:r>
              <a:rPr lang="zh-CN" sz="3200" spc="1000">
                <a:solidFill>
                  <a:schemeClr val="bg1"/>
                </a:solidFill>
                <a:effectLst>
                  <a:outerShdw blurRad="38100" dist="38100" dir="2700000" algn="tl">
                    <a:srgbClr val="000000">
                      <a:alpha val="43137"/>
                    </a:srgbClr>
                  </a:outerShdw>
                </a:effectLst>
                <a:uFillTx/>
                <a:latin typeface="+mn-ea"/>
                <a:cs typeface="+mn-ea"/>
              </a:rPr>
              <a:t>者</a:t>
            </a:r>
            <a:r>
              <a:rPr lang="zh-CN" sz="3200" spc="1000">
                <a:solidFill>
                  <a:schemeClr val="bg1"/>
                </a:solidFill>
                <a:effectLst>
                  <a:outerShdw blurRad="38100" dist="38100" dir="2700000" algn="tl">
                    <a:srgbClr val="000000">
                      <a:alpha val="43137"/>
                    </a:srgbClr>
                  </a:outerShdw>
                </a:effectLst>
                <a:uFillTx/>
                <a:latin typeface="+mn-ea"/>
                <a:cs typeface="+mn-ea"/>
              </a:rPr>
              <a:t>：王</a:t>
            </a:r>
            <a:r>
              <a:rPr lang="en-US" altLang="zh-CN" sz="3200" spc="1000">
                <a:solidFill>
                  <a:schemeClr val="bg1"/>
                </a:solidFill>
                <a:effectLst>
                  <a:outerShdw blurRad="38100" dist="38100" dir="2700000" algn="tl">
                    <a:srgbClr val="000000">
                      <a:alpha val="43137"/>
                    </a:srgbClr>
                  </a:outerShdw>
                </a:effectLst>
                <a:uFillTx/>
                <a:latin typeface="+mn-ea"/>
                <a:cs typeface="+mn-ea"/>
              </a:rPr>
              <a:t> </a:t>
            </a:r>
            <a:r>
              <a:rPr lang="zh-CN" sz="3200" spc="1000">
                <a:solidFill>
                  <a:schemeClr val="bg1"/>
                </a:solidFill>
                <a:effectLst>
                  <a:outerShdw blurRad="38100" dist="38100" dir="2700000" algn="tl">
                    <a:srgbClr val="000000">
                      <a:alpha val="43137"/>
                    </a:srgbClr>
                  </a:outerShdw>
                </a:effectLst>
                <a:uFillTx/>
                <a:latin typeface="+mn-ea"/>
                <a:cs typeface="+mn-ea"/>
              </a:rPr>
              <a:t>祥</a:t>
            </a:r>
            <a:endParaRPr lang="zh-CN" sz="3200" spc="1000">
              <a:solidFill>
                <a:schemeClr val="bg1"/>
              </a:solidFill>
              <a:effectLst>
                <a:outerShdw blurRad="38100" dist="38100" dir="2700000" algn="tl">
                  <a:srgbClr val="000000">
                    <a:alpha val="43137"/>
                  </a:srgbClr>
                </a:outerShdw>
              </a:effectLst>
              <a:uFillTx/>
              <a:latin typeface="+mn-ea"/>
              <a:cs typeface="+mn-ea"/>
            </a:endParaRPr>
          </a:p>
        </p:txBody>
      </p:sp>
      <p:sp>
        <p:nvSpPr>
          <p:cNvPr id="10" name="文本框 9"/>
          <p:cNvSpPr txBox="1"/>
          <p:nvPr/>
        </p:nvSpPr>
        <p:spPr>
          <a:xfrm>
            <a:off x="161290" y="1405890"/>
            <a:ext cx="11642725" cy="606425"/>
          </a:xfrm>
          <a:prstGeom prst="rect">
            <a:avLst/>
          </a:prstGeom>
          <a:noFill/>
        </p:spPr>
        <p:txBody>
          <a:bodyPr wrap="square" rtlCol="0">
            <a:noAutofit/>
          </a:bodyPr>
          <a:p>
            <a:pPr indent="0" algn="ctr" fontAlgn="auto">
              <a:spcAft>
                <a:spcPts val="1200"/>
              </a:spcAft>
            </a:pPr>
            <a:r>
              <a:rPr lang="zh-CN" altLang="en-US" sz="3600" kern="160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方正小标宋简体" panose="03000509000000000000" charset="-122"/>
              </a:rPr>
              <a:t>“八条硬措施”硬落实核心要义与煤矿落地执行关键抓手</a:t>
            </a:r>
            <a:endParaRPr lang="zh-CN" altLang="en-US" sz="3600" kern="1600">
              <a:solidFill>
                <a:schemeClr val="bg1"/>
              </a:solidFill>
              <a:effectLst>
                <a:outerShdw blurRad="38100" dist="38100" dir="2700000" algn="tl">
                  <a:srgbClr val="000000">
                    <a:alpha val="43137"/>
                  </a:srgbClr>
                </a:outerShdw>
              </a:effectLst>
              <a:uFillTx/>
              <a:latin typeface="方正小标宋简体" panose="03000509000000000000" charset="-122"/>
              <a:ea typeface="方正小标宋简体" panose="03000509000000000000" charset="-122"/>
              <a:cs typeface="方正小标宋简体" panose="03000509000000000000" charset="-122"/>
            </a:endParaRPr>
          </a:p>
        </p:txBody>
      </p:sp>
      <p:sp>
        <p:nvSpPr>
          <p:cNvPr id="4" name="文本框 3"/>
          <p:cNvSpPr txBox="1"/>
          <p:nvPr/>
        </p:nvSpPr>
        <p:spPr>
          <a:xfrm>
            <a:off x="433705" y="2280920"/>
            <a:ext cx="11097260" cy="803910"/>
          </a:xfrm>
          <a:prstGeom prst="rect">
            <a:avLst/>
          </a:prstGeom>
          <a:noFill/>
        </p:spPr>
        <p:txBody>
          <a:bodyPr wrap="square" rtlCol="0">
            <a:noAutofit/>
          </a:bodyPr>
          <a:p>
            <a:pPr algn="ctr"/>
            <a:r>
              <a:rPr lang="zh-CN" altLang="en-US" sz="3200" spc="2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lt"/>
              </a:rPr>
              <a:t>（矿安〔2026〕</a:t>
            </a:r>
            <a:r>
              <a:rPr lang="en-US" altLang="zh-CN" sz="3200" spc="2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lt"/>
              </a:rPr>
              <a:t>80</a:t>
            </a:r>
            <a:r>
              <a:rPr lang="zh-CN" altLang="en-US" sz="3200" spc="2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lt"/>
              </a:rPr>
              <a:t>号）要点解析与落实措施</a:t>
            </a:r>
            <a:endParaRPr lang="zh-CN" altLang="en-US" sz="3200" spc="2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lt"/>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plus(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文件的总体定位与核心要</a:t>
            </a:r>
            <a:r>
              <a:rPr lang="zh-CN" altLang="en-US" sz="3200" b="1" spc="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求</a:t>
            </a:r>
            <a:endParaRPr lang="zh-CN" altLang="en-US" sz="3200" b="1" spc="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一、文件的总体定位</a:t>
            </a:r>
            <a:endParaRPr lang="en-US" altLang="zh-CN"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、是一份 “紧急通知” ——具有最高的时效性和执行力要求。</a:t>
            </a:r>
            <a:endParaRPr lang="en-US" altLang="zh-CN" sz="2000" dirty="0">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、核心是 “八条硬措施” ——条条指向当前最突出、最紧迫的问题。</a:t>
            </a:r>
            <a:endParaRPr lang="en-US" altLang="zh-CN" sz="2000" dirty="0">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3</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、关键是 “硬落实” ——不是一般性部署，而是必须坚决执行。</a:t>
            </a:r>
            <a:endParaRPr lang="en-US" altLang="zh-CN" sz="2000" dirty="0">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buClrTx/>
              <a:buSzTx/>
              <a:buFontTx/>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二、核心要求</a:t>
            </a:r>
            <a:endParaRPr lang="en-US" altLang="zh-CN"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逐地、逐矿、逐条检视“八条硬措施”硬落实情况，查找差距不足，逐一制定整改方案，明确整改时限、责任人和要求。</a:t>
            </a:r>
            <a:endParaRPr lang="zh-CN" altLang="en-US" sz="2000" dirty="0">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descr="图片1"/>
          <p:cNvPicPr>
            <a:picLocks noChangeAspect="1"/>
          </p:cNvPicPr>
          <p:nvPr/>
        </p:nvPicPr>
        <p:blipFill>
          <a:blip r:embed="rId3"/>
          <a:stretch>
            <a:fillRect/>
          </a:stretch>
        </p:blipFill>
        <p:spPr>
          <a:xfrm>
            <a:off x="8453120" y="2295525"/>
            <a:ext cx="3362325" cy="422402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11455" y="247650"/>
            <a:ext cx="11753215"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12" name="矩形 11"/>
          <p:cNvSpPr/>
          <p:nvPr/>
        </p:nvSpPr>
        <p:spPr>
          <a:xfrm>
            <a:off x="1651000" y="1618615"/>
            <a:ext cx="1069340" cy="48336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1725295" y="2325370"/>
            <a:ext cx="1502410" cy="156210"/>
          </a:xfrm>
          <a:prstGeom prst="rect">
            <a:avLst/>
          </a:prstGeom>
          <a:noFill/>
        </p:spPr>
        <p:txBody>
          <a:bodyPr wrap="square" rtlCol="0">
            <a:noAutofit/>
            <a:scene3d>
              <a:camera prst="orthographicFront"/>
              <a:lightRig rig="threePt" dir="t"/>
            </a:scene3d>
          </a:bodyPr>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目</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录</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7" name="矩形 6"/>
          <p:cNvSpPr/>
          <p:nvPr/>
        </p:nvSpPr>
        <p:spPr>
          <a:xfrm>
            <a:off x="3432175" y="3789680"/>
            <a:ext cx="7861300" cy="7340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buClrTx/>
              <a:buSzTx/>
              <a:buFontTx/>
            </a:pPr>
            <a:r>
              <a:rPr lang="zh-CN" altLang="en-US" sz="2800" b="1" spc="500">
                <a:solidFill>
                  <a:schemeClr val="bg2"/>
                </a:solidFill>
                <a:effectLst>
                  <a:outerShdw blurRad="38100" dist="38100" dir="2700000" algn="tl">
                    <a:srgbClr val="000000">
                      <a:alpha val="43137"/>
                    </a:srgbClr>
                  </a:outerShdw>
                </a:effectLst>
                <a:uFillTx/>
                <a:sym typeface="+mn-ea"/>
              </a:rPr>
              <a:t>二、总体目标与工作要求</a:t>
            </a:r>
            <a:endParaRPr lang="zh-CN" altLang="en-US" sz="2800" b="1" spc="500">
              <a:solidFill>
                <a:schemeClr val="bg2"/>
              </a:solidFill>
              <a:effectLst>
                <a:outerShdw blurRad="38100" dist="38100" dir="2700000" algn="tl">
                  <a:srgbClr val="000000">
                    <a:alpha val="43137"/>
                  </a:srgbClr>
                </a:outerShdw>
              </a:effectLst>
              <a:uFillTx/>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文件的总体目标</a:t>
            </a:r>
            <a:endPar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一、总体目标</a:t>
            </a:r>
            <a:endParaRPr lang="zh-CN" altLang="en-US"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全力防范煤矿重特大事故，切实扭转煤矿安全生产被动局面。</a:t>
            </a:r>
            <a:endPar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二、具体目标</a:t>
            </a:r>
            <a:endPar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、全面净化煤矿安全生产生态和基层治理政治生态。</a:t>
            </a:r>
            <a:endPar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、以忠诚干净担当的正能量消解事故的负效应</a:t>
            </a:r>
            <a:r>
              <a:rPr 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a:t>
            </a:r>
            <a:endParaRPr 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、实现风险见底、隐患清零、问题根治。</a:t>
            </a:r>
            <a:endPar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、切实把血的教训转化为常态化、长效化的安全治理措施。</a:t>
            </a:r>
            <a:endParaRPr lang="zh-CN" altLang="en-US"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92490" y="2326005"/>
            <a:ext cx="3277235" cy="415607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工作原则与总体要求</a:t>
            </a:r>
            <a:endPar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660"/>
              </a:lnSpc>
            </a:pPr>
            <a:r>
              <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一、工作原则</a:t>
            </a:r>
            <a:endPar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、党政同责、一岗双责、齐抓共管、失职追责</a:t>
            </a:r>
            <a:r>
              <a:rPr 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、“人、机、环、管”全链条全过程各环节安全管控。</a:t>
            </a:r>
            <a:endPar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、逐地、逐矿、逐条检视，逐一制定整改方案。</a:t>
            </a:r>
            <a:endPar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二、对各级监管监察部门的要求：</a:t>
            </a:r>
            <a:endPar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buClrTx/>
              <a:buSzTx/>
              <a:buNone/>
            </a:pPr>
            <a:r>
              <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1、加强干部队伍自身建设。</a:t>
            </a:r>
            <a:endPar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buClrTx/>
              <a:buSzTx/>
              <a:buNone/>
            </a:pP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2、统筹开展执法作风整顿、风腐同查同治集中整顿。</a:t>
            </a:r>
            <a:endPar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buClrTx/>
              <a:buSzTx/>
              <a:buNone/>
            </a:pPr>
            <a:r>
              <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3、严查监管监察执法“放水人”。</a:t>
            </a:r>
            <a:endParaRPr lang="en-US" altLang="zh-CN" sz="22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71535" y="2351405"/>
            <a:ext cx="3329305" cy="414782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责任落实的总体框架</a:t>
            </a:r>
            <a:endPar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660"/>
              </a:lnSpc>
            </a:pPr>
            <a:r>
              <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责任落实的三个层面</a:t>
            </a:r>
            <a:endPar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6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1、政府层面：</a:t>
            </a:r>
            <a:endParaRPr lang="en-US" altLang="zh-CN"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6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严格落实地方政府领导联系包保和安全监管驻矿盯守责任</a:t>
            </a:r>
            <a:r>
              <a:rPr 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a:t>
            </a:r>
            <a:endParaRPr 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algn="l" fontAlgn="auto">
              <a:lnSpc>
                <a:spcPts val="2660"/>
              </a:lnSpc>
              <a:buClrTx/>
              <a:buSzTx/>
              <a:buFontTx/>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2、监管监察部门层面：</a:t>
            </a:r>
            <a:endParaRPr lang="zh-CN" altLang="en-US"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algn="l" fontAlgn="auto">
              <a:lnSpc>
                <a:spcPts val="2660"/>
              </a:lnSpc>
              <a:buClrTx/>
              <a:buSzTx/>
              <a:buFontTx/>
            </a:pPr>
            <a:r>
              <a:rPr lang="zh-CN" altLang="en-US"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（1）严格落实执法问责机制。</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6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a:t>
            </a: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2</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）对应当发现的安全生产基本条件类的重大事故隐患长期未查出的，一律严格组织倒查追责问责。</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6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二、煤矿企业层面</a:t>
            </a:r>
            <a:endPar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6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、紧盯煤矿企业主要负责人、实际控制人到矿履职、下井检查情况。</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6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、将责任压紧压实到基层末梢、一线现场</a:t>
            </a:r>
            <a:r>
              <a:rPr 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a:t>
            </a:r>
            <a:endParaRPr 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6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、落实到具体场景、具体岗位、具体人员。</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93125" y="2326640"/>
            <a:ext cx="3277235" cy="417703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“八条硬措施”概览</a:t>
            </a:r>
            <a:endPar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660"/>
              </a:lnSpc>
            </a:pPr>
            <a:r>
              <a:rPr lang="en-US" altLang="zh-CN" sz="22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27580"/>
          <a:ext cx="11643360" cy="4363085"/>
        </p:xfrm>
        <a:graphic>
          <a:graphicData uri="http://schemas.openxmlformats.org/drawingml/2006/table">
            <a:tbl>
              <a:tblPr firstRow="1" bandRow="1">
                <a:tableStyleId>{5C22544A-7EE6-4342-B048-85BDC9FD1C3A}</a:tableStyleId>
              </a:tblPr>
              <a:tblGrid>
                <a:gridCol w="1317625"/>
                <a:gridCol w="5363210"/>
                <a:gridCol w="4962525"/>
              </a:tblGrid>
              <a:tr h="467995">
                <a:tc>
                  <a:txBody>
                    <a:bodyPr/>
                    <a:p>
                      <a:pPr algn="ctr"/>
                      <a:r>
                        <a:rPr lang="zh-CN" altLang="en-US" sz="1800" b="0" i="0">
                          <a:solidFill>
                            <a:schemeClr val="bg1"/>
                          </a:solidFill>
                          <a:latin typeface="黑体" panose="02010609060101010101" pitchFamily="49" charset="-122"/>
                          <a:ea typeface="黑体" panose="02010609060101010101" pitchFamily="49" charset="-122"/>
                        </a:rPr>
                        <a:t>序</a:t>
                      </a:r>
                      <a:r>
                        <a:rPr lang="en-US" altLang="zh-CN" sz="1800" b="0" i="0">
                          <a:solidFill>
                            <a:schemeClr val="bg1"/>
                          </a:solidFill>
                          <a:latin typeface="黑体" panose="02010609060101010101" pitchFamily="49" charset="-122"/>
                          <a:ea typeface="黑体" panose="02010609060101010101" pitchFamily="49" charset="-122"/>
                        </a:rPr>
                        <a:t> </a:t>
                      </a:r>
                      <a:r>
                        <a:rPr lang="zh-CN" altLang="en-US" sz="1800" b="0" i="0">
                          <a:solidFill>
                            <a:schemeClr val="bg1"/>
                          </a:solidFill>
                          <a:latin typeface="黑体" panose="02010609060101010101" pitchFamily="49" charset="-122"/>
                          <a:ea typeface="黑体" panose="02010609060101010101" pitchFamily="49" charset="-122"/>
                        </a:rPr>
                        <a:t>号</a:t>
                      </a:r>
                      <a:endParaRPr lang="zh-CN" altLang="en-US" sz="1800" b="0" i="0">
                        <a:solidFill>
                          <a:schemeClr val="bg1"/>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800" b="0" i="0">
                          <a:solidFill>
                            <a:schemeClr val="bg1"/>
                          </a:solidFill>
                          <a:latin typeface="黑体" panose="02010609060101010101" pitchFamily="49" charset="-122"/>
                          <a:ea typeface="黑体" panose="02010609060101010101" pitchFamily="49" charset="-122"/>
                        </a:rPr>
                        <a:t>措施名称</a:t>
                      </a:r>
                      <a:endParaRPr lang="zh-CN" altLang="en-US" sz="1800" b="0" i="0">
                        <a:solidFill>
                          <a:schemeClr val="bg1"/>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800" b="0" i="0">
                          <a:solidFill>
                            <a:schemeClr val="bg1"/>
                          </a:solidFill>
                          <a:latin typeface="黑体" panose="02010609060101010101" pitchFamily="49" charset="-122"/>
                          <a:ea typeface="黑体" panose="02010609060101010101" pitchFamily="49" charset="-122"/>
                        </a:rPr>
                        <a:t>核心关键词</a:t>
                      </a:r>
                      <a:endParaRPr lang="zh-CN" altLang="en-US" sz="1800" b="0" i="0">
                        <a:solidFill>
                          <a:schemeClr val="bg1"/>
                        </a:solidFill>
                        <a:latin typeface="黑体" panose="02010609060101010101" pitchFamily="49" charset="-122"/>
                        <a:ea typeface="黑体" panose="02010609060101010101" pitchFamily="49" charset="-122"/>
                      </a:endParaRPr>
                    </a:p>
                  </a:txBody>
                  <a:tcPr marL="152717" marR="152717" marT="95567" marB="95567" anchor="ctr" anchorCtr="0"/>
                </a:tc>
              </a:tr>
              <a:tr h="467995">
                <a:tc>
                  <a:txBody>
                    <a:bodyPr/>
                    <a:p>
                      <a:pPr algn="ctr"/>
                      <a:r>
                        <a:rPr lang="zh-CN" altLang="en-US" sz="1600" b="0" i="0">
                          <a:solidFill>
                            <a:srgbClr val="0F1115"/>
                          </a:solidFill>
                          <a:latin typeface="黑体" panose="02010609060101010101" pitchFamily="49" charset="-122"/>
                          <a:ea typeface="黑体" panose="02010609060101010101" pitchFamily="49" charset="-122"/>
                        </a:rPr>
                        <a:t>一</a:t>
                      </a:r>
                      <a:endParaRPr lang="zh-CN" altLang="en-US"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坚决从严落实安全生产责任</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党政同责、包保盯守、倒查追责</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468630">
                <a:tc>
                  <a:txBody>
                    <a:bodyPr/>
                    <a:p>
                      <a:pPr algn="ctr"/>
                      <a:r>
                        <a:rPr lang="zh-CN" altLang="en-US" sz="1600" b="0" i="0">
                          <a:solidFill>
                            <a:srgbClr val="0F1115"/>
                          </a:solidFill>
                          <a:latin typeface="黑体" panose="02010609060101010101" pitchFamily="49" charset="-122"/>
                          <a:ea typeface="黑体" panose="02010609060101010101" pitchFamily="49" charset="-122"/>
                        </a:rPr>
                        <a:t>二</a:t>
                      </a:r>
                      <a:endParaRPr lang="zh-CN" altLang="en-US"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强力提升隐患排查整治质效</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一矿一策、穿透式监管、动态清零</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17220">
                <a:tc>
                  <a:txBody>
                    <a:bodyPr/>
                    <a:p>
                      <a:pPr algn="ctr"/>
                      <a:r>
                        <a:rPr lang="zh-CN" altLang="en-US" sz="1600" b="0" i="0">
                          <a:solidFill>
                            <a:srgbClr val="0F1115"/>
                          </a:solidFill>
                          <a:latin typeface="黑体" panose="02010609060101010101" pitchFamily="49" charset="-122"/>
                          <a:ea typeface="黑体" panose="02010609060101010101" pitchFamily="49" charset="-122"/>
                        </a:rPr>
                        <a:t>三</a:t>
                      </a:r>
                      <a:endParaRPr lang="zh-CN" altLang="en-US"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重拳打击隐蔽工作面等重大违法违规行为</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打非治违、行刑衔接、移送司法机关</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467995">
                <a:tc>
                  <a:txBody>
                    <a:bodyPr/>
                    <a:p>
                      <a:pPr algn="ctr"/>
                      <a:r>
                        <a:rPr lang="zh-CN" altLang="en-US" sz="1600" b="0" i="0">
                          <a:solidFill>
                            <a:srgbClr val="0F1115"/>
                          </a:solidFill>
                          <a:latin typeface="黑体" panose="02010609060101010101" pitchFamily="49" charset="-122"/>
                          <a:ea typeface="黑体" panose="02010609060101010101" pitchFamily="49" charset="-122"/>
                        </a:rPr>
                        <a:t>四</a:t>
                      </a:r>
                      <a:endParaRPr lang="zh-CN" altLang="en-US"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强力推动煤矿重大灾害治理</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瓦斯、水害、火灾、冲击地压、煤尘</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468630">
                <a:tc>
                  <a:txBody>
                    <a:bodyPr/>
                    <a:p>
                      <a:pPr algn="ctr"/>
                      <a:r>
                        <a:rPr lang="zh-CN" altLang="en-US" sz="1600" b="0" i="0">
                          <a:solidFill>
                            <a:srgbClr val="0F1115"/>
                          </a:solidFill>
                          <a:latin typeface="黑体" panose="02010609060101010101" pitchFamily="49" charset="-122"/>
                          <a:ea typeface="黑体" panose="02010609060101010101" pitchFamily="49" charset="-122"/>
                        </a:rPr>
                        <a:t>五</a:t>
                      </a:r>
                      <a:endParaRPr lang="zh-CN" altLang="en-US"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大力补强从业人员素质“软肋”</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五职矿长、五科人员、逢查必考</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468630">
                <a:tc>
                  <a:txBody>
                    <a:bodyPr/>
                    <a:p>
                      <a:pPr algn="ctr"/>
                      <a:r>
                        <a:rPr lang="zh-CN" altLang="en-US" sz="1600" b="0" i="0">
                          <a:solidFill>
                            <a:srgbClr val="0F1115"/>
                          </a:solidFill>
                          <a:latin typeface="黑体" panose="02010609060101010101" pitchFamily="49" charset="-122"/>
                          <a:ea typeface="黑体" panose="02010609060101010101" pitchFamily="49" charset="-122"/>
                        </a:rPr>
                        <a:t>六</a:t>
                      </a:r>
                      <a:endParaRPr lang="zh-CN" altLang="en-US"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严把安全审核审批准入关口</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安全设施设计、许可审批、复工复产</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467995">
                <a:tc>
                  <a:txBody>
                    <a:bodyPr/>
                    <a:p>
                      <a:pPr algn="ctr"/>
                      <a:r>
                        <a:rPr lang="zh-CN" altLang="en-US" sz="1600" b="0" i="0">
                          <a:solidFill>
                            <a:srgbClr val="0F1115"/>
                          </a:solidFill>
                          <a:latin typeface="黑体" panose="02010609060101010101" pitchFamily="49" charset="-122"/>
                          <a:ea typeface="黑体" panose="02010609060101010101" pitchFamily="49" charset="-122"/>
                        </a:rPr>
                        <a:t>七</a:t>
                      </a:r>
                      <a:endParaRPr lang="zh-CN" altLang="en-US"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大力提升煤矿安全监察督政实效</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暗查暗访、通报曝光、挂图作战</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467995">
                <a:tc>
                  <a:txBody>
                    <a:bodyPr/>
                    <a:p>
                      <a:pPr algn="ctr"/>
                      <a:r>
                        <a:rPr lang="zh-CN" altLang="en-US" sz="1600" b="0" i="0">
                          <a:solidFill>
                            <a:srgbClr val="0F1115"/>
                          </a:solidFill>
                          <a:latin typeface="黑体" panose="02010609060101010101" pitchFamily="49" charset="-122"/>
                          <a:ea typeface="黑体" panose="02010609060101010101" pitchFamily="49" charset="-122"/>
                        </a:rPr>
                        <a:t>八</a:t>
                      </a:r>
                      <a:endParaRPr lang="zh-CN" altLang="en-US"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充分发挥事故警示教育作用</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四不放过、两个闭环、警示教育</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11455" y="247650"/>
            <a:ext cx="11753215"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12" name="矩形 11"/>
          <p:cNvSpPr/>
          <p:nvPr/>
        </p:nvSpPr>
        <p:spPr>
          <a:xfrm>
            <a:off x="1651000" y="1618615"/>
            <a:ext cx="1069340" cy="48336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1725295" y="2325370"/>
            <a:ext cx="1502410" cy="156210"/>
          </a:xfrm>
          <a:prstGeom prst="rect">
            <a:avLst/>
          </a:prstGeom>
          <a:noFill/>
        </p:spPr>
        <p:txBody>
          <a:bodyPr wrap="square" rtlCol="0">
            <a:noAutofit/>
            <a:scene3d>
              <a:camera prst="orthographicFront"/>
              <a:lightRig rig="threePt" dir="t"/>
            </a:scene3d>
          </a:bodyPr>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目</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录</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7" name="矩形 6"/>
          <p:cNvSpPr/>
          <p:nvPr/>
        </p:nvSpPr>
        <p:spPr>
          <a:xfrm>
            <a:off x="3432175" y="3789680"/>
            <a:ext cx="7861300" cy="7340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buClrTx/>
              <a:buSzTx/>
              <a:buFontTx/>
            </a:pPr>
            <a:r>
              <a:rPr lang="zh-CN" altLang="en-US" sz="2800" b="1" spc="500">
                <a:solidFill>
                  <a:schemeClr val="bg2"/>
                </a:solidFill>
                <a:effectLst>
                  <a:outerShdw blurRad="38100" dist="38100" dir="2700000" algn="tl">
                    <a:srgbClr val="000000">
                      <a:alpha val="43137"/>
                    </a:srgbClr>
                  </a:outerShdw>
                </a:effectLst>
                <a:uFillTx/>
                <a:sym typeface="+mn-ea"/>
              </a:rPr>
              <a:t>三、八条硬措施核心内容与煤矿落实路径</a:t>
            </a:r>
            <a:endParaRPr lang="zh-CN" altLang="en-US" sz="2800" b="1" spc="500">
              <a:solidFill>
                <a:schemeClr val="bg2"/>
              </a:solidFill>
              <a:effectLst>
                <a:outerShdw blurRad="38100" dist="38100" dir="2700000" algn="tl">
                  <a:srgbClr val="000000">
                    <a:alpha val="43137"/>
                  </a:srgbClr>
                </a:outerShdw>
              </a:effectLst>
              <a:uFillTx/>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6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一、坚决从严落实安全生产责任（核心要求</a:t>
            </a: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、坚决纠正煤炭行业存在的政绩观偏差错位问题。</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、严格落实地方政府领导联系包保和安全监管驻矿盯守责任。</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、全面净化煤矿安全生产生态和基层治理政治生态。</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、以忠诚干净担当的正能量消解事故的负效应。</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5</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、对长期只检查不执法、规避处理处罚和内鬼内应勾结的，一律严格组织倒查追责问责。</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3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6</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、紧盯煤矿企业主要负责人、实际控制人到矿履职、下井检查情况。</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82965" y="2347595"/>
            <a:ext cx="3287395" cy="413639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措施一</a:t>
            </a:r>
            <a:r>
              <a:rPr lang="zh-CN"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煤矿怎么落实？（上）</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406900"/>
        </p:xfrm>
        <a:graphic>
          <a:graphicData uri="http://schemas.openxmlformats.org/drawingml/2006/table">
            <a:tbl>
              <a:tblPr firstRow="1" bandRow="1">
                <a:tableStyleId>{5C22544A-7EE6-4342-B048-85BDC9FD1C3A}</a:tableStyleId>
              </a:tblPr>
              <a:tblGrid>
                <a:gridCol w="1034415"/>
                <a:gridCol w="5476875"/>
                <a:gridCol w="1778000"/>
                <a:gridCol w="1567180"/>
                <a:gridCol w="1786255"/>
              </a:tblGrid>
              <a:tr h="881380">
                <a:tc gridSpan="5">
                  <a:txBody>
                    <a:bodyPr/>
                    <a:p>
                      <a:pPr algn="ctr">
                        <a:buNone/>
                      </a:pPr>
                      <a:r>
                        <a:rPr lang="zh-CN" altLang="en-US" sz="2800" spc="100">
                          <a:solidFill>
                            <a:schemeClr val="bg2"/>
                          </a:solidFill>
                          <a:uFillTx/>
                        </a:rPr>
                        <a:t>煤矿落实路径——第一步：对照检视</a:t>
                      </a:r>
                      <a:endParaRPr lang="zh-CN" altLang="en-US" sz="2800" spc="100">
                        <a:solidFill>
                          <a:schemeClr val="bg2"/>
                        </a:solidFill>
                        <a:uFillTx/>
                      </a:endParaRPr>
                    </a:p>
                  </a:txBody>
                  <a:tcPr anchor="ctr" anchorCtr="0"/>
                </a:tc>
                <a:tc hMerge="1">
                  <a:tcPr/>
                </a:tc>
                <a:tc hMerge="1">
                  <a:tcPr/>
                </a:tc>
                <a:tc hMerge="1">
                  <a:tcPr/>
                </a:tc>
                <a:tc hMerge="1">
                  <a:tcPr/>
                </a:tc>
              </a:tr>
              <a:tr h="881380">
                <a:tc>
                  <a:txBody>
                    <a:bodyPr/>
                    <a:p>
                      <a:pPr algn="ctr"/>
                      <a:r>
                        <a:rPr lang="zh-CN" altLang="en-US" sz="2000" b="0" i="0">
                          <a:solidFill>
                            <a:srgbClr val="FFFF00"/>
                          </a:solidFill>
                          <a:latin typeface="黑体" panose="02010609060101010101" pitchFamily="49" charset="-122"/>
                          <a:ea typeface="黑体" panose="02010609060101010101" pitchFamily="49" charset="-122"/>
                        </a:rPr>
                        <a:t>序号</a:t>
                      </a:r>
                      <a:endParaRPr lang="zh-CN" altLang="en-US" sz="2000" b="0" i="0">
                        <a:solidFill>
                          <a:srgbClr val="FFFF00"/>
                        </a:solidFill>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881380">
                <a:tc>
                  <a:txBody>
                    <a:bodyPr/>
                    <a:p>
                      <a:pPr algn="ctr"/>
                      <a:r>
                        <a:rPr lang="en-US" altLang="zh-CN" sz="1400" b="0" i="0">
                          <a:solidFill>
                            <a:srgbClr val="0F1115"/>
                          </a:solidFill>
                          <a:latin typeface="黑体" panose="02010609060101010101" pitchFamily="49" charset="-122"/>
                          <a:ea typeface="黑体" panose="02010609060101010101" pitchFamily="49" charset="-122"/>
                        </a:rPr>
                        <a:t>1</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对照矿安〔</a:t>
                      </a:r>
                      <a:r>
                        <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rPr>
                        <a:t>2025</a:t>
                      </a: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a:t>
                      </a:r>
                      <a:r>
                        <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rPr>
                        <a:t>13</a:t>
                      </a: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号文件要求，逐条检视本矿“八条硬措施”硬落实情况。</a:t>
                      </a:r>
                      <a:endPar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安全副矿长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rPr>
                        <a:t>7</a:t>
                      </a: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日内</a:t>
                      </a:r>
                      <a:endPar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881380">
                <a:tc>
                  <a:txBody>
                    <a:bodyPr/>
                    <a:p>
                      <a:pPr algn="ctr"/>
                      <a:r>
                        <a:rPr lang="en-US" altLang="zh-CN" sz="1400" b="0" i="0">
                          <a:solidFill>
                            <a:srgbClr val="0F1115"/>
                          </a:solidFill>
                          <a:latin typeface="黑体" panose="02010609060101010101" pitchFamily="49" charset="-122"/>
                          <a:ea typeface="黑体" panose="02010609060101010101" pitchFamily="49" charset="-122"/>
                        </a:rPr>
                        <a:t>2</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查找差距不足，逐一制定整改方案。</a:t>
                      </a:r>
                      <a:endPar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各分管副矿长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检视完成后</a:t>
                      </a:r>
                      <a:r>
                        <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rPr>
                        <a:t>5</a:t>
                      </a: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日内</a:t>
                      </a:r>
                      <a:endPar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881380">
                <a:tc>
                  <a:txBody>
                    <a:bodyPr/>
                    <a:p>
                      <a:pPr algn="ctr"/>
                      <a:r>
                        <a:rPr lang="en-US" altLang="zh-CN" sz="1400" b="0" i="0">
                          <a:solidFill>
                            <a:srgbClr val="0F1115"/>
                          </a:solidFill>
                          <a:latin typeface="黑体" panose="02010609060101010101" pitchFamily="49" charset="-122"/>
                          <a:ea typeface="黑体" panose="02010609060101010101" pitchFamily="49" charset="-122"/>
                        </a:rPr>
                        <a:t>3</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明确整改时限、责任人和要求。</a:t>
                      </a:r>
                      <a:endPar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安全副矿长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与整改方案同步</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措施一</a:t>
            </a:r>
            <a:r>
              <a:rPr lang="zh-CN"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煤矿怎么落实？（下）</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81500"/>
        </p:xfrm>
        <a:graphic>
          <a:graphicData uri="http://schemas.openxmlformats.org/drawingml/2006/table">
            <a:tbl>
              <a:tblPr firstRow="1" bandRow="1">
                <a:tableStyleId>{5C22544A-7EE6-4342-B048-85BDC9FD1C3A}</a:tableStyleId>
              </a:tblPr>
              <a:tblGrid>
                <a:gridCol w="887730"/>
                <a:gridCol w="5008880"/>
                <a:gridCol w="2419985"/>
                <a:gridCol w="1430020"/>
                <a:gridCol w="1896110"/>
              </a:tblGrid>
              <a:tr h="730250">
                <a:tc gridSpan="5">
                  <a:txBody>
                    <a:bodyPr/>
                    <a:p>
                      <a:pPr algn="ctr">
                        <a:buNone/>
                      </a:pPr>
                      <a:r>
                        <a:rPr lang="zh-CN" altLang="en-US" sz="2800" spc="100">
                          <a:solidFill>
                            <a:schemeClr val="bg2"/>
                          </a:solidFill>
                          <a:uFillTx/>
                        </a:rPr>
                        <a:t>煤矿落实路径——第二步：压实责任</a:t>
                      </a:r>
                      <a:endParaRPr lang="zh-CN" altLang="en-US" sz="2800" spc="100">
                        <a:solidFill>
                          <a:schemeClr val="bg2"/>
                        </a:solidFill>
                        <a:uFillTx/>
                      </a:endParaRPr>
                    </a:p>
                  </a:txBody>
                  <a:tcPr anchor="ctr" anchorCtr="0"/>
                </a:tc>
                <a:tc hMerge="1">
                  <a:tcPr/>
                </a:tc>
                <a:tc hMerge="1">
                  <a:tcPr/>
                </a:tc>
                <a:tc hMerge="1">
                  <a:tcPr/>
                </a:tc>
                <a:tc hMerge="1">
                  <a:tcPr/>
                </a:tc>
              </a:tr>
              <a:tr h="730250">
                <a:tc>
                  <a:txBody>
                    <a:bodyPr/>
                    <a:p>
                      <a:pPr algn="ctr"/>
                      <a:r>
                        <a:rPr lang="zh-CN" altLang="en-US" sz="2000" b="0" i="0">
                          <a:solidFill>
                            <a:srgbClr val="FFFF00"/>
                          </a:solidFill>
                          <a:latin typeface="黑体" panose="02010609060101010101" pitchFamily="49" charset="-122"/>
                          <a:ea typeface="黑体" panose="02010609060101010101" pitchFamily="49" charset="-122"/>
                        </a:rPr>
                        <a:t>序</a:t>
                      </a:r>
                      <a:r>
                        <a:rPr lang="en-US" altLang="zh-CN" sz="2000" b="0" i="0">
                          <a:solidFill>
                            <a:srgbClr val="FFFF00"/>
                          </a:solidFill>
                          <a:latin typeface="黑体" panose="02010609060101010101" pitchFamily="49" charset="-122"/>
                          <a:ea typeface="黑体" panose="02010609060101010101" pitchFamily="49" charset="-122"/>
                        </a:rPr>
                        <a:t> </a:t>
                      </a:r>
                      <a:r>
                        <a:rPr lang="zh-CN" altLang="en-US" sz="2000" b="0" i="0">
                          <a:solidFill>
                            <a:srgbClr val="FFFF00"/>
                          </a:solidFill>
                          <a:latin typeface="黑体" panose="02010609060101010101" pitchFamily="49" charset="-122"/>
                          <a:ea typeface="黑体" panose="02010609060101010101" pitchFamily="49" charset="-122"/>
                        </a:rPr>
                        <a:t>号</a:t>
                      </a:r>
                      <a:endParaRPr lang="zh-CN" altLang="en-US" sz="2000" b="0" i="0">
                        <a:solidFill>
                          <a:srgbClr val="FFFF00"/>
                        </a:solidFill>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730250">
                <a:tc>
                  <a:txBody>
                    <a:bodyPr/>
                    <a:p>
                      <a:pPr algn="ctr"/>
                      <a:r>
                        <a:rPr lang="en-US" altLang="zh-CN" sz="1600" b="0" i="0">
                          <a:solidFill>
                            <a:srgbClr val="0F1115"/>
                          </a:solidFill>
                          <a:latin typeface="黑体" panose="02010609060101010101" pitchFamily="49" charset="-122"/>
                          <a:ea typeface="黑体" panose="02010609060101010101" pitchFamily="49" charset="-122"/>
                          <a:cs typeface="Times New Roman" panose="02020603050405020304" charset="0"/>
                        </a:rPr>
                        <a:t>1</a:t>
                      </a:r>
                      <a:endParaRPr lang="en-US" altLang="zh-CN" sz="1600" b="0" i="0">
                        <a:solidFill>
                          <a:srgbClr val="0F1115"/>
                        </a:solidFill>
                        <a:latin typeface="黑体" panose="02010609060101010101" pitchFamily="49" charset="-122"/>
                        <a:ea typeface="黑体" panose="02010609060101010101" pitchFamily="49" charset="-122"/>
                        <a:cs typeface="Times New Roman" panose="02020603050405020304" charset="0"/>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矿长、实际控制人必须按规定到矿履职、下井检查。</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矿长、实际控制人</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上级公司</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730250">
                <a:tc>
                  <a:txBody>
                    <a:bodyPr/>
                    <a:p>
                      <a:pPr algn="ctr"/>
                      <a:r>
                        <a:rPr lang="en-US" altLang="zh-CN" sz="1600" b="0" i="0">
                          <a:solidFill>
                            <a:srgbClr val="0F1115"/>
                          </a:solidFill>
                          <a:latin typeface="黑体" panose="02010609060101010101" pitchFamily="49" charset="-122"/>
                          <a:ea typeface="黑体" panose="02010609060101010101" pitchFamily="49" charset="-122"/>
                          <a:cs typeface="Times New Roman" panose="02020603050405020304" charset="0"/>
                        </a:rPr>
                        <a:t>2</a:t>
                      </a:r>
                      <a:endParaRPr lang="en-US" altLang="zh-CN" sz="1600" b="0" i="0">
                        <a:solidFill>
                          <a:srgbClr val="0F1115"/>
                        </a:solidFill>
                        <a:latin typeface="黑体" panose="02010609060101010101" pitchFamily="49" charset="-122"/>
                        <a:ea typeface="黑体" panose="02010609060101010101" pitchFamily="49" charset="-122"/>
                        <a:cs typeface="Times New Roman" panose="02020603050405020304" charset="0"/>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对标矿安〔</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2026</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77</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号要求，强化“人、机、环、管”全链条全过程各环节安全管控。</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各分管副矿长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730250">
                <a:tc>
                  <a:txBody>
                    <a:bodyPr/>
                    <a:p>
                      <a:pPr algn="ctr"/>
                      <a:r>
                        <a:rPr lang="en-US" altLang="zh-CN" sz="1600" b="0" i="0">
                          <a:solidFill>
                            <a:srgbClr val="0F1115"/>
                          </a:solidFill>
                          <a:latin typeface="黑体" panose="02010609060101010101" pitchFamily="49" charset="-122"/>
                          <a:ea typeface="黑体" panose="02010609060101010101" pitchFamily="49" charset="-122"/>
                          <a:cs typeface="Times New Roman" panose="02020603050405020304" charset="0"/>
                        </a:rPr>
                        <a:t>3</a:t>
                      </a:r>
                      <a:endParaRPr lang="en-US" altLang="zh-CN" sz="1600" b="0" i="0">
                        <a:solidFill>
                          <a:srgbClr val="0F1115"/>
                        </a:solidFill>
                        <a:latin typeface="黑体" panose="02010609060101010101" pitchFamily="49" charset="-122"/>
                        <a:ea typeface="黑体" panose="02010609060101010101" pitchFamily="49" charset="-122"/>
                        <a:cs typeface="Times New Roman" panose="02020603050405020304" charset="0"/>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将责任压紧压实到基层末梢、一线现场，落实到具体场景、具体岗位、具体人员。</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各科室负责人、区队长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分管副矿长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730250">
                <a:tc>
                  <a:txBody>
                    <a:bodyPr/>
                    <a:p>
                      <a:pPr algn="ctr"/>
                      <a:r>
                        <a:rPr lang="en-US" altLang="zh-CN" sz="1600" b="0" i="0">
                          <a:solidFill>
                            <a:srgbClr val="0F1115"/>
                          </a:solidFill>
                          <a:latin typeface="黑体" panose="02010609060101010101" pitchFamily="49" charset="-122"/>
                          <a:ea typeface="黑体" panose="02010609060101010101" pitchFamily="49" charset="-122"/>
                          <a:cs typeface="Times New Roman" panose="02020603050405020304" charset="0"/>
                        </a:rPr>
                        <a:t>4</a:t>
                      </a:r>
                      <a:endParaRPr lang="en-US" altLang="zh-CN" sz="1600" b="0" i="0">
                        <a:solidFill>
                          <a:srgbClr val="0F1115"/>
                        </a:solidFill>
                        <a:latin typeface="黑体" panose="02010609060101010101" pitchFamily="49" charset="-122"/>
                        <a:ea typeface="黑体" panose="02010609060101010101" pitchFamily="49" charset="-122"/>
                        <a:cs typeface="Times New Roman" panose="02020603050405020304" charset="0"/>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建立企业内部安全生产责任倒查机制，对安全责任不落实的严格内部追责。</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15</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日内</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课件编制说明</a:t>
            </a:r>
            <a:endParaRPr lang="zh-CN" altLang="en-US" sz="3200" b="1" spc="1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4060"/>
              </a:lnSpc>
            </a:pPr>
            <a:r>
              <a:rPr lang="en-US" altLang="zh-CN"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本课件，作者严格依据《国家矿山安全监察局关于狠抓“八条硬措施”硬落实 坚决防范煤矿生产安全事故的紧急通知》（矿安〔2026〕80号）全文编写，所有内容均来自文件原文，未添加文件以外的任何内容。</a:t>
            </a:r>
            <a:endParaRPr lang="zh-CN" altLang="en-US"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4060"/>
              </a:lnSpc>
            </a:pPr>
            <a:r>
              <a:rPr lang="zh-CN" altLang="en-US"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本课件，共计</a:t>
            </a:r>
            <a:r>
              <a:rPr lang="en-US" altLang="zh-CN"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53</a:t>
            </a:r>
            <a:r>
              <a:rPr lang="zh-CN" altLang="en-US"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页，结构清晰，内容详实，适合面向全国煤矿企业管理人员进行宣贯解读培训使用。每页内容均标注了对应的文件出处，便于宣贯学习时随时查阅原文。课件中明确标注了每项工作的责任人、督办人及完成时间节点，便于煤矿企业对照执行。</a:t>
            </a:r>
            <a:endParaRPr lang="zh-CN" altLang="en-US"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二、强力提升隐患排查整治质效（核心要求）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5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560"/>
              </a:lnSpc>
            </a:pP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1、对所有正常生产建设煤矿开展 “一矿一策”系统性穿透式安全监管监察。</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、深入排查现场显性隐患，穿透核查企业安全管理体系、制度执行、现场作业、人员管控、设备运维等全链条履职情况。</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、全面查清深层次、隐蔽性隐患和制度性漏洞。</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、发现重大事故隐患必须依法责令停产整顿，移交相关部门暂扣证照。</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5</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、对多层级管控的煤矿企业，必须延伸穿透核查上级企业、投资人、实际控制人责任落实情况。</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6</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、持续完善煤矿重大事故隐患数据库，推进重大事故隐患动态清零。</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7</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、推广“无视频不作业”和</a:t>
            </a: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AI</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反“三违”技术应用。</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8</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、对企业自查上报并主动整改的重大事故隐患，依法从轻或不予处罚。</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92490" y="2336800"/>
            <a:ext cx="3297555" cy="417766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措施一：煤矿怎么落实？（上）</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81500"/>
        </p:xfrm>
        <a:graphic>
          <a:graphicData uri="http://schemas.openxmlformats.org/drawingml/2006/table">
            <a:tbl>
              <a:tblPr firstRow="1" bandRow="1">
                <a:tableStyleId>{5C22544A-7EE6-4342-B048-85BDC9FD1C3A}</a:tableStyleId>
              </a:tblPr>
              <a:tblGrid>
                <a:gridCol w="887730"/>
                <a:gridCol w="5632450"/>
                <a:gridCol w="1824355"/>
                <a:gridCol w="1402080"/>
                <a:gridCol w="1896110"/>
              </a:tblGrid>
              <a:tr h="730250">
                <a:tc gridSpan="5">
                  <a:txBody>
                    <a:bodyPr/>
                    <a:p>
                      <a:pPr algn="ctr">
                        <a:buNone/>
                      </a:pPr>
                      <a:r>
                        <a:rPr lang="zh-CN" altLang="en-US" sz="2800" spc="100">
                          <a:solidFill>
                            <a:schemeClr val="bg2"/>
                          </a:solidFill>
                          <a:uFillTx/>
                        </a:rPr>
                        <a:t>煤矿落实路径——第一步：建立自查自改机制</a:t>
                      </a:r>
                      <a:endParaRPr lang="zh-CN" altLang="en-US" sz="2800" spc="100">
                        <a:solidFill>
                          <a:schemeClr val="bg2"/>
                        </a:solidFill>
                        <a:uFillTx/>
                      </a:endParaRPr>
                    </a:p>
                  </a:txBody>
                  <a:tcPr anchor="ctr" anchorCtr="0"/>
                </a:tc>
                <a:tc hMerge="1">
                  <a:tcPr/>
                </a:tc>
                <a:tc hMerge="1">
                  <a:tcPr/>
                </a:tc>
                <a:tc hMerge="1">
                  <a:tcPr/>
                </a:tc>
                <a:tc hMerge="1">
                  <a:tcPr/>
                </a:tc>
              </a:tr>
              <a:tr h="730250">
                <a:tc>
                  <a:txBody>
                    <a:bodyPr/>
                    <a:p>
                      <a:pPr algn="ctr"/>
                      <a:r>
                        <a:rPr lang="zh-CN" altLang="en-US" sz="2000" b="0" i="0">
                          <a:solidFill>
                            <a:srgbClr val="FFFF00"/>
                          </a:solidFill>
                          <a:latin typeface="黑体" panose="02010609060101010101" pitchFamily="49" charset="-122"/>
                          <a:ea typeface="黑体" panose="02010609060101010101" pitchFamily="49" charset="-122"/>
                        </a:rPr>
                        <a:t>序</a:t>
                      </a:r>
                      <a:r>
                        <a:rPr lang="en-US" altLang="zh-CN" sz="2000" b="0" i="0">
                          <a:solidFill>
                            <a:srgbClr val="FFFF00"/>
                          </a:solidFill>
                          <a:latin typeface="黑体" panose="02010609060101010101" pitchFamily="49" charset="-122"/>
                          <a:ea typeface="黑体" panose="02010609060101010101" pitchFamily="49" charset="-122"/>
                        </a:rPr>
                        <a:t> </a:t>
                      </a:r>
                      <a:r>
                        <a:rPr lang="zh-CN" altLang="en-US" sz="2000" b="0" i="0">
                          <a:solidFill>
                            <a:srgbClr val="FFFF00"/>
                          </a:solidFill>
                          <a:latin typeface="黑体" panose="02010609060101010101" pitchFamily="49" charset="-122"/>
                          <a:ea typeface="黑体" panose="02010609060101010101" pitchFamily="49" charset="-122"/>
                        </a:rPr>
                        <a:t>号</a:t>
                      </a:r>
                      <a:endParaRPr lang="zh-CN" altLang="en-US" sz="2000" b="0" i="0">
                        <a:solidFill>
                          <a:srgbClr val="FFFF00"/>
                        </a:solidFill>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730250">
                <a:tc>
                  <a:txBody>
                    <a:bodyPr/>
                    <a:p>
                      <a:pPr algn="ctr"/>
                      <a:r>
                        <a:rPr lang="en-US" altLang="zh-CN" sz="1600" b="0" i="0">
                          <a:solidFill>
                            <a:srgbClr val="0F1115"/>
                          </a:solidFill>
                          <a:latin typeface="黑体" panose="02010609060101010101" pitchFamily="49" charset="-122"/>
                          <a:ea typeface="黑体" panose="02010609060101010101" pitchFamily="49" charset="-122"/>
                        </a:rPr>
                        <a:t>1</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对照“一矿一策”要求，制定本矿系统性隐患排查方案。</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10</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日内</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730250">
                <a:tc>
                  <a:txBody>
                    <a:bodyPr/>
                    <a:p>
                      <a:pPr algn="ctr"/>
                      <a:r>
                        <a:rPr lang="en-US" altLang="zh-CN" sz="1600" b="0" i="0">
                          <a:solidFill>
                            <a:srgbClr val="0F1115"/>
                          </a:solidFill>
                          <a:latin typeface="黑体" panose="02010609060101010101" pitchFamily="49" charset="-122"/>
                          <a:ea typeface="黑体" panose="02010609060101010101" pitchFamily="49" charset="-122"/>
                        </a:rPr>
                        <a:t>2</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排查覆盖安全管理体系、制度执行、现场作业、人员管控、设备运维等全链条。</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各分管副矿长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每月一次</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730250">
                <a:tc>
                  <a:txBody>
                    <a:bodyPr/>
                    <a:p>
                      <a:pPr algn="ctr"/>
                      <a:r>
                        <a:rPr lang="en-US" altLang="zh-CN" sz="1600" b="0" i="0">
                          <a:solidFill>
                            <a:srgbClr val="0F1115"/>
                          </a:solidFill>
                          <a:latin typeface="黑体" panose="02010609060101010101" pitchFamily="49" charset="-122"/>
                          <a:ea typeface="黑体" panose="02010609060101010101" pitchFamily="49" charset="-122"/>
                        </a:rPr>
                        <a:t>3</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不仅要查现场显性隐患，更要查深层次、隐蔽性隐患和制度性漏洞。</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各科室负责人</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分管副矿长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每月一次</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730250">
                <a:tc>
                  <a:txBody>
                    <a:bodyPr/>
                    <a:p>
                      <a:pPr algn="ctr"/>
                      <a:r>
                        <a:rPr lang="en-US" altLang="zh-CN" sz="1600" b="0" i="0">
                          <a:solidFill>
                            <a:srgbClr val="0F1115"/>
                          </a:solidFill>
                          <a:latin typeface="黑体" panose="02010609060101010101" pitchFamily="49" charset="-122"/>
                          <a:ea typeface="黑体" panose="02010609060101010101" pitchFamily="49" charset="-122"/>
                        </a:rPr>
                        <a:t>4</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对排查出的问题建立台账，逐一整改销号。</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措施一：煤矿怎么落实？（下）</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68165"/>
        </p:xfrm>
        <a:graphic>
          <a:graphicData uri="http://schemas.openxmlformats.org/drawingml/2006/table">
            <a:tbl>
              <a:tblPr firstRow="1" bandRow="1">
                <a:tableStyleId>{5C22544A-7EE6-4342-B048-85BDC9FD1C3A}</a:tableStyleId>
              </a:tblPr>
              <a:tblGrid>
                <a:gridCol w="887730"/>
                <a:gridCol w="5632450"/>
                <a:gridCol w="1824355"/>
                <a:gridCol w="1402080"/>
                <a:gridCol w="1896110"/>
              </a:tblGrid>
              <a:tr h="614045">
                <a:tc gridSpan="5">
                  <a:txBody>
                    <a:bodyPr/>
                    <a:p>
                      <a:pPr algn="ctr">
                        <a:buNone/>
                      </a:pPr>
                      <a:r>
                        <a:rPr lang="zh-CN" altLang="en-US" sz="2800" spc="100">
                          <a:solidFill>
                            <a:schemeClr val="bg2"/>
                          </a:solidFill>
                          <a:uFillTx/>
                        </a:rPr>
                        <a:t>煤矿落实路径——第二步：完善技术手段与闭环管理</a:t>
                      </a:r>
                      <a:endParaRPr lang="zh-CN" altLang="en-US" sz="2800" spc="100">
                        <a:solidFill>
                          <a:schemeClr val="bg2"/>
                        </a:solidFill>
                        <a:uFillTx/>
                      </a:endParaRPr>
                    </a:p>
                  </a:txBody>
                  <a:tcPr anchor="ctr" anchorCtr="0"/>
                </a:tc>
                <a:tc hMerge="1">
                  <a:tcPr/>
                </a:tc>
                <a:tc hMerge="1">
                  <a:tcPr/>
                </a:tc>
                <a:tc hMerge="1">
                  <a:tcPr/>
                </a:tc>
                <a:tc hMerge="1">
                  <a:tcPr/>
                </a:tc>
              </a:tr>
              <a:tr h="613410">
                <a:tc>
                  <a:txBody>
                    <a:bodyPr/>
                    <a:p>
                      <a:pPr algn="ctr"/>
                      <a:r>
                        <a:rPr lang="zh-CN" altLang="en-US" sz="2000" b="0" i="0">
                          <a:solidFill>
                            <a:srgbClr val="FFFF00"/>
                          </a:solidFill>
                          <a:latin typeface="黑体" panose="02010609060101010101" pitchFamily="49" charset="-122"/>
                          <a:ea typeface="黑体" panose="02010609060101010101" pitchFamily="49" charset="-122"/>
                        </a:rPr>
                        <a:t>序</a:t>
                      </a:r>
                      <a:r>
                        <a:rPr lang="en-US" altLang="zh-CN" sz="2000" b="0" i="0">
                          <a:solidFill>
                            <a:srgbClr val="FFFF00"/>
                          </a:solidFill>
                          <a:latin typeface="黑体" panose="02010609060101010101" pitchFamily="49" charset="-122"/>
                          <a:ea typeface="黑体" panose="02010609060101010101" pitchFamily="49" charset="-122"/>
                        </a:rPr>
                        <a:t> </a:t>
                      </a:r>
                      <a:r>
                        <a:rPr lang="zh-CN" altLang="en-US" sz="2000" b="0" i="0">
                          <a:solidFill>
                            <a:srgbClr val="FFFF00"/>
                          </a:solidFill>
                          <a:latin typeface="黑体" panose="02010609060101010101" pitchFamily="49" charset="-122"/>
                          <a:ea typeface="黑体" panose="02010609060101010101" pitchFamily="49" charset="-122"/>
                        </a:rPr>
                        <a:t>号</a:t>
                      </a:r>
                      <a:endParaRPr lang="zh-CN" altLang="en-US" sz="2000" b="0" i="0">
                        <a:solidFill>
                          <a:srgbClr val="FFFF00"/>
                        </a:solidFill>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614045">
                <a:tc>
                  <a:txBody>
                    <a:bodyPr/>
                    <a:p>
                      <a:pPr algn="ctr"/>
                      <a:r>
                        <a:rPr lang="en-US" altLang="zh-CN" sz="1600" b="0" i="0">
                          <a:solidFill>
                            <a:srgbClr val="0F1115"/>
                          </a:solidFill>
                          <a:latin typeface="黑体" panose="02010609060101010101" pitchFamily="49" charset="-122"/>
                          <a:ea typeface="黑体" panose="02010609060101010101" pitchFamily="49" charset="-122"/>
                        </a:rPr>
                        <a:t>1</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按照矿安〔</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2026</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63</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号文要求，加强现场安全管理。</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生产副矿长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14045">
                <a:tc>
                  <a:txBody>
                    <a:bodyPr/>
                    <a:p>
                      <a:pPr algn="ctr"/>
                      <a:r>
                        <a:rPr lang="en-US" altLang="zh-CN" sz="1600" b="0" i="0">
                          <a:solidFill>
                            <a:srgbClr val="0F1115"/>
                          </a:solidFill>
                          <a:latin typeface="黑体" panose="02010609060101010101" pitchFamily="49" charset="-122"/>
                          <a:ea typeface="黑体" panose="02010609060101010101" pitchFamily="49" charset="-122"/>
                        </a:rPr>
                        <a:t>2</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推广“无视频不作业”技术应用。</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机电副矿长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30</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日内</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613410">
                <a:tc>
                  <a:txBody>
                    <a:bodyPr/>
                    <a:p>
                      <a:pPr algn="ctr"/>
                      <a:r>
                        <a:rPr lang="en-US" altLang="zh-CN" sz="1600" b="0" i="0">
                          <a:solidFill>
                            <a:srgbClr val="0F1115"/>
                          </a:solidFill>
                          <a:latin typeface="黑体" panose="02010609060101010101" pitchFamily="49" charset="-122"/>
                          <a:ea typeface="黑体" panose="02010609060101010101" pitchFamily="49" charset="-122"/>
                        </a:rPr>
                        <a:t>3</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推广</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AI</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反“三违”技术应用。</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60</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日内</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614045">
                <a:tc>
                  <a:txBody>
                    <a:bodyPr/>
                    <a:p>
                      <a:pPr algn="ctr"/>
                      <a:r>
                        <a:rPr lang="en-US" altLang="zh-CN" sz="1600" b="0" i="0">
                          <a:solidFill>
                            <a:srgbClr val="0F1115"/>
                          </a:solidFill>
                          <a:latin typeface="黑体" panose="02010609060101010101" pitchFamily="49" charset="-122"/>
                          <a:ea typeface="黑体" panose="02010609060101010101" pitchFamily="49" charset="-122"/>
                        </a:rPr>
                        <a:t>4</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建立本矿重大事故隐患数据库，推进重大事故隐患动态清零。</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15</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日内</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685165">
                <a:tc>
                  <a:txBody>
                    <a:bodyPr/>
                    <a:p>
                      <a:pPr algn="ctr"/>
                      <a:r>
                        <a:rPr lang="en-US" altLang="zh-CN" sz="1600" b="0" i="0">
                          <a:solidFill>
                            <a:srgbClr val="0F1115"/>
                          </a:solidFill>
                          <a:latin typeface="黑体" panose="02010609060101010101" pitchFamily="49" charset="-122"/>
                          <a:ea typeface="黑体" panose="02010609060101010101" pitchFamily="49" charset="-122"/>
                        </a:rPr>
                        <a:t>5</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发现重大事故隐患必须立即停止相关作业，整改完成后方可恢复生产</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带班矿领导</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即时执行</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28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三、重拳打击隐蔽工作面等重大违法违规行为（核心要求）</a:t>
            </a:r>
            <a:endParaRPr lang="zh-CN" altLang="en-US" sz="28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5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buClrTx/>
              <a:buSzTx/>
              <a:buNone/>
            </a:pP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、严厉打击13类共性问题以及煤矿隐蔽工作面、监控造假、超层越界等违法违规行为。</a:t>
            </a:r>
            <a:endPar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buClrTx/>
              <a:buSzTx/>
              <a:buNone/>
            </a:pP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、深查彻查入井登记制度执行不严、隐瞒下井人数、不带识别卡、一人多卡、人卡不符、信息虚假填报等问题。</a:t>
            </a:r>
            <a:endPar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buClrTx/>
              <a:buSzTx/>
              <a:buNone/>
            </a:pP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、坚决整治违法发包、层层转包、挂靠经营、以包代管、包而不管等乱象。</a:t>
            </a:r>
            <a:endPar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buClrTx/>
              <a:buSzTx/>
              <a:buNone/>
            </a:pP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4</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、充分运用视频识别、AI等技术手段，刚性比对 “十二量” （用工、定位、运煤、出煤、动储、销售、纳税、用电、火工、用风、分风、涌水）数据。</a:t>
            </a:r>
            <a:endPar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buClrTx/>
              <a:buSzTx/>
              <a:buNone/>
            </a:pP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5</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、严查隐蔽工作面及监测监控系统造假行为，深挖穿透背后实际控制人、最终受益人、幕后操控人责任。</a:t>
            </a:r>
            <a:endPar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buClrTx/>
              <a:buSzTx/>
              <a:buNone/>
            </a:pP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6</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、对涉嫌危险作业罪、强令冒险作业罪等情形的责任人，必须依法依规落实行刑衔接，坚决全部移送司法机关。</a:t>
            </a:r>
            <a:endPar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82965" y="2315845"/>
            <a:ext cx="3308350" cy="417766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措施一：煤矿怎么落实？（上）</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61180"/>
        </p:xfrm>
        <a:graphic>
          <a:graphicData uri="http://schemas.openxmlformats.org/drawingml/2006/table">
            <a:tbl>
              <a:tblPr firstRow="1" bandRow="1">
                <a:tableStyleId>{5C22544A-7EE6-4342-B048-85BDC9FD1C3A}</a:tableStyleId>
              </a:tblPr>
              <a:tblGrid>
                <a:gridCol w="887730"/>
                <a:gridCol w="5632450"/>
                <a:gridCol w="1824355"/>
                <a:gridCol w="1402080"/>
                <a:gridCol w="1896110"/>
              </a:tblGrid>
              <a:tr h="600075">
                <a:tc gridSpan="5">
                  <a:txBody>
                    <a:bodyPr/>
                    <a:p>
                      <a:pPr algn="ctr">
                        <a:buNone/>
                      </a:pPr>
                      <a:r>
                        <a:rPr lang="zh-CN" altLang="en-US" sz="2800" spc="100">
                          <a:solidFill>
                            <a:schemeClr val="bg2"/>
                          </a:solidFill>
                          <a:uFillTx/>
                        </a:rPr>
                        <a:t>煤矿落实路径——第一步：规范生产经营行为</a:t>
                      </a:r>
                      <a:endParaRPr lang="zh-CN" altLang="en-US" sz="2800" spc="100">
                        <a:solidFill>
                          <a:schemeClr val="bg2"/>
                        </a:solidFill>
                        <a:uFillTx/>
                      </a:endParaRPr>
                    </a:p>
                  </a:txBody>
                  <a:tcPr anchor="ctr" anchorCtr="0"/>
                </a:tc>
                <a:tc hMerge="1">
                  <a:tcPr/>
                </a:tc>
                <a:tc hMerge="1">
                  <a:tcPr/>
                </a:tc>
                <a:tc hMerge="1">
                  <a:tcPr/>
                </a:tc>
                <a:tc hMerge="1">
                  <a:tcPr/>
                </a:tc>
              </a:tr>
              <a:tr h="599440">
                <a:tc>
                  <a:txBody>
                    <a:bodyPr/>
                    <a:p>
                      <a:pPr algn="ctr"/>
                      <a:r>
                        <a:rPr lang="zh-CN" altLang="en-US" sz="2000" b="0" i="0">
                          <a:solidFill>
                            <a:srgbClr val="FFFF00"/>
                          </a:solidFill>
                          <a:latin typeface="黑体" panose="02010609060101010101" pitchFamily="49" charset="-122"/>
                          <a:ea typeface="黑体" panose="02010609060101010101" pitchFamily="49" charset="-122"/>
                        </a:rPr>
                        <a:t>序</a:t>
                      </a:r>
                      <a:r>
                        <a:rPr lang="en-US" altLang="zh-CN" sz="2000" b="0" i="0">
                          <a:solidFill>
                            <a:srgbClr val="FFFF00"/>
                          </a:solidFill>
                          <a:latin typeface="黑体" panose="02010609060101010101" pitchFamily="49" charset="-122"/>
                          <a:ea typeface="黑体" panose="02010609060101010101" pitchFamily="49" charset="-122"/>
                        </a:rPr>
                        <a:t> </a:t>
                      </a:r>
                      <a:r>
                        <a:rPr lang="zh-CN" altLang="en-US" sz="2000" b="0" i="0">
                          <a:solidFill>
                            <a:srgbClr val="FFFF00"/>
                          </a:solidFill>
                          <a:uFillTx/>
                          <a:latin typeface="黑体" panose="02010609060101010101" pitchFamily="49" charset="-122"/>
                          <a:ea typeface="黑体" panose="02010609060101010101" pitchFamily="49" charset="-122"/>
                        </a:rPr>
                        <a:t>号</a:t>
                      </a:r>
                      <a:endParaRPr lang="zh-CN" altLang="en-US" sz="2000" b="0" i="0">
                        <a:solidFill>
                          <a:srgbClr val="FFFF00"/>
                        </a:solidFill>
                        <a:uFillTx/>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600075">
                <a:tc>
                  <a:txBody>
                    <a:bodyPr/>
                    <a:p>
                      <a:pPr algn="ctr"/>
                      <a:r>
                        <a:rPr lang="en-US" altLang="zh-CN" sz="1600" b="0" i="0">
                          <a:solidFill>
                            <a:srgbClr val="0F1115"/>
                          </a:solidFill>
                          <a:latin typeface="黑体" panose="02010609060101010101" pitchFamily="49" charset="-122"/>
                          <a:ea typeface="黑体" panose="02010609060101010101" pitchFamily="49" charset="-122"/>
                        </a:rPr>
                        <a:t>1</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严格执行入井登记制度。</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a:solidFill>
                            <a:srgbClr val="0F1115"/>
                          </a:solidFill>
                          <a:latin typeface="黑体" panose="02010609060101010101" pitchFamily="49" charset="-122"/>
                          <a:ea typeface="黑体" panose="02010609060101010101" pitchFamily="49" charset="-122"/>
                          <a:sym typeface="+mn-ea"/>
                        </a:rPr>
                        <a:t>安监科长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80720">
                <a:tc>
                  <a:txBody>
                    <a:bodyPr/>
                    <a:p>
                      <a:pPr algn="ctr"/>
                      <a:r>
                        <a:rPr lang="en-US" altLang="zh-CN" sz="1600" b="0" i="0">
                          <a:solidFill>
                            <a:srgbClr val="0F1115"/>
                          </a:solidFill>
                          <a:latin typeface="黑体" panose="02010609060101010101" pitchFamily="49" charset="-122"/>
                          <a:ea typeface="黑体" panose="02010609060101010101" pitchFamily="49" charset="-122"/>
                        </a:rPr>
                        <a:t>2</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严禁隐瞒下井人数，严禁不带识别卡、一人多卡、人卡不符。</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调度室主任</a:t>
                      </a:r>
                      <a:r>
                        <a:rPr lang="en-US" altLang="zh-CN" sz="1600" b="0" i="0">
                          <a:solidFill>
                            <a:srgbClr val="0F1115"/>
                          </a:solidFill>
                          <a:latin typeface="黑体" panose="02010609060101010101" pitchFamily="49" charset="-122"/>
                          <a:ea typeface="黑体" panose="02010609060101010101" pitchFamily="49" charset="-122"/>
                        </a:rPr>
                        <a:t>    </a:t>
                      </a:r>
                      <a:r>
                        <a:rPr lang="zh-CN" altLang="en-US" sz="1600" b="0" i="0">
                          <a:solidFill>
                            <a:srgbClr val="0F1115"/>
                          </a:solidFill>
                          <a:latin typeface="黑体" panose="02010609060101010101" pitchFamily="49" charset="-122"/>
                          <a:ea typeface="黑体" panose="02010609060101010101" pitchFamily="49" charset="-122"/>
                        </a:rPr>
                        <a:t>安监科长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00075">
                <a:tc>
                  <a:txBody>
                    <a:bodyPr/>
                    <a:p>
                      <a:pPr algn="ctr"/>
                      <a:r>
                        <a:rPr lang="en-US" altLang="zh-CN" sz="1600" b="0" i="0">
                          <a:solidFill>
                            <a:srgbClr val="0F1115"/>
                          </a:solidFill>
                          <a:latin typeface="黑体" panose="02010609060101010101" pitchFamily="49" charset="-122"/>
                          <a:ea typeface="黑体" panose="02010609060101010101" pitchFamily="49" charset="-122"/>
                        </a:rPr>
                        <a:t>3</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严禁信息虚假填报。</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调度室主任</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生产副矿长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80720">
                <a:tc>
                  <a:txBody>
                    <a:bodyPr/>
                    <a:p>
                      <a:pPr algn="ctr"/>
                      <a:r>
                        <a:rPr lang="en-US" altLang="zh-CN" sz="1600" b="0" i="0">
                          <a:solidFill>
                            <a:srgbClr val="0F1115"/>
                          </a:solidFill>
                          <a:latin typeface="黑体" panose="02010609060101010101" pitchFamily="49" charset="-122"/>
                          <a:ea typeface="黑体" panose="02010609060101010101" pitchFamily="49" charset="-122"/>
                        </a:rPr>
                        <a:t>4</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坚决整治违法发包、层层转包、挂靠经营。</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上级公司</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15</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日内完成排查</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600075">
                <a:tc>
                  <a:txBody>
                    <a:bodyPr/>
                    <a:p>
                      <a:pPr algn="ctr"/>
                      <a:r>
                        <a:rPr lang="en-US" altLang="zh-CN" sz="1600" b="0" i="0">
                          <a:solidFill>
                            <a:srgbClr val="0F1115"/>
                          </a:solidFill>
                          <a:latin typeface="黑体" panose="02010609060101010101" pitchFamily="49" charset="-122"/>
                          <a:ea typeface="黑体" panose="02010609060101010101" pitchFamily="49" charset="-122"/>
                        </a:rPr>
                        <a:t>5</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严禁以包代管、包而不管。</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各分管副矿长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措施一：煤矿怎么落实？（下）</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78325"/>
        </p:xfrm>
        <a:graphic>
          <a:graphicData uri="http://schemas.openxmlformats.org/drawingml/2006/table">
            <a:tbl>
              <a:tblPr firstRow="1" bandRow="1">
                <a:tableStyleId>{5C22544A-7EE6-4342-B048-85BDC9FD1C3A}</a:tableStyleId>
              </a:tblPr>
              <a:tblGrid>
                <a:gridCol w="887730"/>
                <a:gridCol w="5394325"/>
                <a:gridCol w="2062480"/>
                <a:gridCol w="1402080"/>
                <a:gridCol w="1896110"/>
              </a:tblGrid>
              <a:tr h="607695">
                <a:tc gridSpan="5">
                  <a:txBody>
                    <a:bodyPr/>
                    <a:p>
                      <a:pPr algn="ctr">
                        <a:buNone/>
                      </a:pPr>
                      <a:r>
                        <a:rPr lang="zh-CN" altLang="en-US" sz="2800" spc="100">
                          <a:solidFill>
                            <a:schemeClr val="bg2"/>
                          </a:solidFill>
                          <a:uFillTx/>
                        </a:rPr>
                        <a:t>煤矿落实路径——第二步：接受监督与配合核查</a:t>
                      </a:r>
                      <a:endParaRPr lang="zh-CN" altLang="en-US" sz="2800" spc="100">
                        <a:solidFill>
                          <a:schemeClr val="bg2"/>
                        </a:solidFill>
                        <a:uFillTx/>
                      </a:endParaRPr>
                    </a:p>
                  </a:txBody>
                  <a:tcPr anchor="ctr" anchorCtr="0"/>
                </a:tc>
                <a:tc hMerge="1">
                  <a:tcPr/>
                </a:tc>
                <a:tc hMerge="1">
                  <a:tcPr/>
                </a:tc>
                <a:tc hMerge="1">
                  <a:tcPr/>
                </a:tc>
                <a:tc hMerge="1">
                  <a:tcPr/>
                </a:tc>
              </a:tr>
              <a:tr h="607060">
                <a:tc>
                  <a:txBody>
                    <a:bodyPr/>
                    <a:p>
                      <a:pPr algn="ctr"/>
                      <a:r>
                        <a:rPr lang="zh-CN" altLang="en-US" sz="2000" b="0" i="0">
                          <a:solidFill>
                            <a:srgbClr val="FFFF00"/>
                          </a:solidFill>
                          <a:latin typeface="黑体" panose="02010609060101010101" pitchFamily="49" charset="-122"/>
                          <a:ea typeface="黑体" panose="02010609060101010101" pitchFamily="49" charset="-122"/>
                        </a:rPr>
                        <a:t>序</a:t>
                      </a:r>
                      <a:r>
                        <a:rPr lang="en-US" altLang="zh-CN" sz="2000" b="0" i="0">
                          <a:solidFill>
                            <a:srgbClr val="FFFF00"/>
                          </a:solidFill>
                          <a:latin typeface="黑体" panose="02010609060101010101" pitchFamily="49" charset="-122"/>
                          <a:ea typeface="黑体" panose="02010609060101010101" pitchFamily="49" charset="-122"/>
                        </a:rPr>
                        <a:t> </a:t>
                      </a:r>
                      <a:r>
                        <a:rPr lang="zh-CN" altLang="en-US" sz="2000" b="0" i="0">
                          <a:solidFill>
                            <a:srgbClr val="FFFF00"/>
                          </a:solidFill>
                          <a:uFillTx/>
                          <a:latin typeface="黑体" panose="02010609060101010101" pitchFamily="49" charset="-122"/>
                          <a:ea typeface="黑体" panose="02010609060101010101" pitchFamily="49" charset="-122"/>
                        </a:rPr>
                        <a:t>号</a:t>
                      </a:r>
                      <a:endParaRPr lang="zh-CN" altLang="en-US" sz="2000" b="0" i="0">
                        <a:solidFill>
                          <a:srgbClr val="FFFF00"/>
                        </a:solidFill>
                        <a:uFillTx/>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607060">
                <a:tc>
                  <a:txBody>
                    <a:bodyPr/>
                    <a:p>
                      <a:pPr algn="ctr"/>
                      <a:r>
                        <a:rPr lang="en-US" altLang="zh-CN" sz="1600" b="0" i="0">
                          <a:solidFill>
                            <a:srgbClr val="0F1115"/>
                          </a:solidFill>
                          <a:latin typeface="黑体" panose="02010609060101010101" pitchFamily="49" charset="-122"/>
                          <a:ea typeface="黑体" panose="02010609060101010101" pitchFamily="49" charset="-122"/>
                        </a:rPr>
                        <a:t>1</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坚决杜绝隐蔽工作面，所有采掘工作面必须依法依规报备。</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生产副矿长</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689610">
                <a:tc>
                  <a:txBody>
                    <a:bodyPr/>
                    <a:p>
                      <a:pPr algn="ctr"/>
                      <a:r>
                        <a:rPr lang="en-US" altLang="zh-CN" sz="1600" b="0" i="0">
                          <a:solidFill>
                            <a:srgbClr val="0F1115"/>
                          </a:solidFill>
                          <a:latin typeface="黑体" panose="02010609060101010101" pitchFamily="49" charset="-122"/>
                          <a:ea typeface="黑体" panose="02010609060101010101" pitchFamily="49" charset="-122"/>
                        </a:rPr>
                        <a:t>2</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主动接受“十二量”数据刚性比对核查。</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各业务科室负责人</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分管副矿长</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686435">
                <a:tc>
                  <a:txBody>
                    <a:bodyPr/>
                    <a:p>
                      <a:pPr algn="ctr"/>
                      <a:r>
                        <a:rPr lang="en-US" altLang="zh-CN" sz="1600" b="0" i="0">
                          <a:solidFill>
                            <a:srgbClr val="0F1115"/>
                          </a:solidFill>
                          <a:latin typeface="黑体" panose="02010609060101010101" pitchFamily="49" charset="-122"/>
                          <a:ea typeface="黑体" panose="02010609060101010101" pitchFamily="49" charset="-122"/>
                        </a:rPr>
                        <a:t>3</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监测监控系统必须真实运行、数据真实，严禁监控数据造假、系统造假。</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机电副矿长</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1180465">
                <a:tc>
                  <a:txBody>
                    <a:bodyPr/>
                    <a:p>
                      <a:pPr algn="ctr"/>
                      <a:r>
                        <a:rPr lang="en-US" altLang="zh-CN" sz="1600" b="0" i="0">
                          <a:solidFill>
                            <a:srgbClr val="0F1115"/>
                          </a:solidFill>
                          <a:latin typeface="黑体" panose="02010609060101010101" pitchFamily="49" charset="-122"/>
                          <a:ea typeface="黑体" panose="02010609060101010101" pitchFamily="49" charset="-122"/>
                        </a:rPr>
                        <a:t>4</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清楚认识隐蔽工作面及监控造假行为的刑事法律后果，涉嫌危险作业罪、强令冒险作业罪等将移送司法机关。</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a:solidFill>
                            <a:srgbClr val="0F1115"/>
                          </a:solidFill>
                          <a:latin typeface="黑体" panose="02010609060101010101" pitchFamily="49" charset="-122"/>
                          <a:ea typeface="黑体" panose="02010609060101010101" pitchFamily="49" charset="-122"/>
                          <a:cs typeface="黑体" panose="02010609060101010101" pitchFamily="49" charset="-122"/>
                          <a:sym typeface="+mn-ea"/>
                        </a:rPr>
                        <a:t>矿长</a:t>
                      </a:r>
                      <a:endParaRPr lang="zh-CN" altLang="en-US" sz="1600">
                        <a:solidFill>
                          <a:srgbClr val="0F1115"/>
                        </a:solidFill>
                        <a:latin typeface="黑体" panose="02010609060101010101" pitchFamily="49" charset="-122"/>
                        <a:ea typeface="黑体" panose="02010609060101010101" pitchFamily="49" charset="-122"/>
                        <a:cs typeface="黑体" panose="02010609060101010101" pitchFamily="49" charset="-122"/>
                        <a:sym typeface="+mn-ea"/>
                      </a:endParaRPr>
                    </a:p>
                    <a:p>
                      <a:pPr algn="ctr"/>
                      <a:r>
                        <a:rPr lang="zh-CN" altLang="en-US" sz="1600">
                          <a:solidFill>
                            <a:srgbClr val="0F1115"/>
                          </a:solidFill>
                          <a:latin typeface="黑体" panose="02010609060101010101" pitchFamily="49" charset="-122"/>
                          <a:ea typeface="黑体" panose="02010609060101010101" pitchFamily="49" charset="-122"/>
                          <a:cs typeface="黑体" panose="02010609060101010101" pitchFamily="49" charset="-122"/>
                          <a:sym typeface="+mn-ea"/>
                        </a:rPr>
                        <a:t>全体管理人员</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a:solidFill>
                            <a:srgbClr val="0F1115"/>
                          </a:solidFill>
                          <a:latin typeface="黑体" panose="02010609060101010101" pitchFamily="49" charset="-122"/>
                          <a:ea typeface="黑体" panose="02010609060101010101" pitchFamily="49" charset="-122"/>
                          <a:cs typeface="黑体" panose="02010609060101010101" pitchFamily="49" charset="-122"/>
                          <a:sym typeface="+mn-ea"/>
                        </a:rPr>
                        <a:t>矿长</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sym typeface="+mn-ea"/>
                      </a:endParaRPr>
                    </a:p>
                  </a:txBody>
                  <a:tcPr marL="152717" marR="152717" marT="95567" marB="95567" anchor="ctr" anchorCtr="0"/>
                </a:tc>
                <a:tc>
                  <a:txBody>
                    <a:bodyPr/>
                    <a:p>
                      <a:pPr algn="ctr"/>
                      <a:r>
                        <a:rPr lang="zh-CN" altLang="en-US" sz="1600">
                          <a:solidFill>
                            <a:srgbClr val="0F1115"/>
                          </a:solidFill>
                          <a:latin typeface="黑体" panose="02010609060101010101" pitchFamily="49" charset="-122"/>
                          <a:ea typeface="黑体" panose="02010609060101010101" pitchFamily="49" charset="-122"/>
                          <a:cs typeface="黑体" panose="02010609060101010101" pitchFamily="49" charset="-122"/>
                          <a:sym typeface="+mn-ea"/>
                        </a:rPr>
                        <a:t>文件传达后5日内</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5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、强化隐蔽致灾因素普查，对照普查规范查漏补缺、动态完善。</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、普查成果纳入煤矿企业基础信息数据库，实施 “一张图”管理。</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、按照 “政府牵头、部门协作、企业配合” 的原则，加快推动连片矿区区域性普查。</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、强力推进重大灾害 超前治理、区域治理、工程治理。</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五大灾害治理： 瓦斯、水害、火灾、冲击地压、煤尘。</a:t>
            </a:r>
            <a:endParaRPr lang="zh-CN" altLang="en-US"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92490" y="2334895"/>
            <a:ext cx="3298825" cy="416877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7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、认真落实矿安〔2026〕68号文要求，强化瓦斯防治全链条责任和关键措施落实。</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、优化简化通风系统，实现水平、采区、煤层分区通风，采掘工作面独立通风。</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、保障各用风地点风质风量风速满足要求。</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、精准管控瓦斯灾害重大风险。</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5</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、临突非突、按突出矿井管理、瓦斯频繁高值超限3类矿井据实 “升级戴帽”。</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6</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、强力推动地面井抽采、保护层开采、底抽巷穿层预抽等治本措施。</a:t>
            </a:r>
            <a:endParaRPr lang="zh-CN" altLang="en-US"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圆角矩形 3"/>
          <p:cNvSpPr/>
          <p:nvPr/>
        </p:nvSpPr>
        <p:spPr>
          <a:xfrm>
            <a:off x="1597025" y="2414270"/>
            <a:ext cx="5325110" cy="385445"/>
          </a:xfrm>
          <a:prstGeom prst="roundRect">
            <a:avLst/>
          </a:prstGeom>
          <a:solidFill>
            <a:srgbClr val="FF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olidFill>
                  <a:srgbClr val="FFFF00"/>
                </a:solidFill>
              </a:rPr>
              <a:t>瓦斯灾害治理方面（核心要求与煤矿落实）</a:t>
            </a:r>
            <a:endParaRPr lang="zh-CN" altLang="en-US">
              <a:solidFill>
                <a:srgbClr val="FFFF00"/>
              </a:solidFill>
            </a:endParaRPr>
          </a:p>
        </p:txBody>
      </p:sp>
      <p:pic>
        <p:nvPicPr>
          <p:cNvPr id="6" name="图片 5"/>
          <p:cNvPicPr>
            <a:picLocks noChangeAspect="1"/>
          </p:cNvPicPr>
          <p:nvPr/>
        </p:nvPicPr>
        <p:blipFill>
          <a:blip r:embed="rId3"/>
          <a:stretch>
            <a:fillRect/>
          </a:stretch>
        </p:blipFill>
        <p:spPr>
          <a:xfrm>
            <a:off x="8493125" y="2343785"/>
            <a:ext cx="3286760" cy="412686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61180"/>
        </p:xfrm>
        <a:graphic>
          <a:graphicData uri="http://schemas.openxmlformats.org/drawingml/2006/table">
            <a:tbl>
              <a:tblPr firstRow="1" bandRow="1">
                <a:tableStyleId>{5C22544A-7EE6-4342-B048-85BDC9FD1C3A}</a:tableStyleId>
              </a:tblPr>
              <a:tblGrid>
                <a:gridCol w="887730"/>
                <a:gridCol w="5394325"/>
                <a:gridCol w="2062480"/>
                <a:gridCol w="1402080"/>
                <a:gridCol w="1896110"/>
              </a:tblGrid>
              <a:tr h="458470">
                <a:tc gridSpan="5">
                  <a:txBody>
                    <a:bodyPr/>
                    <a:p>
                      <a:pPr algn="ctr">
                        <a:buNone/>
                      </a:pPr>
                      <a:r>
                        <a:rPr lang="zh-CN" altLang="en-US" sz="2400" spc="100">
                          <a:solidFill>
                            <a:schemeClr val="bg2"/>
                          </a:solidFill>
                          <a:uFillTx/>
                        </a:rPr>
                        <a:t>瓦斯灾害治理方面（煤矿具体措施）</a:t>
                      </a:r>
                      <a:endParaRPr lang="zh-CN" altLang="en-US" sz="2400" spc="100">
                        <a:solidFill>
                          <a:schemeClr val="bg2"/>
                        </a:solidFill>
                        <a:uFillTx/>
                      </a:endParaRPr>
                    </a:p>
                  </a:txBody>
                  <a:tcPr anchor="ctr" anchorCtr="0"/>
                </a:tc>
                <a:tc hMerge="1">
                  <a:tcPr/>
                </a:tc>
                <a:tc hMerge="1">
                  <a:tcPr/>
                </a:tc>
                <a:tc hMerge="1">
                  <a:tcPr/>
                </a:tc>
                <a:tc hMerge="1">
                  <a:tcPr/>
                </a:tc>
              </a:tr>
              <a:tr h="465455">
                <a:tc>
                  <a:txBody>
                    <a:bodyPr/>
                    <a:p>
                      <a:pPr algn="ctr"/>
                      <a:r>
                        <a:rPr lang="zh-CN" altLang="en-US" sz="1800" b="0" i="0">
                          <a:solidFill>
                            <a:srgbClr val="FFFF00"/>
                          </a:solidFill>
                          <a:latin typeface="黑体" panose="02010609060101010101" pitchFamily="49" charset="-122"/>
                          <a:ea typeface="黑体" panose="02010609060101010101" pitchFamily="49" charset="-122"/>
                        </a:rPr>
                        <a:t>序</a:t>
                      </a:r>
                      <a:r>
                        <a:rPr lang="en-US" altLang="zh-CN" sz="1800" b="0" i="0">
                          <a:solidFill>
                            <a:srgbClr val="FFFF00"/>
                          </a:solidFill>
                          <a:latin typeface="黑体" panose="02010609060101010101" pitchFamily="49" charset="-122"/>
                          <a:ea typeface="黑体" panose="02010609060101010101" pitchFamily="49" charset="-122"/>
                        </a:rPr>
                        <a:t> </a:t>
                      </a:r>
                      <a:r>
                        <a:rPr lang="zh-CN" altLang="en-US" sz="1800" b="0" i="0">
                          <a:solidFill>
                            <a:srgbClr val="FFFF00"/>
                          </a:solidFill>
                          <a:uFillTx/>
                          <a:latin typeface="黑体" panose="02010609060101010101" pitchFamily="49" charset="-122"/>
                          <a:ea typeface="黑体" panose="02010609060101010101" pitchFamily="49" charset="-122"/>
                        </a:rPr>
                        <a:t>号</a:t>
                      </a:r>
                      <a:endParaRPr lang="zh-CN" altLang="en-US" sz="1800" b="0" i="0">
                        <a:solidFill>
                          <a:srgbClr val="FFFF00"/>
                        </a:solidFill>
                        <a:uFillTx/>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具体措施</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责任人</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督办人</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完成时限</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662305">
                <a:tc>
                  <a:txBody>
                    <a:bodyPr/>
                    <a:p>
                      <a:pPr algn="ctr"/>
                      <a:r>
                        <a:rPr lang="en-US" altLang="zh-CN" sz="1400" b="0" i="0">
                          <a:solidFill>
                            <a:srgbClr val="0F1115"/>
                          </a:solidFill>
                          <a:latin typeface="黑体" panose="02010609060101010101" pitchFamily="49" charset="-122"/>
                          <a:ea typeface="黑体" panose="02010609060101010101" pitchFamily="49" charset="-122"/>
                        </a:rPr>
                        <a:t>1</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优化简化通风系统，实现水平、采区、煤层分区通风，采掘工作面独立通风。</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通风副总</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rPr>
                        <a:t>30</a:t>
                      </a: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日内完成排查整改</a:t>
                      </a:r>
                      <a:endPar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582930">
                <a:tc>
                  <a:txBody>
                    <a:bodyPr/>
                    <a:p>
                      <a:pPr algn="ctr"/>
                      <a:r>
                        <a:rPr lang="en-US" altLang="zh-CN" sz="1400" b="0" i="0">
                          <a:solidFill>
                            <a:srgbClr val="0F1115"/>
                          </a:solidFill>
                          <a:latin typeface="黑体" panose="02010609060101010101" pitchFamily="49" charset="-122"/>
                          <a:ea typeface="黑体" panose="02010609060101010101" pitchFamily="49" charset="-122"/>
                        </a:rPr>
                        <a:t>2</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保障各用风地点风质风量风速满足要求。</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通风科科长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通风副总</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48335">
                <a:tc>
                  <a:txBody>
                    <a:bodyPr/>
                    <a:p>
                      <a:pPr algn="ctr"/>
                      <a:r>
                        <a:rPr lang="en-US" altLang="zh-CN" sz="1400" b="0" i="0">
                          <a:solidFill>
                            <a:srgbClr val="0F1115"/>
                          </a:solidFill>
                          <a:latin typeface="黑体" panose="02010609060101010101" pitchFamily="49" charset="-122"/>
                          <a:ea typeface="黑体" panose="02010609060101010101" pitchFamily="49" charset="-122"/>
                        </a:rPr>
                        <a:t>3</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临突非突、按突出矿井管理、瓦斯频繁高值超限的</a:t>
                      </a:r>
                      <a:r>
                        <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rPr>
                        <a:t>3</a:t>
                      </a: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类矿井据实“升级戴帽”。</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文件下达后立即排查</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803275">
                <a:tc>
                  <a:txBody>
                    <a:bodyPr/>
                    <a:p>
                      <a:pPr algn="ctr"/>
                      <a:r>
                        <a:rPr lang="en-US" altLang="zh-CN" sz="1400" b="0" i="0">
                          <a:solidFill>
                            <a:srgbClr val="0F1115"/>
                          </a:solidFill>
                          <a:latin typeface="黑体" panose="02010609060101010101" pitchFamily="49" charset="-122"/>
                          <a:ea typeface="黑体" panose="02010609060101010101" pitchFamily="49" charset="-122"/>
                        </a:rPr>
                        <a:t>4</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强力推动地面井抽采、保护层开采、底抽巷穿层预抽等治本措施。</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按计划推进</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740410">
                <a:tc>
                  <a:txBody>
                    <a:bodyPr/>
                    <a:p>
                      <a:pPr algn="ctr"/>
                      <a:r>
                        <a:rPr lang="en-US" altLang="zh-CN" sz="1400" b="0" i="0">
                          <a:solidFill>
                            <a:srgbClr val="0F1115"/>
                          </a:solidFill>
                          <a:latin typeface="黑体" panose="02010609060101010101" pitchFamily="49" charset="-122"/>
                          <a:ea typeface="黑体" panose="02010609060101010101" pitchFamily="49" charset="-122"/>
                        </a:rPr>
                        <a:t>5</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精准管控瓦斯灾害重大风险。</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通风副总</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7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40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40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、洪水可能超过井口标高、雨季井下水量有明显增加、曾发生淹井事故等重点煤矿企业严格遵守 “五必须、五严禁” 要求。</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40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、落实防治水 “三区”管理 、 “三专两探一撤” 等措施。</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40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、强化汛期各项防范措施落实。</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40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、刚性强化紧急情况停产撤人避险。</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圆角矩形 3"/>
          <p:cNvSpPr/>
          <p:nvPr/>
        </p:nvSpPr>
        <p:spPr>
          <a:xfrm>
            <a:off x="1597025" y="2414270"/>
            <a:ext cx="5325110" cy="385445"/>
          </a:xfrm>
          <a:prstGeom prst="roundRect">
            <a:avLst/>
          </a:prstGeom>
          <a:solidFill>
            <a:srgbClr val="FF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olidFill>
                  <a:srgbClr val="FFFF00"/>
                </a:solidFill>
              </a:rPr>
              <a:t>水害灾害治理方面（核心要求与煤矿落实）</a:t>
            </a:r>
            <a:endParaRPr lang="zh-CN" altLang="en-US">
              <a:solidFill>
                <a:srgbClr val="FFFF00"/>
              </a:solidFill>
            </a:endParaRPr>
          </a:p>
        </p:txBody>
      </p:sp>
      <p:pic>
        <p:nvPicPr>
          <p:cNvPr id="6" name="图片 5"/>
          <p:cNvPicPr>
            <a:picLocks noChangeAspect="1"/>
          </p:cNvPicPr>
          <p:nvPr/>
        </p:nvPicPr>
        <p:blipFill>
          <a:blip r:embed="rId3"/>
          <a:stretch>
            <a:fillRect/>
          </a:stretch>
        </p:blipFill>
        <p:spPr>
          <a:xfrm>
            <a:off x="8482965" y="2336165"/>
            <a:ext cx="3287395" cy="415671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50495" y="227965"/>
            <a:ext cx="1174369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45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2077085" y="1308100"/>
            <a:ext cx="860742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sz="3200" b="1" spc="2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个人简介</a:t>
            </a:r>
            <a:endParaRPr lang="zh-CN" sz="3200" b="1" spc="2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842581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1900"/>
              </a:lnSpc>
              <a:spcBef>
                <a:spcPts val="0"/>
              </a:spcBef>
              <a:spcAft>
                <a:spcPts val="0"/>
              </a:spcAft>
            </a:pPr>
            <a:r>
              <a:rPr lang="en-US" altLang="zh-CN" sz="1600" b="1"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300" b="1" spc="400" dirty="0">
                <a:solidFill>
                  <a:schemeClr val="bg2"/>
                </a:solidFill>
                <a:uFillTx/>
                <a:latin typeface="黑体" panose="02010609060101010101" pitchFamily="49" charset="-122"/>
                <a:ea typeface="黑体" panose="02010609060101010101" pitchFamily="49" charset="-122"/>
                <a:cs typeface="黑体" panose="02010609060101010101" pitchFamily="49" charset="-122"/>
                <a:sym typeface="+mn-ea"/>
              </a:rPr>
              <a:t>王祥</a:t>
            </a:r>
            <a:r>
              <a:rPr lang="en-US" altLang="zh-CN" sz="1300" b="1" spc="400" dirty="0">
                <a:solidFill>
                  <a:schemeClr val="bg2"/>
                </a:solidFill>
                <a:uFillTx/>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300" b="1" spc="400" dirty="0">
                <a:solidFill>
                  <a:schemeClr val="bg2"/>
                </a:solidFill>
                <a:uFillTx/>
                <a:latin typeface="黑体" panose="02010609060101010101" pitchFamily="49" charset="-122"/>
                <a:ea typeface="黑体" panose="02010609060101010101" pitchFamily="49" charset="-122"/>
                <a:cs typeface="黑体" panose="02010609060101010101" pitchFamily="49" charset="-122"/>
                <a:sym typeface="+mn-ea"/>
              </a:rPr>
              <a:t>煤矿副矿长</a:t>
            </a:r>
            <a:endParaRPr lang="zh-CN" altLang="en-US" sz="1300" b="1" spc="400" dirty="0">
              <a:solidFill>
                <a:schemeClr val="bg2"/>
              </a:solidFill>
              <a:uFillTx/>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1900"/>
              </a:lnSpc>
              <a:spcBef>
                <a:spcPts val="300"/>
              </a:spcBef>
              <a:spcAft>
                <a:spcPts val="0"/>
              </a:spcAft>
            </a:pPr>
            <a:r>
              <a:rPr lang="en-US" altLang="zh-CN" sz="1300" b="1" spc="100" dirty="0">
                <a:solidFill>
                  <a:schemeClr val="bg2"/>
                </a:solidFill>
                <a:uFillTx/>
                <a:latin typeface="仿宋" panose="02010609060101010101" charset="-122"/>
                <a:ea typeface="仿宋" panose="02010609060101010101" charset="-122"/>
                <a:cs typeface="黑体" panose="02010609060101010101" pitchFamily="49" charset="-122"/>
                <a:sym typeface="+mn-ea"/>
              </a:rPr>
              <a:t>    </a:t>
            </a:r>
            <a:r>
              <a:rPr lang="zh-CN" altLang="en-US" sz="1300" b="1" spc="100" dirty="0">
                <a:solidFill>
                  <a:schemeClr val="bg2"/>
                </a:solidFill>
                <a:effectLst/>
                <a:uFillTx/>
                <a:latin typeface="仿宋" panose="02010609060101010101" charset="-122"/>
                <a:ea typeface="仿宋" panose="02010609060101010101" charset="-122"/>
                <a:cs typeface="黑体" panose="02010609060101010101" pitchFamily="49" charset="-122"/>
                <a:sym typeface="+mn-ea"/>
              </a:rPr>
              <a:t>·</a:t>
            </a:r>
            <a:r>
              <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注册安全工程师（煤矿、金属非金属）、二级建造师（矿业工程）</a:t>
            </a:r>
            <a:endPar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endParaRPr>
          </a:p>
          <a:p>
            <a:pPr indent="0" algn="l" fontAlgn="auto">
              <a:lnSpc>
                <a:spcPts val="1900"/>
              </a:lnSpc>
              <a:spcBef>
                <a:spcPts val="0"/>
              </a:spcBef>
              <a:spcAft>
                <a:spcPts val="0"/>
              </a:spcAft>
            </a:pPr>
            <a:r>
              <a:rPr lang="en-US" altLang="zh-CN"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·延安市应急管理局</a:t>
            </a:r>
            <a:r>
              <a:rPr lang="en-US" altLang="zh-CN" sz="1300" b="1" spc="100" dirty="0">
                <a:effectLst/>
                <a:latin typeface="宋体" panose="02010600030101010101" pitchFamily="2" charset="-122"/>
                <a:ea typeface="宋体" panose="02010600030101010101" pitchFamily="2" charset="-122"/>
                <a:cs typeface="宋体" panose="02010600030101010101" pitchFamily="2" charset="-122"/>
                <a:sym typeface="+mn-ea"/>
              </a:rPr>
              <a:t> </a:t>
            </a:r>
            <a:r>
              <a:rPr lang="zh-CN" altLang="en-US" sz="1300" b="1" dirty="0">
                <a:effectLst/>
                <a:latin typeface="宋体" panose="02010600030101010101" pitchFamily="2" charset="-122"/>
                <a:ea typeface="宋体" panose="02010600030101010101" pitchFamily="2" charset="-122"/>
                <a:cs typeface="宋体" panose="02010600030101010101" pitchFamily="2" charset="-122"/>
                <a:sym typeface="+mn-ea"/>
              </a:rPr>
              <a:t>煤矿专家</a:t>
            </a:r>
            <a:endParaRPr lang="zh-CN" altLang="en-US" sz="1300" b="1" dirty="0">
              <a:effectLst/>
              <a:latin typeface="宋体" panose="02010600030101010101" pitchFamily="2" charset="-122"/>
              <a:ea typeface="宋体" panose="02010600030101010101" pitchFamily="2" charset="-122"/>
              <a:cs typeface="宋体" panose="02010600030101010101" pitchFamily="2" charset="-122"/>
              <a:sym typeface="+mn-ea"/>
            </a:endParaRPr>
          </a:p>
          <a:p>
            <a:pPr indent="0" algn="l" fontAlgn="auto">
              <a:lnSpc>
                <a:spcPts val="1900"/>
              </a:lnSpc>
              <a:spcBef>
                <a:spcPts val="0"/>
              </a:spcBef>
              <a:spcAft>
                <a:spcPts val="0"/>
              </a:spcAft>
            </a:pPr>
            <a:r>
              <a:rPr lang="en-US" altLang="zh-CN"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·陕西省应急管理厅 煤矿组专家</a:t>
            </a:r>
            <a:endPar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endParaRPr>
          </a:p>
          <a:p>
            <a:pPr indent="0" algn="l" fontAlgn="auto">
              <a:lnSpc>
                <a:spcPts val="1900"/>
              </a:lnSpc>
              <a:spcBef>
                <a:spcPts val="0"/>
              </a:spcBef>
              <a:spcAft>
                <a:spcPts val="0"/>
              </a:spcAft>
            </a:pPr>
            <a:r>
              <a:rPr lang="en-US" altLang="zh-CN"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·海南省应急管理厅</a:t>
            </a:r>
            <a:r>
              <a:rPr lang="en-US" altLang="zh-CN"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金属非金属矿山专家</a:t>
            </a:r>
            <a:endPar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endParaRPr>
          </a:p>
          <a:p>
            <a:pPr indent="0" algn="l" fontAlgn="auto">
              <a:lnSpc>
                <a:spcPts val="1900"/>
              </a:lnSpc>
              <a:spcBef>
                <a:spcPts val="0"/>
              </a:spcBef>
              <a:spcAft>
                <a:spcPts val="0"/>
              </a:spcAft>
            </a:pPr>
            <a:r>
              <a:rPr lang="en-US" altLang="zh-CN"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职业技能等级认定考评员、质量督导员</a:t>
            </a:r>
            <a:endParaRPr lang="zh-CN" altLang="en-US" sz="1300" b="1" spc="400" dirty="0">
              <a:effectLst/>
              <a:latin typeface="宋体" panose="02010600030101010101" pitchFamily="2" charset="-122"/>
              <a:ea typeface="宋体" panose="02010600030101010101" pitchFamily="2" charset="-122"/>
              <a:cs typeface="宋体" panose="02010600030101010101" pitchFamily="2" charset="-122"/>
              <a:sym typeface="+mn-ea"/>
            </a:endParaRPr>
          </a:p>
          <a:p>
            <a:pPr indent="0" algn="l" fontAlgn="auto">
              <a:lnSpc>
                <a:spcPts val="1900"/>
              </a:lnSpc>
              <a:spcBef>
                <a:spcPts val="0"/>
              </a:spcBef>
              <a:spcAft>
                <a:spcPts val="0"/>
              </a:spcAft>
            </a:pPr>
            <a:r>
              <a:rPr lang="en-US" altLang="zh-CN"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矿井通风与安全工程师、煤炭行业职业经理人</a:t>
            </a:r>
            <a:endParaRPr lang="zh-CN" altLang="en-US" sz="1300" b="1" spc="400" dirty="0">
              <a:effectLst/>
              <a:latin typeface="宋体" panose="02010600030101010101" pitchFamily="2" charset="-122"/>
              <a:ea typeface="宋体" panose="02010600030101010101" pitchFamily="2" charset="-122"/>
              <a:cs typeface="宋体" panose="02010600030101010101" pitchFamily="2" charset="-122"/>
              <a:sym typeface="+mn-ea"/>
            </a:endParaRPr>
          </a:p>
          <a:p>
            <a:pPr indent="0" algn="l" fontAlgn="auto">
              <a:lnSpc>
                <a:spcPts val="1900"/>
              </a:lnSpc>
              <a:spcBef>
                <a:spcPts val="0"/>
              </a:spcBef>
              <a:spcAft>
                <a:spcPts val="0"/>
              </a:spcAft>
            </a:pPr>
            <a:r>
              <a:rPr lang="en-US" altLang="zh-CN"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中国职工技术协会创新成果转化专委会 副秘书长</a:t>
            </a:r>
            <a:endParaRPr lang="zh-CN" altLang="en-US"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endParaRPr>
          </a:p>
          <a:p>
            <a:pPr indent="0" algn="l" fontAlgn="auto">
              <a:lnSpc>
                <a:spcPts val="1900"/>
              </a:lnSpc>
              <a:spcBef>
                <a:spcPts val="0"/>
              </a:spcBef>
              <a:spcAft>
                <a:spcPts val="0"/>
              </a:spcAft>
            </a:pPr>
            <a:r>
              <a:rPr lang="en-US" altLang="zh-CN"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1300" b="1" spc="1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中国煤炭学会“科创中国”专家库（新疆煤炭领域）专家</a:t>
            </a:r>
            <a:endParaRPr lang="zh-CN" altLang="en-US"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endParaRPr>
          </a:p>
          <a:p>
            <a:pPr indent="0" algn="l" fontAlgn="auto">
              <a:lnSpc>
                <a:spcPts val="1900"/>
              </a:lnSpc>
              <a:spcBef>
                <a:spcPts val="0"/>
              </a:spcBef>
              <a:spcAft>
                <a:spcPts val="0"/>
              </a:spcAft>
            </a:pPr>
            <a:r>
              <a:rPr lang="en-US" altLang="zh-CN" sz="1300" spc="400" dirty="0">
                <a:solidFill>
                  <a:schemeClr val="bg2"/>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国家矿山安全监察局青海局青藏两省区矿山安全生产专家</a:t>
            </a:r>
            <a:r>
              <a:rPr lang="zh-CN" altLang="en-US" sz="1300" b="1" spc="6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库</a:t>
            </a:r>
            <a:r>
              <a:rPr lang="zh-CN" altLang="en-US"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rPr>
              <a:t>专家</a:t>
            </a:r>
            <a:endParaRPr lang="zh-CN" altLang="en-US" sz="1300" b="1" spc="400" dirty="0">
              <a:solidFill>
                <a:schemeClr val="bg2"/>
              </a:solidFill>
              <a:effectLst/>
              <a:uFillTx/>
              <a:latin typeface="宋体" panose="02010600030101010101" pitchFamily="2" charset="-122"/>
              <a:ea typeface="宋体" panose="02010600030101010101" pitchFamily="2" charset="-122"/>
              <a:cs typeface="宋体" panose="02010600030101010101" pitchFamily="2" charset="-122"/>
              <a:sym typeface="+mn-ea"/>
            </a:endParaRPr>
          </a:p>
          <a:p>
            <a:pPr indent="0" algn="l" fontAlgn="auto">
              <a:lnSpc>
                <a:spcPts val="1900"/>
              </a:lnSpc>
              <a:spcBef>
                <a:spcPts val="600"/>
              </a:spcBef>
              <a:spcAft>
                <a:spcPts val="0"/>
              </a:spcAft>
            </a:pPr>
            <a:r>
              <a:rPr lang="en-US" altLang="zh-CN" sz="1300" b="1" spc="400" dirty="0">
                <a:solidFill>
                  <a:schemeClr val="bg2"/>
                </a:solidFill>
                <a:uFillTx/>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300" b="1" spc="400" dirty="0">
                <a:solidFill>
                  <a:srgbClr val="FFFF00"/>
                </a:solidFill>
                <a:uFillTx/>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300" b="1" dirty="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专业积淀】</a:t>
            </a:r>
            <a:r>
              <a:rPr lang="zh-CN" altLang="en-US" sz="1300" spc="400" dirty="0">
                <a:solidFill>
                  <a:schemeClr val="bg2"/>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深耕煤矿安全与技术管理十余年，聚焦生产安全技术管理与技术创新实践、班组建设、标准化验收及安全培训教育等工作，具备丰富的现场实操与统筹管理经验。</a:t>
            </a:r>
            <a:endParaRPr lang="zh-CN" altLang="en-US" sz="1300" spc="400" dirty="0">
              <a:solidFill>
                <a:schemeClr val="bg2"/>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1900"/>
              </a:lnSpc>
              <a:spcBef>
                <a:spcPts val="0"/>
              </a:spcBef>
              <a:spcAft>
                <a:spcPts val="0"/>
              </a:spcAft>
            </a:pPr>
            <a:r>
              <a:rPr lang="zh-CN" altLang="en-US" sz="1300" b="1"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300" b="1" spc="400" dirty="0">
                <a:solidFill>
                  <a:srgbClr val="FFFF00"/>
                </a:solidFill>
                <a:uFillTx/>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300" b="1" dirty="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学术成果】</a:t>
            </a:r>
            <a:r>
              <a:rPr lang="zh-CN" altLang="en-US" sz="1300" dirty="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在专业学术期刊发表科技创新论文6篇，获国家授权专利6项、作品著作权5项。主编并出版《煤矿典型事故案例警示教育实用教材》，参编《煤矿从业人员安全再培训教材》《企业应急管理基础》《煤矿安全规程实施指南（2025版）》《煤矿重大事故隐患判定标准（</a:t>
            </a:r>
            <a:r>
              <a:rPr lang="zh-CN" altLang="en-US" sz="1300" dirty="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专家解读）》（2026版）等多部行业权威教材与指南，为矿山安全领域人才培养提供专业支撑。</a:t>
            </a:r>
            <a:endParaRPr lang="zh-CN" altLang="en-US" sz="1300" dirty="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25" name="图片 25" descr="王祥二寸蓝底照"/>
          <p:cNvPicPr>
            <a:picLocks noChangeAspect="1"/>
          </p:cNvPicPr>
          <p:nvPr/>
        </p:nvPicPr>
        <p:blipFill>
          <a:blip r:embed="rId3"/>
          <a:stretch>
            <a:fillRect/>
          </a:stretch>
        </p:blipFill>
        <p:spPr>
          <a:xfrm>
            <a:off x="9013190" y="2230120"/>
            <a:ext cx="2880995" cy="436753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61815"/>
        </p:xfrm>
        <a:graphic>
          <a:graphicData uri="http://schemas.openxmlformats.org/drawingml/2006/table">
            <a:tbl>
              <a:tblPr firstRow="1" bandRow="1">
                <a:tableStyleId>{5C22544A-7EE6-4342-B048-85BDC9FD1C3A}</a:tableStyleId>
              </a:tblPr>
              <a:tblGrid>
                <a:gridCol w="887730"/>
                <a:gridCol w="5394325"/>
                <a:gridCol w="2062480"/>
                <a:gridCol w="1402080"/>
                <a:gridCol w="1896110"/>
              </a:tblGrid>
              <a:tr h="466090">
                <a:tc gridSpan="5">
                  <a:txBody>
                    <a:bodyPr/>
                    <a:p>
                      <a:pPr algn="ctr">
                        <a:buNone/>
                      </a:pPr>
                      <a:r>
                        <a:rPr lang="zh-CN" altLang="en-US" sz="2400" spc="100">
                          <a:solidFill>
                            <a:schemeClr val="bg2"/>
                          </a:solidFill>
                          <a:uFillTx/>
                        </a:rPr>
                        <a:t>水害灾害治理方面（煤矿具体措施）</a:t>
                      </a:r>
                      <a:endParaRPr lang="zh-CN" altLang="en-US" sz="2400" spc="100">
                        <a:solidFill>
                          <a:schemeClr val="bg2"/>
                        </a:solidFill>
                        <a:uFillTx/>
                      </a:endParaRPr>
                    </a:p>
                  </a:txBody>
                  <a:tcPr anchor="ctr" anchorCtr="0"/>
                </a:tc>
                <a:tc hMerge="1">
                  <a:tcPr/>
                </a:tc>
                <a:tc hMerge="1">
                  <a:tcPr/>
                </a:tc>
                <a:tc hMerge="1">
                  <a:tcPr/>
                </a:tc>
                <a:tc hMerge="1">
                  <a:tcPr/>
                </a:tc>
              </a:tr>
              <a:tr h="473710">
                <a:tc>
                  <a:txBody>
                    <a:bodyPr/>
                    <a:p>
                      <a:pPr algn="ctr"/>
                      <a:r>
                        <a:rPr lang="zh-CN" altLang="en-US" sz="1800" b="0" i="0">
                          <a:solidFill>
                            <a:srgbClr val="FFFF00"/>
                          </a:solidFill>
                          <a:latin typeface="黑体" panose="02010609060101010101" pitchFamily="49" charset="-122"/>
                          <a:ea typeface="黑体" panose="02010609060101010101" pitchFamily="49" charset="-122"/>
                        </a:rPr>
                        <a:t>序</a:t>
                      </a:r>
                      <a:r>
                        <a:rPr lang="en-US" altLang="zh-CN" sz="1800" b="0" i="0">
                          <a:solidFill>
                            <a:srgbClr val="FFFF00"/>
                          </a:solidFill>
                          <a:latin typeface="黑体" panose="02010609060101010101" pitchFamily="49" charset="-122"/>
                          <a:ea typeface="黑体" panose="02010609060101010101" pitchFamily="49" charset="-122"/>
                        </a:rPr>
                        <a:t> </a:t>
                      </a:r>
                      <a:r>
                        <a:rPr lang="zh-CN" altLang="en-US" sz="1800" b="0" i="0">
                          <a:solidFill>
                            <a:srgbClr val="FFFF00"/>
                          </a:solidFill>
                          <a:uFillTx/>
                          <a:latin typeface="黑体" panose="02010609060101010101" pitchFamily="49" charset="-122"/>
                          <a:ea typeface="黑体" panose="02010609060101010101" pitchFamily="49" charset="-122"/>
                        </a:rPr>
                        <a:t>号</a:t>
                      </a:r>
                      <a:endParaRPr lang="zh-CN" altLang="en-US" sz="1800" b="0" i="0">
                        <a:solidFill>
                          <a:srgbClr val="FFFF00"/>
                        </a:solidFill>
                        <a:uFillTx/>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具体措施</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责任人</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督办人</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完成时限</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538480">
                <a:tc>
                  <a:txBody>
                    <a:bodyPr/>
                    <a:p>
                      <a:pPr algn="ctr"/>
                      <a:r>
                        <a:rPr lang="en-US" altLang="zh-CN" sz="1400" b="0" i="0">
                          <a:solidFill>
                            <a:srgbClr val="0F1115"/>
                          </a:solidFill>
                          <a:latin typeface="黑体" panose="02010609060101010101" pitchFamily="49" charset="-122"/>
                          <a:ea typeface="黑体" panose="02010609060101010101" pitchFamily="49" charset="-122"/>
                        </a:rPr>
                        <a:t>1</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洪水可能超过井口标高的，必须采取针对性防范措施。</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地测副总</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汛期前完成</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473075">
                <a:tc>
                  <a:txBody>
                    <a:bodyPr/>
                    <a:p>
                      <a:pPr algn="ctr"/>
                      <a:r>
                        <a:rPr lang="en-US" altLang="zh-CN" sz="1400" b="0" i="0">
                          <a:solidFill>
                            <a:srgbClr val="0F1115"/>
                          </a:solidFill>
                          <a:latin typeface="黑体" panose="02010609060101010101" pitchFamily="49" charset="-122"/>
                          <a:ea typeface="黑体" panose="02010609060101010101" pitchFamily="49" charset="-122"/>
                        </a:rPr>
                        <a:t>2</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雨季井下水量有明显增加的，必须加密监测。</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地测科科长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地测副总</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527050">
                <a:tc>
                  <a:txBody>
                    <a:bodyPr/>
                    <a:p>
                      <a:pPr algn="ctr"/>
                      <a:r>
                        <a:rPr lang="en-US" altLang="zh-CN" sz="1400" b="0" i="0">
                          <a:solidFill>
                            <a:srgbClr val="0F1115"/>
                          </a:solidFill>
                          <a:latin typeface="黑体" panose="02010609060101010101" pitchFamily="49" charset="-122"/>
                          <a:ea typeface="黑体" panose="02010609060101010101" pitchFamily="49" charset="-122"/>
                        </a:rPr>
                        <a:t>3</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曾发生淹井事故的，必须重点防范。</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地测副总</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52780">
                <a:tc>
                  <a:txBody>
                    <a:bodyPr/>
                    <a:p>
                      <a:pPr algn="ctr"/>
                      <a:r>
                        <a:rPr lang="en-US" altLang="zh-CN" sz="1400" b="0" i="0">
                          <a:solidFill>
                            <a:srgbClr val="0F1115"/>
                          </a:solidFill>
                          <a:latin typeface="黑体" panose="02010609060101010101" pitchFamily="49" charset="-122"/>
                          <a:ea typeface="黑体" panose="02010609060101010101" pitchFamily="49" charset="-122"/>
                        </a:rPr>
                        <a:t>4</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严格落实防治水“三区”管理要求。</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地测副总</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29285">
                <a:tc>
                  <a:txBody>
                    <a:bodyPr/>
                    <a:p>
                      <a:pPr algn="ctr"/>
                      <a:r>
                        <a:rPr lang="en-US" altLang="zh-CN" sz="1400" b="0" i="0">
                          <a:solidFill>
                            <a:srgbClr val="0F1115"/>
                          </a:solidFill>
                          <a:latin typeface="黑体" panose="02010609060101010101" pitchFamily="49" charset="-122"/>
                          <a:ea typeface="黑体" panose="02010609060101010101" pitchFamily="49" charset="-122"/>
                        </a:rPr>
                        <a:t>5</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落实“三专两探一撤”（专业人员、设备、队伍；物探、钻探；撤人）。</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地测科科长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地测副总</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01345">
                <a:tc>
                  <a:txBody>
                    <a:bodyPr/>
                    <a:p>
                      <a:pPr algn="ctr"/>
                      <a:r>
                        <a:rPr lang="en-US" altLang="zh-CN" sz="1400" b="0" i="0">
                          <a:solidFill>
                            <a:srgbClr val="0F1115"/>
                          </a:solidFill>
                          <a:latin typeface="黑体" panose="02010609060101010101" pitchFamily="49" charset="-122"/>
                          <a:ea typeface="黑体" panose="02010609060101010101" pitchFamily="49" charset="-122"/>
                        </a:rPr>
                        <a:t>6</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强化汛期各项防范措施落实，刚性强化紧急情况停产撤人避险。</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调度室主任</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7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40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、切实加强火区管理和采空区治理。</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40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、严格落实综合防灭火措施。</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40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、加强高分子材料、锂电池、皮带、电气电缆管理。</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圆角矩形 3"/>
          <p:cNvSpPr/>
          <p:nvPr/>
        </p:nvSpPr>
        <p:spPr>
          <a:xfrm>
            <a:off x="1597025" y="2414270"/>
            <a:ext cx="5325110" cy="385445"/>
          </a:xfrm>
          <a:prstGeom prst="roundRect">
            <a:avLst/>
          </a:prstGeom>
          <a:solidFill>
            <a:srgbClr val="FF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olidFill>
                  <a:srgbClr val="FFFF00"/>
                </a:solidFill>
              </a:rPr>
              <a:t>火灾灾害治理方面（核心要求与煤矿落实）</a:t>
            </a:r>
            <a:endParaRPr lang="zh-CN" altLang="en-US">
              <a:solidFill>
                <a:srgbClr val="FFFF00"/>
              </a:solidFill>
            </a:endParaRPr>
          </a:p>
        </p:txBody>
      </p:sp>
      <p:pic>
        <p:nvPicPr>
          <p:cNvPr id="6" name="图片 5"/>
          <p:cNvPicPr>
            <a:picLocks noChangeAspect="1"/>
          </p:cNvPicPr>
          <p:nvPr/>
        </p:nvPicPr>
        <p:blipFill>
          <a:blip r:embed="rId3"/>
          <a:stretch>
            <a:fillRect/>
          </a:stretch>
        </p:blipFill>
        <p:spPr>
          <a:xfrm>
            <a:off x="8481695" y="2313305"/>
            <a:ext cx="3318510" cy="416750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78325"/>
        </p:xfrm>
        <a:graphic>
          <a:graphicData uri="http://schemas.openxmlformats.org/drawingml/2006/table">
            <a:tbl>
              <a:tblPr firstRow="1" bandRow="1">
                <a:tableStyleId>{5C22544A-7EE6-4342-B048-85BDC9FD1C3A}</a:tableStyleId>
              </a:tblPr>
              <a:tblGrid>
                <a:gridCol w="887730"/>
                <a:gridCol w="5394325"/>
                <a:gridCol w="2062480"/>
                <a:gridCol w="1402080"/>
                <a:gridCol w="1896110"/>
              </a:tblGrid>
              <a:tr h="823595">
                <a:tc gridSpan="5">
                  <a:txBody>
                    <a:bodyPr/>
                    <a:p>
                      <a:pPr algn="ctr">
                        <a:buNone/>
                      </a:pPr>
                      <a:r>
                        <a:rPr lang="zh-CN" altLang="en-US" sz="2400" spc="100">
                          <a:solidFill>
                            <a:schemeClr val="bg2"/>
                          </a:solidFill>
                          <a:uFillTx/>
                        </a:rPr>
                        <a:t>火灾灾害治理方面（煤矿具体措施）</a:t>
                      </a:r>
                      <a:endParaRPr lang="zh-CN" altLang="en-US" sz="2400" spc="100">
                        <a:solidFill>
                          <a:schemeClr val="bg2"/>
                        </a:solidFill>
                        <a:uFillTx/>
                      </a:endParaRPr>
                    </a:p>
                  </a:txBody>
                  <a:tcPr anchor="ctr" anchorCtr="0"/>
                </a:tc>
                <a:tc hMerge="1">
                  <a:tcPr/>
                </a:tc>
                <a:tc hMerge="1">
                  <a:tcPr/>
                </a:tc>
                <a:tc hMerge="1">
                  <a:tcPr/>
                </a:tc>
                <a:tc hMerge="1">
                  <a:tcPr/>
                </a:tc>
              </a:tr>
              <a:tr h="836930">
                <a:tc>
                  <a:txBody>
                    <a:bodyPr/>
                    <a:p>
                      <a:pPr algn="ctr"/>
                      <a:r>
                        <a:rPr lang="zh-CN" altLang="en-US" sz="1800" b="0" i="0">
                          <a:solidFill>
                            <a:srgbClr val="FFFF00"/>
                          </a:solidFill>
                          <a:latin typeface="黑体" panose="02010609060101010101" pitchFamily="49" charset="-122"/>
                          <a:ea typeface="黑体" panose="02010609060101010101" pitchFamily="49" charset="-122"/>
                        </a:rPr>
                        <a:t>序</a:t>
                      </a:r>
                      <a:r>
                        <a:rPr lang="en-US" altLang="zh-CN" sz="1800" b="0" i="0">
                          <a:solidFill>
                            <a:srgbClr val="FFFF00"/>
                          </a:solidFill>
                          <a:latin typeface="黑体" panose="02010609060101010101" pitchFamily="49" charset="-122"/>
                          <a:ea typeface="黑体" panose="02010609060101010101" pitchFamily="49" charset="-122"/>
                        </a:rPr>
                        <a:t> </a:t>
                      </a:r>
                      <a:r>
                        <a:rPr lang="zh-CN" altLang="en-US" sz="1800" b="0" i="0">
                          <a:solidFill>
                            <a:srgbClr val="FFFF00"/>
                          </a:solidFill>
                          <a:uFillTx/>
                          <a:latin typeface="黑体" panose="02010609060101010101" pitchFamily="49" charset="-122"/>
                          <a:ea typeface="黑体" panose="02010609060101010101" pitchFamily="49" charset="-122"/>
                        </a:rPr>
                        <a:t>号</a:t>
                      </a:r>
                      <a:endParaRPr lang="zh-CN" altLang="en-US" sz="1800" b="0" i="0">
                        <a:solidFill>
                          <a:srgbClr val="FFFF00"/>
                        </a:solidFill>
                        <a:uFillTx/>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具体措施</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责任人</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督办人</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完成时限</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951230">
                <a:tc>
                  <a:txBody>
                    <a:bodyPr/>
                    <a:p>
                      <a:pPr algn="ctr"/>
                      <a:r>
                        <a:rPr lang="en-US" altLang="zh-CN" sz="1600" b="0" i="0">
                          <a:solidFill>
                            <a:srgbClr val="0F1115"/>
                          </a:solidFill>
                          <a:latin typeface="黑体" panose="02010609060101010101" pitchFamily="49" charset="-122"/>
                          <a:ea typeface="黑体" panose="02010609060101010101" pitchFamily="49" charset="-122"/>
                        </a:rPr>
                        <a:t>1</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加强火区管理和采空区治理。</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通风副总</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总工程师</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835660">
                <a:tc>
                  <a:txBody>
                    <a:bodyPr/>
                    <a:p>
                      <a:pPr algn="ctr"/>
                      <a:r>
                        <a:rPr lang="en-US" altLang="zh-CN" sz="1600" b="0" i="0">
                          <a:solidFill>
                            <a:srgbClr val="0F1115"/>
                          </a:solidFill>
                          <a:latin typeface="黑体" panose="02010609060101010101" pitchFamily="49" charset="-122"/>
                          <a:ea typeface="黑体" panose="02010609060101010101" pitchFamily="49" charset="-122"/>
                        </a:rPr>
                        <a:t>2</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严格落实综合防灭火措施。</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通风科科长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通风副总</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930910">
                <a:tc>
                  <a:txBody>
                    <a:bodyPr/>
                    <a:p>
                      <a:pPr algn="ctr"/>
                      <a:r>
                        <a:rPr lang="en-US" altLang="zh-CN" sz="1600" b="0" i="0">
                          <a:solidFill>
                            <a:srgbClr val="0F1115"/>
                          </a:solidFill>
                          <a:latin typeface="黑体" panose="02010609060101010101" pitchFamily="49" charset="-122"/>
                          <a:ea typeface="黑体" panose="02010609060101010101" pitchFamily="49" charset="-122"/>
                        </a:rPr>
                        <a:t>3</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加强高分子材料、锂电池、皮带、电气电缆管理。</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机电副矿长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5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、优化采掘部署、支护方式。</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、加强矿压观测和端头超前支护。</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、降低开采强度。</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、落实卸压措施。</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5</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、减少应力集中。</a:t>
            </a:r>
            <a:endPar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6</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、避免孤岛工作面。</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圆角矩形 3"/>
          <p:cNvSpPr/>
          <p:nvPr/>
        </p:nvSpPr>
        <p:spPr>
          <a:xfrm>
            <a:off x="1597025" y="2414270"/>
            <a:ext cx="5325110" cy="385445"/>
          </a:xfrm>
          <a:prstGeom prst="roundRect">
            <a:avLst/>
          </a:prstGeom>
          <a:solidFill>
            <a:srgbClr val="FF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olidFill>
                  <a:srgbClr val="FFFF00"/>
                </a:solidFill>
              </a:rPr>
              <a:t>冲击地压灾害治理方面（核心要求与煤矿落实）</a:t>
            </a:r>
            <a:endParaRPr lang="zh-CN" altLang="en-US">
              <a:solidFill>
                <a:srgbClr val="FFFF00"/>
              </a:solidFill>
            </a:endParaRPr>
          </a:p>
        </p:txBody>
      </p:sp>
      <p:pic>
        <p:nvPicPr>
          <p:cNvPr id="6" name="图片 5"/>
          <p:cNvPicPr>
            <a:picLocks noChangeAspect="1"/>
          </p:cNvPicPr>
          <p:nvPr/>
        </p:nvPicPr>
        <p:blipFill>
          <a:blip r:embed="rId3"/>
          <a:stretch>
            <a:fillRect/>
          </a:stretch>
        </p:blipFill>
        <p:spPr>
          <a:xfrm>
            <a:off x="8473440" y="2317115"/>
            <a:ext cx="3327400" cy="419671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89120"/>
        </p:xfrm>
        <a:graphic>
          <a:graphicData uri="http://schemas.openxmlformats.org/drawingml/2006/table">
            <a:tbl>
              <a:tblPr firstRow="1" bandRow="1">
                <a:tableStyleId>{5C22544A-7EE6-4342-B048-85BDC9FD1C3A}</a:tableStyleId>
              </a:tblPr>
              <a:tblGrid>
                <a:gridCol w="887730"/>
                <a:gridCol w="5394325"/>
                <a:gridCol w="2062480"/>
                <a:gridCol w="1402080"/>
                <a:gridCol w="1896110"/>
              </a:tblGrid>
              <a:tr h="503555">
                <a:tc gridSpan="5">
                  <a:txBody>
                    <a:bodyPr/>
                    <a:p>
                      <a:pPr algn="ctr">
                        <a:buNone/>
                      </a:pPr>
                      <a:r>
                        <a:rPr lang="zh-CN" altLang="en-US" sz="2400" spc="100">
                          <a:solidFill>
                            <a:schemeClr val="bg2"/>
                          </a:solidFill>
                          <a:uFillTx/>
                        </a:rPr>
                        <a:t>冲击地压灾害治理方面（煤矿具体措施）</a:t>
                      </a:r>
                      <a:endParaRPr lang="zh-CN" altLang="en-US" sz="2400" spc="100">
                        <a:solidFill>
                          <a:schemeClr val="bg2"/>
                        </a:solidFill>
                        <a:uFillTx/>
                      </a:endParaRPr>
                    </a:p>
                  </a:txBody>
                  <a:tcPr anchor="ctr" anchorCtr="0"/>
                </a:tc>
                <a:tc hMerge="1">
                  <a:tcPr/>
                </a:tc>
                <a:tc hMerge="1">
                  <a:tcPr/>
                </a:tc>
                <a:tc hMerge="1">
                  <a:tcPr/>
                </a:tc>
                <a:tc hMerge="1">
                  <a:tcPr/>
                </a:tc>
              </a:tr>
              <a:tr h="512445">
                <a:tc>
                  <a:txBody>
                    <a:bodyPr/>
                    <a:p>
                      <a:pPr algn="ctr"/>
                      <a:r>
                        <a:rPr lang="zh-CN" altLang="en-US" sz="1800" b="0" i="0">
                          <a:solidFill>
                            <a:srgbClr val="FFFF00"/>
                          </a:solidFill>
                          <a:latin typeface="黑体" panose="02010609060101010101" pitchFamily="49" charset="-122"/>
                          <a:ea typeface="黑体" panose="02010609060101010101" pitchFamily="49" charset="-122"/>
                        </a:rPr>
                        <a:t>序</a:t>
                      </a:r>
                      <a:r>
                        <a:rPr lang="en-US" altLang="zh-CN" sz="1800" b="0" i="0">
                          <a:solidFill>
                            <a:srgbClr val="FFFF00"/>
                          </a:solidFill>
                          <a:latin typeface="黑体" panose="02010609060101010101" pitchFamily="49" charset="-122"/>
                          <a:ea typeface="黑体" panose="02010609060101010101" pitchFamily="49" charset="-122"/>
                        </a:rPr>
                        <a:t> </a:t>
                      </a:r>
                      <a:r>
                        <a:rPr lang="zh-CN" altLang="en-US" sz="1800" b="0" i="0">
                          <a:solidFill>
                            <a:srgbClr val="FFFF00"/>
                          </a:solidFill>
                          <a:uFillTx/>
                          <a:latin typeface="黑体" panose="02010609060101010101" pitchFamily="49" charset="-122"/>
                          <a:ea typeface="黑体" panose="02010609060101010101" pitchFamily="49" charset="-122"/>
                        </a:rPr>
                        <a:t>号</a:t>
                      </a:r>
                      <a:endParaRPr lang="zh-CN" altLang="en-US" sz="1800" b="0" i="0">
                        <a:solidFill>
                          <a:srgbClr val="FFFF00"/>
                        </a:solidFill>
                        <a:uFillTx/>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具体措施</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责任人</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督办人</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完成时限</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582930">
                <a:tc>
                  <a:txBody>
                    <a:bodyPr/>
                    <a:p>
                      <a:pPr algn="ctr"/>
                      <a:r>
                        <a:rPr lang="en-US" altLang="zh-CN" sz="1600" b="0" i="0">
                          <a:solidFill>
                            <a:srgbClr val="0F1115"/>
                          </a:solidFill>
                          <a:latin typeface="黑体" panose="02010609060101010101" pitchFamily="49" charset="-122"/>
                          <a:ea typeface="黑体" panose="02010609060101010101" pitchFamily="49" charset="-122"/>
                        </a:rPr>
                        <a:t>1</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优化采掘部署和支护方式。</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生产副矿长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510540">
                <a:tc>
                  <a:txBody>
                    <a:bodyPr/>
                    <a:p>
                      <a:pPr algn="ctr"/>
                      <a:r>
                        <a:rPr lang="en-US" altLang="zh-CN" sz="1600" b="0" i="0">
                          <a:solidFill>
                            <a:srgbClr val="0F1115"/>
                          </a:solidFill>
                          <a:latin typeface="黑体" panose="02010609060101010101" pitchFamily="49" charset="-122"/>
                          <a:ea typeface="黑体" panose="02010609060101010101" pitchFamily="49" charset="-122"/>
                        </a:rPr>
                        <a:t>2</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加强矿压观测和端头超前支护。</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生产技术科长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总工程师</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570230">
                <a:tc>
                  <a:txBody>
                    <a:bodyPr/>
                    <a:p>
                      <a:pPr algn="ctr"/>
                      <a:r>
                        <a:rPr lang="en-US" altLang="zh-CN" sz="1600" b="0" i="0">
                          <a:solidFill>
                            <a:srgbClr val="0F1115"/>
                          </a:solidFill>
                          <a:latin typeface="黑体" panose="02010609060101010101" pitchFamily="49" charset="-122"/>
                          <a:ea typeface="黑体" panose="02010609060101010101" pitchFamily="49" charset="-122"/>
                        </a:rPr>
                        <a:t>3</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合理降低开采强度。</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生产副矿长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569595">
                <a:tc>
                  <a:txBody>
                    <a:bodyPr/>
                    <a:p>
                      <a:pPr algn="ctr"/>
                      <a:r>
                        <a:rPr lang="en-US" altLang="zh-CN" sz="1600" b="0" i="0">
                          <a:solidFill>
                            <a:srgbClr val="0F1115"/>
                          </a:solidFill>
                          <a:latin typeface="黑体" panose="02010609060101010101" pitchFamily="49" charset="-122"/>
                          <a:ea typeface="黑体" panose="02010609060101010101" pitchFamily="49" charset="-122"/>
                        </a:rPr>
                        <a:t>4</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严格落实卸压措施。</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防冲副总</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总工程师</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570865">
                <a:tc>
                  <a:txBody>
                    <a:bodyPr/>
                    <a:p>
                      <a:pPr algn="ctr"/>
                      <a:r>
                        <a:rPr lang="en-US" altLang="zh-CN" sz="1600" b="0" i="0">
                          <a:solidFill>
                            <a:srgbClr val="0F1115"/>
                          </a:solidFill>
                          <a:latin typeface="黑体" panose="02010609060101010101" pitchFamily="49" charset="-122"/>
                          <a:ea typeface="黑体" panose="02010609060101010101" pitchFamily="49" charset="-122"/>
                        </a:rPr>
                        <a:t>5</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优化采掘布局，减少应力集中。</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总工程师</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568960">
                <a:tc>
                  <a:txBody>
                    <a:bodyPr/>
                    <a:p>
                      <a:pPr algn="ctr"/>
                      <a:r>
                        <a:rPr lang="en-US" altLang="zh-CN" sz="1600" b="0" i="0">
                          <a:solidFill>
                            <a:srgbClr val="0F1115"/>
                          </a:solidFill>
                          <a:latin typeface="黑体" panose="02010609060101010101" pitchFamily="49" charset="-122"/>
                          <a:ea typeface="黑体" panose="02010609060101010101" pitchFamily="49" charset="-122"/>
                        </a:rPr>
                        <a:t>6</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避免形成孤岛工作面。</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总工程师</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采掘计划编制时</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5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zh-CN" altLang="en-US"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、煤尘有爆炸危险性的煤矿企业，加强煤仓、掘进工作面通风管理。</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、严格落实除降尘、隔爆措施。</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560"/>
              </a:lnSpc>
            </a:pP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圆角矩形 3"/>
          <p:cNvSpPr/>
          <p:nvPr/>
        </p:nvSpPr>
        <p:spPr>
          <a:xfrm>
            <a:off x="1597025" y="2414270"/>
            <a:ext cx="5325110" cy="385445"/>
          </a:xfrm>
          <a:prstGeom prst="roundRect">
            <a:avLst/>
          </a:prstGeom>
          <a:solidFill>
            <a:srgbClr val="FF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olidFill>
                  <a:srgbClr val="FFFF00"/>
                </a:solidFill>
              </a:rPr>
              <a:t>煤尘灾害治理方面（核心要求与煤矿落实）</a:t>
            </a:r>
            <a:endParaRPr lang="zh-CN" altLang="en-US">
              <a:solidFill>
                <a:srgbClr val="FFFF00"/>
              </a:solidFill>
            </a:endParaRPr>
          </a:p>
        </p:txBody>
      </p:sp>
      <p:pic>
        <p:nvPicPr>
          <p:cNvPr id="6" name="图片 5"/>
          <p:cNvPicPr>
            <a:picLocks noChangeAspect="1"/>
          </p:cNvPicPr>
          <p:nvPr/>
        </p:nvPicPr>
        <p:blipFill>
          <a:blip r:embed="rId3"/>
          <a:stretch>
            <a:fillRect/>
          </a:stretch>
        </p:blipFill>
        <p:spPr>
          <a:xfrm>
            <a:off x="8462010" y="2306320"/>
            <a:ext cx="3430905" cy="420878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四、强力推动煤矿重大灾害治理（总体要求）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77690"/>
        </p:xfrm>
        <a:graphic>
          <a:graphicData uri="http://schemas.openxmlformats.org/drawingml/2006/table">
            <a:tbl>
              <a:tblPr firstRow="1" bandRow="1">
                <a:tableStyleId>{5C22544A-7EE6-4342-B048-85BDC9FD1C3A}</a:tableStyleId>
              </a:tblPr>
              <a:tblGrid>
                <a:gridCol w="887730"/>
                <a:gridCol w="5394325"/>
                <a:gridCol w="2062480"/>
                <a:gridCol w="1402080"/>
                <a:gridCol w="1896110"/>
              </a:tblGrid>
              <a:tr h="822960">
                <a:tc gridSpan="5">
                  <a:txBody>
                    <a:bodyPr/>
                    <a:p>
                      <a:pPr algn="ctr">
                        <a:buNone/>
                      </a:pPr>
                      <a:r>
                        <a:rPr lang="zh-CN" altLang="en-US" sz="2800" spc="100">
                          <a:solidFill>
                            <a:schemeClr val="bg2"/>
                          </a:solidFill>
                          <a:uFillTx/>
                        </a:rPr>
                        <a:t>煤尘灾害治理方面（煤矿具体措施）</a:t>
                      </a:r>
                      <a:endParaRPr lang="zh-CN" altLang="en-US" sz="2800" spc="100">
                        <a:solidFill>
                          <a:schemeClr val="bg2"/>
                        </a:solidFill>
                        <a:uFillTx/>
                      </a:endParaRPr>
                    </a:p>
                  </a:txBody>
                  <a:tcPr anchor="ctr" anchorCtr="0"/>
                </a:tc>
                <a:tc hMerge="1">
                  <a:tcPr/>
                </a:tc>
                <a:tc hMerge="1">
                  <a:tcPr/>
                </a:tc>
                <a:tc hMerge="1">
                  <a:tcPr/>
                </a:tc>
                <a:tc hMerge="1">
                  <a:tcPr/>
                </a:tc>
              </a:tr>
              <a:tr h="836930">
                <a:tc>
                  <a:txBody>
                    <a:bodyPr/>
                    <a:p>
                      <a:pPr algn="ctr"/>
                      <a:r>
                        <a:rPr lang="zh-CN" altLang="en-US" sz="1800" b="0" i="0">
                          <a:solidFill>
                            <a:srgbClr val="FFFF00"/>
                          </a:solidFill>
                          <a:latin typeface="黑体" panose="02010609060101010101" pitchFamily="49" charset="-122"/>
                          <a:ea typeface="黑体" panose="02010609060101010101" pitchFamily="49" charset="-122"/>
                        </a:rPr>
                        <a:t>序</a:t>
                      </a:r>
                      <a:r>
                        <a:rPr lang="en-US" altLang="zh-CN" sz="1800" b="0" i="0">
                          <a:solidFill>
                            <a:srgbClr val="FFFF00"/>
                          </a:solidFill>
                          <a:latin typeface="黑体" panose="02010609060101010101" pitchFamily="49" charset="-122"/>
                          <a:ea typeface="黑体" panose="02010609060101010101" pitchFamily="49" charset="-122"/>
                        </a:rPr>
                        <a:t> </a:t>
                      </a:r>
                      <a:r>
                        <a:rPr lang="zh-CN" altLang="en-US" sz="1800" b="0" i="0">
                          <a:solidFill>
                            <a:srgbClr val="FFFF00"/>
                          </a:solidFill>
                          <a:uFillTx/>
                          <a:latin typeface="黑体" panose="02010609060101010101" pitchFamily="49" charset="-122"/>
                          <a:ea typeface="黑体" panose="02010609060101010101" pitchFamily="49" charset="-122"/>
                        </a:rPr>
                        <a:t>号</a:t>
                      </a:r>
                      <a:endParaRPr lang="zh-CN" altLang="en-US" sz="1800" b="0" i="0">
                        <a:solidFill>
                          <a:srgbClr val="FFFF00"/>
                        </a:solidFill>
                        <a:uFillTx/>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具体措施</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责任人</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督办人</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1800" b="0" i="0">
                          <a:solidFill>
                            <a:srgbClr val="FFFF00"/>
                          </a:solidFill>
                          <a:latin typeface="黑体" panose="02010609060101010101" pitchFamily="49" charset="-122"/>
                          <a:ea typeface="黑体" panose="02010609060101010101" pitchFamily="49" charset="-122"/>
                        </a:rPr>
                        <a:t>完成时限</a:t>
                      </a:r>
                      <a:endParaRPr lang="zh-CN" altLang="en-US" sz="18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952500">
                <a:tc>
                  <a:txBody>
                    <a:bodyPr/>
                    <a:p>
                      <a:pPr algn="ctr"/>
                      <a:r>
                        <a:rPr lang="en-US" altLang="zh-CN" sz="1600" b="0" i="0">
                          <a:solidFill>
                            <a:srgbClr val="0F1115"/>
                          </a:solidFill>
                          <a:latin typeface="黑体" panose="02010609060101010101" pitchFamily="49" charset="-122"/>
                          <a:ea typeface="黑体" panose="02010609060101010101" pitchFamily="49" charset="-122"/>
                        </a:rPr>
                        <a:t>1</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加强煤仓、掘进工作面通风管理。</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通风科科长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通风副总</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833755">
                <a:tc>
                  <a:txBody>
                    <a:bodyPr/>
                    <a:p>
                      <a:pPr algn="ctr"/>
                      <a:r>
                        <a:rPr lang="en-US" altLang="zh-CN" sz="1600" b="0" i="0">
                          <a:solidFill>
                            <a:srgbClr val="0F1115"/>
                          </a:solidFill>
                          <a:latin typeface="黑体" panose="02010609060101010101" pitchFamily="49" charset="-122"/>
                          <a:ea typeface="黑体" panose="02010609060101010101" pitchFamily="49" charset="-122"/>
                        </a:rPr>
                        <a:t>2</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严格落实除降尘措施。</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通风科科长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通风副总</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931545">
                <a:tc>
                  <a:txBody>
                    <a:bodyPr/>
                    <a:p>
                      <a:pPr algn="ctr"/>
                      <a:r>
                        <a:rPr lang="en-US" altLang="zh-CN" sz="1600" b="0" i="0">
                          <a:solidFill>
                            <a:srgbClr val="0F1115"/>
                          </a:solidFill>
                          <a:latin typeface="黑体" panose="02010609060101010101" pitchFamily="49" charset="-122"/>
                          <a:ea typeface="黑体" panose="02010609060101010101" pitchFamily="49" charset="-122"/>
                        </a:rPr>
                        <a:t>3</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严格落实隔爆措施。</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通风科科长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通风副总</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五、大力补强从业人员素质“软肋”（核心要求）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760"/>
              </a:lnSpc>
            </a:pPr>
            <a:r>
              <a:rPr lang="en-US" altLang="zh-CN" sz="16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6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zh-CN" altLang="en-US" sz="16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、严格落实</a:t>
            </a:r>
            <a:r>
              <a:rPr lang="zh-CN" altLang="en-US" sz="1600"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“五职”矿长</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和 </a:t>
            </a:r>
            <a:r>
              <a:rPr lang="zh-CN" altLang="en-US" sz="1600"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“五科”专业技术人员</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配备标准与管理要求。</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、坚决杜绝</a:t>
            </a:r>
            <a:r>
              <a:rPr lang="zh-CN" altLang="en-US" sz="1600"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“专业错配”“人岗不适”</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等问题。</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、组织开展</a:t>
            </a:r>
            <a:r>
              <a:rPr lang="zh-CN" altLang="en-US" sz="1600"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“五职”矿长年度专项安全培训</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，正常生产建设煤矿企业必须做到全覆盖。</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、确保</a:t>
            </a:r>
            <a:r>
              <a:rPr lang="zh-CN" altLang="en-US" sz="1600"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“关键人”</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具备与岗位相匹配的履职能力。</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5</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、严格落实从业人员岗前培训制度，上岗前必须完成不少于 </a:t>
            </a:r>
            <a:r>
              <a:rPr lang="zh-CN" altLang="en-US" sz="1600"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72学时</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安全培训。</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6</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、经考核合格、</a:t>
            </a:r>
            <a:r>
              <a:rPr lang="zh-CN" altLang="en-US" sz="1600"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具备基本安全素质与操作技能</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后方可上岗作业。</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7</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、坚持</a:t>
            </a:r>
            <a:r>
              <a:rPr lang="zh-CN" altLang="en-US" sz="1600"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“逢查必考”</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8</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、每半年至少组织一次紧急撤离、逃生避险等相关的应急演练。</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9</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、全员开展</a:t>
            </a:r>
            <a:r>
              <a:rPr lang="zh-CN" altLang="en-US" sz="1600" dirty="0">
                <a:solidFill>
                  <a:srgbClr val="FFC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自救器盲戴培训</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10</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、坚决杜绝井下劳务派遣工和各类违法分包转包。</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72805" y="2317115"/>
            <a:ext cx="3317875" cy="417639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措施一：煤矿怎么落实？（上）</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68165"/>
        </p:xfrm>
        <a:graphic>
          <a:graphicData uri="http://schemas.openxmlformats.org/drawingml/2006/table">
            <a:tbl>
              <a:tblPr firstRow="1" bandRow="1">
                <a:tableStyleId>{5C22544A-7EE6-4342-B048-85BDC9FD1C3A}</a:tableStyleId>
              </a:tblPr>
              <a:tblGrid>
                <a:gridCol w="887730"/>
                <a:gridCol w="5852795"/>
                <a:gridCol w="1604010"/>
                <a:gridCol w="1402080"/>
                <a:gridCol w="1896110"/>
              </a:tblGrid>
              <a:tr h="614045">
                <a:tc gridSpan="5">
                  <a:txBody>
                    <a:bodyPr/>
                    <a:p>
                      <a:pPr algn="ctr">
                        <a:buNone/>
                      </a:pPr>
                      <a:r>
                        <a:rPr lang="zh-CN" altLang="en-US" sz="2800" spc="100">
                          <a:solidFill>
                            <a:schemeClr val="bg2"/>
                          </a:solidFill>
                          <a:uFillTx/>
                        </a:rPr>
                        <a:t>煤矿落实路径——第一步：人员配备与培训</a:t>
                      </a:r>
                      <a:endParaRPr lang="zh-CN" altLang="en-US" sz="2800" spc="100">
                        <a:solidFill>
                          <a:schemeClr val="bg2"/>
                        </a:solidFill>
                        <a:uFillTx/>
                      </a:endParaRPr>
                    </a:p>
                  </a:txBody>
                  <a:tcPr anchor="ctr" anchorCtr="0"/>
                </a:tc>
                <a:tc hMerge="1">
                  <a:tcPr/>
                </a:tc>
                <a:tc hMerge="1">
                  <a:tcPr/>
                </a:tc>
                <a:tc hMerge="1">
                  <a:tcPr/>
                </a:tc>
                <a:tc hMerge="1">
                  <a:tcPr/>
                </a:tc>
              </a:tr>
              <a:tr h="613410">
                <a:tc>
                  <a:txBody>
                    <a:bodyPr/>
                    <a:p>
                      <a:pPr algn="ctr">
                        <a:buClrTx/>
                        <a:buSzTx/>
                        <a:buFontTx/>
                      </a:pPr>
                      <a:r>
                        <a:rPr lang="zh-CN" altLang="en-US" sz="2000" b="0" i="0">
                          <a:solidFill>
                            <a:srgbClr val="FFFF00"/>
                          </a:solidFill>
                          <a:latin typeface="黑体" panose="02010609060101010101" pitchFamily="49" charset="-122"/>
                          <a:ea typeface="黑体" panose="02010609060101010101" pitchFamily="49" charset="-122"/>
                        </a:rPr>
                        <a:t>序</a:t>
                      </a:r>
                      <a:r>
                        <a:rPr lang="zh-CN" altLang="en-US" sz="2000" b="0" i="0">
                          <a:solidFill>
                            <a:srgbClr val="FFFF00"/>
                          </a:solidFill>
                          <a:latin typeface="黑体" panose="02010609060101010101" pitchFamily="49" charset="-122"/>
                          <a:ea typeface="黑体" panose="02010609060101010101" pitchFamily="49" charset="-122"/>
                        </a:rPr>
                        <a:t> 号</a:t>
                      </a:r>
                      <a:endParaRPr lang="zh-CN" altLang="en-US" sz="2000" b="0" i="0">
                        <a:solidFill>
                          <a:srgbClr val="FFFF00"/>
                        </a:solidFill>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614045">
                <a:tc>
                  <a:txBody>
                    <a:bodyPr/>
                    <a:p>
                      <a:pPr algn="ctr"/>
                      <a:r>
                        <a:rPr lang="en-US" altLang="zh-CN" sz="1400" b="0" i="0">
                          <a:solidFill>
                            <a:srgbClr val="0F1115"/>
                          </a:solidFill>
                          <a:latin typeface="黑体" panose="02010609060101010101" pitchFamily="49" charset="-122"/>
                          <a:ea typeface="黑体" panose="02010609060101010101" pitchFamily="49" charset="-122"/>
                        </a:rPr>
                        <a:t>1</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严格落实“五职”矿长配备标准和管理要求。</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上级公司</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rPr>
                        <a:t>10</a:t>
                      </a: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日内完成排查</a:t>
                      </a:r>
                      <a:endPar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614045">
                <a:tc>
                  <a:txBody>
                    <a:bodyPr/>
                    <a:p>
                      <a:pPr algn="ctr"/>
                      <a:r>
                        <a:rPr lang="en-US" altLang="zh-CN" sz="1400" b="0" i="0">
                          <a:solidFill>
                            <a:srgbClr val="0F1115"/>
                          </a:solidFill>
                          <a:latin typeface="黑体" panose="02010609060101010101" pitchFamily="49" charset="-122"/>
                          <a:ea typeface="黑体" panose="02010609060101010101" pitchFamily="49" charset="-122"/>
                        </a:rPr>
                        <a:t>2</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严格落实“五科”专业技术人员配备标准和管理要求。</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上级公司</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rPr>
                        <a:t>10</a:t>
                      </a: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日内完成排查</a:t>
                      </a:r>
                      <a:endPar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613410">
                <a:tc>
                  <a:txBody>
                    <a:bodyPr/>
                    <a:p>
                      <a:pPr algn="ctr"/>
                      <a:r>
                        <a:rPr lang="en-US" altLang="zh-CN" sz="1400" b="0" i="0">
                          <a:solidFill>
                            <a:srgbClr val="0F1115"/>
                          </a:solidFill>
                          <a:latin typeface="黑体" panose="02010609060101010101" pitchFamily="49" charset="-122"/>
                          <a:ea typeface="黑体" panose="02010609060101010101" pitchFamily="49" charset="-122"/>
                        </a:rPr>
                        <a:t>3</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坚决杜绝“专业错配”“人岗不适”。</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上级公司</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14045">
                <a:tc>
                  <a:txBody>
                    <a:bodyPr/>
                    <a:p>
                      <a:pPr algn="ctr"/>
                      <a:r>
                        <a:rPr lang="en-US" altLang="zh-CN" sz="1400" b="0" i="0">
                          <a:solidFill>
                            <a:srgbClr val="0F1115"/>
                          </a:solidFill>
                          <a:latin typeface="黑体" panose="02010609060101010101" pitchFamily="49" charset="-122"/>
                          <a:ea typeface="黑体" panose="02010609060101010101" pitchFamily="49" charset="-122"/>
                        </a:rPr>
                        <a:t>4</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开展“五职”矿长年度专项安全培训，做到全覆盖。</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安全副矿长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年度内完成</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85165">
                <a:tc>
                  <a:txBody>
                    <a:bodyPr/>
                    <a:p>
                      <a:pPr algn="ctr"/>
                      <a:r>
                        <a:rPr lang="en-US" altLang="zh-CN" sz="1400" b="0" i="0">
                          <a:solidFill>
                            <a:srgbClr val="0F1115"/>
                          </a:solidFill>
                          <a:latin typeface="黑体" panose="02010609060101010101" pitchFamily="49" charset="-122"/>
                          <a:ea typeface="黑体" panose="02010609060101010101" pitchFamily="49" charset="-122"/>
                        </a:rPr>
                        <a:t>5</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从业人员上岗前必须完成不少于</a:t>
                      </a:r>
                      <a:r>
                        <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rPr>
                        <a:t>72</a:t>
                      </a: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学时安全培训，考核合格后方可上岗。</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培训科科长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安全副矿长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措施一：煤矿怎么落实？（下）</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68165"/>
        </p:xfrm>
        <a:graphic>
          <a:graphicData uri="http://schemas.openxmlformats.org/drawingml/2006/table">
            <a:tbl>
              <a:tblPr firstRow="1" bandRow="1">
                <a:tableStyleId>{5C22544A-7EE6-4342-B048-85BDC9FD1C3A}</a:tableStyleId>
              </a:tblPr>
              <a:tblGrid>
                <a:gridCol w="887730"/>
                <a:gridCol w="5852795"/>
                <a:gridCol w="1604010"/>
                <a:gridCol w="1402080"/>
                <a:gridCol w="1896110"/>
              </a:tblGrid>
              <a:tr h="614045">
                <a:tc gridSpan="5">
                  <a:txBody>
                    <a:bodyPr/>
                    <a:p>
                      <a:pPr algn="ctr">
                        <a:buNone/>
                      </a:pPr>
                      <a:r>
                        <a:rPr lang="zh-CN" altLang="en-US" sz="2800" spc="100">
                          <a:solidFill>
                            <a:schemeClr val="bg2"/>
                          </a:solidFill>
                          <a:uFillTx/>
                        </a:rPr>
                        <a:t>煤矿落实路径——第二步：考核演练与用工管理</a:t>
                      </a:r>
                      <a:endParaRPr lang="zh-CN" altLang="en-US" sz="2800" spc="100">
                        <a:solidFill>
                          <a:schemeClr val="bg2"/>
                        </a:solidFill>
                        <a:uFillTx/>
                      </a:endParaRPr>
                    </a:p>
                  </a:txBody>
                  <a:tcPr anchor="ctr" anchorCtr="0"/>
                </a:tc>
                <a:tc hMerge="1">
                  <a:tcPr/>
                </a:tc>
                <a:tc hMerge="1">
                  <a:tcPr/>
                </a:tc>
                <a:tc hMerge="1">
                  <a:tcPr/>
                </a:tc>
                <a:tc hMerge="1">
                  <a:tcPr/>
                </a:tc>
              </a:tr>
              <a:tr h="613410">
                <a:tc>
                  <a:txBody>
                    <a:bodyPr/>
                    <a:p>
                      <a:pPr algn="ctr">
                        <a:buClrTx/>
                        <a:buSzTx/>
                        <a:buFontTx/>
                      </a:pPr>
                      <a:r>
                        <a:rPr lang="zh-CN" altLang="en-US" sz="2000" b="0" i="0">
                          <a:solidFill>
                            <a:srgbClr val="FFFF00"/>
                          </a:solidFill>
                          <a:latin typeface="黑体" panose="02010609060101010101" pitchFamily="49" charset="-122"/>
                          <a:ea typeface="黑体" panose="02010609060101010101" pitchFamily="49" charset="-122"/>
                        </a:rPr>
                        <a:t>序</a:t>
                      </a:r>
                      <a:r>
                        <a:rPr lang="zh-CN" altLang="en-US" sz="2000" b="0" i="0">
                          <a:solidFill>
                            <a:srgbClr val="FFFF00"/>
                          </a:solidFill>
                          <a:latin typeface="黑体" panose="02010609060101010101" pitchFamily="49" charset="-122"/>
                          <a:ea typeface="黑体" panose="02010609060101010101" pitchFamily="49" charset="-122"/>
                        </a:rPr>
                        <a:t> 号</a:t>
                      </a:r>
                      <a:endParaRPr lang="zh-CN" altLang="en-US" sz="2000" b="0" i="0">
                        <a:solidFill>
                          <a:srgbClr val="FFFF00"/>
                        </a:solidFill>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614045">
                <a:tc>
                  <a:txBody>
                    <a:bodyPr/>
                    <a:p>
                      <a:pPr algn="ctr"/>
                      <a:r>
                        <a:rPr lang="en-US" altLang="zh-CN" sz="1600" b="0" i="0">
                          <a:solidFill>
                            <a:srgbClr val="0F1115"/>
                          </a:solidFill>
                          <a:latin typeface="黑体" panose="02010609060101010101" pitchFamily="49" charset="-122"/>
                          <a:ea typeface="黑体" panose="02010609060101010101" pitchFamily="49" charset="-122"/>
                        </a:rPr>
                        <a:t>1</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坚持“逢查必考”，对抽考不合格的，组织专门培训，补考仍不合格的严禁上岗作业。</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培训科科长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14045">
                <a:tc>
                  <a:txBody>
                    <a:bodyPr/>
                    <a:p>
                      <a:pPr algn="ctr"/>
                      <a:r>
                        <a:rPr lang="en-US" altLang="zh-CN" sz="1600" b="0" i="0">
                          <a:solidFill>
                            <a:srgbClr val="0F1115"/>
                          </a:solidFill>
                          <a:latin typeface="黑体" panose="02010609060101010101" pitchFamily="49" charset="-122"/>
                          <a:ea typeface="黑体" panose="02010609060101010101" pitchFamily="49" charset="-122"/>
                        </a:rPr>
                        <a:t>2</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每半年至少组织一次紧急撤离、逃生避险等相关的应急演练。</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每半年一次</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13410">
                <a:tc>
                  <a:txBody>
                    <a:bodyPr/>
                    <a:p>
                      <a:pPr algn="ctr"/>
                      <a:r>
                        <a:rPr lang="en-US" altLang="zh-CN" sz="1600" b="0" i="0">
                          <a:solidFill>
                            <a:srgbClr val="0F1115"/>
                          </a:solidFill>
                          <a:latin typeface="黑体" panose="02010609060101010101" pitchFamily="49" charset="-122"/>
                          <a:ea typeface="黑体" panose="02010609060101010101" pitchFamily="49" charset="-122"/>
                        </a:rPr>
                        <a:t>3</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规范用好应急广播、调度通信等系统。</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调度室主任</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生产副矿长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14045">
                <a:tc>
                  <a:txBody>
                    <a:bodyPr/>
                    <a:p>
                      <a:pPr algn="ctr"/>
                      <a:r>
                        <a:rPr lang="en-US" altLang="zh-CN" sz="1600" b="0" i="0">
                          <a:solidFill>
                            <a:srgbClr val="0F1115"/>
                          </a:solidFill>
                          <a:latin typeface="黑体" panose="02010609060101010101" pitchFamily="49" charset="-122"/>
                          <a:ea typeface="黑体" panose="02010609060101010101" pitchFamily="49" charset="-122"/>
                        </a:rPr>
                        <a:t>4</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全员开展自救器盲戴培训。</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培训科科长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rPr>
                        <a:t>30</a:t>
                      </a: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日内完成全员培训</a:t>
                      </a:r>
                      <a:endPar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0" marT="95567" marB="95567" anchor="ctr" anchorCtr="0"/>
                </a:tc>
              </a:tr>
              <a:tr h="685165">
                <a:tc>
                  <a:txBody>
                    <a:bodyPr/>
                    <a:p>
                      <a:pPr algn="ctr"/>
                      <a:r>
                        <a:rPr lang="en-US" altLang="zh-CN" sz="1600" b="0" i="0">
                          <a:solidFill>
                            <a:srgbClr val="0F1115"/>
                          </a:solidFill>
                          <a:latin typeface="黑体" panose="02010609060101010101" pitchFamily="49" charset="-122"/>
                          <a:ea typeface="黑体" panose="02010609060101010101" pitchFamily="49" charset="-122"/>
                        </a:rPr>
                        <a:t>5</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坚决杜绝井下劳务派遣工和各类违法分包转包。</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上级公司</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文件下达后立即排查清理</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81610" y="247650"/>
            <a:ext cx="11712575"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12" name="矩形 11"/>
          <p:cNvSpPr/>
          <p:nvPr/>
        </p:nvSpPr>
        <p:spPr>
          <a:xfrm>
            <a:off x="1228725" y="1619250"/>
            <a:ext cx="1069340" cy="48336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1339850" y="2325370"/>
            <a:ext cx="1502410" cy="156210"/>
          </a:xfrm>
          <a:prstGeom prst="rect">
            <a:avLst/>
          </a:prstGeom>
          <a:noFill/>
        </p:spPr>
        <p:txBody>
          <a:bodyPr wrap="square" rtlCol="0">
            <a:noAutofit/>
            <a:scene3d>
              <a:camera prst="orthographicFront"/>
              <a:lightRig rig="threePt" dir="t"/>
            </a:scene3d>
          </a:bodyPr>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目</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录</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7" name="矩形 6"/>
          <p:cNvSpPr/>
          <p:nvPr/>
        </p:nvSpPr>
        <p:spPr>
          <a:xfrm>
            <a:off x="3348355" y="1718310"/>
            <a:ext cx="7912100" cy="6629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sz="2400" b="1">
                <a:effectLst>
                  <a:outerShdw blurRad="38100" dist="38100" dir="2700000" algn="tl">
                    <a:srgbClr val="000000">
                      <a:alpha val="43137"/>
                    </a:srgbClr>
                  </a:outerShdw>
                </a:effectLst>
              </a:rPr>
              <a:t>一、出台背景与重大意义</a:t>
            </a:r>
            <a:endParaRPr lang="zh-CN" altLang="en-US" sz="2400" b="1">
              <a:effectLst>
                <a:outerShdw blurRad="38100" dist="38100" dir="2700000" algn="tl">
                  <a:srgbClr val="000000">
                    <a:alpha val="43137"/>
                  </a:srgbClr>
                </a:outerShdw>
              </a:effectLst>
            </a:endParaRPr>
          </a:p>
        </p:txBody>
      </p:sp>
      <p:sp>
        <p:nvSpPr>
          <p:cNvPr id="9" name="矩形 8"/>
          <p:cNvSpPr/>
          <p:nvPr/>
        </p:nvSpPr>
        <p:spPr>
          <a:xfrm>
            <a:off x="3335020" y="3683000"/>
            <a:ext cx="7911465" cy="66929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sz="2400" b="1">
                <a:effectLst>
                  <a:outerShdw blurRad="38100" dist="38100" dir="2700000" algn="tl">
                    <a:srgbClr val="000000">
                      <a:alpha val="43137"/>
                    </a:srgbClr>
                  </a:outerShdw>
                </a:effectLst>
              </a:rPr>
              <a:t>三、八条硬措施核心内容与煤矿落实路径</a:t>
            </a:r>
            <a:endParaRPr lang="zh-CN" altLang="en-US" sz="2400" b="1">
              <a:effectLst>
                <a:outerShdw blurRad="38100" dist="38100" dir="2700000" algn="tl">
                  <a:srgbClr val="000000">
                    <a:alpha val="43137"/>
                  </a:srgbClr>
                </a:outerShdw>
              </a:effectLst>
            </a:endParaRPr>
          </a:p>
        </p:txBody>
      </p:sp>
      <p:sp>
        <p:nvSpPr>
          <p:cNvPr id="3" name="矩形 2"/>
          <p:cNvSpPr/>
          <p:nvPr/>
        </p:nvSpPr>
        <p:spPr>
          <a:xfrm>
            <a:off x="3328670" y="5654040"/>
            <a:ext cx="7905115" cy="6597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sz="2400" b="1">
                <a:effectLst>
                  <a:outerShdw blurRad="38100" dist="38100" dir="2700000" algn="tl">
                    <a:srgbClr val="000000">
                      <a:alpha val="43137"/>
                    </a:srgbClr>
                  </a:outerShdw>
                </a:effectLst>
                <a:sym typeface="+mn-ea"/>
              </a:rPr>
              <a:t>五、总结与号召</a:t>
            </a:r>
            <a:endParaRPr lang="zh-CN" altLang="en-US" sz="2400" b="1">
              <a:effectLst>
                <a:outerShdw blurRad="38100" dist="38100" dir="2700000" algn="tl">
                  <a:srgbClr val="000000">
                    <a:alpha val="43137"/>
                  </a:srgbClr>
                </a:outerShdw>
              </a:effectLst>
              <a:sym typeface="+mn-ea"/>
            </a:endParaRPr>
          </a:p>
        </p:txBody>
      </p:sp>
      <p:sp>
        <p:nvSpPr>
          <p:cNvPr id="4" name="矩形 3"/>
          <p:cNvSpPr/>
          <p:nvPr/>
        </p:nvSpPr>
        <p:spPr>
          <a:xfrm>
            <a:off x="3348355" y="1718310"/>
            <a:ext cx="7912100" cy="6629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sz="2400" b="1">
                <a:effectLst>
                  <a:outerShdw blurRad="38100" dist="38100" dir="2700000" algn="tl">
                    <a:srgbClr val="000000">
                      <a:alpha val="43137"/>
                    </a:srgbClr>
                  </a:outerShdw>
                </a:effectLst>
              </a:rPr>
              <a:t>一、出台背景与重大意义</a:t>
            </a:r>
            <a:endParaRPr lang="zh-CN" altLang="en-US" sz="2400" b="1">
              <a:effectLst>
                <a:outerShdw blurRad="38100" dist="38100" dir="2700000" algn="tl">
                  <a:srgbClr val="000000">
                    <a:alpha val="43137"/>
                  </a:srgbClr>
                </a:outerShdw>
              </a:effectLst>
            </a:endParaRPr>
          </a:p>
        </p:txBody>
      </p:sp>
      <p:sp>
        <p:nvSpPr>
          <p:cNvPr id="5" name="矩形 4"/>
          <p:cNvSpPr/>
          <p:nvPr/>
        </p:nvSpPr>
        <p:spPr>
          <a:xfrm>
            <a:off x="3335020" y="2705735"/>
            <a:ext cx="7909560" cy="64579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buClrTx/>
              <a:buSzTx/>
              <a:buFontTx/>
            </a:pPr>
            <a:r>
              <a:rPr lang="zh-CN" altLang="en-US" sz="2400" b="1">
                <a:effectLst>
                  <a:outerShdw blurRad="38100" dist="38100" dir="2700000" algn="tl">
                    <a:srgbClr val="000000">
                      <a:alpha val="43137"/>
                    </a:srgbClr>
                  </a:outerShdw>
                </a:effectLst>
              </a:rPr>
              <a:t>二、总体目标与工作要求</a:t>
            </a:r>
            <a:endParaRPr lang="zh-CN" altLang="en-US" sz="2400" b="1">
              <a:effectLst>
                <a:outerShdw blurRad="38100" dist="38100" dir="2700000" algn="tl">
                  <a:srgbClr val="000000">
                    <a:alpha val="43137"/>
                  </a:srgbClr>
                </a:outerShdw>
              </a:effectLst>
            </a:endParaRPr>
          </a:p>
        </p:txBody>
      </p:sp>
      <p:sp>
        <p:nvSpPr>
          <p:cNvPr id="6" name="矩形 5"/>
          <p:cNvSpPr/>
          <p:nvPr/>
        </p:nvSpPr>
        <p:spPr>
          <a:xfrm>
            <a:off x="3335020" y="3676015"/>
            <a:ext cx="7911465" cy="66929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sz="2400" b="1">
                <a:effectLst>
                  <a:outerShdw blurRad="38100" dist="38100" dir="2700000" algn="tl">
                    <a:srgbClr val="000000">
                      <a:alpha val="43137"/>
                    </a:srgbClr>
                  </a:outerShdw>
                </a:effectLst>
              </a:rPr>
              <a:t>三、八条硬措施核心内容与煤矿落实路径</a:t>
            </a:r>
            <a:endParaRPr lang="zh-CN" altLang="en-US" sz="2400" b="1">
              <a:effectLst>
                <a:outerShdw blurRad="38100" dist="38100" dir="2700000" algn="tl">
                  <a:srgbClr val="000000">
                    <a:alpha val="43137"/>
                  </a:srgbClr>
                </a:outerShdw>
              </a:effectLst>
            </a:endParaRPr>
          </a:p>
        </p:txBody>
      </p:sp>
      <p:sp>
        <p:nvSpPr>
          <p:cNvPr id="11" name="矩形 10"/>
          <p:cNvSpPr/>
          <p:nvPr/>
        </p:nvSpPr>
        <p:spPr>
          <a:xfrm>
            <a:off x="3328670" y="4669790"/>
            <a:ext cx="7905115" cy="6597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sz="2400" b="1">
                <a:effectLst>
                  <a:outerShdw blurRad="38100" dist="38100" dir="2700000" algn="tl">
                    <a:srgbClr val="000000">
                      <a:alpha val="43137"/>
                    </a:srgbClr>
                  </a:outerShdw>
                </a:effectLst>
                <a:sym typeface="+mn-ea"/>
              </a:rPr>
              <a:t>四、贯彻落实的总体要求</a:t>
            </a:r>
            <a:endParaRPr lang="zh-CN" altLang="en-US" sz="2400" b="1">
              <a:effectLst>
                <a:outerShdw blurRad="38100" dist="38100" dir="2700000" algn="tl">
                  <a:srgbClr val="000000">
                    <a:alpha val="43137"/>
                  </a:srgbClr>
                </a:outerShdw>
              </a:effectLst>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六、严把安全审核审批准入关口（核心要求）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4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7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en-US" altLang="zh-CN" sz="17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、严格按照法定权限和程序实施行政许可。</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、严格煤矿安全设施设计实质内容审查，必须由具有相应建设工程设计资质的单位编制。</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、安全设施设计前，必须完成井田范围内水、火、瓦斯、顶板、冲击地压、粉尘、热害及其他灾害评估工作。</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、坚决杜绝边设计、边建设、边生产。</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5</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、确需作出重大变更的，必须报原审查部门重新审查，严禁先施工后报批、边修改边施工。</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6</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、加强安全生产许可证现场核查。</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7</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、强化煤矿企业复工复产管理，对照验收标准逐项核验把关。</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8</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、对存在重大事故隐患等不具备条件的，坚决不予复工复产。</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9</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、加大安全评价、检测检验报告抽查检查力度。</a:t>
            </a:r>
            <a:endPar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91855" y="2325370"/>
            <a:ext cx="3277235" cy="415671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9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措施：煤矿怎么落实</a:t>
            </a: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71340"/>
        </p:xfrm>
        <a:graphic>
          <a:graphicData uri="http://schemas.openxmlformats.org/drawingml/2006/table">
            <a:tbl>
              <a:tblPr firstRow="1" bandRow="1">
                <a:tableStyleId>{5C22544A-7EE6-4342-B048-85BDC9FD1C3A}</a:tableStyleId>
              </a:tblPr>
              <a:tblGrid>
                <a:gridCol w="887730"/>
                <a:gridCol w="6520815"/>
                <a:gridCol w="1369060"/>
                <a:gridCol w="1304290"/>
                <a:gridCol w="1560830"/>
              </a:tblGrid>
              <a:tr h="613410">
                <a:tc>
                  <a:txBody>
                    <a:bodyPr/>
                    <a:p>
                      <a:pPr algn="ctr">
                        <a:buClrTx/>
                        <a:buSzTx/>
                        <a:buFontTx/>
                      </a:pPr>
                      <a:r>
                        <a:rPr lang="zh-CN" altLang="en-US" sz="2000" b="0" i="0">
                          <a:solidFill>
                            <a:srgbClr val="FFFF00"/>
                          </a:solidFill>
                          <a:latin typeface="黑体" panose="02010609060101010101" pitchFamily="49" charset="-122"/>
                          <a:ea typeface="黑体" panose="02010609060101010101" pitchFamily="49" charset="-122"/>
                        </a:rPr>
                        <a:t>序</a:t>
                      </a:r>
                      <a:r>
                        <a:rPr lang="zh-CN" altLang="en-US" sz="2000" b="0" i="0">
                          <a:solidFill>
                            <a:srgbClr val="FFFF00"/>
                          </a:solidFill>
                          <a:latin typeface="黑体" panose="02010609060101010101" pitchFamily="49" charset="-122"/>
                          <a:ea typeface="黑体" panose="02010609060101010101" pitchFamily="49" charset="-122"/>
                        </a:rPr>
                        <a:t> 号</a:t>
                      </a:r>
                      <a:endParaRPr lang="zh-CN" altLang="en-US" sz="2000" b="0" i="0">
                        <a:solidFill>
                          <a:srgbClr val="FFFF00"/>
                        </a:solidFill>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614045">
                <a:tc>
                  <a:txBody>
                    <a:bodyPr/>
                    <a:p>
                      <a:pPr algn="ctr"/>
                      <a:r>
                        <a:rPr lang="en-US" altLang="zh-CN" sz="1400" b="0" i="0">
                          <a:solidFill>
                            <a:srgbClr val="0F1115"/>
                          </a:solidFill>
                          <a:latin typeface="黑体" panose="02010609060101010101" pitchFamily="49" charset="-122"/>
                          <a:ea typeface="黑体" panose="02010609060101010101" pitchFamily="49" charset="-122"/>
                        </a:rPr>
                        <a:t>1</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安全设施设计必须由具有相应资质的单位编制，符合国家标准和行业标准要求。</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项目建设前</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14045">
                <a:tc>
                  <a:txBody>
                    <a:bodyPr/>
                    <a:p>
                      <a:pPr algn="ctr"/>
                      <a:r>
                        <a:rPr lang="en-US" altLang="zh-CN" sz="1400" b="0" i="0">
                          <a:solidFill>
                            <a:srgbClr val="0F1115"/>
                          </a:solidFill>
                          <a:latin typeface="黑体" panose="02010609060101010101" pitchFamily="49" charset="-122"/>
                          <a:ea typeface="黑体" panose="02010609060101010101" pitchFamily="49" charset="-122"/>
                        </a:rPr>
                        <a:t>2</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设计前必须完成各类灾害评估工作。</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设计编制前</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13410">
                <a:tc>
                  <a:txBody>
                    <a:bodyPr/>
                    <a:p>
                      <a:pPr algn="ctr"/>
                      <a:r>
                        <a:rPr lang="en-US" altLang="zh-CN" sz="1400" b="0" i="0">
                          <a:solidFill>
                            <a:srgbClr val="0F1115"/>
                          </a:solidFill>
                          <a:latin typeface="黑体" panose="02010609060101010101" pitchFamily="49" charset="-122"/>
                          <a:ea typeface="黑体" panose="02010609060101010101" pitchFamily="49" charset="-122"/>
                        </a:rPr>
                        <a:t>3</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坚决杜绝边设计、边建设、边生产。</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上级公司</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14045">
                <a:tc>
                  <a:txBody>
                    <a:bodyPr/>
                    <a:p>
                      <a:pPr algn="ctr"/>
                      <a:r>
                        <a:rPr lang="en-US" altLang="zh-CN" sz="1400" b="0" i="0">
                          <a:solidFill>
                            <a:srgbClr val="0F1115"/>
                          </a:solidFill>
                          <a:latin typeface="黑体" panose="02010609060101010101" pitchFamily="49" charset="-122"/>
                          <a:ea typeface="黑体" panose="02010609060101010101" pitchFamily="49" charset="-122"/>
                        </a:rPr>
                        <a:t>4</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重大变更必须报原审查部门重新审查，严禁先施工后报批、边修改边施工。</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变更发生时</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14045">
                <a:tc>
                  <a:txBody>
                    <a:bodyPr/>
                    <a:p>
                      <a:pPr algn="ctr"/>
                      <a:r>
                        <a:rPr lang="en-US" altLang="zh-CN" sz="1400" b="0" i="0">
                          <a:solidFill>
                            <a:srgbClr val="0F1115"/>
                          </a:solidFill>
                          <a:latin typeface="黑体" panose="02010609060101010101" pitchFamily="49" charset="-122"/>
                          <a:ea typeface="黑体" panose="02010609060101010101" pitchFamily="49" charset="-122"/>
                        </a:rPr>
                        <a:t>5</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对照验收标准逐项核验把关，存在重大事故隐患等不具备条件的坚决不予复工复产。</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安全副矿长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复工复产时</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85165">
                <a:tc>
                  <a:txBody>
                    <a:bodyPr/>
                    <a:p>
                      <a:pPr algn="ctr"/>
                      <a:r>
                        <a:rPr lang="en-US" altLang="zh-CN" sz="1400" b="0" i="0">
                          <a:solidFill>
                            <a:srgbClr val="0F1115"/>
                          </a:solidFill>
                          <a:latin typeface="黑体" panose="02010609060101010101" pitchFamily="49" charset="-122"/>
                          <a:ea typeface="黑体" panose="02010609060101010101" pitchFamily="49" charset="-122"/>
                        </a:rPr>
                        <a:t>6</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安全评价、检测检验报告必须真实可靠，不得与第三方技术服务机构弄虚作假。</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总工程师</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七、大力提升煤矿安全监察督政实效（核心要求）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4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7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en-US" altLang="zh-CN" sz="17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、紧扣煤矿安全“一件事”全链条治理。</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、全面检视负有煤矿安全监管职责部门在煤矿安全生产一线履职尽责情况。</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、加大对重点涉煤地区的 暗查暗访 、对典型违法案例的通报曝光、对信访举报线索的核查惩处 、对失职失责部门的警示约谈。</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、将“八条硬措施”落实情况作为煤矿安全监察督政重点。</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5</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、对发现的突出问题和重大事故隐患，及时向省级党委、政府主要负责同志通报。</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6</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、对发现的突出顽疾和典型问题，实施“挂图作战”、专人盯办、限期销号、抽查验证。</a:t>
            </a:r>
            <a:endPar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460"/>
              </a:lnSpc>
            </a:pPr>
            <a:r>
              <a:rPr lang="en-US" altLang="zh-CN"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7</a:t>
            </a:r>
            <a:r>
              <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、树牢“一盘棋”思想。</a:t>
            </a:r>
            <a:endParaRPr lang="zh-CN" altLang="en-US" sz="17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51850" y="2310765"/>
            <a:ext cx="3348990" cy="419862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措施：煤矿怎么配合与落实？</a:t>
            </a:r>
            <a:endParaRPr lang="zh-CN" altLang="en-US" sz="3200" b="1" spc="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86580"/>
        </p:xfrm>
        <a:graphic>
          <a:graphicData uri="http://schemas.openxmlformats.org/drawingml/2006/table">
            <a:tbl>
              <a:tblPr firstRow="1" bandRow="1">
                <a:tableStyleId>{5C22544A-7EE6-4342-B048-85BDC9FD1C3A}</a:tableStyleId>
              </a:tblPr>
              <a:tblGrid>
                <a:gridCol w="887730"/>
                <a:gridCol w="6440170"/>
                <a:gridCol w="1490980"/>
                <a:gridCol w="1283335"/>
                <a:gridCol w="1540510"/>
              </a:tblGrid>
              <a:tr h="716915">
                <a:tc>
                  <a:txBody>
                    <a:bodyPr/>
                    <a:p>
                      <a:pPr algn="ctr">
                        <a:buClrTx/>
                        <a:buSzTx/>
                        <a:buFontTx/>
                      </a:pPr>
                      <a:r>
                        <a:rPr lang="zh-CN" altLang="en-US" sz="2000" b="0" i="0">
                          <a:solidFill>
                            <a:srgbClr val="FFFF00"/>
                          </a:solidFill>
                          <a:latin typeface="黑体" panose="02010609060101010101" pitchFamily="49" charset="-122"/>
                          <a:ea typeface="黑体" panose="02010609060101010101" pitchFamily="49" charset="-122"/>
                        </a:rPr>
                        <a:t>序</a:t>
                      </a:r>
                      <a:r>
                        <a:rPr lang="zh-CN" altLang="en-US" sz="2000" b="0" i="0">
                          <a:solidFill>
                            <a:srgbClr val="FFFF00"/>
                          </a:solidFill>
                          <a:latin typeface="黑体" panose="02010609060101010101" pitchFamily="49" charset="-122"/>
                          <a:ea typeface="黑体" panose="02010609060101010101" pitchFamily="49" charset="-122"/>
                        </a:rPr>
                        <a:t> 号</a:t>
                      </a:r>
                      <a:endParaRPr lang="zh-CN" altLang="en-US" sz="2000" b="0" i="0">
                        <a:solidFill>
                          <a:srgbClr val="FFFF00"/>
                        </a:solidFill>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717550">
                <a:tc>
                  <a:txBody>
                    <a:bodyPr/>
                    <a:p>
                      <a:pPr algn="ctr"/>
                      <a:r>
                        <a:rPr lang="en-US" altLang="zh-CN" sz="1600" b="0" i="0">
                          <a:solidFill>
                            <a:srgbClr val="0F1115"/>
                          </a:solidFill>
                          <a:latin typeface="黑体" panose="02010609060101010101" pitchFamily="49" charset="-122"/>
                          <a:ea typeface="黑体" panose="02010609060101010101" pitchFamily="49" charset="-122"/>
                        </a:rPr>
                        <a:t>1</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积极配合暗查暗访。</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en-US" altLang="zh-CN" sz="1600" b="0" i="0">
                          <a:solidFill>
                            <a:srgbClr val="0F1115"/>
                          </a:solidFill>
                          <a:latin typeface="黑体" panose="02010609060101010101" pitchFamily="49" charset="-122"/>
                          <a:ea typeface="黑体" panose="02010609060101010101" pitchFamily="49" charset="-122"/>
                        </a:rPr>
                        <a:t>—</a:t>
                      </a:r>
                      <a:endParaRPr lang="en-US" altLang="zh-CN"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716280">
                <a:tc>
                  <a:txBody>
                    <a:bodyPr/>
                    <a:p>
                      <a:pPr algn="ctr"/>
                      <a:r>
                        <a:rPr lang="en-US" altLang="zh-CN" sz="1600" b="0" i="0">
                          <a:solidFill>
                            <a:srgbClr val="0F1115"/>
                          </a:solidFill>
                          <a:latin typeface="黑体" panose="02010609060101010101" pitchFamily="49" charset="-122"/>
                          <a:ea typeface="黑体" panose="02010609060101010101" pitchFamily="49" charset="-122"/>
                        </a:rPr>
                        <a:t>2</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主动公开安全生产信息。</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717550">
                <a:tc>
                  <a:txBody>
                    <a:bodyPr/>
                    <a:p>
                      <a:pPr algn="ctr"/>
                      <a:r>
                        <a:rPr lang="en-US" altLang="zh-CN" sz="1600" b="0" i="0">
                          <a:solidFill>
                            <a:srgbClr val="0F1115"/>
                          </a:solidFill>
                          <a:latin typeface="黑体" panose="02010609060101010101" pitchFamily="49" charset="-122"/>
                          <a:ea typeface="黑体" panose="02010609060101010101" pitchFamily="49" charset="-122"/>
                        </a:rPr>
                        <a:t>3</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自觉接受通报曝光和社会监督。</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en-US" altLang="zh-CN" sz="1600" b="0" i="0">
                          <a:solidFill>
                            <a:srgbClr val="0F1115"/>
                          </a:solidFill>
                          <a:latin typeface="黑体" panose="02010609060101010101" pitchFamily="49" charset="-122"/>
                          <a:ea typeface="黑体" panose="02010609060101010101" pitchFamily="49" charset="-122"/>
                        </a:rPr>
                        <a:t>—</a:t>
                      </a:r>
                      <a:endParaRPr lang="en-US" altLang="zh-CN"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717550">
                <a:tc>
                  <a:txBody>
                    <a:bodyPr/>
                    <a:p>
                      <a:pPr algn="ctr"/>
                      <a:r>
                        <a:rPr lang="en-US" altLang="zh-CN" sz="1600" b="0" i="0">
                          <a:solidFill>
                            <a:srgbClr val="0F1115"/>
                          </a:solidFill>
                          <a:latin typeface="黑体" panose="02010609060101010101" pitchFamily="49" charset="-122"/>
                          <a:ea typeface="黑体" panose="02010609060101010101" pitchFamily="49" charset="-122"/>
                        </a:rPr>
                        <a:t>4</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对监察督政发现的突出问题和重大事故隐患高度重视。</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en-US" altLang="zh-CN" sz="1600" b="0" i="0">
                          <a:solidFill>
                            <a:srgbClr val="0F1115"/>
                          </a:solidFill>
                          <a:latin typeface="黑体" panose="02010609060101010101" pitchFamily="49" charset="-122"/>
                          <a:ea typeface="黑体" panose="02010609060101010101" pitchFamily="49" charset="-122"/>
                        </a:rPr>
                        <a:t>—</a:t>
                      </a:r>
                      <a:endParaRPr lang="en-US" altLang="zh-CN"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即时执行</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800735">
                <a:tc>
                  <a:txBody>
                    <a:bodyPr/>
                    <a:p>
                      <a:pPr algn="ctr"/>
                      <a:r>
                        <a:rPr lang="en-US" altLang="zh-CN" sz="1600" b="0" i="0">
                          <a:solidFill>
                            <a:srgbClr val="0F1115"/>
                          </a:solidFill>
                          <a:latin typeface="黑体" panose="02010609060101010101" pitchFamily="49" charset="-122"/>
                          <a:ea typeface="黑体" panose="02010609060101010101" pitchFamily="49" charset="-122"/>
                        </a:rPr>
                        <a:t>5</a:t>
                      </a:r>
                      <a:endParaRPr lang="en-US" altLang="zh-CN" sz="16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配合“挂图作战”、专人盯办、限期销号、抽查验证。</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安全副矿长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矿长</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长期坚持</a:t>
                      </a:r>
                      <a:endParaRPr lang="zh-CN" altLang="en-US" sz="16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八、充分发挥事故警示教育作用（核心要求）</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260"/>
              </a:lnSpc>
            </a:pPr>
            <a: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16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6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一、文件核心要求</a:t>
            </a:r>
            <a:endParaRPr lang="en-US" altLang="zh-CN" sz="16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、严格按照“四不放过”原则，严查事故直接原因、间接原因。</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、深挖彻查管理、监督、制度等根源性问题。</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、严惩违法实际控制人、最终受益人、幕后操控人。</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、按照两个闭环 要求，切实从源头整治事故“祸根”。</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闭环一：事故调查、问题整改、验收销号、追责问责闭环；</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闭环二：完善工作机制、安全措施闭环。</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5</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、充分运用行政、刑事、党纪等手段，严查失职渎职、官商勾结、充当“保护伞” 等行为。</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6</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、严格按程序开展事故矿井复产复工验收，逐条验收、逐项审核、逐个签字。</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7</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、灾害严重矿井、发生较大以上事故的矿井复工复产前，必须按规定进行智能化改造。</a:t>
            </a:r>
            <a:endPar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2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8</a:t>
            </a:r>
            <a:r>
              <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、发生较大及以上事故的矿井，要结合事故情况制作警示教育片，开展全员警示教育。</a:t>
            </a:r>
            <a:endParaRPr lang="zh-CN" altLang="en-US"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96300" y="2347595"/>
            <a:ext cx="3287395" cy="414655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措施：煤矿怎么落实？</a:t>
            </a:r>
            <a:endParaRPr lang="zh-CN" altLang="en-US" sz="3200" b="1" spc="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360"/>
              </a:lnSpc>
            </a:pPr>
            <a:r>
              <a:rPr lang="en-US" altLang="zh-CN"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custDataLst>
              <p:tags r:id="rId3"/>
            </p:custDataLst>
          </p:nvPr>
        </p:nvGraphicFramePr>
        <p:xfrm>
          <a:off x="250825" y="2230120"/>
          <a:ext cx="11642725" cy="4378325"/>
        </p:xfrm>
        <a:graphic>
          <a:graphicData uri="http://schemas.openxmlformats.org/drawingml/2006/table">
            <a:tbl>
              <a:tblPr firstRow="1" bandRow="1">
                <a:tableStyleId>{5C22544A-7EE6-4342-B048-85BDC9FD1C3A}</a:tableStyleId>
              </a:tblPr>
              <a:tblGrid>
                <a:gridCol w="887730"/>
                <a:gridCol w="6439535"/>
                <a:gridCol w="1551940"/>
                <a:gridCol w="1212215"/>
                <a:gridCol w="1551305"/>
              </a:tblGrid>
              <a:tr h="598170">
                <a:tc>
                  <a:txBody>
                    <a:bodyPr/>
                    <a:p>
                      <a:pPr algn="ctr">
                        <a:buClrTx/>
                        <a:buSzTx/>
                        <a:buFontTx/>
                      </a:pPr>
                      <a:r>
                        <a:rPr lang="zh-CN" altLang="en-US" sz="2000" b="0" i="0">
                          <a:solidFill>
                            <a:srgbClr val="FFFF00"/>
                          </a:solidFill>
                          <a:latin typeface="黑体" panose="02010609060101010101" pitchFamily="49" charset="-122"/>
                          <a:ea typeface="黑体" panose="02010609060101010101" pitchFamily="49" charset="-122"/>
                        </a:rPr>
                        <a:t>序</a:t>
                      </a:r>
                      <a:r>
                        <a:rPr lang="zh-CN" altLang="en-US" sz="2000" b="0" i="0">
                          <a:solidFill>
                            <a:srgbClr val="FFFF00"/>
                          </a:solidFill>
                          <a:latin typeface="黑体" panose="02010609060101010101" pitchFamily="49" charset="-122"/>
                          <a:ea typeface="黑体" panose="02010609060101010101" pitchFamily="49" charset="-122"/>
                        </a:rPr>
                        <a:t> 号</a:t>
                      </a:r>
                      <a:endParaRPr lang="zh-CN" altLang="en-US" sz="2000" b="0" i="0">
                        <a:solidFill>
                          <a:srgbClr val="FFFF00"/>
                        </a:solidFill>
                        <a:latin typeface="黑体" panose="02010609060101010101" pitchFamily="49" charset="-122"/>
                        <a:ea typeface="黑体" panose="02010609060101010101" pitchFamily="49" charset="-122"/>
                      </a:endParaRPr>
                    </a:p>
                  </a:txBody>
                  <a:tcPr marL="0"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具体措施</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责任人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督办人</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c>
                  <a:txBody>
                    <a:bodyPr/>
                    <a:p>
                      <a:pPr algn="ctr"/>
                      <a:r>
                        <a:rPr lang="zh-CN" altLang="en-US" sz="2000" b="0" i="0">
                          <a:solidFill>
                            <a:srgbClr val="FFFF00"/>
                          </a:solidFill>
                          <a:latin typeface="黑体" panose="02010609060101010101" pitchFamily="49" charset="-122"/>
                          <a:ea typeface="黑体" panose="02010609060101010101" pitchFamily="49" charset="-122"/>
                        </a:rPr>
                        <a:t>完成时限</a:t>
                      </a:r>
                      <a:endParaRPr lang="zh-CN" altLang="en-US" sz="2000" b="0" i="0">
                        <a:solidFill>
                          <a:srgbClr val="FFFF00"/>
                        </a:solidFill>
                        <a:latin typeface="黑体" panose="02010609060101010101" pitchFamily="49" charset="-122"/>
                        <a:ea typeface="黑体" panose="02010609060101010101" pitchFamily="49" charset="-122"/>
                      </a:endParaRPr>
                    </a:p>
                  </a:txBody>
                  <a:tcPr marL="152717" marR="152717" marT="95567" marB="95567" anchor="ctr" anchorCtr="0">
                    <a:solidFill>
                      <a:schemeClr val="accent2"/>
                    </a:solidFill>
                  </a:tcPr>
                </a:tc>
              </a:tr>
              <a:tr h="599440">
                <a:tc>
                  <a:txBody>
                    <a:bodyPr/>
                    <a:p>
                      <a:pPr algn="ctr"/>
                      <a:r>
                        <a:rPr lang="en-US" altLang="zh-CN" sz="1400" b="0" i="0">
                          <a:solidFill>
                            <a:srgbClr val="0F1115"/>
                          </a:solidFill>
                          <a:latin typeface="黑体" panose="02010609060101010101" pitchFamily="49" charset="-122"/>
                          <a:ea typeface="黑体" panose="02010609060101010101" pitchFamily="49" charset="-122"/>
                        </a:rPr>
                        <a:t>1</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认真组织学习典型事故案例。</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安全副矿长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57225">
                <a:tc>
                  <a:txBody>
                    <a:bodyPr/>
                    <a:p>
                      <a:pPr algn="ctr"/>
                      <a:r>
                        <a:rPr lang="en-US" altLang="zh-CN" sz="1400" b="0" i="0">
                          <a:solidFill>
                            <a:srgbClr val="0F1115"/>
                          </a:solidFill>
                          <a:latin typeface="黑体" panose="02010609060101010101" pitchFamily="49" charset="-122"/>
                          <a:ea typeface="黑体" panose="02010609060101010101" pitchFamily="49" charset="-122"/>
                        </a:rPr>
                        <a:t>2</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对照本矿实际，举一反三排查同类隐患。</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各分管副矿长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57225">
                <a:tc>
                  <a:txBody>
                    <a:bodyPr/>
                    <a:p>
                      <a:pPr algn="ctr"/>
                      <a:r>
                        <a:rPr lang="en-US" altLang="zh-CN" sz="1400" b="0" i="0">
                          <a:solidFill>
                            <a:srgbClr val="0F1115"/>
                          </a:solidFill>
                          <a:latin typeface="黑体" panose="02010609060101010101" pitchFamily="49" charset="-122"/>
                          <a:ea typeface="黑体" panose="02010609060101010101" pitchFamily="49" charset="-122"/>
                        </a:rPr>
                        <a:t>3</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发生事故的矿井必须制作警示教育片，开展从主要负责人到一线作业人员的全员警示教育。</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上级公司</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事故发生后</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598805">
                <a:tc>
                  <a:txBody>
                    <a:bodyPr/>
                    <a:p>
                      <a:pPr algn="ctr"/>
                      <a:r>
                        <a:rPr lang="en-US" altLang="zh-CN" sz="1400" b="0" i="0">
                          <a:solidFill>
                            <a:srgbClr val="0F1115"/>
                          </a:solidFill>
                          <a:latin typeface="黑体" panose="02010609060101010101" pitchFamily="49" charset="-122"/>
                          <a:ea typeface="黑体" panose="02010609060101010101" pitchFamily="49" charset="-122"/>
                        </a:rPr>
                        <a:t>4</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切实把血的教训转化为常态化、长效化的安全治理措施。</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上级公司</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长期坚持</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598805">
                <a:tc>
                  <a:txBody>
                    <a:bodyPr/>
                    <a:p>
                      <a:pPr algn="ctr"/>
                      <a:r>
                        <a:rPr lang="en-US" altLang="zh-CN" sz="1400" b="0" i="0">
                          <a:solidFill>
                            <a:srgbClr val="0F1115"/>
                          </a:solidFill>
                          <a:latin typeface="黑体" panose="02010609060101010101" pitchFamily="49" charset="-122"/>
                          <a:ea typeface="黑体" panose="02010609060101010101" pitchFamily="49" charset="-122"/>
                        </a:rPr>
                        <a:t>5</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事故后严格按程序开展复产复工验收，逐条验收、逐项审核、逐个签字。</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安全副矿长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事故后复产时</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r h="668655">
                <a:tc>
                  <a:txBody>
                    <a:bodyPr/>
                    <a:p>
                      <a:pPr algn="ctr"/>
                      <a:r>
                        <a:rPr lang="en-US" altLang="zh-CN" sz="1400" b="0" i="0">
                          <a:solidFill>
                            <a:srgbClr val="0F1115"/>
                          </a:solidFill>
                          <a:latin typeface="黑体" panose="02010609060101010101" pitchFamily="49" charset="-122"/>
                          <a:ea typeface="黑体" panose="02010609060101010101" pitchFamily="49" charset="-122"/>
                        </a:rPr>
                        <a:t>6</a:t>
                      </a:r>
                      <a:endParaRPr lang="en-US" altLang="zh-CN" sz="1400" b="0" i="0">
                        <a:solidFill>
                          <a:srgbClr val="0F1115"/>
                        </a:solidFill>
                        <a:latin typeface="黑体" panose="02010609060101010101" pitchFamily="49" charset="-122"/>
                        <a:ea typeface="黑体" panose="02010609060101010101" pitchFamily="49" charset="-122"/>
                      </a:endParaRPr>
                    </a:p>
                  </a:txBody>
                  <a:tcPr marL="0"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cs typeface="黑体" panose="02010609060101010101" pitchFamily="49" charset="-122"/>
                        </a:rPr>
                        <a:t>灾害严重矿井、发生较大以上事故的矿井复工复产前必须按规定进行智能化改造。</a:t>
                      </a:r>
                      <a:endParaRPr lang="en-US" altLang="zh-CN" sz="14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矿长</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上级公司</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152717" marT="95567" marB="95567" anchor="ctr" anchorCtr="0"/>
                </a:tc>
                <a:tc>
                  <a:txBody>
                    <a:bodyPr/>
                    <a:p>
                      <a:pPr algn="ctr"/>
                      <a:r>
                        <a:rPr lang="zh-CN" altLang="en-US" sz="1400" b="0" i="0">
                          <a:solidFill>
                            <a:srgbClr val="0F1115"/>
                          </a:solidFill>
                          <a:latin typeface="黑体" panose="02010609060101010101" pitchFamily="49" charset="-122"/>
                          <a:ea typeface="黑体" panose="02010609060101010101" pitchFamily="49" charset="-122"/>
                        </a:rPr>
                        <a:t>复产复工前</a:t>
                      </a:r>
                      <a:endParaRPr lang="zh-CN" altLang="en-US" sz="1400" b="0" i="0">
                        <a:solidFill>
                          <a:srgbClr val="0F1115"/>
                        </a:solidFill>
                        <a:latin typeface="黑体" panose="02010609060101010101" pitchFamily="49" charset="-122"/>
                        <a:ea typeface="黑体" panose="02010609060101010101" pitchFamily="49" charset="-122"/>
                      </a:endParaRPr>
                    </a:p>
                  </a:txBody>
                  <a:tcPr marL="152717" marR="0" marT="95567" marB="9556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11455" y="247650"/>
            <a:ext cx="11753215"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12" name="矩形 11"/>
          <p:cNvSpPr/>
          <p:nvPr/>
        </p:nvSpPr>
        <p:spPr>
          <a:xfrm>
            <a:off x="1651000" y="1618615"/>
            <a:ext cx="1069340" cy="48336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1725295" y="2325370"/>
            <a:ext cx="1502410" cy="156210"/>
          </a:xfrm>
          <a:prstGeom prst="rect">
            <a:avLst/>
          </a:prstGeom>
          <a:noFill/>
        </p:spPr>
        <p:txBody>
          <a:bodyPr wrap="square" rtlCol="0">
            <a:noAutofit/>
            <a:scene3d>
              <a:camera prst="orthographicFront"/>
              <a:lightRig rig="threePt" dir="t"/>
            </a:scene3d>
          </a:bodyPr>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目</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录</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7" name="矩形 6"/>
          <p:cNvSpPr/>
          <p:nvPr/>
        </p:nvSpPr>
        <p:spPr>
          <a:xfrm>
            <a:off x="3432175" y="3789680"/>
            <a:ext cx="7861300" cy="7340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buClrTx/>
              <a:buSzTx/>
              <a:buFontTx/>
            </a:pPr>
            <a:r>
              <a:rPr lang="zh-CN" altLang="en-US" sz="2800" b="1" spc="500">
                <a:solidFill>
                  <a:schemeClr val="bg2"/>
                </a:solidFill>
                <a:effectLst>
                  <a:outerShdw blurRad="38100" dist="38100" dir="2700000" algn="tl">
                    <a:srgbClr val="000000">
                      <a:alpha val="43137"/>
                    </a:srgbClr>
                  </a:outerShdw>
                </a:effectLst>
                <a:uFillTx/>
                <a:sym typeface="+mn-ea"/>
              </a:rPr>
              <a:t>四、贯彻落实的总体要求</a:t>
            </a:r>
            <a:endParaRPr lang="zh-CN" altLang="en-US" sz="2800" b="1" spc="500">
              <a:solidFill>
                <a:schemeClr val="bg2"/>
              </a:solidFill>
              <a:effectLst>
                <a:outerShdw blurRad="38100" dist="38100" dir="2700000" algn="tl">
                  <a:srgbClr val="000000">
                    <a:alpha val="43137"/>
                  </a:srgbClr>
                </a:outerShdw>
              </a:effectLst>
              <a:uFillTx/>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煤矿企业贯彻落实的总体要求</a:t>
            </a:r>
            <a:endParaRPr lang="zh-CN" altLang="en-US" sz="3200" b="1" spc="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7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一、立即组织学习传达</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本通知必须立即转发至辖区所有煤矿及煤矿上级公司和煤矿企业主要负责人、实际控制人。</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二、逐条对照检视</a:t>
            </a:r>
            <a:endPar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、逐地、逐矿、逐条检视“八条硬措施”硬落实情况。</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、查找差距不足。</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algn="l" fontAlgn="auto">
              <a:lnSpc>
                <a:spcPts val="2760"/>
              </a:lnSpc>
              <a:buClrTx/>
              <a:buSzTx/>
              <a:buFontTx/>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三、逐一制定整改方案</a:t>
            </a:r>
            <a:endPar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、逐一制定整改方案。</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、明确整改时限、责任人和要求。</a:t>
            </a:r>
            <a:endPar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圆角矩形 3"/>
          <p:cNvSpPr/>
          <p:nvPr/>
        </p:nvSpPr>
        <p:spPr>
          <a:xfrm>
            <a:off x="1108075" y="2426970"/>
            <a:ext cx="6210300" cy="455295"/>
          </a:xfrm>
          <a:prstGeom prst="roundRect">
            <a:avLst/>
          </a:prstGeom>
          <a:solidFill>
            <a:srgbClr val="FF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2400">
                <a:solidFill>
                  <a:srgbClr val="FFFF00"/>
                </a:solidFill>
              </a:rPr>
              <a:t>总体要求——立即行动、全面对标</a:t>
            </a:r>
            <a:endParaRPr lang="zh-CN" altLang="en-US" sz="2400">
              <a:solidFill>
                <a:srgbClr val="FFFF00"/>
              </a:solidFill>
            </a:endParaRPr>
          </a:p>
        </p:txBody>
      </p:sp>
      <p:pic>
        <p:nvPicPr>
          <p:cNvPr id="6" name="图片 5"/>
          <p:cNvPicPr>
            <a:picLocks noChangeAspect="1"/>
          </p:cNvPicPr>
          <p:nvPr/>
        </p:nvPicPr>
        <p:blipFill>
          <a:blip r:embed="rId3"/>
          <a:stretch>
            <a:fillRect/>
          </a:stretch>
        </p:blipFill>
        <p:spPr>
          <a:xfrm>
            <a:off x="8491855" y="2336165"/>
            <a:ext cx="3287395" cy="416750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煤矿主要负责人和实际控制人的责</a:t>
            </a: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任</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30120"/>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7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6" name="表格 5"/>
          <p:cNvGraphicFramePr/>
          <p:nvPr>
            <p:custDataLst>
              <p:tags r:id="rId3"/>
            </p:custDataLst>
          </p:nvPr>
        </p:nvGraphicFramePr>
        <p:xfrm>
          <a:off x="249555" y="2229485"/>
          <a:ext cx="11645265" cy="4407535"/>
        </p:xfrm>
        <a:graphic>
          <a:graphicData uri="http://schemas.openxmlformats.org/drawingml/2006/table">
            <a:tbl>
              <a:tblPr firstRow="1" bandRow="1">
                <a:tableStyleId>{5C22544A-7EE6-4342-B048-85BDC9FD1C3A}</a:tableStyleId>
              </a:tblPr>
              <a:tblGrid>
                <a:gridCol w="1109980"/>
                <a:gridCol w="2071370"/>
                <a:gridCol w="8463915"/>
              </a:tblGrid>
              <a:tr h="711200">
                <a:tc>
                  <a:txBody>
                    <a:bodyPr/>
                    <a:p>
                      <a:pPr algn="ctr"/>
                      <a:r>
                        <a:rPr lang="zh-CN" altLang="en-US" sz="2400" b="0" i="0">
                          <a:solidFill>
                            <a:schemeClr val="bg1"/>
                          </a:solidFill>
                          <a:latin typeface="黑体" panose="02010609060101010101" pitchFamily="49" charset="-122"/>
                          <a:ea typeface="黑体" panose="02010609060101010101" pitchFamily="49" charset="-122"/>
                        </a:rPr>
                        <a:t>序号</a:t>
                      </a:r>
                      <a:endParaRPr lang="zh-CN" altLang="en-US" sz="2400" b="0" i="0">
                        <a:solidFill>
                          <a:schemeClr val="bg1"/>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2400" b="0" i="0">
                          <a:solidFill>
                            <a:schemeClr val="bg1"/>
                          </a:solidFill>
                          <a:latin typeface="黑体" panose="02010609060101010101" pitchFamily="49" charset="-122"/>
                          <a:ea typeface="黑体" panose="02010609060101010101" pitchFamily="49" charset="-122"/>
                        </a:rPr>
                        <a:t>责任事项</a:t>
                      </a:r>
                      <a:endParaRPr lang="zh-CN" altLang="en-US" sz="2400" b="0" i="0">
                        <a:solidFill>
                          <a:schemeClr val="bg1"/>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2400" b="0" i="0">
                          <a:solidFill>
                            <a:schemeClr val="bg1"/>
                          </a:solidFill>
                          <a:latin typeface="黑体" panose="02010609060101010101" pitchFamily="49" charset="-122"/>
                          <a:ea typeface="黑体" panose="02010609060101010101" pitchFamily="49" charset="-122"/>
                        </a:rPr>
                        <a:t>具体要求</a:t>
                      </a:r>
                      <a:endParaRPr lang="zh-CN" altLang="en-US" sz="2400" b="0" i="0">
                        <a:solidFill>
                          <a:schemeClr val="bg1"/>
                        </a:solidFill>
                        <a:latin typeface="黑体" panose="02010609060101010101" pitchFamily="49" charset="-122"/>
                        <a:ea typeface="黑体" panose="02010609060101010101" pitchFamily="49" charset="-122"/>
                      </a:endParaRPr>
                    </a:p>
                  </a:txBody>
                  <a:tcPr marL="101917" marR="101917" marT="63817" marB="63817" anchor="ctr" anchorCtr="0"/>
                </a:tc>
              </a:tr>
              <a:tr h="912495">
                <a:tc>
                  <a:txBody>
                    <a:bodyPr/>
                    <a:p>
                      <a:pPr algn="ctr"/>
                      <a:r>
                        <a:rPr lang="en-US" altLang="zh-CN" sz="1800" b="0" i="0">
                          <a:solidFill>
                            <a:srgbClr val="0F1115"/>
                          </a:solidFill>
                          <a:latin typeface="黑体" panose="02010609060101010101" pitchFamily="49" charset="-122"/>
                          <a:ea typeface="黑体" panose="02010609060101010101" pitchFamily="49" charset="-122"/>
                        </a:rPr>
                        <a:t>1</a:t>
                      </a:r>
                      <a:endParaRPr lang="en-US" altLang="zh-CN" sz="18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到矿履职</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主要负责人、实际控制人必须按规定到矿履职、下井检查</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0" marT="63817" marB="63817" anchor="ctr" anchorCtr="0"/>
                </a:tc>
              </a:tr>
              <a:tr h="876300">
                <a:tc>
                  <a:txBody>
                    <a:bodyPr/>
                    <a:p>
                      <a:pPr algn="ctr"/>
                      <a:r>
                        <a:rPr lang="en-US" altLang="zh-CN" sz="1800" b="0" i="0">
                          <a:solidFill>
                            <a:srgbClr val="0F1115"/>
                          </a:solidFill>
                          <a:latin typeface="黑体" panose="02010609060101010101" pitchFamily="49" charset="-122"/>
                          <a:ea typeface="黑体" panose="02010609060101010101" pitchFamily="49" charset="-122"/>
                        </a:rPr>
                        <a:t>2</a:t>
                      </a:r>
                      <a:endParaRPr lang="en-US" altLang="zh-CN" sz="18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亲自部署</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亲自组织对照检视“八条硬措施”硬落实情况，亲自审定整改方案</a:t>
                      </a:r>
                      <a:endPar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0" marT="63817" marB="63817" anchor="ctr" anchorCtr="0"/>
                </a:tc>
              </a:tr>
              <a:tr h="895350">
                <a:tc>
                  <a:txBody>
                    <a:bodyPr/>
                    <a:p>
                      <a:pPr algn="ctr"/>
                      <a:r>
                        <a:rPr lang="en-US" altLang="zh-CN" sz="1800" b="0" i="0">
                          <a:solidFill>
                            <a:srgbClr val="0F1115"/>
                          </a:solidFill>
                          <a:latin typeface="黑体" panose="02010609060101010101" pitchFamily="49" charset="-122"/>
                          <a:ea typeface="黑体" panose="02010609060101010101" pitchFamily="49" charset="-122"/>
                        </a:rPr>
                        <a:t>3</a:t>
                      </a:r>
                      <a:endParaRPr lang="en-US" altLang="zh-CN" sz="18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亲自督办</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亲自督办重大隐患整改，亲自组织应急演练</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0" marT="63817" marB="63817" anchor="ctr" anchorCtr="0"/>
                </a:tc>
              </a:tr>
              <a:tr h="1012190">
                <a:tc>
                  <a:txBody>
                    <a:bodyPr/>
                    <a:p>
                      <a:pPr algn="ctr"/>
                      <a:r>
                        <a:rPr lang="en-US" altLang="zh-CN" sz="1800" b="0" i="0">
                          <a:solidFill>
                            <a:srgbClr val="0F1115"/>
                          </a:solidFill>
                          <a:latin typeface="黑体" panose="02010609060101010101" pitchFamily="49" charset="-122"/>
                          <a:ea typeface="黑体" panose="02010609060101010101" pitchFamily="49" charset="-122"/>
                        </a:rPr>
                        <a:t>4</a:t>
                      </a:r>
                      <a:endParaRPr lang="en-US" altLang="zh-CN" sz="18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接受穿透核查</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对多层级管控的煤矿企业，将延伸穿透核查上级企业、投资人、实际控制人责任落实情况</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0" marT="63817" marB="63817" anchor="ctr" anchorCtr="0"/>
                </a:tc>
              </a:tr>
            </a:tbl>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近期重点工作时间节点与责任</a:t>
            </a: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人</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30120"/>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7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4" name="表格 3"/>
          <p:cNvGraphicFramePr/>
          <p:nvPr/>
        </p:nvGraphicFramePr>
        <p:xfrm>
          <a:off x="250825" y="2095500"/>
          <a:ext cx="11642725" cy="4490720"/>
        </p:xfrm>
        <a:graphic>
          <a:graphicData uri="http://schemas.openxmlformats.org/drawingml/2006/table">
            <a:tbl>
              <a:tblPr firstRow="1" bandRow="1">
                <a:tableStyleId>{5C22544A-7EE6-4342-B048-85BDC9FD1C3A}</a:tableStyleId>
              </a:tblPr>
              <a:tblGrid>
                <a:gridCol w="1033780"/>
                <a:gridCol w="5311775"/>
                <a:gridCol w="1631315"/>
                <a:gridCol w="1519555"/>
                <a:gridCol w="2146300"/>
              </a:tblGrid>
              <a:tr h="566420">
                <a:tc>
                  <a:txBody>
                    <a:bodyPr/>
                    <a:p>
                      <a:pPr algn="ctr"/>
                      <a:r>
                        <a:rPr lang="zh-CN" altLang="en-US" sz="2000" b="0" i="0">
                          <a:solidFill>
                            <a:schemeClr val="bg1"/>
                          </a:solidFill>
                          <a:latin typeface="黑体" panose="02010609060101010101" pitchFamily="49" charset="-122"/>
                          <a:ea typeface="黑体" panose="02010609060101010101" pitchFamily="49" charset="-122"/>
                        </a:rPr>
                        <a:t>序号</a:t>
                      </a:r>
                      <a:endParaRPr lang="zh-CN" altLang="en-US" sz="2000" b="0" i="0">
                        <a:solidFill>
                          <a:schemeClr val="bg1"/>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2000" b="0" i="0">
                          <a:solidFill>
                            <a:schemeClr val="bg1"/>
                          </a:solidFill>
                          <a:latin typeface="黑体" panose="02010609060101010101" pitchFamily="49" charset="-122"/>
                          <a:ea typeface="黑体" panose="02010609060101010101" pitchFamily="49" charset="-122"/>
                        </a:rPr>
                        <a:t>重点工作</a:t>
                      </a:r>
                      <a:endParaRPr lang="zh-CN" altLang="en-US" sz="2000" b="0" i="0">
                        <a:solidFill>
                          <a:schemeClr val="bg1"/>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2000" b="0" i="0">
                          <a:solidFill>
                            <a:schemeClr val="bg1"/>
                          </a:solidFill>
                          <a:latin typeface="黑体" panose="02010609060101010101" pitchFamily="49" charset="-122"/>
                          <a:ea typeface="黑体" panose="02010609060101010101" pitchFamily="49" charset="-122"/>
                        </a:rPr>
                        <a:t>责任人</a:t>
                      </a:r>
                      <a:endParaRPr lang="zh-CN" altLang="en-US" sz="2000" b="0" i="0">
                        <a:solidFill>
                          <a:schemeClr val="bg1"/>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2000" b="0" i="0">
                          <a:solidFill>
                            <a:schemeClr val="bg1"/>
                          </a:solidFill>
                          <a:latin typeface="黑体" panose="02010609060101010101" pitchFamily="49" charset="-122"/>
                          <a:ea typeface="黑体" panose="02010609060101010101" pitchFamily="49" charset="-122"/>
                        </a:rPr>
                        <a:t>督办人</a:t>
                      </a:r>
                      <a:endParaRPr lang="zh-CN" altLang="en-US" sz="2000" b="0" i="0">
                        <a:solidFill>
                          <a:schemeClr val="bg1"/>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2000" b="0" i="0">
                          <a:solidFill>
                            <a:schemeClr val="bg1"/>
                          </a:solidFill>
                          <a:latin typeface="黑体" panose="02010609060101010101" pitchFamily="49" charset="-122"/>
                          <a:ea typeface="黑体" panose="02010609060101010101" pitchFamily="49" charset="-122"/>
                        </a:rPr>
                        <a:t>完成时限</a:t>
                      </a:r>
                      <a:endParaRPr lang="zh-CN" altLang="en-US" sz="2000" b="0" i="0">
                        <a:solidFill>
                          <a:schemeClr val="bg1"/>
                        </a:solidFill>
                        <a:latin typeface="黑体" panose="02010609060101010101" pitchFamily="49" charset="-122"/>
                        <a:ea typeface="黑体" panose="02010609060101010101" pitchFamily="49" charset="-122"/>
                      </a:endParaRPr>
                    </a:p>
                  </a:txBody>
                  <a:tcPr marL="101917" marR="101917" marT="63817" marB="63817" anchor="ctr" anchorCtr="0"/>
                </a:tc>
              </a:tr>
              <a:tr h="810260">
                <a:tc>
                  <a:txBody>
                    <a:bodyPr/>
                    <a:p>
                      <a:pPr algn="ctr"/>
                      <a:r>
                        <a:rPr lang="en-US" altLang="zh-CN" sz="1800" b="0" i="0">
                          <a:solidFill>
                            <a:srgbClr val="0F1115"/>
                          </a:solidFill>
                          <a:latin typeface="黑体" panose="02010609060101010101" pitchFamily="49" charset="-122"/>
                          <a:ea typeface="黑体" panose="02010609060101010101" pitchFamily="49" charset="-122"/>
                        </a:rPr>
                        <a:t>1</a:t>
                      </a:r>
                      <a:endParaRPr lang="en-US" altLang="zh-CN" sz="18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文件传达至所有煤矿及上级公司、主要负责人、实际控制人。</a:t>
                      </a:r>
                      <a:endParaRPr lang="en-US" altLang="zh-CN" sz="18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矿长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上级公司</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立即</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0" marT="63817" marB="63817" anchor="ctr" anchorCtr="0"/>
                </a:tc>
              </a:tr>
              <a:tr h="808990">
                <a:tc>
                  <a:txBody>
                    <a:bodyPr/>
                    <a:p>
                      <a:pPr algn="ctr"/>
                      <a:r>
                        <a:rPr lang="en-US" altLang="zh-CN" sz="1800" b="0" i="0">
                          <a:solidFill>
                            <a:srgbClr val="0F1115"/>
                          </a:solidFill>
                          <a:latin typeface="黑体" panose="02010609060101010101" pitchFamily="49" charset="-122"/>
                          <a:ea typeface="黑体" panose="02010609060101010101" pitchFamily="49" charset="-122"/>
                        </a:rPr>
                        <a:t>2</a:t>
                      </a:r>
                      <a:endParaRPr lang="en-US" altLang="zh-CN" sz="18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启动“八条硬措施”硬落实情况逐条检视</a:t>
                      </a:r>
                      <a:r>
                        <a:rPr lang="en-US" altLang="zh-CN" sz="1800" b="0" i="0">
                          <a:solidFill>
                            <a:srgbClr val="0F1115"/>
                          </a:solidFill>
                          <a:latin typeface="黑体" panose="02010609060101010101" pitchFamily="49" charset="-122"/>
                          <a:ea typeface="黑体" panose="02010609060101010101" pitchFamily="49" charset="-122"/>
                          <a:cs typeface="黑体" panose="02010609060101010101" pitchFamily="49" charset="-122"/>
                        </a:rPr>
                        <a:t>-</a:t>
                      </a: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a:t>
                      </a:r>
                      <a:endPar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安全副矿长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矿长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800" b="0" i="0">
                          <a:solidFill>
                            <a:srgbClr val="0F1115"/>
                          </a:solidFill>
                          <a:latin typeface="黑体" panose="02010609060101010101" pitchFamily="49" charset="-122"/>
                          <a:ea typeface="黑体" panose="02010609060101010101" pitchFamily="49" charset="-122"/>
                          <a:cs typeface="黑体" panose="02010609060101010101" pitchFamily="49" charset="-122"/>
                        </a:rPr>
                        <a:t>7</a:t>
                      </a: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日内</a:t>
                      </a:r>
                      <a:endPar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0" marT="63817" marB="63817" anchor="ctr" anchorCtr="0"/>
                </a:tc>
              </a:tr>
              <a:tr h="576580">
                <a:tc>
                  <a:txBody>
                    <a:bodyPr/>
                    <a:p>
                      <a:pPr algn="ctr"/>
                      <a:r>
                        <a:rPr lang="en-US" altLang="zh-CN" sz="1800" b="0" i="0">
                          <a:solidFill>
                            <a:srgbClr val="0F1115"/>
                          </a:solidFill>
                          <a:latin typeface="黑体" panose="02010609060101010101" pitchFamily="49" charset="-122"/>
                          <a:ea typeface="黑体" panose="02010609060101010101" pitchFamily="49" charset="-122"/>
                        </a:rPr>
                        <a:t>3</a:t>
                      </a:r>
                      <a:endParaRPr lang="en-US" altLang="zh-CN" sz="18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对查找出的差距不足逐一制定整改方案。</a:t>
                      </a:r>
                      <a:endParaRPr lang="en-US" altLang="zh-CN" sz="18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各分管副矿长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矿长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检视完成后</a:t>
                      </a:r>
                      <a:r>
                        <a:rPr lang="en-US" altLang="zh-CN" sz="1800" b="0" i="0">
                          <a:solidFill>
                            <a:srgbClr val="0F1115"/>
                          </a:solidFill>
                          <a:latin typeface="黑体" panose="02010609060101010101" pitchFamily="49" charset="-122"/>
                          <a:ea typeface="黑体" panose="02010609060101010101" pitchFamily="49" charset="-122"/>
                          <a:cs typeface="黑体" panose="02010609060101010101" pitchFamily="49" charset="-122"/>
                        </a:rPr>
                        <a:t>5</a:t>
                      </a: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日内</a:t>
                      </a:r>
                      <a:endPar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0" marT="63817" marB="63817" anchor="ctr" anchorCtr="0"/>
                </a:tc>
              </a:tr>
              <a:tr h="576580">
                <a:tc>
                  <a:txBody>
                    <a:bodyPr/>
                    <a:p>
                      <a:pPr algn="ctr"/>
                      <a:r>
                        <a:rPr lang="en-US" altLang="zh-CN" sz="1800" b="0" i="0">
                          <a:solidFill>
                            <a:srgbClr val="0F1115"/>
                          </a:solidFill>
                          <a:latin typeface="黑体" panose="02010609060101010101" pitchFamily="49" charset="-122"/>
                          <a:ea typeface="黑体" panose="02010609060101010101" pitchFamily="49" charset="-122"/>
                        </a:rPr>
                        <a:t>4</a:t>
                      </a:r>
                      <a:endParaRPr lang="en-US" altLang="zh-CN" sz="18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“五职”矿长年度专项安全培训全覆盖。</a:t>
                      </a:r>
                      <a:endParaRPr lang="en-US" altLang="zh-CN" sz="18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安全副矿长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矿长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年度内</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0" marT="63817" marB="63817" anchor="ctr" anchorCtr="0"/>
                </a:tc>
              </a:tr>
              <a:tr h="575945">
                <a:tc>
                  <a:txBody>
                    <a:bodyPr/>
                    <a:p>
                      <a:pPr algn="ctr"/>
                      <a:r>
                        <a:rPr lang="en-US" altLang="zh-CN" sz="1800" b="0" i="0">
                          <a:solidFill>
                            <a:srgbClr val="0F1115"/>
                          </a:solidFill>
                          <a:latin typeface="黑体" panose="02010609060101010101" pitchFamily="49" charset="-122"/>
                          <a:ea typeface="黑体" panose="02010609060101010101" pitchFamily="49" charset="-122"/>
                        </a:rPr>
                        <a:t>5</a:t>
                      </a:r>
                      <a:endParaRPr lang="en-US" altLang="zh-CN" sz="18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全员自救器盲戴培训。</a:t>
                      </a:r>
                      <a:endParaRPr lang="en-US" altLang="zh-CN" sz="18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培训科科长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安全副矿长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文件下达后</a:t>
                      </a:r>
                      <a:r>
                        <a:rPr lang="en-US" altLang="zh-CN" sz="1800" b="0" i="0">
                          <a:solidFill>
                            <a:srgbClr val="0F1115"/>
                          </a:solidFill>
                          <a:latin typeface="黑体" panose="02010609060101010101" pitchFamily="49" charset="-122"/>
                          <a:ea typeface="黑体" panose="02010609060101010101" pitchFamily="49" charset="-122"/>
                          <a:cs typeface="黑体" panose="02010609060101010101" pitchFamily="49" charset="-122"/>
                        </a:rPr>
                        <a:t>30</a:t>
                      </a: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日内</a:t>
                      </a:r>
                      <a:endPar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0" marT="63817" marB="63817" anchor="ctr" anchorCtr="0"/>
                </a:tc>
              </a:tr>
              <a:tr h="575945">
                <a:tc>
                  <a:txBody>
                    <a:bodyPr/>
                    <a:p>
                      <a:pPr algn="ctr"/>
                      <a:r>
                        <a:rPr lang="en-US" altLang="zh-CN" sz="1800" b="0" i="0">
                          <a:solidFill>
                            <a:srgbClr val="0F1115"/>
                          </a:solidFill>
                          <a:latin typeface="黑体" panose="02010609060101010101" pitchFamily="49" charset="-122"/>
                          <a:ea typeface="黑体" panose="02010609060101010101" pitchFamily="49" charset="-122"/>
                        </a:rPr>
                        <a:t>6</a:t>
                      </a:r>
                      <a:endParaRPr lang="en-US" altLang="zh-CN" sz="18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cs typeface="黑体" panose="02010609060101010101" pitchFamily="49" charset="-122"/>
                        </a:rPr>
                        <a:t>每半年至少组织一次应急演练。</a:t>
                      </a:r>
                      <a:endParaRPr lang="en-US" altLang="zh-CN" sz="18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安全副矿长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矿长</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rgbClr val="0F1115"/>
                          </a:solidFill>
                          <a:latin typeface="黑体" panose="02010609060101010101" pitchFamily="49" charset="-122"/>
                          <a:ea typeface="黑体" panose="02010609060101010101" pitchFamily="49" charset="-122"/>
                        </a:rPr>
                        <a:t>每半年</a:t>
                      </a:r>
                      <a:endParaRPr lang="zh-CN" altLang="en-US" sz="1800" b="0" i="0">
                        <a:solidFill>
                          <a:srgbClr val="0F1115"/>
                        </a:solidFill>
                        <a:latin typeface="黑体" panose="02010609060101010101" pitchFamily="49" charset="-122"/>
                        <a:ea typeface="黑体" panose="02010609060101010101" pitchFamily="49" charset="-122"/>
                      </a:endParaRPr>
                    </a:p>
                  </a:txBody>
                  <a:tcPr marL="101917" marR="0" marT="63817" marB="63817" anchor="ctr" anchorCtr="0"/>
                </a:tc>
              </a:tr>
            </a:tbl>
          </a:graphicData>
        </a:graphic>
      </p:graphicFrame>
    </p:spTree>
    <p:custDataLst>
      <p:tags r:id="rId3"/>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11455" y="247650"/>
            <a:ext cx="11753215"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12" name="矩形 11"/>
          <p:cNvSpPr/>
          <p:nvPr/>
        </p:nvSpPr>
        <p:spPr>
          <a:xfrm>
            <a:off x="1651000" y="1618615"/>
            <a:ext cx="1069340" cy="48336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1725295" y="2325370"/>
            <a:ext cx="1502410" cy="156210"/>
          </a:xfrm>
          <a:prstGeom prst="rect">
            <a:avLst/>
          </a:prstGeom>
          <a:noFill/>
        </p:spPr>
        <p:txBody>
          <a:bodyPr wrap="square" rtlCol="0">
            <a:noAutofit/>
            <a:scene3d>
              <a:camera prst="orthographicFront"/>
              <a:lightRig rig="threePt" dir="t"/>
            </a:scene3d>
          </a:bodyPr>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目</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录</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7" name="矩形 6"/>
          <p:cNvSpPr/>
          <p:nvPr/>
        </p:nvSpPr>
        <p:spPr>
          <a:xfrm>
            <a:off x="3432175" y="3789680"/>
            <a:ext cx="7861300" cy="7340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sz="2800" b="1" spc="500">
                <a:solidFill>
                  <a:schemeClr val="bg2"/>
                </a:solidFill>
                <a:effectLst>
                  <a:outerShdw blurRad="38100" dist="38100" dir="2700000" algn="tl">
                    <a:srgbClr val="000000">
                      <a:alpha val="43137"/>
                    </a:srgbClr>
                  </a:outerShdw>
                </a:effectLst>
                <a:uFillTx/>
                <a:sym typeface="+mn-ea"/>
              </a:rPr>
              <a:t>一、出台背景与重大意义</a:t>
            </a:r>
            <a:endParaRPr lang="zh-CN" altLang="en-US" sz="2800" b="1" spc="500">
              <a:solidFill>
                <a:schemeClr val="bg2"/>
              </a:solidFill>
              <a:effectLst>
                <a:outerShdw blurRad="38100" dist="38100" dir="2700000" algn="tl">
                  <a:srgbClr val="000000">
                    <a:alpha val="43137"/>
                  </a:srgbClr>
                </a:outerShdw>
              </a:effectLst>
              <a:uFillTx/>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6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迎接监督检查的准备工</a:t>
            </a: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作</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30120"/>
            <a:ext cx="556323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国家矿山安全监察局将以 “四不两直” 的方式，通过国家矿山安全监察督政、下沉一线督导等方式，对各地贯彻落实情况开展有穿透力的监督检查，并以适当方式反馈省级党委、政府主要负责同志。</a:t>
            </a:r>
            <a:endPar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custDataLst>
              <p:tags r:id="rId3"/>
            </p:custDataLst>
          </p:nvPr>
        </p:nvSpPr>
        <p:spPr>
          <a:xfrm>
            <a:off x="6007735" y="2230120"/>
            <a:ext cx="588645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760"/>
              </a:lnSpc>
            </a:pPr>
            <a:r>
              <a:rPr lang="en-US" altLang="zh-CN" sz="16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6" name="圆角矩形 5"/>
          <p:cNvSpPr/>
          <p:nvPr/>
        </p:nvSpPr>
        <p:spPr>
          <a:xfrm>
            <a:off x="855345" y="2568575"/>
            <a:ext cx="4419600" cy="505460"/>
          </a:xfrm>
          <a:prstGeom prst="roundRect">
            <a:avLst/>
          </a:prstGeom>
          <a:solidFill>
            <a:srgbClr val="FF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ctr" fontAlgn="auto">
              <a:lnSpc>
                <a:spcPts val="2260"/>
              </a:lnSpc>
            </a:pPr>
            <a:r>
              <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迎接国家矿山安全监察局监督检查</a:t>
            </a:r>
            <a:endPar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7" name="表格 6"/>
          <p:cNvGraphicFramePr/>
          <p:nvPr>
            <p:custDataLst>
              <p:tags r:id="rId4"/>
            </p:custDataLst>
          </p:nvPr>
        </p:nvGraphicFramePr>
        <p:xfrm>
          <a:off x="6006465" y="2228850"/>
          <a:ext cx="5888355" cy="4359275"/>
        </p:xfrm>
        <a:graphic>
          <a:graphicData uri="http://schemas.openxmlformats.org/drawingml/2006/table">
            <a:tbl>
              <a:tblPr firstRow="1" bandRow="1">
                <a:tableStyleId>{5C22544A-7EE6-4342-B048-85BDC9FD1C3A}</a:tableStyleId>
              </a:tblPr>
              <a:tblGrid>
                <a:gridCol w="809625"/>
                <a:gridCol w="1356360"/>
                <a:gridCol w="3722370"/>
              </a:tblGrid>
              <a:tr h="871855">
                <a:tc>
                  <a:txBody>
                    <a:bodyPr/>
                    <a:p>
                      <a:pPr algn="ctr"/>
                      <a:r>
                        <a:rPr lang="zh-CN" altLang="en-US" sz="1800" b="0" i="0">
                          <a:solidFill>
                            <a:schemeClr val="bg1"/>
                          </a:solidFill>
                          <a:latin typeface="黑体" panose="02010609060101010101" pitchFamily="49" charset="-122"/>
                          <a:ea typeface="黑体" panose="02010609060101010101" pitchFamily="49" charset="-122"/>
                        </a:rPr>
                        <a:t>序号</a:t>
                      </a:r>
                      <a:endParaRPr lang="zh-CN" altLang="en-US" sz="1800" b="0" i="0">
                        <a:solidFill>
                          <a:schemeClr val="bg1"/>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800" b="0" i="0">
                          <a:solidFill>
                            <a:schemeClr val="bg1"/>
                          </a:solidFill>
                          <a:latin typeface="黑体" panose="02010609060101010101" pitchFamily="49" charset="-122"/>
                          <a:ea typeface="黑体" panose="02010609060101010101" pitchFamily="49" charset="-122"/>
                        </a:rPr>
                        <a:t>准备事项</a:t>
                      </a:r>
                      <a:endParaRPr lang="zh-CN" altLang="en-US" sz="1800" b="0" i="0">
                        <a:solidFill>
                          <a:schemeClr val="bg1"/>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ctr"/>
                      <a:r>
                        <a:rPr lang="zh-CN" altLang="en-US" sz="1800" b="0" i="0">
                          <a:solidFill>
                            <a:schemeClr val="bg1"/>
                          </a:solidFill>
                          <a:latin typeface="黑体" panose="02010609060101010101" pitchFamily="49" charset="-122"/>
                          <a:ea typeface="黑体" panose="02010609060101010101" pitchFamily="49" charset="-122"/>
                        </a:rPr>
                        <a:t>具体要求</a:t>
                      </a:r>
                      <a:endParaRPr lang="zh-CN" altLang="en-US" sz="1800" b="0" i="0">
                        <a:solidFill>
                          <a:schemeClr val="bg1"/>
                        </a:solidFill>
                        <a:latin typeface="黑体" panose="02010609060101010101" pitchFamily="49" charset="-122"/>
                        <a:ea typeface="黑体" panose="02010609060101010101" pitchFamily="49" charset="-122"/>
                      </a:endParaRPr>
                    </a:p>
                  </a:txBody>
                  <a:tcPr marL="101917" marR="101917" marT="63817" marB="63817" anchor="ctr" anchorCtr="0"/>
                </a:tc>
              </a:tr>
              <a:tr h="871855">
                <a:tc>
                  <a:txBody>
                    <a:bodyPr/>
                    <a:p>
                      <a:pPr algn="ctr"/>
                      <a:r>
                        <a:rPr lang="en-US" altLang="zh-CN" sz="1600" b="0" i="0">
                          <a:solidFill>
                            <a:srgbClr val="0F1115"/>
                          </a:solidFill>
                          <a:latin typeface="黑体" panose="02010609060101010101" pitchFamily="49" charset="-122"/>
                          <a:ea typeface="黑体" panose="02010609060101010101" pitchFamily="49" charset="-122"/>
                        </a:rPr>
                        <a:t>1</a:t>
                      </a:r>
                      <a:endParaRPr lang="en-US" altLang="zh-CN" sz="16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资料准备</a:t>
                      </a:r>
                      <a:endParaRPr lang="zh-CN" altLang="en-US" sz="16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l"/>
                      <a:r>
                        <a:rPr lang="zh-CN" altLang="en-US" sz="1600" b="0" i="0">
                          <a:solidFill>
                            <a:srgbClr val="0F1115"/>
                          </a:solidFill>
                          <a:latin typeface="黑体" panose="02010609060101010101" pitchFamily="49" charset="-122"/>
                          <a:ea typeface="黑体" panose="02010609060101010101" pitchFamily="49" charset="-122"/>
                          <a:cs typeface="黑体" panose="02010609060101010101" pitchFamily="49" charset="-122"/>
                        </a:rPr>
                        <a:t>“八条硬措施”硬落实情况检视材料、整改方案。</a:t>
                      </a:r>
                      <a:endParaRPr lang="en-US" altLang="zh-CN" sz="1600" b="0" i="0">
                        <a:solidFill>
                          <a:srgbClr val="0F1115"/>
                        </a:solidFill>
                        <a:latin typeface="黑体" panose="02010609060101010101" pitchFamily="49" charset="-122"/>
                        <a:ea typeface="黑体" panose="02010609060101010101" pitchFamily="49" charset="-122"/>
                        <a:cs typeface="黑体" panose="02010609060101010101" pitchFamily="49" charset="-122"/>
                      </a:endParaRPr>
                    </a:p>
                  </a:txBody>
                  <a:tcPr marL="101917" marR="0" marT="63817" marB="63817" anchor="ctr" anchorCtr="0"/>
                </a:tc>
              </a:tr>
              <a:tr h="871855">
                <a:tc>
                  <a:txBody>
                    <a:bodyPr/>
                    <a:p>
                      <a:pPr algn="ctr"/>
                      <a:r>
                        <a:rPr lang="en-US" altLang="zh-CN" sz="1600" b="0" i="0">
                          <a:solidFill>
                            <a:srgbClr val="0F1115"/>
                          </a:solidFill>
                          <a:latin typeface="黑体" panose="02010609060101010101" pitchFamily="49" charset="-122"/>
                          <a:ea typeface="黑体" panose="02010609060101010101" pitchFamily="49" charset="-122"/>
                        </a:rPr>
                        <a:t>2</a:t>
                      </a:r>
                      <a:endParaRPr lang="en-US" altLang="zh-CN" sz="16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现场准备</a:t>
                      </a:r>
                      <a:endParaRPr lang="zh-CN" altLang="en-US" sz="16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l"/>
                      <a:r>
                        <a:rPr lang="zh-CN" altLang="en-US" sz="1600" b="0" i="0">
                          <a:solidFill>
                            <a:srgbClr val="0F1115"/>
                          </a:solidFill>
                          <a:latin typeface="黑体" panose="02010609060101010101" pitchFamily="49" charset="-122"/>
                          <a:ea typeface="黑体" panose="02010609060101010101" pitchFamily="49" charset="-122"/>
                        </a:rPr>
                        <a:t>确保安全生产条件、现场管理规范。</a:t>
                      </a:r>
                      <a:endParaRPr lang="zh-CN" altLang="en-US" sz="1600" b="0" i="0">
                        <a:solidFill>
                          <a:srgbClr val="0F1115"/>
                        </a:solidFill>
                        <a:latin typeface="黑体" panose="02010609060101010101" pitchFamily="49" charset="-122"/>
                        <a:ea typeface="黑体" panose="02010609060101010101" pitchFamily="49" charset="-122"/>
                      </a:endParaRPr>
                    </a:p>
                  </a:txBody>
                  <a:tcPr marL="101917" marR="0" marT="63817" marB="63817" anchor="ctr" anchorCtr="0"/>
                </a:tc>
              </a:tr>
              <a:tr h="871855">
                <a:tc>
                  <a:txBody>
                    <a:bodyPr/>
                    <a:p>
                      <a:pPr algn="ctr"/>
                      <a:r>
                        <a:rPr lang="en-US" altLang="zh-CN" sz="1600" b="0" i="0">
                          <a:solidFill>
                            <a:srgbClr val="0F1115"/>
                          </a:solidFill>
                          <a:latin typeface="黑体" panose="02010609060101010101" pitchFamily="49" charset="-122"/>
                          <a:ea typeface="黑体" panose="02010609060101010101" pitchFamily="49" charset="-122"/>
                        </a:rPr>
                        <a:t>3</a:t>
                      </a:r>
                      <a:endParaRPr lang="en-US" altLang="zh-CN" sz="16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人员准备</a:t>
                      </a:r>
                      <a:endParaRPr lang="zh-CN" altLang="en-US" sz="16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l"/>
                      <a:r>
                        <a:rPr lang="zh-CN" altLang="en-US" sz="1600" b="0" i="0">
                          <a:solidFill>
                            <a:srgbClr val="0F1115"/>
                          </a:solidFill>
                          <a:latin typeface="黑体" panose="02010609060101010101" pitchFamily="49" charset="-122"/>
                          <a:ea typeface="黑体" panose="02010609060101010101" pitchFamily="49" charset="-122"/>
                        </a:rPr>
                        <a:t>关键岗位人员在岗在位、应知应会。</a:t>
                      </a:r>
                      <a:endParaRPr lang="zh-CN" altLang="en-US" sz="1600" b="0" i="0">
                        <a:solidFill>
                          <a:srgbClr val="0F1115"/>
                        </a:solidFill>
                        <a:latin typeface="黑体" panose="02010609060101010101" pitchFamily="49" charset="-122"/>
                        <a:ea typeface="黑体" panose="02010609060101010101" pitchFamily="49" charset="-122"/>
                      </a:endParaRPr>
                    </a:p>
                  </a:txBody>
                  <a:tcPr marL="101917" marR="0" marT="63817" marB="63817" anchor="ctr" anchorCtr="0"/>
                </a:tc>
              </a:tr>
              <a:tr h="871855">
                <a:tc>
                  <a:txBody>
                    <a:bodyPr/>
                    <a:p>
                      <a:pPr algn="ctr"/>
                      <a:r>
                        <a:rPr lang="en-US" altLang="zh-CN" sz="1600" b="0" i="0">
                          <a:solidFill>
                            <a:srgbClr val="0F1115"/>
                          </a:solidFill>
                          <a:latin typeface="黑体" panose="02010609060101010101" pitchFamily="49" charset="-122"/>
                          <a:ea typeface="黑体" panose="02010609060101010101" pitchFamily="49" charset="-122"/>
                        </a:rPr>
                        <a:t>4</a:t>
                      </a:r>
                      <a:endParaRPr lang="en-US" altLang="zh-CN" sz="1600" b="0" i="0">
                        <a:solidFill>
                          <a:srgbClr val="0F1115"/>
                        </a:solidFill>
                        <a:latin typeface="黑体" panose="02010609060101010101" pitchFamily="49" charset="-122"/>
                        <a:ea typeface="黑体" panose="02010609060101010101" pitchFamily="49" charset="-122"/>
                      </a:endParaRPr>
                    </a:p>
                  </a:txBody>
                  <a:tcPr marL="0" marR="101917" marT="63817" marB="63817" anchor="ctr" anchorCtr="0"/>
                </a:tc>
                <a:tc>
                  <a:txBody>
                    <a:bodyPr/>
                    <a:p>
                      <a:pPr algn="ctr"/>
                      <a:r>
                        <a:rPr lang="zh-CN" altLang="en-US" sz="1600" b="0" i="0">
                          <a:solidFill>
                            <a:srgbClr val="0F1115"/>
                          </a:solidFill>
                          <a:latin typeface="黑体" panose="02010609060101010101" pitchFamily="49" charset="-122"/>
                          <a:ea typeface="黑体" panose="02010609060101010101" pitchFamily="49" charset="-122"/>
                        </a:rPr>
                        <a:t>整改准备</a:t>
                      </a:r>
                      <a:endParaRPr lang="zh-CN" altLang="en-US" sz="1600" b="0" i="0">
                        <a:solidFill>
                          <a:srgbClr val="0F1115"/>
                        </a:solidFill>
                        <a:latin typeface="黑体" panose="02010609060101010101" pitchFamily="49" charset="-122"/>
                        <a:ea typeface="黑体" panose="02010609060101010101" pitchFamily="49" charset="-122"/>
                      </a:endParaRPr>
                    </a:p>
                  </a:txBody>
                  <a:tcPr marL="101917" marR="101917" marT="63817" marB="63817" anchor="ctr" anchorCtr="0"/>
                </a:tc>
                <a:tc>
                  <a:txBody>
                    <a:bodyPr/>
                    <a:p>
                      <a:pPr algn="l"/>
                      <a:r>
                        <a:rPr lang="zh-CN" altLang="en-US" sz="1600" b="0" i="0">
                          <a:solidFill>
                            <a:srgbClr val="0F1115"/>
                          </a:solidFill>
                          <a:latin typeface="黑体" panose="02010609060101010101" pitchFamily="49" charset="-122"/>
                          <a:ea typeface="黑体" panose="02010609060101010101" pitchFamily="49" charset="-122"/>
                        </a:rPr>
                        <a:t>已发现的问题必须已制定整改方案并开始整改。</a:t>
                      </a:r>
                      <a:endParaRPr lang="zh-CN" altLang="en-US" sz="1600" b="0" i="0">
                        <a:solidFill>
                          <a:srgbClr val="0F1115"/>
                        </a:solidFill>
                        <a:latin typeface="黑体" panose="02010609060101010101" pitchFamily="49" charset="-122"/>
                        <a:ea typeface="黑体" panose="02010609060101010101" pitchFamily="49" charset="-122"/>
                      </a:endParaRPr>
                    </a:p>
                  </a:txBody>
                  <a:tcPr marL="101917" marR="0" marT="63817" marB="63817" anchor="ctr" anchorCtr="0"/>
                </a:tc>
              </a:tr>
            </a:tbl>
          </a:graphicData>
        </a:graphic>
      </p:graphicFrame>
    </p:spTree>
    <p:custDataLst>
      <p:tags r:id="rId5"/>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7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贯彻落实执行注意事</a:t>
            </a:r>
            <a:r>
              <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项</a:t>
            </a:r>
            <a:endParaRPr lang="zh-CN" altLang="en-US" sz="32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30120"/>
            <a:ext cx="78714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b="1"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2000" b="1"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、不走过场</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——不是一般性部署，而是必须坚决执行的“硬措施”。</a:t>
            </a:r>
            <a:endPar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b="1"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b="1"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、不搞变通</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——逐条对照、逐项落实，不能选择性执行。</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b="1"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000" b="1"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、不留死角</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——覆盖所有生产建设矿井、所有岗位、所有环节。</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b="1"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4</a:t>
            </a:r>
            <a:r>
              <a:rPr lang="zh-CN" altLang="en-US" sz="2000" b="1"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、不等待观望</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——立即行动，不等不靠。</a:t>
            </a:r>
            <a:endPar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760"/>
              </a:lnSpc>
            </a:pPr>
            <a:r>
              <a:rPr lang="en-US" altLang="zh-CN"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b="1"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5</a:t>
            </a:r>
            <a:r>
              <a:rPr lang="zh-CN" altLang="en-US" sz="2000" b="1"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、不推诿扯皮</a:t>
            </a:r>
            <a:r>
              <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——企业主要负责人是第一责任人，必须亲力亲为。</a:t>
            </a:r>
            <a:endParaRPr lang="zh-CN" altLang="en-US" sz="20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4" name="矩形 3"/>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8" name="图片 7"/>
          <p:cNvPicPr>
            <a:picLocks noChangeAspect="1"/>
          </p:cNvPicPr>
          <p:nvPr/>
        </p:nvPicPr>
        <p:blipFill>
          <a:blip r:embed="rId3"/>
          <a:stretch>
            <a:fillRect/>
          </a:stretch>
        </p:blipFill>
        <p:spPr>
          <a:xfrm>
            <a:off x="8460105" y="2326640"/>
            <a:ext cx="3337560" cy="419671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11455" y="247650"/>
            <a:ext cx="11753215"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12" name="矩形 11"/>
          <p:cNvSpPr/>
          <p:nvPr/>
        </p:nvSpPr>
        <p:spPr>
          <a:xfrm>
            <a:off x="1651000" y="1618615"/>
            <a:ext cx="1069340" cy="48336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1725295" y="2325370"/>
            <a:ext cx="1502410" cy="156210"/>
          </a:xfrm>
          <a:prstGeom prst="rect">
            <a:avLst/>
          </a:prstGeom>
          <a:noFill/>
        </p:spPr>
        <p:txBody>
          <a:bodyPr wrap="square" rtlCol="0">
            <a:noAutofit/>
            <a:scene3d>
              <a:camera prst="orthographicFront"/>
              <a:lightRig rig="threePt" dir="t"/>
            </a:scene3d>
          </a:bodyPr>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目</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a:p>
            <a:r>
              <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录</a:t>
            </a:r>
            <a:endParaRPr lang="zh-CN" altLang="en-US" sz="540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7" name="矩形 6"/>
          <p:cNvSpPr/>
          <p:nvPr/>
        </p:nvSpPr>
        <p:spPr>
          <a:xfrm>
            <a:off x="3432175" y="3789680"/>
            <a:ext cx="7861300" cy="7340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buClrTx/>
              <a:buSzTx/>
              <a:buFontTx/>
            </a:pPr>
            <a:r>
              <a:rPr lang="zh-CN" altLang="en-US" sz="2800" b="1" spc="500">
                <a:solidFill>
                  <a:schemeClr val="bg2"/>
                </a:solidFill>
                <a:effectLst>
                  <a:outerShdw blurRad="38100" dist="38100" dir="2700000" algn="tl">
                    <a:srgbClr val="000000">
                      <a:alpha val="43137"/>
                    </a:srgbClr>
                  </a:outerShdw>
                </a:effectLst>
                <a:uFillTx/>
                <a:sym typeface="+mn-ea"/>
              </a:rPr>
              <a:t>五、总结与号召</a:t>
            </a:r>
            <a:endParaRPr lang="zh-CN" altLang="en-US" sz="2800" b="1" spc="500">
              <a:solidFill>
                <a:schemeClr val="bg2"/>
              </a:solidFill>
              <a:effectLst>
                <a:outerShdw blurRad="38100" dist="38100" dir="2700000" algn="tl">
                  <a:srgbClr val="000000">
                    <a:alpha val="43137"/>
                  </a:srgbClr>
                </a:outerShdw>
              </a:effectLst>
              <a:uFillTx/>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81610" y="227965"/>
            <a:ext cx="11712575"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spc="3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791970" y="1308100"/>
            <a:ext cx="865060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4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总结与号</a:t>
            </a:r>
            <a:r>
              <a:rPr lang="zh-CN" altLang="en-US" sz="3200" b="1" spc="4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召</a:t>
            </a:r>
            <a:endParaRPr lang="zh-CN" altLang="en-US" sz="3200" b="1" spc="4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9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240"/>
              </a:lnSpc>
            </a:pPr>
            <a:r>
              <a:rPr lang="en-US" altLang="zh-CN" sz="2000" b="1" spc="3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400" b="1" spc="300" dirty="0">
                <a:solidFill>
                  <a:srgbClr val="FFFF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一、总</a:t>
            </a:r>
            <a:r>
              <a:rPr lang="en-US" altLang="zh-CN" sz="2400" b="1" spc="300" dirty="0">
                <a:solidFill>
                  <a:srgbClr val="FFFF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400" b="1" spc="300" dirty="0">
                <a:solidFill>
                  <a:srgbClr val="FFFF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结</a:t>
            </a:r>
            <a:endParaRPr lang="en-US" altLang="zh-CN" sz="2400" b="1" spc="300" dirty="0">
              <a:solidFill>
                <a:srgbClr val="FFFF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240"/>
              </a:lnSpc>
            </a:pPr>
            <a:r>
              <a:rPr lang="en-US" altLang="zh-CN" sz="2000" b="1" spc="3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b="1" spc="3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这份矿安〔2026〕80号文件，是在煤矿安全生产形势极端严峻复杂的关键时刻发布的一份紧急通知 ，八条硬措施条条都是硬杠杠，要求的是硬落实 。</a:t>
            </a:r>
            <a:endParaRPr lang="en-US" altLang="zh-CN" sz="2000" b="1" spc="3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endParaRPr>
          </a:p>
          <a:p>
            <a:pPr algn="l" fontAlgn="auto">
              <a:lnSpc>
                <a:spcPts val="3240"/>
              </a:lnSpc>
              <a:buClrTx/>
              <a:buSzTx/>
              <a:buFontTx/>
            </a:pPr>
            <a:r>
              <a:rPr lang="en-US" altLang="zh-CN" sz="2000" b="1" spc="3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400" b="1" spc="300" dirty="0">
                <a:solidFill>
                  <a:srgbClr val="FFFF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二、号</a:t>
            </a:r>
            <a:r>
              <a:rPr lang="en-US" altLang="zh-CN" sz="2400" b="1" spc="300" dirty="0">
                <a:solidFill>
                  <a:srgbClr val="FFFF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400" b="1" spc="300" dirty="0">
                <a:solidFill>
                  <a:srgbClr val="FFFF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召</a:t>
            </a:r>
            <a:endParaRPr lang="zh-CN" altLang="en-US" sz="2400" b="1" spc="300" dirty="0">
              <a:solidFill>
                <a:srgbClr val="FFFF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240"/>
              </a:lnSpc>
            </a:pPr>
            <a:r>
              <a:rPr lang="en-US" altLang="zh-CN" sz="2000" b="1" spc="3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b="1" spc="3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让我们以对党和人民高度负责的态度，坚决贯彻落实习近平总书记重要指示精神，认真落实中央领导同志批示要求，深刻汲取“5·22”特别重大事故教训，强力推进“八条硬措施”硬落实，全力防范煤矿重特大事故，切实把责任压紧压实到基层末梢、一线现场，落实到具体场景、具体岗位、具体人员，以忠诚干净担当的正能量消解事故的负效应！</a:t>
            </a:r>
            <a:endParaRPr lang="en-US" altLang="zh-CN" sz="2400" b="1" spc="300" dirty="0">
              <a:solidFill>
                <a:srgbClr val="FF00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endParaRPr>
          </a:p>
          <a:p>
            <a:pPr indent="0" algn="ctr" fontAlgn="auto">
              <a:lnSpc>
                <a:spcPts val="3840"/>
              </a:lnSpc>
            </a:pPr>
            <a:r>
              <a:rPr lang="zh-CN" altLang="en-US" sz="2600" spc="300" dirty="0">
                <a:solidFill>
                  <a:srgbClr val="FF00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安全生产，重于泰山；八条硬措施，必须硬落实！</a:t>
            </a:r>
            <a:endParaRPr lang="zh-CN" altLang="en-US" sz="2600" spc="300" dirty="0">
              <a:solidFill>
                <a:srgbClr val="FF00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71450" y="247650"/>
            <a:ext cx="11722735"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600"/>
              </a:spcAft>
              <a:buNone/>
            </a:pPr>
            <a:endParaRPr lang="zh-CN" altLang="en-US" sz="2800" b="1">
              <a:ln w="10160">
                <a:solidFill>
                  <a:schemeClr val="accent5"/>
                </a:solidFill>
                <a:prstDash val="solid"/>
              </a:ln>
              <a:solidFill>
                <a:srgbClr val="FFC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r>
              <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rPr>
              <a:t>           </a:t>
            </a: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endPar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l" fontAlgn="auto">
              <a:lnSpc>
                <a:spcPts val="3140"/>
              </a:lnSpc>
              <a:spcBef>
                <a:spcPts val="0"/>
              </a:spcBef>
              <a:spcAft>
                <a:spcPts val="0"/>
              </a:spcAft>
              <a:buNone/>
            </a:pPr>
            <a:r>
              <a:rPr 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rPr>
              <a:t> </a:t>
            </a:r>
            <a:endParaRPr lang="zh-CN" altLang="en-US" sz="2800"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9460" name="矩形 1"/>
          <p:cNvSpPr/>
          <p:nvPr>
            <p:custDataLst>
              <p:tags r:id="rId1"/>
            </p:custDataLst>
          </p:nvPr>
        </p:nvSpPr>
        <p:spPr>
          <a:xfrm>
            <a:off x="2831465" y="1274445"/>
            <a:ext cx="6272530"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eaLnBrk="1" latinLnBrk="1" hangingPunct="1">
              <a:buFont typeface="Arial" panose="020B0604020202020204" pitchFamily="34" charset="0"/>
              <a:buNone/>
            </a:pPr>
            <a:r>
              <a:rPr lang="en-US" altLang="zh-CN" sz="3600" b="1" spc="176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 </a:t>
            </a:r>
            <a:r>
              <a:rPr lang="zh-CN" sz="36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结</a:t>
            </a:r>
            <a:r>
              <a:rPr lang="en-US" altLang="zh-CN" sz="36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    </a:t>
            </a:r>
            <a:r>
              <a:rPr lang="zh-CN" sz="36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语</a:t>
            </a:r>
            <a:endParaRPr lang="zh-CN" sz="3600" b="1"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0" y="2276475"/>
            <a:ext cx="12192000" cy="458152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ctr" fontAlgn="auto">
              <a:lnSpc>
                <a:spcPts val="5000"/>
              </a:lnSpc>
              <a:spcAft>
                <a:spcPts val="1200"/>
              </a:spcAft>
            </a:pPr>
            <a:r>
              <a:rPr lang="zh-CN" altLang="en-US" sz="2800" b="1" spc="4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感谢各位同仁阅览与下载使用</a:t>
            </a:r>
            <a:endParaRPr lang="zh-CN" altLang="en-US" sz="2800" b="1" spc="4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endParaRPr>
          </a:p>
          <a:p>
            <a:pPr indent="0" algn="ctr" fontAlgn="auto">
              <a:lnSpc>
                <a:spcPts val="5000"/>
              </a:lnSpc>
              <a:spcAft>
                <a:spcPts val="1200"/>
              </a:spcAft>
            </a:pPr>
            <a:r>
              <a:rPr lang="zh-CN" altLang="en-US" sz="2400" b="1" spc="3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不当之处，欢迎各位批评指正，共同探讨提升矿山安全管理水</a:t>
            </a:r>
            <a:r>
              <a:rPr lang="zh-CN" altLang="en-US" sz="2400" b="1"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平</a:t>
            </a:r>
            <a:endParaRPr lang="zh-CN" altLang="en-US" sz="2000" b="1" spc="1000" dirty="0">
              <a:solidFill>
                <a:schemeClr val="bg1"/>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endParaRPr>
          </a:p>
          <a:p>
            <a:pPr indent="0" algn="ctr" fontAlgn="auto">
              <a:lnSpc>
                <a:spcPts val="5000"/>
              </a:lnSpc>
              <a:spcAft>
                <a:spcPts val="1200"/>
              </a:spcAft>
            </a:pPr>
            <a:r>
              <a:rPr lang="zh-CN" altLang="en-US" sz="2400" b="1" dirty="0">
                <a:solidFill>
                  <a:srgbClr val="FFC000"/>
                </a:solidFill>
                <a:uFillTx/>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400" b="1" spc="300" dirty="0">
                <a:solidFill>
                  <a:srgbClr val="FFC0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业务交流与咨询合</a:t>
            </a:r>
            <a:r>
              <a:rPr lang="zh-CN" altLang="en-US" sz="2400" b="1" dirty="0">
                <a:solidFill>
                  <a:srgbClr val="FFC000"/>
                </a:solidFill>
                <a:effectLst>
                  <a:outerShdw blurRad="38100" dist="38100" dir="2700000" algn="tl">
                    <a:srgbClr val="000000">
                      <a:alpha val="43137"/>
                    </a:srgbClr>
                  </a:outerShdw>
                </a:effectLst>
                <a:uFillTx/>
                <a:latin typeface="黑体" panose="02010609060101010101" pitchFamily="49" charset="-122"/>
                <a:ea typeface="黑体" panose="02010609060101010101" pitchFamily="49" charset="-122"/>
                <a:cs typeface="黑体" panose="02010609060101010101" pitchFamily="49" charset="-122"/>
                <a:sym typeface="+mn-ea"/>
              </a:rPr>
              <a:t>作</a:t>
            </a:r>
            <a:r>
              <a:rPr lang="zh-CN" altLang="en-US" sz="2400" b="1" dirty="0">
                <a:solidFill>
                  <a:srgbClr val="FFC000"/>
                </a:solidFill>
                <a:uFillTx/>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sz="2400" b="1" dirty="0">
              <a:solidFill>
                <a:srgbClr val="FFC000"/>
              </a:solidFill>
              <a:uFillTx/>
              <a:latin typeface="黑体" panose="02010609060101010101" pitchFamily="49" charset="-122"/>
              <a:ea typeface="黑体" panose="02010609060101010101" pitchFamily="49" charset="-122"/>
              <a:cs typeface="黑体" panose="02010609060101010101" pitchFamily="49" charset="-122"/>
              <a:sym typeface="+mn-ea"/>
            </a:endParaRPr>
          </a:p>
          <a:p>
            <a:pPr indent="0" algn="ctr" fontAlgn="auto">
              <a:lnSpc>
                <a:spcPts val="5000"/>
              </a:lnSpc>
              <a:spcAft>
                <a:spcPts val="1200"/>
              </a:spcAft>
            </a:pPr>
            <a:r>
              <a:rPr lang="zh-CN" altLang="en-US" sz="2800" b="1" dirty="0">
                <a:solidFill>
                  <a:srgbClr val="FFFF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宋体" panose="02010600030101010101" pitchFamily="2" charset="-122"/>
                <a:sym typeface="+mn-ea"/>
              </a:rPr>
              <a:t>联系电话：</a:t>
            </a:r>
            <a:r>
              <a:rPr lang="zh-CN" altLang="en-US" sz="2800" b="1" spc="300" dirty="0">
                <a:solidFill>
                  <a:srgbClr val="FFFF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宋体" panose="02010600030101010101" pitchFamily="2" charset="-122"/>
                <a:sym typeface="+mn-ea"/>
              </a:rPr>
              <a:t>1531955215</a:t>
            </a:r>
            <a:r>
              <a:rPr lang="zh-CN" altLang="en-US" sz="2800" b="1" dirty="0">
                <a:solidFill>
                  <a:srgbClr val="FFFF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宋体" panose="02010600030101010101" pitchFamily="2" charset="-122"/>
                <a:sym typeface="+mn-ea"/>
              </a:rPr>
              <a:t>6 | 电子邮箱：</a:t>
            </a:r>
            <a:r>
              <a:rPr lang="zh-CN" altLang="en-US" sz="2800" b="1" spc="300" dirty="0">
                <a:solidFill>
                  <a:srgbClr val="FFFF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宋体" panose="02010600030101010101" pitchFamily="2" charset="-122"/>
                <a:sym typeface="+mn-ea"/>
              </a:rPr>
              <a:t>244092710@qq.co</a:t>
            </a:r>
            <a:r>
              <a:rPr lang="zh-CN" altLang="en-US" sz="2800" b="1" dirty="0">
                <a:solidFill>
                  <a:srgbClr val="FFFF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宋体" panose="02010600030101010101" pitchFamily="2" charset="-122"/>
                <a:sym typeface="+mn-ea"/>
              </a:rPr>
              <a:t>m</a:t>
            </a:r>
            <a:endParaRPr lang="zh-CN" altLang="en-US" sz="2800" b="1" dirty="0">
              <a:solidFill>
                <a:srgbClr val="FFFF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宋体" panose="02010600030101010101" pitchFamily="2"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plus(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当前煤矿安全生产严峻形</a:t>
            </a:r>
            <a:r>
              <a:rPr lang="zh-CN" altLang="en-US" sz="3200" b="1" spc="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势</a:t>
            </a:r>
            <a:endParaRPr lang="zh-CN" altLang="en-US" sz="3200" b="1" spc="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660"/>
              </a:lnSpc>
            </a:pPr>
            <a:r>
              <a:rPr lang="en-US" altLang="zh-CN" sz="1600" dirty="0">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一、当前煤矿安全生产面临“三期叠加”的严峻挑战</a:t>
            </a:r>
            <a:endParaRPr lang="en-US" altLang="zh-CN"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、煤矿安全生产艰难期——当前正值煤矿安全生产的困难时期。</a:t>
            </a:r>
            <a:endParaRPr lang="zh-CN" altLang="en-US" sz="2000" dirty="0">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、煤炭迎峰度夏保供关键期——能源保供压力与安全生产的矛盾凸显。</a:t>
            </a:r>
            <a:endParaRPr lang="en-US" altLang="zh-CN" sz="2000" dirty="0">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3</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、汛期灾害天气日趋增多——耦合叠加汛期各类自然灾害风险。</a:t>
            </a:r>
            <a:endParaRPr lang="zh-CN" altLang="en-US" sz="2000" dirty="0">
              <a:latin typeface="黑体" panose="02010609060101010101" pitchFamily="49" charset="-122"/>
              <a:ea typeface="黑体" panose="02010609060101010101" pitchFamily="49" charset="-122"/>
              <a:cs typeface="黑体" panose="02010609060101010101" pitchFamily="49" charset="-122"/>
              <a:sym typeface="+mn-ea"/>
            </a:endParaRPr>
          </a:p>
          <a:p>
            <a:pPr algn="l" fontAlgn="auto">
              <a:lnSpc>
                <a:spcPts val="3660"/>
              </a:lnSpc>
              <a:buClrTx/>
              <a:buSzTx/>
              <a:buFontTx/>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二、严峻现实</a:t>
            </a:r>
            <a:endPar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煤矿生产安全事故及触目惊心涉险事故多发频发，统筹发展和安全面临新的挑战。</a:t>
            </a:r>
            <a:endParaRPr lang="zh-CN" altLang="en-US" sz="2000" dirty="0">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93125" y="2329180"/>
            <a:ext cx="3277235" cy="416687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文件出台的直接导火</a:t>
            </a:r>
            <a:r>
              <a:rPr lang="zh-CN" altLang="en-US" sz="3200" b="1" spc="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索</a:t>
            </a:r>
            <a:endParaRPr lang="zh-CN" altLang="en-US" sz="3200" b="1" spc="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6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一、山西长治山西通洲集团留神峪煤业有限公司“5·22”特别重大瓦斯爆炸事故</a:t>
            </a:r>
            <a:endPar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事故性质：特别重大瓦斯爆炸事故。</a:t>
            </a:r>
            <a:endParaRPr lang="en-US" altLang="zh-CN" sz="2000" dirty="0">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深刻教训：暴露出煤矿安全生产的深层次问题。</a:t>
            </a:r>
            <a:endParaRPr lang="en-US" altLang="zh-CN" sz="2000" dirty="0">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直接推动：中央领导同志批示要求深刻汲取事故教训。</a:t>
            </a:r>
            <a:endParaRPr lang="en-US" altLang="zh-CN" sz="2000" dirty="0">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二、文件目的</a:t>
            </a:r>
            <a:endParaRPr lang="zh-CN" altLang="en-US" sz="20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660"/>
              </a:lnSpc>
            </a:pP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dirty="0">
                <a:latin typeface="黑体" panose="02010609060101010101" pitchFamily="49" charset="-122"/>
                <a:ea typeface="黑体" panose="02010609060101010101" pitchFamily="49" charset="-122"/>
                <a:cs typeface="黑体" panose="02010609060101010101" pitchFamily="49" charset="-122"/>
                <a:sym typeface="+mn-ea"/>
              </a:rPr>
              <a:t>强力推进矿山安全“八条硬措施”硬落实，全力防范煤矿重特大事故，切实扭转煤矿安全生产被动局面。</a:t>
            </a:r>
            <a:endParaRPr lang="zh-CN" altLang="en-US" sz="2000" dirty="0">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92490" y="2324735"/>
            <a:ext cx="3298825" cy="416814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文件出台的政策背</a:t>
            </a:r>
            <a:r>
              <a:rPr lang="zh-CN" altLang="en-US" sz="3200" b="1" spc="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景</a:t>
            </a:r>
            <a:endParaRPr lang="zh-CN" altLang="en-US" sz="3200" b="1" spc="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11643360"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32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a:t>
            </a:r>
            <a:r>
              <a:rPr lang="zh-CN"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a:t>
            </a:r>
            <a:r>
              <a:rPr lang="zh-CN" altLang="en-US"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系列政策文件的延续与深化</a:t>
            </a:r>
            <a:endParaRPr lang="en-US" altLang="zh-CN" sz="24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260"/>
              </a:lnSpc>
            </a:pPr>
            <a:r>
              <a:rPr lang="en-US" altLang="zh-CN"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、矿安〔2025〕13号——《关于持续强力推进“八条硬措施”硬落实的通知》。</a:t>
            </a:r>
            <a:endParaRPr lang="en-US" altLang="zh-CN"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260"/>
              </a:lnSpc>
            </a:pPr>
            <a:r>
              <a:rPr lang="en-US" altLang="zh-CN"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、矿安〔2026〕77号——《关于进一步加强矿山安全生产主体责任落实的指导意见》。</a:t>
            </a:r>
            <a:endParaRPr lang="en-US" altLang="zh-CN"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260"/>
              </a:lnSpc>
            </a:pPr>
            <a:r>
              <a:rPr lang="en-US" altLang="zh-CN"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、矿安〔2026〕63号——《关于加强矿山企业反“三违”工作的通知》。</a:t>
            </a:r>
            <a:endParaRPr lang="en-US" altLang="zh-CN"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260"/>
              </a:lnSpc>
            </a:pPr>
            <a:r>
              <a:rPr lang="en-US" altLang="zh-CN"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、安委办〔2026〕5号——《关于开展矿山、化工、消防、工贸等重点行业领域“打非治违”工作的通知》。</a:t>
            </a:r>
            <a:endParaRPr lang="zh-CN" altLang="en-US"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260"/>
              </a:lnSpc>
            </a:pPr>
            <a:r>
              <a:rPr lang="en-US" altLang="zh-CN"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5</a:t>
            </a:r>
            <a:r>
              <a:rPr lang="zh-CN" altLang="en-US"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、矿安〔2026〕68号——《关于进一步加强煤矿瓦斯防治工作的紧急通知》。</a:t>
            </a:r>
            <a:endParaRPr lang="en-US" altLang="zh-CN"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3260"/>
              </a:lnSpc>
            </a:pPr>
            <a:r>
              <a:rPr lang="en-US" altLang="zh-CN"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6</a:t>
            </a:r>
            <a:r>
              <a:rPr lang="zh-CN" altLang="en-US"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、矿安〔2026〕62号——《关于加强煤矿人员入井前教育培训和现场风险隐患排查治理的通知》。</a:t>
            </a:r>
            <a:endParaRPr lang="zh-CN" altLang="en-US" sz="2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0655" y="227965"/>
            <a:ext cx="11733530" cy="797560"/>
          </a:xfrm>
        </p:spPr>
        <p:txBody>
          <a:bodyPr>
            <a:noAutofit/>
          </a:bodyPr>
          <a:p>
            <a:pPr algn="ctr"/>
            <a:r>
              <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rPr>
              <a:t>“八条硬措施”硬落实核心要义与煤矿落地执行关键抓手</a:t>
            </a:r>
            <a:endParaRPr lang="zh-CN" altLang="en-US" sz="3600" b="1" kern="16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sym typeface="+mn-ea"/>
            </a:endParaRPr>
          </a:p>
        </p:txBody>
      </p:sp>
      <p:sp>
        <p:nvSpPr>
          <p:cNvPr id="3" name="内容占位符 2"/>
          <p:cNvSpPr>
            <a:spLocks noGrp="1"/>
          </p:cNvSpPr>
          <p:nvPr>
            <p:ph idx="1"/>
          </p:nvPr>
        </p:nvSpPr>
        <p:spPr>
          <a:xfrm>
            <a:off x="250825" y="1308100"/>
            <a:ext cx="11643360" cy="5278120"/>
          </a:xfrm>
        </p:spPr>
        <p:txBody>
          <a:bodyPr>
            <a:normAutofit/>
          </a:bodyPr>
          <a:p>
            <a:pPr marL="0" indent="0" algn="ctr" fontAlgn="auto">
              <a:lnSpc>
                <a:spcPts val="4540"/>
              </a:lnSpc>
              <a:spcBef>
                <a:spcPts val="0"/>
              </a:spcBef>
              <a:spcAft>
                <a:spcPts val="0"/>
              </a:spcAft>
              <a:buNone/>
            </a:pPr>
            <a:endParaRPr lang="zh-CN" altLang="en-US" sz="4000" b="1" kern="1600" spc="200" dirty="0">
              <a:ln w="10160">
                <a:solidFill>
                  <a:schemeClr val="accent5"/>
                </a:solidFill>
                <a:prstDash val="solid"/>
              </a:ln>
              <a:solidFill>
                <a:srgbClr val="FF0000"/>
              </a:solidFill>
              <a:effectLst>
                <a:outerShdw blurRad="38100" dist="22860" dir="5400000" algn="tl" rotWithShape="0">
                  <a:srgbClr val="000000">
                    <a:alpha val="30000"/>
                  </a:srgbClr>
                </a:outerShdw>
              </a:effectLst>
              <a:uFillTx/>
              <a:latin typeface="+mj-lt"/>
              <a:ea typeface="+mj-ea"/>
              <a:cs typeface="+mj-cs"/>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a:p>
            <a:pPr marL="0" indent="0" algn="ctr" fontAlgn="auto">
              <a:lnSpc>
                <a:spcPts val="4540"/>
              </a:lnSpc>
              <a:spcBef>
                <a:spcPts val="0"/>
              </a:spcBef>
              <a:spcAft>
                <a:spcPts val="0"/>
              </a:spcAft>
              <a:buNone/>
            </a:pPr>
            <a:endParaRPr lang="zh-CN" altLang="en-US" sz="10665" b="1">
              <a:ln w="10160">
                <a:solidFill>
                  <a:schemeClr val="accent5"/>
                </a:solidFill>
                <a:prstDash val="solid"/>
              </a:ln>
              <a:solidFill>
                <a:srgbClr val="FF0000"/>
              </a:solidFill>
              <a:effectLst>
                <a:outerShdw blurRad="38100" dist="22860" dir="5400000" algn="tl" rotWithShape="0">
                  <a:srgbClr val="000000">
                    <a:alpha val="30000"/>
                  </a:srgbClr>
                </a:outerShdw>
              </a:effectLst>
              <a:sym typeface="+mn-ea"/>
            </a:endParaRPr>
          </a:p>
        </p:txBody>
      </p:sp>
      <p:sp>
        <p:nvSpPr>
          <p:cNvPr id="14" name="Freeform 10"/>
          <p:cNvSpPr/>
          <p:nvPr/>
        </p:nvSpPr>
        <p:spPr bwMode="auto">
          <a:xfrm>
            <a:off x="7620" y="1174115"/>
            <a:ext cx="12184380" cy="5683885"/>
          </a:xfrm>
          <a:custGeom>
            <a:avLst/>
            <a:gdLst>
              <a:gd name="T0" fmla="*/ 660 w 668"/>
              <a:gd name="T1" fmla="*/ 0 h 331"/>
              <a:gd name="T2" fmla="*/ 8 w 668"/>
              <a:gd name="T3" fmla="*/ 0 h 331"/>
              <a:gd name="T4" fmla="*/ 0 w 668"/>
              <a:gd name="T5" fmla="*/ 9 h 331"/>
              <a:gd name="T6" fmla="*/ 0 w 668"/>
              <a:gd name="T7" fmla="*/ 323 h 331"/>
              <a:gd name="T8" fmla="*/ 8 w 668"/>
              <a:gd name="T9" fmla="*/ 331 h 331"/>
              <a:gd name="T10" fmla="*/ 660 w 668"/>
              <a:gd name="T11" fmla="*/ 331 h 331"/>
              <a:gd name="T12" fmla="*/ 668 w 668"/>
              <a:gd name="T13" fmla="*/ 323 h 331"/>
              <a:gd name="T14" fmla="*/ 668 w 668"/>
              <a:gd name="T15" fmla="*/ 9 h 331"/>
              <a:gd name="T16" fmla="*/ 660 w 668"/>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331">
                <a:moveTo>
                  <a:pt x="660" y="0"/>
                </a:moveTo>
                <a:lnTo>
                  <a:pt x="8" y="0"/>
                </a:lnTo>
                <a:cubicBezTo>
                  <a:pt x="4" y="0"/>
                  <a:pt x="0" y="4"/>
                  <a:pt x="0" y="9"/>
                </a:cubicBezTo>
                <a:lnTo>
                  <a:pt x="0" y="323"/>
                </a:lnTo>
                <a:cubicBezTo>
                  <a:pt x="0" y="327"/>
                  <a:pt x="4" y="331"/>
                  <a:pt x="8" y="331"/>
                </a:cubicBezTo>
                <a:lnTo>
                  <a:pt x="660" y="331"/>
                </a:lnTo>
                <a:cubicBezTo>
                  <a:pt x="665" y="331"/>
                  <a:pt x="668" y="327"/>
                  <a:pt x="668" y="323"/>
                </a:cubicBezTo>
                <a:lnTo>
                  <a:pt x="668" y="9"/>
                </a:lnTo>
                <a:cubicBezTo>
                  <a:pt x="668" y="4"/>
                  <a:pt x="665" y="0"/>
                  <a:pt x="660" y="0"/>
                </a:cubicBezTo>
              </a:path>
            </a:pathLst>
          </a:custGeom>
          <a:gradFill flip="none" rotWithShape="1">
            <a:gsLst>
              <a:gs pos="64000">
                <a:srgbClr val="FFFFFF"/>
              </a:gs>
              <a:gs pos="0">
                <a:srgbClr val="DEDFE1"/>
              </a:gs>
            </a:gsLst>
            <a:path path="circle">
              <a:fillToRect l="100000" b="100000"/>
            </a:path>
            <a:tileRect t="-100000" r="-100000"/>
          </a:gradFill>
          <a:ln w="12700">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25400"/>
          </a:sp3d>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0" cap="none" spc="0" normalizeH="0" baseline="0" noProof="1">
              <a:ln>
                <a:noFill/>
              </a:ln>
              <a:solidFill>
                <a:sysClr val="windowText" lastClr="000000"/>
              </a:solidFill>
              <a:effectLst/>
              <a:uLnTx/>
              <a:uFillTx/>
              <a:latin typeface="+mn-lt"/>
              <a:ea typeface="+mn-ea"/>
              <a:cs typeface="+mn-cs"/>
            </a:endParaRPr>
          </a:p>
        </p:txBody>
      </p:sp>
      <p:sp>
        <p:nvSpPr>
          <p:cNvPr id="19460" name="矩形 1"/>
          <p:cNvSpPr/>
          <p:nvPr>
            <p:custDataLst>
              <p:tags r:id="rId1"/>
            </p:custDataLst>
          </p:nvPr>
        </p:nvSpPr>
        <p:spPr>
          <a:xfrm>
            <a:off x="1085850" y="1308100"/>
            <a:ext cx="9963785" cy="639445"/>
          </a:xfrm>
          <a:prstGeom prst="rect">
            <a:avLst/>
          </a:prstGeom>
          <a:gradFill rotWithShape="0">
            <a:gsLst>
              <a:gs pos="0">
                <a:srgbClr val="FBFB11"/>
              </a:gs>
              <a:gs pos="100000">
                <a:srgbClr val="838309"/>
              </a:gs>
            </a:gsLst>
            <a:lin ang="5400000" scaled="0"/>
          </a:gradFill>
          <a:ln w="9525">
            <a:noFill/>
          </a:ln>
          <a:effectLst>
            <a:prstShdw prst="shdw17" dist="17961" dir="2699999">
              <a:srgbClr val="997A5C"/>
            </a:prstShdw>
          </a:effectLst>
        </p:spPr>
        <p:txBody>
          <a:bodyPr wrap="none" lIns="91431" tIns="45715" rIns="91431" bIns="45715" anchor="ctr"/>
          <a:p>
            <a:pPr algn="ctr"/>
            <a:r>
              <a:rPr lang="zh-CN" altLang="en-US" sz="3200" b="1" spc="10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文件的极端重要性与紧迫</a:t>
            </a:r>
            <a:r>
              <a:rPr lang="zh-CN" altLang="en-US" sz="3200" b="1" spc="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rPr>
              <a:t>性</a:t>
            </a:r>
            <a:endParaRPr lang="zh-CN" altLang="en-US" sz="3200" b="1" spc="500" dirty="0">
              <a:ln w="9525" cmpd="sng">
                <a:solidFill>
                  <a:schemeClr val="accent1"/>
                </a:solidFill>
                <a:prstDash val="solid"/>
              </a:ln>
              <a:solidFill>
                <a:srgbClr val="FF0000"/>
              </a:solidFill>
              <a:effectLst>
                <a:glow rad="38100">
                  <a:schemeClr val="accent1">
                    <a:alpha val="40000"/>
                  </a:schemeClr>
                </a:glow>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3" name="矩形 12"/>
          <p:cNvSpPr/>
          <p:nvPr>
            <p:custDataLst>
              <p:tags r:id="rId2"/>
            </p:custDataLst>
          </p:nvPr>
        </p:nvSpPr>
        <p:spPr>
          <a:xfrm>
            <a:off x="250825" y="2229485"/>
            <a:ext cx="7910195" cy="4356735"/>
          </a:xfrm>
          <a:prstGeom prst="rect">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indent="0" algn="l" fontAlgn="auto">
              <a:lnSpc>
                <a:spcPts val="2960"/>
              </a:lnSpc>
            </a:pPr>
            <a:r>
              <a:rPr lang="en-US" altLang="zh-CN" sz="2000" dirty="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1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一、为什么说这份文件极端重要？</a:t>
            </a:r>
            <a:endParaRPr lang="en-US" altLang="zh-CN" sz="21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960"/>
              </a:lnSpc>
            </a:pPr>
            <a:r>
              <a:rPr lang="en-US" altLang="zh-CN" sz="21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1</a:t>
            </a:r>
            <a:r>
              <a:rPr lang="zh-CN" altLang="en-US" sz="2100" dirty="0">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政治站位高：坚决贯彻落实习近平总书记重要指示精神，认真落实中央领导同志批示要求。</a:t>
            </a:r>
            <a:endParaRPr lang="en-US" altLang="zh-CN"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960"/>
              </a:lnSpc>
            </a:pPr>
            <a:r>
              <a:rPr lang="en-US" altLang="zh-CN"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2</a:t>
            </a:r>
            <a:r>
              <a:rPr lang="zh-CN" altLang="en-US"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、形势判断严：充分认识当前全国煤矿安全生产形势的极端复杂性和严峻性</a:t>
            </a:r>
            <a:r>
              <a:rPr lang="zh-CN"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a:t>
            </a:r>
            <a:endParaRPr lang="en-US" altLang="zh-CN"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960"/>
              </a:lnSpc>
            </a:pPr>
            <a:r>
              <a:rPr lang="en-US" altLang="zh-CN"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3</a:t>
            </a:r>
            <a:r>
              <a:rPr lang="zh-CN" altLang="en-US"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、问题导向明：坚决纠正煤炭行业存在的政绩观偏差错位问题。</a:t>
            </a:r>
            <a:endParaRPr lang="en-US" altLang="zh-CN"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960"/>
              </a:lnSpc>
            </a:pPr>
            <a:r>
              <a:rPr lang="en-US" altLang="zh-CN"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4</a:t>
            </a:r>
            <a:r>
              <a:rPr lang="zh-CN" altLang="en-US"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、措施要求硬：八条措施条条都是“硬措施”，要求“硬落实”。</a:t>
            </a:r>
            <a:endParaRPr lang="en-US" altLang="zh-CN"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lgn="l" fontAlgn="auto">
              <a:lnSpc>
                <a:spcPts val="2960"/>
              </a:lnSpc>
            </a:pPr>
            <a:r>
              <a:rPr lang="en-US" altLang="zh-CN"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    5</a:t>
            </a:r>
            <a:r>
              <a:rPr lang="zh-CN" altLang="en-US"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、问责力度大：建立严格的执法问责机制，对失职失责严肃倒查追责问责。</a:t>
            </a:r>
            <a:endParaRPr lang="zh-CN" altLang="en-US" sz="21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矩形 4"/>
          <p:cNvSpPr/>
          <p:nvPr/>
        </p:nvSpPr>
        <p:spPr>
          <a:xfrm>
            <a:off x="8379460" y="2229485"/>
            <a:ext cx="3514090" cy="4354830"/>
          </a:xfrm>
          <a:prstGeom prst="rect">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8472805" y="2312670"/>
            <a:ext cx="3318510" cy="416496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TAG_VERSION" val="1.0"/>
  <p:tag name="KSO_WM_BEAUTIFY_FLAG" val="#wm#"/>
  <p:tag name="KSO_WM_UNIT_TYPE" val="i"/>
  <p:tag name="KSO_WM_UNIT_ID" val="custom9160225_20*i*3"/>
  <p:tag name="KSO_WM_TEMPLATE_CATEGORY" val="custom"/>
  <p:tag name="KSO_WM_TEMPLATE_INDEX" val="9160225"/>
  <p:tag name="KSO_WM_UNIT_INDEX" val="3"/>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TABLE_ENDDRAG_ORIGIN_RECT" val="916*342"/>
  <p:tag name="TABLE_ENDDRAG_RECT" val="19*175*916*342"/>
</p:tagLst>
</file>

<file path=ppt/tags/tag107.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10.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TABLE_ENDDRAG_ORIGIN_RECT" val="916*344"/>
  <p:tag name="TABLE_ENDDRAG_RECT" val="19*175*916*344"/>
</p:tagLst>
</file>

<file path=ppt/tags/tag114.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20.xml><?xml version="1.0" encoding="utf-8"?>
<p:tagLst xmlns:p="http://schemas.openxmlformats.org/presentationml/2006/main">
  <p:tag name="TABLE_ENDDRAG_ORIGIN_RECT" val="916*343"/>
  <p:tag name="TABLE_ENDDRAG_RECT" val="19*175*916*343"/>
</p:tagLst>
</file>

<file path=ppt/tags/tag121.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TABLE_ENDDRAG_ORIGIN_RECT" val="916*343"/>
  <p:tag name="TABLE_ENDDRAG_RECT" val="19*175*916*343"/>
</p:tagLst>
</file>

<file path=ppt/tags/tag125.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TABLE_ENDDRAG_ORIGIN_RECT" val="916*343"/>
  <p:tag name="TABLE_ENDDRAG_RECT" val="19*175*916*343"/>
</p:tagLst>
</file>

<file path=ppt/tags/tag132.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TABLE_ENDDRAG_ORIGIN_RECT" val="916*345"/>
  <p:tag name="TABLE_ENDDRAG_RECT" val="19*175*916*345"/>
</p:tagLst>
</file>

<file path=ppt/tags/tag139.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TABLE_ENDDRAG_ORIGIN_RECT" val="916*344"/>
  <p:tag name="TABLE_ENDDRAG_RECT" val="19*175*916*344"/>
</p:tagLst>
</file>

<file path=ppt/tags/tag146.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47.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TABLE_ENDDRAG_ORIGIN_RECT" val="916*347"/>
  <p:tag name="TABLE_ENDDRAG_RECT" val="19*175*916*347"/>
</p:tagLst>
</file>

<file path=ppt/tags/tag154.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TABLE_ENDDRAG_ORIGIN_RECT" val="463*323"/>
  <p:tag name="TABLE_ENDDRAG_RECT" val="472*195*463*323"/>
</p:tagLst>
</file>

<file path=ppt/tags/tag162.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66.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173.xml><?xml version="1.0" encoding="utf-8"?>
<p:tagLst xmlns:p="http://schemas.openxmlformats.org/presentationml/2006/main">
  <p:tag name="KSO_DOCER_TEMPLATE_OPEN_ONCE_MARK" val="1"/>
  <p:tag name="KSO_WPP_MARK_KEY" val="c2edffd3-cb25-4419-bf68-87adf76e2d66"/>
  <p:tag name="COMMONDATA" val="eyJoZGlkIjoiMWI2ODc3YjQxYzcwZmEzZDMzYWU4MGIyNzgzYjViOGIifQ=="/>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2.xml><?xml version="1.0" encoding="utf-8"?>
<p:tagLst xmlns:p="http://schemas.openxmlformats.org/presentationml/2006/main">
  <p:tag name="KSO_WM_TAG_VERSION" val="1.0"/>
  <p:tag name="KSO_WM_BEAUTIFY_FLAG" val="#wm#"/>
  <p:tag name="KSO_WM_UNIT_TYPE" val="i"/>
  <p:tag name="KSO_WM_UNIT_ID" val="custom9160225_20*i*4"/>
  <p:tag name="KSO_WM_TEMPLATE_CATEGORY" val="custom"/>
  <p:tag name="KSO_WM_TEMPLATE_INDEX" val="9160225"/>
  <p:tag name="KSO_WM_UNIT_INDEX" val="4"/>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29.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3.xml><?xml version="1.0" encoding="utf-8"?>
<p:tagLst xmlns:p="http://schemas.openxmlformats.org/presentationml/2006/main">
  <p:tag name="KSO_WM_TAG_VERSION" val="1.0"/>
  <p:tag name="KSO_WM_TEMPLATE_CATEGORY" val="custom"/>
  <p:tag name="KSO_WM_TEMPLATE_INDEX" val="160545"/>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TAG_VERSION" val="1.0"/>
  <p:tag name="KSO_WM_TEMPLATE_CATEGORY" val="custom"/>
  <p:tag name="KSO_WM_TEMPLATE_INDEX" val="160545"/>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TABLE_ENDDRAG_ORIGIN_RECT" val="916*343"/>
  <p:tag name="TABLE_ENDDRAG_RECT" val="19*175*916*343"/>
</p:tagLst>
</file>

<file path=ppt/tags/tag42.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43.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TABLE_ENDDRAG_ORIGIN_RECT" val="916*343"/>
  <p:tag name="TABLE_ENDDRAG_RECT" val="19*175*916*343"/>
</p:tagLst>
</file>

<file path=ppt/tags/tag5.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50.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TABLE_ENDDRAG_ORIGIN_RECT" val="916*344"/>
  <p:tag name="TABLE_ENDDRAG_RECT" val="19*175*916*345"/>
</p:tagLst>
</file>

<file path=ppt/tags/tag54.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TABLE_ENDDRAG_ORIGIN_RECT" val="916*344"/>
  <p:tag name="TABLE_ENDDRAG_RECT" val="19*175*916*345"/>
</p:tagLst>
</file>

<file path=ppt/tags/tag61.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TABLE_ENDDRAG_ORIGIN_RECT" val="916*343"/>
  <p:tag name="TABLE_ENDDRAG_RECT" val="19*175*916*343"/>
</p:tagLst>
</file>

<file path=ppt/tags/tag65.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TABLE_ENDDRAG_ORIGIN_RECT" val="916*343"/>
  <p:tag name="TABLE_ENDDRAG_RECT" val="19*175*916*343"/>
</p:tagLst>
</file>

<file path=ppt/tags/tag72.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TABLE_ENDDRAG_ORIGIN_RECT" val="916*344"/>
  <p:tag name="TABLE_ENDDRAG_RECT" val="19*175*916*344"/>
</p:tagLst>
</file>

<file path=ppt/tags/tag76.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8.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TABLE_ENDDRAG_ORIGIN_RECT" val="916*343"/>
  <p:tag name="TABLE_ENDDRAG_RECT" val="19*175*916*343"/>
</p:tagLst>
</file>

<file path=ppt/tags/tag86.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TABLE_ENDDRAG_ORIGIN_RECT" val="916*343"/>
  <p:tag name="TABLE_ENDDRAG_RECT" val="19*175*916*343"/>
</p:tagLst>
</file>

<file path=ppt/tags/tag93.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wm#"/>
  <p:tag name="KSO_WM_TEMPLATE_CATEGORY" val="custom"/>
  <p:tag name="KSO_WM_TEMPLATE_INDEX" val="160545"/>
  <p:tag name="KSO_WM_SPECIAL_SOURCE" val="bdnul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TABLE_ENDDRAG_ORIGIN_RECT" val="916*344"/>
  <p:tag name="TABLE_ENDDRAG_RECT" val="19*175*916*344"/>
</p:tagLst>
</file>

<file path=ppt/theme/theme1.xml><?xml version="1.0" encoding="utf-8"?>
<a:theme xmlns:a="http://schemas.openxmlformats.org/drawingml/2006/main" name="1_A000120141119A01PPBG">
  <a:themeElements>
    <a:clrScheme name="160545">
      <a:dk1>
        <a:srgbClr val="5F5F5F"/>
      </a:dk1>
      <a:lt1>
        <a:srgbClr val="FFFFFF"/>
      </a:lt1>
      <a:dk2>
        <a:srgbClr val="5F5F5F"/>
      </a:dk2>
      <a:lt2>
        <a:srgbClr val="FFFFFF"/>
      </a:lt2>
      <a:accent1>
        <a:srgbClr val="046FB6"/>
      </a:accent1>
      <a:accent2>
        <a:srgbClr val="22B1DE"/>
      </a:accent2>
      <a:accent3>
        <a:srgbClr val="5D76BA"/>
      </a:accent3>
      <a:accent4>
        <a:srgbClr val="EAB200"/>
      </a:accent4>
      <a:accent5>
        <a:srgbClr val="C00000"/>
      </a:accent5>
      <a:accent6>
        <a:srgbClr val="AFB2B4"/>
      </a:accent6>
      <a:hlink>
        <a:srgbClr val="00B0F0"/>
      </a:hlink>
      <a:folHlink>
        <a:srgbClr val="AFB2B4"/>
      </a:folHlink>
    </a:clrScheme>
    <a:fontScheme name="自定义 2">
      <a:majorFont>
        <a:latin typeface="Arial"/>
        <a:ea typeface="黑体"/>
        <a:cs typeface=""/>
      </a:majorFont>
      <a:minorFont>
        <a:latin typeface="Arial"/>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13434</Words>
  <Application>WPS 演示</Application>
  <PresentationFormat>宽屏</PresentationFormat>
  <Paragraphs>1922</Paragraphs>
  <Slides>54</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54</vt:i4>
      </vt:variant>
    </vt:vector>
  </HeadingPairs>
  <TitlesOfParts>
    <vt:vector size="69" baseType="lpstr">
      <vt:lpstr>Arial</vt:lpstr>
      <vt:lpstr>宋体</vt:lpstr>
      <vt:lpstr>Wingdings</vt:lpstr>
      <vt:lpstr>黑体</vt:lpstr>
      <vt:lpstr>微软雅黑</vt:lpstr>
      <vt:lpstr>方正小标宋简体</vt:lpstr>
      <vt:lpstr>仿宋</vt:lpstr>
      <vt:lpstr>Arial Unicode MS</vt:lpstr>
      <vt:lpstr>Calibri</vt:lpstr>
      <vt:lpstr>Times New Roman</vt:lpstr>
      <vt:lpstr>var(--dsw-font-markdown-table-head)</vt:lpstr>
      <vt:lpstr>var(--dsw-font-markdown-table)</vt:lpstr>
      <vt:lpstr>Segoe Print</vt:lpstr>
      <vt:lpstr>var(--dsw-font-xxxs-strong-11)</vt:lpstr>
      <vt:lpstr>1_A000120141119A01PPBG</vt:lpstr>
      <vt:lpstr>PowerPoint 演示文稿</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lpstr>“八条硬措施”硬落实核心要义与煤矿落地执行关键抓手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祥哥威武</cp:lastModifiedBy>
  <cp:revision>244</cp:revision>
  <dcterms:created xsi:type="dcterms:W3CDTF">2015-05-05T08:02:00Z</dcterms:created>
  <dcterms:modified xsi:type="dcterms:W3CDTF">2026-07-06T15:44:33Z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3702C02EEB79423CB410137B460CA5F9_12</vt:lpwstr>
  </property>
</Properties>
</file>