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13.xml" ContentType="application/vnd.ms-office.chartcolorstyle+xml"/>
  <Override PartName="/ppt/charts/colors14.xml" ContentType="application/vnd.ms-office.chartcolorstyle+xml"/>
  <Override PartName="/ppt/charts/colors15.xml" ContentType="application/vnd.ms-office.chartcolorstyle+xml"/>
  <Override PartName="/ppt/charts/colors16.xml" ContentType="application/vnd.ms-office.chartcolorstyle+xml"/>
  <Override PartName="/ppt/charts/colors17.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13.xml" ContentType="application/vnd.ms-office.chartstyle+xml"/>
  <Override PartName="/ppt/charts/style14.xml" ContentType="application/vnd.ms-office.chartstyle+xml"/>
  <Override PartName="/ppt/charts/style15.xml" ContentType="application/vnd.ms-office.chartstyle+xml"/>
  <Override PartName="/ppt/charts/style16.xml" ContentType="application/vnd.ms-office.chartstyle+xml"/>
  <Override PartName="/ppt/charts/style17.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ink/ink1.xml" ContentType="application/inkml+xml"/>
  <Override PartName="/ppt/ink/ink2.xml" ContentType="application/inkml+xml"/>
  <Override PartName="/ppt/ink/ink3.xml" ContentType="application/inkml+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2.svg" ContentType="image/svg+xml"/>
  <Override PartName="/ppt/media/image49.svg" ContentType="image/svg+xml"/>
  <Override PartName="/ppt/media/image50.svg" ContentType="image/svg+xml"/>
  <Override PartName="/ppt/media/image51.svg" ContentType="image/svg+xml"/>
  <Override PartName="/ppt/media/image52.svg" ContentType="image/svg+xml"/>
  <Override PartName="/ppt/media/image53.svg" ContentType="image/svg+xml"/>
  <Override PartName="/ppt/media/image5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3"/>
  </p:sldMasterIdLst>
  <p:notesMasterIdLst>
    <p:notesMasterId r:id="rId5"/>
  </p:notesMasterIdLst>
  <p:handoutMasterIdLst>
    <p:handoutMasterId r:id="rId91"/>
  </p:handoutMasterIdLst>
  <p:sldIdLst>
    <p:sldId id="3445" r:id="rId4"/>
    <p:sldId id="3869" r:id="rId6"/>
    <p:sldId id="4095" r:id="rId7"/>
    <p:sldId id="3448" r:id="rId8"/>
    <p:sldId id="3550" r:id="rId9"/>
    <p:sldId id="3563" r:id="rId10"/>
    <p:sldId id="3551" r:id="rId11"/>
    <p:sldId id="3552" r:id="rId12"/>
    <p:sldId id="3553" r:id="rId13"/>
    <p:sldId id="3562" r:id="rId14"/>
    <p:sldId id="3564" r:id="rId15"/>
    <p:sldId id="3565" r:id="rId16"/>
    <p:sldId id="4096" r:id="rId17"/>
    <p:sldId id="4097" r:id="rId18"/>
    <p:sldId id="4098" r:id="rId19"/>
    <p:sldId id="4099" r:id="rId20"/>
    <p:sldId id="4100" r:id="rId21"/>
    <p:sldId id="4101" r:id="rId22"/>
    <p:sldId id="4102" r:id="rId23"/>
    <p:sldId id="4103" r:id="rId24"/>
    <p:sldId id="4104" r:id="rId25"/>
    <p:sldId id="4105" r:id="rId26"/>
    <p:sldId id="4106" r:id="rId27"/>
    <p:sldId id="4107" r:id="rId28"/>
    <p:sldId id="4108" r:id="rId29"/>
    <p:sldId id="4109" r:id="rId30"/>
    <p:sldId id="4110" r:id="rId31"/>
    <p:sldId id="4111" r:id="rId32"/>
    <p:sldId id="4112" r:id="rId33"/>
    <p:sldId id="4113" r:id="rId34"/>
    <p:sldId id="4114" r:id="rId35"/>
    <p:sldId id="4115" r:id="rId36"/>
    <p:sldId id="4116" r:id="rId37"/>
    <p:sldId id="4117" r:id="rId38"/>
    <p:sldId id="4118" r:id="rId39"/>
    <p:sldId id="4119" r:id="rId40"/>
    <p:sldId id="4120" r:id="rId41"/>
    <p:sldId id="4121" r:id="rId42"/>
    <p:sldId id="4122" r:id="rId43"/>
    <p:sldId id="4123" r:id="rId44"/>
    <p:sldId id="4124" r:id="rId45"/>
    <p:sldId id="4125" r:id="rId46"/>
    <p:sldId id="4126" r:id="rId47"/>
    <p:sldId id="4127" r:id="rId48"/>
    <p:sldId id="4128" r:id="rId49"/>
    <p:sldId id="4129" r:id="rId50"/>
    <p:sldId id="3566" r:id="rId51"/>
    <p:sldId id="3752" r:id="rId52"/>
    <p:sldId id="3753" r:id="rId53"/>
    <p:sldId id="3777" r:id="rId54"/>
    <p:sldId id="3850" r:id="rId55"/>
    <p:sldId id="3851" r:id="rId56"/>
    <p:sldId id="3853" r:id="rId57"/>
    <p:sldId id="3778" r:id="rId58"/>
    <p:sldId id="3773" r:id="rId59"/>
    <p:sldId id="3774" r:id="rId60"/>
    <p:sldId id="3775" r:id="rId61"/>
    <p:sldId id="3854" r:id="rId62"/>
    <p:sldId id="3856" r:id="rId63"/>
    <p:sldId id="3567" r:id="rId64"/>
    <p:sldId id="3764" r:id="rId65"/>
    <p:sldId id="3779" r:id="rId66"/>
    <p:sldId id="3781" r:id="rId67"/>
    <p:sldId id="3783" r:id="rId68"/>
    <p:sldId id="3784" r:id="rId69"/>
    <p:sldId id="3785" r:id="rId70"/>
    <p:sldId id="3787" r:id="rId71"/>
    <p:sldId id="3788" r:id="rId72"/>
    <p:sldId id="3789" r:id="rId73"/>
    <p:sldId id="3794" r:id="rId74"/>
    <p:sldId id="3795" r:id="rId75"/>
    <p:sldId id="3796" r:id="rId76"/>
    <p:sldId id="3790" r:id="rId77"/>
    <p:sldId id="3791" r:id="rId78"/>
    <p:sldId id="3792" r:id="rId79"/>
    <p:sldId id="3799" r:id="rId80"/>
    <p:sldId id="3800" r:id="rId81"/>
    <p:sldId id="3801" r:id="rId82"/>
    <p:sldId id="3802" r:id="rId83"/>
    <p:sldId id="3803" r:id="rId84"/>
    <p:sldId id="3815" r:id="rId85"/>
    <p:sldId id="3817" r:id="rId86"/>
    <p:sldId id="3818" r:id="rId87"/>
    <p:sldId id="3819" r:id="rId88"/>
    <p:sldId id="3820" r:id="rId89"/>
    <p:sldId id="1680" r:id="rId90"/>
  </p:sldIdLst>
  <p:sldSz cx="12198350" cy="6859270"/>
  <p:notesSz cx="6858000" cy="9144000"/>
  <p:custDataLst>
    <p:tags r:id="rId96"/>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93" userDrawn="1">
          <p15:clr>
            <a:srgbClr val="A4A3A4"/>
          </p15:clr>
        </p15:guide>
        <p15:guide id="2" pos="3646" userDrawn="1">
          <p15:clr>
            <a:srgbClr val="A4A3A4"/>
          </p15:clr>
        </p15:guide>
        <p15:guide id="3" pos="122" userDrawn="1">
          <p15:clr>
            <a:srgbClr val="A4A3A4"/>
          </p15:clr>
        </p15:guide>
        <p15:guide id="4" pos="2094" userDrawn="1">
          <p15:clr>
            <a:srgbClr val="A4A3A4"/>
          </p15:clr>
        </p15:guide>
        <p15:guide id="5" pos="100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1" name="作者" initials="作" lastIdx="0" clrIdx="1"/>
  <p:cmAuthor id="2" name="何富军" initials="何" lastIdx="1" clrIdx="0"/>
  <p:cmAuthor id="3" name="fafa" initials="f" lastIdx="2" clrIdx="1"/>
  <p:cmAuthor id="4" name="王习习" initials="王" lastIdx="2" clrIdx="0"/>
  <p:cmAuthor id="5" name="宋洁然" initials="宋" lastIdx="2" clrIdx="1"/>
  <p:cmAuthor id="6" name="ming qiu" initials="m" lastIdx="17" clrIdx="1"/>
  <p:cmAuthor id="7" name="1206988966@qq.com" initials="1" lastIdx="1" clrIdx="2"/>
  <p:cmAuthor id="8" name="姜伟光" initials="姜" lastIdx="1" clrIdx="0"/>
  <p:cmAuthor id="10" name="111" initials="l" lastIdx="1" clrIdx="9"/>
  <p:cmAuthor id="76" name="1124220923@qq.com" initials="" lastIdx="1" clrIdx="25"/>
  <p:cmAuthor id="440254410" name="梁裕昊" initials="梁" lastIdx="1" clrIdx="8"/>
  <p:cmAuthor id="9" name="CXL" initials="C" lastIdx="3" clrIdx="3"/>
  <p:cmAuthor id="12" name="HONOR" initials="H" lastIdx="1" clrIdx="11"/>
  <p:cmAuthor id="13" name="成都凌雄" initials="成" lastIdx="1" clrIdx="12"/>
  <p:cmAuthor id="14" name="PC" initials="P" lastIdx="1" clrIdx="13"/>
  <p:cmAuthor id="15" name="guo'zi" initials="g" lastIdx="1" clrIdx="14"/>
  <p:cmAuthor id="16" name="刘权毅_6Rj2uuMN" initials="刘" lastIdx="1646316732" clrIdx="0"/>
  <p:cmAuthor id="77" name="ADMIN" initials="A" lastIdx="1" clrIdx="26"/>
  <p:cmAuthor id="2001" name="张 婷" initials="张" lastIdx="21" clrIdx="6"/>
  <p:cmAuthor id="458099106" name="晴天" initials="晴" lastIdx="1" clrIdx="17"/>
  <p:cmAuthor id="445441886" name="猫屎一号Cat$hitOne" initials="猫" lastIdx="1" clrIdx="0"/>
  <p:cmAuthor id="17" name="ZSD" initials="Z" lastIdx="5" clrIdx="16"/>
  <p:cmAuthor id="278241904" name="杜类军" initials="杜" lastIdx="1" clrIdx="20"/>
  <p:cmAuthor id="352690428" name="苟大大大彬 " initials="苟" lastIdx="1" clrIdx="16"/>
  <p:cmAuthor id="1483810881" name="WPS_1679281038" initials="W"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0996"/>
    <a:srgbClr val="00B0F0"/>
    <a:srgbClr val="0070C0"/>
    <a:srgbClr val="BC4042"/>
    <a:srgbClr val="81034D"/>
    <a:srgbClr val="05059D"/>
    <a:srgbClr val="679ACF"/>
    <a:srgbClr val="40B0FF"/>
    <a:srgbClr val="6FD7F9"/>
    <a:srgbClr val="CEE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5" autoAdjust="0"/>
    <p:restoredTop sz="92171" autoAdjust="0"/>
  </p:normalViewPr>
  <p:slideViewPr>
    <p:cSldViewPr showGuides="1">
      <p:cViewPr>
        <p:scale>
          <a:sx n="90" d="100"/>
          <a:sy n="90" d="100"/>
        </p:scale>
        <p:origin x="-1284" y="-396"/>
      </p:cViewPr>
      <p:guideLst>
        <p:guide orient="horz" pos="1693"/>
        <p:guide pos="3646"/>
        <p:guide pos="122"/>
        <p:guide pos="2094"/>
        <p:guide pos="1003"/>
      </p:guideLst>
    </p:cSldViewPr>
  </p:slideViewPr>
  <p:notesTextViewPr>
    <p:cViewPr>
      <p:scale>
        <a:sx n="150" d="100"/>
        <a:sy n="150" d="100"/>
      </p:scale>
      <p:origin x="0" y="0"/>
    </p:cViewPr>
  </p:notesTextViewPr>
  <p:sorterViewPr>
    <p:cViewPr>
      <p:scale>
        <a:sx n="130" d="100"/>
        <a:sy n="130" d="100"/>
      </p:scale>
      <p:origin x="0" y="4416"/>
    </p:cViewPr>
  </p:sorterViewPr>
  <p:gridSpacing cx="72008" cy="72008"/>
</p:viewPr>
</file>

<file path=ppt/_rels/presentation.xml.rels><?xml version="1.0" encoding="UTF-8" standalone="yes"?>
<Relationships xmlns="http://schemas.openxmlformats.org/package/2006/relationships"><Relationship Id="rId96" Type="http://schemas.openxmlformats.org/officeDocument/2006/relationships/tags" Target="tags/tag577.xml"/><Relationship Id="rId95" Type="http://schemas.openxmlformats.org/officeDocument/2006/relationships/commentAuthors" Target="commentAuthors.xml"/><Relationship Id="rId94" Type="http://schemas.openxmlformats.org/officeDocument/2006/relationships/tableStyles" Target="tableStyles.xml"/><Relationship Id="rId93" Type="http://schemas.openxmlformats.org/officeDocument/2006/relationships/viewProps" Target="viewProps.xml"/><Relationship Id="rId92" Type="http://schemas.openxmlformats.org/officeDocument/2006/relationships/presProps" Target="presProps.xml"/><Relationship Id="rId91" Type="http://schemas.openxmlformats.org/officeDocument/2006/relationships/handoutMaster" Target="handoutMasters/handoutMaster1.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DELL\Desktop\25&#29256;&#35268;&#31243;&#23459;&#36143;-25.08\&#31532;&#19968;&#32534;&#22270;&#34920;.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file:///C:\Users\DELL\Desktop\25&#29256;&#35268;&#31243;&#23459;&#36143;-25.08\&#31532;&#19977;&#32534;&#22270;&#34920;.xlsx" TargetMode="External"/></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oleObject" Target="file:///C:\Users\DELL\Desktop\25&#29256;&#35268;&#31243;&#23459;&#36143;-25.08\&#31532;&#19977;&#32534;&#22270;&#34920;.xlsx" TargetMode="External"/></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oleObject" Target="file:///C:\Users\DELL\Desktop\25&#29256;&#35268;&#31243;&#23459;&#36143;-25.08\&#31532;&#19977;&#32534;&#22270;&#34920;.xlsx" TargetMode="External"/></Relationships>
</file>

<file path=ppt/charts/_rels/chart13.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oleObject" Target="file:///C:\Users\DELL\Desktop\25&#29256;&#35268;&#31243;&#23459;&#36143;-25.08\&#31532;&#19977;&#32534;&#22270;&#34920;.xlsx" TargetMode="External"/></Relationships>
</file>

<file path=ppt/charts/_rels/chart14.xml.rels><?xml version="1.0" encoding="UTF-8" standalone="yes"?>
<Relationships xmlns="http://schemas.openxmlformats.org/package/2006/relationships"><Relationship Id="rId3" Type="http://schemas.microsoft.com/office/2011/relationships/chartColorStyle" Target="colors14.xml"/><Relationship Id="rId2" Type="http://schemas.microsoft.com/office/2011/relationships/chartStyle" Target="style14.xml"/><Relationship Id="rId1" Type="http://schemas.openxmlformats.org/officeDocument/2006/relationships/oleObject" Target="file:///C:\Users\DELL\Desktop\25&#29256;&#35268;&#31243;&#23459;&#36143;-25.08\&#31532;&#19977;&#32534;&#22270;&#34920;.xlsx" TargetMode="External"/></Relationships>
</file>

<file path=ppt/charts/_rels/chart15.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oleObject" Target="file:///C:\Users\DELL\Desktop\25&#29256;&#35268;&#31243;&#23459;&#36143;-25.08\&#31532;&#19977;&#32534;&#22270;&#34920;.xlsx" TargetMode="External"/></Relationships>
</file>

<file path=ppt/charts/_rels/chart16.xml.rels><?xml version="1.0" encoding="UTF-8" standalone="yes"?>
<Relationships xmlns="http://schemas.openxmlformats.org/package/2006/relationships"><Relationship Id="rId3" Type="http://schemas.microsoft.com/office/2011/relationships/chartColorStyle" Target="colors16.xml"/><Relationship Id="rId2" Type="http://schemas.microsoft.com/office/2011/relationships/chartStyle" Target="style16.xml"/><Relationship Id="rId1" Type="http://schemas.openxmlformats.org/officeDocument/2006/relationships/oleObject" Target="file:///C:\Users\DELL\Desktop\25&#29256;&#35268;&#31243;&#23459;&#36143;-25.08\&#31532;&#19977;&#32534;&#22270;&#34920;.xlsx" TargetMode="External"/></Relationships>
</file>

<file path=ppt/charts/_rels/chart17.xml.rels><?xml version="1.0" encoding="UTF-8" standalone="yes"?>
<Relationships xmlns="http://schemas.openxmlformats.org/package/2006/relationships"><Relationship Id="rId3" Type="http://schemas.microsoft.com/office/2011/relationships/chartColorStyle" Target="colors17.xml"/><Relationship Id="rId2" Type="http://schemas.microsoft.com/office/2011/relationships/chartStyle" Target="style17.xml"/><Relationship Id="rId1" Type="http://schemas.openxmlformats.org/officeDocument/2006/relationships/oleObject" Target="file:///C:\Users\DELL\Desktop\25&#29256;&#35268;&#31243;&#23459;&#36143;-25.08\&#31532;&#19977;&#32534;&#22270;&#34920;.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DELL\Desktop\25&#29256;&#35268;&#31243;&#23459;&#36143;-25.08\&#31532;&#20108;&#32534;&#22270;&#34920;.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DELL\Desktop\25&#29256;&#35268;&#31243;&#23459;&#36143;-25.08\&#31532;&#19977;&#32534;&#22270;&#34920;.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DELL\Desktop\25&#29256;&#35268;&#31243;&#23459;&#36143;-25.08\&#31532;&#19977;&#32534;&#22270;&#34920;.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DELL\Desktop\25&#29256;&#35268;&#31243;&#23459;&#36143;-25.08\&#31532;&#19977;&#32534;&#22270;&#34920;.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DELL\Desktop\25&#29256;&#35268;&#31243;&#23459;&#36143;-25.08\&#31532;&#19977;&#32534;&#22270;&#34920;.xlsx"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DELL\Desktop\25&#29256;&#35268;&#31243;&#23459;&#36143;-25.08\&#31532;&#19977;&#32534;&#22270;&#34920;.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DELL\Desktop\25&#29256;&#35268;&#31243;&#23459;&#36143;-25.08\&#31532;&#19977;&#32534;&#22270;&#34920;.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DELL\Desktop\25&#29256;&#35268;&#31243;&#23459;&#36143;-25.08\&#31532;&#19977;&#32534;&#22270;&#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[第一编图表.xlsx]Sheet1!$B$1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ln>
                      <a:noFill/>
                    </a:ln>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[第一编图表.xlsx]Sheet1!$A$2:$A$5</c:f>
              <c:strCache>
                <c:ptCount val="4"/>
                <c:pt idx="0">
                  <c:v>新增条款</c:v>
                </c:pt>
                <c:pt idx="1">
                  <c:v>实质性修改</c:v>
                </c:pt>
                <c:pt idx="2">
                  <c:v>保留条款</c:v>
                </c:pt>
                <c:pt idx="3">
                  <c:v>删除条款</c:v>
                </c:pt>
              </c:strCache>
            </c:strRef>
          </c:cat>
          <c:val>
            <c:numRef>
              <c:f>[第一编图表.xlsx]Sheet1!$B$2:$B$5</c:f>
              <c:numCache>
                <c:formatCode>General</c:formatCode>
                <c:ptCount val="4"/>
                <c:pt idx="0">
                  <c:v>3</c:v>
                </c:pt>
                <c:pt idx="1">
                  <c:v>18</c:v>
                </c:pt>
                <c:pt idx="2">
                  <c:v>4</c:v>
                </c:pt>
                <c:pt idx="3">
                  <c:v>0</c:v>
                </c:pt>
              </c:numCache>
            </c:numRef>
          </c:val>
        </c:ser>
        <c:ser>
          <c:idx val="1"/>
          <c:order val="1"/>
          <c:tx>
            <c:strRef>
              <c:f>[第一编图表.xlsx]Sheet1!$C$1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ln>
                      <a:noFill/>
                    </a:ln>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[第一编图表.xlsx]Sheet1!$A$2:$A$5</c:f>
              <c:strCache>
                <c:ptCount val="4"/>
                <c:pt idx="0">
                  <c:v>新增条款</c:v>
                </c:pt>
                <c:pt idx="1">
                  <c:v>实质性修改</c:v>
                </c:pt>
                <c:pt idx="2">
                  <c:v>保留条款</c:v>
                </c:pt>
                <c:pt idx="3">
                  <c:v>删除条款</c:v>
                </c:pt>
              </c:strCache>
            </c:strRef>
          </c:cat>
          <c:val>
            <c:numRef>
              <c:f>[第一编图表.xlsx]Sheet1!$C$2:$C$5</c:f>
              <c:numCache>
                <c:formatCode>0%</c:formatCode>
                <c:ptCount val="4"/>
                <c:pt idx="0">
                  <c:v>0.12</c:v>
                </c:pt>
                <c:pt idx="1">
                  <c:v>0.72</c:v>
                </c:pt>
                <c:pt idx="2">
                  <c:v>0.16</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0" i="0" u="none" strike="noStrike" kern="1200" baseline="0">
                <a:ln>
                  <a:noFill/>
                </a:ln>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ln>
                  <a:noFill/>
                </a:ln>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ln>
                  <a:noFill/>
                </a:ln>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400" b="0" i="0" u="none" strike="noStrike" kern="1200" baseline="0">
                <a:ln>
                  <a:noFill/>
                </a:ln>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400" b="0" i="0" u="none" strike="noStrike" kern="1200" baseline="0">
              <a:ln>
                <a:noFill/>
              </a:ln>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c259d037-1bd0-4534-8d21-e5cabacf0fb5}"/>
      </c:ext>
    </c:extLst>
  </c:chart>
  <c:spPr>
    <a:solidFill>
      <a:schemeClr val="bg1"/>
    </a:solidFill>
    <a:ln w="9525" cap="flat" cmpd="sng" algn="ctr">
      <a:solidFill>
        <a:schemeClr val="tx1">
          <a:lumMod val="15000"/>
          <a:lumOff val="85000"/>
        </a:schemeClr>
      </a:solidFill>
      <a:round/>
    </a:ln>
    <a:effectLst/>
  </c:spPr>
  <c:txPr>
    <a:bodyPr/>
    <a:lstStyle/>
    <a:p>
      <a:pPr>
        <a:defRPr lang="zh-CN" sz="1400">
          <a:ln>
            <a:noFill/>
          </a:ln>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[第三编图表.xlsx]第七章!$B$1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[第三编图表.xlsx]第七章!$A$2:$A$5</c:f>
              <c:strCache>
                <c:ptCount val="4"/>
                <c:pt idx="0">
                  <c:v>新增条款</c:v>
                </c:pt>
                <c:pt idx="1">
                  <c:v>实质性修改</c:v>
                </c:pt>
                <c:pt idx="2">
                  <c:v>保留条款</c:v>
                </c:pt>
                <c:pt idx="3">
                  <c:v>删除条款</c:v>
                </c:pt>
              </c:strCache>
            </c:strRef>
          </c:cat>
          <c:val>
            <c:numRef>
              <c:f>[第三编图表.xlsx]第七章!$B$2:$B$5</c:f>
              <c:numCache>
                <c:formatCode>General</c:formatCode>
                <c:ptCount val="4"/>
                <c:pt idx="0">
                  <c:v>0</c:v>
                </c:pt>
                <c:pt idx="1">
                  <c:v>19</c:v>
                </c:pt>
                <c:pt idx="2">
                  <c:v>25</c:v>
                </c:pt>
                <c:pt idx="3">
                  <c:v>0</c:v>
                </c:pt>
              </c:numCache>
            </c:numRef>
          </c:val>
        </c:ser>
        <c:ser>
          <c:idx val="1"/>
          <c:order val="1"/>
          <c:tx>
            <c:strRef>
              <c:f>[第三编图表.xlsx]第七章!$C$1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[第三编图表.xlsx]第七章!$A$2:$A$5</c:f>
              <c:strCache>
                <c:ptCount val="4"/>
                <c:pt idx="0">
                  <c:v>新增条款</c:v>
                </c:pt>
                <c:pt idx="1">
                  <c:v>实质性修改</c:v>
                </c:pt>
                <c:pt idx="2">
                  <c:v>保留条款</c:v>
                </c:pt>
                <c:pt idx="3">
                  <c:v>删除条款</c:v>
                </c:pt>
              </c:strCache>
            </c:strRef>
          </c:cat>
          <c:val>
            <c:numRef>
              <c:f>[第三编图表.xlsx]第七章!$C$2:$C$5</c:f>
              <c:numCache>
                <c:formatCode>0%</c:formatCode>
                <c:ptCount val="4"/>
                <c:pt idx="0">
                  <c:v>0</c:v>
                </c:pt>
                <c:pt idx="1">
                  <c:v>0.431818181818182</c:v>
                </c:pt>
                <c:pt idx="2">
                  <c:v>0.568181818181818</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[第三编图表.xlsx]第九章!$B$1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[第三编图表.xlsx]第九章!$A$2:$A$5</c:f>
              <c:strCache>
                <c:ptCount val="4"/>
                <c:pt idx="0">
                  <c:v>新增条款</c:v>
                </c:pt>
                <c:pt idx="1">
                  <c:v>实质性修改</c:v>
                </c:pt>
                <c:pt idx="2">
                  <c:v>保留条款</c:v>
                </c:pt>
                <c:pt idx="3">
                  <c:v>删除条款</c:v>
                </c:pt>
              </c:strCache>
            </c:strRef>
          </c:cat>
          <c:val>
            <c:numRef>
              <c:f>[第三编图表.xlsx]第九章!$B$2:$B$5</c:f>
              <c:numCache>
                <c:formatCode>General</c:formatCode>
                <c:ptCount val="4"/>
                <c:pt idx="0">
                  <c:v>6</c:v>
                </c:pt>
                <c:pt idx="1">
                  <c:v>25</c:v>
                </c:pt>
                <c:pt idx="2">
                  <c:v>6</c:v>
                </c:pt>
                <c:pt idx="3">
                  <c:v>0</c:v>
                </c:pt>
              </c:numCache>
            </c:numRef>
          </c:val>
        </c:ser>
        <c:ser>
          <c:idx val="1"/>
          <c:order val="1"/>
          <c:tx>
            <c:strRef>
              <c:f>[第三编图表.xlsx]第九章!$C$1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[第三编图表.xlsx]第九章!$A$2:$A$5</c:f>
              <c:strCache>
                <c:ptCount val="4"/>
                <c:pt idx="0">
                  <c:v>新增条款</c:v>
                </c:pt>
                <c:pt idx="1">
                  <c:v>实质性修改</c:v>
                </c:pt>
                <c:pt idx="2">
                  <c:v>保留条款</c:v>
                </c:pt>
                <c:pt idx="3">
                  <c:v>删除条款</c:v>
                </c:pt>
              </c:strCache>
            </c:strRef>
          </c:cat>
          <c:val>
            <c:numRef>
              <c:f>[第三编图表.xlsx]第九章!$C$2:$C$5</c:f>
              <c:numCache>
                <c:formatCode>0%</c:formatCode>
                <c:ptCount val="4"/>
                <c:pt idx="0">
                  <c:v>0.162162162162162</c:v>
                </c:pt>
                <c:pt idx="1">
                  <c:v>0.675675675675676</c:v>
                </c:pt>
                <c:pt idx="2">
                  <c:v>0.162162162162162</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'[第三编图表.xlsx]第十章 爆破'!$B$1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'[第三编图表.xlsx]第十章 爆破'!$A$2:$A$5</c:f>
              <c:strCache>
                <c:ptCount val="4"/>
                <c:pt idx="0">
                  <c:v>新增条款</c:v>
                </c:pt>
                <c:pt idx="1">
                  <c:v>实质性修改</c:v>
                </c:pt>
                <c:pt idx="2">
                  <c:v>保留条款</c:v>
                </c:pt>
                <c:pt idx="3">
                  <c:v>删除条款</c:v>
                </c:pt>
              </c:strCache>
            </c:strRef>
          </c:cat>
          <c:val>
            <c:numRef>
              <c:f>'[第三编图表.xlsx]第十章 爆破'!$B$2:$B$5</c:f>
              <c:numCache>
                <c:formatCode>General</c:formatCode>
                <c:ptCount val="4"/>
                <c:pt idx="0">
                  <c:v>0</c:v>
                </c:pt>
                <c:pt idx="1">
                  <c:v>24</c:v>
                </c:pt>
                <c:pt idx="2">
                  <c:v>23</c:v>
                </c:pt>
                <c:pt idx="3">
                  <c:v>1</c:v>
                </c:pt>
              </c:numCache>
            </c:numRef>
          </c:val>
        </c:ser>
        <c:ser>
          <c:idx val="1"/>
          <c:order val="1"/>
          <c:tx>
            <c:strRef>
              <c:f>'[第三编图表.xlsx]第十章 爆破'!$C$1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'[第三编图表.xlsx]第十章 爆破'!$A$2:$A$5</c:f>
              <c:strCache>
                <c:ptCount val="4"/>
                <c:pt idx="0">
                  <c:v>新增条款</c:v>
                </c:pt>
                <c:pt idx="1">
                  <c:v>实质性修改</c:v>
                </c:pt>
                <c:pt idx="2">
                  <c:v>保留条款</c:v>
                </c:pt>
                <c:pt idx="3">
                  <c:v>删除条款</c:v>
                </c:pt>
              </c:strCache>
            </c:strRef>
          </c:cat>
          <c:val>
            <c:numRef>
              <c:f>'[第三编图表.xlsx]第十章 爆破'!$C$2:$C$5</c:f>
              <c:numCache>
                <c:formatCode>0%</c:formatCode>
                <c:ptCount val="4"/>
                <c:pt idx="0">
                  <c:v>0</c:v>
                </c:pt>
                <c:pt idx="1">
                  <c:v>0.5</c:v>
                </c:pt>
                <c:pt idx="2">
                  <c:v>0.479166666666667</c:v>
                </c:pt>
                <c:pt idx="3">
                  <c:v>0.0208333333333333</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395006621867"/>
          <c:y val="0.0218489623764426"/>
          <c:w val="0.790684210526316"/>
          <c:h val="0.863703703703704"/>
        </c:manualLayout>
      </c:layout>
      <c:barChart>
        <c:barDir val="bar"/>
        <c:grouping val="clustered"/>
        <c:varyColors val="0"/>
        <c:ser>
          <c:idx val="0"/>
          <c:order val="0"/>
          <c:tx>
            <c:strRef>
              <c:f>'[第三编图表.xlsx]第十一章 运输、提升和空气压缩机'!$B$1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'[第三编图表.xlsx]第十一章 运输、提升和空气压缩机'!$A$2:$A$5</c:f>
              <c:strCache>
                <c:ptCount val="4"/>
                <c:pt idx="0">
                  <c:v>新增条款</c:v>
                </c:pt>
                <c:pt idx="1">
                  <c:v>实质性修改</c:v>
                </c:pt>
                <c:pt idx="2">
                  <c:v>保留条款</c:v>
                </c:pt>
                <c:pt idx="3">
                  <c:v>删除条款</c:v>
                </c:pt>
              </c:strCache>
            </c:strRef>
          </c:cat>
          <c:val>
            <c:numRef>
              <c:f>'[第三编图表.xlsx]第十一章 运输、提升和空气压缩机'!$B$2:$B$5</c:f>
              <c:numCache>
                <c:formatCode>General</c:formatCode>
                <c:ptCount val="4"/>
                <c:pt idx="0">
                  <c:v>0</c:v>
                </c:pt>
                <c:pt idx="1">
                  <c:v>33</c:v>
                </c:pt>
                <c:pt idx="2">
                  <c:v>28</c:v>
                </c:pt>
                <c:pt idx="3">
                  <c:v>0</c:v>
                </c:pt>
              </c:numCache>
            </c:numRef>
          </c:val>
        </c:ser>
        <c:ser>
          <c:idx val="1"/>
          <c:order val="1"/>
          <c:tx>
            <c:strRef>
              <c:f>'[第三编图表.xlsx]第十一章 运输、提升和空气压缩机'!$C$1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'[第三编图表.xlsx]第十一章 运输、提升和空气压缩机'!$A$2:$A$5</c:f>
              <c:strCache>
                <c:ptCount val="4"/>
                <c:pt idx="0">
                  <c:v>新增条款</c:v>
                </c:pt>
                <c:pt idx="1">
                  <c:v>实质性修改</c:v>
                </c:pt>
                <c:pt idx="2">
                  <c:v>保留条款</c:v>
                </c:pt>
                <c:pt idx="3">
                  <c:v>删除条款</c:v>
                </c:pt>
              </c:strCache>
            </c:strRef>
          </c:cat>
          <c:val>
            <c:numRef>
              <c:f>'[第三编图表.xlsx]第十一章 运输、提升和空气压缩机'!$C$2:$C$5</c:f>
              <c:numCache>
                <c:formatCode>0%</c:formatCode>
                <c:ptCount val="4"/>
                <c:pt idx="0">
                  <c:v>0</c:v>
                </c:pt>
                <c:pt idx="1">
                  <c:v>0.540983606557377</c:v>
                </c:pt>
                <c:pt idx="2">
                  <c:v>0.459016393442623</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[第三编图表.xlsx]电气!$B$1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[第三编图表.xlsx]电气!$A$2:$A$5</c:f>
              <c:strCache>
                <c:ptCount val="4"/>
                <c:pt idx="0">
                  <c:v>新增条款</c:v>
                </c:pt>
                <c:pt idx="1">
                  <c:v>实质性修改</c:v>
                </c:pt>
                <c:pt idx="2">
                  <c:v>保留条款</c:v>
                </c:pt>
                <c:pt idx="3">
                  <c:v>删除条款</c:v>
                </c:pt>
              </c:strCache>
            </c:strRef>
          </c:cat>
          <c:val>
            <c:numRef>
              <c:f>[第三编图表.xlsx]电气!$B$2:$B$5</c:f>
              <c:numCache>
                <c:formatCode>General</c:formatCode>
                <c:ptCount val="4"/>
                <c:pt idx="0">
                  <c:v>1</c:v>
                </c:pt>
                <c:pt idx="1">
                  <c:v>21</c:v>
                </c:pt>
                <c:pt idx="2">
                  <c:v>32</c:v>
                </c:pt>
                <c:pt idx="3">
                  <c:v>0</c:v>
                </c:pt>
              </c:numCache>
            </c:numRef>
          </c:val>
        </c:ser>
        <c:ser>
          <c:idx val="1"/>
          <c:order val="1"/>
          <c:tx>
            <c:strRef>
              <c:f>[第三编图表.xlsx]电气!$C$1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[第三编图表.xlsx]电气!$A$2:$A$5</c:f>
              <c:strCache>
                <c:ptCount val="4"/>
                <c:pt idx="0">
                  <c:v>新增条款</c:v>
                </c:pt>
                <c:pt idx="1">
                  <c:v>实质性修改</c:v>
                </c:pt>
                <c:pt idx="2">
                  <c:v>保留条款</c:v>
                </c:pt>
                <c:pt idx="3">
                  <c:v>删除条款</c:v>
                </c:pt>
              </c:strCache>
            </c:strRef>
          </c:cat>
          <c:val>
            <c:numRef>
              <c:f>[第三编图表.xlsx]电气!$C$2:$C$5</c:f>
              <c:numCache>
                <c:formatCode>0%</c:formatCode>
                <c:ptCount val="4"/>
                <c:pt idx="0">
                  <c:v>0.0185185185185185</c:v>
                </c:pt>
                <c:pt idx="1">
                  <c:v>0.388888888888889</c:v>
                </c:pt>
                <c:pt idx="2">
                  <c:v>0.592592592592593</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'[第三编图表.xlsx]第十三章  监控与通信'!$B$1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'[第三编图表.xlsx]第十三章  监控与通信'!$A$2:$A$5</c:f>
              <c:strCache>
                <c:ptCount val="4"/>
                <c:pt idx="0">
                  <c:v>新增条款</c:v>
                </c:pt>
                <c:pt idx="1">
                  <c:v>实质性修改</c:v>
                </c:pt>
                <c:pt idx="2">
                  <c:v>保留条款</c:v>
                </c:pt>
                <c:pt idx="3">
                  <c:v>删除条款</c:v>
                </c:pt>
              </c:strCache>
            </c:strRef>
          </c:cat>
          <c:val>
            <c:numRef>
              <c:f>'[第三编图表.xlsx]第十三章  监控与通信'!$B$2:$B$5</c:f>
              <c:numCache>
                <c:formatCode>General</c:formatCode>
                <c:ptCount val="4"/>
                <c:pt idx="0">
                  <c:v>2</c:v>
                </c:pt>
                <c:pt idx="1">
                  <c:v>16</c:v>
                </c:pt>
                <c:pt idx="2">
                  <c:v>7</c:v>
                </c:pt>
                <c:pt idx="3">
                  <c:v>0</c:v>
                </c:pt>
              </c:numCache>
            </c:numRef>
          </c:val>
        </c:ser>
        <c:ser>
          <c:idx val="1"/>
          <c:order val="1"/>
          <c:tx>
            <c:strRef>
              <c:f>'[第三编图表.xlsx]第十三章  监控与通信'!$C$1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'[第三编图表.xlsx]第十三章  监控与通信'!$A$2:$A$5</c:f>
              <c:strCache>
                <c:ptCount val="4"/>
                <c:pt idx="0">
                  <c:v>新增条款</c:v>
                </c:pt>
                <c:pt idx="1">
                  <c:v>实质性修改</c:v>
                </c:pt>
                <c:pt idx="2">
                  <c:v>保留条款</c:v>
                </c:pt>
                <c:pt idx="3">
                  <c:v>删除条款</c:v>
                </c:pt>
              </c:strCache>
            </c:strRef>
          </c:cat>
          <c:val>
            <c:numRef>
              <c:f>'[第三编图表.xlsx]第十三章  监控与通信'!$C$2:$C$5</c:f>
              <c:numCache>
                <c:formatCode>0%</c:formatCode>
                <c:ptCount val="4"/>
                <c:pt idx="0">
                  <c:v>0.08</c:v>
                </c:pt>
                <c:pt idx="1">
                  <c:v>0.64</c:v>
                </c:pt>
                <c:pt idx="2">
                  <c:v>0.28</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[第三编图表.xlsx]职业病!$B$1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[第三编图表.xlsx]职业病!$A$2:$A$5</c:f>
              <c:strCache>
                <c:ptCount val="4"/>
                <c:pt idx="0">
                  <c:v>新增条款</c:v>
                </c:pt>
                <c:pt idx="1">
                  <c:v>实质性修改</c:v>
                </c:pt>
                <c:pt idx="2">
                  <c:v>保留条款</c:v>
                </c:pt>
                <c:pt idx="3">
                  <c:v>删除条款</c:v>
                </c:pt>
              </c:strCache>
            </c:strRef>
          </c:cat>
          <c:val>
            <c:numRef>
              <c:f>[第三编图表.xlsx]职业病!$B$2:$B$5</c:f>
              <c:numCache>
                <c:formatCode>General</c:formatCode>
                <c:ptCount val="4"/>
                <c:pt idx="0">
                  <c:v>0</c:v>
                </c:pt>
                <c:pt idx="1">
                  <c:v>7</c:v>
                </c:pt>
                <c:pt idx="2">
                  <c:v>28</c:v>
                </c:pt>
                <c:pt idx="3">
                  <c:v>0</c:v>
                </c:pt>
              </c:numCache>
            </c:numRef>
          </c:val>
        </c:ser>
        <c:ser>
          <c:idx val="1"/>
          <c:order val="1"/>
          <c:tx>
            <c:strRef>
              <c:f>[第三编图表.xlsx]职业病!$C$1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[第三编图表.xlsx]职业病!$A$2:$A$5</c:f>
              <c:strCache>
                <c:ptCount val="4"/>
                <c:pt idx="0">
                  <c:v>新增条款</c:v>
                </c:pt>
                <c:pt idx="1">
                  <c:v>实质性修改</c:v>
                </c:pt>
                <c:pt idx="2">
                  <c:v>保留条款</c:v>
                </c:pt>
                <c:pt idx="3">
                  <c:v>删除条款</c:v>
                </c:pt>
              </c:strCache>
            </c:strRef>
          </c:cat>
          <c:val>
            <c:numRef>
              <c:f>[第三编图表.xlsx]职业病!$C$2:$C$5</c:f>
              <c:numCache>
                <c:formatCode>0%</c:formatCode>
                <c:ptCount val="4"/>
                <c:pt idx="0">
                  <c:v>0</c:v>
                </c:pt>
                <c:pt idx="1">
                  <c:v>0.2</c:v>
                </c:pt>
                <c:pt idx="2">
                  <c:v>0.8</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[第三编图表.xlsx]应急救援!$B$1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[第三编图表.xlsx]应急救援!$A$2:$A$5</c:f>
              <c:strCache>
                <c:ptCount val="4"/>
                <c:pt idx="0">
                  <c:v>新增条款</c:v>
                </c:pt>
                <c:pt idx="1">
                  <c:v>实质性修改</c:v>
                </c:pt>
                <c:pt idx="2">
                  <c:v>保留条款</c:v>
                </c:pt>
                <c:pt idx="3">
                  <c:v>删除条款</c:v>
                </c:pt>
              </c:strCache>
            </c:strRef>
          </c:cat>
          <c:val>
            <c:numRef>
              <c:f>[第三编图表.xlsx]应急救援!$B$2:$B$5</c:f>
              <c:numCache>
                <c:formatCode>General</c:formatCode>
                <c:ptCount val="4"/>
                <c:pt idx="0">
                  <c:v>0</c:v>
                </c:pt>
                <c:pt idx="1">
                  <c:v>28</c:v>
                </c:pt>
                <c:pt idx="2">
                  <c:v>19</c:v>
                </c:pt>
                <c:pt idx="3">
                  <c:v>0</c:v>
                </c:pt>
              </c:numCache>
            </c:numRef>
          </c:val>
        </c:ser>
        <c:ser>
          <c:idx val="1"/>
          <c:order val="1"/>
          <c:tx>
            <c:strRef>
              <c:f>[第三编图表.xlsx]应急救援!$C$1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[第三编图表.xlsx]应急救援!$A$2:$A$5</c:f>
              <c:strCache>
                <c:ptCount val="4"/>
                <c:pt idx="0">
                  <c:v>新增条款</c:v>
                </c:pt>
                <c:pt idx="1">
                  <c:v>实质性修改</c:v>
                </c:pt>
                <c:pt idx="2">
                  <c:v>保留条款</c:v>
                </c:pt>
                <c:pt idx="3">
                  <c:v>删除条款</c:v>
                </c:pt>
              </c:strCache>
            </c:strRef>
          </c:cat>
          <c:val>
            <c:numRef>
              <c:f>[第三编图表.xlsx]应急救援!$C$2:$C$5</c:f>
              <c:numCache>
                <c:formatCode>0%</c:formatCode>
                <c:ptCount val="4"/>
                <c:pt idx="0">
                  <c:v>0</c:v>
                </c:pt>
                <c:pt idx="1">
                  <c:v>0.595744680851064</c:v>
                </c:pt>
                <c:pt idx="2">
                  <c:v>0.404255319148936</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[第二编图表.xlsx]Sheet1!$B$1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[第二编图表.xlsx]Sheet1!$A$2:$A$5</c:f>
              <c:strCache>
                <c:ptCount val="4"/>
                <c:pt idx="0">
                  <c:v>新增条款</c:v>
                </c:pt>
                <c:pt idx="1">
                  <c:v>实质性修改</c:v>
                </c:pt>
                <c:pt idx="2">
                  <c:v>保留条款</c:v>
                </c:pt>
                <c:pt idx="3">
                  <c:v>删除条款</c:v>
                </c:pt>
              </c:strCache>
            </c:strRef>
          </c:cat>
          <c:val>
            <c:numRef>
              <c:f>[第二编图表.xlsx]Sheet1!$B$2:$B$5</c:f>
              <c:numCache>
                <c:formatCode>General</c:formatCode>
                <c:ptCount val="4"/>
                <c:pt idx="0">
                  <c:v>9</c:v>
                </c:pt>
                <c:pt idx="1">
                  <c:v>7</c:v>
                </c:pt>
                <c:pt idx="2">
                  <c:v>1</c:v>
                </c:pt>
                <c:pt idx="3">
                  <c:v>0</c:v>
                </c:pt>
              </c:numCache>
            </c:numRef>
          </c:val>
        </c:ser>
        <c:ser>
          <c:idx val="1"/>
          <c:order val="1"/>
          <c:tx>
            <c:strRef>
              <c:f>[第二编图表.xlsx]Sheet1!$C$1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[第二编图表.xlsx]Sheet1!$A$2:$A$5</c:f>
              <c:strCache>
                <c:ptCount val="4"/>
                <c:pt idx="0">
                  <c:v>新增条款</c:v>
                </c:pt>
                <c:pt idx="1">
                  <c:v>实质性修改</c:v>
                </c:pt>
                <c:pt idx="2">
                  <c:v>保留条款</c:v>
                </c:pt>
                <c:pt idx="3">
                  <c:v>删除条款</c:v>
                </c:pt>
              </c:strCache>
            </c:strRef>
          </c:cat>
          <c:val>
            <c:numRef>
              <c:f>[第二编图表.xlsx]Sheet1!$C$2:$C$5</c:f>
              <c:numCache>
                <c:formatCode>0%</c:formatCode>
                <c:ptCount val="4"/>
                <c:pt idx="0">
                  <c:v>0.53</c:v>
                </c:pt>
                <c:pt idx="1">
                  <c:v>0.41</c:v>
                </c:pt>
                <c:pt idx="2">
                  <c:v>0.06</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4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[第三编图表.xlsx]第一章!$B$1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[第三编图表.xlsx]第一章!$A$2:$A$5</c:f>
              <c:strCache>
                <c:ptCount val="4"/>
                <c:pt idx="0">
                  <c:v>新增条款</c:v>
                </c:pt>
                <c:pt idx="1">
                  <c:v>实质性修改</c:v>
                </c:pt>
                <c:pt idx="2">
                  <c:v>保留条款</c:v>
                </c:pt>
                <c:pt idx="3">
                  <c:v>删除条款</c:v>
                </c:pt>
              </c:strCache>
            </c:strRef>
          </c:cat>
          <c:val>
            <c:numRef>
              <c:f>[第三编图表.xlsx]第一章!$B$2:$B$5</c:f>
              <c:numCache>
                <c:formatCode>General</c:formatCode>
                <c:ptCount val="4"/>
                <c:pt idx="0">
                  <c:v>7</c:v>
                </c:pt>
                <c:pt idx="1">
                  <c:v>5</c:v>
                </c:pt>
                <c:pt idx="2">
                  <c:v>1</c:v>
                </c:pt>
                <c:pt idx="3">
                  <c:v>0</c:v>
                </c:pt>
              </c:numCache>
            </c:numRef>
          </c:val>
        </c:ser>
        <c:ser>
          <c:idx val="1"/>
          <c:order val="1"/>
          <c:tx>
            <c:strRef>
              <c:f>[第三编图表.xlsx]第一章!$C$1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[第三编图表.xlsx]第一章!$A$2:$A$5</c:f>
              <c:strCache>
                <c:ptCount val="4"/>
                <c:pt idx="0">
                  <c:v>新增条款</c:v>
                </c:pt>
                <c:pt idx="1">
                  <c:v>实质性修改</c:v>
                </c:pt>
                <c:pt idx="2">
                  <c:v>保留条款</c:v>
                </c:pt>
                <c:pt idx="3">
                  <c:v>删除条款</c:v>
                </c:pt>
              </c:strCache>
            </c:strRef>
          </c:cat>
          <c:val>
            <c:numRef>
              <c:f>[第三编图表.xlsx]第一章!$C$2:$C$5</c:f>
              <c:numCache>
                <c:formatCode>0%</c:formatCode>
                <c:ptCount val="4"/>
                <c:pt idx="0">
                  <c:v>0.54</c:v>
                </c:pt>
                <c:pt idx="1">
                  <c:v>0.38</c:v>
                </c:pt>
                <c:pt idx="2">
                  <c:v>0.08</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[第三编图表.xlsx]第二章!$B$1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[第三编图表.xlsx]第二章!$A$2:$A$5</c:f>
              <c:strCache>
                <c:ptCount val="4"/>
                <c:pt idx="0">
                  <c:v>新增条款</c:v>
                </c:pt>
                <c:pt idx="1">
                  <c:v>实质性修改</c:v>
                </c:pt>
                <c:pt idx="2">
                  <c:v>保留条款</c:v>
                </c:pt>
                <c:pt idx="3">
                  <c:v>删除条款</c:v>
                </c:pt>
              </c:strCache>
            </c:strRef>
          </c:cat>
          <c:val>
            <c:numRef>
              <c:f>[第三编图表.xlsx]第二章!$B$2:$B$5</c:f>
              <c:numCache>
                <c:formatCode>General</c:formatCode>
                <c:ptCount val="4"/>
                <c:pt idx="0">
                  <c:v>3</c:v>
                </c:pt>
                <c:pt idx="1">
                  <c:v>18</c:v>
                </c:pt>
                <c:pt idx="2">
                  <c:v>33</c:v>
                </c:pt>
                <c:pt idx="3">
                  <c:v>1</c:v>
                </c:pt>
              </c:numCache>
            </c:numRef>
          </c:val>
        </c:ser>
        <c:ser>
          <c:idx val="1"/>
          <c:order val="1"/>
          <c:tx>
            <c:strRef>
              <c:f>[第三编图表.xlsx]第二章!$C$1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[第三编图表.xlsx]第二章!$A$2:$A$5</c:f>
              <c:strCache>
                <c:ptCount val="4"/>
                <c:pt idx="0">
                  <c:v>新增条款</c:v>
                </c:pt>
                <c:pt idx="1">
                  <c:v>实质性修改</c:v>
                </c:pt>
                <c:pt idx="2">
                  <c:v>保留条款</c:v>
                </c:pt>
                <c:pt idx="3">
                  <c:v>删除条款</c:v>
                </c:pt>
              </c:strCache>
            </c:strRef>
          </c:cat>
          <c:val>
            <c:numRef>
              <c:f>[第三编图表.xlsx]第二章!$C$2:$C$5</c:f>
              <c:numCache>
                <c:formatCode>0%</c:formatCode>
                <c:ptCount val="4"/>
                <c:pt idx="0">
                  <c:v>0.0545454545454545</c:v>
                </c:pt>
                <c:pt idx="1">
                  <c:v>0.327272727272727</c:v>
                </c:pt>
                <c:pt idx="2">
                  <c:v>0.6</c:v>
                </c:pt>
                <c:pt idx="3">
                  <c:v>0.0181818181818182</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[第三编图表.xlsx]第三章!$B$1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[第三编图表.xlsx]第三章!$A$2:$A$5</c:f>
              <c:strCache>
                <c:ptCount val="4"/>
                <c:pt idx="0">
                  <c:v>新增条款</c:v>
                </c:pt>
                <c:pt idx="1">
                  <c:v>实质性修改</c:v>
                </c:pt>
                <c:pt idx="2">
                  <c:v>保留条款</c:v>
                </c:pt>
                <c:pt idx="3">
                  <c:v>删除条款</c:v>
                </c:pt>
              </c:strCache>
            </c:strRef>
          </c:cat>
          <c:val>
            <c:numRef>
              <c:f>[第三编图表.xlsx]第三章!$B$2:$B$5</c:f>
              <c:numCache>
                <c:formatCode>General</c:formatCode>
                <c:ptCount val="4"/>
                <c:pt idx="0">
                  <c:v>1</c:v>
                </c:pt>
                <c:pt idx="1">
                  <c:v>18</c:v>
                </c:pt>
                <c:pt idx="2">
                  <c:v>27</c:v>
                </c:pt>
                <c:pt idx="3">
                  <c:v>0</c:v>
                </c:pt>
              </c:numCache>
            </c:numRef>
          </c:val>
        </c:ser>
        <c:ser>
          <c:idx val="1"/>
          <c:order val="1"/>
          <c:tx>
            <c:strRef>
              <c:f>[第三编图表.xlsx]第三章!$C$1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[第三编图表.xlsx]第三章!$A$2:$A$5</c:f>
              <c:strCache>
                <c:ptCount val="4"/>
                <c:pt idx="0">
                  <c:v>新增条款</c:v>
                </c:pt>
                <c:pt idx="1">
                  <c:v>实质性修改</c:v>
                </c:pt>
                <c:pt idx="2">
                  <c:v>保留条款</c:v>
                </c:pt>
                <c:pt idx="3">
                  <c:v>删除条款</c:v>
                </c:pt>
              </c:strCache>
            </c:strRef>
          </c:cat>
          <c:val>
            <c:numRef>
              <c:f>[第三编图表.xlsx]第三章!$C$2:$C$5</c:f>
              <c:numCache>
                <c:formatCode>0%</c:formatCode>
                <c:ptCount val="4"/>
                <c:pt idx="0">
                  <c:v>0.0217391304347826</c:v>
                </c:pt>
                <c:pt idx="1">
                  <c:v>0.391304347826087</c:v>
                </c:pt>
                <c:pt idx="2">
                  <c:v>0.58695652173913</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[第三编图表.xlsx]第四章!$B$1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[第三编图表.xlsx]第四章!$A$2:$A$5</c:f>
              <c:strCache>
                <c:ptCount val="4"/>
                <c:pt idx="0">
                  <c:v>新增条款</c:v>
                </c:pt>
                <c:pt idx="1">
                  <c:v>实质性修改</c:v>
                </c:pt>
                <c:pt idx="2">
                  <c:v>保留条款</c:v>
                </c:pt>
                <c:pt idx="3">
                  <c:v>删除条款</c:v>
                </c:pt>
              </c:strCache>
            </c:strRef>
          </c:cat>
          <c:val>
            <c:numRef>
              <c:f>[第三编图表.xlsx]第四章!$B$2:$B$5</c:f>
              <c:numCache>
                <c:formatCode>General</c:formatCode>
                <c:ptCount val="4"/>
                <c:pt idx="0">
                  <c:v>0</c:v>
                </c:pt>
                <c:pt idx="1">
                  <c:v>22</c:v>
                </c:pt>
                <c:pt idx="2">
                  <c:v>10</c:v>
                </c:pt>
                <c:pt idx="3">
                  <c:v>1</c:v>
                </c:pt>
              </c:numCache>
            </c:numRef>
          </c:val>
        </c:ser>
        <c:ser>
          <c:idx val="1"/>
          <c:order val="1"/>
          <c:tx>
            <c:strRef>
              <c:f>[第三编图表.xlsx]第四章!$C$1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[第三编图表.xlsx]第四章!$A$2:$A$5</c:f>
              <c:strCache>
                <c:ptCount val="4"/>
                <c:pt idx="0">
                  <c:v>新增条款</c:v>
                </c:pt>
                <c:pt idx="1">
                  <c:v>实质性修改</c:v>
                </c:pt>
                <c:pt idx="2">
                  <c:v>保留条款</c:v>
                </c:pt>
                <c:pt idx="3">
                  <c:v>删除条款</c:v>
                </c:pt>
              </c:strCache>
            </c:strRef>
          </c:cat>
          <c:val>
            <c:numRef>
              <c:f>[第三编图表.xlsx]第四章!$C$2:$C$5</c:f>
              <c:numCache>
                <c:formatCode>0%</c:formatCode>
                <c:ptCount val="4"/>
                <c:pt idx="0">
                  <c:v>0</c:v>
                </c:pt>
                <c:pt idx="1">
                  <c:v>0.666666666666667</c:v>
                </c:pt>
                <c:pt idx="2">
                  <c:v>0.303030303030303</c:v>
                </c:pt>
                <c:pt idx="3">
                  <c:v>0.0303030303030303</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[第三编图表.xlsx]第五章!$B$1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[第三编图表.xlsx]第五章!$A$2:$A$5</c:f>
              <c:strCache>
                <c:ptCount val="4"/>
                <c:pt idx="0">
                  <c:v>新增条款</c:v>
                </c:pt>
                <c:pt idx="1">
                  <c:v>实质性修改</c:v>
                </c:pt>
                <c:pt idx="2">
                  <c:v>保留条款</c:v>
                </c:pt>
                <c:pt idx="3">
                  <c:v>删除条款</c:v>
                </c:pt>
              </c:strCache>
            </c:strRef>
          </c:cat>
          <c:val>
            <c:numRef>
              <c:f>[第三编图表.xlsx]第五章!$B$2:$B$5</c:f>
              <c:numCache>
                <c:formatCode>General</c:formatCode>
                <c:ptCount val="4"/>
                <c:pt idx="0">
                  <c:v>1</c:v>
                </c:pt>
                <c:pt idx="1">
                  <c:v>17</c:v>
                </c:pt>
                <c:pt idx="2">
                  <c:v>4</c:v>
                </c:pt>
                <c:pt idx="3">
                  <c:v>0</c:v>
                </c:pt>
              </c:numCache>
            </c:numRef>
          </c:val>
        </c:ser>
        <c:ser>
          <c:idx val="1"/>
          <c:order val="1"/>
          <c:tx>
            <c:strRef>
              <c:f>[第三编图表.xlsx]第五章!$C$1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[第三编图表.xlsx]第五章!$A$2:$A$5</c:f>
              <c:strCache>
                <c:ptCount val="4"/>
                <c:pt idx="0">
                  <c:v>新增条款</c:v>
                </c:pt>
                <c:pt idx="1">
                  <c:v>实质性修改</c:v>
                </c:pt>
                <c:pt idx="2">
                  <c:v>保留条款</c:v>
                </c:pt>
                <c:pt idx="3">
                  <c:v>删除条款</c:v>
                </c:pt>
              </c:strCache>
            </c:strRef>
          </c:cat>
          <c:val>
            <c:numRef>
              <c:f>[第三编图表.xlsx]第五章!$C$2:$C$5</c:f>
              <c:numCache>
                <c:formatCode>0%</c:formatCode>
                <c:ptCount val="4"/>
                <c:pt idx="0">
                  <c:v>0.0454545454545455</c:v>
                </c:pt>
                <c:pt idx="1">
                  <c:v>0.772727272727273</c:v>
                </c:pt>
                <c:pt idx="2">
                  <c:v>0.181818181818182</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[第三编图表.xlsx]第六章!$B$1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[第三编图表.xlsx]第六章!$A$2:$A$5</c:f>
              <c:strCache>
                <c:ptCount val="4"/>
                <c:pt idx="0">
                  <c:v>新增条款</c:v>
                </c:pt>
                <c:pt idx="1">
                  <c:v>实质性修改</c:v>
                </c:pt>
                <c:pt idx="2">
                  <c:v>保留条款</c:v>
                </c:pt>
                <c:pt idx="3">
                  <c:v>删除条款</c:v>
                </c:pt>
              </c:strCache>
            </c:strRef>
          </c:cat>
          <c:val>
            <c:numRef>
              <c:f>[第三编图表.xlsx]第六章!$B$2:$B$5</c:f>
              <c:numCache>
                <c:formatCode>General</c:formatCode>
                <c:ptCount val="4"/>
                <c:pt idx="0">
                  <c:v>0</c:v>
                </c:pt>
                <c:pt idx="1">
                  <c:v>15</c:v>
                </c:pt>
                <c:pt idx="2">
                  <c:v>19</c:v>
                </c:pt>
                <c:pt idx="3">
                  <c:v>0</c:v>
                </c:pt>
              </c:numCache>
            </c:numRef>
          </c:val>
        </c:ser>
        <c:ser>
          <c:idx val="1"/>
          <c:order val="1"/>
          <c:tx>
            <c:strRef>
              <c:f>[第三编图表.xlsx]第六章!$C$1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[第三编图表.xlsx]第六章!$A$2:$A$5</c:f>
              <c:strCache>
                <c:ptCount val="4"/>
                <c:pt idx="0">
                  <c:v>新增条款</c:v>
                </c:pt>
                <c:pt idx="1">
                  <c:v>实质性修改</c:v>
                </c:pt>
                <c:pt idx="2">
                  <c:v>保留条款</c:v>
                </c:pt>
                <c:pt idx="3">
                  <c:v>删除条款</c:v>
                </c:pt>
              </c:strCache>
            </c:strRef>
          </c:cat>
          <c:val>
            <c:numRef>
              <c:f>[第三编图表.xlsx]第六章!$C$2:$C$5</c:f>
              <c:numCache>
                <c:formatCode>0%</c:formatCode>
                <c:ptCount val="4"/>
                <c:pt idx="0">
                  <c:v>0</c:v>
                </c:pt>
                <c:pt idx="1">
                  <c:v>0.441176470588235</c:v>
                </c:pt>
                <c:pt idx="2">
                  <c:v>0.558823529411765</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15789473684"/>
          <c:y val="0.00694444444444444"/>
          <c:w val="0.790684210526316"/>
          <c:h val="0.863703703703704"/>
        </c:manualLayout>
      </c:layout>
      <c:barChart>
        <c:barDir val="bar"/>
        <c:grouping val="clustered"/>
        <c:varyColors val="0"/>
        <c:ser>
          <c:idx val="0"/>
          <c:order val="0"/>
          <c:tx>
            <c:strRef>
              <c:f>[第三编图表.xlsx]第七章!$B$1</c:f>
              <c:strCache>
                <c:ptCount val="1"/>
                <c:pt idx="0">
                  <c:v>数量</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[第三编图表.xlsx]第七章!$A$2:$A$5</c:f>
              <c:strCache>
                <c:ptCount val="4"/>
                <c:pt idx="0">
                  <c:v>新增条款</c:v>
                </c:pt>
                <c:pt idx="1">
                  <c:v>实质性修改</c:v>
                </c:pt>
                <c:pt idx="2">
                  <c:v>保留条款</c:v>
                </c:pt>
                <c:pt idx="3">
                  <c:v>删除条款</c:v>
                </c:pt>
              </c:strCache>
            </c:strRef>
          </c:cat>
          <c:val>
            <c:numRef>
              <c:f>[第三编图表.xlsx]第七章!$B$2:$B$5</c:f>
              <c:numCache>
                <c:formatCode>General</c:formatCode>
                <c:ptCount val="4"/>
                <c:pt idx="0">
                  <c:v>6</c:v>
                </c:pt>
                <c:pt idx="1">
                  <c:v>20</c:v>
                </c:pt>
                <c:pt idx="2">
                  <c:v>16</c:v>
                </c:pt>
                <c:pt idx="3">
                  <c:v>0</c:v>
                </c:pt>
              </c:numCache>
            </c:numRef>
          </c:val>
        </c:ser>
        <c:ser>
          <c:idx val="1"/>
          <c:order val="1"/>
          <c:tx>
            <c:strRef>
              <c:f>[第三编图表.xlsx]第七章!$C$1</c:f>
              <c:strCache>
                <c:ptCount val="1"/>
                <c:pt idx="0">
                  <c:v>占比</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[第三编图表.xlsx]第七章!$A$2:$A$5</c:f>
              <c:strCache>
                <c:ptCount val="4"/>
                <c:pt idx="0">
                  <c:v>新增条款</c:v>
                </c:pt>
                <c:pt idx="1">
                  <c:v>实质性修改</c:v>
                </c:pt>
                <c:pt idx="2">
                  <c:v>保留条款</c:v>
                </c:pt>
                <c:pt idx="3">
                  <c:v>删除条款</c:v>
                </c:pt>
              </c:strCache>
            </c:strRef>
          </c:cat>
          <c:val>
            <c:numRef>
              <c:f>[第三编图表.xlsx]第七章!$C$2:$C$5</c:f>
              <c:numCache>
                <c:formatCode>0%</c:formatCode>
                <c:ptCount val="4"/>
                <c:pt idx="0">
                  <c:v>0.142857142857143</c:v>
                </c:pt>
                <c:pt idx="1">
                  <c:v>0.476190476190476</c:v>
                </c:pt>
                <c:pt idx="2">
                  <c:v>0.380952380952381</c:v>
                </c:pt>
                <c:pt idx="3">
                  <c:v>0</c:v>
                </c:pt>
              </c:numCache>
            </c:numRef>
          </c:val>
        </c:ser>
        <c:dLbls>
          <c:showLegendKey val="0"/>
          <c:showVal val="1"/>
          <c:showCatName val="0"/>
          <c:showSerName val="0"/>
          <c:showPercent val="0"/>
          <c:showBubbleSize val="0"/>
        </c:dLbls>
        <c:gapWidth val="140"/>
        <c:overlap val="-40"/>
        <c:axId val="102235349"/>
        <c:axId val="124658676"/>
      </c:barChart>
      <c:catAx>
        <c:axId val="10223534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24658676"/>
        <c:crosses val="autoZero"/>
        <c:auto val="1"/>
        <c:lblAlgn val="ctr"/>
        <c:lblOffset val="100"/>
        <c:noMultiLvlLbl val="0"/>
      </c:catAx>
      <c:valAx>
        <c:axId val="124658676"/>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crossAx val="102235349"/>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Entry>
      <c:layout>
        <c:manualLayout>
          <c:xMode val="edge"/>
          <c:yMode val="edge"/>
          <c:x val="0.728881578947368"/>
          <c:y val="0.0590277777777778"/>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legend>
    <c:plotVisOnly val="1"/>
    <c:dispBlanksAs val="gap"/>
    <c:showDLblsOverMax val="0"/>
    <c:extLst>
      <c:ext uri="{0b15fc19-7d7d-44ad-8c2d-2c3a37ce22c3}">
        <chartProps xmlns="https://web.wps.cn/et/2018/main" chartId="{e1b33bcf-88e7-42a5-b735-5ef582e29e9b}"/>
      </c:ext>
    </c:extLst>
  </c:chart>
  <c:spPr>
    <a:solidFill>
      <a:schemeClr val="bg1"/>
    </a:solidFill>
    <a:ln w="9525" cap="flat" cmpd="sng" algn="ctr">
      <a:solidFill>
        <a:schemeClr val="tx1">
          <a:lumMod val="15000"/>
          <a:lumOff val="85000"/>
        </a:schemeClr>
      </a:solidFill>
      <a:round/>
    </a:ln>
    <a:effectLst/>
  </c:spPr>
  <c:txPr>
    <a:bodyPr/>
    <a:lstStyle/>
    <a:p>
      <a:pPr>
        <a:defRPr lang="zh-CN" sz="1200">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10118">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2-04-18T07:55:54"/>
    </inkml:context>
    <inkml:brush xml:id="br0">
      <inkml:brushProperty name="width" value="0.15875" units="cm"/>
      <inkml:brushProperty name="height" value="0.3175" units="cm"/>
      <inkml:brushProperty name="color" value="#00d898"/>
      <inkml:brushProperty name="ignorePressure" value="0"/>
    </inkml:brush>
  </inkml:definitions>
  <inkml:trace contextRef="#ctx0" brushRef="#br0">137.000 143.000,'521.000'0.000,"-521.000"844.000,-521.000-844.000,521.000-844.000</inkml:trace>
</inkml:ink>
</file>

<file path=ppt/ink/ink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2-04-18T07:55:54"/>
    </inkml:context>
    <inkml:brush xml:id="br0">
      <inkml:brushProperty name="width" value="0.15875" units="cm"/>
      <inkml:brushProperty name="height" value="0.3175" units="cm"/>
      <inkml:brushProperty name="color" value="#00d898"/>
      <inkml:brushProperty name="ignorePressure" value="0"/>
    </inkml:brush>
  </inkml:definitions>
  <inkml:trace contextRef="#ctx0" brushRef="#br0">707.000 142.000,'504.000'0.000,"-504.000"850.000,-504.000-850.000,504.000-850.000</inkml:trace>
</inkml:ink>
</file>

<file path=ppt/ink/ink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2-04-18T07:55:54"/>
    </inkml:context>
    <inkml:brush xml:id="br0">
      <inkml:brushProperty name="width" value="0.15875" units="cm"/>
      <inkml:brushProperty name="height" value="0.3175" units="cm"/>
      <inkml:brushProperty name="color" value="#00d898"/>
      <inkml:brushProperty name="ignorePressure" value="0"/>
    </inkml:brush>
  </inkml:definitions>
  <inkml:trace contextRef="#ctx0" brushRef="#br0">1256.000 142.000,'503.000'0.000,"-503.000"856.000,-503.000-856.000,503.000-856.000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62AE03-6EE8-41FD-8A37-86C6BC5E264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1FD59-C920-460C-B1C9-0346C59420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835" algn="l" defTabSz="1219200" rtl="0" eaLnBrk="1" latinLnBrk="0" hangingPunct="1">
      <a:defRPr sz="1600" kern="1200">
        <a:solidFill>
          <a:schemeClr val="tx1"/>
        </a:solidFill>
        <a:latin typeface="+mn-lt"/>
        <a:ea typeface="+mn-ea"/>
        <a:cs typeface="+mn-cs"/>
      </a:defRPr>
    </a:lvl3pPr>
    <a:lvl4pPr marL="1829435" algn="l" defTabSz="1219200" rtl="0" eaLnBrk="1" latinLnBrk="0" hangingPunct="1">
      <a:defRPr sz="1600" kern="1200">
        <a:solidFill>
          <a:schemeClr val="tx1"/>
        </a:solidFill>
        <a:latin typeface="+mn-lt"/>
        <a:ea typeface="+mn-ea"/>
        <a:cs typeface="+mn-cs"/>
      </a:defRPr>
    </a:lvl4pPr>
    <a:lvl5pPr marL="2439035" algn="l" defTabSz="1219200" rtl="0" eaLnBrk="1" latinLnBrk="0" hangingPunct="1">
      <a:defRPr sz="1600" kern="1200">
        <a:solidFill>
          <a:schemeClr val="tx1"/>
        </a:solidFill>
        <a:latin typeface="+mn-lt"/>
        <a:ea typeface="+mn-ea"/>
        <a:cs typeface="+mn-cs"/>
      </a:defRPr>
    </a:lvl5pPr>
    <a:lvl6pPr marL="3049270" algn="l" defTabSz="1219200" rtl="0" eaLnBrk="1" latinLnBrk="0" hangingPunct="1">
      <a:defRPr sz="1600" kern="1200">
        <a:solidFill>
          <a:schemeClr val="tx1"/>
        </a:solidFill>
        <a:latin typeface="+mn-lt"/>
        <a:ea typeface="+mn-ea"/>
        <a:cs typeface="+mn-cs"/>
      </a:defRPr>
    </a:lvl6pPr>
    <a:lvl7pPr marL="3658870" algn="l" defTabSz="1219200" rtl="0" eaLnBrk="1" latinLnBrk="0" hangingPunct="1">
      <a:defRPr sz="1600" kern="1200">
        <a:solidFill>
          <a:schemeClr val="tx1"/>
        </a:solidFill>
        <a:latin typeface="+mn-lt"/>
        <a:ea typeface="+mn-ea"/>
        <a:cs typeface="+mn-cs"/>
      </a:defRPr>
    </a:lvl7pPr>
    <a:lvl8pPr marL="4268470" algn="l" defTabSz="1219200" rtl="0" eaLnBrk="1" latinLnBrk="0" hangingPunct="1">
      <a:defRPr sz="1600" kern="1200">
        <a:solidFill>
          <a:schemeClr val="tx1"/>
        </a:solidFill>
        <a:latin typeface="+mn-lt"/>
        <a:ea typeface="+mn-ea"/>
        <a:cs typeface="+mn-cs"/>
      </a:defRPr>
    </a:lvl8pPr>
    <a:lvl9pPr marL="4878705"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幻灯片图像占位符 1"/>
          <p:cNvSpPr>
            <a:spLocks noGrp="1" noRot="1"/>
          </p:cNvSpPr>
          <p:nvPr>
            <p:ph type="sldImg"/>
          </p:nvPr>
        </p:nvSpPr>
        <p:spPr/>
      </p:sp>
      <p:sp>
        <p:nvSpPr>
          <p:cNvPr id="39938" name="文本占位符 2"/>
          <p:cNvSpPr>
            <a:spLocks noGrp="1"/>
          </p:cNvSpPr>
          <p:nvPr>
            <p:ph type="body"/>
          </p:nvPr>
        </p:nvSpPr>
        <p:spPr/>
        <p:txBody>
          <a:bodyPr wrap="square" lIns="91440" tIns="45720" rIns="91440" bIns="45720" anchor="t" anchorCtr="0"/>
          <a:p>
            <a:pPr lvl="0"/>
            <a:endParaRPr lang="zh-CN" altLang="en-US"/>
          </a:p>
        </p:txBody>
      </p:sp>
      <p:sp>
        <p:nvSpPr>
          <p:cNvPr id="39939" name="灯片编号占位符 3"/>
          <p:cNvSpPr>
            <a:spLocks noGrp="1"/>
          </p:cNvSpPr>
          <p:nvPr>
            <p:ph type="sldNum" sz="quarter"/>
          </p:nvPr>
        </p:nvSpPr>
        <p:spPr>
          <a:xfrm>
            <a:off x="3849688" y="9428163"/>
            <a:ext cx="2946400" cy="4968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b="0">
                <a:latin typeface="宋体" panose="02010600030101010101" pitchFamily="2" charset="-122"/>
                <a:ea typeface="思源黑体 CN Bold" panose="020B0800000000000000" charset="-122"/>
              </a:rPr>
            </a:fld>
            <a:endParaRPr lang="zh-CN" altLang="en-US" sz="1200" b="0">
              <a:latin typeface="宋体" panose="02010600030101010101" pitchFamily="2" charset="-122"/>
              <a:ea typeface="思源黑体 CN Bold" panose="020B0800000000000000"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27" name="幻灯片图像占位符 1"/>
          <p:cNvSpPr>
            <a:spLocks noGrp="1" noRot="1" noChangeAspect="1"/>
          </p:cNvSpPr>
          <p:nvPr>
            <p:ph type="sldImg"/>
          </p:nvPr>
        </p:nvSpPr>
        <p:spPr/>
      </p:sp>
      <p:sp>
        <p:nvSpPr>
          <p:cNvPr id="1048628" name="备注占位符 2"/>
          <p:cNvSpPr>
            <a:spLocks noGrp="1"/>
          </p:cNvSpPr>
          <p:nvPr>
            <p:ph type="body" idx="1"/>
          </p:nvPr>
        </p:nvSpPr>
        <p:spPr/>
        <p:txBody>
          <a:bodyPr/>
          <a:p>
            <a:endParaRPr lang="zh-CN" altLang="en-US" dirty="0"/>
          </a:p>
        </p:txBody>
      </p:sp>
      <p:sp>
        <p:nvSpPr>
          <p:cNvPr id="1048629" name="灯片编号占位符 3"/>
          <p:cNvSpPr>
            <a:spLocks noGrp="1"/>
          </p:cNvSpPr>
          <p:nvPr>
            <p:ph type="sldNum" sz="quarter" idx="5"/>
          </p:nvPr>
        </p:nvSpPr>
        <p:spPr/>
        <p:txBody>
          <a:bodyPr/>
          <a:p>
            <a:fld id="{7421D011-EC35-498F-ADE3-3197FF1A64D5}"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5.jpe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5.jpe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标题幻灯片">
    <p:bg>
      <p:bgPr>
        <a:no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3" name="页脚占位符 2"/>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4" name="灯片编号占位符 3"/>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52" name="path"/>
          <p:cNvSpPr/>
          <p:nvPr userDrawn="1"/>
        </p:nvSpPr>
        <p:spPr>
          <a:xfrm>
            <a:off x="0" y="638848"/>
            <a:ext cx="12196825" cy="54858"/>
          </a:xfrm>
          <a:custGeom>
            <a:avLst/>
            <a:gdLst/>
            <a:ahLst/>
            <a:cxnLst/>
            <a:rect l="0" t="0" r="0" b="0"/>
            <a:pathLst>
              <a:path w="19197" h="86">
                <a:moveTo>
                  <a:pt x="0" y="0"/>
                </a:moveTo>
                <a:lnTo>
                  <a:pt x="19197" y="0"/>
                </a:lnTo>
                <a:lnTo>
                  <a:pt x="19197" y="86"/>
                </a:lnTo>
                <a:lnTo>
                  <a:pt x="0" y="86"/>
                </a:lnTo>
                <a:lnTo>
                  <a:pt x="0" y="0"/>
                </a:lnTo>
                <a:close/>
              </a:path>
            </a:pathLst>
          </a:custGeom>
          <a:solidFill>
            <a:srgbClr val="007BC7">
              <a:alpha val="100000"/>
            </a:srgbClr>
          </a:solidFill>
          <a:ln cap="flat">
            <a:noFill/>
            <a:prstDash val="solid"/>
            <a:miter lim="0"/>
          </a:ln>
        </p:spPr>
        <p:txBody>
          <a:bodyPr rtlCol="0"/>
          <a:p>
            <a:pPr algn="ctr"/>
            <a:endParaRPr lang="zh-CN" altLang="en-US"/>
          </a:p>
        </p:txBody>
      </p:sp>
      <p:pic>
        <p:nvPicPr>
          <p:cNvPr id="553" name="picture 553"/>
          <p:cNvPicPr>
            <a:picLocks noChangeAspect="1"/>
          </p:cNvPicPr>
          <p:nvPr userDrawn="1"/>
        </p:nvPicPr>
        <p:blipFill>
          <a:blip r:embed="rId2"/>
          <a:stretch>
            <a:fillRect/>
          </a:stretch>
        </p:blipFill>
        <p:spPr>
          <a:xfrm rot="21600000">
            <a:off x="-635" y="761327"/>
            <a:ext cx="12196761" cy="19048"/>
          </a:xfrm>
          <a:prstGeom prst="rect">
            <a:avLst/>
          </a:prstGeom>
        </p:spPr>
      </p:pic>
      <p:pic>
        <p:nvPicPr>
          <p:cNvPr id="554" name="picture 554"/>
          <p:cNvPicPr>
            <a:picLocks noChangeAspect="1"/>
          </p:cNvPicPr>
          <p:nvPr userDrawn="1"/>
        </p:nvPicPr>
        <p:blipFill>
          <a:blip r:embed="rId3"/>
          <a:stretch>
            <a:fillRect/>
          </a:stretch>
        </p:blipFill>
        <p:spPr>
          <a:xfrm rot="21600000">
            <a:off x="3454293" y="316554"/>
            <a:ext cx="457438" cy="284450"/>
          </a:xfrm>
          <a:prstGeom prst="rect">
            <a:avLst/>
          </a:prstGeom>
        </p:spPr>
      </p:pic>
      <p:pic>
        <p:nvPicPr>
          <p:cNvPr id="547" name="picture 547"/>
          <p:cNvPicPr>
            <a:picLocks noChangeAspect="1"/>
          </p:cNvPicPr>
          <p:nvPr userDrawn="1"/>
        </p:nvPicPr>
        <p:blipFill>
          <a:blip r:embed="rId4"/>
          <a:stretch>
            <a:fillRect/>
          </a:stretch>
        </p:blipFill>
        <p:spPr>
          <a:xfrm rot="21600000">
            <a:off x="0" y="6514779"/>
            <a:ext cx="12197079" cy="431120"/>
          </a:xfrm>
          <a:prstGeom prst="rect">
            <a:avLst/>
          </a:prstGeom>
        </p:spPr>
      </p:pic>
      <p:sp>
        <p:nvSpPr>
          <p:cNvPr id="3" name="文本框 2"/>
          <p:cNvSpPr txBox="1"/>
          <p:nvPr userDrawn="1"/>
        </p:nvSpPr>
        <p:spPr>
          <a:xfrm>
            <a:off x="0" y="6491286"/>
            <a:ext cx="12135453" cy="460375"/>
          </a:xfrm>
          <a:prstGeom prst="rect">
            <a:avLst/>
          </a:prstGeom>
          <a:gradFill>
            <a:gsLst>
              <a:gs pos="0">
                <a:srgbClr val="D7F0FC"/>
              </a:gs>
              <a:gs pos="52000">
                <a:srgbClr val="FFEFDE"/>
              </a:gs>
              <a:gs pos="100000">
                <a:srgbClr val="FFDCFC"/>
              </a:gs>
            </a:gsLst>
            <a:lin ang="5400000" scaled="1"/>
          </a:gradFill>
        </p:spPr>
        <p:txBody>
          <a:bodyPr wrap="square" rtlCol="0">
            <a:spAutoFit/>
          </a:bodyPr>
          <a:p>
            <a:pPr algn="r"/>
            <a:endParaRPr lang="zh-CN" b="1">
              <a:solidFill>
                <a:srgbClr val="00B050"/>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a:xfrm>
            <a:off x="838550" y="367114"/>
            <a:ext cx="10519982" cy="1325252"/>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527270" y="1127348"/>
            <a:ext cx="5509861" cy="544384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媒体占位符 3"/>
          <p:cNvSpPr>
            <a:spLocks noGrp="1"/>
          </p:cNvSpPr>
          <p:nvPr>
            <p:ph type="media" sz="half" idx="2"/>
          </p:nvPr>
        </p:nvSpPr>
        <p:spPr>
          <a:xfrm>
            <a:off x="6240416" y="1127348"/>
            <a:ext cx="5511978" cy="5443848"/>
          </a:xfrm>
        </p:spPr>
        <p:txBody>
          <a:bodyPr vert="horz" wrap="square" lIns="91440" tIns="45720" rIns="91440" bIns="45720" numCol="1" anchor="t" anchorCtr="0" compatLnSpc="1"/>
          <a:lstStyle/>
          <a:p>
            <a:pPr marL="0" marR="0" lvl="0" indent="0" algn="l" defTabSz="914400" rtl="0" eaLnBrk="0" fontAlgn="base" latinLnBrk="0" hangingPunct="0">
              <a:lnSpc>
                <a:spcPct val="120000"/>
              </a:lnSpc>
              <a:spcBef>
                <a:spcPct val="20000"/>
              </a:spcBef>
              <a:spcAft>
                <a:spcPct val="0"/>
              </a:spcAft>
              <a:buClr>
                <a:schemeClr val="hlink"/>
              </a:buClr>
              <a:buSzTx/>
              <a:buFont typeface="Wingdings" panose="05000000000000000000" pitchFamily="2" charset="2"/>
              <a:buChar char="u"/>
            </a:pPr>
            <a:endParaRPr kumimoji="1" lang="zh-CN" altLang="en-US" sz="2400" b="1" i="0" u="none" strike="noStrike" kern="0" cap="none" spc="0" normalizeH="0" baseline="0" noProof="0">
              <a:ln>
                <a:noFill/>
              </a:ln>
              <a:solidFill>
                <a:srgbClr val="0000FF"/>
              </a:solidFill>
              <a:effectLst/>
              <a:uLnTx/>
              <a:uFillTx/>
              <a:latin typeface="+mn-lt"/>
              <a:ea typeface="+mn-ea"/>
              <a:cs typeface="+mn-cs"/>
            </a:endParaRPr>
          </a:p>
        </p:txBody>
      </p:sp>
      <p:sp>
        <p:nvSpPr>
          <p:cNvPr id="5" name="日期占位符 4"/>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marL="0" marR="0" lvl="0" indent="0" algn="l" defTabSz="914400" rtl="0" eaLnBrk="1" fontAlgn="base" latinLnBrk="0" hangingPunct="1">
              <a:lnSpc>
                <a:spcPct val="100000"/>
              </a:lnSpc>
              <a:spcBef>
                <a:spcPct val="0"/>
              </a:spcBef>
              <a:spcAft>
                <a:spcPct val="0"/>
              </a:spcAft>
              <a:buClrTx/>
              <a:buSzTx/>
              <a:buFontTx/>
              <a:buNone/>
            </a:pPr>
            <a:fld id="{ED57EB17-CE1F-4AE1-B90C-84DEB59A2E46}" type="datetime10">
              <a:rPr kumimoji="0" lang="zh-CN" altLang="en-US" sz="1400" b="1" i="0" u="none" strike="noStrike" kern="1200" cap="none" spc="0" normalizeH="0" baseline="0" noProof="0" smtClean="0">
                <a:ln>
                  <a:noFill/>
                </a:ln>
                <a:solidFill>
                  <a:srgbClr val="0000FF"/>
                </a:solidFill>
                <a:effectLst/>
                <a:uLnTx/>
                <a:uFillTx/>
                <a:latin typeface="Arial" panose="020B0604020202020204" pitchFamily="34" charset="0"/>
                <a:ea typeface="宋体" panose="02010600030101010101" pitchFamily="2" charset="-122"/>
                <a:cs typeface="+mn-cs"/>
              </a:rPr>
            </a:fld>
            <a:endParaRPr kumimoji="0" lang="zh-CN" altLang="zh-CN" sz="1400" b="1" i="0" u="none" strike="noStrike" kern="1200" cap="none" spc="0" normalizeH="0" baseline="0" noProof="0" smtClean="0">
              <a:ln>
                <a:noFill/>
              </a:ln>
              <a:solidFill>
                <a:srgbClr val="0000FF"/>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7" name="灯片编号占位符 6"/>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pic>
        <p:nvPicPr>
          <p:cNvPr id="11271" name="图片 7"/>
          <p:cNvPicPr>
            <a:picLocks noChangeAspect="1"/>
          </p:cNvPicPr>
          <p:nvPr userDrawn="1"/>
        </p:nvPicPr>
        <p:blipFill>
          <a:blip r:embed="rId2"/>
          <a:stretch>
            <a:fillRect/>
          </a:stretch>
        </p:blipFill>
        <p:spPr>
          <a:xfrm>
            <a:off x="0" y="4635393"/>
            <a:ext cx="12197079" cy="2223071"/>
          </a:xfrm>
          <a:prstGeom prst="rect">
            <a:avLst/>
          </a:prstGeom>
          <a:noFill/>
          <a:ln w="9525">
            <a:noFill/>
          </a:ln>
        </p:spPr>
      </p:pic>
      <p:cxnSp>
        <p:nvCxnSpPr>
          <p:cNvPr id="3" name="直接连接符 2"/>
          <p:cNvCxnSpPr/>
          <p:nvPr userDrawn="1"/>
        </p:nvCxnSpPr>
        <p:spPr bwMode="auto">
          <a:xfrm flipH="1" flipV="1">
            <a:off x="1418582" y="6550687"/>
            <a:ext cx="3286644" cy="15612"/>
          </a:xfrm>
          <a:prstGeom prst="line">
            <a:avLst/>
          </a:prstGeom>
          <a:noFill/>
          <a:ln w="25400" cap="flat" cmpd="sng" algn="ctr">
            <a:gradFill flip="none" rotWithShape="1">
              <a:gsLst>
                <a:gs pos="0">
                  <a:srgbClr val="0066CC"/>
                </a:gs>
                <a:gs pos="63000">
                  <a:schemeClr val="accent1">
                    <a:lumMod val="45000"/>
                    <a:lumOff val="55000"/>
                  </a:schemeClr>
                </a:gs>
                <a:gs pos="100000">
                  <a:schemeClr val="accent1">
                    <a:lumMod val="45000"/>
                    <a:lumOff val="55000"/>
                  </a:schemeClr>
                </a:gs>
                <a:gs pos="62000">
                  <a:schemeClr val="accent1">
                    <a:lumMod val="30000"/>
                    <a:lumOff val="70000"/>
                  </a:schemeClr>
                </a:gs>
              </a:gsLst>
              <a:path path="rect">
                <a:fillToRect l="100000" t="100000"/>
              </a:path>
              <a:tileRect r="-100000" b="-100000"/>
            </a:gradFill>
            <a:prstDash val="solid"/>
            <a:round/>
            <a:headEnd type="none" w="med" len="med"/>
            <a:tailEnd type="none" w="med" len="med"/>
          </a:ln>
        </p:spPr>
      </p:cxnSp>
      <p:sp>
        <p:nvSpPr>
          <p:cNvPr id="10" name="圆角矩形 9"/>
          <p:cNvSpPr/>
          <p:nvPr userDrawn="1"/>
        </p:nvSpPr>
        <p:spPr bwMode="auto">
          <a:xfrm>
            <a:off x="413485" y="6292620"/>
            <a:ext cx="1192911" cy="273565"/>
          </a:xfrm>
          <a:prstGeom prst="roundRect">
            <a:avLst/>
          </a:prstGeom>
          <a:solidFill>
            <a:srgbClr val="078EF3"/>
          </a:solidFill>
          <a:ln w="25400" cap="flat" cmpd="sng" algn="ctr">
            <a:noFill/>
            <a:prstDash val="solid"/>
            <a:round/>
            <a:headEnd type="none" w="med" len="med"/>
            <a:tailEnd type="none" w="med" len="med"/>
          </a:ln>
        </p:spPr>
        <p:txBody>
          <a:bodyPr vert="horz" wrap="none" lIns="69513" tIns="34755" rIns="69513" bIns="34755" numCol="1" rtlCol="0" anchor="ctr" anchorCtr="0" compatLnSpc="1"/>
          <a:lstStyle/>
          <a:p>
            <a:pPr marL="0" marR="0" indent="0" algn="ctr" defTabSz="695325" rtl="0" eaLnBrk="1" fontAlgn="base" latinLnBrk="0" hangingPunct="1">
              <a:lnSpc>
                <a:spcPct val="100000"/>
              </a:lnSpc>
              <a:spcBef>
                <a:spcPct val="20000"/>
              </a:spcBef>
              <a:spcAft>
                <a:spcPct val="0"/>
              </a:spcAft>
              <a:buClrTx/>
              <a:buSzTx/>
              <a:buFont typeface="Arial" panose="020B0604020202020204" pitchFamily="34" charset="0"/>
              <a:buChar char="•"/>
            </a:pPr>
            <a:endParaRPr kumimoji="0" lang="zh-CN" altLang="en-US" sz="1975" b="0" i="0" u="none" strike="noStrike" cap="none" normalizeH="0" baseline="0" noProof="1" smtClean="0">
              <a:ln>
                <a:noFill/>
              </a:ln>
              <a:solidFill>
                <a:schemeClr val="tx1"/>
              </a:solidFill>
              <a:effectLst/>
              <a:latin typeface="Arial" panose="020B0604020202020204" pitchFamily="34" charset="0"/>
              <a:ea typeface="宋体" panose="02010600030101010101" pitchFamily="2" charset="-122"/>
            </a:endParaRPr>
          </a:p>
        </p:txBody>
      </p:sp>
      <p:sp>
        <p:nvSpPr>
          <p:cNvPr id="2" name="日期占位符 1"/>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4" name="页脚占位符 3"/>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5" name="灯片编号占位符 4"/>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a:xfrm>
            <a:off x="377824" y="429710"/>
            <a:ext cx="6800824" cy="1710542"/>
          </a:xfrm>
        </p:spPr>
        <p:txBody>
          <a:bodyPr/>
          <a:lstStyle/>
          <a:p>
            <a:r>
              <a:rPr lang="en-US" smtClean="0"/>
              <a:t>Title</a:t>
            </a:r>
            <a:endParaRPr lang="en-US"/>
          </a:p>
        </p:txBody>
      </p:sp>
      <p:sp>
        <p:nvSpPr>
          <p:cNvPr id="3" name="Text 2"/>
          <p:cNvSpPr>
            <a:spLocks noGrp="1"/>
          </p:cNvSpPr>
          <p:nvPr>
            <p:ph type="body" idx="1" hasCustomPrompt="1"/>
          </p:nvPr>
        </p:nvSpPr>
        <p:spPr>
          <a:xfrm>
            <a:off x="609423" y="1601707"/>
            <a:ext cx="10978236" cy="4523894"/>
          </a:xfrm>
        </p:spPr>
        <p:txBody>
          <a:body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a:xfrm>
            <a:off x="609423" y="6357411"/>
            <a:ext cx="2846850" cy="362833"/>
          </a:xfrm>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a:xfrm>
            <a:off x="4167985" y="6357411"/>
            <a:ext cx="3861112" cy="362833"/>
          </a:xfrm>
        </p:spPr>
        <p:txBody>
          <a:bodyPr/>
          <a:lstStyle/>
          <a:p>
            <a:endParaRPr lang="en-US"/>
          </a:p>
        </p:txBody>
      </p:sp>
      <p:sp>
        <p:nvSpPr>
          <p:cNvPr id="6" name="Slide number 5"/>
          <p:cNvSpPr>
            <a:spLocks noGrp="1"/>
          </p:cNvSpPr>
          <p:nvPr>
            <p:ph type="sldNum" sz="quarter" idx="12"/>
          </p:nvPr>
        </p:nvSpPr>
        <p:spPr>
          <a:xfrm>
            <a:off x="8740808" y="6357411"/>
            <a:ext cx="2846850" cy="362833"/>
          </a:xfrm>
        </p:spPr>
        <p:txBody>
          <a:bodyPr/>
          <a:lstStyle/>
          <a:p>
            <a:fld id="{80F073CC-40D5-4B23-8DF0-9BD0A0C12F2C}" type="slidenum">
              <a:rPr lang="en-US" smtClean="0"/>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855" y="276648"/>
            <a:ext cx="10977371" cy="5850153"/>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a:xfrm>
            <a:off x="609423" y="6357411"/>
            <a:ext cx="2846850" cy="362833"/>
          </a:xfrm>
        </p:spPr>
        <p:txBody>
          <a:bodyPr/>
          <a:p>
            <a:pPr fontAlgn="base"/>
            <a:endParaRPr lang="zh-CN" altLang="en-US" strike="noStrike" noProof="1"/>
          </a:p>
        </p:txBody>
      </p:sp>
      <p:sp>
        <p:nvSpPr>
          <p:cNvPr id="4" name="页脚占位符 3"/>
          <p:cNvSpPr>
            <a:spLocks noGrp="1"/>
          </p:cNvSpPr>
          <p:nvPr>
            <p:ph type="ftr" sz="quarter" idx="11"/>
          </p:nvPr>
        </p:nvSpPr>
        <p:spPr>
          <a:xfrm>
            <a:off x="4167985" y="6357411"/>
            <a:ext cx="3861112" cy="362833"/>
          </a:xfrm>
        </p:spPr>
        <p:txBody>
          <a:bodyPr/>
          <a:p>
            <a:pPr fontAlgn="base"/>
            <a:endParaRPr lang="zh-CN" altLang="en-US" strike="noStrike" noProof="1"/>
          </a:p>
        </p:txBody>
      </p:sp>
      <p:sp>
        <p:nvSpPr>
          <p:cNvPr id="5" name="灯片编号占位符 4"/>
          <p:cNvSpPr>
            <a:spLocks noGrp="1"/>
          </p:cNvSpPr>
          <p:nvPr>
            <p:ph type="sldNum" sz="quarter" idx="12"/>
          </p:nvPr>
        </p:nvSpPr>
        <p:spPr>
          <a:xfrm>
            <a:off x="8740808" y="6357411"/>
            <a:ext cx="2846850" cy="362833"/>
          </a:xfrm>
        </p:spPr>
        <p:txBody>
          <a:bodyPr/>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52" name=""/>
        <p:cNvGrpSpPr/>
        <p:nvPr/>
      </p:nvGrpSpPr>
      <p:grpSpPr>
        <a:xfrm>
          <a:off x="0" y="0"/>
          <a:ext cx="0" cy="0"/>
          <a:chOff x="0" y="0"/>
          <a:chExt cx="0" cy="0"/>
        </a:xfrm>
      </p:grpSpPr>
      <p:pic>
        <p:nvPicPr>
          <p:cNvPr id="2097152" name="图片 11"/>
          <p:cNvPicPr>
            <a:picLocks noChangeAspect="1"/>
          </p:cNvPicPr>
          <p:nvPr userDrawn="1">
            <p:custDataLst>
              <p:tags r:id="rId2"/>
            </p:custDataLst>
          </p:nvPr>
        </p:nvPicPr>
        <p:blipFill rotWithShape="1">
          <a:blip r:embed="rId3"/>
          <a:srcRect/>
          <a:stretch>
            <a:fillRect/>
          </a:stretch>
        </p:blipFill>
        <p:spPr>
          <a:xfrm>
            <a:off x="0" y="6123059"/>
            <a:ext cx="12198350" cy="237644"/>
          </a:xfrm>
          <a:prstGeom prst="rect">
            <a:avLst/>
          </a:prstGeom>
        </p:spPr>
      </p:pic>
      <p:sp>
        <p:nvSpPr>
          <p:cNvPr id="1048582" name="矩形 9"/>
          <p:cNvSpPr/>
          <p:nvPr userDrawn="1">
            <p:custDataLst>
              <p:tags r:id="rId4"/>
            </p:custDataLst>
          </p:nvPr>
        </p:nvSpPr>
        <p:spPr>
          <a:xfrm>
            <a:off x="0" y="785640"/>
            <a:ext cx="12198350" cy="47570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sz="1800">
              <a:sym typeface="+mn-ea"/>
            </a:endParaRPr>
          </a:p>
        </p:txBody>
      </p:sp>
      <p:sp>
        <p:nvSpPr>
          <p:cNvPr id="1048625" name="标题 4"/>
          <p:cNvSpPr>
            <a:spLocks noGrp="1"/>
          </p:cNvSpPr>
          <p:nvPr>
            <p:ph type="title" idx="4294967295" hasCustomPrompt="1"/>
            <p:custDataLst>
              <p:tags r:id="rId5"/>
            </p:custDataLst>
          </p:nvPr>
        </p:nvSpPr>
        <p:spPr>
          <a:xfrm>
            <a:off x="47014" y="775479"/>
            <a:ext cx="12151971" cy="454744"/>
          </a:xfrm>
        </p:spPr>
        <p:txBody>
          <a:bodyPr anchor="ctr" anchorCtr="0">
            <a:normAutofit/>
          </a:bodyPr>
          <a:p>
            <a:pPr algn="ctr"/>
            <a:r>
              <a:rPr lang="zh-CN"/>
              <a:t>一、修订背景</a:t>
            </a:r>
            <a:endParaRPr lang="zh-CN"/>
          </a:p>
        </p:txBody>
      </p:sp>
      <p:sp>
        <p:nvSpPr>
          <p:cNvPr id="1" name="日期占位符 1"/>
          <p:cNvSpPr>
            <a:spLocks noGrp="1"/>
          </p:cNvSpPr>
          <p:nvPr>
            <p:ph type="dt" sz="half" idx="10"/>
            <p:custDataLst>
              <p:tags r:id="rId6"/>
            </p:custDataLst>
          </p:nvPr>
        </p:nvSpPr>
        <p:spPr>
          <a:xfrm>
            <a:off x="880201" y="6123044"/>
            <a:ext cx="2701406" cy="237644"/>
          </a:xfrm>
        </p:spPr>
        <p:txBody>
          <a:bodyPr/>
          <a:p>
            <a:fld id="{760FBDFE-C587-4B4C-A407-44438C67B59E}" type="datetimeFigureOut">
              <a:rPr lang="zh-CN" altLang="en-US" smtClean="0"/>
            </a:fld>
            <a:endParaRPr lang="zh-CN" altLang="en-US"/>
          </a:p>
        </p:txBody>
      </p:sp>
      <p:sp>
        <p:nvSpPr>
          <p:cNvPr id="2" name="页脚占位符 2"/>
          <p:cNvSpPr>
            <a:spLocks noGrp="1"/>
          </p:cNvSpPr>
          <p:nvPr>
            <p:ph type="ftr" sz="quarter" idx="11"/>
            <p:custDataLst>
              <p:tags r:id="rId7"/>
            </p:custDataLst>
          </p:nvPr>
        </p:nvSpPr>
        <p:spPr>
          <a:xfrm>
            <a:off x="4118144" y="6123044"/>
            <a:ext cx="3962063" cy="237644"/>
          </a:xfrm>
        </p:spPr>
        <p:txBody>
          <a:bodyPr/>
          <a:p>
            <a:endParaRPr lang="zh-CN" altLang="en-US"/>
          </a:p>
        </p:txBody>
      </p:sp>
      <p:sp>
        <p:nvSpPr>
          <p:cNvPr id="3" name="灯片编号占位符 3"/>
          <p:cNvSpPr>
            <a:spLocks noGrp="1"/>
          </p:cNvSpPr>
          <p:nvPr>
            <p:ph type="sldNum" sz="quarter" idx="12"/>
            <p:custDataLst>
              <p:tags r:id="rId8"/>
            </p:custDataLst>
          </p:nvPr>
        </p:nvSpPr>
        <p:spPr>
          <a:xfrm>
            <a:off x="8615085" y="6123044"/>
            <a:ext cx="2701406" cy="237644"/>
          </a:xfrm>
        </p:spPr>
        <p:txBody>
          <a:bodyPr/>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5" name="直接连接符 4"/>
          <p:cNvCxnSpPr/>
          <p:nvPr userDrawn="1"/>
        </p:nvCxnSpPr>
        <p:spPr>
          <a:xfrm>
            <a:off x="1562671" y="693490"/>
            <a:ext cx="1063567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日期占位符 2"/>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4" name="页脚占位符 3"/>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5" name="灯片编号占位符 4"/>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5" name="直接连接符 4"/>
          <p:cNvCxnSpPr/>
          <p:nvPr userDrawn="1"/>
        </p:nvCxnSpPr>
        <p:spPr>
          <a:xfrm>
            <a:off x="1562671" y="693490"/>
            <a:ext cx="1063567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3" name="页脚占位符 2"/>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4" name="灯片编号占位符 3"/>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920" y="273112"/>
            <a:ext cx="4013173" cy="116232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内容占位符 2"/>
          <p:cNvSpPr>
            <a:spLocks noGrp="1"/>
          </p:cNvSpPr>
          <p:nvPr>
            <p:ph idx="1"/>
          </p:nvPr>
        </p:nvSpPr>
        <p:spPr>
          <a:xfrm>
            <a:off x="4769216" y="273114"/>
            <a:ext cx="6819216" cy="5854469"/>
          </a:xfrm>
          <a:prstGeom prst="rect">
            <a:avLst/>
          </a:prstGeom>
        </p:spPr>
        <p:txBody>
          <a:bodyPr lIns="121963" tIns="60981" rIns="121963" bIns="60981"/>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920" y="1435434"/>
            <a:ext cx="4013173" cy="46921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962" y="4801712"/>
            <a:ext cx="7319010" cy="56687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962" y="612916"/>
            <a:ext cx="7319010" cy="4115753"/>
          </a:xfrm>
          <a:prstGeom prst="rect">
            <a:avLst/>
          </a:prstGeom>
        </p:spPr>
        <p:txBody>
          <a:bodyPr lIns="121963" tIns="60981" rIns="121963" bIns="60981"/>
          <a:lstStyle>
            <a:lvl1pPr marL="0" indent="0">
              <a:buNone/>
              <a:defRPr sz="4300"/>
            </a:lvl1pPr>
            <a:lvl2pPr marL="609600" indent="0">
              <a:buNone/>
              <a:defRPr sz="3700"/>
            </a:lvl2pPr>
            <a:lvl3pPr marL="1219835" indent="0">
              <a:buNone/>
              <a:defRPr sz="3200"/>
            </a:lvl3pPr>
            <a:lvl4pPr marL="1829435" indent="0">
              <a:buNone/>
              <a:defRPr sz="2700"/>
            </a:lvl4pPr>
            <a:lvl5pPr marL="2439035" indent="0">
              <a:buNone/>
              <a:defRPr sz="2700"/>
            </a:lvl5pPr>
            <a:lvl6pPr marL="3049270" indent="0">
              <a:buNone/>
              <a:defRPr sz="2700"/>
            </a:lvl6pPr>
            <a:lvl7pPr marL="3658870" indent="0">
              <a:buNone/>
              <a:defRPr sz="2700"/>
            </a:lvl7pPr>
            <a:lvl8pPr marL="4268470" indent="0">
              <a:buNone/>
              <a:defRPr sz="2700"/>
            </a:lvl8pPr>
            <a:lvl9pPr marL="4878705" indent="0">
              <a:buNone/>
              <a:defRPr sz="2700"/>
            </a:lvl9pPr>
          </a:lstStyle>
          <a:p>
            <a:endParaRPr lang="zh-CN" altLang="en-US"/>
          </a:p>
        </p:txBody>
      </p:sp>
      <p:sp>
        <p:nvSpPr>
          <p:cNvPr id="4" name="文本占位符 3"/>
          <p:cNvSpPr>
            <a:spLocks noGrp="1"/>
          </p:cNvSpPr>
          <p:nvPr>
            <p:ph type="body" sz="half" idx="2"/>
          </p:nvPr>
        </p:nvSpPr>
        <p:spPr>
          <a:xfrm>
            <a:off x="2390962" y="5368581"/>
            <a:ext cx="7319010" cy="8050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1600572"/>
            <a:ext cx="10978515" cy="4527011"/>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3804" y="206422"/>
            <a:ext cx="2744629" cy="4388867"/>
          </a:xfrm>
          <a:prstGeom prst="rect">
            <a:avLst/>
          </a:prstGeom>
        </p:spPr>
        <p:txBody>
          <a:bodyPr vert="eaVert"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206422"/>
            <a:ext cx="8030580" cy="4388867"/>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2196" y="1711412"/>
            <a:ext cx="10519982" cy="2852068"/>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2196" y="4590461"/>
            <a:ext cx="10519982" cy="149983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0965" indent="0">
              <a:buNone/>
              <a:defRPr sz="1600">
                <a:solidFill>
                  <a:schemeClr val="tx1">
                    <a:tint val="75000"/>
                  </a:schemeClr>
                </a:solidFill>
              </a:defRPr>
            </a:lvl4pPr>
            <a:lvl5pPr marL="1829435" indent="0">
              <a:buNone/>
              <a:defRPr sz="1600">
                <a:solidFill>
                  <a:schemeClr val="tx1">
                    <a:tint val="75000"/>
                  </a:schemeClr>
                </a:solidFill>
              </a:defRPr>
            </a:lvl5pPr>
            <a:lvl6pPr marL="2286000" indent="0">
              <a:buNone/>
              <a:defRPr sz="1600">
                <a:solidFill>
                  <a:schemeClr val="tx1">
                    <a:tint val="75000"/>
                  </a:schemeClr>
                </a:solidFill>
              </a:defRPr>
            </a:lvl6pPr>
            <a:lvl7pPr marL="2743835"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550" y="6356933"/>
            <a:ext cx="2744343" cy="365040"/>
          </a:xfr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40282" y="6356933"/>
            <a:ext cx="4116513" cy="365040"/>
          </a:xfrm>
        </p:spPr>
        <p:txBody>
          <a:bodyPr/>
          <a:lstStyle/>
          <a:p>
            <a:endParaRPr lang="zh-CN" altLang="en-US"/>
          </a:p>
        </p:txBody>
      </p:sp>
      <p:sp>
        <p:nvSpPr>
          <p:cNvPr id="6" name="灯片编号占位符 5"/>
          <p:cNvSpPr>
            <a:spLocks noGrp="1"/>
          </p:cNvSpPr>
          <p:nvPr>
            <p:ph type="sldNum" sz="quarter" idx="12"/>
          </p:nvPr>
        </p:nvSpPr>
        <p:spPr>
          <a:xfrm>
            <a:off x="8614187" y="6356933"/>
            <a:ext cx="2744343" cy="365040"/>
          </a:xfrm>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幻灯片">
    <p:bg>
      <p:bgPr>
        <a:no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3" name="页脚占位符 2"/>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4" name="灯片编号占位符 3"/>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52" name="path"/>
          <p:cNvSpPr/>
          <p:nvPr userDrawn="1"/>
        </p:nvSpPr>
        <p:spPr>
          <a:xfrm>
            <a:off x="0" y="638848"/>
            <a:ext cx="12196825" cy="54858"/>
          </a:xfrm>
          <a:custGeom>
            <a:avLst/>
            <a:gdLst/>
            <a:ahLst/>
            <a:cxnLst/>
            <a:rect l="0" t="0" r="0" b="0"/>
            <a:pathLst>
              <a:path w="19197" h="86">
                <a:moveTo>
                  <a:pt x="0" y="0"/>
                </a:moveTo>
                <a:lnTo>
                  <a:pt x="19197" y="0"/>
                </a:lnTo>
                <a:lnTo>
                  <a:pt x="19197" y="86"/>
                </a:lnTo>
                <a:lnTo>
                  <a:pt x="0" y="86"/>
                </a:lnTo>
                <a:lnTo>
                  <a:pt x="0" y="0"/>
                </a:lnTo>
                <a:close/>
              </a:path>
            </a:pathLst>
          </a:custGeom>
          <a:solidFill>
            <a:srgbClr val="007BC7">
              <a:alpha val="100000"/>
            </a:srgbClr>
          </a:solidFill>
          <a:ln cap="flat">
            <a:noFill/>
            <a:prstDash val="solid"/>
            <a:miter lim="0"/>
          </a:ln>
        </p:spPr>
        <p:txBody>
          <a:bodyPr rtlCol="0"/>
          <a:p>
            <a:pPr algn="ctr"/>
            <a:endParaRPr lang="zh-CN" altLang="en-US"/>
          </a:p>
        </p:txBody>
      </p:sp>
      <p:pic>
        <p:nvPicPr>
          <p:cNvPr id="553" name="picture 553"/>
          <p:cNvPicPr>
            <a:picLocks noChangeAspect="1"/>
          </p:cNvPicPr>
          <p:nvPr userDrawn="1"/>
        </p:nvPicPr>
        <p:blipFill>
          <a:blip r:embed="rId2"/>
          <a:stretch>
            <a:fillRect/>
          </a:stretch>
        </p:blipFill>
        <p:spPr>
          <a:xfrm rot="21600000">
            <a:off x="-635" y="761327"/>
            <a:ext cx="12196761" cy="19048"/>
          </a:xfrm>
          <a:prstGeom prst="rect">
            <a:avLst/>
          </a:prstGeom>
        </p:spPr>
      </p:pic>
      <p:pic>
        <p:nvPicPr>
          <p:cNvPr id="554" name="picture 554"/>
          <p:cNvPicPr>
            <a:picLocks noChangeAspect="1"/>
          </p:cNvPicPr>
          <p:nvPr userDrawn="1"/>
        </p:nvPicPr>
        <p:blipFill>
          <a:blip r:embed="rId3"/>
          <a:stretch>
            <a:fillRect/>
          </a:stretch>
        </p:blipFill>
        <p:spPr>
          <a:xfrm rot="21600000">
            <a:off x="3454293" y="316554"/>
            <a:ext cx="457438" cy="284450"/>
          </a:xfrm>
          <a:prstGeom prst="rect">
            <a:avLst/>
          </a:prstGeom>
        </p:spPr>
      </p:pic>
      <p:pic>
        <p:nvPicPr>
          <p:cNvPr id="547" name="picture 547"/>
          <p:cNvPicPr>
            <a:picLocks noChangeAspect="1"/>
          </p:cNvPicPr>
          <p:nvPr userDrawn="1"/>
        </p:nvPicPr>
        <p:blipFill>
          <a:blip r:embed="rId4"/>
          <a:stretch>
            <a:fillRect/>
          </a:stretch>
        </p:blipFill>
        <p:spPr>
          <a:xfrm rot="21600000">
            <a:off x="0" y="6514779"/>
            <a:ext cx="12197079" cy="431120"/>
          </a:xfrm>
          <a:prstGeom prst="rect">
            <a:avLst/>
          </a:prstGeom>
        </p:spPr>
      </p:pic>
      <p:sp>
        <p:nvSpPr>
          <p:cNvPr id="3" name="文本框 2"/>
          <p:cNvSpPr txBox="1"/>
          <p:nvPr userDrawn="1"/>
        </p:nvSpPr>
        <p:spPr>
          <a:xfrm>
            <a:off x="0" y="6491286"/>
            <a:ext cx="12135453" cy="460375"/>
          </a:xfrm>
          <a:prstGeom prst="rect">
            <a:avLst/>
          </a:prstGeom>
          <a:gradFill>
            <a:gsLst>
              <a:gs pos="0">
                <a:srgbClr val="D7F0FC"/>
              </a:gs>
              <a:gs pos="52000">
                <a:srgbClr val="FFEFDE"/>
              </a:gs>
              <a:gs pos="100000">
                <a:srgbClr val="FFDCFC"/>
              </a:gs>
            </a:gsLst>
            <a:lin ang="5400000" scaled="1"/>
          </a:gradFill>
        </p:spPr>
        <p:txBody>
          <a:bodyPr wrap="square" rtlCol="0">
            <a:spAutoFit/>
          </a:bodyPr>
          <a:p>
            <a:pPr algn="r"/>
            <a:endParaRPr lang="zh-CN" b="1">
              <a:solidFill>
                <a:srgbClr val="00B050"/>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a:xfrm>
            <a:off x="838550" y="367114"/>
            <a:ext cx="10519982" cy="1325252"/>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527270" y="1127348"/>
            <a:ext cx="5509861" cy="544384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媒体占位符 3"/>
          <p:cNvSpPr>
            <a:spLocks noGrp="1"/>
          </p:cNvSpPr>
          <p:nvPr>
            <p:ph type="media" sz="half" idx="2"/>
          </p:nvPr>
        </p:nvSpPr>
        <p:spPr>
          <a:xfrm>
            <a:off x="6240416" y="1127348"/>
            <a:ext cx="5511978" cy="5443848"/>
          </a:xfrm>
        </p:spPr>
        <p:txBody>
          <a:bodyPr vert="horz" wrap="square" lIns="91440" tIns="45720" rIns="91440" bIns="45720" numCol="1" anchor="t" anchorCtr="0" compatLnSpc="1"/>
          <a:lstStyle/>
          <a:p>
            <a:pPr marL="0" marR="0" lvl="0" indent="0" algn="l" defTabSz="914400" rtl="0" eaLnBrk="0" fontAlgn="base" latinLnBrk="0" hangingPunct="0">
              <a:lnSpc>
                <a:spcPct val="120000"/>
              </a:lnSpc>
              <a:spcBef>
                <a:spcPct val="20000"/>
              </a:spcBef>
              <a:spcAft>
                <a:spcPct val="0"/>
              </a:spcAft>
              <a:buClr>
                <a:schemeClr val="hlink"/>
              </a:buClr>
              <a:buSzTx/>
              <a:buFont typeface="Wingdings" panose="05000000000000000000" pitchFamily="2" charset="2"/>
              <a:buChar char="u"/>
            </a:pPr>
            <a:endParaRPr kumimoji="1" lang="zh-CN" altLang="en-US" sz="2400" b="1" i="0" u="none" strike="noStrike" kern="0" cap="none" spc="0" normalizeH="0" baseline="0" noProof="0">
              <a:ln>
                <a:noFill/>
              </a:ln>
              <a:solidFill>
                <a:srgbClr val="0000FF"/>
              </a:solidFill>
              <a:effectLst/>
              <a:uLnTx/>
              <a:uFillTx/>
              <a:latin typeface="+mn-lt"/>
              <a:ea typeface="+mn-ea"/>
              <a:cs typeface="+mn-cs"/>
            </a:endParaRPr>
          </a:p>
        </p:txBody>
      </p:sp>
      <p:sp>
        <p:nvSpPr>
          <p:cNvPr id="5" name="日期占位符 4"/>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marL="0" marR="0" lvl="0" indent="0" algn="l" defTabSz="914400" rtl="0" eaLnBrk="1" fontAlgn="base" latinLnBrk="0" hangingPunct="1">
              <a:lnSpc>
                <a:spcPct val="100000"/>
              </a:lnSpc>
              <a:spcBef>
                <a:spcPct val="0"/>
              </a:spcBef>
              <a:spcAft>
                <a:spcPct val="0"/>
              </a:spcAft>
              <a:buClrTx/>
              <a:buSzTx/>
              <a:buFontTx/>
              <a:buNone/>
            </a:pPr>
            <a:fld id="{ED57EB17-CE1F-4AE1-B90C-84DEB59A2E46}" type="datetime10">
              <a:rPr kumimoji="0" lang="zh-CN" altLang="en-US" sz="1400" b="1" i="0" u="none" strike="noStrike" kern="1200" cap="none" spc="0" normalizeH="0" baseline="0" noProof="0" smtClean="0">
                <a:ln>
                  <a:noFill/>
                </a:ln>
                <a:solidFill>
                  <a:srgbClr val="0000FF"/>
                </a:solidFill>
                <a:effectLst/>
                <a:uLnTx/>
                <a:uFillTx/>
                <a:latin typeface="Arial" panose="020B0604020202020204" pitchFamily="34" charset="0"/>
                <a:ea typeface="宋体" panose="02010600030101010101" pitchFamily="2" charset="-122"/>
                <a:cs typeface="+mn-cs"/>
              </a:rPr>
            </a:fld>
            <a:endParaRPr kumimoji="0" lang="zh-CN" altLang="zh-CN" sz="1400" b="1" i="0" u="none" strike="noStrike" kern="1200" cap="none" spc="0" normalizeH="0" baseline="0" noProof="0" smtClean="0">
              <a:ln>
                <a:noFill/>
              </a:ln>
              <a:solidFill>
                <a:srgbClr val="0000FF"/>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7" name="灯片编号占位符 6"/>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pic>
        <p:nvPicPr>
          <p:cNvPr id="11271" name="图片 7"/>
          <p:cNvPicPr>
            <a:picLocks noChangeAspect="1"/>
          </p:cNvPicPr>
          <p:nvPr userDrawn="1"/>
        </p:nvPicPr>
        <p:blipFill>
          <a:blip r:embed="rId2"/>
          <a:stretch>
            <a:fillRect/>
          </a:stretch>
        </p:blipFill>
        <p:spPr>
          <a:xfrm>
            <a:off x="0" y="4635393"/>
            <a:ext cx="12197079" cy="2223071"/>
          </a:xfrm>
          <a:prstGeom prst="rect">
            <a:avLst/>
          </a:prstGeom>
          <a:noFill/>
          <a:ln w="9525">
            <a:noFill/>
          </a:ln>
        </p:spPr>
      </p:pic>
      <p:cxnSp>
        <p:nvCxnSpPr>
          <p:cNvPr id="3" name="直接连接符 2"/>
          <p:cNvCxnSpPr/>
          <p:nvPr userDrawn="1"/>
        </p:nvCxnSpPr>
        <p:spPr bwMode="auto">
          <a:xfrm flipH="1" flipV="1">
            <a:off x="1418582" y="6550687"/>
            <a:ext cx="3286644" cy="15612"/>
          </a:xfrm>
          <a:prstGeom prst="line">
            <a:avLst/>
          </a:prstGeom>
          <a:noFill/>
          <a:ln w="25400" cap="flat" cmpd="sng" algn="ctr">
            <a:gradFill flip="none" rotWithShape="1">
              <a:gsLst>
                <a:gs pos="0">
                  <a:srgbClr val="0066CC"/>
                </a:gs>
                <a:gs pos="63000">
                  <a:schemeClr val="accent1">
                    <a:lumMod val="45000"/>
                    <a:lumOff val="55000"/>
                  </a:schemeClr>
                </a:gs>
                <a:gs pos="100000">
                  <a:schemeClr val="accent1">
                    <a:lumMod val="45000"/>
                    <a:lumOff val="55000"/>
                  </a:schemeClr>
                </a:gs>
                <a:gs pos="62000">
                  <a:schemeClr val="accent1">
                    <a:lumMod val="30000"/>
                    <a:lumOff val="70000"/>
                  </a:schemeClr>
                </a:gs>
              </a:gsLst>
              <a:path path="rect">
                <a:fillToRect l="100000" t="100000"/>
              </a:path>
              <a:tileRect r="-100000" b="-100000"/>
            </a:gradFill>
            <a:prstDash val="solid"/>
            <a:round/>
            <a:headEnd type="none" w="med" len="med"/>
            <a:tailEnd type="none" w="med" len="med"/>
          </a:ln>
        </p:spPr>
      </p:cxnSp>
      <p:sp>
        <p:nvSpPr>
          <p:cNvPr id="10" name="圆角矩形 9"/>
          <p:cNvSpPr/>
          <p:nvPr userDrawn="1"/>
        </p:nvSpPr>
        <p:spPr bwMode="auto">
          <a:xfrm>
            <a:off x="413485" y="6292620"/>
            <a:ext cx="1192911" cy="273565"/>
          </a:xfrm>
          <a:prstGeom prst="roundRect">
            <a:avLst/>
          </a:prstGeom>
          <a:solidFill>
            <a:srgbClr val="078EF3"/>
          </a:solidFill>
          <a:ln w="25400" cap="flat" cmpd="sng" algn="ctr">
            <a:noFill/>
            <a:prstDash val="solid"/>
            <a:round/>
            <a:headEnd type="none" w="med" len="med"/>
            <a:tailEnd type="none" w="med" len="med"/>
          </a:ln>
        </p:spPr>
        <p:txBody>
          <a:bodyPr vert="horz" wrap="none" lIns="69513" tIns="34755" rIns="69513" bIns="34755" numCol="1" rtlCol="0" anchor="ctr" anchorCtr="0" compatLnSpc="1"/>
          <a:lstStyle/>
          <a:p>
            <a:pPr marL="0" marR="0" indent="0" algn="ctr" defTabSz="695325" rtl="0" eaLnBrk="1" fontAlgn="base" latinLnBrk="0" hangingPunct="1">
              <a:lnSpc>
                <a:spcPct val="100000"/>
              </a:lnSpc>
              <a:spcBef>
                <a:spcPct val="20000"/>
              </a:spcBef>
              <a:spcAft>
                <a:spcPct val="0"/>
              </a:spcAft>
              <a:buClrTx/>
              <a:buSzTx/>
              <a:buFont typeface="Arial" panose="020B0604020202020204" pitchFamily="34" charset="0"/>
              <a:buChar char="•"/>
            </a:pPr>
            <a:endParaRPr kumimoji="0" lang="zh-CN" altLang="en-US" sz="1975" b="0" i="0" u="none" strike="noStrike" cap="none" normalizeH="0" baseline="0" noProof="1" smtClean="0">
              <a:ln>
                <a:noFill/>
              </a:ln>
              <a:solidFill>
                <a:schemeClr val="tx1"/>
              </a:solidFill>
              <a:effectLst/>
              <a:latin typeface="Arial" panose="020B0604020202020204" pitchFamily="34" charset="0"/>
              <a:ea typeface="宋体" panose="02010600030101010101" pitchFamily="2" charset="-122"/>
            </a:endParaRPr>
          </a:p>
        </p:txBody>
      </p:sp>
      <p:sp>
        <p:nvSpPr>
          <p:cNvPr id="2" name="日期占位符 1"/>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4" name="页脚占位符 3"/>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5" name="灯片编号占位符 4"/>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日期占位符 2"/>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4" name="页脚占位符 3"/>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5" name="灯片编号占位符 4"/>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a:xfrm>
            <a:off x="377824" y="429710"/>
            <a:ext cx="6800824" cy="1710542"/>
          </a:xfrm>
        </p:spPr>
        <p:txBody>
          <a:bodyPr/>
          <a:lstStyle/>
          <a:p>
            <a:r>
              <a:rPr lang="en-US" smtClean="0"/>
              <a:t>Title</a:t>
            </a:r>
            <a:endParaRPr lang="en-US"/>
          </a:p>
        </p:txBody>
      </p:sp>
      <p:sp>
        <p:nvSpPr>
          <p:cNvPr id="3" name="Text 2"/>
          <p:cNvSpPr>
            <a:spLocks noGrp="1"/>
          </p:cNvSpPr>
          <p:nvPr>
            <p:ph type="body" idx="1" hasCustomPrompt="1"/>
          </p:nvPr>
        </p:nvSpPr>
        <p:spPr>
          <a:xfrm>
            <a:off x="609423" y="1601707"/>
            <a:ext cx="10978236" cy="4523894"/>
          </a:xfrm>
        </p:spPr>
        <p:txBody>
          <a:body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a:xfrm>
            <a:off x="609423" y="6357411"/>
            <a:ext cx="2846850" cy="362833"/>
          </a:xfrm>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a:xfrm>
            <a:off x="4167985" y="6357411"/>
            <a:ext cx="3861112" cy="362833"/>
          </a:xfrm>
        </p:spPr>
        <p:txBody>
          <a:bodyPr/>
          <a:lstStyle/>
          <a:p>
            <a:endParaRPr lang="en-US"/>
          </a:p>
        </p:txBody>
      </p:sp>
      <p:sp>
        <p:nvSpPr>
          <p:cNvPr id="6" name="Slide number 5"/>
          <p:cNvSpPr>
            <a:spLocks noGrp="1"/>
          </p:cNvSpPr>
          <p:nvPr>
            <p:ph type="sldNum" sz="quarter" idx="12"/>
          </p:nvPr>
        </p:nvSpPr>
        <p:spPr>
          <a:xfrm>
            <a:off x="8740808" y="6357411"/>
            <a:ext cx="2846850" cy="362833"/>
          </a:xfrm>
        </p:spPr>
        <p:txBody>
          <a:bodyPr/>
          <a:lstStyle/>
          <a:p>
            <a:fld id="{80F073CC-40D5-4B23-8DF0-9BD0A0C12F2C}" type="slidenum">
              <a:rPr lang="en-US" smtClean="0"/>
            </a:fld>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855" y="276648"/>
            <a:ext cx="10977371" cy="5850153"/>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a:xfrm>
            <a:off x="609423" y="6357411"/>
            <a:ext cx="2846850" cy="362833"/>
          </a:xfrm>
        </p:spPr>
        <p:txBody>
          <a:bodyPr/>
          <a:p>
            <a:pPr fontAlgn="base"/>
            <a:endParaRPr lang="zh-CN" altLang="en-US" strike="noStrike" noProof="1"/>
          </a:p>
        </p:txBody>
      </p:sp>
      <p:sp>
        <p:nvSpPr>
          <p:cNvPr id="4" name="页脚占位符 3"/>
          <p:cNvSpPr>
            <a:spLocks noGrp="1"/>
          </p:cNvSpPr>
          <p:nvPr>
            <p:ph type="ftr" sz="quarter" idx="11"/>
          </p:nvPr>
        </p:nvSpPr>
        <p:spPr>
          <a:xfrm>
            <a:off x="4167985" y="6357411"/>
            <a:ext cx="3861112" cy="362833"/>
          </a:xfrm>
        </p:spPr>
        <p:txBody>
          <a:bodyPr/>
          <a:p>
            <a:pPr fontAlgn="base"/>
            <a:endParaRPr lang="zh-CN" altLang="en-US" strike="noStrike" noProof="1"/>
          </a:p>
        </p:txBody>
      </p:sp>
      <p:sp>
        <p:nvSpPr>
          <p:cNvPr id="5" name="灯片编号占位符 4"/>
          <p:cNvSpPr>
            <a:spLocks noGrp="1"/>
          </p:cNvSpPr>
          <p:nvPr>
            <p:ph type="sldNum" sz="quarter" idx="12"/>
          </p:nvPr>
        </p:nvSpPr>
        <p:spPr>
          <a:xfrm>
            <a:off x="8740808" y="6357411"/>
            <a:ext cx="2846850" cy="362833"/>
          </a:xfrm>
        </p:spPr>
        <p:txBody>
          <a:bodyPr/>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Calibri" panose="020F0502020204030204" charset="0"/>
              </a:rPr>
            </a:fld>
            <a:endParaRPr lang="en-US" altLang="zh-CN" strike="noStrike" noProof="1"/>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导航">
    <p:bg>
      <p:bgPr>
        <a:solidFill>
          <a:schemeClr val="bg2"/>
        </a:solidFill>
        <a:effectLst/>
      </p:bgPr>
    </p:bg>
    <p:spTree>
      <p:nvGrpSpPr>
        <p:cNvPr id="52" name=""/>
        <p:cNvGrpSpPr/>
        <p:nvPr/>
      </p:nvGrpSpPr>
      <p:grpSpPr>
        <a:xfrm>
          <a:off x="0" y="0"/>
          <a:ext cx="0" cy="0"/>
          <a:chOff x="0" y="0"/>
          <a:chExt cx="0" cy="0"/>
        </a:xfrm>
      </p:grpSpPr>
      <p:sp>
        <p:nvSpPr>
          <p:cNvPr id="1" name="矩形 9"/>
          <p:cNvSpPr/>
          <p:nvPr userDrawn="1">
            <p:custDataLst>
              <p:tags r:id="rId2"/>
            </p:custDataLst>
          </p:nvPr>
        </p:nvSpPr>
        <p:spPr>
          <a:xfrm>
            <a:off x="0" y="785640"/>
            <a:ext cx="12198350" cy="47570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sz="1800">
              <a:sym typeface="+mn-ea"/>
            </a:endParaRPr>
          </a:p>
        </p:txBody>
      </p:sp>
      <p:sp>
        <p:nvSpPr>
          <p:cNvPr id="1049255" name="日期占位符 1"/>
          <p:cNvSpPr>
            <a:spLocks noGrp="1"/>
          </p:cNvSpPr>
          <p:nvPr>
            <p:ph type="dt" sz="half" idx="10"/>
            <p:custDataLst>
              <p:tags r:id="rId3"/>
            </p:custDataLst>
          </p:nvPr>
        </p:nvSpPr>
        <p:spPr>
          <a:xfrm>
            <a:off x="880201" y="6123044"/>
            <a:ext cx="2701406" cy="237644"/>
          </a:xfrm>
        </p:spPr>
        <p:txBody>
          <a:bodyPr/>
          <a:p>
            <a:fld id="{760FBDFE-C587-4B4C-A407-44438C67B59E}" type="datetimeFigureOut">
              <a:rPr lang="zh-CN" altLang="en-US" smtClean="0"/>
            </a:fld>
            <a:endParaRPr lang="zh-CN" altLang="en-US"/>
          </a:p>
        </p:txBody>
      </p:sp>
      <p:sp>
        <p:nvSpPr>
          <p:cNvPr id="1049256" name="页脚占位符 2"/>
          <p:cNvSpPr>
            <a:spLocks noGrp="1"/>
          </p:cNvSpPr>
          <p:nvPr>
            <p:ph type="ftr" sz="quarter" idx="11"/>
            <p:custDataLst>
              <p:tags r:id="rId4"/>
            </p:custDataLst>
          </p:nvPr>
        </p:nvSpPr>
        <p:spPr>
          <a:xfrm>
            <a:off x="4118144" y="6123044"/>
            <a:ext cx="3962063" cy="237644"/>
          </a:xfrm>
        </p:spPr>
        <p:txBody>
          <a:bodyPr/>
          <a:p>
            <a:endParaRPr lang="zh-CN" altLang="en-US"/>
          </a:p>
        </p:txBody>
      </p:sp>
      <p:sp>
        <p:nvSpPr>
          <p:cNvPr id="1049257" name="灯片编号占位符 3"/>
          <p:cNvSpPr>
            <a:spLocks noGrp="1"/>
          </p:cNvSpPr>
          <p:nvPr>
            <p:ph type="sldNum" sz="quarter" idx="12"/>
            <p:custDataLst>
              <p:tags r:id="rId5"/>
            </p:custDataLst>
          </p:nvPr>
        </p:nvSpPr>
        <p:spPr>
          <a:xfrm>
            <a:off x="8615085" y="6123044"/>
            <a:ext cx="2701406" cy="237644"/>
          </a:xfrm>
        </p:spPr>
        <p:txBody>
          <a:bodyPr/>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52" name=""/>
        <p:cNvGrpSpPr/>
        <p:nvPr/>
      </p:nvGrpSpPr>
      <p:grpSpPr>
        <a:xfrm>
          <a:off x="0" y="0"/>
          <a:ext cx="0" cy="0"/>
          <a:chOff x="0" y="0"/>
          <a:chExt cx="0" cy="0"/>
        </a:xfrm>
      </p:grpSpPr>
      <p:pic>
        <p:nvPicPr>
          <p:cNvPr id="2097152" name="图片 11"/>
          <p:cNvPicPr>
            <a:picLocks noChangeAspect="1"/>
          </p:cNvPicPr>
          <p:nvPr userDrawn="1">
            <p:custDataLst>
              <p:tags r:id="rId2"/>
            </p:custDataLst>
          </p:nvPr>
        </p:nvPicPr>
        <p:blipFill rotWithShape="1">
          <a:blip r:embed="rId3"/>
          <a:srcRect/>
          <a:stretch>
            <a:fillRect/>
          </a:stretch>
        </p:blipFill>
        <p:spPr>
          <a:xfrm>
            <a:off x="0" y="6123059"/>
            <a:ext cx="12198350" cy="237644"/>
          </a:xfrm>
          <a:prstGeom prst="rect">
            <a:avLst/>
          </a:prstGeom>
        </p:spPr>
      </p:pic>
      <p:sp>
        <p:nvSpPr>
          <p:cNvPr id="1048582" name="矩形 9"/>
          <p:cNvSpPr/>
          <p:nvPr userDrawn="1">
            <p:custDataLst>
              <p:tags r:id="rId4"/>
            </p:custDataLst>
          </p:nvPr>
        </p:nvSpPr>
        <p:spPr>
          <a:xfrm>
            <a:off x="0" y="785640"/>
            <a:ext cx="12198350" cy="47570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sz="1800">
              <a:sym typeface="+mn-ea"/>
            </a:endParaRPr>
          </a:p>
        </p:txBody>
      </p:sp>
      <p:sp>
        <p:nvSpPr>
          <p:cNvPr id="1048625" name="标题 4"/>
          <p:cNvSpPr>
            <a:spLocks noGrp="1"/>
          </p:cNvSpPr>
          <p:nvPr>
            <p:ph type="title" idx="4294967295" hasCustomPrompt="1"/>
            <p:custDataLst>
              <p:tags r:id="rId5"/>
            </p:custDataLst>
          </p:nvPr>
        </p:nvSpPr>
        <p:spPr>
          <a:xfrm>
            <a:off x="47014" y="775479"/>
            <a:ext cx="12151971" cy="454744"/>
          </a:xfrm>
        </p:spPr>
        <p:txBody>
          <a:bodyPr anchor="ctr" anchorCtr="0">
            <a:normAutofit/>
          </a:bodyPr>
          <a:p>
            <a:pPr algn="ctr"/>
            <a:r>
              <a:rPr lang="zh-CN"/>
              <a:t>一、修订背景</a:t>
            </a:r>
            <a:endParaRPr lang="zh-CN"/>
          </a:p>
        </p:txBody>
      </p:sp>
      <p:sp>
        <p:nvSpPr>
          <p:cNvPr id="1" name="日期占位符 1"/>
          <p:cNvSpPr>
            <a:spLocks noGrp="1"/>
          </p:cNvSpPr>
          <p:nvPr>
            <p:ph type="dt" sz="half" idx="10"/>
            <p:custDataLst>
              <p:tags r:id="rId6"/>
            </p:custDataLst>
          </p:nvPr>
        </p:nvSpPr>
        <p:spPr>
          <a:xfrm>
            <a:off x="880201" y="6123044"/>
            <a:ext cx="2701406" cy="237644"/>
          </a:xfrm>
        </p:spPr>
        <p:txBody>
          <a:bodyPr/>
          <a:p>
            <a:fld id="{760FBDFE-C587-4B4C-A407-44438C67B59E}" type="datetimeFigureOut">
              <a:rPr lang="zh-CN" altLang="en-US" smtClean="0"/>
            </a:fld>
            <a:endParaRPr lang="zh-CN" altLang="en-US"/>
          </a:p>
        </p:txBody>
      </p:sp>
      <p:sp>
        <p:nvSpPr>
          <p:cNvPr id="2" name="页脚占位符 2"/>
          <p:cNvSpPr>
            <a:spLocks noGrp="1"/>
          </p:cNvSpPr>
          <p:nvPr>
            <p:ph type="ftr" sz="quarter" idx="11"/>
            <p:custDataLst>
              <p:tags r:id="rId7"/>
            </p:custDataLst>
          </p:nvPr>
        </p:nvSpPr>
        <p:spPr>
          <a:xfrm>
            <a:off x="4118144" y="6123044"/>
            <a:ext cx="3962063" cy="237644"/>
          </a:xfrm>
        </p:spPr>
        <p:txBody>
          <a:bodyPr/>
          <a:p>
            <a:endParaRPr lang="zh-CN" altLang="en-US"/>
          </a:p>
        </p:txBody>
      </p:sp>
      <p:sp>
        <p:nvSpPr>
          <p:cNvPr id="3" name="灯片编号占位符 3"/>
          <p:cNvSpPr>
            <a:spLocks noGrp="1"/>
          </p:cNvSpPr>
          <p:nvPr>
            <p:ph type="sldNum" sz="quarter" idx="12"/>
            <p:custDataLst>
              <p:tags r:id="rId8"/>
            </p:custDataLst>
          </p:nvPr>
        </p:nvSpPr>
        <p:spPr>
          <a:xfrm>
            <a:off x="8615085" y="6123044"/>
            <a:ext cx="2701406" cy="237644"/>
          </a:xfrm>
        </p:spPr>
        <p:txBody>
          <a:bodyPr/>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3" name="页脚占位符 2"/>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4" name="灯片编号占位符 3"/>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920" y="273112"/>
            <a:ext cx="4013173" cy="116232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内容占位符 2"/>
          <p:cNvSpPr>
            <a:spLocks noGrp="1"/>
          </p:cNvSpPr>
          <p:nvPr>
            <p:ph idx="1"/>
          </p:nvPr>
        </p:nvSpPr>
        <p:spPr>
          <a:xfrm>
            <a:off x="4769216" y="273114"/>
            <a:ext cx="6819216" cy="5854469"/>
          </a:xfrm>
          <a:prstGeom prst="rect">
            <a:avLst/>
          </a:prstGeom>
        </p:spPr>
        <p:txBody>
          <a:bodyPr lIns="121963" tIns="60981" rIns="121963" bIns="60981"/>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920" y="1435434"/>
            <a:ext cx="4013173" cy="46921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962" y="4801712"/>
            <a:ext cx="7319010" cy="56687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962" y="612916"/>
            <a:ext cx="7319010" cy="4115753"/>
          </a:xfrm>
          <a:prstGeom prst="rect">
            <a:avLst/>
          </a:prstGeom>
        </p:spPr>
        <p:txBody>
          <a:bodyPr lIns="121963" tIns="60981" rIns="121963" bIns="60981"/>
          <a:lstStyle>
            <a:lvl1pPr marL="0" indent="0">
              <a:buNone/>
              <a:defRPr sz="4300"/>
            </a:lvl1pPr>
            <a:lvl2pPr marL="609600" indent="0">
              <a:buNone/>
              <a:defRPr sz="3700"/>
            </a:lvl2pPr>
            <a:lvl3pPr marL="1219835" indent="0">
              <a:buNone/>
              <a:defRPr sz="3200"/>
            </a:lvl3pPr>
            <a:lvl4pPr marL="1829435" indent="0">
              <a:buNone/>
              <a:defRPr sz="2700"/>
            </a:lvl4pPr>
            <a:lvl5pPr marL="2439035" indent="0">
              <a:buNone/>
              <a:defRPr sz="2700"/>
            </a:lvl5pPr>
            <a:lvl6pPr marL="3049270" indent="0">
              <a:buNone/>
              <a:defRPr sz="2700"/>
            </a:lvl6pPr>
            <a:lvl7pPr marL="3658870" indent="0">
              <a:buNone/>
              <a:defRPr sz="2700"/>
            </a:lvl7pPr>
            <a:lvl8pPr marL="4268470" indent="0">
              <a:buNone/>
              <a:defRPr sz="2700"/>
            </a:lvl8pPr>
            <a:lvl9pPr marL="4878705" indent="0">
              <a:buNone/>
              <a:defRPr sz="2700"/>
            </a:lvl9pPr>
          </a:lstStyle>
          <a:p>
            <a:endParaRPr lang="zh-CN" altLang="en-US"/>
          </a:p>
        </p:txBody>
      </p:sp>
      <p:sp>
        <p:nvSpPr>
          <p:cNvPr id="4" name="文本占位符 3"/>
          <p:cNvSpPr>
            <a:spLocks noGrp="1"/>
          </p:cNvSpPr>
          <p:nvPr>
            <p:ph type="body" sz="half" idx="2"/>
          </p:nvPr>
        </p:nvSpPr>
        <p:spPr>
          <a:xfrm>
            <a:off x="2390962" y="5368581"/>
            <a:ext cx="7319010" cy="8050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1600572"/>
            <a:ext cx="10978515" cy="4527011"/>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3804" y="206422"/>
            <a:ext cx="2744629" cy="4388867"/>
          </a:xfrm>
          <a:prstGeom prst="rect">
            <a:avLst/>
          </a:prstGeom>
        </p:spPr>
        <p:txBody>
          <a:bodyPr vert="eaVert"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206422"/>
            <a:ext cx="8030580" cy="4388867"/>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2196" y="1711412"/>
            <a:ext cx="10519982" cy="2852068"/>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2196" y="4590461"/>
            <a:ext cx="10519982" cy="149983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0965" indent="0">
              <a:buNone/>
              <a:defRPr sz="1600">
                <a:solidFill>
                  <a:schemeClr val="tx1">
                    <a:tint val="75000"/>
                  </a:schemeClr>
                </a:solidFill>
              </a:defRPr>
            </a:lvl4pPr>
            <a:lvl5pPr marL="1829435" indent="0">
              <a:buNone/>
              <a:defRPr sz="1600">
                <a:solidFill>
                  <a:schemeClr val="tx1">
                    <a:tint val="75000"/>
                  </a:schemeClr>
                </a:solidFill>
              </a:defRPr>
            </a:lvl5pPr>
            <a:lvl6pPr marL="2286000" indent="0">
              <a:buNone/>
              <a:defRPr sz="1600">
                <a:solidFill>
                  <a:schemeClr val="tx1">
                    <a:tint val="75000"/>
                  </a:schemeClr>
                </a:solidFill>
              </a:defRPr>
            </a:lvl6pPr>
            <a:lvl7pPr marL="2743835"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550" y="6356933"/>
            <a:ext cx="2744343" cy="365040"/>
          </a:xfr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40282" y="6356933"/>
            <a:ext cx="4116513" cy="365040"/>
          </a:xfrm>
        </p:spPr>
        <p:txBody>
          <a:bodyPr/>
          <a:lstStyle/>
          <a:p>
            <a:endParaRPr lang="zh-CN" altLang="en-US"/>
          </a:p>
        </p:txBody>
      </p:sp>
      <p:sp>
        <p:nvSpPr>
          <p:cNvPr id="6" name="灯片编号占位符 5"/>
          <p:cNvSpPr>
            <a:spLocks noGrp="1"/>
          </p:cNvSpPr>
          <p:nvPr>
            <p:ph type="sldNum" sz="quarter" idx="12"/>
          </p:nvPr>
        </p:nvSpPr>
        <p:spPr>
          <a:xfrm>
            <a:off x="8614187" y="6356933"/>
            <a:ext cx="2744343" cy="365040"/>
          </a:xfrm>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media/image1.png"/><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9" Type="http://schemas.openxmlformats.org/officeDocument/2006/relationships/theme" Target="../theme/theme2.xml"/><Relationship Id="rId18" Type="http://schemas.openxmlformats.org/officeDocument/2006/relationships/image" Target="../media/image1.png"/><Relationship Id="rId17" Type="http://schemas.openxmlformats.org/officeDocument/2006/relationships/slideLayout" Target="../slideLayouts/slideLayout33.xml"/><Relationship Id="rId16" Type="http://schemas.openxmlformats.org/officeDocument/2006/relationships/slideLayout" Target="../slideLayouts/slideLayout32.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 name="path"/>
          <p:cNvSpPr/>
          <p:nvPr userDrawn="1"/>
        </p:nvSpPr>
        <p:spPr>
          <a:xfrm>
            <a:off x="0" y="637922"/>
            <a:ext cx="12190476" cy="54864"/>
          </a:xfrm>
          <a:custGeom>
            <a:avLst/>
            <a:gdLst/>
            <a:ahLst/>
            <a:cxnLst/>
            <a:rect l="0" t="0" r="0" b="0"/>
            <a:pathLst>
              <a:path w="19197" h="86">
                <a:moveTo>
                  <a:pt x="0" y="0"/>
                </a:moveTo>
                <a:lnTo>
                  <a:pt x="19197" y="0"/>
                </a:lnTo>
                <a:lnTo>
                  <a:pt x="19197" y="86"/>
                </a:lnTo>
                <a:lnTo>
                  <a:pt x="0" y="86"/>
                </a:lnTo>
                <a:lnTo>
                  <a:pt x="0" y="0"/>
                </a:lnTo>
                <a:close/>
              </a:path>
            </a:pathLst>
          </a:custGeom>
          <a:solidFill>
            <a:srgbClr val="007BC7">
              <a:alpha val="100000"/>
            </a:srgbClr>
          </a:solidFill>
          <a:ln cap="flat">
            <a:noFill/>
            <a:prstDash val="solid"/>
            <a:miter lim="0"/>
          </a:ln>
        </p:spPr>
        <p:txBody>
          <a:bodyPr rtlCol="0"/>
          <a:p>
            <a:pPr algn="ctr"/>
            <a:endParaRPr lang="zh-CN" altLang="en-US"/>
          </a:p>
        </p:txBody>
      </p:sp>
      <p:sp>
        <p:nvSpPr>
          <p:cNvPr id="2" name="文本框 1"/>
          <p:cNvSpPr txBox="1"/>
          <p:nvPr userDrawn="1"/>
        </p:nvSpPr>
        <p:spPr>
          <a:xfrm>
            <a:off x="7374890" y="224155"/>
            <a:ext cx="4679315" cy="429895"/>
          </a:xfrm>
          <a:prstGeom prst="rect">
            <a:avLst/>
          </a:prstGeom>
          <a:noFill/>
        </p:spPr>
        <p:txBody>
          <a:bodyPr wrap="square" rtlCol="0">
            <a:spAutoFit/>
          </a:bodyPr>
          <a:p>
            <a:pPr algn="r"/>
            <a:r>
              <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rPr>
              <a:t>学规程、懂规程、用规程、守规程</a:t>
            </a:r>
            <a:endPar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sp>
        <p:nvSpPr>
          <p:cNvPr id="551" name="textbox 551"/>
          <p:cNvSpPr/>
          <p:nvPr userDrawn="1"/>
        </p:nvSpPr>
        <p:spPr>
          <a:xfrm>
            <a:off x="0" y="142875"/>
            <a:ext cx="2703830" cy="428625"/>
          </a:xfrm>
          <a:prstGeom prst="rect">
            <a:avLst/>
          </a:prstGeom>
          <a:solidFill>
            <a:srgbClr val="007BC7"/>
          </a:solidFill>
        </p:spPr>
        <p:txBody>
          <a:bodyPr vert="horz" wrap="square" lIns="0" tIns="0" rIns="0" bIns="0"/>
          <a:p>
            <a:pPr algn="ctr" rtl="0" eaLnBrk="0">
              <a:lnSpc>
                <a:spcPct val="106000"/>
              </a:lnSpc>
            </a:pPr>
            <a:r>
              <a:rPr lang="en-US" sz="2300" spc="70"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 </a:t>
            </a:r>
            <a:r>
              <a:rPr lang="zh-CN" altLang="en-US" sz="2300" spc="70"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全国</a:t>
            </a:r>
            <a:r>
              <a:rPr lang="zh-CN" sz="2300" spc="70"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煤矿专题培训</a:t>
            </a:r>
            <a:endParaRPr lang="zh-CN" sz="2300" spc="65"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endParaRPr>
          </a:p>
        </p:txBody>
      </p:sp>
      <p:pic>
        <p:nvPicPr>
          <p:cNvPr id="553" name="picture 553"/>
          <p:cNvPicPr>
            <a:picLocks noChangeAspect="1"/>
          </p:cNvPicPr>
          <p:nvPr userDrawn="1"/>
        </p:nvPicPr>
        <p:blipFill>
          <a:blip r:embed="rId17"/>
          <a:stretch>
            <a:fillRect/>
          </a:stretch>
        </p:blipFill>
        <p:spPr>
          <a:xfrm rot="21600000">
            <a:off x="-635" y="760414"/>
            <a:ext cx="12190412" cy="190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1235"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635"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423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44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40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36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39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35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 name="path"/>
          <p:cNvSpPr/>
          <p:nvPr userDrawn="1"/>
        </p:nvSpPr>
        <p:spPr>
          <a:xfrm>
            <a:off x="0" y="637922"/>
            <a:ext cx="12190476" cy="54864"/>
          </a:xfrm>
          <a:custGeom>
            <a:avLst/>
            <a:gdLst/>
            <a:ahLst/>
            <a:cxnLst/>
            <a:rect l="0" t="0" r="0" b="0"/>
            <a:pathLst>
              <a:path w="19197" h="86">
                <a:moveTo>
                  <a:pt x="0" y="0"/>
                </a:moveTo>
                <a:lnTo>
                  <a:pt x="19197" y="0"/>
                </a:lnTo>
                <a:lnTo>
                  <a:pt x="19197" y="86"/>
                </a:lnTo>
                <a:lnTo>
                  <a:pt x="0" y="86"/>
                </a:lnTo>
                <a:lnTo>
                  <a:pt x="0" y="0"/>
                </a:lnTo>
                <a:close/>
              </a:path>
            </a:pathLst>
          </a:custGeom>
          <a:solidFill>
            <a:srgbClr val="007BC7">
              <a:alpha val="100000"/>
            </a:srgbClr>
          </a:solidFill>
          <a:ln cap="flat">
            <a:noFill/>
            <a:prstDash val="solid"/>
            <a:miter lim="0"/>
          </a:ln>
        </p:spPr>
        <p:txBody>
          <a:bodyPr rtlCol="0"/>
          <a:p>
            <a:pPr algn="ctr"/>
            <a:endParaRPr lang="zh-CN" altLang="en-US"/>
          </a:p>
        </p:txBody>
      </p:sp>
      <p:sp>
        <p:nvSpPr>
          <p:cNvPr id="2" name="文本框 1"/>
          <p:cNvSpPr txBox="1"/>
          <p:nvPr userDrawn="1"/>
        </p:nvSpPr>
        <p:spPr>
          <a:xfrm>
            <a:off x="7374890" y="224155"/>
            <a:ext cx="4679315" cy="429895"/>
          </a:xfrm>
          <a:prstGeom prst="rect">
            <a:avLst/>
          </a:prstGeom>
          <a:noFill/>
        </p:spPr>
        <p:txBody>
          <a:bodyPr wrap="square" rtlCol="0">
            <a:spAutoFit/>
          </a:bodyPr>
          <a:p>
            <a:pPr algn="r"/>
            <a:r>
              <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rPr>
              <a:t>学规程、懂规程、用规程、守规程</a:t>
            </a:r>
            <a:endPar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sp>
        <p:nvSpPr>
          <p:cNvPr id="551" name="textbox 551"/>
          <p:cNvSpPr/>
          <p:nvPr userDrawn="1"/>
        </p:nvSpPr>
        <p:spPr>
          <a:xfrm>
            <a:off x="0" y="142875"/>
            <a:ext cx="2703830" cy="428625"/>
          </a:xfrm>
          <a:prstGeom prst="rect">
            <a:avLst/>
          </a:prstGeom>
          <a:solidFill>
            <a:srgbClr val="007BC7"/>
          </a:solidFill>
        </p:spPr>
        <p:txBody>
          <a:bodyPr vert="horz" wrap="square" lIns="0" tIns="0" rIns="0" bIns="0"/>
          <a:p>
            <a:pPr algn="ctr" rtl="0" eaLnBrk="0">
              <a:lnSpc>
                <a:spcPct val="106000"/>
              </a:lnSpc>
            </a:pPr>
            <a:r>
              <a:rPr lang="en-US" sz="2300" spc="70"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 </a:t>
            </a:r>
            <a:r>
              <a:rPr lang="zh-CN" altLang="en-US" sz="2300" spc="70"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全国</a:t>
            </a:r>
            <a:r>
              <a:rPr lang="zh-CN" sz="2300" spc="70"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煤矿专题培训</a:t>
            </a:r>
            <a:endParaRPr lang="zh-CN" sz="2300" spc="65" dirty="0">
              <a:ln w="8712" cap="flat" cmpd="sng">
                <a:solidFill>
                  <a:srgbClr val="FFFFFF">
                    <a:alpha val="100000"/>
                  </a:srgbClr>
                </a:solidFill>
                <a:prstDash val="solid"/>
                <a:beve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endParaRPr>
          </a:p>
        </p:txBody>
      </p:sp>
      <p:pic>
        <p:nvPicPr>
          <p:cNvPr id="553" name="picture 553"/>
          <p:cNvPicPr>
            <a:picLocks noChangeAspect="1"/>
          </p:cNvPicPr>
          <p:nvPr userDrawn="1"/>
        </p:nvPicPr>
        <p:blipFill>
          <a:blip r:embed="rId18"/>
          <a:stretch>
            <a:fillRect/>
          </a:stretch>
        </p:blipFill>
        <p:spPr>
          <a:xfrm rot="21600000">
            <a:off x="-635" y="760414"/>
            <a:ext cx="12190412" cy="19050"/>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transition/>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1235"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635"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423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44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40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36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39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35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33.xml"/><Relationship Id="rId5" Type="http://schemas.openxmlformats.org/officeDocument/2006/relationships/tags" Target="../tags/tag33.xml"/><Relationship Id="rId4" Type="http://schemas.openxmlformats.org/officeDocument/2006/relationships/image" Target="../media/image16.jpeg"/><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chart" Target="../charts/chart1.xml"/></Relationships>
</file>

<file path=ppt/slides/_rels/slide14.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6" Type="http://schemas.openxmlformats.org/officeDocument/2006/relationships/notesSlide" Target="../notesSlides/notesSlide11.xml"/><Relationship Id="rId45" Type="http://schemas.openxmlformats.org/officeDocument/2006/relationships/slideLayout" Target="../slideLayouts/slideLayout33.xml"/><Relationship Id="rId44" Type="http://schemas.openxmlformats.org/officeDocument/2006/relationships/tags" Target="../tags/tag65.xml"/><Relationship Id="rId43" Type="http://schemas.openxmlformats.org/officeDocument/2006/relationships/image" Target="../media/image30.svg"/><Relationship Id="rId42" Type="http://schemas.openxmlformats.org/officeDocument/2006/relationships/image" Target="../media/image29.png"/><Relationship Id="rId41" Type="http://schemas.openxmlformats.org/officeDocument/2006/relationships/tags" Target="../tags/tag64.xml"/><Relationship Id="rId40" Type="http://schemas.openxmlformats.org/officeDocument/2006/relationships/image" Target="../media/image28.svg"/><Relationship Id="rId4" Type="http://schemas.openxmlformats.org/officeDocument/2006/relationships/tags" Target="../tags/tag37.xml"/><Relationship Id="rId39" Type="http://schemas.openxmlformats.org/officeDocument/2006/relationships/image" Target="../media/image27.png"/><Relationship Id="rId38" Type="http://schemas.openxmlformats.org/officeDocument/2006/relationships/tags" Target="../tags/tag63.xml"/><Relationship Id="rId37" Type="http://schemas.openxmlformats.org/officeDocument/2006/relationships/image" Target="../media/image26.svg"/><Relationship Id="rId36" Type="http://schemas.openxmlformats.org/officeDocument/2006/relationships/image" Target="../media/image25.png"/><Relationship Id="rId35" Type="http://schemas.openxmlformats.org/officeDocument/2006/relationships/tags" Target="../tags/tag62.xml"/><Relationship Id="rId34" Type="http://schemas.openxmlformats.org/officeDocument/2006/relationships/tags" Target="../tags/tag61.xml"/><Relationship Id="rId33" Type="http://schemas.openxmlformats.org/officeDocument/2006/relationships/image" Target="../media/image24.svg"/><Relationship Id="rId32" Type="http://schemas.openxmlformats.org/officeDocument/2006/relationships/image" Target="../media/image23.png"/><Relationship Id="rId31" Type="http://schemas.openxmlformats.org/officeDocument/2006/relationships/tags" Target="../tags/tag60.xml"/><Relationship Id="rId30" Type="http://schemas.openxmlformats.org/officeDocument/2006/relationships/image" Target="../media/image22.svg"/><Relationship Id="rId3" Type="http://schemas.openxmlformats.org/officeDocument/2006/relationships/tags" Target="../tags/tag36.xml"/><Relationship Id="rId29" Type="http://schemas.openxmlformats.org/officeDocument/2006/relationships/image" Target="../media/image21.png"/><Relationship Id="rId28" Type="http://schemas.openxmlformats.org/officeDocument/2006/relationships/tags" Target="../tags/tag59.xml"/><Relationship Id="rId27" Type="http://schemas.openxmlformats.org/officeDocument/2006/relationships/tags" Target="../tags/tag58.xml"/><Relationship Id="rId26" Type="http://schemas.openxmlformats.org/officeDocument/2006/relationships/image" Target="../media/image20.svg"/><Relationship Id="rId25" Type="http://schemas.openxmlformats.org/officeDocument/2006/relationships/image" Target="../media/image19.png"/><Relationship Id="rId24" Type="http://schemas.openxmlformats.org/officeDocument/2006/relationships/tags" Target="../tags/tag57.xml"/><Relationship Id="rId23" Type="http://schemas.openxmlformats.org/officeDocument/2006/relationships/tags" Target="../tags/tag56.xml"/><Relationship Id="rId22" Type="http://schemas.openxmlformats.org/officeDocument/2006/relationships/tags" Target="../tags/tag55.xml"/><Relationship Id="rId21" Type="http://schemas.openxmlformats.org/officeDocument/2006/relationships/tags" Target="../tags/tag54.xml"/><Relationship Id="rId20" Type="http://schemas.openxmlformats.org/officeDocument/2006/relationships/tags" Target="../tags/tag53.xml"/><Relationship Id="rId2" Type="http://schemas.openxmlformats.org/officeDocument/2006/relationships/tags" Target="../tags/tag35.xml"/><Relationship Id="rId19" Type="http://schemas.openxmlformats.org/officeDocument/2006/relationships/tags" Target="../tags/tag52.xml"/><Relationship Id="rId18" Type="http://schemas.openxmlformats.org/officeDocument/2006/relationships/tags" Target="../tags/tag51.xml"/><Relationship Id="rId17" Type="http://schemas.openxmlformats.org/officeDocument/2006/relationships/tags" Target="../tags/tag50.xml"/><Relationship Id="rId16" Type="http://schemas.openxmlformats.org/officeDocument/2006/relationships/tags" Target="../tags/tag49.xml"/><Relationship Id="rId15" Type="http://schemas.openxmlformats.org/officeDocument/2006/relationships/tags" Target="../tags/tag48.xml"/><Relationship Id="rId14" Type="http://schemas.openxmlformats.org/officeDocument/2006/relationships/tags" Target="../tags/tag47.xml"/><Relationship Id="rId13" Type="http://schemas.openxmlformats.org/officeDocument/2006/relationships/tags" Target="../tags/tag4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tags" Target="../tags/tag34.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33.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chart" Target="../charts/chart2.xml"/></Relationships>
</file>

<file path=ppt/slides/_rels/slide16.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7" Type="http://schemas.openxmlformats.org/officeDocument/2006/relationships/notesSlide" Target="../notesSlides/notesSlide13.xml"/><Relationship Id="rId46" Type="http://schemas.openxmlformats.org/officeDocument/2006/relationships/slideLayout" Target="../slideLayouts/slideLayout33.xml"/><Relationship Id="rId45" Type="http://schemas.openxmlformats.org/officeDocument/2006/relationships/tags" Target="../tags/tag100.xml"/><Relationship Id="rId44" Type="http://schemas.openxmlformats.org/officeDocument/2006/relationships/image" Target="../media/image16.jpeg"/><Relationship Id="rId43" Type="http://schemas.openxmlformats.org/officeDocument/2006/relationships/image" Target="../media/image42.svg"/><Relationship Id="rId42" Type="http://schemas.openxmlformats.org/officeDocument/2006/relationships/image" Target="../media/image41.png"/><Relationship Id="rId41" Type="http://schemas.openxmlformats.org/officeDocument/2006/relationships/tags" Target="../tags/tag99.xml"/><Relationship Id="rId40" Type="http://schemas.openxmlformats.org/officeDocument/2006/relationships/image" Target="../media/image40.svg"/><Relationship Id="rId4" Type="http://schemas.openxmlformats.org/officeDocument/2006/relationships/tags" Target="../tags/tag72.xml"/><Relationship Id="rId39" Type="http://schemas.openxmlformats.org/officeDocument/2006/relationships/image" Target="../media/image39.png"/><Relationship Id="rId38" Type="http://schemas.openxmlformats.org/officeDocument/2006/relationships/tags" Target="../tags/tag98.xml"/><Relationship Id="rId37" Type="http://schemas.openxmlformats.org/officeDocument/2006/relationships/image" Target="../media/image38.svg"/><Relationship Id="rId36" Type="http://schemas.openxmlformats.org/officeDocument/2006/relationships/image" Target="../media/image37.png"/><Relationship Id="rId35" Type="http://schemas.openxmlformats.org/officeDocument/2006/relationships/tags" Target="../tags/tag97.xml"/><Relationship Id="rId34" Type="http://schemas.openxmlformats.org/officeDocument/2006/relationships/tags" Target="../tags/tag96.xml"/><Relationship Id="rId33" Type="http://schemas.openxmlformats.org/officeDocument/2006/relationships/image" Target="../media/image36.svg"/><Relationship Id="rId32" Type="http://schemas.openxmlformats.org/officeDocument/2006/relationships/image" Target="../media/image35.png"/><Relationship Id="rId31" Type="http://schemas.openxmlformats.org/officeDocument/2006/relationships/tags" Target="../tags/tag95.xml"/><Relationship Id="rId30" Type="http://schemas.openxmlformats.org/officeDocument/2006/relationships/image" Target="../media/image34.svg"/><Relationship Id="rId3" Type="http://schemas.openxmlformats.org/officeDocument/2006/relationships/tags" Target="../tags/tag71.xml"/><Relationship Id="rId29" Type="http://schemas.openxmlformats.org/officeDocument/2006/relationships/image" Target="../media/image33.png"/><Relationship Id="rId28" Type="http://schemas.openxmlformats.org/officeDocument/2006/relationships/tags" Target="../tags/tag94.xml"/><Relationship Id="rId27" Type="http://schemas.openxmlformats.org/officeDocument/2006/relationships/tags" Target="../tags/tag93.xml"/><Relationship Id="rId26" Type="http://schemas.openxmlformats.org/officeDocument/2006/relationships/image" Target="../media/image32.svg"/><Relationship Id="rId25" Type="http://schemas.openxmlformats.org/officeDocument/2006/relationships/image" Target="../media/image31.png"/><Relationship Id="rId24" Type="http://schemas.openxmlformats.org/officeDocument/2006/relationships/tags" Target="../tags/tag92.xml"/><Relationship Id="rId23" Type="http://schemas.openxmlformats.org/officeDocument/2006/relationships/tags" Target="../tags/tag91.xml"/><Relationship Id="rId22" Type="http://schemas.openxmlformats.org/officeDocument/2006/relationships/tags" Target="../tags/tag90.xml"/><Relationship Id="rId21" Type="http://schemas.openxmlformats.org/officeDocument/2006/relationships/tags" Target="../tags/tag89.xml"/><Relationship Id="rId20" Type="http://schemas.openxmlformats.org/officeDocument/2006/relationships/tags" Target="../tags/tag88.xml"/><Relationship Id="rId2" Type="http://schemas.openxmlformats.org/officeDocument/2006/relationships/tags" Target="../tags/tag70.xml"/><Relationship Id="rId19" Type="http://schemas.openxmlformats.org/officeDocument/2006/relationships/tags" Target="../tags/tag87.xml"/><Relationship Id="rId18" Type="http://schemas.openxmlformats.org/officeDocument/2006/relationships/tags" Target="../tags/tag86.xml"/><Relationship Id="rId17" Type="http://schemas.openxmlformats.org/officeDocument/2006/relationships/tags" Target="../tags/tag85.xml"/><Relationship Id="rId16" Type="http://schemas.openxmlformats.org/officeDocument/2006/relationships/tags" Target="../tags/tag84.xml"/><Relationship Id="rId15" Type="http://schemas.openxmlformats.org/officeDocument/2006/relationships/tags" Target="../tags/tag83.xml"/><Relationship Id="rId14" Type="http://schemas.openxmlformats.org/officeDocument/2006/relationships/tags" Target="../tags/tag82.xml"/><Relationship Id="rId13" Type="http://schemas.openxmlformats.org/officeDocument/2006/relationships/tags" Target="../tags/tag81.xml"/><Relationship Id="rId12" Type="http://schemas.openxmlformats.org/officeDocument/2006/relationships/tags" Target="../tags/tag80.xml"/><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tags" Target="../tags/tag69.xml"/></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33.xml"/><Relationship Id="rId5" Type="http://schemas.openxmlformats.org/officeDocument/2006/relationships/tags" Target="../tags/tag103.xml"/><Relationship Id="rId4" Type="http://schemas.openxmlformats.org/officeDocument/2006/relationships/image" Target="../media/image16.jpeg"/><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chart" Target="../charts/chart3.xml"/></Relationships>
</file>

<file path=ppt/slides/_rels/slide18.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1" Type="http://schemas.openxmlformats.org/officeDocument/2006/relationships/notesSlide" Target="../notesSlides/notesSlide15.xml"/><Relationship Id="rId30" Type="http://schemas.openxmlformats.org/officeDocument/2006/relationships/slideLayout" Target="../slideLayouts/slideLayout33.xml"/><Relationship Id="rId3" Type="http://schemas.openxmlformats.org/officeDocument/2006/relationships/tags" Target="../tags/tag106.xml"/><Relationship Id="rId29" Type="http://schemas.openxmlformats.org/officeDocument/2006/relationships/tags" Target="../tags/tag132.xml"/><Relationship Id="rId28" Type="http://schemas.openxmlformats.org/officeDocument/2006/relationships/tags" Target="../tags/tag131.xml"/><Relationship Id="rId27" Type="http://schemas.openxmlformats.org/officeDocument/2006/relationships/tags" Target="../tags/tag130.xml"/><Relationship Id="rId26" Type="http://schemas.openxmlformats.org/officeDocument/2006/relationships/tags" Target="../tags/tag129.xml"/><Relationship Id="rId25" Type="http://schemas.openxmlformats.org/officeDocument/2006/relationships/tags" Target="../tags/tag128.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tags" Target="../tags/tag105.xml"/><Relationship Id="rId19" Type="http://schemas.openxmlformats.org/officeDocument/2006/relationships/tags" Target="../tags/tag122.xml"/><Relationship Id="rId18" Type="http://schemas.openxmlformats.org/officeDocument/2006/relationships/tags" Target="../tags/tag121.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tags" Target="../tags/tag104.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33.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chart" Target="../charts/chart4.xml"/></Relationships>
</file>

<file path=ppt/slides/_rels/slide2.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image" Target="../media/image8.png"/><Relationship Id="rId6" Type="http://schemas.openxmlformats.org/officeDocument/2006/relationships/tags" Target="../tags/tag20.xml"/><Relationship Id="rId5" Type="http://schemas.openxmlformats.org/officeDocument/2006/relationships/image" Target="../media/image7.png"/><Relationship Id="rId4" Type="http://schemas.openxmlformats.org/officeDocument/2006/relationships/tags" Target="../tags/tag19.xml"/><Relationship Id="rId3" Type="http://schemas.openxmlformats.org/officeDocument/2006/relationships/image" Target="../media/image6.png"/><Relationship Id="rId20" Type="http://schemas.openxmlformats.org/officeDocument/2006/relationships/slideLayout" Target="../slideLayouts/slideLayout4.xml"/><Relationship Id="rId2" Type="http://schemas.openxmlformats.org/officeDocument/2006/relationships/tags" Target="../tags/tag18.xml"/><Relationship Id="rId19" Type="http://schemas.openxmlformats.org/officeDocument/2006/relationships/image" Target="../media/image11.png"/><Relationship Id="rId18" Type="http://schemas.openxmlformats.org/officeDocument/2006/relationships/tags" Target="../tags/tag26.xml"/><Relationship Id="rId17" Type="http://schemas.openxmlformats.org/officeDocument/2006/relationships/customXml" Target="../ink/ink3.xml"/><Relationship Id="rId16" Type="http://schemas.openxmlformats.org/officeDocument/2006/relationships/image" Target="../media/image10.png"/><Relationship Id="rId15" Type="http://schemas.openxmlformats.org/officeDocument/2006/relationships/tags" Target="../tags/tag25.xml"/><Relationship Id="rId14" Type="http://schemas.openxmlformats.org/officeDocument/2006/relationships/customXml" Target="../ink/ink2.xml"/><Relationship Id="rId13" Type="http://schemas.openxmlformats.org/officeDocument/2006/relationships/image" Target="../media/image9.png"/><Relationship Id="rId12" Type="http://schemas.openxmlformats.org/officeDocument/2006/relationships/tags" Target="../tags/tag24.xml"/><Relationship Id="rId11" Type="http://schemas.openxmlformats.org/officeDocument/2006/relationships/customXml" Target="../ink/ink1.xml"/><Relationship Id="rId10" Type="http://schemas.openxmlformats.org/officeDocument/2006/relationships/tags" Target="../tags/tag23.xml"/><Relationship Id="rId1" Type="http://schemas.openxmlformats.org/officeDocument/2006/relationships/tags" Target="../tags/tag17.xml"/></Relationships>
</file>

<file path=ppt/slides/_rels/slide20.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1" Type="http://schemas.openxmlformats.org/officeDocument/2006/relationships/notesSlide" Target="../notesSlides/notesSlide17.xml"/><Relationship Id="rId30" Type="http://schemas.openxmlformats.org/officeDocument/2006/relationships/slideLayout" Target="../slideLayouts/slideLayout33.xml"/><Relationship Id="rId3" Type="http://schemas.openxmlformats.org/officeDocument/2006/relationships/tags" Target="../tags/tag138.xml"/><Relationship Id="rId29" Type="http://schemas.openxmlformats.org/officeDocument/2006/relationships/tags" Target="../tags/tag164.xml"/><Relationship Id="rId28" Type="http://schemas.openxmlformats.org/officeDocument/2006/relationships/tags" Target="../tags/tag163.xml"/><Relationship Id="rId27" Type="http://schemas.openxmlformats.org/officeDocument/2006/relationships/tags" Target="../tags/tag162.xml"/><Relationship Id="rId26" Type="http://schemas.openxmlformats.org/officeDocument/2006/relationships/tags" Target="../tags/tag161.xml"/><Relationship Id="rId25" Type="http://schemas.openxmlformats.org/officeDocument/2006/relationships/tags" Target="../tags/tag160.xml"/><Relationship Id="rId24" Type="http://schemas.openxmlformats.org/officeDocument/2006/relationships/tags" Target="../tags/tag159.xml"/><Relationship Id="rId23" Type="http://schemas.openxmlformats.org/officeDocument/2006/relationships/tags" Target="../tags/tag158.xml"/><Relationship Id="rId22" Type="http://schemas.openxmlformats.org/officeDocument/2006/relationships/tags" Target="../tags/tag157.xml"/><Relationship Id="rId21" Type="http://schemas.openxmlformats.org/officeDocument/2006/relationships/tags" Target="../tags/tag156.xml"/><Relationship Id="rId20" Type="http://schemas.openxmlformats.org/officeDocument/2006/relationships/tags" Target="../tags/tag155.xml"/><Relationship Id="rId2" Type="http://schemas.openxmlformats.org/officeDocument/2006/relationships/tags" Target="../tags/tag137.xml"/><Relationship Id="rId19" Type="http://schemas.openxmlformats.org/officeDocument/2006/relationships/tags" Target="../tags/tag154.xml"/><Relationship Id="rId18" Type="http://schemas.openxmlformats.org/officeDocument/2006/relationships/tags" Target="../tags/tag153.xml"/><Relationship Id="rId17" Type="http://schemas.openxmlformats.org/officeDocument/2006/relationships/tags" Target="../tags/tag152.xml"/><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tags" Target="../tags/tag136.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33.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chart" Target="../charts/chart5.xml"/></Relationships>
</file>

<file path=ppt/slides/_rels/slide22.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tags" Target="../tags/tag172.xml"/><Relationship Id="rId47" Type="http://schemas.openxmlformats.org/officeDocument/2006/relationships/notesSlide" Target="../notesSlides/notesSlide19.xml"/><Relationship Id="rId46" Type="http://schemas.openxmlformats.org/officeDocument/2006/relationships/slideLayout" Target="../slideLayouts/slideLayout33.xml"/><Relationship Id="rId45" Type="http://schemas.openxmlformats.org/officeDocument/2006/relationships/tags" Target="../tags/tag199.xml"/><Relationship Id="rId44" Type="http://schemas.openxmlformats.org/officeDocument/2006/relationships/image" Target="../media/image16.jpeg"/><Relationship Id="rId43" Type="http://schemas.openxmlformats.org/officeDocument/2006/relationships/image" Target="../media/image42.svg"/><Relationship Id="rId42" Type="http://schemas.openxmlformats.org/officeDocument/2006/relationships/image" Target="../media/image48.png"/><Relationship Id="rId41" Type="http://schemas.openxmlformats.org/officeDocument/2006/relationships/tags" Target="../tags/tag198.xml"/><Relationship Id="rId40" Type="http://schemas.openxmlformats.org/officeDocument/2006/relationships/image" Target="../media/image40.svg"/><Relationship Id="rId4" Type="http://schemas.openxmlformats.org/officeDocument/2006/relationships/tags" Target="../tags/tag171.xml"/><Relationship Id="rId39" Type="http://schemas.openxmlformats.org/officeDocument/2006/relationships/image" Target="../media/image47.png"/><Relationship Id="rId38" Type="http://schemas.openxmlformats.org/officeDocument/2006/relationships/tags" Target="../tags/tag197.xml"/><Relationship Id="rId37" Type="http://schemas.openxmlformats.org/officeDocument/2006/relationships/image" Target="../media/image38.svg"/><Relationship Id="rId36" Type="http://schemas.openxmlformats.org/officeDocument/2006/relationships/image" Target="../media/image46.png"/><Relationship Id="rId35" Type="http://schemas.openxmlformats.org/officeDocument/2006/relationships/tags" Target="../tags/tag196.xml"/><Relationship Id="rId34" Type="http://schemas.openxmlformats.org/officeDocument/2006/relationships/tags" Target="../tags/tag195.xml"/><Relationship Id="rId33" Type="http://schemas.openxmlformats.org/officeDocument/2006/relationships/image" Target="../media/image36.svg"/><Relationship Id="rId32" Type="http://schemas.openxmlformats.org/officeDocument/2006/relationships/image" Target="../media/image45.png"/><Relationship Id="rId31" Type="http://schemas.openxmlformats.org/officeDocument/2006/relationships/tags" Target="../tags/tag194.xml"/><Relationship Id="rId30" Type="http://schemas.openxmlformats.org/officeDocument/2006/relationships/image" Target="../media/image34.svg"/><Relationship Id="rId3" Type="http://schemas.openxmlformats.org/officeDocument/2006/relationships/tags" Target="../tags/tag170.xml"/><Relationship Id="rId29" Type="http://schemas.openxmlformats.org/officeDocument/2006/relationships/image" Target="../media/image44.png"/><Relationship Id="rId28" Type="http://schemas.openxmlformats.org/officeDocument/2006/relationships/tags" Target="../tags/tag193.xml"/><Relationship Id="rId27" Type="http://schemas.openxmlformats.org/officeDocument/2006/relationships/tags" Target="../tags/tag192.xml"/><Relationship Id="rId26" Type="http://schemas.openxmlformats.org/officeDocument/2006/relationships/image" Target="../media/image32.svg"/><Relationship Id="rId25" Type="http://schemas.openxmlformats.org/officeDocument/2006/relationships/image" Target="../media/image43.png"/><Relationship Id="rId24" Type="http://schemas.openxmlformats.org/officeDocument/2006/relationships/tags" Target="../tags/tag191.xml"/><Relationship Id="rId23" Type="http://schemas.openxmlformats.org/officeDocument/2006/relationships/tags" Target="../tags/tag190.xml"/><Relationship Id="rId22" Type="http://schemas.openxmlformats.org/officeDocument/2006/relationships/tags" Target="../tags/tag189.xml"/><Relationship Id="rId21" Type="http://schemas.openxmlformats.org/officeDocument/2006/relationships/tags" Target="../tags/tag188.xml"/><Relationship Id="rId20" Type="http://schemas.openxmlformats.org/officeDocument/2006/relationships/tags" Target="../tags/tag187.xml"/><Relationship Id="rId2" Type="http://schemas.openxmlformats.org/officeDocument/2006/relationships/tags" Target="../tags/tag169.xml"/><Relationship Id="rId19" Type="http://schemas.openxmlformats.org/officeDocument/2006/relationships/tags" Target="../tags/tag186.xml"/><Relationship Id="rId18" Type="http://schemas.openxmlformats.org/officeDocument/2006/relationships/tags" Target="../tags/tag185.xml"/><Relationship Id="rId17" Type="http://schemas.openxmlformats.org/officeDocument/2006/relationships/tags" Target="../tags/tag184.xml"/><Relationship Id="rId16" Type="http://schemas.openxmlformats.org/officeDocument/2006/relationships/tags" Target="../tags/tag183.xml"/><Relationship Id="rId15" Type="http://schemas.openxmlformats.org/officeDocument/2006/relationships/tags" Target="../tags/tag182.xml"/><Relationship Id="rId14" Type="http://schemas.openxmlformats.org/officeDocument/2006/relationships/tags" Target="../tags/tag181.xml"/><Relationship Id="rId13" Type="http://schemas.openxmlformats.org/officeDocument/2006/relationships/tags" Target="../tags/tag180.xml"/><Relationship Id="rId12" Type="http://schemas.openxmlformats.org/officeDocument/2006/relationships/tags" Target="../tags/tag179.xml"/><Relationship Id="rId11" Type="http://schemas.openxmlformats.org/officeDocument/2006/relationships/tags" Target="../tags/tag178.xml"/><Relationship Id="rId10" Type="http://schemas.openxmlformats.org/officeDocument/2006/relationships/tags" Target="../tags/tag177.xml"/><Relationship Id="rId1" Type="http://schemas.openxmlformats.org/officeDocument/2006/relationships/tags" Target="../tags/tag168.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33.xml"/><Relationship Id="rId4" Type="http://schemas.openxmlformats.org/officeDocument/2006/relationships/tags" Target="../tags/tag202.xml"/><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chart" Target="../charts/chart6.xml"/></Relationships>
</file>

<file path=ppt/slides/_rels/slide24.xml.rels><?xml version="1.0" encoding="UTF-8" standalone="yes"?>
<Relationships xmlns="http://schemas.openxmlformats.org/package/2006/relationships"><Relationship Id="rId9" Type="http://schemas.openxmlformats.org/officeDocument/2006/relationships/tags" Target="../tags/tag211.xml"/><Relationship Id="rId8" Type="http://schemas.openxmlformats.org/officeDocument/2006/relationships/tags" Target="../tags/tag210.xml"/><Relationship Id="rId7" Type="http://schemas.openxmlformats.org/officeDocument/2006/relationships/tags" Target="../tags/tag209.xml"/><Relationship Id="rId6" Type="http://schemas.openxmlformats.org/officeDocument/2006/relationships/tags" Target="../tags/tag208.xml"/><Relationship Id="rId5" Type="http://schemas.openxmlformats.org/officeDocument/2006/relationships/tags" Target="../tags/tag207.xml"/><Relationship Id="rId48" Type="http://schemas.openxmlformats.org/officeDocument/2006/relationships/notesSlide" Target="../notesSlides/notesSlide21.xml"/><Relationship Id="rId47" Type="http://schemas.openxmlformats.org/officeDocument/2006/relationships/slideLayout" Target="../slideLayouts/slideLayout33.xml"/><Relationship Id="rId46" Type="http://schemas.openxmlformats.org/officeDocument/2006/relationships/tags" Target="../tags/tag236.xml"/><Relationship Id="rId45" Type="http://schemas.openxmlformats.org/officeDocument/2006/relationships/tags" Target="../tags/tag235.xml"/><Relationship Id="rId44" Type="http://schemas.openxmlformats.org/officeDocument/2006/relationships/tags" Target="../tags/tag234.xml"/><Relationship Id="rId43" Type="http://schemas.openxmlformats.org/officeDocument/2006/relationships/image" Target="../media/image54.svg"/><Relationship Id="rId42" Type="http://schemas.openxmlformats.org/officeDocument/2006/relationships/image" Target="../media/image48.png"/><Relationship Id="rId41" Type="http://schemas.openxmlformats.org/officeDocument/2006/relationships/tags" Target="../tags/tag233.xml"/><Relationship Id="rId40" Type="http://schemas.openxmlformats.org/officeDocument/2006/relationships/image" Target="../media/image53.svg"/><Relationship Id="rId4" Type="http://schemas.openxmlformats.org/officeDocument/2006/relationships/tags" Target="../tags/tag206.xml"/><Relationship Id="rId39" Type="http://schemas.openxmlformats.org/officeDocument/2006/relationships/image" Target="../media/image47.png"/><Relationship Id="rId38" Type="http://schemas.openxmlformats.org/officeDocument/2006/relationships/tags" Target="../tags/tag232.xml"/><Relationship Id="rId37" Type="http://schemas.openxmlformats.org/officeDocument/2006/relationships/image" Target="../media/image52.svg"/><Relationship Id="rId36" Type="http://schemas.openxmlformats.org/officeDocument/2006/relationships/image" Target="../media/image46.png"/><Relationship Id="rId35" Type="http://schemas.openxmlformats.org/officeDocument/2006/relationships/tags" Target="../tags/tag231.xml"/><Relationship Id="rId34" Type="http://schemas.openxmlformats.org/officeDocument/2006/relationships/tags" Target="../tags/tag230.xml"/><Relationship Id="rId33" Type="http://schemas.openxmlformats.org/officeDocument/2006/relationships/image" Target="../media/image51.svg"/><Relationship Id="rId32" Type="http://schemas.openxmlformats.org/officeDocument/2006/relationships/image" Target="../media/image45.png"/><Relationship Id="rId31" Type="http://schemas.openxmlformats.org/officeDocument/2006/relationships/tags" Target="../tags/tag229.xml"/><Relationship Id="rId30" Type="http://schemas.openxmlformats.org/officeDocument/2006/relationships/image" Target="../media/image50.svg"/><Relationship Id="rId3" Type="http://schemas.openxmlformats.org/officeDocument/2006/relationships/tags" Target="../tags/tag205.xml"/><Relationship Id="rId29" Type="http://schemas.openxmlformats.org/officeDocument/2006/relationships/image" Target="../media/image44.png"/><Relationship Id="rId28" Type="http://schemas.openxmlformats.org/officeDocument/2006/relationships/tags" Target="../tags/tag228.xml"/><Relationship Id="rId27" Type="http://schemas.openxmlformats.org/officeDocument/2006/relationships/tags" Target="../tags/tag227.xml"/><Relationship Id="rId26" Type="http://schemas.openxmlformats.org/officeDocument/2006/relationships/image" Target="../media/image49.svg"/><Relationship Id="rId25" Type="http://schemas.openxmlformats.org/officeDocument/2006/relationships/image" Target="../media/image43.png"/><Relationship Id="rId24" Type="http://schemas.openxmlformats.org/officeDocument/2006/relationships/tags" Target="../tags/tag226.xml"/><Relationship Id="rId23" Type="http://schemas.openxmlformats.org/officeDocument/2006/relationships/tags" Target="../tags/tag225.xml"/><Relationship Id="rId22" Type="http://schemas.openxmlformats.org/officeDocument/2006/relationships/tags" Target="../tags/tag224.xml"/><Relationship Id="rId21" Type="http://schemas.openxmlformats.org/officeDocument/2006/relationships/tags" Target="../tags/tag223.xml"/><Relationship Id="rId20" Type="http://schemas.openxmlformats.org/officeDocument/2006/relationships/tags" Target="../tags/tag222.xml"/><Relationship Id="rId2" Type="http://schemas.openxmlformats.org/officeDocument/2006/relationships/tags" Target="../tags/tag204.xml"/><Relationship Id="rId19" Type="http://schemas.openxmlformats.org/officeDocument/2006/relationships/tags" Target="../tags/tag221.xml"/><Relationship Id="rId18" Type="http://schemas.openxmlformats.org/officeDocument/2006/relationships/tags" Target="../tags/tag220.xml"/><Relationship Id="rId17" Type="http://schemas.openxmlformats.org/officeDocument/2006/relationships/tags" Target="../tags/tag219.xml"/><Relationship Id="rId16" Type="http://schemas.openxmlformats.org/officeDocument/2006/relationships/tags" Target="../tags/tag218.xml"/><Relationship Id="rId15" Type="http://schemas.openxmlformats.org/officeDocument/2006/relationships/tags" Target="../tags/tag217.xml"/><Relationship Id="rId14" Type="http://schemas.openxmlformats.org/officeDocument/2006/relationships/tags" Target="../tags/tag216.xml"/><Relationship Id="rId13" Type="http://schemas.openxmlformats.org/officeDocument/2006/relationships/tags" Target="../tags/tag215.xml"/><Relationship Id="rId12" Type="http://schemas.openxmlformats.org/officeDocument/2006/relationships/tags" Target="../tags/tag214.xml"/><Relationship Id="rId11" Type="http://schemas.openxmlformats.org/officeDocument/2006/relationships/tags" Target="../tags/tag213.xml"/><Relationship Id="rId10" Type="http://schemas.openxmlformats.org/officeDocument/2006/relationships/tags" Target="../tags/tag212.xml"/><Relationship Id="rId1" Type="http://schemas.openxmlformats.org/officeDocument/2006/relationships/tags" Target="../tags/tag203.xml"/></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33.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chart" Target="../charts/chart7.xml"/></Relationships>
</file>

<file path=ppt/slides/_rels/slide26.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0" Type="http://schemas.openxmlformats.org/officeDocument/2006/relationships/notesSlide" Target="../notesSlides/notesSlide23.xml"/><Relationship Id="rId4" Type="http://schemas.openxmlformats.org/officeDocument/2006/relationships/tags" Target="../tags/tag243.xml"/><Relationship Id="rId39" Type="http://schemas.openxmlformats.org/officeDocument/2006/relationships/slideLayout" Target="../slideLayouts/slideLayout33.xml"/><Relationship Id="rId38" Type="http://schemas.openxmlformats.org/officeDocument/2006/relationships/tags" Target="../tags/tag265.xml"/><Relationship Id="rId37" Type="http://schemas.openxmlformats.org/officeDocument/2006/relationships/image" Target="../media/image42.svg"/><Relationship Id="rId36" Type="http://schemas.openxmlformats.org/officeDocument/2006/relationships/image" Target="../media/image48.png"/><Relationship Id="rId35" Type="http://schemas.openxmlformats.org/officeDocument/2006/relationships/tags" Target="../tags/tag264.xml"/><Relationship Id="rId34" Type="http://schemas.openxmlformats.org/officeDocument/2006/relationships/image" Target="../media/image40.svg"/><Relationship Id="rId33" Type="http://schemas.openxmlformats.org/officeDocument/2006/relationships/image" Target="../media/image47.png"/><Relationship Id="rId32" Type="http://schemas.openxmlformats.org/officeDocument/2006/relationships/tags" Target="../tags/tag263.xml"/><Relationship Id="rId31" Type="http://schemas.openxmlformats.org/officeDocument/2006/relationships/image" Target="../media/image38.svg"/><Relationship Id="rId30" Type="http://schemas.openxmlformats.org/officeDocument/2006/relationships/image" Target="../media/image46.png"/><Relationship Id="rId3" Type="http://schemas.openxmlformats.org/officeDocument/2006/relationships/tags" Target="../tags/tag242.xml"/><Relationship Id="rId29" Type="http://schemas.openxmlformats.org/officeDocument/2006/relationships/tags" Target="../tags/tag262.xml"/><Relationship Id="rId28" Type="http://schemas.openxmlformats.org/officeDocument/2006/relationships/tags" Target="../tags/tag261.xml"/><Relationship Id="rId27" Type="http://schemas.openxmlformats.org/officeDocument/2006/relationships/image" Target="../media/image36.svg"/><Relationship Id="rId26" Type="http://schemas.openxmlformats.org/officeDocument/2006/relationships/image" Target="../media/image45.png"/><Relationship Id="rId25" Type="http://schemas.openxmlformats.org/officeDocument/2006/relationships/tags" Target="../tags/tag260.xml"/><Relationship Id="rId24" Type="http://schemas.openxmlformats.org/officeDocument/2006/relationships/image" Target="../media/image34.svg"/><Relationship Id="rId23" Type="http://schemas.openxmlformats.org/officeDocument/2006/relationships/image" Target="../media/image44.png"/><Relationship Id="rId22" Type="http://schemas.openxmlformats.org/officeDocument/2006/relationships/tags" Target="../tags/tag259.xml"/><Relationship Id="rId21" Type="http://schemas.openxmlformats.org/officeDocument/2006/relationships/tags" Target="../tags/tag258.xml"/><Relationship Id="rId20" Type="http://schemas.openxmlformats.org/officeDocument/2006/relationships/image" Target="../media/image32.svg"/><Relationship Id="rId2" Type="http://schemas.openxmlformats.org/officeDocument/2006/relationships/tags" Target="../tags/tag241.xml"/><Relationship Id="rId19" Type="http://schemas.openxmlformats.org/officeDocument/2006/relationships/image" Target="../media/image43.png"/><Relationship Id="rId18" Type="http://schemas.openxmlformats.org/officeDocument/2006/relationships/tags" Target="../tags/tag257.xml"/><Relationship Id="rId17" Type="http://schemas.openxmlformats.org/officeDocument/2006/relationships/tags" Target="../tags/tag256.xml"/><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tags" Target="../tags/tag240.xml"/></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33.xml"/><Relationship Id="rId5" Type="http://schemas.openxmlformats.org/officeDocument/2006/relationships/tags" Target="../tags/tag268.xml"/><Relationship Id="rId4" Type="http://schemas.openxmlformats.org/officeDocument/2006/relationships/image" Target="../media/image16.jpeg"/><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chart" Target="../charts/chart8.xml"/></Relationships>
</file>

<file path=ppt/slides/_rels/slide28.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tags" Target="../tags/tag276.xml"/><Relationship Id="rId7" Type="http://schemas.openxmlformats.org/officeDocument/2006/relationships/tags" Target="../tags/tag275.xml"/><Relationship Id="rId6" Type="http://schemas.openxmlformats.org/officeDocument/2006/relationships/tags" Target="../tags/tag274.xml"/><Relationship Id="rId5" Type="http://schemas.openxmlformats.org/officeDocument/2006/relationships/tags" Target="../tags/tag273.xml"/><Relationship Id="rId40" Type="http://schemas.openxmlformats.org/officeDocument/2006/relationships/notesSlide" Target="../notesSlides/notesSlide25.xml"/><Relationship Id="rId4" Type="http://schemas.openxmlformats.org/officeDocument/2006/relationships/tags" Target="../tags/tag272.xml"/><Relationship Id="rId39" Type="http://schemas.openxmlformats.org/officeDocument/2006/relationships/slideLayout" Target="../slideLayouts/slideLayout33.xml"/><Relationship Id="rId38" Type="http://schemas.openxmlformats.org/officeDocument/2006/relationships/tags" Target="../tags/tag294.xml"/><Relationship Id="rId37" Type="http://schemas.openxmlformats.org/officeDocument/2006/relationships/image" Target="../media/image54.svg"/><Relationship Id="rId36" Type="http://schemas.openxmlformats.org/officeDocument/2006/relationships/image" Target="../media/image48.png"/><Relationship Id="rId35" Type="http://schemas.openxmlformats.org/officeDocument/2006/relationships/tags" Target="../tags/tag293.xml"/><Relationship Id="rId34" Type="http://schemas.openxmlformats.org/officeDocument/2006/relationships/image" Target="../media/image53.svg"/><Relationship Id="rId33" Type="http://schemas.openxmlformats.org/officeDocument/2006/relationships/image" Target="../media/image47.png"/><Relationship Id="rId32" Type="http://schemas.openxmlformats.org/officeDocument/2006/relationships/tags" Target="../tags/tag292.xml"/><Relationship Id="rId31" Type="http://schemas.openxmlformats.org/officeDocument/2006/relationships/image" Target="../media/image52.svg"/><Relationship Id="rId30" Type="http://schemas.openxmlformats.org/officeDocument/2006/relationships/image" Target="../media/image46.png"/><Relationship Id="rId3" Type="http://schemas.openxmlformats.org/officeDocument/2006/relationships/tags" Target="../tags/tag271.xml"/><Relationship Id="rId29" Type="http://schemas.openxmlformats.org/officeDocument/2006/relationships/tags" Target="../tags/tag291.xml"/><Relationship Id="rId28" Type="http://schemas.openxmlformats.org/officeDocument/2006/relationships/tags" Target="../tags/tag290.xml"/><Relationship Id="rId27" Type="http://schemas.openxmlformats.org/officeDocument/2006/relationships/image" Target="../media/image51.svg"/><Relationship Id="rId26" Type="http://schemas.openxmlformats.org/officeDocument/2006/relationships/image" Target="../media/image45.png"/><Relationship Id="rId25" Type="http://schemas.openxmlformats.org/officeDocument/2006/relationships/tags" Target="../tags/tag289.xml"/><Relationship Id="rId24" Type="http://schemas.openxmlformats.org/officeDocument/2006/relationships/image" Target="../media/image50.svg"/><Relationship Id="rId23" Type="http://schemas.openxmlformats.org/officeDocument/2006/relationships/image" Target="../media/image44.png"/><Relationship Id="rId22" Type="http://schemas.openxmlformats.org/officeDocument/2006/relationships/tags" Target="../tags/tag288.xml"/><Relationship Id="rId21" Type="http://schemas.openxmlformats.org/officeDocument/2006/relationships/tags" Target="../tags/tag287.xml"/><Relationship Id="rId20" Type="http://schemas.openxmlformats.org/officeDocument/2006/relationships/image" Target="../media/image49.svg"/><Relationship Id="rId2" Type="http://schemas.openxmlformats.org/officeDocument/2006/relationships/tags" Target="../tags/tag270.xml"/><Relationship Id="rId19" Type="http://schemas.openxmlformats.org/officeDocument/2006/relationships/image" Target="../media/image43.png"/><Relationship Id="rId18" Type="http://schemas.openxmlformats.org/officeDocument/2006/relationships/tags" Target="../tags/tag286.xml"/><Relationship Id="rId17" Type="http://schemas.openxmlformats.org/officeDocument/2006/relationships/tags" Target="../tags/tag285.xml"/><Relationship Id="rId16" Type="http://schemas.openxmlformats.org/officeDocument/2006/relationships/tags" Target="../tags/tag284.xml"/><Relationship Id="rId15" Type="http://schemas.openxmlformats.org/officeDocument/2006/relationships/tags" Target="../tags/tag283.xml"/><Relationship Id="rId14" Type="http://schemas.openxmlformats.org/officeDocument/2006/relationships/tags" Target="../tags/tag282.xml"/><Relationship Id="rId13" Type="http://schemas.openxmlformats.org/officeDocument/2006/relationships/tags" Target="../tags/tag281.xml"/><Relationship Id="rId12" Type="http://schemas.openxmlformats.org/officeDocument/2006/relationships/tags" Target="../tags/tag280.xml"/><Relationship Id="rId11" Type="http://schemas.openxmlformats.org/officeDocument/2006/relationships/tags" Target="../tags/tag279.xml"/><Relationship Id="rId10" Type="http://schemas.openxmlformats.org/officeDocument/2006/relationships/tags" Target="../tags/tag278.xml"/><Relationship Id="rId1" Type="http://schemas.openxmlformats.org/officeDocument/2006/relationships/tags" Target="../tags/tag269.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33.xml"/><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chart" Target="../charts/chart9.xml"/></Relationships>
</file>

<file path=ppt/slides/_rels/slide3.xml.rels><?xml version="1.0" encoding="UTF-8" standalone="yes"?>
<Relationships xmlns="http://schemas.openxmlformats.org/package/2006/relationships"><Relationship Id="rId9" Type="http://schemas.openxmlformats.org/officeDocument/2006/relationships/image" Target="../media/image16.jpeg"/><Relationship Id="rId8" Type="http://schemas.openxmlformats.org/officeDocument/2006/relationships/image" Target="../media/image15.png"/><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image" Target="../media/image14.png"/><Relationship Id="rId2" Type="http://schemas.openxmlformats.org/officeDocument/2006/relationships/image" Target="../media/image13.png"/><Relationship Id="rId10" Type="http://schemas.openxmlformats.org/officeDocument/2006/relationships/slideLayout" Target="../slideLayouts/slideLayout4.xml"/><Relationship Id="rId1" Type="http://schemas.openxmlformats.org/officeDocument/2006/relationships/image" Target="../media/image12.png"/></Relationships>
</file>

<file path=ppt/slides/_rels/slide30.xml.rels><?xml version="1.0" encoding="UTF-8" standalone="yes"?>
<Relationships xmlns="http://schemas.openxmlformats.org/package/2006/relationships"><Relationship Id="rId9" Type="http://schemas.openxmlformats.org/officeDocument/2006/relationships/tags" Target="../tags/tag306.xml"/><Relationship Id="rId8" Type="http://schemas.openxmlformats.org/officeDocument/2006/relationships/tags" Target="../tags/tag305.xml"/><Relationship Id="rId7" Type="http://schemas.openxmlformats.org/officeDocument/2006/relationships/tags" Target="../tags/tag304.xml"/><Relationship Id="rId6" Type="http://schemas.openxmlformats.org/officeDocument/2006/relationships/tags" Target="../tags/tag303.xml"/><Relationship Id="rId5" Type="http://schemas.openxmlformats.org/officeDocument/2006/relationships/tags" Target="../tags/tag302.xml"/><Relationship Id="rId4" Type="http://schemas.openxmlformats.org/officeDocument/2006/relationships/tags" Target="../tags/tag301.xml"/><Relationship Id="rId3" Type="http://schemas.openxmlformats.org/officeDocument/2006/relationships/tags" Target="../tags/tag300.xml"/><Relationship Id="rId25" Type="http://schemas.openxmlformats.org/officeDocument/2006/relationships/notesSlide" Target="../notesSlides/notesSlide27.xml"/><Relationship Id="rId24" Type="http://schemas.openxmlformats.org/officeDocument/2006/relationships/slideLayout" Target="../slideLayouts/slideLayout33.xml"/><Relationship Id="rId23" Type="http://schemas.openxmlformats.org/officeDocument/2006/relationships/tags" Target="../tags/tag320.xml"/><Relationship Id="rId22" Type="http://schemas.openxmlformats.org/officeDocument/2006/relationships/tags" Target="../tags/tag319.xml"/><Relationship Id="rId21" Type="http://schemas.openxmlformats.org/officeDocument/2006/relationships/tags" Target="../tags/tag318.xml"/><Relationship Id="rId20" Type="http://schemas.openxmlformats.org/officeDocument/2006/relationships/tags" Target="../tags/tag317.xml"/><Relationship Id="rId2" Type="http://schemas.openxmlformats.org/officeDocument/2006/relationships/tags" Target="../tags/tag299.xml"/><Relationship Id="rId19" Type="http://schemas.openxmlformats.org/officeDocument/2006/relationships/tags" Target="../tags/tag316.xml"/><Relationship Id="rId18" Type="http://schemas.openxmlformats.org/officeDocument/2006/relationships/tags" Target="../tags/tag315.xml"/><Relationship Id="rId17" Type="http://schemas.openxmlformats.org/officeDocument/2006/relationships/tags" Target="../tags/tag314.xml"/><Relationship Id="rId16" Type="http://schemas.openxmlformats.org/officeDocument/2006/relationships/tags" Target="../tags/tag313.xml"/><Relationship Id="rId15" Type="http://schemas.openxmlformats.org/officeDocument/2006/relationships/tags" Target="../tags/tag312.xml"/><Relationship Id="rId14" Type="http://schemas.openxmlformats.org/officeDocument/2006/relationships/tags" Target="../tags/tag311.xml"/><Relationship Id="rId13" Type="http://schemas.openxmlformats.org/officeDocument/2006/relationships/tags" Target="../tags/tag310.xml"/><Relationship Id="rId12" Type="http://schemas.openxmlformats.org/officeDocument/2006/relationships/tags" Target="../tags/tag309.xml"/><Relationship Id="rId11" Type="http://schemas.openxmlformats.org/officeDocument/2006/relationships/tags" Target="../tags/tag308.xml"/><Relationship Id="rId10" Type="http://schemas.openxmlformats.org/officeDocument/2006/relationships/tags" Target="../tags/tag307.xml"/><Relationship Id="rId1" Type="http://schemas.openxmlformats.org/officeDocument/2006/relationships/tags" Target="../tags/tag298.xml"/></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33.xml"/><Relationship Id="rId4" Type="http://schemas.openxmlformats.org/officeDocument/2006/relationships/tags" Target="../tags/tag323.xml"/><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chart" Target="../charts/chart10.xml"/></Relationships>
</file>

<file path=ppt/slides/_rels/slide32.xml.rels><?xml version="1.0" encoding="UTF-8" standalone="yes"?>
<Relationships xmlns="http://schemas.openxmlformats.org/package/2006/relationships"><Relationship Id="rId9" Type="http://schemas.openxmlformats.org/officeDocument/2006/relationships/tags" Target="../tags/tag332.xml"/><Relationship Id="rId8" Type="http://schemas.openxmlformats.org/officeDocument/2006/relationships/tags" Target="../tags/tag331.xml"/><Relationship Id="rId7" Type="http://schemas.openxmlformats.org/officeDocument/2006/relationships/tags" Target="../tags/tag330.xml"/><Relationship Id="rId6" Type="http://schemas.openxmlformats.org/officeDocument/2006/relationships/tags" Target="../tags/tag329.xml"/><Relationship Id="rId5" Type="http://schemas.openxmlformats.org/officeDocument/2006/relationships/tags" Target="../tags/tag328.xml"/><Relationship Id="rId4" Type="http://schemas.openxmlformats.org/officeDocument/2006/relationships/tags" Target="../tags/tag327.xml"/><Relationship Id="rId3" Type="http://schemas.openxmlformats.org/officeDocument/2006/relationships/tags" Target="../tags/tag326.xml"/><Relationship Id="rId29" Type="http://schemas.openxmlformats.org/officeDocument/2006/relationships/notesSlide" Target="../notesSlides/notesSlide29.xml"/><Relationship Id="rId28" Type="http://schemas.openxmlformats.org/officeDocument/2006/relationships/slideLayout" Target="../slideLayouts/slideLayout33.xml"/><Relationship Id="rId27" Type="http://schemas.openxmlformats.org/officeDocument/2006/relationships/tags" Target="../tags/tag349.xml"/><Relationship Id="rId26" Type="http://schemas.openxmlformats.org/officeDocument/2006/relationships/image" Target="../media/image16.jpeg"/><Relationship Id="rId25" Type="http://schemas.openxmlformats.org/officeDocument/2006/relationships/tags" Target="../tags/tag348.xml"/><Relationship Id="rId24" Type="http://schemas.openxmlformats.org/officeDocument/2006/relationships/tags" Target="../tags/tag347.xml"/><Relationship Id="rId23" Type="http://schemas.openxmlformats.org/officeDocument/2006/relationships/tags" Target="../tags/tag346.xml"/><Relationship Id="rId22" Type="http://schemas.openxmlformats.org/officeDocument/2006/relationships/tags" Target="../tags/tag345.xml"/><Relationship Id="rId21" Type="http://schemas.openxmlformats.org/officeDocument/2006/relationships/tags" Target="../tags/tag344.xml"/><Relationship Id="rId20" Type="http://schemas.openxmlformats.org/officeDocument/2006/relationships/tags" Target="../tags/tag343.xml"/><Relationship Id="rId2" Type="http://schemas.openxmlformats.org/officeDocument/2006/relationships/tags" Target="../tags/tag325.xml"/><Relationship Id="rId19" Type="http://schemas.openxmlformats.org/officeDocument/2006/relationships/tags" Target="../tags/tag342.xml"/><Relationship Id="rId18" Type="http://schemas.openxmlformats.org/officeDocument/2006/relationships/tags" Target="../tags/tag341.xml"/><Relationship Id="rId17" Type="http://schemas.openxmlformats.org/officeDocument/2006/relationships/tags" Target="../tags/tag340.xml"/><Relationship Id="rId16" Type="http://schemas.openxmlformats.org/officeDocument/2006/relationships/tags" Target="../tags/tag339.xml"/><Relationship Id="rId15" Type="http://schemas.openxmlformats.org/officeDocument/2006/relationships/tags" Target="../tags/tag338.xml"/><Relationship Id="rId14" Type="http://schemas.openxmlformats.org/officeDocument/2006/relationships/tags" Target="../tags/tag337.xml"/><Relationship Id="rId13" Type="http://schemas.openxmlformats.org/officeDocument/2006/relationships/tags" Target="../tags/tag336.xml"/><Relationship Id="rId12" Type="http://schemas.openxmlformats.org/officeDocument/2006/relationships/tags" Target="../tags/tag335.xml"/><Relationship Id="rId11" Type="http://schemas.openxmlformats.org/officeDocument/2006/relationships/tags" Target="../tags/tag334.xml"/><Relationship Id="rId10" Type="http://schemas.openxmlformats.org/officeDocument/2006/relationships/tags" Target="../tags/tag333.xml"/><Relationship Id="rId1" Type="http://schemas.openxmlformats.org/officeDocument/2006/relationships/tags" Target="../tags/tag324.xml"/></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33.xml"/><Relationship Id="rId4" Type="http://schemas.openxmlformats.org/officeDocument/2006/relationships/tags" Target="../tags/tag352.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chart" Target="../charts/chart11.xml"/></Relationships>
</file>

<file path=ppt/slides/_rels/slide34.xml.rels><?xml version="1.0" encoding="UTF-8" standalone="yes"?>
<Relationships xmlns="http://schemas.openxmlformats.org/package/2006/relationships"><Relationship Id="rId9" Type="http://schemas.openxmlformats.org/officeDocument/2006/relationships/tags" Target="../tags/tag361.xml"/><Relationship Id="rId8" Type="http://schemas.openxmlformats.org/officeDocument/2006/relationships/tags" Target="../tags/tag360.xml"/><Relationship Id="rId7" Type="http://schemas.openxmlformats.org/officeDocument/2006/relationships/tags" Target="../tags/tag359.xml"/><Relationship Id="rId6" Type="http://schemas.openxmlformats.org/officeDocument/2006/relationships/tags" Target="../tags/tag358.xml"/><Relationship Id="rId5" Type="http://schemas.openxmlformats.org/officeDocument/2006/relationships/tags" Target="../tags/tag357.xml"/><Relationship Id="rId4" Type="http://schemas.openxmlformats.org/officeDocument/2006/relationships/tags" Target="../tags/tag356.xml"/><Relationship Id="rId3" Type="http://schemas.openxmlformats.org/officeDocument/2006/relationships/tags" Target="../tags/tag355.xml"/><Relationship Id="rId28" Type="http://schemas.openxmlformats.org/officeDocument/2006/relationships/notesSlide" Target="../notesSlides/notesSlide31.xml"/><Relationship Id="rId27" Type="http://schemas.openxmlformats.org/officeDocument/2006/relationships/slideLayout" Target="../slideLayouts/slideLayout33.xml"/><Relationship Id="rId26" Type="http://schemas.openxmlformats.org/officeDocument/2006/relationships/tags" Target="../tags/tag378.xml"/><Relationship Id="rId25" Type="http://schemas.openxmlformats.org/officeDocument/2006/relationships/tags" Target="../tags/tag377.xml"/><Relationship Id="rId24" Type="http://schemas.openxmlformats.org/officeDocument/2006/relationships/tags" Target="../tags/tag376.xml"/><Relationship Id="rId23" Type="http://schemas.openxmlformats.org/officeDocument/2006/relationships/tags" Target="../tags/tag375.xml"/><Relationship Id="rId22" Type="http://schemas.openxmlformats.org/officeDocument/2006/relationships/tags" Target="../tags/tag374.xml"/><Relationship Id="rId21" Type="http://schemas.openxmlformats.org/officeDocument/2006/relationships/tags" Target="../tags/tag373.xml"/><Relationship Id="rId20" Type="http://schemas.openxmlformats.org/officeDocument/2006/relationships/tags" Target="../tags/tag372.xml"/><Relationship Id="rId2" Type="http://schemas.openxmlformats.org/officeDocument/2006/relationships/tags" Target="../tags/tag354.xml"/><Relationship Id="rId19" Type="http://schemas.openxmlformats.org/officeDocument/2006/relationships/tags" Target="../tags/tag371.xml"/><Relationship Id="rId18" Type="http://schemas.openxmlformats.org/officeDocument/2006/relationships/tags" Target="../tags/tag370.xml"/><Relationship Id="rId17" Type="http://schemas.openxmlformats.org/officeDocument/2006/relationships/tags" Target="../tags/tag369.xml"/><Relationship Id="rId16" Type="http://schemas.openxmlformats.org/officeDocument/2006/relationships/tags" Target="../tags/tag368.xml"/><Relationship Id="rId15" Type="http://schemas.openxmlformats.org/officeDocument/2006/relationships/tags" Target="../tags/tag367.xml"/><Relationship Id="rId14" Type="http://schemas.openxmlformats.org/officeDocument/2006/relationships/tags" Target="../tags/tag366.xml"/><Relationship Id="rId13" Type="http://schemas.openxmlformats.org/officeDocument/2006/relationships/tags" Target="../tags/tag365.xml"/><Relationship Id="rId12" Type="http://schemas.openxmlformats.org/officeDocument/2006/relationships/tags" Target="../tags/tag364.xml"/><Relationship Id="rId11" Type="http://schemas.openxmlformats.org/officeDocument/2006/relationships/tags" Target="../tags/tag363.xml"/><Relationship Id="rId10" Type="http://schemas.openxmlformats.org/officeDocument/2006/relationships/tags" Target="../tags/tag362.xml"/><Relationship Id="rId1" Type="http://schemas.openxmlformats.org/officeDocument/2006/relationships/tags" Target="../tags/tag353.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33.xml"/><Relationship Id="rId4" Type="http://schemas.openxmlformats.org/officeDocument/2006/relationships/tags" Target="../tags/tag381.xml"/><Relationship Id="rId3" Type="http://schemas.openxmlformats.org/officeDocument/2006/relationships/tags" Target="../tags/tag380.xml"/><Relationship Id="rId2" Type="http://schemas.openxmlformats.org/officeDocument/2006/relationships/tags" Target="../tags/tag379.xml"/><Relationship Id="rId1" Type="http://schemas.openxmlformats.org/officeDocument/2006/relationships/chart" Target="../charts/chart12.xml"/></Relationships>
</file>

<file path=ppt/slides/_rels/slide36.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1" Type="http://schemas.openxmlformats.org/officeDocument/2006/relationships/notesSlide" Target="../notesSlides/notesSlide33.xml"/><Relationship Id="rId30" Type="http://schemas.openxmlformats.org/officeDocument/2006/relationships/slideLayout" Target="../slideLayouts/slideLayout33.xml"/><Relationship Id="rId3" Type="http://schemas.openxmlformats.org/officeDocument/2006/relationships/tags" Target="../tags/tag384.xml"/><Relationship Id="rId29" Type="http://schemas.openxmlformats.org/officeDocument/2006/relationships/tags" Target="../tags/tag410.xml"/><Relationship Id="rId28" Type="http://schemas.openxmlformats.org/officeDocument/2006/relationships/tags" Target="../tags/tag409.xml"/><Relationship Id="rId27" Type="http://schemas.openxmlformats.org/officeDocument/2006/relationships/tags" Target="../tags/tag408.xml"/><Relationship Id="rId26" Type="http://schemas.openxmlformats.org/officeDocument/2006/relationships/tags" Target="../tags/tag407.xml"/><Relationship Id="rId25" Type="http://schemas.openxmlformats.org/officeDocument/2006/relationships/tags" Target="../tags/tag406.xml"/><Relationship Id="rId24" Type="http://schemas.openxmlformats.org/officeDocument/2006/relationships/tags" Target="../tags/tag405.xml"/><Relationship Id="rId23" Type="http://schemas.openxmlformats.org/officeDocument/2006/relationships/tags" Target="../tags/tag404.xml"/><Relationship Id="rId22" Type="http://schemas.openxmlformats.org/officeDocument/2006/relationships/tags" Target="../tags/tag403.xml"/><Relationship Id="rId21" Type="http://schemas.openxmlformats.org/officeDocument/2006/relationships/tags" Target="../tags/tag402.xml"/><Relationship Id="rId20" Type="http://schemas.openxmlformats.org/officeDocument/2006/relationships/tags" Target="../tags/tag401.xml"/><Relationship Id="rId2" Type="http://schemas.openxmlformats.org/officeDocument/2006/relationships/tags" Target="../tags/tag383.xml"/><Relationship Id="rId19" Type="http://schemas.openxmlformats.org/officeDocument/2006/relationships/tags" Target="../tags/tag400.xml"/><Relationship Id="rId18" Type="http://schemas.openxmlformats.org/officeDocument/2006/relationships/tags" Target="../tags/tag399.xml"/><Relationship Id="rId17" Type="http://schemas.openxmlformats.org/officeDocument/2006/relationships/tags" Target="../tags/tag398.xml"/><Relationship Id="rId16" Type="http://schemas.openxmlformats.org/officeDocument/2006/relationships/tags" Target="../tags/tag397.xml"/><Relationship Id="rId15" Type="http://schemas.openxmlformats.org/officeDocument/2006/relationships/tags" Target="../tags/tag396.xml"/><Relationship Id="rId14" Type="http://schemas.openxmlformats.org/officeDocument/2006/relationships/tags" Target="../tags/tag395.xml"/><Relationship Id="rId13" Type="http://schemas.openxmlformats.org/officeDocument/2006/relationships/tags" Target="../tags/tag394.xml"/><Relationship Id="rId12" Type="http://schemas.openxmlformats.org/officeDocument/2006/relationships/tags" Target="../tags/tag393.xml"/><Relationship Id="rId11" Type="http://schemas.openxmlformats.org/officeDocument/2006/relationships/tags" Target="../tags/tag392.xml"/><Relationship Id="rId10" Type="http://schemas.openxmlformats.org/officeDocument/2006/relationships/tags" Target="../tags/tag391.xml"/><Relationship Id="rId1" Type="http://schemas.openxmlformats.org/officeDocument/2006/relationships/tags" Target="../tags/tag382.xml"/></Relationships>
</file>

<file path=ppt/slides/_rels/slide37.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33.xml"/><Relationship Id="rId4" Type="http://schemas.openxmlformats.org/officeDocument/2006/relationships/tags" Target="../tags/tag413.xml"/><Relationship Id="rId3" Type="http://schemas.openxmlformats.org/officeDocument/2006/relationships/tags" Target="../tags/tag412.xml"/><Relationship Id="rId2" Type="http://schemas.openxmlformats.org/officeDocument/2006/relationships/tags" Target="../tags/tag411.xml"/><Relationship Id="rId1" Type="http://schemas.openxmlformats.org/officeDocument/2006/relationships/chart" Target="../charts/chart13.xml"/></Relationships>
</file>

<file path=ppt/slides/_rels/slide38.xml.rels><?xml version="1.0" encoding="UTF-8" standalone="yes"?>
<Relationships xmlns="http://schemas.openxmlformats.org/package/2006/relationships"><Relationship Id="rId9" Type="http://schemas.openxmlformats.org/officeDocument/2006/relationships/tags" Target="../tags/tag422.xml"/><Relationship Id="rId8" Type="http://schemas.openxmlformats.org/officeDocument/2006/relationships/tags" Target="../tags/tag421.xml"/><Relationship Id="rId7" Type="http://schemas.openxmlformats.org/officeDocument/2006/relationships/tags" Target="../tags/tag420.xml"/><Relationship Id="rId6" Type="http://schemas.openxmlformats.org/officeDocument/2006/relationships/tags" Target="../tags/tag419.xml"/><Relationship Id="rId5" Type="http://schemas.openxmlformats.org/officeDocument/2006/relationships/tags" Target="../tags/tag418.xml"/><Relationship Id="rId4" Type="http://schemas.openxmlformats.org/officeDocument/2006/relationships/tags" Target="../tags/tag417.xml"/><Relationship Id="rId32" Type="http://schemas.openxmlformats.org/officeDocument/2006/relationships/notesSlide" Target="../notesSlides/notesSlide35.xml"/><Relationship Id="rId31" Type="http://schemas.openxmlformats.org/officeDocument/2006/relationships/slideLayout" Target="../slideLayouts/slideLayout33.xml"/><Relationship Id="rId30" Type="http://schemas.openxmlformats.org/officeDocument/2006/relationships/tags" Target="../tags/tag442.xml"/><Relationship Id="rId3" Type="http://schemas.openxmlformats.org/officeDocument/2006/relationships/tags" Target="../tags/tag416.xml"/><Relationship Id="rId29" Type="http://schemas.openxmlformats.org/officeDocument/2006/relationships/image" Target="../media/image16.jpeg"/><Relationship Id="rId28" Type="http://schemas.openxmlformats.org/officeDocument/2006/relationships/tags" Target="../tags/tag441.xml"/><Relationship Id="rId27" Type="http://schemas.openxmlformats.org/officeDocument/2006/relationships/tags" Target="../tags/tag440.xml"/><Relationship Id="rId26" Type="http://schemas.openxmlformats.org/officeDocument/2006/relationships/tags" Target="../tags/tag439.xml"/><Relationship Id="rId25" Type="http://schemas.openxmlformats.org/officeDocument/2006/relationships/tags" Target="../tags/tag438.xml"/><Relationship Id="rId24" Type="http://schemas.openxmlformats.org/officeDocument/2006/relationships/tags" Target="../tags/tag437.xml"/><Relationship Id="rId23" Type="http://schemas.openxmlformats.org/officeDocument/2006/relationships/tags" Target="../tags/tag436.xml"/><Relationship Id="rId22" Type="http://schemas.openxmlformats.org/officeDocument/2006/relationships/tags" Target="../tags/tag435.xml"/><Relationship Id="rId21" Type="http://schemas.openxmlformats.org/officeDocument/2006/relationships/tags" Target="../tags/tag434.xml"/><Relationship Id="rId20" Type="http://schemas.openxmlformats.org/officeDocument/2006/relationships/tags" Target="../tags/tag433.xml"/><Relationship Id="rId2" Type="http://schemas.openxmlformats.org/officeDocument/2006/relationships/tags" Target="../tags/tag415.xml"/><Relationship Id="rId19" Type="http://schemas.openxmlformats.org/officeDocument/2006/relationships/tags" Target="../tags/tag432.xml"/><Relationship Id="rId18" Type="http://schemas.openxmlformats.org/officeDocument/2006/relationships/tags" Target="../tags/tag431.xml"/><Relationship Id="rId17" Type="http://schemas.openxmlformats.org/officeDocument/2006/relationships/tags" Target="../tags/tag430.xml"/><Relationship Id="rId16" Type="http://schemas.openxmlformats.org/officeDocument/2006/relationships/tags" Target="../tags/tag429.xml"/><Relationship Id="rId15" Type="http://schemas.openxmlformats.org/officeDocument/2006/relationships/tags" Target="../tags/tag428.xml"/><Relationship Id="rId14" Type="http://schemas.openxmlformats.org/officeDocument/2006/relationships/tags" Target="../tags/tag427.xml"/><Relationship Id="rId13" Type="http://schemas.openxmlformats.org/officeDocument/2006/relationships/tags" Target="../tags/tag426.xml"/><Relationship Id="rId12" Type="http://schemas.openxmlformats.org/officeDocument/2006/relationships/tags" Target="../tags/tag425.xml"/><Relationship Id="rId11" Type="http://schemas.openxmlformats.org/officeDocument/2006/relationships/tags" Target="../tags/tag424.xml"/><Relationship Id="rId10" Type="http://schemas.openxmlformats.org/officeDocument/2006/relationships/tags" Target="../tags/tag423.xml"/><Relationship Id="rId1" Type="http://schemas.openxmlformats.org/officeDocument/2006/relationships/tags" Target="../tags/tag414.xml"/></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36.xml"/><Relationship Id="rId5" Type="http://schemas.openxmlformats.org/officeDocument/2006/relationships/slideLayout" Target="../slideLayouts/slideLayout33.xml"/><Relationship Id="rId4" Type="http://schemas.openxmlformats.org/officeDocument/2006/relationships/tags" Target="../tags/tag445.xml"/><Relationship Id="rId3" Type="http://schemas.openxmlformats.org/officeDocument/2006/relationships/tags" Target="../tags/tag444.xml"/><Relationship Id="rId2" Type="http://schemas.openxmlformats.org/officeDocument/2006/relationships/tags" Target="../tags/tag443.xml"/><Relationship Id="rId1" Type="http://schemas.openxmlformats.org/officeDocument/2006/relationships/chart" Target="../charts/char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9" Type="http://schemas.openxmlformats.org/officeDocument/2006/relationships/tags" Target="../tags/tag454.xml"/><Relationship Id="rId8" Type="http://schemas.openxmlformats.org/officeDocument/2006/relationships/tags" Target="../tags/tag453.xml"/><Relationship Id="rId7" Type="http://schemas.openxmlformats.org/officeDocument/2006/relationships/tags" Target="../tags/tag452.xml"/><Relationship Id="rId6" Type="http://schemas.openxmlformats.org/officeDocument/2006/relationships/tags" Target="../tags/tag451.xml"/><Relationship Id="rId5" Type="http://schemas.openxmlformats.org/officeDocument/2006/relationships/tags" Target="../tags/tag450.xml"/><Relationship Id="rId4" Type="http://schemas.openxmlformats.org/officeDocument/2006/relationships/tags" Target="../tags/tag449.xml"/><Relationship Id="rId31" Type="http://schemas.openxmlformats.org/officeDocument/2006/relationships/notesSlide" Target="../notesSlides/notesSlide37.xml"/><Relationship Id="rId30" Type="http://schemas.openxmlformats.org/officeDocument/2006/relationships/slideLayout" Target="../slideLayouts/slideLayout33.xml"/><Relationship Id="rId3" Type="http://schemas.openxmlformats.org/officeDocument/2006/relationships/tags" Target="../tags/tag448.xml"/><Relationship Id="rId29" Type="http://schemas.openxmlformats.org/officeDocument/2006/relationships/tags" Target="../tags/tag474.xml"/><Relationship Id="rId28" Type="http://schemas.openxmlformats.org/officeDocument/2006/relationships/tags" Target="../tags/tag473.xml"/><Relationship Id="rId27" Type="http://schemas.openxmlformats.org/officeDocument/2006/relationships/tags" Target="../tags/tag472.xml"/><Relationship Id="rId26" Type="http://schemas.openxmlformats.org/officeDocument/2006/relationships/tags" Target="../tags/tag471.xml"/><Relationship Id="rId25" Type="http://schemas.openxmlformats.org/officeDocument/2006/relationships/tags" Target="../tags/tag470.xml"/><Relationship Id="rId24" Type="http://schemas.openxmlformats.org/officeDocument/2006/relationships/tags" Target="../tags/tag469.xml"/><Relationship Id="rId23" Type="http://schemas.openxmlformats.org/officeDocument/2006/relationships/tags" Target="../tags/tag468.xml"/><Relationship Id="rId22" Type="http://schemas.openxmlformats.org/officeDocument/2006/relationships/tags" Target="../tags/tag467.xml"/><Relationship Id="rId21" Type="http://schemas.openxmlformats.org/officeDocument/2006/relationships/tags" Target="../tags/tag466.xml"/><Relationship Id="rId20" Type="http://schemas.openxmlformats.org/officeDocument/2006/relationships/tags" Target="../tags/tag465.xml"/><Relationship Id="rId2" Type="http://schemas.openxmlformats.org/officeDocument/2006/relationships/tags" Target="../tags/tag447.xml"/><Relationship Id="rId19" Type="http://schemas.openxmlformats.org/officeDocument/2006/relationships/tags" Target="../tags/tag464.xml"/><Relationship Id="rId18" Type="http://schemas.openxmlformats.org/officeDocument/2006/relationships/tags" Target="../tags/tag463.xml"/><Relationship Id="rId17" Type="http://schemas.openxmlformats.org/officeDocument/2006/relationships/tags" Target="../tags/tag462.xml"/><Relationship Id="rId16" Type="http://schemas.openxmlformats.org/officeDocument/2006/relationships/tags" Target="../tags/tag461.xml"/><Relationship Id="rId15" Type="http://schemas.openxmlformats.org/officeDocument/2006/relationships/tags" Target="../tags/tag460.xml"/><Relationship Id="rId14" Type="http://schemas.openxmlformats.org/officeDocument/2006/relationships/tags" Target="../tags/tag459.xml"/><Relationship Id="rId13" Type="http://schemas.openxmlformats.org/officeDocument/2006/relationships/tags" Target="../tags/tag458.xml"/><Relationship Id="rId12" Type="http://schemas.openxmlformats.org/officeDocument/2006/relationships/tags" Target="../tags/tag457.xml"/><Relationship Id="rId11" Type="http://schemas.openxmlformats.org/officeDocument/2006/relationships/tags" Target="../tags/tag456.xml"/><Relationship Id="rId10" Type="http://schemas.openxmlformats.org/officeDocument/2006/relationships/tags" Target="../tags/tag455.xml"/><Relationship Id="rId1" Type="http://schemas.openxmlformats.org/officeDocument/2006/relationships/tags" Target="../tags/tag446.xml"/></Relationships>
</file>

<file path=ppt/slides/_rels/slide41.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33.xml"/><Relationship Id="rId4" Type="http://schemas.openxmlformats.org/officeDocument/2006/relationships/tags" Target="../tags/tag477.xml"/><Relationship Id="rId3" Type="http://schemas.openxmlformats.org/officeDocument/2006/relationships/tags" Target="../tags/tag476.xml"/><Relationship Id="rId2" Type="http://schemas.openxmlformats.org/officeDocument/2006/relationships/tags" Target="../tags/tag475.xml"/><Relationship Id="rId1" Type="http://schemas.openxmlformats.org/officeDocument/2006/relationships/chart" Target="../charts/chart15.xml"/></Relationships>
</file>

<file path=ppt/slides/_rels/slide42.xml.rels><?xml version="1.0" encoding="UTF-8" standalone="yes"?>
<Relationships xmlns="http://schemas.openxmlformats.org/package/2006/relationships"><Relationship Id="rId9" Type="http://schemas.openxmlformats.org/officeDocument/2006/relationships/tags" Target="../tags/tag486.xml"/><Relationship Id="rId8" Type="http://schemas.openxmlformats.org/officeDocument/2006/relationships/tags" Target="../tags/tag485.xml"/><Relationship Id="rId7" Type="http://schemas.openxmlformats.org/officeDocument/2006/relationships/tags" Target="../tags/tag484.xml"/><Relationship Id="rId6" Type="http://schemas.openxmlformats.org/officeDocument/2006/relationships/tags" Target="../tags/tag483.xml"/><Relationship Id="rId5" Type="http://schemas.openxmlformats.org/officeDocument/2006/relationships/tags" Target="../tags/tag482.xml"/><Relationship Id="rId46" Type="http://schemas.openxmlformats.org/officeDocument/2006/relationships/notesSlide" Target="../notesSlides/notesSlide39.xml"/><Relationship Id="rId45" Type="http://schemas.openxmlformats.org/officeDocument/2006/relationships/slideLayout" Target="../slideLayouts/slideLayout33.xml"/><Relationship Id="rId44" Type="http://schemas.openxmlformats.org/officeDocument/2006/relationships/tags" Target="../tags/tag509.xml"/><Relationship Id="rId43" Type="http://schemas.openxmlformats.org/officeDocument/2006/relationships/image" Target="../media/image54.svg"/><Relationship Id="rId42" Type="http://schemas.openxmlformats.org/officeDocument/2006/relationships/image" Target="../media/image48.png"/><Relationship Id="rId41" Type="http://schemas.openxmlformats.org/officeDocument/2006/relationships/tags" Target="../tags/tag508.xml"/><Relationship Id="rId40" Type="http://schemas.openxmlformats.org/officeDocument/2006/relationships/image" Target="../media/image53.svg"/><Relationship Id="rId4" Type="http://schemas.openxmlformats.org/officeDocument/2006/relationships/tags" Target="../tags/tag481.xml"/><Relationship Id="rId39" Type="http://schemas.openxmlformats.org/officeDocument/2006/relationships/image" Target="../media/image47.png"/><Relationship Id="rId38" Type="http://schemas.openxmlformats.org/officeDocument/2006/relationships/tags" Target="../tags/tag507.xml"/><Relationship Id="rId37" Type="http://schemas.openxmlformats.org/officeDocument/2006/relationships/image" Target="../media/image52.svg"/><Relationship Id="rId36" Type="http://schemas.openxmlformats.org/officeDocument/2006/relationships/image" Target="../media/image46.png"/><Relationship Id="rId35" Type="http://schemas.openxmlformats.org/officeDocument/2006/relationships/tags" Target="../tags/tag506.xml"/><Relationship Id="rId34" Type="http://schemas.openxmlformats.org/officeDocument/2006/relationships/tags" Target="../tags/tag505.xml"/><Relationship Id="rId33" Type="http://schemas.openxmlformats.org/officeDocument/2006/relationships/image" Target="../media/image51.svg"/><Relationship Id="rId32" Type="http://schemas.openxmlformats.org/officeDocument/2006/relationships/image" Target="../media/image45.png"/><Relationship Id="rId31" Type="http://schemas.openxmlformats.org/officeDocument/2006/relationships/tags" Target="../tags/tag504.xml"/><Relationship Id="rId30" Type="http://schemas.openxmlformats.org/officeDocument/2006/relationships/image" Target="../media/image50.svg"/><Relationship Id="rId3" Type="http://schemas.openxmlformats.org/officeDocument/2006/relationships/tags" Target="../tags/tag480.xml"/><Relationship Id="rId29" Type="http://schemas.openxmlformats.org/officeDocument/2006/relationships/image" Target="../media/image44.png"/><Relationship Id="rId28" Type="http://schemas.openxmlformats.org/officeDocument/2006/relationships/tags" Target="../tags/tag503.xml"/><Relationship Id="rId27" Type="http://schemas.openxmlformats.org/officeDocument/2006/relationships/tags" Target="../tags/tag502.xml"/><Relationship Id="rId26" Type="http://schemas.openxmlformats.org/officeDocument/2006/relationships/image" Target="../media/image49.svg"/><Relationship Id="rId25" Type="http://schemas.openxmlformats.org/officeDocument/2006/relationships/image" Target="../media/image43.png"/><Relationship Id="rId24" Type="http://schemas.openxmlformats.org/officeDocument/2006/relationships/tags" Target="../tags/tag501.xml"/><Relationship Id="rId23" Type="http://schemas.openxmlformats.org/officeDocument/2006/relationships/tags" Target="../tags/tag500.xml"/><Relationship Id="rId22" Type="http://schemas.openxmlformats.org/officeDocument/2006/relationships/tags" Target="../tags/tag499.xml"/><Relationship Id="rId21" Type="http://schemas.openxmlformats.org/officeDocument/2006/relationships/tags" Target="../tags/tag498.xml"/><Relationship Id="rId20" Type="http://schemas.openxmlformats.org/officeDocument/2006/relationships/tags" Target="../tags/tag497.xml"/><Relationship Id="rId2" Type="http://schemas.openxmlformats.org/officeDocument/2006/relationships/tags" Target="../tags/tag479.xml"/><Relationship Id="rId19" Type="http://schemas.openxmlformats.org/officeDocument/2006/relationships/tags" Target="../tags/tag496.xml"/><Relationship Id="rId18" Type="http://schemas.openxmlformats.org/officeDocument/2006/relationships/tags" Target="../tags/tag495.xml"/><Relationship Id="rId17" Type="http://schemas.openxmlformats.org/officeDocument/2006/relationships/tags" Target="../tags/tag494.xml"/><Relationship Id="rId16" Type="http://schemas.openxmlformats.org/officeDocument/2006/relationships/tags" Target="../tags/tag493.xml"/><Relationship Id="rId15" Type="http://schemas.openxmlformats.org/officeDocument/2006/relationships/tags" Target="../tags/tag492.xml"/><Relationship Id="rId14" Type="http://schemas.openxmlformats.org/officeDocument/2006/relationships/tags" Target="../tags/tag491.xml"/><Relationship Id="rId13" Type="http://schemas.openxmlformats.org/officeDocument/2006/relationships/tags" Target="../tags/tag490.xml"/><Relationship Id="rId12" Type="http://schemas.openxmlformats.org/officeDocument/2006/relationships/tags" Target="../tags/tag489.xml"/><Relationship Id="rId11" Type="http://schemas.openxmlformats.org/officeDocument/2006/relationships/tags" Target="../tags/tag488.xml"/><Relationship Id="rId10" Type="http://schemas.openxmlformats.org/officeDocument/2006/relationships/tags" Target="../tags/tag487.xml"/><Relationship Id="rId1" Type="http://schemas.openxmlformats.org/officeDocument/2006/relationships/tags" Target="../tags/tag478.xml"/></Relationships>
</file>

<file path=ppt/slides/_rels/slide43.xml.rels><?xml version="1.0" encoding="UTF-8" standalone="yes"?>
<Relationships xmlns="http://schemas.openxmlformats.org/package/2006/relationships"><Relationship Id="rId7" Type="http://schemas.openxmlformats.org/officeDocument/2006/relationships/notesSlide" Target="../notesSlides/notesSlide40.xml"/><Relationship Id="rId6" Type="http://schemas.openxmlformats.org/officeDocument/2006/relationships/slideLayout" Target="../slideLayouts/slideLayout33.xml"/><Relationship Id="rId5" Type="http://schemas.openxmlformats.org/officeDocument/2006/relationships/tags" Target="../tags/tag512.xml"/><Relationship Id="rId4" Type="http://schemas.openxmlformats.org/officeDocument/2006/relationships/image" Target="../media/image16.jpeg"/><Relationship Id="rId3" Type="http://schemas.openxmlformats.org/officeDocument/2006/relationships/tags" Target="../tags/tag511.xml"/><Relationship Id="rId2" Type="http://schemas.openxmlformats.org/officeDocument/2006/relationships/tags" Target="../tags/tag510.xml"/><Relationship Id="rId1" Type="http://schemas.openxmlformats.org/officeDocument/2006/relationships/chart" Target="../charts/chart16.xml"/></Relationships>
</file>

<file path=ppt/slides/_rels/slide44.xml.rels><?xml version="1.0" encoding="UTF-8" standalone="yes"?>
<Relationships xmlns="http://schemas.openxmlformats.org/package/2006/relationships"><Relationship Id="rId9" Type="http://schemas.openxmlformats.org/officeDocument/2006/relationships/tags" Target="../tags/tag521.xml"/><Relationship Id="rId8" Type="http://schemas.openxmlformats.org/officeDocument/2006/relationships/tags" Target="../tags/tag520.xml"/><Relationship Id="rId7" Type="http://schemas.openxmlformats.org/officeDocument/2006/relationships/tags" Target="../tags/tag519.xml"/><Relationship Id="rId6" Type="http://schemas.openxmlformats.org/officeDocument/2006/relationships/tags" Target="../tags/tag518.xml"/><Relationship Id="rId5" Type="http://schemas.openxmlformats.org/officeDocument/2006/relationships/tags" Target="../tags/tag517.xml"/><Relationship Id="rId4" Type="http://schemas.openxmlformats.org/officeDocument/2006/relationships/tags" Target="../tags/tag516.xml"/><Relationship Id="rId31" Type="http://schemas.openxmlformats.org/officeDocument/2006/relationships/notesSlide" Target="../notesSlides/notesSlide41.xml"/><Relationship Id="rId30" Type="http://schemas.openxmlformats.org/officeDocument/2006/relationships/slideLayout" Target="../slideLayouts/slideLayout33.xml"/><Relationship Id="rId3" Type="http://schemas.openxmlformats.org/officeDocument/2006/relationships/tags" Target="../tags/tag515.xml"/><Relationship Id="rId29" Type="http://schemas.openxmlformats.org/officeDocument/2006/relationships/tags" Target="../tags/tag541.xml"/><Relationship Id="rId28" Type="http://schemas.openxmlformats.org/officeDocument/2006/relationships/tags" Target="../tags/tag540.xml"/><Relationship Id="rId27" Type="http://schemas.openxmlformats.org/officeDocument/2006/relationships/tags" Target="../tags/tag539.xml"/><Relationship Id="rId26" Type="http://schemas.openxmlformats.org/officeDocument/2006/relationships/tags" Target="../tags/tag538.xml"/><Relationship Id="rId25" Type="http://schemas.openxmlformats.org/officeDocument/2006/relationships/tags" Target="../tags/tag537.xml"/><Relationship Id="rId24" Type="http://schemas.openxmlformats.org/officeDocument/2006/relationships/tags" Target="../tags/tag536.xml"/><Relationship Id="rId23" Type="http://schemas.openxmlformats.org/officeDocument/2006/relationships/tags" Target="../tags/tag535.xml"/><Relationship Id="rId22" Type="http://schemas.openxmlformats.org/officeDocument/2006/relationships/tags" Target="../tags/tag534.xml"/><Relationship Id="rId21" Type="http://schemas.openxmlformats.org/officeDocument/2006/relationships/tags" Target="../tags/tag533.xml"/><Relationship Id="rId20" Type="http://schemas.openxmlformats.org/officeDocument/2006/relationships/tags" Target="../tags/tag532.xml"/><Relationship Id="rId2" Type="http://schemas.openxmlformats.org/officeDocument/2006/relationships/tags" Target="../tags/tag514.xml"/><Relationship Id="rId19" Type="http://schemas.openxmlformats.org/officeDocument/2006/relationships/tags" Target="../tags/tag531.xml"/><Relationship Id="rId18" Type="http://schemas.openxmlformats.org/officeDocument/2006/relationships/tags" Target="../tags/tag530.xml"/><Relationship Id="rId17" Type="http://schemas.openxmlformats.org/officeDocument/2006/relationships/tags" Target="../tags/tag529.xml"/><Relationship Id="rId16" Type="http://schemas.openxmlformats.org/officeDocument/2006/relationships/tags" Target="../tags/tag528.xml"/><Relationship Id="rId15" Type="http://schemas.openxmlformats.org/officeDocument/2006/relationships/tags" Target="../tags/tag527.xml"/><Relationship Id="rId14" Type="http://schemas.openxmlformats.org/officeDocument/2006/relationships/tags" Target="../tags/tag526.xml"/><Relationship Id="rId13" Type="http://schemas.openxmlformats.org/officeDocument/2006/relationships/tags" Target="../tags/tag525.xml"/><Relationship Id="rId12" Type="http://schemas.openxmlformats.org/officeDocument/2006/relationships/tags" Target="../tags/tag524.xml"/><Relationship Id="rId11" Type="http://schemas.openxmlformats.org/officeDocument/2006/relationships/tags" Target="../tags/tag523.xml"/><Relationship Id="rId10" Type="http://schemas.openxmlformats.org/officeDocument/2006/relationships/tags" Target="../tags/tag522.xml"/><Relationship Id="rId1" Type="http://schemas.openxmlformats.org/officeDocument/2006/relationships/tags" Target="../tags/tag513.xml"/></Relationships>
</file>

<file path=ppt/slides/_rels/slide45.xml.rels><?xml version="1.0" encoding="UTF-8" standalone="yes"?>
<Relationships xmlns="http://schemas.openxmlformats.org/package/2006/relationships"><Relationship Id="rId6" Type="http://schemas.openxmlformats.org/officeDocument/2006/relationships/notesSlide" Target="../notesSlides/notesSlide42.xml"/><Relationship Id="rId5" Type="http://schemas.openxmlformats.org/officeDocument/2006/relationships/slideLayout" Target="../slideLayouts/slideLayout33.xml"/><Relationship Id="rId4" Type="http://schemas.openxmlformats.org/officeDocument/2006/relationships/tags" Target="../tags/tag544.xml"/><Relationship Id="rId3" Type="http://schemas.openxmlformats.org/officeDocument/2006/relationships/tags" Target="../tags/tag543.xml"/><Relationship Id="rId2" Type="http://schemas.openxmlformats.org/officeDocument/2006/relationships/tags" Target="../tags/tag542.xml"/><Relationship Id="rId1" Type="http://schemas.openxmlformats.org/officeDocument/2006/relationships/chart" Target="../charts/chart17.xml"/></Relationships>
</file>

<file path=ppt/slides/_rels/slide46.xml.rels><?xml version="1.0" encoding="UTF-8" standalone="yes"?>
<Relationships xmlns="http://schemas.openxmlformats.org/package/2006/relationships"><Relationship Id="rId9" Type="http://schemas.openxmlformats.org/officeDocument/2006/relationships/tags" Target="../tags/tag553.xml"/><Relationship Id="rId8" Type="http://schemas.openxmlformats.org/officeDocument/2006/relationships/tags" Target="../tags/tag552.xml"/><Relationship Id="rId7" Type="http://schemas.openxmlformats.org/officeDocument/2006/relationships/tags" Target="../tags/tag551.xml"/><Relationship Id="rId6" Type="http://schemas.openxmlformats.org/officeDocument/2006/relationships/tags" Target="../tags/tag550.xml"/><Relationship Id="rId5" Type="http://schemas.openxmlformats.org/officeDocument/2006/relationships/tags" Target="../tags/tag549.xml"/><Relationship Id="rId4" Type="http://schemas.openxmlformats.org/officeDocument/2006/relationships/tags" Target="../tags/tag548.xml"/><Relationship Id="rId35" Type="http://schemas.openxmlformats.org/officeDocument/2006/relationships/notesSlide" Target="../notesSlides/notesSlide43.xml"/><Relationship Id="rId34" Type="http://schemas.openxmlformats.org/officeDocument/2006/relationships/slideLayout" Target="../slideLayouts/slideLayout33.xml"/><Relationship Id="rId33" Type="http://schemas.openxmlformats.org/officeDocument/2006/relationships/tags" Target="../tags/tag576.xml"/><Relationship Id="rId32" Type="http://schemas.openxmlformats.org/officeDocument/2006/relationships/image" Target="../media/image16.jpeg"/><Relationship Id="rId31" Type="http://schemas.openxmlformats.org/officeDocument/2006/relationships/tags" Target="../tags/tag575.xml"/><Relationship Id="rId30" Type="http://schemas.openxmlformats.org/officeDocument/2006/relationships/tags" Target="../tags/tag574.xml"/><Relationship Id="rId3" Type="http://schemas.openxmlformats.org/officeDocument/2006/relationships/tags" Target="../tags/tag547.xml"/><Relationship Id="rId29" Type="http://schemas.openxmlformats.org/officeDocument/2006/relationships/tags" Target="../tags/tag573.xml"/><Relationship Id="rId28" Type="http://schemas.openxmlformats.org/officeDocument/2006/relationships/tags" Target="../tags/tag572.xml"/><Relationship Id="rId27" Type="http://schemas.openxmlformats.org/officeDocument/2006/relationships/tags" Target="../tags/tag571.xml"/><Relationship Id="rId26" Type="http://schemas.openxmlformats.org/officeDocument/2006/relationships/tags" Target="../tags/tag570.xml"/><Relationship Id="rId25" Type="http://schemas.openxmlformats.org/officeDocument/2006/relationships/tags" Target="../tags/tag569.xml"/><Relationship Id="rId24" Type="http://schemas.openxmlformats.org/officeDocument/2006/relationships/tags" Target="../tags/tag568.xml"/><Relationship Id="rId23" Type="http://schemas.openxmlformats.org/officeDocument/2006/relationships/tags" Target="../tags/tag567.xml"/><Relationship Id="rId22" Type="http://schemas.openxmlformats.org/officeDocument/2006/relationships/tags" Target="../tags/tag566.xml"/><Relationship Id="rId21" Type="http://schemas.openxmlformats.org/officeDocument/2006/relationships/tags" Target="../tags/tag565.xml"/><Relationship Id="rId20" Type="http://schemas.openxmlformats.org/officeDocument/2006/relationships/tags" Target="../tags/tag564.xml"/><Relationship Id="rId2" Type="http://schemas.openxmlformats.org/officeDocument/2006/relationships/tags" Target="../tags/tag546.xml"/><Relationship Id="rId19" Type="http://schemas.openxmlformats.org/officeDocument/2006/relationships/tags" Target="../tags/tag563.xml"/><Relationship Id="rId18" Type="http://schemas.openxmlformats.org/officeDocument/2006/relationships/tags" Target="../tags/tag562.xml"/><Relationship Id="rId17" Type="http://schemas.openxmlformats.org/officeDocument/2006/relationships/tags" Target="../tags/tag561.xml"/><Relationship Id="rId16" Type="http://schemas.openxmlformats.org/officeDocument/2006/relationships/tags" Target="../tags/tag560.xml"/><Relationship Id="rId15" Type="http://schemas.openxmlformats.org/officeDocument/2006/relationships/tags" Target="../tags/tag559.xml"/><Relationship Id="rId14" Type="http://schemas.openxmlformats.org/officeDocument/2006/relationships/tags" Target="../tags/tag558.xml"/><Relationship Id="rId13" Type="http://schemas.openxmlformats.org/officeDocument/2006/relationships/tags" Target="../tags/tag557.xml"/><Relationship Id="rId12" Type="http://schemas.openxmlformats.org/officeDocument/2006/relationships/tags" Target="../tags/tag556.xml"/><Relationship Id="rId11" Type="http://schemas.openxmlformats.org/officeDocument/2006/relationships/tags" Target="../tags/tag555.xml"/><Relationship Id="rId10" Type="http://schemas.openxmlformats.org/officeDocument/2006/relationships/tags" Target="../tags/tag554.xml"/><Relationship Id="rId1" Type="http://schemas.openxmlformats.org/officeDocument/2006/relationships/tags" Target="../tags/tag545.xml"/></Relationships>
</file>

<file path=ppt/slides/_rels/slide47.xml.rels><?xml version="1.0" encoding="UTF-8" standalone="yes"?>
<Relationships xmlns="http://schemas.openxmlformats.org/package/2006/relationships"><Relationship Id="rId7" Type="http://schemas.openxmlformats.org/officeDocument/2006/relationships/notesSlide" Target="../notesSlides/notesSlide44.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60.xml.rels><?xml version="1.0" encoding="UTF-8" standalone="yes"?>
<Relationships xmlns="http://schemas.openxmlformats.org/package/2006/relationships"><Relationship Id="rId7" Type="http://schemas.openxmlformats.org/officeDocument/2006/relationships/notesSlide" Target="../notesSlides/notesSlide45.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jpe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5.jpe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标题 1"/>
          <p:cNvSpPr>
            <a:spLocks noGrp="1"/>
          </p:cNvSpPr>
          <p:nvPr>
            <p:ph type="ctrTitle" idx="4294967295"/>
          </p:nvPr>
        </p:nvSpPr>
        <p:spPr>
          <a:xfrm>
            <a:off x="-21590" y="694690"/>
            <a:ext cx="12191365" cy="3008630"/>
          </a:xfrm>
          <a:prstGeom prst="rect">
            <a:avLst/>
          </a:prstGeom>
          <a:gradFill>
            <a:gsLst>
              <a:gs pos="0">
                <a:srgbClr val="D7F0FC"/>
              </a:gs>
              <a:gs pos="52000">
                <a:srgbClr val="FFEFDE"/>
              </a:gs>
              <a:gs pos="100000">
                <a:srgbClr val="FFDCFC"/>
              </a:gs>
            </a:gsLst>
            <a:lin ang="5400000" scaled="1"/>
          </a:gradFill>
          <a:ln w="9525" cap="flat" cmpd="sng">
            <a:solidFill>
              <a:srgbClr val="000000"/>
            </a:solidFill>
            <a:prstDash val="solid"/>
            <a:miter/>
            <a:headEnd type="none" w="med" len="med"/>
            <a:tailEnd type="none" w="med" len="med"/>
          </a:ln>
        </p:spPr>
        <p:txBody>
          <a:bodyPr lIns="91396" tIns="45698" rIns="91396" bIns="45698" anchor="b" anchorCtr="0"/>
          <a:lstStyle>
            <a:lvl1pPr lvl="0">
              <a:buClrTx/>
              <a:buSzTx/>
              <a:buFontTx/>
              <a:defRPr/>
            </a:lvl1pPr>
          </a:lstStyle>
          <a:p>
            <a:pPr lvl="0" algn="ctr" eaLnBrk="1" hangingPunct="1">
              <a:lnSpc>
                <a:spcPct val="150000"/>
              </a:lnSpc>
              <a:buClrTx/>
              <a:buSzTx/>
              <a:buFontTx/>
            </a:pPr>
            <a:r>
              <a:rPr lang="zh-CN" altLang="en-US" sz="5400" b="1" dirty="0">
                <a:solidFill>
                  <a:srgbClr val="FF0000"/>
                </a:solidFill>
                <a:highlight>
                  <a:srgbClr val="00FFFF"/>
                </a:highlight>
                <a:latin typeface="思源黑体 CN Bold" panose="020B0800000000000000" charset="-122"/>
                <a:ea typeface="思源黑体 CN Bold" panose="020B0800000000000000" charset="-122"/>
              </a:rPr>
              <a:t>新版《煤矿安全规程》培训学习辅导</a:t>
            </a:r>
            <a:r>
              <a:rPr lang="en-US" altLang="zh-CN" sz="6600" b="1" dirty="0">
                <a:solidFill>
                  <a:srgbClr val="00B050"/>
                </a:solidFill>
                <a:latin typeface="思源黑体 CN Bold" panose="020B0800000000000000" charset="-122"/>
                <a:ea typeface="思源黑体 CN Bold" panose="020B0800000000000000" charset="-122"/>
              </a:rPr>
              <a:t>           </a:t>
            </a:r>
            <a:r>
              <a:rPr lang="en-US" altLang="zh-CN" sz="7200" b="1" dirty="0">
                <a:solidFill>
                  <a:srgbClr val="CC0000"/>
                </a:solidFill>
                <a:latin typeface="思源黑体 CN Bold" panose="020B0800000000000000" charset="-122"/>
                <a:ea typeface="思源黑体 CN Bold" panose="020B0800000000000000" charset="-122"/>
              </a:rPr>
              <a:t> </a:t>
            </a:r>
            <a:r>
              <a:rPr lang="zh-CN" sz="7200" b="1" dirty="0">
                <a:solidFill>
                  <a:srgbClr val="F719EF"/>
                </a:solidFill>
                <a:latin typeface="思源黑体 CN Bold" panose="020B0800000000000000" charset="-122"/>
                <a:ea typeface="思源黑体 CN Bold" panose="020B0800000000000000" charset="-122"/>
              </a:rPr>
              <a:t>十大要点解析</a:t>
            </a:r>
            <a:endParaRPr lang="zh-CN" sz="7200" b="1" dirty="0">
              <a:solidFill>
                <a:srgbClr val="FF66FF"/>
              </a:solidFill>
              <a:latin typeface="思源黑体 CN Bold" panose="020B0800000000000000" charset="-122"/>
              <a:ea typeface="思源黑体 CN Bold" panose="020B0800000000000000" charset="-122"/>
            </a:endParaRPr>
          </a:p>
        </p:txBody>
      </p:sp>
      <p:sp>
        <p:nvSpPr>
          <p:cNvPr id="38915" name="灯片编号占位符 3"/>
          <p:cNvSpPr txBox="1">
            <a:spLocks noGrp="1"/>
          </p:cNvSpPr>
          <p:nvPr/>
        </p:nvSpPr>
        <p:spPr>
          <a:xfrm>
            <a:off x="8613352" y="6357081"/>
            <a:ext cx="2743130" cy="362871"/>
          </a:xfrm>
          <a:prstGeom prst="rect">
            <a:avLst/>
          </a:prstGeom>
          <a:noFill/>
          <a:ln w="9525">
            <a:noFill/>
          </a:ln>
        </p:spPr>
        <p:txBody>
          <a:bodyPr lIns="91396" tIns="45698" rIns="91396" bIns="45698" anchor="ctr" anchorCtr="0"/>
          <a:p>
            <a:pPr algn="r" defTabSz="1008380"/>
            <a:fld id="{9A0DB2DC-4C9A-4742-B13C-FB6460FD3503}" type="slidenum">
              <a:rPr lang="zh-CN" altLang="en-US" sz="905" b="0">
                <a:solidFill>
                  <a:srgbClr val="898989"/>
                </a:solidFill>
                <a:latin typeface="思源黑体 CN Bold" panose="020B0800000000000000" charset="-122"/>
                <a:ea typeface="思源黑体 CN Bold" panose="020B0800000000000000" charset="-122"/>
              </a:rPr>
            </a:fld>
            <a:endParaRPr lang="zh-CN" altLang="en-US" sz="905" b="0">
              <a:solidFill>
                <a:srgbClr val="898989"/>
              </a:solidFill>
              <a:latin typeface="思源黑体 CN Bold" panose="020B0800000000000000" charset="-122"/>
              <a:ea typeface="思源黑体 CN Bold" panose="020B0800000000000000" charset="-122"/>
            </a:endParaRPr>
          </a:p>
        </p:txBody>
      </p:sp>
      <p:sp>
        <p:nvSpPr>
          <p:cNvPr id="2" name="Rectangle 6"/>
          <p:cNvSpPr>
            <a:spLocks noChangeArrowheads="1"/>
          </p:cNvSpPr>
          <p:nvPr/>
        </p:nvSpPr>
        <p:spPr bwMode="auto">
          <a:xfrm>
            <a:off x="134620" y="4221480"/>
            <a:ext cx="5208905" cy="2323465"/>
          </a:xfrm>
          <a:prstGeom prst="rect">
            <a:avLst/>
          </a:prstGeom>
          <a:noFill/>
          <a:ln w="9525">
            <a:noFill/>
            <a:miter lim="800000"/>
          </a:ln>
        </p:spPr>
        <p:txBody>
          <a:bodyPr wrap="square" lIns="82935" tIns="41465" rIns="82935" bIns="41465">
            <a:noAutofit/>
          </a:bodyPr>
          <a:p>
            <a:pPr algn="r" defTabSz="1007745" fontAlgn="base">
              <a:defRPr/>
            </a:pPr>
            <a:r>
              <a:rPr lang="zh-CN" altLang="en-US" sz="3295"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主讲 </a:t>
            </a:r>
            <a:endParaRPr lang="zh-CN" altLang="en-US" sz="3295"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r" defTabSz="1007745" fontAlgn="base">
              <a:defRPr/>
            </a:pPr>
            <a:r>
              <a:rPr lang="en-US" altLang="zh-CN" sz="1000" b="1"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 </a:t>
            </a:r>
            <a:endParaRPr lang="zh-CN" altLang="en-US" sz="1980"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r"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教授</a:t>
            </a:r>
            <a:endPar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endParaRPr>
          </a:p>
          <a:p>
            <a:pPr algn="r"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山西煤炭产业千人智库高级专家</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sym typeface="+mn-ea"/>
            </a:endParaRPr>
          </a:p>
          <a:p>
            <a:pPr algn="r"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国家注册安全工程师、安全评价师</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r"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煤矿安全生产标准化管理体系评审专家</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r"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应急管理部干部培训学院特聘高级培训师</a:t>
            </a:r>
            <a:endPar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r" defTabSz="1007745" fontAlgn="base">
              <a:defRPr/>
            </a:pP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p:txBody>
      </p:sp>
      <p:sp>
        <p:nvSpPr>
          <p:cNvPr id="3" name="Rectangle 6"/>
          <p:cNvSpPr>
            <a:spLocks noChangeArrowheads="1"/>
          </p:cNvSpPr>
          <p:nvPr/>
        </p:nvSpPr>
        <p:spPr bwMode="auto">
          <a:xfrm>
            <a:off x="5523230" y="4221480"/>
            <a:ext cx="6545580" cy="2323465"/>
          </a:xfrm>
          <a:prstGeom prst="rect">
            <a:avLst/>
          </a:prstGeom>
          <a:noFill/>
          <a:ln w="9525">
            <a:noFill/>
            <a:miter lim="800000"/>
          </a:ln>
        </p:spPr>
        <p:txBody>
          <a:bodyPr wrap="square" lIns="82935" tIns="41465" rIns="82935" bIns="41465">
            <a:noAutofit/>
          </a:bodyPr>
          <a:p>
            <a:pPr algn="l" defTabSz="1007745" fontAlgn="base">
              <a:defRPr/>
            </a:pPr>
            <a:r>
              <a:rPr lang="zh-CN" altLang="en-US" sz="3295"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宁尚根</a:t>
            </a:r>
            <a:endParaRPr lang="zh-CN" altLang="en-US" sz="3295"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l" defTabSz="1007745" fontAlgn="base">
              <a:defRPr/>
            </a:pPr>
            <a:r>
              <a:rPr lang="en-US" altLang="zh-CN" sz="1000" b="1"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 </a:t>
            </a:r>
            <a:endParaRPr lang="zh-CN" altLang="en-US" sz="1980"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l"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《煤矿安全规程》实施指南</a:t>
            </a:r>
            <a:r>
              <a:rPr lang="en-US" altLang="zh-CN"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  </a:t>
            </a: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副主编</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l"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a:t>
            </a:r>
            <a:r>
              <a:rPr lang="zh-CN"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煤矿安全规程</a:t>
            </a: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》班组学习指南</a:t>
            </a:r>
            <a:r>
              <a:rPr lang="en-US" altLang="zh-CN"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 </a:t>
            </a: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主审</a:t>
            </a:r>
            <a:endPar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endParaRPr>
          </a:p>
          <a:p>
            <a:pPr algn="l"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《兼职矿山救援队队员》培训教材  主编</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sym typeface="+mn-ea"/>
            </a:endParaRPr>
          </a:p>
          <a:p>
            <a:pPr algn="l"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《煤矿安全规程》修改条款学习辅导</a:t>
            </a:r>
            <a:r>
              <a:rPr lang="en-US" altLang="zh-CN"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  </a:t>
            </a: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主编</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a:p>
            <a:pPr algn="l" defTabSz="1007745" fontAlgn="base">
              <a:defRPr/>
            </a:pP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《煤矿安全规程》（井工煤矿）专家解读</a:t>
            </a:r>
            <a:r>
              <a:rPr lang="en-US" altLang="zh-CN"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 </a:t>
            </a:r>
            <a:r>
              <a:rPr lang="zh-CN" altLang="en-US" sz="1975"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副主任</a:t>
            </a: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a:p>
            <a:pPr algn="l" defTabSz="1007745" fontAlgn="base">
              <a:defRPr/>
            </a:pP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关于煤矿安全管理制度</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06</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pic>
        <p:nvPicPr>
          <p:cNvPr id="13" name="图片 12" descr="煤矿安全规程二维码"/>
          <p:cNvPicPr>
            <a:picLocks noChangeAspect="1"/>
          </p:cNvPicPr>
          <p:nvPr/>
        </p:nvPicPr>
        <p:blipFill>
          <a:blip r:embed="rId6"/>
          <a:stretch>
            <a:fillRect/>
          </a:stretch>
        </p:blipFill>
        <p:spPr>
          <a:xfrm>
            <a:off x="5186045" y="4202430"/>
            <a:ext cx="1965960" cy="196596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关于新增条款</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07</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关于修改条款</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08</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3</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12%</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18</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72%</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4</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16%</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25</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rPr>
              <a:t>第一编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rPr>
              <a:t>总则</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364654" y="1629077"/>
          <a:ext cx="5333082" cy="4108576"/>
        </p:xfrm>
        <a:graphic>
          <a:graphicData uri="http://schemas.openxmlformats.org/drawingml/2006/chart">
            <c:chart xmlns:c="http://schemas.openxmlformats.org/drawingml/2006/chart" xmlns:r="http://schemas.openxmlformats.org/officeDocument/2006/relationships" r:id="rId1"/>
          </a:graphicData>
        </a:graphic>
      </p:graphicFrame>
      <p:pic>
        <p:nvPicPr>
          <p:cNvPr id="7" name="图片 6" descr="煤矿安全规程二维码"/>
          <p:cNvPicPr>
            <a:picLocks noChangeAspect="1"/>
          </p:cNvPicPr>
          <p:nvPr/>
        </p:nvPicPr>
        <p:blipFill>
          <a:blip r:embed="rId4"/>
          <a:stretch>
            <a:fillRect/>
          </a:stretch>
        </p:blipFill>
        <p:spPr>
          <a:xfrm>
            <a:off x="5116195" y="2446655"/>
            <a:ext cx="1965960" cy="196596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rPr>
              <a:t>第一编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rPr>
              <a:t>总则</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425" y="1386840"/>
            <a:ext cx="252793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2"/>
                </a:solidFill>
                <a:latin typeface="Arial" panose="020B0604020202020204" pitchFamily="34" charset="0"/>
              </a:rPr>
              <a:t>技术装备现代化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017770"/>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鼓励自动化、智能化技术应用，推广先进装备工艺</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89" name="矩形 188"/>
          <p:cNvSpPr/>
          <p:nvPr>
            <p:custDataLst>
              <p:tags r:id="rId4"/>
            </p:custDataLst>
          </p:nvPr>
        </p:nvSpPr>
        <p:spPr>
          <a:xfrm>
            <a:off x="9369425" y="2879090"/>
            <a:ext cx="275082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1"/>
                </a:solidFill>
                <a:latin typeface="Arial" panose="020B0604020202020204" pitchFamily="34" charset="0"/>
              </a:rPr>
              <a:t>监管流程规范化</a:t>
            </a:r>
            <a:endParaRPr lang="zh-CN" altLang="en-US" b="1" kern="0" dirty="0">
              <a:solidFill>
                <a:schemeClr val="accent1"/>
              </a:solidFill>
              <a:latin typeface="Arial" panose="020B0604020202020204" pitchFamily="34" charset="0"/>
            </a:endParaRPr>
          </a:p>
        </p:txBody>
      </p:sp>
      <p:sp>
        <p:nvSpPr>
          <p:cNvPr id="190" name="矩形 189"/>
          <p:cNvSpPr/>
          <p:nvPr>
            <p:custDataLst>
              <p:tags r:id="rId5"/>
            </p:custDataLst>
          </p:nvPr>
        </p:nvSpPr>
        <p:spPr>
          <a:xfrm>
            <a:off x="9369714" y="350966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完善审批、报告程序，加强与监管监察机构的衔接</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6"/>
            </p:custDataLst>
          </p:nvPr>
        </p:nvSpPr>
        <p:spPr>
          <a:xfrm>
            <a:off x="9369425" y="4370705"/>
            <a:ext cx="245618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2"/>
                </a:solidFill>
                <a:latin typeface="Arial" panose="020B0604020202020204" pitchFamily="34" charset="0"/>
              </a:rPr>
              <a:t>从业人员权益保障</a:t>
            </a:r>
            <a:endParaRPr lang="zh-CN" altLang="en-US" b="1" kern="0" dirty="0">
              <a:solidFill>
                <a:schemeClr val="accent2"/>
              </a:solidFill>
              <a:latin typeface="Arial" panose="020B0604020202020204" pitchFamily="34" charset="0"/>
            </a:endParaRPr>
          </a:p>
        </p:txBody>
      </p:sp>
      <p:sp>
        <p:nvSpPr>
          <p:cNvPr id="192" name="矩形 191"/>
          <p:cNvSpPr/>
          <p:nvPr>
            <p:custDataLst>
              <p:tags r:id="rId7"/>
            </p:custDataLst>
          </p:nvPr>
        </p:nvSpPr>
        <p:spPr>
          <a:xfrm>
            <a:off x="9370031" y="5001551"/>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强化安全培训、知情权和监督权，保障从业人员安全健康</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8"/>
            </p:custDataLst>
          </p:nvPr>
        </p:nvSpPr>
        <p:spPr>
          <a:xfrm>
            <a:off x="257810" y="1386840"/>
            <a:ext cx="245237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责任主体明确化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9"/>
            </p:custDataLst>
          </p:nvPr>
        </p:nvSpPr>
        <p:spPr>
          <a:xfrm>
            <a:off x="644785" y="2017769"/>
            <a:ext cx="206540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just">
              <a:lnSpc>
                <a:spcPct val="130000"/>
              </a:lnSpc>
            </a:pPr>
            <a:r>
              <a:rPr lang="zh-CN" altLang="en-US" sz="1200" kern="0" dirty="0">
                <a:solidFill>
                  <a:schemeClr val="tx1">
                    <a:lumMod val="85000"/>
                    <a:lumOff val="15000"/>
                  </a:schemeClr>
                </a:solidFill>
                <a:latin typeface="Arial" panose="020B0604020202020204" pitchFamily="34" charset="0"/>
                <a:sym typeface="+mn-ea"/>
              </a:rPr>
              <a:t>多次将</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煤矿企业</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修改为</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煤矿企业、煤矿</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，强调煤矿责任</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10"/>
            </p:custDataLst>
          </p:nvPr>
        </p:nvSpPr>
        <p:spPr>
          <a:xfrm>
            <a:off x="99695" y="2879090"/>
            <a:ext cx="261048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管理要求具体化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11"/>
            </p:custDataLst>
          </p:nvPr>
        </p:nvSpPr>
        <p:spPr>
          <a:xfrm>
            <a:off x="598422" y="3509660"/>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just">
              <a:lnSpc>
                <a:spcPct val="130000"/>
              </a:lnSpc>
            </a:pPr>
            <a:r>
              <a:rPr lang="zh-CN" altLang="en-US" sz="1200" kern="0" dirty="0">
                <a:solidFill>
                  <a:schemeClr val="tx1">
                    <a:lumMod val="85000"/>
                    <a:lumOff val="15000"/>
                  </a:schemeClr>
                </a:solidFill>
                <a:latin typeface="Arial" panose="020B0604020202020204" pitchFamily="34" charset="0"/>
                <a:sym typeface="+mn-ea"/>
              </a:rPr>
              <a:t>细化各项管理制度、人员配备和技术要求，增强可操作性</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2"/>
            </p:custDataLst>
          </p:nvPr>
        </p:nvSpPr>
        <p:spPr>
          <a:xfrm>
            <a:off x="152400" y="4370705"/>
            <a:ext cx="255778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灾害防治强化</a:t>
            </a:r>
            <a:endParaRPr lang="zh-CN" altLang="en-US" b="1" kern="0" dirty="0">
              <a:solidFill>
                <a:schemeClr val="accent1"/>
              </a:solidFill>
              <a:latin typeface="Arial" panose="020B0604020202020204" pitchFamily="34" charset="0"/>
            </a:endParaRPr>
          </a:p>
        </p:txBody>
      </p:sp>
      <p:sp>
        <p:nvSpPr>
          <p:cNvPr id="198" name="矩形 197"/>
          <p:cNvSpPr/>
          <p:nvPr>
            <p:custDataLst>
              <p:tags r:id="rId13"/>
            </p:custDataLst>
          </p:nvPr>
        </p:nvSpPr>
        <p:spPr>
          <a:xfrm>
            <a:off x="598422" y="5001551"/>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just">
              <a:lnSpc>
                <a:spcPct val="130000"/>
              </a:lnSpc>
            </a:pPr>
            <a:r>
              <a:rPr lang="zh-CN" altLang="en-US" sz="1200" kern="0" dirty="0">
                <a:solidFill>
                  <a:schemeClr val="tx1">
                    <a:lumMod val="85000"/>
                    <a:lumOff val="15000"/>
                  </a:schemeClr>
                </a:solidFill>
                <a:latin typeface="Arial" panose="020B0604020202020204" pitchFamily="34" charset="0"/>
                <a:sym typeface="+mn-ea"/>
              </a:rPr>
              <a:t>提高瓦斯、水害等主要灾害防治标准，增加专业防治要求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4"/>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5"/>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6"/>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7"/>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3" name="任意多边形: 形状 35"/>
          <p:cNvSpPr/>
          <p:nvPr>
            <p:custDataLst>
              <p:tags r:id="rId18"/>
            </p:custDataLst>
          </p:nvPr>
        </p:nvSpPr>
        <p:spPr>
          <a:xfrm>
            <a:off x="8610748"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4" name="任意多边形: 形状 36"/>
          <p:cNvSpPr/>
          <p:nvPr>
            <p:custDataLst>
              <p:tags r:id="rId19"/>
            </p:custDataLst>
          </p:nvPr>
        </p:nvSpPr>
        <p:spPr>
          <a:xfrm>
            <a:off x="8610748" y="465287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06</a:t>
            </a:r>
            <a:endParaRPr lang="en-US" altLang="zh-CN" dirty="0">
              <a:solidFill>
                <a:srgbClr val="FFFFFF"/>
              </a:solidFill>
              <a:sym typeface="+mn-ea"/>
            </a:endParaRPr>
          </a:p>
        </p:txBody>
      </p:sp>
      <p:sp>
        <p:nvSpPr>
          <p:cNvPr id="205" name="任意多边形: 形状 46"/>
          <p:cNvSpPr/>
          <p:nvPr>
            <p:custDataLst>
              <p:tags r:id="rId20"/>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21"/>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22"/>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3"/>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7411646" y="3355327"/>
            <a:ext cx="360067" cy="360067"/>
          </a:xfrm>
          <a:prstGeom prst="rect">
            <a:avLst/>
          </a:prstGeom>
        </p:spPr>
      </p:pic>
      <p:sp>
        <p:nvSpPr>
          <p:cNvPr id="210" name="任意多边形: 形状 50"/>
          <p:cNvSpPr/>
          <p:nvPr>
            <p:custDataLst>
              <p:tags r:id="rId27"/>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5075682" y="4720830"/>
            <a:ext cx="360067" cy="360067"/>
          </a:xfrm>
          <a:prstGeom prst="rect">
            <a:avLst/>
          </a:prstGeom>
        </p:spPr>
      </p:pic>
      <p:sp>
        <p:nvSpPr>
          <p:cNvPr id="213" name="任意多边形: 形状 51"/>
          <p:cNvSpPr/>
          <p:nvPr>
            <p:custDataLst>
              <p:tags r:id="rId34"/>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8"/>
            </p:custDataLst>
          </p:nvPr>
        </p:nvPicPr>
        <p:blipFill>
          <a:blip r:embed="rId39">
            <a:extLst>
              <a:ext uri="{96DAC541-7B7A-43D3-8B79-37D633B846F1}">
                <asvg:svgBlip xmlns:asvg="http://schemas.microsoft.com/office/drawing/2016/SVG/main" r:embed="rId40"/>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6610128" y="2061593"/>
            <a:ext cx="360067" cy="360067"/>
          </a:xfrm>
          <a:prstGeom prst="rect">
            <a:avLst/>
          </a:prstGeom>
        </p:spPr>
      </p:pic>
    </p:spTree>
    <p:custDataLst>
      <p:tags r:id="rId4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a:r>
                        <a:rPr lang="en-US" altLang="zh-CN" sz="1800" b="0" i="0">
                          <a:solidFill>
                            <a:srgbClr val="000000"/>
                          </a:solidFill>
                          <a:latin typeface="思源黑体 CN Bold" panose="020B0800000000000000" charset="-122"/>
                          <a:ea typeface="思源黑体 CN Bold" panose="020B0800000000000000" charset="-122"/>
                        </a:rPr>
                        <a:t>9</a:t>
                      </a:r>
                      <a:r>
                        <a:rPr lang="zh-CN" altLang="en-US" sz="1800" b="0" i="0">
                          <a:solidFill>
                            <a:srgbClr val="000000"/>
                          </a:solidFill>
                          <a:latin typeface="思源黑体 CN Bold" panose="020B0800000000000000" charset="-122"/>
                          <a:ea typeface="思源黑体 CN Bold" panose="020B0800000000000000" charset="-122"/>
                        </a:rPr>
                        <a:t>条</a:t>
                      </a:r>
                      <a:endParaRPr lang="zh-CN" altLang="en-US" sz="1800" b="0" i="0">
                        <a:solidFill>
                          <a:srgbClr val="000000"/>
                        </a:solidFill>
                        <a:latin typeface="思源黑体 CN Bold" panose="020B0800000000000000" charset="-122"/>
                        <a:ea typeface="思源黑体 CN Bold" panose="020B0800000000000000" charset="-122"/>
                      </a:endParaRPr>
                    </a:p>
                  </a:txBody>
                  <a:tcPr marL="76531" marR="76531" marT="76531" marB="76531"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a:r>
                        <a:rPr lang="en-US" altLang="zh-CN" sz="1800" b="0" i="0">
                          <a:solidFill>
                            <a:srgbClr val="000000"/>
                          </a:solidFill>
                          <a:latin typeface="思源黑体 CN Bold" panose="020B0800000000000000" charset="-122"/>
                          <a:ea typeface="思源黑体 CN Bold" panose="020B0800000000000000" charset="-122"/>
                        </a:rPr>
                        <a:t>53%</a:t>
                      </a:r>
                      <a:endParaRPr lang="en-US" altLang="zh-CN" sz="1800" b="0" i="0">
                        <a:solidFill>
                          <a:srgbClr val="000000"/>
                        </a:solidFill>
                        <a:latin typeface="思源黑体 CN Bold" panose="020B0800000000000000" charset="-122"/>
                        <a:ea typeface="思源黑体 CN Bold" panose="020B0800000000000000" charset="-122"/>
                      </a:endParaRPr>
                    </a:p>
                  </a:txBody>
                  <a:tcPr marL="76531" marR="76531" marT="76531" marB="76531"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a:r>
                        <a:rPr lang="en-US" altLang="zh-CN" sz="1800" b="0" i="0">
                          <a:solidFill>
                            <a:srgbClr val="000000"/>
                          </a:solidFill>
                          <a:latin typeface="思源黑体 CN Bold" panose="020B0800000000000000" charset="-122"/>
                          <a:ea typeface="思源黑体 CN Bold" panose="020B0800000000000000" charset="-122"/>
                        </a:rPr>
                        <a:t>7</a:t>
                      </a:r>
                      <a:r>
                        <a:rPr lang="zh-CN" altLang="en-US" sz="1800" b="0" i="0">
                          <a:solidFill>
                            <a:srgbClr val="000000"/>
                          </a:solidFill>
                          <a:latin typeface="思源黑体 CN Bold" panose="020B0800000000000000" charset="-122"/>
                          <a:ea typeface="思源黑体 CN Bold" panose="020B0800000000000000" charset="-122"/>
                        </a:rPr>
                        <a:t>条</a:t>
                      </a:r>
                      <a:endParaRPr lang="zh-CN" altLang="en-US" sz="1800" b="0" i="0">
                        <a:solidFill>
                          <a:srgbClr val="000000"/>
                        </a:solidFill>
                        <a:latin typeface="思源黑体 CN Bold" panose="020B0800000000000000" charset="-122"/>
                        <a:ea typeface="思源黑体 CN Bold" panose="020B0800000000000000" charset="-122"/>
                      </a:endParaRPr>
                    </a:p>
                  </a:txBody>
                  <a:tcPr marL="76531" marR="76531" marT="76531" marB="76531"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a:r>
                        <a:rPr lang="en-US" altLang="zh-CN" sz="1800" b="0" i="0">
                          <a:solidFill>
                            <a:srgbClr val="000000"/>
                          </a:solidFill>
                          <a:latin typeface="思源黑体 CN Bold" panose="020B0800000000000000" charset="-122"/>
                          <a:ea typeface="思源黑体 CN Bold" panose="020B0800000000000000" charset="-122"/>
                        </a:rPr>
                        <a:t>41%</a:t>
                      </a:r>
                      <a:endParaRPr lang="en-US" altLang="zh-CN" sz="1800" b="0" i="0">
                        <a:solidFill>
                          <a:srgbClr val="000000"/>
                        </a:solidFill>
                        <a:latin typeface="思源黑体 CN Bold" panose="020B0800000000000000" charset="-122"/>
                        <a:ea typeface="思源黑体 CN Bold" panose="020B0800000000000000" charset="-122"/>
                      </a:endParaRPr>
                    </a:p>
                  </a:txBody>
                  <a:tcPr marL="76531" marR="76531" marT="76531" marB="76531"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a:r>
                        <a:rPr lang="en-US" altLang="zh-CN" sz="1800" b="0" i="0">
                          <a:solidFill>
                            <a:srgbClr val="000000"/>
                          </a:solidFill>
                          <a:latin typeface="思源黑体 CN Bold" panose="020B0800000000000000" charset="-122"/>
                          <a:ea typeface="思源黑体 CN Bold" panose="020B0800000000000000" charset="-122"/>
                        </a:rPr>
                        <a:t>1</a:t>
                      </a:r>
                      <a:r>
                        <a:rPr lang="zh-CN" altLang="en-US" sz="1800" b="0" i="0">
                          <a:solidFill>
                            <a:srgbClr val="000000"/>
                          </a:solidFill>
                          <a:latin typeface="思源黑体 CN Bold" panose="020B0800000000000000" charset="-122"/>
                          <a:ea typeface="思源黑体 CN Bold" panose="020B0800000000000000" charset="-122"/>
                        </a:rPr>
                        <a:t>条</a:t>
                      </a:r>
                      <a:endParaRPr lang="zh-CN" altLang="en-US" sz="1800" b="0" i="0">
                        <a:solidFill>
                          <a:srgbClr val="000000"/>
                        </a:solidFill>
                        <a:latin typeface="思源黑体 CN Bold" panose="020B0800000000000000" charset="-122"/>
                        <a:ea typeface="思源黑体 CN Bold" panose="020B0800000000000000" charset="-122"/>
                      </a:endParaRPr>
                    </a:p>
                  </a:txBody>
                  <a:tcPr marL="76531" marR="76531" marT="76531" marB="76531"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a:r>
                        <a:rPr lang="en-US" altLang="zh-CN" sz="1800" b="0" i="0">
                          <a:solidFill>
                            <a:srgbClr val="000000"/>
                          </a:solidFill>
                          <a:latin typeface="思源黑体 CN Bold" panose="020B0800000000000000" charset="-122"/>
                          <a:ea typeface="思源黑体 CN Bold" panose="020B0800000000000000" charset="-122"/>
                        </a:rPr>
                        <a:t>6%</a:t>
                      </a:r>
                      <a:endParaRPr lang="en-US" altLang="zh-CN" sz="1800" b="0" i="0">
                        <a:solidFill>
                          <a:srgbClr val="000000"/>
                        </a:solidFill>
                        <a:latin typeface="思源黑体 CN Bold" panose="020B0800000000000000" charset="-122"/>
                        <a:ea typeface="思源黑体 CN Bold" panose="020B0800000000000000" charset="-122"/>
                      </a:endParaRPr>
                    </a:p>
                  </a:txBody>
                  <a:tcPr marL="76531" marR="76531" marT="76531" marB="76531"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17</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第二编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煤矿地质</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7" name="图表 6"/>
          <p:cNvGraphicFramePr/>
          <p:nvPr/>
        </p:nvGraphicFramePr>
        <p:xfrm>
          <a:off x="6170943" y="1629077"/>
          <a:ext cx="5373730" cy="4108576"/>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第二编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煤矿地质</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灾害防治前移</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289"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新增瓦斯地质探测（第三十六条）；强化水文地质补充勘探（第三十五条）；要求地质灾害监测预警（第三十八条）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89" name="矩形 188"/>
          <p:cNvSpPr/>
          <p:nvPr>
            <p:custDataLst>
              <p:tags r:id="rId4"/>
            </p:custDataLst>
          </p:nvPr>
        </p:nvSpPr>
        <p:spPr>
          <a:xfrm>
            <a:off x="9369714" y="3094294"/>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技术创新驱动</a:t>
            </a:r>
            <a:endParaRPr lang="zh-CN" altLang="en-US" b="1" kern="0" dirty="0">
              <a:solidFill>
                <a:schemeClr val="accent1"/>
              </a:solidFill>
              <a:latin typeface="Arial" panose="020B0604020202020204" pitchFamily="34" charset="0"/>
            </a:endParaRPr>
          </a:p>
        </p:txBody>
      </p:sp>
      <p:sp>
        <p:nvSpPr>
          <p:cNvPr id="190" name="矩形 189"/>
          <p:cNvSpPr/>
          <p:nvPr>
            <p:custDataLst>
              <p:tags r:id="rId5"/>
            </p:custDataLst>
          </p:nvPr>
        </p:nvSpPr>
        <p:spPr>
          <a:xfrm>
            <a:off x="9370031" y="3724965"/>
            <a:ext cx="2201318"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鼓励地质透明化、智能化技术（第四十二条）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6"/>
            </p:custDataLst>
          </p:nvPr>
        </p:nvSpPr>
        <p:spPr>
          <a:xfrm>
            <a:off x="9369425" y="4370705"/>
            <a:ext cx="253174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全周期管理强化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7"/>
            </p:custDataLst>
          </p:nvPr>
        </p:nvSpPr>
        <p:spPr>
          <a:xfrm>
            <a:off x="9370031" y="5001551"/>
            <a:ext cx="219179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建设前：增加勘探报告分析（第二十九条）；建设中：补充勘探制度化（第三十条）；生产期：新增</a:t>
            </a:r>
            <a:r>
              <a:rPr lang="en-US" altLang="zh-CN" sz="1200" kern="0" dirty="0">
                <a:solidFill>
                  <a:schemeClr val="tx1">
                    <a:lumMod val="85000"/>
                    <a:lumOff val="15000"/>
                  </a:schemeClr>
                </a:solidFill>
                <a:latin typeface="Arial" panose="020B0604020202020204" pitchFamily="34" charset="0"/>
                <a:sym typeface="+mn-ea"/>
              </a:rPr>
              <a:t>7</a:t>
            </a:r>
            <a:r>
              <a:rPr lang="zh-CN" altLang="en-US" sz="1200" kern="0" dirty="0">
                <a:solidFill>
                  <a:schemeClr val="tx1">
                    <a:lumMod val="85000"/>
                    <a:lumOff val="15000"/>
                  </a:schemeClr>
                </a:solidFill>
                <a:latin typeface="Arial" panose="020B0604020202020204" pitchFamily="34" charset="0"/>
                <a:sym typeface="+mn-ea"/>
              </a:rPr>
              <a:t>项专项要求（第三十四至三十八条）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8"/>
            </p:custDataLst>
          </p:nvPr>
        </p:nvSpPr>
        <p:spPr>
          <a:xfrm>
            <a:off x="378671" y="1387097"/>
            <a:ext cx="2331517"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地质保障体系化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9"/>
            </p:custDataLst>
          </p:nvPr>
        </p:nvSpPr>
        <p:spPr>
          <a:xfrm>
            <a:off x="378671" y="2017769"/>
            <a:ext cx="2331517"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首次建立地质保障体系（第二十六条），明确</a:t>
            </a:r>
            <a:r>
              <a:rPr lang="en-US" altLang="zh-CN" sz="1200" kern="0" dirty="0">
                <a:solidFill>
                  <a:schemeClr val="tx1">
                    <a:lumMod val="85000"/>
                    <a:lumOff val="15000"/>
                  </a:schemeClr>
                </a:solidFill>
                <a:latin typeface="Arial" panose="020B0604020202020204" pitchFamily="34" charset="0"/>
                <a:sym typeface="+mn-ea"/>
              </a:rPr>
              <a:t>7</a:t>
            </a:r>
            <a:r>
              <a:rPr lang="zh-CN" altLang="en-US" sz="1200" kern="0" dirty="0">
                <a:solidFill>
                  <a:schemeClr val="tx1">
                    <a:lumMod val="85000"/>
                    <a:lumOff val="15000"/>
                  </a:schemeClr>
                </a:solidFill>
                <a:latin typeface="Arial" panose="020B0604020202020204" pitchFamily="34" charset="0"/>
                <a:sym typeface="+mn-ea"/>
              </a:rPr>
              <a:t>项核心任务（第二十七条）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10"/>
            </p:custDataLst>
          </p:nvPr>
        </p:nvSpPr>
        <p:spPr>
          <a:xfrm>
            <a:off x="351361" y="2878988"/>
            <a:ext cx="2358827"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勘探要求升级</a:t>
            </a:r>
            <a:endParaRPr lang="zh-CN" altLang="en-US" b="1" kern="0" dirty="0">
              <a:solidFill>
                <a:schemeClr val="accent2"/>
              </a:solidFill>
              <a:latin typeface="Arial" panose="020B0604020202020204" pitchFamily="34" charset="0"/>
            </a:endParaRPr>
          </a:p>
        </p:txBody>
      </p:sp>
      <p:sp>
        <p:nvSpPr>
          <p:cNvPr id="196" name="矩形 195"/>
          <p:cNvSpPr/>
          <p:nvPr>
            <p:custDataLst>
              <p:tags r:id="rId11"/>
            </p:custDataLst>
          </p:nvPr>
        </p:nvSpPr>
        <p:spPr>
          <a:xfrm>
            <a:off x="31115" y="3509645"/>
            <a:ext cx="2679065" cy="7200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报告周期由</a:t>
            </a:r>
            <a:r>
              <a:rPr lang="en-US" altLang="zh-CN" sz="1200" kern="0" dirty="0">
                <a:solidFill>
                  <a:schemeClr val="tx1">
                    <a:lumMod val="85000"/>
                    <a:lumOff val="15000"/>
                  </a:schemeClr>
                </a:solidFill>
                <a:latin typeface="Arial" panose="020B0604020202020204" pitchFamily="34" charset="0"/>
                <a:sym typeface="+mn-ea"/>
              </a:rPr>
              <a:t>5</a:t>
            </a:r>
            <a:r>
              <a:rPr lang="zh-CN" altLang="en-US" sz="1200" kern="0" dirty="0">
                <a:solidFill>
                  <a:schemeClr val="tx1">
                    <a:lumMod val="85000"/>
                    <a:lumOff val="15000"/>
                  </a:schemeClr>
                </a:solidFill>
                <a:latin typeface="Arial" panose="020B0604020202020204" pitchFamily="34" charset="0"/>
                <a:sym typeface="+mn-ea"/>
              </a:rPr>
              <a:t>年</a:t>
            </a:r>
            <a:r>
              <a:rPr lang="en-US"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3</a:t>
            </a:r>
            <a:r>
              <a:rPr lang="zh-CN" altLang="en-US" sz="1200" kern="0" dirty="0">
                <a:solidFill>
                  <a:schemeClr val="tx1">
                    <a:lumMod val="85000"/>
                    <a:lumOff val="15000"/>
                  </a:schemeClr>
                </a:solidFill>
                <a:latin typeface="Arial" panose="020B0604020202020204" pitchFamily="34" charset="0"/>
                <a:sym typeface="+mn-ea"/>
              </a:rPr>
              <a:t>年（第二十八条）；新增</a:t>
            </a:r>
            <a:r>
              <a:rPr lang="en-US" altLang="zh-CN" sz="1200" kern="0" dirty="0">
                <a:solidFill>
                  <a:schemeClr val="tx1">
                    <a:lumMod val="85000"/>
                    <a:lumOff val="15000"/>
                  </a:schemeClr>
                </a:solidFill>
                <a:latin typeface="Arial" panose="020B0604020202020204" pitchFamily="34" charset="0"/>
                <a:sym typeface="+mn-ea"/>
              </a:rPr>
              <a:t>4</a:t>
            </a:r>
            <a:r>
              <a:rPr lang="zh-CN" altLang="en-US" sz="1200" kern="0" dirty="0">
                <a:solidFill>
                  <a:schemeClr val="tx1">
                    <a:lumMod val="85000"/>
                    <a:lumOff val="15000"/>
                  </a:schemeClr>
                </a:solidFill>
                <a:latin typeface="Arial" panose="020B0604020202020204" pitchFamily="34" charset="0"/>
                <a:sym typeface="+mn-ea"/>
              </a:rPr>
              <a:t>类专项报告（第二十八条）；建设期（第三十条）和生产期（第三十四条）补充勘探制度化</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2"/>
            </p:custDataLst>
          </p:nvPr>
        </p:nvSpPr>
        <p:spPr>
          <a:xfrm>
            <a:off x="-111760" y="4442460"/>
            <a:ext cx="282194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隐蔽致灾精准防控</a:t>
            </a:r>
            <a:endParaRPr lang="zh-CN" altLang="en-US" b="1" kern="0" dirty="0">
              <a:solidFill>
                <a:schemeClr val="accent1"/>
              </a:solidFill>
              <a:latin typeface="Arial" panose="020B0604020202020204" pitchFamily="34" charset="0"/>
            </a:endParaRPr>
          </a:p>
        </p:txBody>
      </p:sp>
      <p:sp>
        <p:nvSpPr>
          <p:cNvPr id="198" name="矩形 197"/>
          <p:cNvSpPr/>
          <p:nvPr>
            <p:custDataLst>
              <p:tags r:id="rId13"/>
            </p:custDataLst>
          </p:nvPr>
        </p:nvSpPr>
        <p:spPr>
          <a:xfrm>
            <a:off x="362793" y="5001551"/>
            <a:ext cx="2370894" cy="15052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明确</a:t>
            </a:r>
            <a:r>
              <a:rPr lang="en-US" altLang="zh-CN" sz="1200" kern="0" dirty="0">
                <a:solidFill>
                  <a:schemeClr val="tx1">
                    <a:lumMod val="85000"/>
                    <a:lumOff val="15000"/>
                  </a:schemeClr>
                </a:solidFill>
                <a:latin typeface="Arial" panose="020B0604020202020204" pitchFamily="34" charset="0"/>
                <a:sym typeface="+mn-ea"/>
              </a:rPr>
              <a:t>4</a:t>
            </a:r>
            <a:r>
              <a:rPr lang="zh-CN" altLang="en-US" sz="1200" kern="0" dirty="0">
                <a:solidFill>
                  <a:schemeClr val="tx1">
                    <a:lumMod val="85000"/>
                    <a:lumOff val="15000"/>
                  </a:schemeClr>
                </a:solidFill>
                <a:latin typeface="Arial" panose="020B0604020202020204" pitchFamily="34" charset="0"/>
                <a:sym typeface="+mn-ea"/>
              </a:rPr>
              <a:t>类致灾因素（第三十九条）普查报告审查升级至企业层级（第三十九条）；采掘前需分析隐蔽致灾情况（第四十条）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4"/>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5"/>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6"/>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7"/>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3" name="任意多边形: 形状 35"/>
          <p:cNvSpPr/>
          <p:nvPr>
            <p:custDataLst>
              <p:tags r:id="rId18"/>
            </p:custDataLst>
          </p:nvPr>
        </p:nvSpPr>
        <p:spPr>
          <a:xfrm>
            <a:off x="8610748" y="338136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4" name="任意多边形: 形状 36"/>
          <p:cNvSpPr/>
          <p:nvPr>
            <p:custDataLst>
              <p:tags r:id="rId19"/>
            </p:custDataLst>
          </p:nvPr>
        </p:nvSpPr>
        <p:spPr>
          <a:xfrm>
            <a:off x="8610748" y="465287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06</a:t>
            </a:r>
            <a:endParaRPr lang="en-US" altLang="zh-CN" dirty="0">
              <a:solidFill>
                <a:srgbClr val="FFFFFF"/>
              </a:solidFill>
              <a:sym typeface="+mn-ea"/>
            </a:endParaRPr>
          </a:p>
        </p:txBody>
      </p:sp>
      <p:sp>
        <p:nvSpPr>
          <p:cNvPr id="205" name="任意多边形: 形状 46"/>
          <p:cNvSpPr/>
          <p:nvPr>
            <p:custDataLst>
              <p:tags r:id="rId20"/>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21"/>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22"/>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3"/>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7411646" y="3355327"/>
            <a:ext cx="360067" cy="360067"/>
          </a:xfrm>
          <a:prstGeom prst="rect">
            <a:avLst/>
          </a:prstGeom>
        </p:spPr>
      </p:pic>
      <p:sp>
        <p:nvSpPr>
          <p:cNvPr id="210" name="任意多边形: 形状 50"/>
          <p:cNvSpPr/>
          <p:nvPr>
            <p:custDataLst>
              <p:tags r:id="rId27"/>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5075682" y="4720830"/>
            <a:ext cx="360067" cy="360067"/>
          </a:xfrm>
          <a:prstGeom prst="rect">
            <a:avLst/>
          </a:prstGeom>
        </p:spPr>
      </p:pic>
      <p:sp>
        <p:nvSpPr>
          <p:cNvPr id="213" name="任意多边形: 形状 51"/>
          <p:cNvSpPr/>
          <p:nvPr>
            <p:custDataLst>
              <p:tags r:id="rId34"/>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8"/>
            </p:custDataLst>
          </p:nvPr>
        </p:nvPicPr>
        <p:blipFill>
          <a:blip r:embed="rId39">
            <a:extLst>
              <a:ext uri="{96DAC541-7B7A-43D3-8B79-37D633B846F1}">
                <asvg:svgBlip xmlns:asvg="http://schemas.microsoft.com/office/drawing/2016/SVG/main" r:embed="rId40"/>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6610128" y="2061593"/>
            <a:ext cx="360067" cy="360067"/>
          </a:xfrm>
          <a:prstGeom prst="rect">
            <a:avLst/>
          </a:prstGeom>
        </p:spPr>
      </p:pic>
      <p:pic>
        <p:nvPicPr>
          <p:cNvPr id="7" name="图片 6" descr="煤矿安全规程二维码"/>
          <p:cNvPicPr>
            <a:picLocks noChangeAspect="1"/>
          </p:cNvPicPr>
          <p:nvPr/>
        </p:nvPicPr>
        <p:blipFill>
          <a:blip r:embed="rId44"/>
          <a:stretch>
            <a:fillRect/>
          </a:stretch>
        </p:blipFill>
        <p:spPr>
          <a:xfrm>
            <a:off x="6461125" y="3899535"/>
            <a:ext cx="1965960" cy="1965960"/>
          </a:xfrm>
          <a:prstGeom prst="rect">
            <a:avLst/>
          </a:prstGeom>
        </p:spPr>
      </p:pic>
    </p:spTree>
    <p:custDataLst>
      <p:tags r:id="rId4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13</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第一章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设计及井巷布置</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4" name="图表 3"/>
          <p:cNvGraphicFramePr/>
          <p:nvPr/>
        </p:nvGraphicFramePr>
        <p:xfrm>
          <a:off x="6099175" y="1629077"/>
          <a:ext cx="5485511" cy="4108576"/>
        </p:xfrm>
        <a:graphic>
          <a:graphicData uri="http://schemas.openxmlformats.org/drawingml/2006/chart">
            <c:chart xmlns:c="http://schemas.openxmlformats.org/drawingml/2006/chart" xmlns:r="http://schemas.openxmlformats.org/officeDocument/2006/relationships" r:id="rId1"/>
          </a:graphicData>
        </a:graphic>
      </p:graphicFrame>
      <p:pic>
        <p:nvPicPr>
          <p:cNvPr id="7" name="图片 6" descr="煤矿安全规程二维码"/>
          <p:cNvPicPr>
            <a:picLocks noChangeAspect="1"/>
          </p:cNvPicPr>
          <p:nvPr/>
        </p:nvPicPr>
        <p:blipFill>
          <a:blip r:embed="rId4"/>
          <a:stretch>
            <a:fillRect/>
          </a:stretch>
        </p:blipFill>
        <p:spPr>
          <a:xfrm>
            <a:off x="7971155" y="1772920"/>
            <a:ext cx="1965960" cy="196596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第一章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设计及井巷布置</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425" y="1386840"/>
            <a:ext cx="255968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2"/>
                </a:solidFill>
                <a:latin typeface="Arial" panose="020B0604020202020204" pitchFamily="34" charset="0"/>
              </a:rPr>
              <a:t>采掘接续系统规范</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924" cy="16087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100" kern="0" dirty="0">
                <a:solidFill>
                  <a:schemeClr val="tx1">
                    <a:lumMod val="85000"/>
                    <a:lumOff val="15000"/>
                  </a:schemeClr>
                </a:solidFill>
                <a:latin typeface="Arial" panose="020B0604020202020204" pitchFamily="34" charset="0"/>
                <a:sym typeface="+mn-ea"/>
              </a:rPr>
              <a:t>建立</a:t>
            </a:r>
            <a:r>
              <a:rPr lang="en-US" altLang="zh-CN" sz="1100" kern="0" dirty="0">
                <a:solidFill>
                  <a:schemeClr val="tx1">
                    <a:lumMod val="85000"/>
                    <a:lumOff val="15000"/>
                  </a:schemeClr>
                </a:solidFill>
                <a:latin typeface="Arial" panose="020B0604020202020204" pitchFamily="34" charset="0"/>
                <a:sym typeface="+mn-ea"/>
              </a:rPr>
              <a:t>"</a:t>
            </a:r>
            <a:r>
              <a:rPr lang="zh-CN" altLang="en-US" sz="1100" kern="0" dirty="0">
                <a:solidFill>
                  <a:schemeClr val="tx1">
                    <a:lumMod val="85000"/>
                    <a:lumOff val="15000"/>
                  </a:schemeClr>
                </a:solidFill>
                <a:latin typeface="Arial" panose="020B0604020202020204" pitchFamily="34" charset="0"/>
                <a:sym typeface="+mn-ea"/>
              </a:rPr>
              <a:t>三量</a:t>
            </a:r>
            <a:r>
              <a:rPr lang="en-US" altLang="zh-CN" sz="1100" kern="0" dirty="0">
                <a:solidFill>
                  <a:schemeClr val="tx1">
                    <a:lumMod val="85000"/>
                    <a:lumOff val="15000"/>
                  </a:schemeClr>
                </a:solidFill>
                <a:latin typeface="Arial" panose="020B0604020202020204" pitchFamily="34" charset="0"/>
                <a:sym typeface="+mn-ea"/>
              </a:rPr>
              <a:t>"</a:t>
            </a:r>
            <a:r>
              <a:rPr lang="zh-CN" altLang="en-US" sz="1100" kern="0" dirty="0">
                <a:solidFill>
                  <a:schemeClr val="tx1">
                    <a:lumMod val="85000"/>
                    <a:lumOff val="15000"/>
                  </a:schemeClr>
                </a:solidFill>
                <a:latin typeface="Arial" panose="020B0604020202020204" pitchFamily="34" charset="0"/>
                <a:sym typeface="+mn-ea"/>
              </a:rPr>
              <a:t>平衡机制（第五十五条）；</a:t>
            </a:r>
            <a:endParaRPr lang="zh-CN" altLang="en-US" sz="11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100" kern="0" dirty="0">
                <a:solidFill>
                  <a:schemeClr val="tx1">
                    <a:lumMod val="85000"/>
                    <a:lumOff val="15000"/>
                  </a:schemeClr>
                </a:solidFill>
                <a:latin typeface="Arial" panose="020B0604020202020204" pitchFamily="34" charset="0"/>
                <a:sym typeface="+mn-ea"/>
              </a:rPr>
              <a:t>重大灾害治理达标方可采掘（第五十五条）；</a:t>
            </a:r>
            <a:endParaRPr lang="zh-CN" altLang="en-US" sz="11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100" kern="0" dirty="0">
                <a:solidFill>
                  <a:schemeClr val="tx1">
                    <a:lumMod val="85000"/>
                    <a:lumOff val="15000"/>
                  </a:schemeClr>
                </a:solidFill>
                <a:latin typeface="Arial" panose="020B0604020202020204" pitchFamily="34" charset="0"/>
                <a:sym typeface="+mn-ea"/>
              </a:rPr>
              <a:t>薄煤层</a:t>
            </a:r>
            <a:r>
              <a:rPr lang="en-US" altLang="zh-CN" sz="1100" kern="0" dirty="0">
                <a:solidFill>
                  <a:schemeClr val="tx1">
                    <a:lumMod val="85000"/>
                    <a:lumOff val="15000"/>
                  </a:schemeClr>
                </a:solidFill>
                <a:latin typeface="Arial" panose="020B0604020202020204" pitchFamily="34" charset="0"/>
                <a:sym typeface="+mn-ea"/>
              </a:rPr>
              <a:t>/</a:t>
            </a:r>
            <a:r>
              <a:rPr lang="zh-CN" altLang="en-US" sz="1100" kern="0" dirty="0">
                <a:solidFill>
                  <a:schemeClr val="tx1">
                    <a:lumMod val="85000"/>
                    <a:lumOff val="15000"/>
                  </a:schemeClr>
                </a:solidFill>
                <a:latin typeface="Arial" panose="020B0604020202020204" pitchFamily="34" charset="0"/>
                <a:sym typeface="+mn-ea"/>
              </a:rPr>
              <a:t>充填开采弹性审批（第五十三条）；</a:t>
            </a:r>
            <a:endParaRPr lang="zh-CN" altLang="en-US" sz="11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425" y="4083685"/>
            <a:ext cx="250888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2"/>
                </a:solidFill>
                <a:latin typeface="Arial" panose="020B0604020202020204" pitchFamily="34" charset="0"/>
              </a:rPr>
              <a:t>空间布置安全强化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252762" cy="1213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000" kern="0" dirty="0">
                <a:solidFill>
                  <a:schemeClr val="tx1">
                    <a:lumMod val="85000"/>
                    <a:lumOff val="15000"/>
                  </a:schemeClr>
                </a:solidFill>
                <a:latin typeface="Arial" panose="020B0604020202020204" pitchFamily="34" charset="0"/>
                <a:sym typeface="+mn-ea"/>
              </a:rPr>
              <a:t>采区划分考虑灾害防治（第五十一条）；</a:t>
            </a:r>
            <a:endParaRPr lang="zh-CN" altLang="en-US" sz="10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000" kern="0" dirty="0">
                <a:solidFill>
                  <a:schemeClr val="tx1">
                    <a:lumMod val="85000"/>
                    <a:lumOff val="15000"/>
                  </a:schemeClr>
                </a:solidFill>
                <a:latin typeface="Arial" panose="020B0604020202020204" pitchFamily="34" charset="0"/>
                <a:sym typeface="+mn-ea"/>
              </a:rPr>
              <a:t>安全出口管理整合升级（第五十二条）；</a:t>
            </a:r>
            <a:endParaRPr lang="zh-CN" altLang="en-US" sz="10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000" kern="0" dirty="0">
                <a:solidFill>
                  <a:schemeClr val="tx1">
                    <a:lumMod val="85000"/>
                    <a:lumOff val="15000"/>
                  </a:schemeClr>
                </a:solidFill>
                <a:latin typeface="Arial" panose="020B0604020202020204" pitchFamily="34" charset="0"/>
                <a:sym typeface="+mn-ea"/>
              </a:rPr>
              <a:t>煤层群开采留稳定时间（第五十五条）</a:t>
            </a:r>
            <a:endParaRPr lang="zh-CN" altLang="en-US" sz="10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160655" y="1386840"/>
            <a:ext cx="254952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l"/>
            <a:r>
              <a:rPr lang="zh-CN" altLang="en-US" b="1" kern="0" dirty="0">
                <a:solidFill>
                  <a:schemeClr val="accent1"/>
                </a:solidFill>
                <a:latin typeface="Arial" panose="020B0604020202020204" pitchFamily="34" charset="0"/>
              </a:rPr>
              <a:t>灾害防治源头管控</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480925" y="2017769"/>
            <a:ext cx="222926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设计必须基于灾害评估（第四十三条）；新增</a:t>
            </a:r>
            <a:r>
              <a:rPr lang="en-US" altLang="zh-CN" sz="1200" kern="0" dirty="0">
                <a:solidFill>
                  <a:schemeClr val="tx1">
                    <a:lumMod val="85000"/>
                    <a:lumOff val="15000"/>
                  </a:schemeClr>
                </a:solidFill>
                <a:latin typeface="Arial" panose="020B0604020202020204" pitchFamily="34" charset="0"/>
                <a:sym typeface="+mn-ea"/>
              </a:rPr>
              <a:t>8</a:t>
            </a:r>
            <a:r>
              <a:rPr lang="zh-CN" altLang="en-US" sz="1200" kern="0" dirty="0">
                <a:solidFill>
                  <a:schemeClr val="tx1">
                    <a:lumMod val="85000"/>
                    <a:lumOff val="15000"/>
                  </a:schemeClr>
                </a:solidFill>
                <a:latin typeface="Arial" panose="020B0604020202020204" pitchFamily="34" charset="0"/>
                <a:sym typeface="+mn-ea"/>
              </a:rPr>
              <a:t>类强制评估内容（第四十四条）按最高灾害等级设计系统（第四十六条）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10160" y="2879090"/>
            <a:ext cx="284289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l"/>
            <a:r>
              <a:rPr lang="zh-CN" altLang="en-US" b="1" kern="0" dirty="0">
                <a:solidFill>
                  <a:schemeClr val="accent2"/>
                </a:solidFill>
                <a:latin typeface="Arial" panose="020B0604020202020204" pitchFamily="34" charset="0"/>
              </a:rPr>
              <a:t>高风险区域精准避让</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487276" y="3509660"/>
            <a:ext cx="222291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井筒禁止穿过陷落柱</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溶洞（第四十七条）；开拓巷道禁布</a:t>
            </a:r>
            <a:r>
              <a:rPr lang="en-US" altLang="zh-CN" sz="1200" kern="0" dirty="0">
                <a:solidFill>
                  <a:schemeClr val="tx1">
                    <a:lumMod val="85000"/>
                    <a:lumOff val="15000"/>
                  </a:schemeClr>
                </a:solidFill>
                <a:latin typeface="Arial" panose="020B0604020202020204" pitchFamily="34" charset="0"/>
                <a:sym typeface="+mn-ea"/>
              </a:rPr>
              <a:t>6</a:t>
            </a:r>
            <a:r>
              <a:rPr lang="zh-CN" altLang="en-US" sz="1200" kern="0" dirty="0">
                <a:solidFill>
                  <a:schemeClr val="tx1">
                    <a:lumMod val="85000"/>
                    <a:lumOff val="15000"/>
                  </a:schemeClr>
                </a:solidFill>
                <a:latin typeface="Arial" panose="020B0604020202020204" pitchFamily="34" charset="0"/>
                <a:sym typeface="+mn-ea"/>
              </a:rPr>
              <a:t>类危险区域（第五十条）；突出矿井巷道布置新标准（第四十九条）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0"/>
            </p:custDataLst>
          </p:nvPr>
        </p:nvSpPr>
        <p:spPr>
          <a:xfrm>
            <a:off x="-144145" y="4370705"/>
            <a:ext cx="285432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l"/>
            <a:r>
              <a:rPr lang="zh-CN" altLang="en-US" b="1" kern="0" dirty="0">
                <a:solidFill>
                  <a:schemeClr val="accent1"/>
                </a:solidFill>
                <a:latin typeface="Arial" panose="020B0604020202020204" pitchFamily="34" charset="0"/>
              </a:rPr>
              <a:t>开采技术科学优化</a:t>
            </a:r>
            <a:endParaRPr lang="zh-CN" altLang="en-US" b="1" kern="0" dirty="0">
              <a:solidFill>
                <a:schemeClr val="accent1"/>
              </a:solidFill>
              <a:latin typeface="Arial" panose="020B0604020202020204" pitchFamily="34" charset="0"/>
            </a:endParaRPr>
          </a:p>
        </p:txBody>
      </p:sp>
      <p:sp>
        <p:nvSpPr>
          <p:cNvPr id="198" name="矩形 197"/>
          <p:cNvSpPr/>
          <p:nvPr>
            <p:custDataLst>
              <p:tags r:id="rId11"/>
            </p:custDataLst>
          </p:nvPr>
        </p:nvSpPr>
        <p:spPr>
          <a:xfrm>
            <a:off x="489816" y="5001551"/>
            <a:ext cx="22203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突出</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冲击矿井必须分区开采（第四十三条）；优先开采保护层（第五十四条）允许深部安全开采试验（第四十五条）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2"/>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3"/>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4"/>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5"/>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4" name="任意多边形: 形状 36"/>
          <p:cNvSpPr/>
          <p:nvPr>
            <p:custDataLst>
              <p:tags r:id="rId16"/>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5" name="任意多边形: 形状 46"/>
          <p:cNvSpPr/>
          <p:nvPr>
            <p:custDataLst>
              <p:tags r:id="rId17"/>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8"/>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9"/>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0"/>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1"/>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2"/>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3"/>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4"/>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5"/>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6"/>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7"/>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8"/>
            </p:custDataLst>
          </p:nvPr>
        </p:nvPicPr>
        <p:blipFill>
          <a:blip/>
          <a:stretch>
            <a:fillRect/>
          </a:stretch>
        </p:blipFill>
        <p:spPr>
          <a:xfrm>
            <a:off x="6610128" y="2061593"/>
            <a:ext cx="360067" cy="360067"/>
          </a:xfrm>
          <a:prstGeom prst="rect">
            <a:avLst/>
          </a:prstGeom>
        </p:spPr>
      </p:pic>
    </p:spTree>
    <p:custDataLst>
      <p:tags r:id="rId29"/>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2%</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54</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第二章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矿井建设</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5" name="图表 4"/>
          <p:cNvGraphicFramePr/>
          <p:nvPr/>
        </p:nvGraphicFramePr>
        <p:xfrm>
          <a:off x="6170943" y="1628760"/>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 name="组合 4"/>
          <p:cNvGrpSpPr/>
          <p:nvPr>
            <p:custDataLst>
              <p:tags r:id="rId1"/>
            </p:custDataLst>
          </p:nvPr>
        </p:nvGrpSpPr>
        <p:grpSpPr>
          <a:xfrm>
            <a:off x="1006679" y="862437"/>
            <a:ext cx="9918370" cy="3918086"/>
            <a:chOff x="7872" y="3283"/>
            <a:chExt cx="10999" cy="5263"/>
          </a:xfrm>
        </p:grpSpPr>
        <p:pic>
          <p:nvPicPr>
            <p:cNvPr id="7" name="图片 6"/>
            <p:cNvPicPr>
              <a:picLocks noChangeAspect="1"/>
            </p:cNvPicPr>
            <p:nvPr>
              <p:custDataLst>
                <p:tags r:id="rId2"/>
              </p:custDataLst>
            </p:nvPr>
          </p:nvPicPr>
          <p:blipFill>
            <a:blip r:embed="rId3"/>
            <a:stretch>
              <a:fillRect/>
            </a:stretch>
          </p:blipFill>
          <p:spPr>
            <a:xfrm>
              <a:off x="7872" y="3283"/>
              <a:ext cx="3664" cy="5263"/>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11917" y="3439"/>
              <a:ext cx="3204" cy="4996"/>
            </a:xfrm>
            <a:prstGeom prst="rect">
              <a:avLst/>
            </a:prstGeom>
          </p:spPr>
        </p:pic>
        <p:pic>
          <p:nvPicPr>
            <p:cNvPr id="10" name="图片 9"/>
            <p:cNvPicPr>
              <a:picLocks noChangeAspect="1"/>
            </p:cNvPicPr>
            <p:nvPr>
              <p:custDataLst>
                <p:tags r:id="rId6"/>
              </p:custDataLst>
            </p:nvPr>
          </p:nvPicPr>
          <p:blipFill>
            <a:blip r:embed="rId7"/>
            <a:stretch>
              <a:fillRect/>
            </a:stretch>
          </p:blipFill>
          <p:spPr>
            <a:xfrm>
              <a:off x="15721" y="3516"/>
              <a:ext cx="3150" cy="5030"/>
            </a:xfrm>
            <a:prstGeom prst="rect">
              <a:avLst/>
            </a:prstGeom>
          </p:spPr>
        </p:pic>
      </p:grpSp>
      <p:sp>
        <p:nvSpPr>
          <p:cNvPr id="3" name="矩形 2"/>
          <p:cNvSpPr/>
          <p:nvPr>
            <p:custDataLst>
              <p:tags r:id="rId8"/>
            </p:custDataLst>
          </p:nvPr>
        </p:nvSpPr>
        <p:spPr>
          <a:xfrm>
            <a:off x="1006679" y="5113803"/>
            <a:ext cx="2885875" cy="995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副主编</a:t>
            </a:r>
            <a:endParaRPr lang="zh-CN" altLang="en-US" sz="4000" b="1">
              <a:solidFill>
                <a:schemeClr val="bg1"/>
              </a:solidFill>
              <a:uFillTx/>
              <a:latin typeface="思源黑体 CN Bold" panose="020B0800000000000000" charset="-122"/>
              <a:ea typeface="思源黑体 CN Bold" panose="020B0800000000000000" charset="-122"/>
            </a:endParaRPr>
          </a:p>
        </p:txBody>
      </p:sp>
      <p:sp>
        <p:nvSpPr>
          <p:cNvPr id="6" name="矩形 5"/>
          <p:cNvSpPr/>
          <p:nvPr>
            <p:custDataLst>
              <p:tags r:id="rId9"/>
            </p:custDataLst>
          </p:nvPr>
        </p:nvSpPr>
        <p:spPr>
          <a:xfrm>
            <a:off x="4654334" y="5113803"/>
            <a:ext cx="2885875" cy="995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副主编</a:t>
            </a:r>
            <a:endParaRPr lang="zh-CN" altLang="en-US" sz="4000" b="1">
              <a:solidFill>
                <a:schemeClr val="bg1"/>
              </a:solidFill>
              <a:uFillTx/>
              <a:latin typeface="思源黑体 CN Bold" panose="020B0800000000000000" charset="-122"/>
              <a:ea typeface="思源黑体 CN Bold" panose="020B0800000000000000" charset="-122"/>
            </a:endParaRPr>
          </a:p>
        </p:txBody>
      </p:sp>
      <p:sp>
        <p:nvSpPr>
          <p:cNvPr id="11" name="矩形 10"/>
          <p:cNvSpPr/>
          <p:nvPr>
            <p:custDataLst>
              <p:tags r:id="rId10"/>
            </p:custDataLst>
          </p:nvPr>
        </p:nvSpPr>
        <p:spPr>
          <a:xfrm>
            <a:off x="8084245" y="5113803"/>
            <a:ext cx="2885875" cy="995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主</a:t>
            </a:r>
            <a:r>
              <a:rPr lang="en-US" altLang="zh-CN" sz="4000" b="1">
                <a:solidFill>
                  <a:schemeClr val="bg1"/>
                </a:solidFill>
                <a:uFillTx/>
                <a:latin typeface="思源黑体 CN Bold" panose="020B0800000000000000" charset="-122"/>
                <a:ea typeface="思源黑体 CN Bold" panose="020B0800000000000000" charset="-122"/>
              </a:rPr>
              <a:t>  </a:t>
            </a:r>
            <a:r>
              <a:rPr lang="zh-CN" altLang="en-US" sz="4000" b="1">
                <a:solidFill>
                  <a:schemeClr val="bg1"/>
                </a:solidFill>
                <a:uFillTx/>
                <a:latin typeface="思源黑体 CN Bold" panose="020B0800000000000000" charset="-122"/>
                <a:ea typeface="思源黑体 CN Bold" panose="020B0800000000000000" charset="-122"/>
              </a:rPr>
              <a:t>编</a:t>
            </a:r>
            <a:endParaRPr lang="zh-CN" altLang="en-US" sz="4000" b="1">
              <a:solidFill>
                <a:schemeClr val="bg1"/>
              </a:solidFill>
              <a:uFillTx/>
              <a:latin typeface="思源黑体 CN Bold" panose="020B0800000000000000" charset="-122"/>
              <a:ea typeface="思源黑体 CN Bold" panose="020B0800000000000000" charset="-122"/>
            </a:endParaRPr>
          </a:p>
        </p:txBody>
      </p:sp>
      <mc:AlternateContent xmlns:mc="http://schemas.openxmlformats.org/markup-compatibility/2006" xmlns:p14="http://schemas.microsoft.com/office/powerpoint/2010/main">
        <mc:Choice Requires="p14">
          <p:contentPart r:id="rId11" p14:bwMode="auto">
            <p14:nvContentPartPr>
              <p14:cNvPr id="12" name="墨迹 11"/>
              <p14:cNvContentPartPr/>
              <p14:nvPr>
                <p:custDataLst>
                  <p:tags r:id="rId12"/>
                </p:custDataLst>
              </p14:nvPr>
            </p14:nvContentPartPr>
            <p14:xfrm>
              <a:off x="875271" y="908780"/>
              <a:ext cx="3308662" cy="5358485"/>
            </p14:xfrm>
          </p:contentPart>
        </mc:Choice>
        <mc:Fallback xmlns="">
          <p:pic>
            <p:nvPicPr>
              <p:cNvPr id="12" name="墨迹 11"/>
            </p:nvPicPr>
            <p:blipFill>
              <a:blip r:embed="rId13"/>
            </p:blipFill>
            <p:spPr>
              <a:xfrm>
                <a:off x="875271" y="908780"/>
                <a:ext cx="3308662" cy="5358485"/>
              </a:xfrm>
              <a:prstGeom prst="rect"/>
            </p:spPr>
          </p:pic>
        </mc:Fallback>
      </mc:AlternateContent>
      <mc:AlternateContent xmlns:mc="http://schemas.openxmlformats.org/markup-compatibility/2006" xmlns:p14="http://schemas.microsoft.com/office/powerpoint/2010/main">
        <mc:Choice Requires="p14">
          <p:contentPart r:id="rId14" p14:bwMode="auto">
            <p14:nvContentPartPr>
              <p14:cNvPr id="13" name="墨迹 12"/>
              <p14:cNvContentPartPr/>
              <p14:nvPr>
                <p:custDataLst>
                  <p:tags r:id="rId15"/>
                </p:custDataLst>
              </p14:nvPr>
            </p14:nvContentPartPr>
            <p14:xfrm>
              <a:off x="4494994" y="902431"/>
              <a:ext cx="3201378" cy="5396574"/>
            </p14:xfrm>
          </p:contentPart>
        </mc:Choice>
        <mc:Fallback xmlns="">
          <p:pic>
            <p:nvPicPr>
              <p:cNvPr id="13" name="墨迹 12"/>
            </p:nvPicPr>
            <p:blipFill>
              <a:blip r:embed="rId16"/>
            </p:blipFill>
            <p:spPr>
              <a:xfrm>
                <a:off x="4494994" y="902431"/>
                <a:ext cx="3201378" cy="5396574"/>
              </a:xfrm>
              <a:prstGeom prst="rect"/>
            </p:spPr>
          </p:pic>
        </mc:Fallback>
      </mc:AlternateContent>
      <mc:AlternateContent xmlns:mc="http://schemas.openxmlformats.org/markup-compatibility/2006" xmlns:p14="http://schemas.microsoft.com/office/powerpoint/2010/main">
        <mc:Choice Requires="p14">
          <p:contentPart r:id="rId17" p14:bwMode="auto">
            <p14:nvContentPartPr>
              <p14:cNvPr id="14" name="墨迹 13"/>
              <p14:cNvContentPartPr/>
              <p14:nvPr>
                <p:custDataLst>
                  <p:tags r:id="rId18"/>
                </p:custDataLst>
              </p14:nvPr>
            </p14:nvContentPartPr>
            <p14:xfrm>
              <a:off x="7982040" y="902431"/>
              <a:ext cx="3194395" cy="5434662"/>
            </p14:xfrm>
          </p:contentPart>
        </mc:Choice>
        <mc:Fallback xmlns="">
          <p:pic>
            <p:nvPicPr>
              <p:cNvPr id="14" name="墨迹 13"/>
            </p:nvPicPr>
            <p:blipFill>
              <a:blip r:embed="rId19"/>
            </p:blipFill>
            <p:spPr>
              <a:xfrm>
                <a:off x="7982040" y="902431"/>
                <a:ext cx="3194395" cy="5434662"/>
              </a:xfrm>
              <a:prstGeom prst="rect"/>
            </p:spPr>
          </p:pic>
        </mc:Fallback>
      </mc:AlternateContent>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第二章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矿井建设</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70031" y="1387097"/>
            <a:ext cx="2203223"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设备安全升级</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924" cy="16087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100" kern="0" dirty="0">
                <a:solidFill>
                  <a:schemeClr val="tx1">
                    <a:lumMod val="85000"/>
                    <a:lumOff val="15000"/>
                  </a:schemeClr>
                </a:solidFill>
                <a:latin typeface="Arial" panose="020B0604020202020204" pitchFamily="34" charset="0"/>
                <a:sym typeface="+mn-ea"/>
              </a:rPr>
              <a:t>凿井绞车新增</a:t>
            </a:r>
            <a:r>
              <a:rPr lang="en-US" altLang="zh-CN" sz="1100" kern="0" dirty="0">
                <a:solidFill>
                  <a:schemeClr val="tx1">
                    <a:lumMod val="85000"/>
                    <a:lumOff val="15000"/>
                  </a:schemeClr>
                </a:solidFill>
                <a:latin typeface="Arial" panose="020B0604020202020204" pitchFamily="34" charset="0"/>
                <a:sym typeface="+mn-ea"/>
              </a:rPr>
              <a:t>6</a:t>
            </a:r>
            <a:r>
              <a:rPr lang="zh-CN" altLang="en-US" sz="1100" kern="0" dirty="0">
                <a:solidFill>
                  <a:schemeClr val="tx1">
                    <a:lumMod val="85000"/>
                    <a:lumOff val="15000"/>
                  </a:schemeClr>
                </a:solidFill>
                <a:latin typeface="Arial" panose="020B0604020202020204" pitchFamily="34" charset="0"/>
                <a:sym typeface="+mn-ea"/>
              </a:rPr>
              <a:t>项安全要求（第九十五条）；</a:t>
            </a:r>
            <a:endParaRPr lang="zh-CN" altLang="en-US" sz="11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100" kern="0" dirty="0">
                <a:solidFill>
                  <a:schemeClr val="tx1">
                    <a:lumMod val="85000"/>
                    <a:lumOff val="15000"/>
                  </a:schemeClr>
                </a:solidFill>
                <a:latin typeface="Arial" panose="020B0604020202020204" pitchFamily="34" charset="0"/>
                <a:sym typeface="+mn-ea"/>
              </a:rPr>
              <a:t>吊桶提升增加连接装置安全系数（第九十七条）；</a:t>
            </a:r>
            <a:endParaRPr lang="zh-CN" altLang="en-US" sz="11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100" kern="0" dirty="0">
                <a:solidFill>
                  <a:schemeClr val="tx1">
                    <a:lumMod val="85000"/>
                    <a:lumOff val="15000"/>
                  </a:schemeClr>
                </a:solidFill>
                <a:latin typeface="Arial" panose="020B0604020202020204" pitchFamily="34" charset="0"/>
                <a:sym typeface="+mn-ea"/>
              </a:rPr>
              <a:t>删除耙装机使用限制条款（第八十五条）</a:t>
            </a:r>
            <a:endParaRPr lang="zh-CN" altLang="en-US" sz="11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70031" y="4083806"/>
            <a:ext cx="216257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监测系统完善</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252762" cy="1213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000" kern="0" dirty="0">
                <a:solidFill>
                  <a:schemeClr val="tx1">
                    <a:lumMod val="85000"/>
                    <a:lumOff val="15000"/>
                  </a:schemeClr>
                </a:solidFill>
                <a:latin typeface="Arial" panose="020B0604020202020204" pitchFamily="34" charset="0"/>
                <a:sym typeface="+mn-ea"/>
              </a:rPr>
              <a:t>井筒掘砌期间视频监控要求（第一百零九条）；</a:t>
            </a:r>
            <a:endParaRPr lang="zh-CN" altLang="en-US" sz="10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000" kern="0" dirty="0">
                <a:solidFill>
                  <a:schemeClr val="tx1">
                    <a:lumMod val="85000"/>
                    <a:lumOff val="15000"/>
                  </a:schemeClr>
                </a:solidFill>
                <a:latin typeface="Arial" panose="020B0604020202020204" pitchFamily="34" charset="0"/>
                <a:sym typeface="+mn-ea"/>
              </a:rPr>
              <a:t>高瓦斯矿井本质安全型信号装置（第一百零九条）；</a:t>
            </a:r>
            <a:endParaRPr lang="zh-CN" altLang="en-US" sz="1000" kern="0" dirty="0">
              <a:solidFill>
                <a:schemeClr val="tx1">
                  <a:lumMod val="85000"/>
                  <a:lumOff val="15000"/>
                </a:schemeClr>
              </a:solidFill>
              <a:latin typeface="Arial" panose="020B0604020202020204" pitchFamily="34" charset="0"/>
              <a:sym typeface="+mn-ea"/>
            </a:endParaRPr>
          </a:p>
          <a:p>
            <a:pPr>
              <a:lnSpc>
                <a:spcPct val="130000"/>
              </a:lnSpc>
            </a:pPr>
            <a:r>
              <a:rPr lang="zh-CN" altLang="en-US" sz="1000" kern="0" dirty="0">
                <a:solidFill>
                  <a:schemeClr val="tx1">
                    <a:lumMod val="85000"/>
                    <a:lumOff val="15000"/>
                  </a:schemeClr>
                </a:solidFill>
                <a:latin typeface="Arial" panose="020B0604020202020204" pitchFamily="34" charset="0"/>
                <a:sym typeface="+mn-ea"/>
              </a:rPr>
              <a:t>分阶段形成永久监控系统（第一百零九条）</a:t>
            </a:r>
            <a:endParaRPr lang="zh-CN" altLang="en-US" sz="10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489181" y="1387097"/>
            <a:ext cx="2221006"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责任体系强化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480925" y="2017769"/>
            <a:ext cx="222926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000" kern="0" dirty="0">
                <a:solidFill>
                  <a:schemeClr val="tx1">
                    <a:lumMod val="85000"/>
                    <a:lumOff val="15000"/>
                  </a:schemeClr>
                </a:solidFill>
                <a:latin typeface="Arial" panose="020B0604020202020204" pitchFamily="34" charset="0"/>
                <a:sym typeface="+mn-ea"/>
              </a:rPr>
              <a:t>明确建设单位</a:t>
            </a:r>
            <a:r>
              <a:rPr lang="en-US" altLang="zh-CN" sz="1000" kern="0" dirty="0">
                <a:solidFill>
                  <a:schemeClr val="tx1">
                    <a:lumMod val="85000"/>
                    <a:lumOff val="15000"/>
                  </a:schemeClr>
                </a:solidFill>
                <a:latin typeface="Arial" panose="020B0604020202020204" pitchFamily="34" charset="0"/>
                <a:sym typeface="+mn-ea"/>
              </a:rPr>
              <a:t>4</a:t>
            </a:r>
            <a:r>
              <a:rPr lang="zh-CN" altLang="en-US" sz="1000" kern="0" dirty="0">
                <a:solidFill>
                  <a:schemeClr val="tx1">
                    <a:lumMod val="85000"/>
                    <a:lumOff val="15000"/>
                  </a:schemeClr>
                </a:solidFill>
                <a:latin typeface="Arial" panose="020B0604020202020204" pitchFamily="34" charset="0"/>
                <a:sym typeface="+mn-ea"/>
              </a:rPr>
              <a:t>项主体责任（第五十七条）；新增勘察</a:t>
            </a:r>
            <a:r>
              <a:rPr lang="en-US" altLang="zh-CN" sz="1000" kern="0" dirty="0">
                <a:solidFill>
                  <a:schemeClr val="tx1">
                    <a:lumMod val="85000"/>
                    <a:lumOff val="15000"/>
                  </a:schemeClr>
                </a:solidFill>
                <a:latin typeface="Arial" panose="020B0604020202020204" pitchFamily="34" charset="0"/>
                <a:sym typeface="+mn-ea"/>
              </a:rPr>
              <a:t>/</a:t>
            </a:r>
            <a:r>
              <a:rPr lang="zh-CN" altLang="en-US" sz="1000" kern="0" dirty="0">
                <a:solidFill>
                  <a:schemeClr val="tx1">
                    <a:lumMod val="85000"/>
                    <a:lumOff val="15000"/>
                  </a:schemeClr>
                </a:solidFill>
                <a:latin typeface="Arial" panose="020B0604020202020204" pitchFamily="34" charset="0"/>
                <a:sym typeface="+mn-ea"/>
              </a:rPr>
              <a:t>设计</a:t>
            </a:r>
            <a:r>
              <a:rPr lang="en-US" altLang="zh-CN" sz="1000" kern="0" dirty="0">
                <a:solidFill>
                  <a:schemeClr val="tx1">
                    <a:lumMod val="85000"/>
                    <a:lumOff val="15000"/>
                  </a:schemeClr>
                </a:solidFill>
                <a:latin typeface="Arial" panose="020B0604020202020204" pitchFamily="34" charset="0"/>
                <a:sym typeface="+mn-ea"/>
              </a:rPr>
              <a:t>/</a:t>
            </a:r>
            <a:r>
              <a:rPr lang="zh-CN" altLang="en-US" sz="1000" kern="0" dirty="0">
                <a:solidFill>
                  <a:schemeClr val="tx1">
                    <a:lumMod val="85000"/>
                    <a:lumOff val="15000"/>
                  </a:schemeClr>
                </a:solidFill>
                <a:latin typeface="Arial" panose="020B0604020202020204" pitchFamily="34" charset="0"/>
                <a:sym typeface="+mn-ea"/>
              </a:rPr>
              <a:t>监理单位安全责任（第五十八条）；钢丝绳管理责任主体改为施工单位（第一百零一条）</a:t>
            </a:r>
            <a:endParaRPr lang="zh-CN" altLang="en-US" sz="10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458696" y="2878988"/>
            <a:ext cx="2251492"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ctr"/>
            <a:r>
              <a:rPr lang="zh-CN" altLang="en-US" b="1" kern="0" dirty="0">
                <a:solidFill>
                  <a:schemeClr val="accent2"/>
                </a:solidFill>
                <a:latin typeface="Arial" panose="020B0604020202020204" pitchFamily="34" charset="0"/>
              </a:rPr>
              <a:t>施工工艺升级</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487276" y="3509660"/>
            <a:ext cx="222291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冻结法深度标准变更（第六十七条）；新增</a:t>
            </a:r>
            <a:r>
              <a:rPr lang="en-US" altLang="zh-CN" sz="1200" kern="0" dirty="0">
                <a:solidFill>
                  <a:schemeClr val="tx1">
                    <a:lumMod val="85000"/>
                    <a:lumOff val="15000"/>
                  </a:schemeClr>
                </a:solidFill>
                <a:latin typeface="Arial" panose="020B0604020202020204" pitchFamily="34" charset="0"/>
                <a:sym typeface="+mn-ea"/>
              </a:rPr>
              <a:t>TBM</a:t>
            </a:r>
            <a:r>
              <a:rPr lang="zh-CN" altLang="en-US" sz="1200" kern="0" dirty="0">
                <a:solidFill>
                  <a:schemeClr val="tx1">
                    <a:lumMod val="85000"/>
                    <a:lumOff val="15000"/>
                  </a:schemeClr>
                </a:solidFill>
                <a:latin typeface="Arial" panose="020B0604020202020204" pitchFamily="34" charset="0"/>
                <a:sym typeface="+mn-ea"/>
              </a:rPr>
              <a:t>掘进</a:t>
            </a:r>
            <a:r>
              <a:rPr lang="en-US" altLang="zh-CN" sz="1200" kern="0" dirty="0">
                <a:solidFill>
                  <a:schemeClr val="tx1">
                    <a:lumMod val="85000"/>
                    <a:lumOff val="15000"/>
                  </a:schemeClr>
                </a:solidFill>
                <a:latin typeface="Arial" panose="020B0604020202020204" pitchFamily="34" charset="0"/>
                <a:sym typeface="+mn-ea"/>
              </a:rPr>
              <a:t>7</a:t>
            </a:r>
            <a:r>
              <a:rPr lang="zh-CN" altLang="en-US" sz="1200" kern="0" dirty="0">
                <a:solidFill>
                  <a:schemeClr val="tx1">
                    <a:lumMod val="85000"/>
                    <a:lumOff val="15000"/>
                  </a:schemeClr>
                </a:solidFill>
                <a:latin typeface="Arial" panose="020B0604020202020204" pitchFamily="34" charset="0"/>
                <a:sym typeface="+mn-ea"/>
              </a:rPr>
              <a:t>项安全标准（第八十四条）；完善下料孔</a:t>
            </a:r>
            <a:r>
              <a:rPr lang="en-US" altLang="zh-CN" sz="1200" kern="0" dirty="0">
                <a:solidFill>
                  <a:schemeClr val="tx1">
                    <a:lumMod val="85000"/>
                    <a:lumOff val="15000"/>
                  </a:schemeClr>
                </a:solidFill>
                <a:latin typeface="Arial" panose="020B0604020202020204" pitchFamily="34" charset="0"/>
                <a:sym typeface="+mn-ea"/>
              </a:rPr>
              <a:t>5</a:t>
            </a:r>
            <a:r>
              <a:rPr lang="zh-CN" altLang="en-US" sz="1200" kern="0" dirty="0">
                <a:solidFill>
                  <a:schemeClr val="tx1">
                    <a:lumMod val="85000"/>
                    <a:lumOff val="15000"/>
                  </a:schemeClr>
                </a:solidFill>
                <a:latin typeface="Arial" panose="020B0604020202020204" pitchFamily="34" charset="0"/>
                <a:sym typeface="+mn-ea"/>
              </a:rPr>
              <a:t>项管理要求（第八十一条）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0"/>
            </p:custDataLst>
          </p:nvPr>
        </p:nvSpPr>
        <p:spPr>
          <a:xfrm>
            <a:off x="431386" y="4370879"/>
            <a:ext cx="2278802"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供电安全保障</a:t>
            </a:r>
            <a:endParaRPr lang="zh-CN" altLang="en-US" b="1" kern="0" dirty="0">
              <a:solidFill>
                <a:schemeClr val="accent1"/>
              </a:solidFill>
              <a:latin typeface="Arial" panose="020B0604020202020204" pitchFamily="34" charset="0"/>
            </a:endParaRPr>
          </a:p>
        </p:txBody>
      </p:sp>
      <p:sp>
        <p:nvSpPr>
          <p:cNvPr id="198" name="矩形 197"/>
          <p:cNvSpPr/>
          <p:nvPr>
            <p:custDataLst>
              <p:tags r:id="rId11"/>
            </p:custDataLst>
          </p:nvPr>
        </p:nvSpPr>
        <p:spPr>
          <a:xfrm>
            <a:off x="489816" y="5001551"/>
            <a:ext cx="22203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明确两回路电源来源（第九十三条）；建立分阶段实施要求（第九十三条）；新增钢丝绳缠绕层数限制（第九十四条）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2"/>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3"/>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4"/>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5"/>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4" name="任意多边形: 形状 36"/>
          <p:cNvSpPr/>
          <p:nvPr>
            <p:custDataLst>
              <p:tags r:id="rId16"/>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5" name="任意多边形: 形状 46"/>
          <p:cNvSpPr/>
          <p:nvPr>
            <p:custDataLst>
              <p:tags r:id="rId17"/>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8"/>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9"/>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0"/>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1"/>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2"/>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3"/>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4"/>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5"/>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6"/>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7"/>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8"/>
            </p:custDataLst>
          </p:nvPr>
        </p:nvPicPr>
        <p:blipFill>
          <a:blip/>
          <a:stretch>
            <a:fillRect/>
          </a:stretch>
        </p:blipFill>
        <p:spPr>
          <a:xfrm>
            <a:off x="6610128" y="2061593"/>
            <a:ext cx="360067" cy="360067"/>
          </a:xfrm>
          <a:prstGeom prst="rect">
            <a:avLst/>
          </a:prstGeom>
        </p:spPr>
      </p:pic>
    </p:spTree>
    <p:custDataLst>
      <p:tags r:id="rId29"/>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46</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第三章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采掘</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4" name="图表 3"/>
          <p:cNvGraphicFramePr/>
          <p:nvPr/>
        </p:nvGraphicFramePr>
        <p:xfrm>
          <a:off x="6099175" y="1647178"/>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第三章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采掘</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完善机械安全</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017770"/>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掘进机支护闭锁、煤仓智能监测、输送机限位装置等强制性要求（§</a:t>
            </a:r>
            <a:r>
              <a:rPr lang="en-US" altLang="zh-CN" sz="1200" kern="0" dirty="0">
                <a:solidFill>
                  <a:schemeClr val="tx1">
                    <a:lumMod val="85000"/>
                    <a:lumOff val="15000"/>
                  </a:schemeClr>
                </a:solidFill>
                <a:latin typeface="Arial" panose="020B0604020202020204" pitchFamily="34" charset="0"/>
                <a:sym typeface="+mn-ea"/>
              </a:rPr>
              <a:t>142/</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155</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89" name="矩形 188"/>
          <p:cNvSpPr/>
          <p:nvPr>
            <p:custDataLst>
              <p:tags r:id="rId4"/>
            </p:custDataLst>
          </p:nvPr>
        </p:nvSpPr>
        <p:spPr>
          <a:xfrm>
            <a:off x="9369714" y="2878989"/>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新增工艺规范</a:t>
            </a:r>
            <a:endParaRPr lang="zh-CN" altLang="en-US" b="1" kern="0" dirty="0">
              <a:solidFill>
                <a:schemeClr val="accent1"/>
              </a:solidFill>
              <a:latin typeface="Arial" panose="020B0604020202020204" pitchFamily="34" charset="0"/>
            </a:endParaRPr>
          </a:p>
        </p:txBody>
      </p:sp>
      <p:sp>
        <p:nvSpPr>
          <p:cNvPr id="190" name="矩形 189"/>
          <p:cNvSpPr/>
          <p:nvPr>
            <p:custDataLst>
              <p:tags r:id="rId5"/>
            </p:custDataLst>
          </p:nvPr>
        </p:nvSpPr>
        <p:spPr>
          <a:xfrm>
            <a:off x="9369714" y="350966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首次纳入综合机械化单元密实充填采煤工艺全流程管控（§</a:t>
            </a:r>
            <a:r>
              <a:rPr lang="en-US" altLang="zh-CN" sz="1200" kern="0" dirty="0">
                <a:solidFill>
                  <a:schemeClr val="tx1">
                    <a:lumMod val="85000"/>
                    <a:lumOff val="15000"/>
                  </a:schemeClr>
                </a:solidFill>
                <a:latin typeface="Arial" panose="020B0604020202020204" pitchFamily="34" charset="0"/>
                <a:sym typeface="+mn-ea"/>
              </a:rPr>
              <a:t>134</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6"/>
            </p:custDataLst>
          </p:nvPr>
        </p:nvSpPr>
        <p:spPr>
          <a:xfrm>
            <a:off x="9369714" y="4370880"/>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优化井巷维护</a:t>
            </a:r>
            <a:endParaRPr lang="zh-CN" altLang="en-US" b="1" kern="0" dirty="0">
              <a:solidFill>
                <a:schemeClr val="accent2"/>
              </a:solidFill>
              <a:latin typeface="Arial" panose="020B0604020202020204" pitchFamily="34" charset="0"/>
            </a:endParaRPr>
          </a:p>
        </p:txBody>
      </p:sp>
      <p:sp>
        <p:nvSpPr>
          <p:cNvPr id="192" name="矩形 191"/>
          <p:cNvSpPr/>
          <p:nvPr>
            <p:custDataLst>
              <p:tags r:id="rId7"/>
            </p:custDataLst>
          </p:nvPr>
        </p:nvSpPr>
        <p:spPr>
          <a:xfrm>
            <a:off x="9370031" y="5001551"/>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维修作业风速</a:t>
            </a:r>
            <a:r>
              <a:rPr lang="en-US" altLang="zh-CN" sz="1200" kern="0" dirty="0">
                <a:solidFill>
                  <a:schemeClr val="tx1">
                    <a:lumMod val="85000"/>
                    <a:lumOff val="15000"/>
                  </a:schemeClr>
                </a:solidFill>
                <a:latin typeface="Arial" panose="020B0604020202020204" pitchFamily="34" charset="0"/>
                <a:sym typeface="+mn-ea"/>
              </a:rPr>
              <a:t>≥0.25m/s</a:t>
            </a:r>
            <a:r>
              <a:rPr lang="zh-CN" altLang="en-US" sz="1200" kern="0" dirty="0">
                <a:solidFill>
                  <a:schemeClr val="tx1">
                    <a:lumMod val="85000"/>
                    <a:lumOff val="15000"/>
                  </a:schemeClr>
                </a:solidFill>
                <a:latin typeface="Arial" panose="020B0604020202020204" pitchFamily="34" charset="0"/>
                <a:sym typeface="+mn-ea"/>
              </a:rPr>
              <a:t>，严禁空顶作业和上下段同时施工（§</a:t>
            </a:r>
            <a:r>
              <a:rPr lang="en-US" altLang="zh-CN" sz="1200" kern="0" dirty="0">
                <a:solidFill>
                  <a:schemeClr val="tx1">
                    <a:lumMod val="85000"/>
                    <a:lumOff val="15000"/>
                  </a:schemeClr>
                </a:solidFill>
                <a:latin typeface="Arial" panose="020B0604020202020204" pitchFamily="34" charset="0"/>
                <a:sym typeface="+mn-ea"/>
              </a:rPr>
              <a:t>149</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8"/>
            </p:custDataLst>
          </p:nvPr>
        </p:nvSpPr>
        <p:spPr>
          <a:xfrm>
            <a:off x="765776"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强化超前探查</a:t>
            </a:r>
            <a:endParaRPr lang="zh-CN" altLang="en-US" b="1" kern="0" dirty="0">
              <a:solidFill>
                <a:schemeClr val="accent1"/>
              </a:solidFill>
              <a:latin typeface="Arial" panose="020B0604020202020204" pitchFamily="34" charset="0"/>
            </a:endParaRPr>
          </a:p>
        </p:txBody>
      </p:sp>
      <p:sp>
        <p:nvSpPr>
          <p:cNvPr id="194" name="矩形 193"/>
          <p:cNvSpPr/>
          <p:nvPr>
            <p:custDataLst>
              <p:tags r:id="rId9"/>
            </p:custDataLst>
          </p:nvPr>
        </p:nvSpPr>
        <p:spPr>
          <a:xfrm>
            <a:off x="644785" y="2017769"/>
            <a:ext cx="206540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老空区揭露必须</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先探后掘</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，增加物探</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钻探强制要求（§</a:t>
            </a:r>
            <a:r>
              <a:rPr lang="en-US" altLang="zh-CN" sz="1200" kern="0" dirty="0">
                <a:solidFill>
                  <a:schemeClr val="tx1">
                    <a:lumMod val="85000"/>
                    <a:lumOff val="15000"/>
                  </a:schemeClr>
                </a:solidFill>
                <a:latin typeface="Arial" panose="020B0604020202020204" pitchFamily="34" charset="0"/>
                <a:sym typeface="+mn-ea"/>
              </a:rPr>
              <a:t>115</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10"/>
            </p:custDataLst>
          </p:nvPr>
        </p:nvSpPr>
        <p:spPr>
          <a:xfrm>
            <a:off x="765776" y="2878989"/>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严格支护标准</a:t>
            </a:r>
            <a:endParaRPr lang="zh-CN" altLang="en-US" b="1" kern="0" dirty="0">
              <a:solidFill>
                <a:schemeClr val="accent2"/>
              </a:solidFill>
              <a:latin typeface="Arial" panose="020B0604020202020204" pitchFamily="34" charset="0"/>
            </a:endParaRPr>
          </a:p>
        </p:txBody>
      </p:sp>
      <p:sp>
        <p:nvSpPr>
          <p:cNvPr id="196" name="矩形 195"/>
          <p:cNvSpPr/>
          <p:nvPr>
            <p:custDataLst>
              <p:tags r:id="rId11"/>
            </p:custDataLst>
          </p:nvPr>
        </p:nvSpPr>
        <p:spPr>
          <a:xfrm>
            <a:off x="598422" y="3509660"/>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单体液压支柱初撑力统一为</a:t>
            </a:r>
            <a:r>
              <a:rPr lang="en-US" altLang="zh-CN" sz="1200" kern="0" dirty="0">
                <a:solidFill>
                  <a:schemeClr val="tx1">
                    <a:lumMod val="85000"/>
                    <a:lumOff val="15000"/>
                  </a:schemeClr>
                </a:solidFill>
                <a:latin typeface="Arial" panose="020B0604020202020204" pitchFamily="34" charset="0"/>
                <a:sym typeface="+mn-ea"/>
              </a:rPr>
              <a:t>≥90kN</a:t>
            </a:r>
            <a:r>
              <a:rPr lang="zh-CN" altLang="en-US" sz="1200" kern="0" dirty="0">
                <a:solidFill>
                  <a:schemeClr val="tx1">
                    <a:lumMod val="85000"/>
                    <a:lumOff val="15000"/>
                  </a:schemeClr>
                </a:solidFill>
                <a:latin typeface="Arial" panose="020B0604020202020204" pitchFamily="34" charset="0"/>
                <a:sym typeface="+mn-ea"/>
              </a:rPr>
              <a:t>，取消软岩例外（§</a:t>
            </a:r>
            <a:r>
              <a:rPr lang="en-US" altLang="zh-CN" sz="1200" kern="0" dirty="0">
                <a:solidFill>
                  <a:schemeClr val="tx1">
                    <a:lumMod val="85000"/>
                    <a:lumOff val="15000"/>
                  </a:schemeClr>
                </a:solidFill>
                <a:latin typeface="Arial" panose="020B0604020202020204" pitchFamily="34" charset="0"/>
                <a:sym typeface="+mn-ea"/>
              </a:rPr>
              <a:t>123</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2"/>
            </p:custDataLst>
          </p:nvPr>
        </p:nvSpPr>
        <p:spPr>
          <a:xfrm>
            <a:off x="765776" y="4370880"/>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细化巷道设计</a:t>
            </a:r>
            <a:endParaRPr lang="zh-CN" altLang="en-US" b="1" kern="0" dirty="0">
              <a:solidFill>
                <a:schemeClr val="accent1"/>
              </a:solidFill>
              <a:latin typeface="Arial" panose="020B0604020202020204" pitchFamily="34" charset="0"/>
            </a:endParaRPr>
          </a:p>
        </p:txBody>
      </p:sp>
      <p:sp>
        <p:nvSpPr>
          <p:cNvPr id="198" name="矩形 197"/>
          <p:cNvSpPr/>
          <p:nvPr>
            <p:custDataLst>
              <p:tags r:id="rId13"/>
            </p:custDataLst>
          </p:nvPr>
        </p:nvSpPr>
        <p:spPr>
          <a:xfrm>
            <a:off x="598422" y="5001551"/>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带式输送机巷道净高、拱脚高度、金属构件间距等新增量化指标（§</a:t>
            </a:r>
            <a:r>
              <a:rPr lang="en-US" altLang="zh-CN" sz="1200" kern="0" dirty="0">
                <a:solidFill>
                  <a:schemeClr val="tx1">
                    <a:lumMod val="85000"/>
                    <a:lumOff val="15000"/>
                  </a:schemeClr>
                </a:solidFill>
                <a:latin typeface="Arial" panose="020B0604020202020204" pitchFamily="34" charset="0"/>
                <a:sym typeface="+mn-ea"/>
              </a:rPr>
              <a:t>112</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4"/>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5"/>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6"/>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7"/>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3" name="任意多边形: 形状 35"/>
          <p:cNvSpPr/>
          <p:nvPr>
            <p:custDataLst>
              <p:tags r:id="rId18"/>
            </p:custDataLst>
          </p:nvPr>
        </p:nvSpPr>
        <p:spPr>
          <a:xfrm>
            <a:off x="8610748"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4" name="任意多边形: 形状 36"/>
          <p:cNvSpPr/>
          <p:nvPr>
            <p:custDataLst>
              <p:tags r:id="rId19"/>
            </p:custDataLst>
          </p:nvPr>
        </p:nvSpPr>
        <p:spPr>
          <a:xfrm>
            <a:off x="8610748" y="465287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06</a:t>
            </a:r>
            <a:endParaRPr lang="en-US" altLang="zh-CN" dirty="0">
              <a:solidFill>
                <a:srgbClr val="FFFFFF"/>
              </a:solidFill>
              <a:sym typeface="+mn-ea"/>
            </a:endParaRPr>
          </a:p>
        </p:txBody>
      </p:sp>
      <p:sp>
        <p:nvSpPr>
          <p:cNvPr id="205" name="任意多边形: 形状 46"/>
          <p:cNvSpPr/>
          <p:nvPr>
            <p:custDataLst>
              <p:tags r:id="rId20"/>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21"/>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22"/>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3"/>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7411646" y="3355327"/>
            <a:ext cx="360067" cy="360067"/>
          </a:xfrm>
          <a:prstGeom prst="rect">
            <a:avLst/>
          </a:prstGeom>
        </p:spPr>
      </p:pic>
      <p:sp>
        <p:nvSpPr>
          <p:cNvPr id="210" name="任意多边形: 形状 50"/>
          <p:cNvSpPr/>
          <p:nvPr>
            <p:custDataLst>
              <p:tags r:id="rId27"/>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5075682" y="4720830"/>
            <a:ext cx="360067" cy="360067"/>
          </a:xfrm>
          <a:prstGeom prst="rect">
            <a:avLst/>
          </a:prstGeom>
        </p:spPr>
      </p:pic>
      <p:sp>
        <p:nvSpPr>
          <p:cNvPr id="213" name="任意多边形: 形状 51"/>
          <p:cNvSpPr/>
          <p:nvPr>
            <p:custDataLst>
              <p:tags r:id="rId34"/>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8"/>
            </p:custDataLst>
          </p:nvPr>
        </p:nvPicPr>
        <p:blipFill>
          <a:blip r:embed="rId39">
            <a:extLst>
              <a:ext uri="{96DAC541-7B7A-43D3-8B79-37D633B846F1}">
                <asvg:svgBlip xmlns:asvg="http://schemas.microsoft.com/office/drawing/2016/SVG/main" r:embed="rId40"/>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6610128" y="2061593"/>
            <a:ext cx="360067" cy="360067"/>
          </a:xfrm>
          <a:prstGeom prst="rect">
            <a:avLst/>
          </a:prstGeom>
        </p:spPr>
      </p:pic>
      <p:pic>
        <p:nvPicPr>
          <p:cNvPr id="7" name="图片 6" descr="煤矿安全规程二维码"/>
          <p:cNvPicPr>
            <a:picLocks noChangeAspect="1"/>
          </p:cNvPicPr>
          <p:nvPr/>
        </p:nvPicPr>
        <p:blipFill>
          <a:blip r:embed="rId44"/>
          <a:stretch>
            <a:fillRect/>
          </a:stretch>
        </p:blipFill>
        <p:spPr>
          <a:xfrm>
            <a:off x="3684905" y="4333240"/>
            <a:ext cx="1965960" cy="1965960"/>
          </a:xfrm>
          <a:prstGeom prst="rect">
            <a:avLst/>
          </a:prstGeom>
        </p:spPr>
      </p:pic>
    </p:spTree>
    <p:custDataLst>
      <p:tags r:id="rId4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22</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32</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第四章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通风</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5" name="图表 4"/>
          <p:cNvGraphicFramePr/>
          <p:nvPr/>
        </p:nvGraphicFramePr>
        <p:xfrm>
          <a:off x="6099175" y="1556991"/>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第四章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通风</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425" y="1386840"/>
            <a:ext cx="270383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通风系统构建规范</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017770"/>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准备采区必须贯穿整个采区的通风系统（§</a:t>
            </a:r>
            <a:r>
              <a:rPr lang="en-US" altLang="zh-CN" sz="1200" kern="0" dirty="0">
                <a:solidFill>
                  <a:schemeClr val="tx1">
                    <a:lumMod val="85000"/>
                    <a:lumOff val="15000"/>
                  </a:schemeClr>
                </a:solidFill>
                <a:latin typeface="Arial" panose="020B0604020202020204" pitchFamily="34" charset="0"/>
                <a:sym typeface="+mn-ea"/>
              </a:rPr>
              <a:t>168</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89" name="矩形 188"/>
          <p:cNvSpPr/>
          <p:nvPr>
            <p:custDataLst>
              <p:tags r:id="rId4"/>
            </p:custDataLst>
          </p:nvPr>
        </p:nvSpPr>
        <p:spPr>
          <a:xfrm>
            <a:off x="9369714" y="2878989"/>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应急管理优化</a:t>
            </a:r>
            <a:endParaRPr lang="zh-CN" altLang="en-US" b="1" kern="0" dirty="0">
              <a:solidFill>
                <a:schemeClr val="accent1"/>
              </a:solidFill>
              <a:latin typeface="Arial" panose="020B0604020202020204" pitchFamily="34" charset="0"/>
            </a:endParaRPr>
          </a:p>
        </p:txBody>
      </p:sp>
      <p:sp>
        <p:nvSpPr>
          <p:cNvPr id="190" name="矩形 189"/>
          <p:cNvSpPr/>
          <p:nvPr>
            <p:custDataLst>
              <p:tags r:id="rId5"/>
            </p:custDataLst>
          </p:nvPr>
        </p:nvSpPr>
        <p:spPr>
          <a:xfrm>
            <a:off x="9369714" y="350966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主要通风机停运时撤至</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预案指定安全地带</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180</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6"/>
            </p:custDataLst>
          </p:nvPr>
        </p:nvSpPr>
        <p:spPr>
          <a:xfrm>
            <a:off x="9369714" y="4370880"/>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智能监测应用</a:t>
            </a:r>
            <a:endParaRPr lang="zh-CN" altLang="en-US" b="1" kern="0" dirty="0">
              <a:solidFill>
                <a:schemeClr val="accent2"/>
              </a:solidFill>
              <a:latin typeface="Arial" panose="020B0604020202020204" pitchFamily="34" charset="0"/>
            </a:endParaRPr>
          </a:p>
        </p:txBody>
      </p:sp>
      <p:sp>
        <p:nvSpPr>
          <p:cNvPr id="192" name="矩形 191"/>
          <p:cNvSpPr/>
          <p:nvPr>
            <p:custDataLst>
              <p:tags r:id="rId7"/>
            </p:custDataLst>
          </p:nvPr>
        </p:nvSpPr>
        <p:spPr>
          <a:xfrm>
            <a:off x="9370031" y="5001551"/>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实时风量监测点可替代人工测风（§</a:t>
            </a:r>
            <a:r>
              <a:rPr lang="en-US" altLang="zh-CN" sz="1200" kern="0" dirty="0">
                <a:solidFill>
                  <a:schemeClr val="tx1">
                    <a:lumMod val="85000"/>
                    <a:lumOff val="15000"/>
                  </a:schemeClr>
                </a:solidFill>
                <a:latin typeface="Arial" panose="020B0604020202020204" pitchFamily="34" charset="0"/>
                <a:sym typeface="+mn-ea"/>
              </a:rPr>
              <a:t>161</a:t>
            </a:r>
            <a:r>
              <a:rPr lang="zh-CN" altLang="en-US" sz="1200" kern="0" dirty="0">
                <a:solidFill>
                  <a:schemeClr val="tx1">
                    <a:lumMod val="85000"/>
                    <a:lumOff val="15000"/>
                  </a:schemeClr>
                </a:solidFill>
                <a:latin typeface="Arial" panose="020B0604020202020204" pitchFamily="34" charset="0"/>
                <a:sym typeface="+mn-ea"/>
              </a:rPr>
              <a:t>），视频监控数据保存</a:t>
            </a:r>
            <a:r>
              <a:rPr lang="en-US" altLang="zh-CN" sz="1200" kern="0" dirty="0">
                <a:solidFill>
                  <a:schemeClr val="tx1">
                    <a:lumMod val="85000"/>
                    <a:lumOff val="15000"/>
                  </a:schemeClr>
                </a:solidFill>
                <a:latin typeface="Arial" panose="020B0604020202020204" pitchFamily="34" charset="0"/>
                <a:sym typeface="+mn-ea"/>
              </a:rPr>
              <a:t>2</a:t>
            </a:r>
            <a:r>
              <a:rPr lang="zh-CN" altLang="en-US" sz="1200" kern="0" dirty="0">
                <a:solidFill>
                  <a:schemeClr val="tx1">
                    <a:lumMod val="85000"/>
                    <a:lumOff val="15000"/>
                  </a:schemeClr>
                </a:solidFill>
                <a:latin typeface="Arial" panose="020B0604020202020204" pitchFamily="34" charset="0"/>
                <a:sym typeface="+mn-ea"/>
              </a:rPr>
              <a:t>年（§</a:t>
            </a:r>
            <a:r>
              <a:rPr lang="en-US" altLang="zh-CN" sz="1200" kern="0" dirty="0">
                <a:solidFill>
                  <a:schemeClr val="tx1">
                    <a:lumMod val="85000"/>
                    <a:lumOff val="15000"/>
                  </a:schemeClr>
                </a:solidFill>
                <a:latin typeface="Arial" panose="020B0604020202020204" pitchFamily="34" charset="0"/>
                <a:sym typeface="+mn-ea"/>
              </a:rPr>
              <a:t>179</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8"/>
            </p:custDataLst>
          </p:nvPr>
        </p:nvSpPr>
        <p:spPr>
          <a:xfrm>
            <a:off x="321310" y="1386840"/>
            <a:ext cx="238887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通风参数精细化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9"/>
            </p:custDataLst>
          </p:nvPr>
        </p:nvSpPr>
        <p:spPr>
          <a:xfrm>
            <a:off x="644785" y="2017769"/>
            <a:ext cx="206540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a:t>
            </a:r>
            <a:r>
              <a:rPr lang="en-US" altLang="zh-CN" sz="1200" kern="0" dirty="0">
                <a:solidFill>
                  <a:schemeClr val="tx1">
                    <a:lumMod val="85000"/>
                    <a:lumOff val="15000"/>
                  </a:schemeClr>
                </a:solidFill>
                <a:latin typeface="Arial" panose="020B0604020202020204" pitchFamily="34" charset="0"/>
                <a:sym typeface="+mn-ea"/>
              </a:rPr>
              <a:t>5</a:t>
            </a:r>
            <a:r>
              <a:rPr lang="zh-CN" altLang="en-US" sz="1200" kern="0" dirty="0">
                <a:solidFill>
                  <a:schemeClr val="tx1">
                    <a:lumMod val="85000"/>
                    <a:lumOff val="15000"/>
                  </a:schemeClr>
                </a:solidFill>
                <a:latin typeface="Arial" panose="020B0604020202020204" pitchFamily="34" charset="0"/>
                <a:sym typeface="+mn-ea"/>
              </a:rPr>
              <a:t>类井筒风速限制（箕斗进风</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回风、带式输送机井筒等）</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10"/>
            </p:custDataLst>
          </p:nvPr>
        </p:nvSpPr>
        <p:spPr>
          <a:xfrm>
            <a:off x="765776" y="2878989"/>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局部通风升级</a:t>
            </a:r>
            <a:endParaRPr lang="zh-CN" altLang="en-US" b="1" kern="0" dirty="0">
              <a:solidFill>
                <a:schemeClr val="accent2"/>
              </a:solidFill>
              <a:latin typeface="Arial" panose="020B0604020202020204" pitchFamily="34" charset="0"/>
            </a:endParaRPr>
          </a:p>
        </p:txBody>
      </p:sp>
      <p:sp>
        <p:nvSpPr>
          <p:cNvPr id="196" name="矩形 195"/>
          <p:cNvSpPr/>
          <p:nvPr>
            <p:custDataLst>
              <p:tags r:id="rId11"/>
            </p:custDataLst>
          </p:nvPr>
        </p:nvSpPr>
        <p:spPr>
          <a:xfrm>
            <a:off x="598422" y="3509660"/>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允许除尘型抽出式通风，增加断电后人工启动要求（§</a:t>
            </a:r>
            <a:r>
              <a:rPr lang="en-US" altLang="zh-CN" sz="1200" kern="0" dirty="0">
                <a:solidFill>
                  <a:schemeClr val="tx1">
                    <a:lumMod val="85000"/>
                    <a:lumOff val="15000"/>
                  </a:schemeClr>
                </a:solidFill>
                <a:latin typeface="Arial" panose="020B0604020202020204" pitchFamily="34" charset="0"/>
                <a:sym typeface="+mn-ea"/>
              </a:rPr>
              <a:t>183</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2"/>
            </p:custDataLst>
          </p:nvPr>
        </p:nvSpPr>
        <p:spPr>
          <a:xfrm>
            <a:off x="90170" y="4370705"/>
            <a:ext cx="262001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充电硐室安全强化</a:t>
            </a:r>
            <a:endParaRPr lang="zh-CN" altLang="en-US" b="1" kern="0" dirty="0">
              <a:solidFill>
                <a:schemeClr val="accent1"/>
              </a:solidFill>
              <a:latin typeface="Arial" panose="020B0604020202020204" pitchFamily="34" charset="0"/>
            </a:endParaRPr>
          </a:p>
        </p:txBody>
      </p:sp>
      <p:sp>
        <p:nvSpPr>
          <p:cNvPr id="198" name="矩形 197"/>
          <p:cNvSpPr/>
          <p:nvPr>
            <p:custDataLst>
              <p:tags r:id="rId13"/>
            </p:custDataLst>
          </p:nvPr>
        </p:nvSpPr>
        <p:spPr>
          <a:xfrm>
            <a:off x="598422" y="5001551"/>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锂电池充电室独立通风</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自动灭火</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参数监测（§</a:t>
            </a:r>
            <a:r>
              <a:rPr lang="en-US" altLang="zh-CN" sz="1200" kern="0" dirty="0">
                <a:solidFill>
                  <a:schemeClr val="tx1">
                    <a:lumMod val="85000"/>
                    <a:lumOff val="15000"/>
                  </a:schemeClr>
                </a:solidFill>
                <a:latin typeface="Arial" panose="020B0604020202020204" pitchFamily="34" charset="0"/>
                <a:sym typeface="+mn-ea"/>
              </a:rPr>
              <a:t>186</a:t>
            </a:r>
            <a:r>
              <a:rPr lang="zh-CN" altLang="en-US"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4"/>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5"/>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6"/>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7"/>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3" name="任意多边形: 形状 35"/>
          <p:cNvSpPr/>
          <p:nvPr>
            <p:custDataLst>
              <p:tags r:id="rId18"/>
            </p:custDataLst>
          </p:nvPr>
        </p:nvSpPr>
        <p:spPr>
          <a:xfrm>
            <a:off x="8610748"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4" name="任意多边形: 形状 36"/>
          <p:cNvSpPr/>
          <p:nvPr>
            <p:custDataLst>
              <p:tags r:id="rId19"/>
            </p:custDataLst>
          </p:nvPr>
        </p:nvSpPr>
        <p:spPr>
          <a:xfrm>
            <a:off x="8610748" y="465287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06</a:t>
            </a:r>
            <a:endParaRPr lang="en-US" altLang="zh-CN" dirty="0">
              <a:solidFill>
                <a:srgbClr val="FFFFFF"/>
              </a:solidFill>
              <a:sym typeface="+mn-ea"/>
            </a:endParaRPr>
          </a:p>
        </p:txBody>
      </p:sp>
      <p:sp>
        <p:nvSpPr>
          <p:cNvPr id="205" name="任意多边形: 形状 46"/>
          <p:cNvSpPr/>
          <p:nvPr>
            <p:custDataLst>
              <p:tags r:id="rId20"/>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21"/>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22"/>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3"/>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7411646" y="3355327"/>
            <a:ext cx="360067" cy="360067"/>
          </a:xfrm>
          <a:prstGeom prst="rect">
            <a:avLst/>
          </a:prstGeom>
        </p:spPr>
      </p:pic>
      <p:sp>
        <p:nvSpPr>
          <p:cNvPr id="210" name="任意多边形: 形状 50"/>
          <p:cNvSpPr/>
          <p:nvPr>
            <p:custDataLst>
              <p:tags r:id="rId27"/>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5075682" y="4720830"/>
            <a:ext cx="360067" cy="360067"/>
          </a:xfrm>
          <a:prstGeom prst="rect">
            <a:avLst/>
          </a:prstGeom>
        </p:spPr>
      </p:pic>
      <p:sp>
        <p:nvSpPr>
          <p:cNvPr id="213" name="任意多边形: 形状 51"/>
          <p:cNvSpPr/>
          <p:nvPr>
            <p:custDataLst>
              <p:tags r:id="rId34"/>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8"/>
            </p:custDataLst>
          </p:nvPr>
        </p:nvPicPr>
        <p:blipFill>
          <a:blip r:embed="rId39">
            <a:extLst>
              <a:ext uri="{96DAC541-7B7A-43D3-8B79-37D633B846F1}">
                <asvg:svgBlip xmlns:asvg="http://schemas.microsoft.com/office/drawing/2016/SVG/main" r:embed="rId40"/>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6610128" y="2061593"/>
            <a:ext cx="360067" cy="360067"/>
          </a:xfrm>
          <a:prstGeom prst="rect">
            <a:avLst/>
          </a:prstGeom>
        </p:spPr>
      </p:pic>
      <p:sp>
        <p:nvSpPr>
          <p:cNvPr id="3" name="任意多边形: 形状 36"/>
          <p:cNvSpPr/>
          <p:nvPr>
            <p:custDataLst>
              <p:tags r:id="rId44"/>
            </p:custDataLst>
          </p:nvPr>
        </p:nvSpPr>
        <p:spPr>
          <a:xfrm>
            <a:off x="5737476" y="5590306"/>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07</a:t>
            </a:r>
            <a:endParaRPr lang="en-US" altLang="zh-CN" dirty="0">
              <a:solidFill>
                <a:srgbClr val="FFFFFF"/>
              </a:solidFill>
              <a:sym typeface="+mn-ea"/>
            </a:endParaRPr>
          </a:p>
        </p:txBody>
      </p:sp>
      <p:sp>
        <p:nvSpPr>
          <p:cNvPr id="5" name="矩形 4"/>
          <p:cNvSpPr/>
          <p:nvPr>
            <p:custDataLst>
              <p:tags r:id="rId45"/>
            </p:custDataLst>
          </p:nvPr>
        </p:nvSpPr>
        <p:spPr>
          <a:xfrm>
            <a:off x="3394075" y="5554345"/>
            <a:ext cx="220027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ctr"/>
            <a:r>
              <a:rPr lang="zh-CN" altLang="en-US" b="1" kern="0" dirty="0">
                <a:solidFill>
                  <a:schemeClr val="accent2"/>
                </a:solidFill>
                <a:latin typeface="Arial" panose="020B0604020202020204" pitchFamily="34" charset="0"/>
              </a:rPr>
              <a:t>设施可靠性提升</a:t>
            </a:r>
            <a:endParaRPr lang="zh-CN" altLang="en-US" b="1" kern="0" dirty="0">
              <a:solidFill>
                <a:schemeClr val="accent2"/>
              </a:solidFill>
              <a:latin typeface="Arial" panose="020B0604020202020204" pitchFamily="34" charset="0"/>
            </a:endParaRPr>
          </a:p>
        </p:txBody>
      </p:sp>
      <p:sp>
        <p:nvSpPr>
          <p:cNvPr id="6" name="文本框 5"/>
          <p:cNvSpPr txBox="1"/>
          <p:nvPr/>
        </p:nvSpPr>
        <p:spPr>
          <a:xfrm>
            <a:off x="6487232" y="5628412"/>
            <a:ext cx="2566510" cy="308032"/>
          </a:xfrm>
          <a:prstGeom prst="rect">
            <a:avLst/>
          </a:prstGeom>
          <a:solidFill>
            <a:schemeClr val="bg1"/>
          </a:solidFill>
        </p:spPr>
        <p:txBody>
          <a:bodyPr>
            <a:noAutofit/>
          </a:bodyPr>
          <a:p>
            <a:pPr marL="0" indent="0" algn="ctr"/>
            <a:r>
              <a:rPr lang="zh-CN" altLang="en-US" sz="1200" b="0" i="0">
                <a:solidFill>
                  <a:srgbClr val="000000"/>
                </a:solidFill>
                <a:latin typeface="思源黑体 CN Bold" panose="020B0800000000000000" charset="-122"/>
                <a:ea typeface="思源黑体 CN Bold" panose="020B0800000000000000" charset="-122"/>
              </a:rPr>
              <a:t>倾斜巷道风门设置倾角限制（＞</a:t>
            </a:r>
            <a:r>
              <a:rPr lang="en-US" altLang="zh-CN" sz="1200" b="0" i="0">
                <a:solidFill>
                  <a:srgbClr val="000000"/>
                </a:solidFill>
                <a:latin typeface="思源黑体 CN Bold" panose="020B0800000000000000" charset="-122"/>
                <a:ea typeface="思源黑体 CN Bold" panose="020B0800000000000000" charset="-122"/>
              </a:rPr>
              <a:t>8°</a:t>
            </a:r>
            <a:r>
              <a:rPr lang="zh-CN" altLang="en-US" sz="1200" b="0" i="0">
                <a:solidFill>
                  <a:srgbClr val="000000"/>
                </a:solidFill>
                <a:latin typeface="思源黑体 CN Bold" panose="020B0800000000000000" charset="-122"/>
                <a:ea typeface="思源黑体 CN Bold" panose="020B0800000000000000" charset="-122"/>
              </a:rPr>
              <a:t>）和防撞措施（§</a:t>
            </a:r>
            <a:r>
              <a:rPr lang="en-US" altLang="zh-CN" sz="1200" b="0" i="0">
                <a:solidFill>
                  <a:srgbClr val="000000"/>
                </a:solidFill>
                <a:latin typeface="思源黑体 CN Bold" panose="020B0800000000000000" charset="-122"/>
                <a:ea typeface="思源黑体 CN Bold" panose="020B0800000000000000" charset="-122"/>
              </a:rPr>
              <a:t>174</a:t>
            </a:r>
            <a:r>
              <a:rPr lang="zh-CN" altLang="en-US" sz="1200" b="0" i="0">
                <a:solidFill>
                  <a:srgbClr val="000000"/>
                </a:solidFill>
                <a:latin typeface="思源黑体 CN Bold" panose="020B0800000000000000" charset="-122"/>
                <a:ea typeface="思源黑体 CN Bold" panose="020B0800000000000000" charset="-122"/>
              </a:rPr>
              <a:t>）</a:t>
            </a:r>
            <a:endParaRPr lang="zh-CN" altLang="en-US" sz="1200" b="0" i="0">
              <a:solidFill>
                <a:srgbClr val="000000"/>
              </a:solidFill>
              <a:latin typeface="思源黑体 CN Bold" panose="020B0800000000000000" charset="-122"/>
              <a:ea typeface="思源黑体 CN Bold" panose="020B0800000000000000" charset="-122"/>
            </a:endParaRPr>
          </a:p>
        </p:txBody>
      </p:sp>
    </p:spTree>
    <p:custDataLst>
      <p:tags r:id="rId46"/>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77%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22</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第五章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瓦斯与煤尘爆炸防治</a:t>
            </a:r>
            <a:endParaRPr lang="zh-CN" altLang="en-US" sz="3110">
              <a:solidFill>
                <a:schemeClr val="accent4"/>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5" name="图表 4"/>
          <p:cNvGraphicFramePr/>
          <p:nvPr/>
        </p:nvGraphicFramePr>
        <p:xfrm>
          <a:off x="6099175" y="1628760"/>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第五章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瓦斯与煤尘爆炸防治</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2"/>
                </a:solidFill>
                <a:latin typeface="Arial" panose="020B0604020202020204" pitchFamily="34" charset="0"/>
              </a:rPr>
              <a:t>技术现代化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37661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引入机器人检查、远程控制、自动隔爆装置等现代技术，允许安全监控系统替代部分人工检查，推动煤矿安全管理智能化</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714" y="408380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r>
              <a:rPr lang="zh-CN" altLang="en-US" b="1" kern="0" dirty="0">
                <a:solidFill>
                  <a:schemeClr val="accent2"/>
                </a:solidFill>
                <a:latin typeface="Arial" panose="020B0604020202020204" pitchFamily="34" charset="0"/>
              </a:rPr>
              <a:t>责任明确化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增加</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安全检查工</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的断电权限，明确干式抽采需技术负责人审批，突出关键岗位的安全责任。</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765776"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标准严格化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644785" y="2376610"/>
            <a:ext cx="2105415" cy="1338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just">
              <a:lnSpc>
                <a:spcPct val="130000"/>
              </a:lnSpc>
            </a:pPr>
            <a:r>
              <a:rPr lang="zh-CN" altLang="en-US" sz="1200" kern="0" dirty="0">
                <a:solidFill>
                  <a:schemeClr val="tx1">
                    <a:lumMod val="85000"/>
                    <a:lumOff val="15000"/>
                  </a:schemeClr>
                </a:solidFill>
                <a:latin typeface="Arial" panose="020B0604020202020204" pitchFamily="34" charset="0"/>
                <a:sym typeface="+mn-ea"/>
              </a:rPr>
              <a:t>浓度阈值表述由</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超过</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改为</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达到</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，干式抽采增加浓度和煤尘限制，瓦斯排放严禁</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一风吹</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，体现了更严格的安全标准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765776" y="4027282"/>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管理精细化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598422" y="4657952"/>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just">
              <a:lnSpc>
                <a:spcPct val="130000"/>
              </a:lnSpc>
            </a:pPr>
            <a:r>
              <a:rPr lang="zh-CN" altLang="en-US" sz="1200" kern="0" dirty="0">
                <a:solidFill>
                  <a:schemeClr val="tx1">
                    <a:lumMod val="85000"/>
                    <a:lumOff val="15000"/>
                  </a:schemeClr>
                </a:solidFill>
                <a:latin typeface="Arial" panose="020B0604020202020204" pitchFamily="34" charset="0"/>
                <a:sym typeface="+mn-ea"/>
              </a:rPr>
              <a:t>新增低瓦斯矿井专项管理制度，参数测定范围扩大至邻近煤层，检查范围明确定义，提升了管理的精细程度</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0"/>
            </p:custDataLst>
          </p:nvPr>
        </p:nvSpPr>
        <p:spPr>
          <a:xfrm>
            <a:off x="2890879" y="202856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1"/>
            </p:custDataLst>
          </p:nvPr>
        </p:nvSpPr>
        <p:spPr>
          <a:xfrm>
            <a:off x="2890879" y="431435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2" name="任意多边形: 形状 34"/>
          <p:cNvSpPr/>
          <p:nvPr>
            <p:custDataLst>
              <p:tags r:id="rId12"/>
            </p:custDataLst>
          </p:nvPr>
        </p:nvSpPr>
        <p:spPr>
          <a:xfrm>
            <a:off x="8610748" y="2037458"/>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4" name="任意多边形: 形状 36"/>
          <p:cNvSpPr/>
          <p:nvPr>
            <p:custDataLst>
              <p:tags r:id="rId13"/>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5" name="任意多边形: 形状 46"/>
          <p:cNvSpPr/>
          <p:nvPr>
            <p:custDataLst>
              <p:tags r:id="rId14"/>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5"/>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6"/>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17"/>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7411646" y="3355327"/>
            <a:ext cx="360067" cy="360067"/>
          </a:xfrm>
          <a:prstGeom prst="rect">
            <a:avLst/>
          </a:prstGeom>
        </p:spPr>
      </p:pic>
      <p:sp>
        <p:nvSpPr>
          <p:cNvPr id="210" name="任意多边形: 形状 50"/>
          <p:cNvSpPr/>
          <p:nvPr>
            <p:custDataLst>
              <p:tags r:id="rId21"/>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5075682" y="4720830"/>
            <a:ext cx="360067" cy="360067"/>
          </a:xfrm>
          <a:prstGeom prst="rect">
            <a:avLst/>
          </a:prstGeom>
        </p:spPr>
      </p:pic>
      <p:sp>
        <p:nvSpPr>
          <p:cNvPr id="213" name="任意多边形: 形状 51"/>
          <p:cNvSpPr/>
          <p:nvPr>
            <p:custDataLst>
              <p:tags r:id="rId28"/>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9"/>
            </p:custDataLst>
          </p:nvPr>
        </p:nvPicPr>
        <p:blipFill>
          <a:blip r:embed="rId30">
            <a:extLst>
              <a:ext uri="{96DAC541-7B7A-43D3-8B79-37D633B846F1}">
                <asvg:svgBlip xmlns:asvg="http://schemas.microsoft.com/office/drawing/2016/SVG/main" r:embed="rId31"/>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2"/>
            </p:custDataLst>
          </p:nvPr>
        </p:nvPicPr>
        <p:blipFill>
          <a:blip r:embed="rId33">
            <a:extLst>
              <a:ext uri="{96DAC541-7B7A-43D3-8B79-37D633B846F1}">
                <asvg:svgBlip xmlns:asvg="http://schemas.microsoft.com/office/drawing/2016/SVG/main" r:embed="rId34"/>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6610128" y="2061593"/>
            <a:ext cx="360067" cy="360067"/>
          </a:xfrm>
          <a:prstGeom prst="rect">
            <a:avLst/>
          </a:prstGeom>
        </p:spPr>
      </p:pic>
    </p:spTree>
    <p:custDataLst>
      <p:tags r:id="rId38"/>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34</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第六章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煤与瓦斯突出防治</a:t>
            </a:r>
            <a:endParaRPr lang="zh-CN" altLang="en-US" sz="3110">
              <a:solidFill>
                <a:schemeClr val="accent4"/>
              </a:solidFill>
              <a:latin typeface="思源黑体 CN Bold" panose="020B0800000000000000" charset="-122"/>
              <a:ea typeface="思源黑体 CN Bold" panose="020B0800000000000000" charset="-122"/>
              <a:cs typeface="思源黑体 CN Bold" panose="020B0800000000000000" charset="-122"/>
              <a:sym typeface="+mn-ea"/>
            </a:endParaRPr>
          </a:p>
        </p:txBody>
      </p:sp>
      <p:graphicFrame>
        <p:nvGraphicFramePr>
          <p:cNvPr id="4" name="图表 3"/>
          <p:cNvGraphicFramePr/>
          <p:nvPr/>
        </p:nvGraphicFramePr>
        <p:xfrm>
          <a:off x="6288440" y="1624314"/>
          <a:ext cx="5451849" cy="4090792"/>
        </p:xfrm>
        <a:graphic>
          <a:graphicData uri="http://schemas.openxmlformats.org/drawingml/2006/chart">
            <c:chart xmlns:c="http://schemas.openxmlformats.org/drawingml/2006/chart" xmlns:r="http://schemas.openxmlformats.org/officeDocument/2006/relationships" r:id="rId1"/>
          </a:graphicData>
        </a:graphic>
      </p:graphicFrame>
      <p:pic>
        <p:nvPicPr>
          <p:cNvPr id="7" name="图片 6" descr="煤矿安全规程二维码"/>
          <p:cNvPicPr>
            <a:picLocks noChangeAspect="1"/>
          </p:cNvPicPr>
          <p:nvPr/>
        </p:nvPicPr>
        <p:blipFill>
          <a:blip r:embed="rId4"/>
          <a:stretch>
            <a:fillRect/>
          </a:stretch>
        </p:blipFill>
        <p:spPr>
          <a:xfrm>
            <a:off x="8043545" y="1269365"/>
            <a:ext cx="1965960" cy="196596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第六章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煤与瓦斯突出防治</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操作规范细化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37661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新增坡度大于</a:t>
            </a:r>
            <a:r>
              <a:rPr lang="en-US" altLang="zh-CN" sz="1200" kern="0" dirty="0">
                <a:solidFill>
                  <a:schemeClr val="tx1">
                    <a:lumMod val="85000"/>
                    <a:lumOff val="15000"/>
                  </a:schemeClr>
                </a:solidFill>
                <a:latin typeface="Arial" panose="020B0604020202020204" pitchFamily="34" charset="0"/>
                <a:sym typeface="+mn-ea"/>
              </a:rPr>
              <a:t>25</a:t>
            </a:r>
            <a:r>
              <a:rPr lang="en-US" altLang="en-US"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的上山掘进限制，扩大风镐使用禁令范围，明确水力挤出（挤压）措施禁用情形。</a:t>
            </a:r>
            <a:endParaRPr lang="en-US" altLang="zh-CN"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714" y="408380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监管体系完善</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增加</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煤矿安全监管部门</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和</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驻地矿山安全监察机构</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作为上报单位，建立突出预警机制，要求推进防突信息化管理。</a:t>
            </a:r>
            <a:endParaRPr lang="en-US" altLang="zh-CN"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765776"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管理责任强化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644785" y="2376610"/>
            <a:ext cx="2105415" cy="1338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明确防突机构负责人资质要求（煤矿相关专业大专以上学历，</a:t>
            </a:r>
            <a:r>
              <a:rPr lang="en-US" altLang="zh-CN" sz="1200" kern="0" dirty="0">
                <a:solidFill>
                  <a:schemeClr val="tx1">
                    <a:lumMod val="85000"/>
                    <a:lumOff val="15000"/>
                  </a:schemeClr>
                </a:solidFill>
                <a:latin typeface="Arial" panose="020B0604020202020204" pitchFamily="34" charset="0"/>
                <a:sym typeface="+mn-ea"/>
              </a:rPr>
              <a:t>5</a:t>
            </a:r>
            <a:r>
              <a:rPr lang="zh-CN" altLang="en-US" sz="1200" kern="0" dirty="0">
                <a:solidFill>
                  <a:schemeClr val="tx1">
                    <a:lumMod val="85000"/>
                    <a:lumOff val="15000"/>
                  </a:schemeClr>
                </a:solidFill>
                <a:latin typeface="Arial" panose="020B0604020202020204" pitchFamily="34" charset="0"/>
                <a:sym typeface="+mn-ea"/>
              </a:rPr>
              <a:t>年以上工作经验），规定防突技术人员配备标准，强调各级岗位责任。</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765776" y="4027282"/>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技术标准提升</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598422" y="4657952"/>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将选择性要求（</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可以</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）改为强制性要求（</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应当</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必须</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），增加非定向钻进工艺限制，完善瓦斯地质图标注要求。</a:t>
            </a:r>
            <a:endParaRPr lang="en-US" altLang="zh-CN"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0"/>
            </p:custDataLst>
          </p:nvPr>
        </p:nvSpPr>
        <p:spPr>
          <a:xfrm>
            <a:off x="2890879" y="202856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1"/>
            </p:custDataLst>
          </p:nvPr>
        </p:nvSpPr>
        <p:spPr>
          <a:xfrm>
            <a:off x="2890879" y="431435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2" name="任意多边形: 形状 34"/>
          <p:cNvSpPr/>
          <p:nvPr>
            <p:custDataLst>
              <p:tags r:id="rId12"/>
            </p:custDataLst>
          </p:nvPr>
        </p:nvSpPr>
        <p:spPr>
          <a:xfrm>
            <a:off x="8610748" y="2037458"/>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4" name="任意多边形: 形状 36"/>
          <p:cNvSpPr/>
          <p:nvPr>
            <p:custDataLst>
              <p:tags r:id="rId13"/>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5" name="任意多边形: 形状 46"/>
          <p:cNvSpPr/>
          <p:nvPr>
            <p:custDataLst>
              <p:tags r:id="rId14"/>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5"/>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6"/>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17"/>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7411646" y="3355327"/>
            <a:ext cx="360067" cy="360067"/>
          </a:xfrm>
          <a:prstGeom prst="rect">
            <a:avLst/>
          </a:prstGeom>
        </p:spPr>
      </p:pic>
      <p:sp>
        <p:nvSpPr>
          <p:cNvPr id="210" name="任意多边形: 形状 50"/>
          <p:cNvSpPr/>
          <p:nvPr>
            <p:custDataLst>
              <p:tags r:id="rId21"/>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5075682" y="4720830"/>
            <a:ext cx="360067" cy="360067"/>
          </a:xfrm>
          <a:prstGeom prst="rect">
            <a:avLst/>
          </a:prstGeom>
        </p:spPr>
      </p:pic>
      <p:sp>
        <p:nvSpPr>
          <p:cNvPr id="213" name="任意多边形: 形状 51"/>
          <p:cNvSpPr/>
          <p:nvPr>
            <p:custDataLst>
              <p:tags r:id="rId28"/>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9"/>
            </p:custDataLst>
          </p:nvPr>
        </p:nvPicPr>
        <p:blipFill>
          <a:blip r:embed="rId30">
            <a:extLst>
              <a:ext uri="{96DAC541-7B7A-43D3-8B79-37D633B846F1}">
                <asvg:svgBlip xmlns:asvg="http://schemas.microsoft.com/office/drawing/2016/SVG/main" r:embed="rId31"/>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2"/>
            </p:custDataLst>
          </p:nvPr>
        </p:nvPicPr>
        <p:blipFill>
          <a:blip r:embed="rId33">
            <a:extLst>
              <a:ext uri="{96DAC541-7B7A-43D3-8B79-37D633B846F1}">
                <asvg:svgBlip xmlns:asvg="http://schemas.microsoft.com/office/drawing/2016/SVG/main" r:embed="rId34"/>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6610128" y="2061593"/>
            <a:ext cx="360067" cy="360067"/>
          </a:xfrm>
          <a:prstGeom prst="rect">
            <a:avLst/>
          </a:prstGeom>
        </p:spPr>
      </p:pic>
    </p:spTree>
    <p:custDataLst>
      <p:tags r:id="rId38"/>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42</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第七章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防灭火</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4" name="图表 3"/>
          <p:cNvGraphicFramePr/>
          <p:nvPr/>
        </p:nvGraphicFramePr>
        <p:xfrm>
          <a:off x="6243347" y="1647178"/>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 name="图片 11"/>
          <p:cNvPicPr>
            <a:picLocks noChangeAspect="1"/>
          </p:cNvPicPr>
          <p:nvPr/>
        </p:nvPicPr>
        <p:blipFill>
          <a:blip r:embed="rId1"/>
          <a:stretch>
            <a:fillRect/>
          </a:stretch>
        </p:blipFill>
        <p:spPr>
          <a:xfrm>
            <a:off x="-7620" y="1125855"/>
            <a:ext cx="2705100" cy="3476625"/>
          </a:xfrm>
          <a:prstGeom prst="rect">
            <a:avLst/>
          </a:prstGeom>
        </p:spPr>
      </p:pic>
      <p:pic>
        <p:nvPicPr>
          <p:cNvPr id="14" name="图片 13"/>
          <p:cNvPicPr>
            <a:picLocks noChangeAspect="1"/>
          </p:cNvPicPr>
          <p:nvPr/>
        </p:nvPicPr>
        <p:blipFill>
          <a:blip r:embed="rId2"/>
          <a:stretch>
            <a:fillRect/>
          </a:stretch>
        </p:blipFill>
        <p:spPr>
          <a:xfrm>
            <a:off x="2905760" y="1158875"/>
            <a:ext cx="2847340" cy="3415665"/>
          </a:xfrm>
          <a:prstGeom prst="rect">
            <a:avLst/>
          </a:prstGeom>
        </p:spPr>
      </p:pic>
      <p:pic>
        <p:nvPicPr>
          <p:cNvPr id="17" name="图片 16"/>
          <p:cNvPicPr>
            <a:picLocks noChangeAspect="1"/>
          </p:cNvPicPr>
          <p:nvPr/>
        </p:nvPicPr>
        <p:blipFill>
          <a:blip r:embed="rId3"/>
          <a:stretch>
            <a:fillRect/>
          </a:stretch>
        </p:blipFill>
        <p:spPr>
          <a:xfrm>
            <a:off x="9051925" y="1184275"/>
            <a:ext cx="2507615" cy="3506470"/>
          </a:xfrm>
          <a:prstGeom prst="rect">
            <a:avLst/>
          </a:prstGeom>
        </p:spPr>
      </p:pic>
      <p:sp>
        <p:nvSpPr>
          <p:cNvPr id="3" name="矩形 2"/>
          <p:cNvSpPr/>
          <p:nvPr>
            <p:custDataLst>
              <p:tags r:id="rId4"/>
            </p:custDataLst>
          </p:nvPr>
        </p:nvSpPr>
        <p:spPr>
          <a:xfrm>
            <a:off x="194310" y="4942205"/>
            <a:ext cx="2355215" cy="93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主</a:t>
            </a:r>
            <a:r>
              <a:rPr lang="en-US" altLang="zh-CN" sz="4000" b="1">
                <a:solidFill>
                  <a:schemeClr val="bg1"/>
                </a:solidFill>
                <a:uFillTx/>
                <a:latin typeface="思源黑体 CN Bold" panose="020B0800000000000000" charset="-122"/>
                <a:ea typeface="思源黑体 CN Bold" panose="020B0800000000000000" charset="-122"/>
              </a:rPr>
              <a:t> </a:t>
            </a:r>
            <a:r>
              <a:rPr lang="zh-CN" altLang="en-US" sz="4000" b="1">
                <a:solidFill>
                  <a:schemeClr val="bg1"/>
                </a:solidFill>
                <a:uFillTx/>
                <a:latin typeface="思源黑体 CN Bold" panose="020B0800000000000000" charset="-122"/>
                <a:ea typeface="思源黑体 CN Bold" panose="020B0800000000000000" charset="-122"/>
              </a:rPr>
              <a:t>编</a:t>
            </a:r>
            <a:endParaRPr lang="zh-CN" altLang="en-US" sz="4000" b="1">
              <a:solidFill>
                <a:schemeClr val="bg1"/>
              </a:solidFill>
              <a:uFillTx/>
              <a:latin typeface="思源黑体 CN Bold" panose="020B0800000000000000" charset="-122"/>
              <a:ea typeface="思源黑体 CN Bold" panose="020B0800000000000000" charset="-122"/>
            </a:endParaRPr>
          </a:p>
        </p:txBody>
      </p:sp>
      <p:sp>
        <p:nvSpPr>
          <p:cNvPr id="2" name="矩形 1"/>
          <p:cNvSpPr/>
          <p:nvPr>
            <p:custDataLst>
              <p:tags r:id="rId5"/>
            </p:custDataLst>
          </p:nvPr>
        </p:nvSpPr>
        <p:spPr>
          <a:xfrm>
            <a:off x="3074670" y="4942205"/>
            <a:ext cx="2496185" cy="964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副主编</a:t>
            </a:r>
            <a:endParaRPr lang="zh-CN" altLang="en-US" sz="4000" b="1">
              <a:solidFill>
                <a:schemeClr val="bg1"/>
              </a:solidFill>
              <a:uFillTx/>
              <a:latin typeface="思源黑体 CN Bold" panose="020B0800000000000000" charset="-122"/>
              <a:ea typeface="思源黑体 CN Bold" panose="020B0800000000000000" charset="-122"/>
            </a:endParaRPr>
          </a:p>
        </p:txBody>
      </p:sp>
      <p:sp>
        <p:nvSpPr>
          <p:cNvPr id="4" name="矩形 3"/>
          <p:cNvSpPr/>
          <p:nvPr>
            <p:custDataLst>
              <p:tags r:id="rId6"/>
            </p:custDataLst>
          </p:nvPr>
        </p:nvSpPr>
        <p:spPr>
          <a:xfrm>
            <a:off x="5955030" y="4942205"/>
            <a:ext cx="2573020" cy="964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副主任</a:t>
            </a:r>
            <a:endParaRPr lang="zh-CN" altLang="en-US" sz="4000" b="1">
              <a:solidFill>
                <a:schemeClr val="bg1"/>
              </a:solidFill>
              <a:uFillTx/>
              <a:latin typeface="思源黑体 CN Bold" panose="020B0800000000000000" charset="-122"/>
              <a:ea typeface="思源黑体 CN Bold" panose="020B0800000000000000" charset="-122"/>
            </a:endParaRPr>
          </a:p>
        </p:txBody>
      </p:sp>
      <p:sp>
        <p:nvSpPr>
          <p:cNvPr id="5" name="矩形 4"/>
          <p:cNvSpPr/>
          <p:nvPr>
            <p:custDataLst>
              <p:tags r:id="rId7"/>
            </p:custDataLst>
          </p:nvPr>
        </p:nvSpPr>
        <p:spPr>
          <a:xfrm>
            <a:off x="8912429" y="4911238"/>
            <a:ext cx="2885875" cy="995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chemeClr val="bg1"/>
                </a:solidFill>
                <a:uFillTx/>
                <a:latin typeface="思源黑体 CN Bold" panose="020B0800000000000000" charset="-122"/>
                <a:ea typeface="思源黑体 CN Bold" panose="020B0800000000000000" charset="-122"/>
              </a:rPr>
              <a:t>主</a:t>
            </a:r>
            <a:r>
              <a:rPr lang="en-US" altLang="zh-CN" sz="4000" b="1">
                <a:solidFill>
                  <a:schemeClr val="bg1"/>
                </a:solidFill>
                <a:uFillTx/>
                <a:latin typeface="思源黑体 CN Bold" panose="020B0800000000000000" charset="-122"/>
                <a:ea typeface="思源黑体 CN Bold" panose="020B0800000000000000" charset="-122"/>
              </a:rPr>
              <a:t> </a:t>
            </a:r>
            <a:r>
              <a:rPr lang="zh-CN" altLang="en-US" sz="4000" b="1">
                <a:solidFill>
                  <a:schemeClr val="bg1"/>
                </a:solidFill>
                <a:uFillTx/>
                <a:latin typeface="思源黑体 CN Bold" panose="020B0800000000000000" charset="-122"/>
                <a:ea typeface="思源黑体 CN Bold" panose="020B0800000000000000" charset="-122"/>
              </a:rPr>
              <a:t>审</a:t>
            </a:r>
            <a:endParaRPr lang="zh-CN" altLang="en-US" sz="4000" b="1">
              <a:solidFill>
                <a:schemeClr val="bg1"/>
              </a:solidFill>
              <a:uFillTx/>
              <a:latin typeface="思源黑体 CN Bold" panose="020B0800000000000000" charset="-122"/>
              <a:ea typeface="思源黑体 CN Bold" panose="020B0800000000000000" charset="-122"/>
            </a:endParaRPr>
          </a:p>
        </p:txBody>
      </p:sp>
      <p:pic>
        <p:nvPicPr>
          <p:cNvPr id="6" name="图片 5"/>
          <p:cNvPicPr>
            <a:picLocks noChangeAspect="1"/>
          </p:cNvPicPr>
          <p:nvPr/>
        </p:nvPicPr>
        <p:blipFill>
          <a:blip r:embed="rId8"/>
          <a:stretch>
            <a:fillRect/>
          </a:stretch>
        </p:blipFill>
        <p:spPr>
          <a:xfrm>
            <a:off x="5961380" y="1010920"/>
            <a:ext cx="2726690" cy="3680460"/>
          </a:xfrm>
          <a:prstGeom prst="rect">
            <a:avLst/>
          </a:prstGeom>
        </p:spPr>
      </p:pic>
      <p:pic>
        <p:nvPicPr>
          <p:cNvPr id="7" name="图片 6" descr="煤矿安全规程二维码"/>
          <p:cNvPicPr>
            <a:picLocks noChangeAspect="1"/>
          </p:cNvPicPr>
          <p:nvPr/>
        </p:nvPicPr>
        <p:blipFill>
          <a:blip r:embed="rId9"/>
          <a:stretch>
            <a:fillRect/>
          </a:stretch>
        </p:blipFill>
        <p:spPr>
          <a:xfrm>
            <a:off x="5116195" y="2446655"/>
            <a:ext cx="1965960" cy="1965960"/>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第七章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防灭火</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技术要求提升</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37661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提高消防设施标准（</a:t>
            </a:r>
            <a:r>
              <a:rPr lang="en-US" altLang="zh-CN" sz="1200" kern="0" dirty="0">
                <a:solidFill>
                  <a:schemeClr val="tx1">
                    <a:lumMod val="85000"/>
                    <a:lumOff val="15000"/>
                  </a:schemeClr>
                </a:solidFill>
                <a:latin typeface="Arial" panose="020B0604020202020204" pitchFamily="34" charset="0"/>
                <a:sym typeface="+mn-ea"/>
              </a:rPr>
              <a:t>247</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248</a:t>
            </a:r>
            <a:r>
              <a:rPr lang="zh-CN" altLang="en-US" sz="1200" kern="0" dirty="0">
                <a:solidFill>
                  <a:schemeClr val="tx1">
                    <a:lumMod val="85000"/>
                    <a:lumOff val="15000"/>
                  </a:schemeClr>
                </a:solidFill>
                <a:latin typeface="Arial" panose="020B0604020202020204" pitchFamily="34" charset="0"/>
                <a:sym typeface="+mn-ea"/>
              </a:rPr>
              <a:t>条），扩大防灭火技术应用范围（</a:t>
            </a:r>
            <a:r>
              <a:rPr lang="en-US" altLang="zh-CN" sz="1200" kern="0" dirty="0">
                <a:solidFill>
                  <a:schemeClr val="tx1">
                    <a:lumMod val="85000"/>
                    <a:lumOff val="15000"/>
                  </a:schemeClr>
                </a:solidFill>
                <a:latin typeface="Arial" panose="020B0604020202020204" pitchFamily="34" charset="0"/>
                <a:sym typeface="+mn-ea"/>
              </a:rPr>
              <a:t>273</a:t>
            </a:r>
            <a:r>
              <a:rPr lang="zh-CN" altLang="en-US" sz="1200" kern="0" dirty="0">
                <a:solidFill>
                  <a:schemeClr val="tx1">
                    <a:lumMod val="85000"/>
                    <a:lumOff val="15000"/>
                  </a:schemeClr>
                </a:solidFill>
                <a:latin typeface="Arial" panose="020B0604020202020204" pitchFamily="34" charset="0"/>
                <a:sym typeface="+mn-ea"/>
              </a:rPr>
              <a:t>条），优化技术措施（</a:t>
            </a:r>
            <a:r>
              <a:rPr lang="en-US" altLang="zh-CN" sz="1200" kern="0" dirty="0">
                <a:solidFill>
                  <a:schemeClr val="tx1">
                    <a:lumMod val="85000"/>
                    <a:lumOff val="15000"/>
                  </a:schemeClr>
                </a:solidFill>
                <a:latin typeface="Arial" panose="020B0604020202020204" pitchFamily="34" charset="0"/>
                <a:sym typeface="+mn-ea"/>
              </a:rPr>
              <a:t>265</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275</a:t>
            </a:r>
            <a:r>
              <a:rPr lang="zh-CN" altLang="en-US" sz="1200" kern="0" dirty="0">
                <a:solidFill>
                  <a:schemeClr val="tx1">
                    <a:lumMod val="85000"/>
                    <a:lumOff val="15000"/>
                  </a:schemeClr>
                </a:solidFill>
                <a:latin typeface="Arial" panose="020B0604020202020204" pitchFamily="34" charset="0"/>
                <a:sym typeface="+mn-ea"/>
              </a:rPr>
              <a:t>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714" y="408380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安全措施细化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细化爆炸性火区封闭程序（</a:t>
            </a:r>
            <a:r>
              <a:rPr lang="en-US" altLang="zh-CN" sz="1200" kern="0" dirty="0">
                <a:solidFill>
                  <a:schemeClr val="tx1">
                    <a:lumMod val="85000"/>
                    <a:lumOff val="15000"/>
                  </a:schemeClr>
                </a:solidFill>
                <a:latin typeface="Arial" panose="020B0604020202020204" pitchFamily="34" charset="0"/>
                <a:sym typeface="+mn-ea"/>
              </a:rPr>
              <a:t>278</a:t>
            </a:r>
            <a:r>
              <a:rPr lang="zh-CN" altLang="en-US" sz="1200" kern="0" dirty="0">
                <a:solidFill>
                  <a:schemeClr val="tx1">
                    <a:lumMod val="85000"/>
                    <a:lumOff val="15000"/>
                  </a:schemeClr>
                </a:solidFill>
                <a:latin typeface="Arial" panose="020B0604020202020204" pitchFamily="34" charset="0"/>
                <a:sym typeface="+mn-ea"/>
              </a:rPr>
              <a:t>条），完善密闭墙设计标准（</a:t>
            </a:r>
            <a:r>
              <a:rPr lang="en-US" altLang="zh-CN" sz="1200" kern="0" dirty="0">
                <a:solidFill>
                  <a:schemeClr val="tx1">
                    <a:lumMod val="85000"/>
                    <a:lumOff val="15000"/>
                  </a:schemeClr>
                </a:solidFill>
                <a:latin typeface="Arial" panose="020B0604020202020204" pitchFamily="34" charset="0"/>
                <a:sym typeface="+mn-ea"/>
              </a:rPr>
              <a:t>280</a:t>
            </a:r>
            <a:r>
              <a:rPr lang="zh-CN" altLang="en-US" sz="1200" kern="0" dirty="0">
                <a:solidFill>
                  <a:schemeClr val="tx1">
                    <a:lumMod val="85000"/>
                    <a:lumOff val="15000"/>
                  </a:schemeClr>
                </a:solidFill>
                <a:latin typeface="Arial" panose="020B0604020202020204" pitchFamily="34" charset="0"/>
                <a:sym typeface="+mn-ea"/>
              </a:rPr>
              <a:t>条），规范启封操作流程（</a:t>
            </a:r>
            <a:r>
              <a:rPr lang="en-US" altLang="zh-CN" sz="1200" kern="0" dirty="0">
                <a:solidFill>
                  <a:schemeClr val="tx1">
                    <a:lumMod val="85000"/>
                    <a:lumOff val="15000"/>
                  </a:schemeClr>
                </a:solidFill>
                <a:latin typeface="Arial" panose="020B0604020202020204" pitchFamily="34" charset="0"/>
                <a:sym typeface="+mn-ea"/>
              </a:rPr>
              <a:t>282</a:t>
            </a:r>
            <a:r>
              <a:rPr lang="zh-CN" altLang="en-US" sz="1200" kern="0" dirty="0">
                <a:solidFill>
                  <a:schemeClr val="tx1">
                    <a:lumMod val="85000"/>
                    <a:lumOff val="15000"/>
                  </a:schemeClr>
                </a:solidFill>
                <a:latin typeface="Arial" panose="020B0604020202020204" pitchFamily="34" charset="0"/>
                <a:sym typeface="+mn-ea"/>
              </a:rPr>
              <a:t>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765776" y="2965999"/>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管理体系强化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644785" y="3596671"/>
            <a:ext cx="2105415" cy="1338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完善防灭火责任体系，新增动火作业票制度（</a:t>
            </a:r>
            <a:r>
              <a:rPr lang="en-US" altLang="zh-CN" sz="1200" kern="0" dirty="0">
                <a:solidFill>
                  <a:schemeClr val="tx1">
                    <a:lumMod val="85000"/>
                    <a:lumOff val="15000"/>
                  </a:schemeClr>
                </a:solidFill>
                <a:latin typeface="Arial" panose="020B0604020202020204" pitchFamily="34" charset="0"/>
                <a:sym typeface="+mn-ea"/>
              </a:rPr>
              <a:t>245</a:t>
            </a:r>
            <a:r>
              <a:rPr lang="zh-CN" altLang="en-US" sz="1200" kern="0" dirty="0">
                <a:solidFill>
                  <a:schemeClr val="tx1">
                    <a:lumMod val="85000"/>
                    <a:lumOff val="15000"/>
                  </a:schemeClr>
                </a:solidFill>
                <a:latin typeface="Arial" panose="020B0604020202020204" pitchFamily="34" charset="0"/>
                <a:sym typeface="+mn-ea"/>
              </a:rPr>
              <a:t>条），明确技术负责人职责（</a:t>
            </a:r>
            <a:r>
              <a:rPr lang="en-US" altLang="zh-CN" sz="1200" kern="0" dirty="0">
                <a:solidFill>
                  <a:schemeClr val="tx1">
                    <a:lumMod val="85000"/>
                    <a:lumOff val="15000"/>
                  </a:schemeClr>
                </a:solidFill>
                <a:latin typeface="Arial" panose="020B0604020202020204" pitchFamily="34" charset="0"/>
                <a:sym typeface="+mn-ea"/>
              </a:rPr>
              <a:t>263</a:t>
            </a:r>
            <a:r>
              <a:rPr lang="zh-CN" altLang="en-US" sz="1200" kern="0" dirty="0">
                <a:solidFill>
                  <a:schemeClr val="tx1">
                    <a:lumMod val="85000"/>
                    <a:lumOff val="15000"/>
                  </a:schemeClr>
                </a:solidFill>
                <a:latin typeface="Arial" panose="020B0604020202020204" pitchFamily="34" charset="0"/>
                <a:sym typeface="+mn-ea"/>
              </a:rPr>
              <a:t>条），提高管理要求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8"/>
            </p:custDataLst>
          </p:nvPr>
        </p:nvSpPr>
        <p:spPr>
          <a:xfrm>
            <a:off x="2890879" y="324862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2" name="任意多边形: 形状 34"/>
          <p:cNvSpPr/>
          <p:nvPr>
            <p:custDataLst>
              <p:tags r:id="rId9"/>
            </p:custDataLst>
          </p:nvPr>
        </p:nvSpPr>
        <p:spPr>
          <a:xfrm>
            <a:off x="8610748" y="2037458"/>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4" name="任意多边形: 形状 36"/>
          <p:cNvSpPr/>
          <p:nvPr>
            <p:custDataLst>
              <p:tags r:id="rId10"/>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5" name="任意多边形: 形状 46"/>
          <p:cNvSpPr/>
          <p:nvPr>
            <p:custDataLst>
              <p:tags r:id="rId11"/>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2"/>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3"/>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14"/>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15"/>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16"/>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17"/>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18"/>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19"/>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0"/>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1"/>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2"/>
            </p:custDataLst>
          </p:nvPr>
        </p:nvPicPr>
        <p:blipFill>
          <a:blip/>
          <a:stretch>
            <a:fillRect/>
          </a:stretch>
        </p:blipFill>
        <p:spPr>
          <a:xfrm>
            <a:off x="6610128" y="2061593"/>
            <a:ext cx="360067" cy="360067"/>
          </a:xfrm>
          <a:prstGeom prst="rect">
            <a:avLst/>
          </a:prstGeom>
        </p:spPr>
      </p:pic>
    </p:spTree>
    <p:custDataLst>
      <p:tags r:id="rId23"/>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44</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第八章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防治水</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5955003" y="1626854"/>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第八章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防治水</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完善治理体系</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37661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增加地面区域治理技术，优化防水闸门系统</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714" y="408380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细化作业程序</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完善老空水探查验证流程，规范放水操作</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765776" y="1745938"/>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强化监测预警</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644785" y="2376610"/>
            <a:ext cx="2105415" cy="1338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建立水害风险监测系统，实现涌水量远程监测</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765776" y="4027282"/>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规范技术管理</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598422" y="4657952"/>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提高探放水专业要求，禁止非专用设备作业</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0"/>
            </p:custDataLst>
          </p:nvPr>
        </p:nvSpPr>
        <p:spPr>
          <a:xfrm>
            <a:off x="2890879" y="202856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1"/>
            </p:custDataLst>
          </p:nvPr>
        </p:nvSpPr>
        <p:spPr>
          <a:xfrm>
            <a:off x="2890879" y="431435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2" name="任意多边形: 形状 34"/>
          <p:cNvSpPr/>
          <p:nvPr>
            <p:custDataLst>
              <p:tags r:id="rId12"/>
            </p:custDataLst>
          </p:nvPr>
        </p:nvSpPr>
        <p:spPr>
          <a:xfrm>
            <a:off x="8610748" y="2037458"/>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4" name="任意多边形: 形状 36"/>
          <p:cNvSpPr/>
          <p:nvPr>
            <p:custDataLst>
              <p:tags r:id="rId13"/>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5" name="任意多边形: 形状 46"/>
          <p:cNvSpPr/>
          <p:nvPr>
            <p:custDataLst>
              <p:tags r:id="rId14"/>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5"/>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6"/>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17"/>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18"/>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19"/>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0"/>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1"/>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2"/>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3"/>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4"/>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5"/>
            </p:custDataLst>
          </p:nvPr>
        </p:nvPicPr>
        <p:blipFill>
          <a:blip/>
          <a:stretch>
            <a:fillRect/>
          </a:stretch>
        </p:blipFill>
        <p:spPr>
          <a:xfrm>
            <a:off x="6610128" y="2061593"/>
            <a:ext cx="360067" cy="360067"/>
          </a:xfrm>
          <a:prstGeom prst="rect">
            <a:avLst/>
          </a:prstGeom>
        </p:spPr>
      </p:pic>
      <p:pic>
        <p:nvPicPr>
          <p:cNvPr id="7" name="图片 6" descr="煤矿安全规程二维码"/>
          <p:cNvPicPr>
            <a:picLocks noChangeAspect="1"/>
          </p:cNvPicPr>
          <p:nvPr/>
        </p:nvPicPr>
        <p:blipFill>
          <a:blip r:embed="rId26"/>
          <a:stretch>
            <a:fillRect/>
          </a:stretch>
        </p:blipFill>
        <p:spPr>
          <a:xfrm>
            <a:off x="3362960" y="4462145"/>
            <a:ext cx="1965960" cy="1965960"/>
          </a:xfrm>
          <a:prstGeom prst="rect">
            <a:avLst/>
          </a:prstGeom>
        </p:spPr>
      </p:pic>
    </p:spTree>
    <p:custDataLst>
      <p:tags r:id="rId27"/>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33</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第九章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冲击地压防治</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4" name="图表 3"/>
          <p:cNvGraphicFramePr/>
          <p:nvPr/>
        </p:nvGraphicFramePr>
        <p:xfrm>
          <a:off x="6259225" y="1602720"/>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第九章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冲击地压防治</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425" y="1746250"/>
            <a:ext cx="238442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安全防护系统化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37661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建立</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分区、分类、分时段</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限员管理模式，扩大个体防护范围，新增爆破安全距离，细化巷道支护要求。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425" y="4083685"/>
            <a:ext cx="255778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rgbClr val="FF0000"/>
                </a:solidFill>
                <a:latin typeface="Arial" panose="020B0604020202020204" pitchFamily="34" charset="0"/>
              </a:rPr>
              <a:t>风险防控前置化</a:t>
            </a:r>
            <a:endParaRPr lang="zh-CN" altLang="en-US" b="1" kern="0" dirty="0">
              <a:solidFill>
                <a:srgbClr val="FF0000"/>
              </a:solidFill>
              <a:latin typeface="Arial" panose="020B0604020202020204" pitchFamily="34" charset="0"/>
            </a:endParaRPr>
          </a:p>
        </p:txBody>
      </p:sp>
      <p:sp>
        <p:nvSpPr>
          <p:cNvPr id="192" name="矩形 191"/>
          <p:cNvSpPr/>
          <p:nvPr>
            <p:custDataLst>
              <p:tags r:id="rId5"/>
            </p:custDataLst>
          </p:nvPr>
        </p:nvSpPr>
        <p:spPr>
          <a:xfrm>
            <a:off x="9370031" y="4714478"/>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新增强冲击地压煤层开采禁令，扩大复合灾害防治范围，强化工作面恢复生产前风险评估要求。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386715" y="1746250"/>
            <a:ext cx="232346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管理体系专业化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644785" y="2376610"/>
            <a:ext cx="2105415" cy="1338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明确防冲机构设置标准和人员资质要求，建立</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区域先行、局部跟进</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的防治原则，完善防冲规划和日分析制度。</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377825" y="4027170"/>
            <a:ext cx="233235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技术标准精准化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598422" y="4657952"/>
            <a:ext cx="2111766"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将预测改为评价并分级管理，新增顶板压裂等先进技术措施，完善防冲预测图编制要求，强化保护层开采规定。</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0"/>
            </p:custDataLst>
          </p:nvPr>
        </p:nvSpPr>
        <p:spPr>
          <a:xfrm>
            <a:off x="2890879" y="202856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1"/>
            </p:custDataLst>
          </p:nvPr>
        </p:nvSpPr>
        <p:spPr>
          <a:xfrm>
            <a:off x="2890879" y="431435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2" name="任意多边形: 形状 34"/>
          <p:cNvSpPr/>
          <p:nvPr>
            <p:custDataLst>
              <p:tags r:id="rId12"/>
            </p:custDataLst>
          </p:nvPr>
        </p:nvSpPr>
        <p:spPr>
          <a:xfrm>
            <a:off x="8610748" y="2037458"/>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4" name="任意多边形: 形状 36"/>
          <p:cNvSpPr/>
          <p:nvPr>
            <p:custDataLst>
              <p:tags r:id="rId13"/>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5" name="任意多边形: 形状 46"/>
          <p:cNvSpPr/>
          <p:nvPr>
            <p:custDataLst>
              <p:tags r:id="rId14"/>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5"/>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6"/>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17"/>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18"/>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19"/>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0"/>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1"/>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2"/>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3"/>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4"/>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5"/>
            </p:custDataLst>
          </p:nvPr>
        </p:nvPicPr>
        <p:blipFill>
          <a:blip/>
          <a:stretch>
            <a:fillRect/>
          </a:stretch>
        </p:blipFill>
        <p:spPr>
          <a:xfrm>
            <a:off x="6610128" y="2061593"/>
            <a:ext cx="360067" cy="360067"/>
          </a:xfrm>
          <a:prstGeom prst="rect">
            <a:avLst/>
          </a:prstGeom>
        </p:spPr>
      </p:pic>
    </p:spTree>
    <p:custDataLst>
      <p:tags r:id="rId26"/>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47</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第十章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爆炸物品和井下爆破</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170943" y="1647178"/>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第十章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爆炸物品和井下爆破</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安全管理强化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924" cy="16087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加强爆炸物品全流程管控，特别是电子雷管管理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425" y="4083685"/>
            <a:ext cx="254317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与技术进步同步</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252762" cy="1213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nSpc>
                <a:spcPct val="130000"/>
              </a:lnSpc>
            </a:pPr>
            <a:r>
              <a:rPr lang="zh-CN" altLang="en-US" sz="1200" kern="0" dirty="0">
                <a:solidFill>
                  <a:schemeClr val="tx1">
                    <a:lumMod val="85000"/>
                    <a:lumOff val="15000"/>
                  </a:schemeClr>
                </a:solidFill>
                <a:latin typeface="Arial" panose="020B0604020202020204" pitchFamily="34" charset="0"/>
                <a:sym typeface="+mn-ea"/>
              </a:rPr>
              <a:t>根据行业技术发展更新规程要求，保持先进性</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765776"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技术升级</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480925" y="2017769"/>
            <a:ext cx="222926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全面推广数码电子雷管技术，淘汰传统电雷管</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620016" y="2878988"/>
            <a:ext cx="2090172"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ctr"/>
            <a:r>
              <a:rPr lang="zh-CN" altLang="en-US" b="1" kern="0" dirty="0">
                <a:solidFill>
                  <a:schemeClr val="accent2"/>
                </a:solidFill>
                <a:latin typeface="Arial" panose="020B0604020202020204" pitchFamily="34" charset="0"/>
              </a:rPr>
              <a:t>术语规范化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487276" y="3509660"/>
            <a:ext cx="222291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统一专业术语表述，提高规程的严谨性</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0"/>
            </p:custDataLst>
          </p:nvPr>
        </p:nvSpPr>
        <p:spPr>
          <a:xfrm>
            <a:off x="765776" y="4370880"/>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操作标准化</a:t>
            </a:r>
            <a:endParaRPr lang="zh-CN" altLang="en-US" b="1" kern="0" dirty="0">
              <a:solidFill>
                <a:schemeClr val="accent1"/>
              </a:solidFill>
              <a:latin typeface="Arial" panose="020B0604020202020204" pitchFamily="34" charset="0"/>
            </a:endParaRPr>
          </a:p>
        </p:txBody>
      </p:sp>
      <p:sp>
        <p:nvSpPr>
          <p:cNvPr id="198" name="矩形 197"/>
          <p:cNvSpPr/>
          <p:nvPr>
            <p:custDataLst>
              <p:tags r:id="rId11"/>
            </p:custDataLst>
          </p:nvPr>
        </p:nvSpPr>
        <p:spPr>
          <a:xfrm>
            <a:off x="489816" y="5001551"/>
            <a:ext cx="22203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优化爆破操作流程，明确关键环节要求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2"/>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3"/>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4"/>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5"/>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4" name="任意多边形: 形状 36"/>
          <p:cNvSpPr/>
          <p:nvPr>
            <p:custDataLst>
              <p:tags r:id="rId16"/>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5" name="任意多边形: 形状 46"/>
          <p:cNvSpPr/>
          <p:nvPr>
            <p:custDataLst>
              <p:tags r:id="rId17"/>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8"/>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9"/>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0"/>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1"/>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2"/>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3"/>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4"/>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5"/>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6"/>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7"/>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8"/>
            </p:custDataLst>
          </p:nvPr>
        </p:nvPicPr>
        <p:blipFill>
          <a:blip/>
          <a:stretch>
            <a:fillRect/>
          </a:stretch>
        </p:blipFill>
        <p:spPr>
          <a:xfrm>
            <a:off x="6610128" y="2061593"/>
            <a:ext cx="360067" cy="360067"/>
          </a:xfrm>
          <a:prstGeom prst="rect">
            <a:avLst/>
          </a:prstGeom>
        </p:spPr>
      </p:pic>
    </p:spTree>
    <p:custDataLst>
      <p:tags r:id="rId29"/>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33</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61</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第十一章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运输、提升和空气压缩机</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algn="ct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099175" y="1556991"/>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第十一章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运输、提升和空气压缩机</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特殊工况管理</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924" cy="16087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a:t>
            </a:r>
            <a:r>
              <a:rPr lang="en-US" altLang="zh-CN" sz="1200" kern="0" dirty="0">
                <a:solidFill>
                  <a:schemeClr val="tx1">
                    <a:lumMod val="85000"/>
                    <a:lumOff val="15000"/>
                  </a:schemeClr>
                </a:solidFill>
                <a:latin typeface="Arial" panose="020B0604020202020204" pitchFamily="34" charset="0"/>
                <a:sym typeface="+mn-ea"/>
              </a:rPr>
              <a:t>3</a:t>
            </a:r>
            <a:r>
              <a:rPr lang="zh-CN" altLang="en-US" sz="1200" kern="0" dirty="0">
                <a:solidFill>
                  <a:schemeClr val="tx1">
                    <a:lumMod val="85000"/>
                    <a:lumOff val="15000"/>
                  </a:schemeClr>
                </a:solidFill>
                <a:latin typeface="Arial" panose="020B0604020202020204" pitchFamily="34" charset="0"/>
                <a:sym typeface="+mn-ea"/>
              </a:rPr>
              <a:t>类专项措施（</a:t>
            </a:r>
            <a:r>
              <a:rPr lang="en-US" altLang="zh-CN" sz="1200" kern="0" dirty="0">
                <a:solidFill>
                  <a:schemeClr val="tx1">
                    <a:lumMod val="85000"/>
                    <a:lumOff val="15000"/>
                  </a:schemeClr>
                </a:solidFill>
                <a:latin typeface="Arial" panose="020B0604020202020204" pitchFamily="34" charset="0"/>
                <a:sym typeface="+mn-ea"/>
              </a:rPr>
              <a:t>419</a:t>
            </a:r>
            <a:r>
              <a:rPr lang="zh-CN" altLang="en-US" sz="1200" kern="0" dirty="0">
                <a:solidFill>
                  <a:schemeClr val="tx1">
                    <a:lumMod val="85000"/>
                    <a:lumOff val="15000"/>
                  </a:schemeClr>
                </a:solidFill>
                <a:latin typeface="Arial" panose="020B0604020202020204" pitchFamily="34" charset="0"/>
                <a:sym typeface="+mn-ea"/>
              </a:rPr>
              <a:t>条卡轨乘人装置、</a:t>
            </a:r>
            <a:r>
              <a:rPr lang="en-US" altLang="zh-CN" sz="1200" kern="0" dirty="0">
                <a:solidFill>
                  <a:schemeClr val="tx1">
                    <a:lumMod val="85000"/>
                    <a:lumOff val="15000"/>
                  </a:schemeClr>
                </a:solidFill>
                <a:latin typeface="Arial" panose="020B0604020202020204" pitchFamily="34" charset="0"/>
                <a:sym typeface="+mn-ea"/>
              </a:rPr>
              <a:t>427</a:t>
            </a:r>
            <a:r>
              <a:rPr lang="zh-CN" altLang="en-US" sz="1200" kern="0" dirty="0">
                <a:solidFill>
                  <a:schemeClr val="tx1">
                    <a:lumMod val="85000"/>
                    <a:lumOff val="15000"/>
                  </a:schemeClr>
                </a:solidFill>
                <a:latin typeface="Arial" panose="020B0604020202020204" pitchFamily="34" charset="0"/>
                <a:sym typeface="+mn-ea"/>
              </a:rPr>
              <a:t>条无轨胶轮车制动试验）</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714" y="408380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检测检验强化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252762" cy="1213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增加</a:t>
            </a:r>
            <a:r>
              <a:rPr lang="en-US" altLang="zh-CN" sz="1200" kern="0" dirty="0">
                <a:solidFill>
                  <a:schemeClr val="tx1">
                    <a:lumMod val="85000"/>
                    <a:lumOff val="15000"/>
                  </a:schemeClr>
                </a:solidFill>
                <a:latin typeface="Arial" panose="020B0604020202020204" pitchFamily="34" charset="0"/>
                <a:sym typeface="+mn-ea"/>
              </a:rPr>
              <a:t>9</a:t>
            </a:r>
            <a:r>
              <a:rPr lang="zh-CN" altLang="en-US" sz="1200" kern="0" dirty="0">
                <a:solidFill>
                  <a:schemeClr val="tx1">
                    <a:lumMod val="85000"/>
                    <a:lumOff val="15000"/>
                  </a:schemeClr>
                </a:solidFill>
                <a:latin typeface="Arial" panose="020B0604020202020204" pitchFamily="34" charset="0"/>
                <a:sym typeface="+mn-ea"/>
              </a:rPr>
              <a:t>项定期检测要求（如</a:t>
            </a:r>
            <a:r>
              <a:rPr lang="en-US" altLang="zh-CN" sz="1200" kern="0" dirty="0">
                <a:solidFill>
                  <a:schemeClr val="tx1">
                    <a:lumMod val="85000"/>
                    <a:lumOff val="15000"/>
                  </a:schemeClr>
                </a:solidFill>
                <a:latin typeface="Arial" panose="020B0604020202020204" pitchFamily="34" charset="0"/>
                <a:sym typeface="+mn-ea"/>
              </a:rPr>
              <a:t>418</a:t>
            </a:r>
            <a:r>
              <a:rPr lang="zh-CN" altLang="en-US" sz="1200" kern="0" dirty="0">
                <a:solidFill>
                  <a:schemeClr val="tx1">
                    <a:lumMod val="85000"/>
                    <a:lumOff val="15000"/>
                  </a:schemeClr>
                </a:solidFill>
                <a:latin typeface="Arial" panose="020B0604020202020204" pitchFamily="34" charset="0"/>
                <a:sym typeface="+mn-ea"/>
              </a:rPr>
              <a:t>条每周闸瓦检查、</a:t>
            </a:r>
            <a:r>
              <a:rPr lang="en-US" altLang="zh-CN" sz="1200" kern="0" dirty="0">
                <a:solidFill>
                  <a:schemeClr val="tx1">
                    <a:lumMod val="85000"/>
                    <a:lumOff val="15000"/>
                  </a:schemeClr>
                </a:solidFill>
                <a:latin typeface="Arial" panose="020B0604020202020204" pitchFamily="34" charset="0"/>
                <a:sym typeface="+mn-ea"/>
              </a:rPr>
              <a:t>454</a:t>
            </a:r>
            <a:r>
              <a:rPr lang="zh-CN" altLang="en-US" sz="1200" kern="0" dirty="0">
                <a:solidFill>
                  <a:schemeClr val="tx1">
                    <a:lumMod val="85000"/>
                    <a:lumOff val="15000"/>
                  </a:schemeClr>
                </a:solidFill>
                <a:latin typeface="Arial" panose="020B0604020202020204" pitchFamily="34" charset="0"/>
                <a:sym typeface="+mn-ea"/>
              </a:rPr>
              <a:t>条提升系统年检）</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765776"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安全防护升级</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480925" y="2017769"/>
            <a:ext cx="222926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a:t>
            </a:r>
            <a:r>
              <a:rPr lang="en-US" altLang="zh-CN" sz="1200" kern="0" dirty="0">
                <a:solidFill>
                  <a:schemeClr val="tx1">
                    <a:lumMod val="85000"/>
                    <a:lumOff val="15000"/>
                  </a:schemeClr>
                </a:solidFill>
                <a:latin typeface="Arial" panose="020B0604020202020204" pitchFamily="34" charset="0"/>
                <a:sym typeface="+mn-ea"/>
              </a:rPr>
              <a:t>17</a:t>
            </a:r>
            <a:r>
              <a:rPr lang="zh-CN" altLang="en-US" sz="1200" kern="0" dirty="0">
                <a:solidFill>
                  <a:schemeClr val="tx1">
                    <a:lumMod val="85000"/>
                    <a:lumOff val="15000"/>
                  </a:schemeClr>
                </a:solidFill>
                <a:latin typeface="Arial" panose="020B0604020202020204" pitchFamily="34" charset="0"/>
                <a:sym typeface="+mn-ea"/>
              </a:rPr>
              <a:t>项保护装置要求（如</a:t>
            </a:r>
            <a:r>
              <a:rPr lang="en-US" altLang="zh-CN" sz="1200" kern="0" dirty="0">
                <a:solidFill>
                  <a:schemeClr val="tx1">
                    <a:lumMod val="85000"/>
                    <a:lumOff val="15000"/>
                  </a:schemeClr>
                </a:solidFill>
                <a:latin typeface="Arial" panose="020B0604020202020204" pitchFamily="34" charset="0"/>
                <a:sym typeface="+mn-ea"/>
              </a:rPr>
              <a:t>410</a:t>
            </a:r>
            <a:r>
              <a:rPr lang="zh-CN" altLang="en-US" sz="1200" kern="0" dirty="0">
                <a:solidFill>
                  <a:schemeClr val="tx1">
                    <a:lumMod val="85000"/>
                    <a:lumOff val="15000"/>
                  </a:schemeClr>
                </a:solidFill>
                <a:latin typeface="Arial" panose="020B0604020202020204" pitchFamily="34" charset="0"/>
                <a:sym typeface="+mn-ea"/>
              </a:rPr>
              <a:t>条拉线急停闭锁、</a:t>
            </a:r>
            <a:r>
              <a:rPr lang="en-US" altLang="zh-CN" sz="1200" kern="0" dirty="0">
                <a:solidFill>
                  <a:schemeClr val="tx1">
                    <a:lumMod val="85000"/>
                    <a:lumOff val="15000"/>
                  </a:schemeClr>
                </a:solidFill>
                <a:latin typeface="Arial" panose="020B0604020202020204" pitchFamily="34" charset="0"/>
                <a:sym typeface="+mn-ea"/>
              </a:rPr>
              <a:t>459</a:t>
            </a:r>
            <a:r>
              <a:rPr lang="zh-CN" altLang="en-US" sz="1200" kern="0" dirty="0">
                <a:solidFill>
                  <a:schemeClr val="tx1">
                    <a:lumMod val="85000"/>
                    <a:lumOff val="15000"/>
                  </a:schemeClr>
                </a:solidFill>
                <a:latin typeface="Arial" panose="020B0604020202020204" pitchFamily="34" charset="0"/>
                <a:sym typeface="+mn-ea"/>
              </a:rPr>
              <a:t>条滑绳保护）</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48260" y="2879090"/>
            <a:ext cx="266192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ctr"/>
            <a:r>
              <a:rPr lang="zh-CN" altLang="en-US" b="1" kern="0" dirty="0">
                <a:solidFill>
                  <a:schemeClr val="accent2"/>
                </a:solidFill>
                <a:latin typeface="Arial" panose="020B0604020202020204" pitchFamily="34" charset="0"/>
              </a:rPr>
              <a:t>设备技术要求强化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487276" y="3509660"/>
            <a:ext cx="222291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更新</a:t>
            </a:r>
            <a:r>
              <a:rPr lang="en-US" altLang="zh-CN" sz="1200" kern="0" dirty="0">
                <a:solidFill>
                  <a:schemeClr val="tx1">
                    <a:lumMod val="85000"/>
                    <a:lumOff val="15000"/>
                  </a:schemeClr>
                </a:solidFill>
                <a:latin typeface="Arial" panose="020B0604020202020204" pitchFamily="34" charset="0"/>
                <a:sym typeface="+mn-ea"/>
              </a:rPr>
              <a:t>20</a:t>
            </a:r>
            <a:r>
              <a:rPr lang="zh-CN" altLang="en-US" sz="1200" kern="0" dirty="0">
                <a:solidFill>
                  <a:schemeClr val="tx1">
                    <a:lumMod val="85000"/>
                    <a:lumOff val="15000"/>
                  </a:schemeClr>
                </a:solidFill>
                <a:latin typeface="Arial" panose="020B0604020202020204" pitchFamily="34" charset="0"/>
                <a:sym typeface="+mn-ea"/>
              </a:rPr>
              <a:t>项技术参数（如</a:t>
            </a:r>
            <a:r>
              <a:rPr lang="en-US" altLang="zh-CN" sz="1200" kern="0" dirty="0">
                <a:solidFill>
                  <a:schemeClr val="tx1">
                    <a:lumMod val="85000"/>
                    <a:lumOff val="15000"/>
                  </a:schemeClr>
                </a:solidFill>
                <a:latin typeface="Arial" panose="020B0604020202020204" pitchFamily="34" charset="0"/>
                <a:sym typeface="+mn-ea"/>
              </a:rPr>
              <a:t>426</a:t>
            </a:r>
            <a:r>
              <a:rPr lang="zh-CN" altLang="en-US" sz="1200" kern="0" dirty="0">
                <a:solidFill>
                  <a:schemeClr val="tx1">
                    <a:lumMod val="85000"/>
                    <a:lumOff val="15000"/>
                  </a:schemeClr>
                </a:solidFill>
                <a:latin typeface="Arial" panose="020B0604020202020204" pitchFamily="34" charset="0"/>
                <a:sym typeface="+mn-ea"/>
              </a:rPr>
              <a:t>条锂电池单轨吊坡度限制、</a:t>
            </a:r>
            <a:r>
              <a:rPr lang="en-US" altLang="zh-CN" sz="1200" kern="0" dirty="0">
                <a:solidFill>
                  <a:schemeClr val="tx1">
                    <a:lumMod val="85000"/>
                    <a:lumOff val="15000"/>
                  </a:schemeClr>
                </a:solidFill>
                <a:latin typeface="Arial" panose="020B0604020202020204" pitchFamily="34" charset="0"/>
                <a:sym typeface="+mn-ea"/>
              </a:rPr>
              <a:t>447</a:t>
            </a:r>
            <a:r>
              <a:rPr lang="zh-CN" altLang="en-US" sz="1200" kern="0" dirty="0">
                <a:solidFill>
                  <a:schemeClr val="tx1">
                    <a:lumMod val="85000"/>
                    <a:lumOff val="15000"/>
                  </a:schemeClr>
                </a:solidFill>
                <a:latin typeface="Arial" panose="020B0604020202020204" pitchFamily="34" charset="0"/>
                <a:sym typeface="+mn-ea"/>
              </a:rPr>
              <a:t>条钢丝绳无损探伤）</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0"/>
            </p:custDataLst>
          </p:nvPr>
        </p:nvSpPr>
        <p:spPr>
          <a:xfrm>
            <a:off x="73660" y="4370705"/>
            <a:ext cx="263652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自动化运行规范</a:t>
            </a:r>
            <a:endParaRPr lang="zh-CN" altLang="en-US" b="1" kern="0" dirty="0">
              <a:solidFill>
                <a:schemeClr val="accent1"/>
              </a:solidFill>
              <a:latin typeface="Arial" panose="020B0604020202020204" pitchFamily="34" charset="0"/>
            </a:endParaRPr>
          </a:p>
        </p:txBody>
      </p:sp>
      <p:sp>
        <p:nvSpPr>
          <p:cNvPr id="198" name="矩形 197"/>
          <p:cNvSpPr/>
          <p:nvPr>
            <p:custDataLst>
              <p:tags r:id="rId11"/>
            </p:custDataLst>
          </p:nvPr>
        </p:nvSpPr>
        <p:spPr>
          <a:xfrm>
            <a:off x="489816" y="5001551"/>
            <a:ext cx="22203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l">
              <a:lnSpc>
                <a:spcPct val="130000"/>
              </a:lnSpc>
            </a:pPr>
            <a:r>
              <a:rPr lang="zh-CN" altLang="en-US" sz="1200" kern="0" dirty="0">
                <a:solidFill>
                  <a:schemeClr val="tx1">
                    <a:lumMod val="85000"/>
                    <a:lumOff val="15000"/>
                  </a:schemeClr>
                </a:solidFill>
                <a:latin typeface="Arial" panose="020B0604020202020204" pitchFamily="34" charset="0"/>
                <a:sym typeface="+mn-ea"/>
              </a:rPr>
              <a:t>明确</a:t>
            </a:r>
            <a:r>
              <a:rPr lang="en-US" altLang="zh-CN" sz="1200" kern="0" dirty="0">
                <a:solidFill>
                  <a:schemeClr val="tx1">
                    <a:lumMod val="85000"/>
                    <a:lumOff val="15000"/>
                  </a:schemeClr>
                </a:solidFill>
                <a:latin typeface="Arial" panose="020B0604020202020204" pitchFamily="34" charset="0"/>
                <a:sym typeface="+mn-ea"/>
              </a:rPr>
              <a:t>5</a:t>
            </a:r>
            <a:r>
              <a:rPr lang="zh-CN" altLang="en-US" sz="1200" kern="0" dirty="0">
                <a:solidFill>
                  <a:schemeClr val="tx1">
                    <a:lumMod val="85000"/>
                    <a:lumOff val="15000"/>
                  </a:schemeClr>
                </a:solidFill>
                <a:latin typeface="Arial" panose="020B0604020202020204" pitchFamily="34" charset="0"/>
                <a:sym typeface="+mn-ea"/>
              </a:rPr>
              <a:t>类设备无人值守条件（如</a:t>
            </a:r>
            <a:r>
              <a:rPr lang="en-US" altLang="zh-CN" sz="1200" kern="0" dirty="0">
                <a:solidFill>
                  <a:schemeClr val="tx1">
                    <a:lumMod val="85000"/>
                    <a:lumOff val="15000"/>
                  </a:schemeClr>
                </a:solidFill>
                <a:latin typeface="Arial" panose="020B0604020202020204" pitchFamily="34" charset="0"/>
                <a:sym typeface="+mn-ea"/>
              </a:rPr>
              <a:t>464</a:t>
            </a:r>
            <a:r>
              <a:rPr lang="zh-CN" altLang="en-US" sz="1200" kern="0" dirty="0">
                <a:solidFill>
                  <a:schemeClr val="tx1">
                    <a:lumMod val="85000"/>
                    <a:lumOff val="15000"/>
                  </a:schemeClr>
                </a:solidFill>
                <a:latin typeface="Arial" panose="020B0604020202020204" pitchFamily="34" charset="0"/>
                <a:sym typeface="+mn-ea"/>
              </a:rPr>
              <a:t>条提升系统、</a:t>
            </a:r>
            <a:r>
              <a:rPr lang="en-US" altLang="zh-CN" sz="1200" kern="0" dirty="0">
                <a:solidFill>
                  <a:schemeClr val="tx1">
                    <a:lumMod val="85000"/>
                    <a:lumOff val="15000"/>
                  </a:schemeClr>
                </a:solidFill>
                <a:latin typeface="Arial" panose="020B0604020202020204" pitchFamily="34" charset="0"/>
                <a:sym typeface="+mn-ea"/>
              </a:rPr>
              <a:t>467</a:t>
            </a:r>
            <a:r>
              <a:rPr lang="zh-CN" altLang="en-US" sz="1200" kern="0" dirty="0">
                <a:solidFill>
                  <a:schemeClr val="tx1">
                    <a:lumMod val="85000"/>
                    <a:lumOff val="15000"/>
                  </a:schemeClr>
                </a:solidFill>
                <a:latin typeface="Arial" panose="020B0604020202020204" pitchFamily="34" charset="0"/>
                <a:sym typeface="+mn-ea"/>
              </a:rPr>
              <a:t>条空压机）</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2"/>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3"/>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4"/>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5"/>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4" name="任意多边形: 形状 36"/>
          <p:cNvSpPr/>
          <p:nvPr>
            <p:custDataLst>
              <p:tags r:id="rId16"/>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5" name="任意多边形: 形状 46"/>
          <p:cNvSpPr/>
          <p:nvPr>
            <p:custDataLst>
              <p:tags r:id="rId17"/>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8"/>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9"/>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0"/>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1"/>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2"/>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3"/>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4"/>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5"/>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6"/>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7"/>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8"/>
            </p:custDataLst>
          </p:nvPr>
        </p:nvPicPr>
        <p:blipFill>
          <a:blip/>
          <a:stretch>
            <a:fillRect/>
          </a:stretch>
        </p:blipFill>
        <p:spPr>
          <a:xfrm>
            <a:off x="6610128" y="2061593"/>
            <a:ext cx="360067" cy="360067"/>
          </a:xfrm>
          <a:prstGeom prst="rect">
            <a:avLst/>
          </a:prstGeom>
        </p:spPr>
      </p:pic>
      <p:pic>
        <p:nvPicPr>
          <p:cNvPr id="7" name="图片 6" descr="煤矿安全规程二维码"/>
          <p:cNvPicPr>
            <a:picLocks noChangeAspect="1"/>
          </p:cNvPicPr>
          <p:nvPr/>
        </p:nvPicPr>
        <p:blipFill>
          <a:blip r:embed="rId29"/>
          <a:stretch>
            <a:fillRect/>
          </a:stretch>
        </p:blipFill>
        <p:spPr>
          <a:xfrm>
            <a:off x="3856990" y="4293235"/>
            <a:ext cx="1965960" cy="1965960"/>
          </a:xfrm>
          <a:prstGeom prst="rect">
            <a:avLst/>
          </a:prstGeom>
        </p:spPr>
      </p:pic>
    </p:spTree>
    <p:custDataLst>
      <p:tags r:id="rId30"/>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21</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32</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59%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54</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第十二章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电气</a:t>
            </a:r>
            <a:endParaRPr lang="en-US" altLang="zh-CN" sz="3110">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208415" y="1628124"/>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10" y="765810"/>
            <a:ext cx="6121400" cy="6038215"/>
          </a:xfrm>
          <a:prstGeom prst="rect">
            <a:avLst/>
          </a:prstGeom>
          <a:solidFill>
            <a:srgbClr val="0070C0"/>
          </a:solidFill>
        </p:spPr>
        <p:txBody>
          <a:bodyPr>
            <a:noAutofit/>
          </a:bodyPr>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rPr>
              <a:t>01</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rPr>
              <a:t>关于规程修订</a:t>
            </a:r>
            <a:endPar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02</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关于总则和附则</a:t>
            </a:r>
            <a:endPar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03</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关于煤矿企业</a:t>
            </a:r>
            <a:endPar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marL="0" indent="306070" algn="l" defTabSz="266700">
              <a:lnSpc>
                <a:spcPct val="150000"/>
              </a:lnSpc>
              <a:spcBef>
                <a:spcPct val="0"/>
              </a:spcBef>
              <a:spcAft>
                <a:spcPct val="0"/>
              </a:spcAft>
            </a:pPr>
            <a:r>
              <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及煤矿企业技术负责人</a:t>
            </a:r>
            <a:endPar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04</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关于煤矿（主体）</a:t>
            </a:r>
            <a:endPar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marL="0" indent="306070" algn="l" defTabSz="266700">
              <a:lnSpc>
                <a:spcPct val="150000"/>
              </a:lnSpc>
              <a:spcBef>
                <a:spcPct val="0"/>
              </a:spcBef>
              <a:spcAft>
                <a:spcPct val="0"/>
              </a:spcAft>
            </a:pPr>
            <a:r>
              <a:rPr lang="en-US" altLang="zh-CN"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必须事项</a:t>
            </a:r>
            <a:r>
              <a:rPr lang="en-US" altLang="zh-CN"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报告事项</a:t>
            </a:r>
            <a:endParaRPr lang="zh-CN" altLang="en-US" sz="20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05</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关于机构和人员</a:t>
            </a:r>
            <a:endPar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sp>
        <p:nvSpPr>
          <p:cNvPr id="3" name="文本框 2"/>
          <p:cNvSpPr txBox="1"/>
          <p:nvPr/>
        </p:nvSpPr>
        <p:spPr>
          <a:xfrm>
            <a:off x="6242685" y="765810"/>
            <a:ext cx="5773420" cy="6038215"/>
          </a:xfrm>
          <a:prstGeom prst="rect">
            <a:avLst/>
          </a:prstGeom>
          <a:solidFill>
            <a:srgbClr val="0070C0"/>
          </a:solidFill>
        </p:spPr>
        <p:txBody>
          <a:bodyPr>
            <a:noAutofit/>
          </a:bodyPr>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rPr>
              <a:t>06</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关于管理制度</a:t>
            </a:r>
            <a:endPar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07</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关于新增条款</a:t>
            </a:r>
            <a:endParaRPr lang="en-US" altLang="zh-CN"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08</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关于修改条款</a:t>
            </a:r>
            <a:endPar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09</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关于专项设计</a:t>
            </a:r>
            <a:endPar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marL="0" indent="306070" algn="l" defTabSz="266700">
              <a:lnSpc>
                <a:spcPct val="150000"/>
              </a:lnSpc>
              <a:spcBef>
                <a:spcPct val="0"/>
              </a:spcBef>
              <a:spcAft>
                <a:spcPct val="0"/>
              </a:spcAft>
            </a:pP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和专项措施</a:t>
            </a:r>
            <a:endPar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marL="0" indent="306070" algn="l" defTabSz="266700">
              <a:lnSpc>
                <a:spcPct val="150000"/>
              </a:lnSpc>
              <a:spcBef>
                <a:spcPct val="0"/>
              </a:spcBef>
              <a:spcAft>
                <a:spcPct val="0"/>
              </a:spcAft>
            </a:pPr>
            <a:r>
              <a:rPr 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10</a:t>
            </a:r>
            <a:r>
              <a:rPr lang="zh-CN" altLang="en-US" sz="44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关于严禁、不得</a:t>
            </a:r>
            <a:endParaRPr lang="zh-CN" altLang="en-US" sz="3200" b="1">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第十二章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rPr>
              <a:t>电气</a:t>
            </a:r>
            <a:endPar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425" y="1386840"/>
            <a:ext cx="265557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安全管理精细化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924" cy="16087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细化矿灯管理要求；完善变电所值班制度；优化试验周期；强化电缆敷设规范</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425" y="4083685"/>
            <a:ext cx="255968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应急预防前置化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252762" cy="1213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增加供电线路应急预案要求；严格锂电池充电安全条件；提升设备变更前的安全评估</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54610" y="1386840"/>
            <a:ext cx="265557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锂电池安全专项化</a:t>
            </a:r>
            <a:r>
              <a:rPr lang="en-US" altLang="zh-CN" b="1" kern="0" dirty="0">
                <a:solidFill>
                  <a:schemeClr val="accent1"/>
                </a:solidFill>
                <a:latin typeface="Arial" panose="020B0604020202020204" pitchFamily="34" charset="0"/>
              </a:rPr>
              <a:t> </a:t>
            </a:r>
            <a:endParaRPr lang="en-US" altLang="zh-CN"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480925" y="2017769"/>
            <a:ext cx="222926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针对锂电池在煤矿井下广泛应用的趋势，新增专项安全管理要求，包括温度监控、防爆检查、充电限制等</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3810" y="2879090"/>
            <a:ext cx="281495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ctr"/>
            <a:r>
              <a:rPr lang="zh-CN" altLang="en-US" b="1" kern="0" dirty="0">
                <a:solidFill>
                  <a:schemeClr val="accent2"/>
                </a:solidFill>
                <a:latin typeface="Arial" panose="020B0604020202020204" pitchFamily="34" charset="0"/>
              </a:rPr>
              <a:t>供电系统可靠性提升</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487276" y="3509660"/>
            <a:ext cx="222291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强化双回路供电要求，删除单回路供电例外条款；增加远程操作安全条件；优化保护装置设置</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0"/>
            </p:custDataLst>
          </p:nvPr>
        </p:nvSpPr>
        <p:spPr>
          <a:xfrm>
            <a:off x="-8890" y="4370705"/>
            <a:ext cx="271907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设备材料标准化</a:t>
            </a:r>
            <a:endParaRPr lang="zh-CN" altLang="en-US" b="1" kern="0" dirty="0">
              <a:solidFill>
                <a:schemeClr val="accent1"/>
              </a:solidFill>
              <a:latin typeface="Arial" panose="020B0604020202020204" pitchFamily="34" charset="0"/>
            </a:endParaRPr>
          </a:p>
        </p:txBody>
      </p:sp>
      <p:sp>
        <p:nvSpPr>
          <p:cNvPr id="198" name="矩形 197"/>
          <p:cNvSpPr/>
          <p:nvPr>
            <p:custDataLst>
              <p:tags r:id="rId11"/>
            </p:custDataLst>
          </p:nvPr>
        </p:nvSpPr>
        <p:spPr>
          <a:xfrm>
            <a:off x="489816" y="5001551"/>
            <a:ext cx="22203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en-US" altLang="zh-CN" sz="1200" kern="0" dirty="0">
                <a:solidFill>
                  <a:schemeClr val="tx1">
                    <a:lumMod val="85000"/>
                    <a:lumOff val="15000"/>
                  </a:schemeClr>
                </a:solidFill>
                <a:latin typeface="Arial" panose="020B0604020202020204" pitchFamily="34" charset="0"/>
                <a:sym typeface="+mn-ea"/>
              </a:rPr>
              <a:t> </a:t>
            </a:r>
            <a:r>
              <a:rPr lang="zh-CN" altLang="en-US" sz="1200" kern="0" dirty="0">
                <a:solidFill>
                  <a:schemeClr val="tx1">
                    <a:lumMod val="85000"/>
                    <a:lumOff val="15000"/>
                  </a:schemeClr>
                </a:solidFill>
                <a:latin typeface="Arial" panose="020B0604020202020204" pitchFamily="34" charset="0"/>
                <a:sym typeface="+mn-ea"/>
              </a:rPr>
              <a:t>统一术语表达；明确电缆材质要求（铜芯电缆）；规范设备选型；完善检查试验标准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2"/>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3"/>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4"/>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5"/>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4" name="任意多边形: 形状 36"/>
          <p:cNvSpPr/>
          <p:nvPr>
            <p:custDataLst>
              <p:tags r:id="rId16"/>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5" name="任意多边形: 形状 46"/>
          <p:cNvSpPr/>
          <p:nvPr>
            <p:custDataLst>
              <p:tags r:id="rId17"/>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8"/>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9"/>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0"/>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1"/>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2"/>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3"/>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4"/>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5"/>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6"/>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7"/>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8"/>
            </p:custDataLst>
          </p:nvPr>
        </p:nvPicPr>
        <p:blipFill>
          <a:blip/>
          <a:stretch>
            <a:fillRect/>
          </a:stretch>
        </p:blipFill>
        <p:spPr>
          <a:xfrm>
            <a:off x="6610128" y="2061593"/>
            <a:ext cx="360067" cy="360067"/>
          </a:xfrm>
          <a:prstGeom prst="rect">
            <a:avLst/>
          </a:prstGeom>
        </p:spPr>
      </p:pic>
    </p:spTree>
    <p:custDataLst>
      <p:tags r:id="rId29"/>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16</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64%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25</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第十三章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监控与通信</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170943" y="1647178"/>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第三编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井工煤矿</a:t>
            </a:r>
            <a:r>
              <a:rPr lang="en-US" altLang="zh-CN" sz="3110">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第十三章</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监控与通信</a:t>
            </a:r>
            <a:r>
              <a:rPr lang="en-US" altLang="zh-CN" sz="311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sz="3110">
              <a:latin typeface="思源黑体 CN Bold" panose="020B0800000000000000" charset="-122"/>
              <a:ea typeface="思源黑体 CN Bold" panose="020B0800000000000000" charset="-122"/>
              <a:cs typeface="思源黑体 CN Bold" panose="020B0800000000000000" charset="-122"/>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425" y="1386840"/>
            <a:ext cx="246951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技术要求精细化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017770"/>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根据技术发展现状，区分不同类型设备的维护周期，明确各类传感器的设置位置和参数要求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89" name="矩形 188"/>
          <p:cNvSpPr/>
          <p:nvPr>
            <p:custDataLst>
              <p:tags r:id="rId4"/>
            </p:custDataLst>
          </p:nvPr>
        </p:nvSpPr>
        <p:spPr>
          <a:xfrm>
            <a:off x="9369425" y="2879090"/>
            <a:ext cx="259715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应急控制智能化</a:t>
            </a:r>
            <a:endParaRPr lang="zh-CN" altLang="en-US" b="1" kern="0" dirty="0">
              <a:solidFill>
                <a:schemeClr val="accent1"/>
              </a:solidFill>
              <a:latin typeface="Arial" panose="020B0604020202020204" pitchFamily="34" charset="0"/>
            </a:endParaRPr>
          </a:p>
        </p:txBody>
      </p:sp>
      <p:sp>
        <p:nvSpPr>
          <p:cNvPr id="190" name="矩形 189"/>
          <p:cNvSpPr/>
          <p:nvPr>
            <p:custDataLst>
              <p:tags r:id="rId5"/>
            </p:custDataLst>
          </p:nvPr>
        </p:nvSpPr>
        <p:spPr>
          <a:xfrm>
            <a:off x="9369714" y="350966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强化闭锁控制要求，确保关键安全功能由现场设备直接完成，减少中间环节，提高响应速度</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6"/>
            </p:custDataLst>
          </p:nvPr>
        </p:nvSpPr>
        <p:spPr>
          <a:xfrm>
            <a:off x="9369425" y="4370705"/>
            <a:ext cx="26289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管理制度规范化</a:t>
            </a:r>
            <a:endParaRPr lang="zh-CN" altLang="en-US" b="1" kern="0" dirty="0">
              <a:solidFill>
                <a:schemeClr val="accent2"/>
              </a:solidFill>
              <a:latin typeface="Arial" panose="020B0604020202020204" pitchFamily="34" charset="0"/>
            </a:endParaRPr>
          </a:p>
        </p:txBody>
      </p:sp>
      <p:sp>
        <p:nvSpPr>
          <p:cNvPr id="192" name="矩形 191"/>
          <p:cNvSpPr/>
          <p:nvPr>
            <p:custDataLst>
              <p:tags r:id="rId7"/>
            </p:custDataLst>
          </p:nvPr>
        </p:nvSpPr>
        <p:spPr>
          <a:xfrm>
            <a:off x="9370031" y="5001551"/>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新增设备使用管理制度要求，建立设备台账，实现设备全生命周期管理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8"/>
            </p:custDataLst>
          </p:nvPr>
        </p:nvSpPr>
        <p:spPr>
          <a:xfrm>
            <a:off x="-19050" y="1386840"/>
            <a:ext cx="272923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监控范围全面扩展</a:t>
            </a:r>
            <a:endParaRPr lang="zh-CN" altLang="en-US" b="1" kern="0" dirty="0">
              <a:solidFill>
                <a:schemeClr val="accent1"/>
              </a:solidFill>
              <a:latin typeface="Arial" panose="020B0604020202020204" pitchFamily="34" charset="0"/>
            </a:endParaRPr>
          </a:p>
        </p:txBody>
      </p:sp>
      <p:sp>
        <p:nvSpPr>
          <p:cNvPr id="194" name="矩形 193"/>
          <p:cNvSpPr/>
          <p:nvPr>
            <p:custDataLst>
              <p:tags r:id="rId9"/>
            </p:custDataLst>
          </p:nvPr>
        </p:nvSpPr>
        <p:spPr>
          <a:xfrm>
            <a:off x="644785" y="2017769"/>
            <a:ext cx="206540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新增视频监控系统，扩大便携式设备类型，增加多种传感器设置要求，实现更全面的安全监控覆盖</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10"/>
            </p:custDataLst>
          </p:nvPr>
        </p:nvSpPr>
        <p:spPr>
          <a:xfrm>
            <a:off x="-121285" y="2879090"/>
            <a:ext cx="283146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数据真实性保障强化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11"/>
            </p:custDataLst>
          </p:nvPr>
        </p:nvSpPr>
        <p:spPr>
          <a:xfrm>
            <a:off x="483465" y="3509660"/>
            <a:ext cx="222672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通过禁止数据过滤、篡改、屏蔽等规定，以及实时上传要求，确保监控数据的真实性和完整性</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2"/>
            </p:custDataLst>
          </p:nvPr>
        </p:nvSpPr>
        <p:spPr>
          <a:xfrm>
            <a:off x="506965" y="4370879"/>
            <a:ext cx="2203223"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系统可靠性提升</a:t>
            </a:r>
            <a:endParaRPr lang="zh-CN" altLang="en-US" b="1" kern="0" dirty="0">
              <a:solidFill>
                <a:schemeClr val="accent1"/>
              </a:solidFill>
              <a:latin typeface="Arial" panose="020B0604020202020204" pitchFamily="34" charset="0"/>
            </a:endParaRPr>
          </a:p>
        </p:txBody>
      </p:sp>
      <p:sp>
        <p:nvSpPr>
          <p:cNvPr id="198" name="矩形 197"/>
          <p:cNvSpPr/>
          <p:nvPr>
            <p:custDataLst>
              <p:tags r:id="rId13"/>
            </p:custDataLst>
          </p:nvPr>
        </p:nvSpPr>
        <p:spPr>
          <a:xfrm>
            <a:off x="482195" y="5001551"/>
            <a:ext cx="222799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提高备用电源工作时间，缩短系统切换时间，增加自诊断功能，全面提升系统运行的可靠性</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4"/>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5"/>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6"/>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7"/>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3" name="任意多边形: 形状 35"/>
          <p:cNvSpPr/>
          <p:nvPr>
            <p:custDataLst>
              <p:tags r:id="rId18"/>
            </p:custDataLst>
          </p:nvPr>
        </p:nvSpPr>
        <p:spPr>
          <a:xfrm>
            <a:off x="8610748"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4" name="任意多边形: 形状 36"/>
          <p:cNvSpPr/>
          <p:nvPr>
            <p:custDataLst>
              <p:tags r:id="rId19"/>
            </p:custDataLst>
          </p:nvPr>
        </p:nvSpPr>
        <p:spPr>
          <a:xfrm>
            <a:off x="8610748" y="465287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06</a:t>
            </a:r>
            <a:endParaRPr lang="en-US" altLang="zh-CN" dirty="0">
              <a:solidFill>
                <a:srgbClr val="FFFFFF"/>
              </a:solidFill>
              <a:sym typeface="+mn-ea"/>
            </a:endParaRPr>
          </a:p>
        </p:txBody>
      </p:sp>
      <p:sp>
        <p:nvSpPr>
          <p:cNvPr id="205" name="任意多边形: 形状 46"/>
          <p:cNvSpPr/>
          <p:nvPr>
            <p:custDataLst>
              <p:tags r:id="rId20"/>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21"/>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22"/>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3"/>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7411646" y="3355327"/>
            <a:ext cx="360067" cy="360067"/>
          </a:xfrm>
          <a:prstGeom prst="rect">
            <a:avLst/>
          </a:prstGeom>
        </p:spPr>
      </p:pic>
      <p:sp>
        <p:nvSpPr>
          <p:cNvPr id="210" name="任意多边形: 形状 50"/>
          <p:cNvSpPr/>
          <p:nvPr>
            <p:custDataLst>
              <p:tags r:id="rId27"/>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5075682" y="4720830"/>
            <a:ext cx="360067" cy="360067"/>
          </a:xfrm>
          <a:prstGeom prst="rect">
            <a:avLst/>
          </a:prstGeom>
        </p:spPr>
      </p:pic>
      <p:sp>
        <p:nvSpPr>
          <p:cNvPr id="213" name="任意多边形: 形状 51"/>
          <p:cNvSpPr/>
          <p:nvPr>
            <p:custDataLst>
              <p:tags r:id="rId34"/>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35"/>
            </p:custDataLst>
          </p:nvPr>
        </p:nvPicPr>
        <p:blipFill>
          <a:blip r:embed="rId36">
            <a:extLst>
              <a:ext uri="{96DAC541-7B7A-43D3-8B79-37D633B846F1}">
                <asvg:svgBlip xmlns:asvg="http://schemas.microsoft.com/office/drawing/2016/SVG/main" r:embed="rId37"/>
              </a:ext>
            </a:extLst>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8"/>
            </p:custDataLst>
          </p:nvPr>
        </p:nvPicPr>
        <p:blipFill>
          <a:blip r:embed="rId39">
            <a:extLst>
              <a:ext uri="{96DAC541-7B7A-43D3-8B79-37D633B846F1}">
                <asvg:svgBlip xmlns:asvg="http://schemas.microsoft.com/office/drawing/2016/SVG/main" r:embed="rId40"/>
              </a:ext>
            </a:extLst>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6610128" y="2061593"/>
            <a:ext cx="360067" cy="360067"/>
          </a:xfrm>
          <a:prstGeom prst="rect">
            <a:avLst/>
          </a:prstGeom>
        </p:spPr>
      </p:pic>
    </p:spTree>
    <p:custDataLst>
      <p:tags r:id="rId4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7</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80%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35</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100%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rPr>
              <a:t>第五编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rPr>
              <a:t>职业病危害防治</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099175" y="1628760"/>
          <a:ext cx="5451849" cy="4090792"/>
        </p:xfrm>
        <a:graphic>
          <a:graphicData uri="http://schemas.openxmlformats.org/drawingml/2006/chart">
            <c:chart xmlns:c="http://schemas.openxmlformats.org/drawingml/2006/chart" xmlns:r="http://schemas.openxmlformats.org/officeDocument/2006/relationships" r:id="rId1"/>
          </a:graphicData>
        </a:graphic>
      </p:graphicFrame>
      <p:pic>
        <p:nvPicPr>
          <p:cNvPr id="7" name="图片 6" descr="煤矿安全规程二维码"/>
          <p:cNvPicPr>
            <a:picLocks noChangeAspect="1"/>
          </p:cNvPicPr>
          <p:nvPr/>
        </p:nvPicPr>
        <p:blipFill>
          <a:blip r:embed="rId4"/>
          <a:stretch>
            <a:fillRect/>
          </a:stretch>
        </p:blipFill>
        <p:spPr>
          <a:xfrm>
            <a:off x="8979535" y="2709545"/>
            <a:ext cx="1965960" cy="196596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第五编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职业病危害防治</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完善健康监护</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70031" y="2017769"/>
            <a:ext cx="2262924" cy="16087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细化尘肺病筛查标准，扩大特定粉尘类型的体检范围</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4"/>
            </p:custDataLst>
          </p:nvPr>
        </p:nvSpPr>
        <p:spPr>
          <a:xfrm>
            <a:off x="9369425" y="4083685"/>
            <a:ext cx="235966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科学化限值计算</a:t>
            </a:r>
            <a:endParaRPr lang="zh-CN" altLang="en-US" b="1" kern="0" dirty="0">
              <a:solidFill>
                <a:schemeClr val="accent2"/>
              </a:solidFill>
              <a:latin typeface="Arial" panose="020B0604020202020204" pitchFamily="34" charset="0"/>
            </a:endParaRPr>
          </a:p>
        </p:txBody>
      </p:sp>
      <p:sp>
        <p:nvSpPr>
          <p:cNvPr id="192" name="矩形 191"/>
          <p:cNvSpPr/>
          <p:nvPr>
            <p:custDataLst>
              <p:tags r:id="rId5"/>
            </p:custDataLst>
          </p:nvPr>
        </p:nvSpPr>
        <p:spPr>
          <a:xfrm>
            <a:off x="9370031" y="4714478"/>
            <a:ext cx="2252762" cy="12137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噪声暴露限值计算方法与国际惯例接轨，更具科学性</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6"/>
            </p:custDataLst>
          </p:nvPr>
        </p:nvSpPr>
        <p:spPr>
          <a:xfrm>
            <a:off x="170815" y="1386840"/>
            <a:ext cx="253936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强化制度与申报</a:t>
            </a:r>
            <a:endParaRPr lang="zh-CN" altLang="en-US" b="1" kern="0" dirty="0">
              <a:solidFill>
                <a:schemeClr val="accent1"/>
              </a:solidFill>
              <a:latin typeface="Arial" panose="020B0604020202020204" pitchFamily="34" charset="0"/>
            </a:endParaRPr>
          </a:p>
        </p:txBody>
      </p:sp>
      <p:sp>
        <p:nvSpPr>
          <p:cNvPr id="194" name="矩形 193"/>
          <p:cNvSpPr/>
          <p:nvPr>
            <p:custDataLst>
              <p:tags r:id="rId7"/>
            </p:custDataLst>
          </p:nvPr>
        </p:nvSpPr>
        <p:spPr>
          <a:xfrm>
            <a:off x="480925" y="2017769"/>
            <a:ext cx="222926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明确要求进行职业病危害项目申报</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8"/>
            </p:custDataLst>
          </p:nvPr>
        </p:nvSpPr>
        <p:spPr>
          <a:xfrm>
            <a:off x="268605" y="2879090"/>
            <a:ext cx="2441575"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chorCtr="0">
            <a:noAutofit/>
          </a:bodyPr>
          <a:p>
            <a:pPr algn="ctr"/>
            <a:r>
              <a:rPr lang="zh-CN" altLang="en-US" b="1" kern="0" dirty="0">
                <a:solidFill>
                  <a:schemeClr val="accent2"/>
                </a:solidFill>
                <a:latin typeface="Arial" panose="020B0604020202020204" pitchFamily="34" charset="0"/>
              </a:rPr>
              <a:t>规范术语与标准</a:t>
            </a:r>
            <a:endParaRPr lang="zh-CN" altLang="en-US" b="1" kern="0" dirty="0">
              <a:solidFill>
                <a:schemeClr val="accent2"/>
              </a:solidFill>
              <a:latin typeface="Arial" panose="020B0604020202020204" pitchFamily="34" charset="0"/>
            </a:endParaRPr>
          </a:p>
        </p:txBody>
      </p:sp>
      <p:sp>
        <p:nvSpPr>
          <p:cNvPr id="196" name="矩形 195"/>
          <p:cNvSpPr/>
          <p:nvPr>
            <p:custDataLst>
              <p:tags r:id="rId9"/>
            </p:custDataLst>
          </p:nvPr>
        </p:nvSpPr>
        <p:spPr>
          <a:xfrm>
            <a:off x="487276" y="3509660"/>
            <a:ext cx="222291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使用更规范的术语（如</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职业接触限值</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氮氧化物</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职业禁忌证</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），更新疾病名称使其更科学精确</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0"/>
            </p:custDataLst>
          </p:nvPr>
        </p:nvSpPr>
        <p:spPr>
          <a:xfrm>
            <a:off x="765776" y="4370880"/>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细化技术措施</a:t>
            </a:r>
            <a:endParaRPr lang="zh-CN" altLang="en-US" b="1" kern="0" dirty="0">
              <a:solidFill>
                <a:schemeClr val="accent1"/>
              </a:solidFill>
              <a:latin typeface="Arial" panose="020B0604020202020204" pitchFamily="34" charset="0"/>
            </a:endParaRPr>
          </a:p>
        </p:txBody>
      </p:sp>
      <p:sp>
        <p:nvSpPr>
          <p:cNvPr id="198" name="矩形 197"/>
          <p:cNvSpPr/>
          <p:nvPr>
            <p:custDataLst>
              <p:tags r:id="rId11"/>
            </p:custDataLst>
          </p:nvPr>
        </p:nvSpPr>
        <p:spPr>
          <a:xfrm>
            <a:off x="489816" y="5001551"/>
            <a:ext cx="22203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en-US" altLang="zh-CN" sz="1200" kern="0" dirty="0">
                <a:solidFill>
                  <a:schemeClr val="tx1">
                    <a:lumMod val="85000"/>
                    <a:lumOff val="15000"/>
                  </a:schemeClr>
                </a:solidFill>
                <a:latin typeface="Arial" panose="020B0604020202020204" pitchFamily="34" charset="0"/>
                <a:sym typeface="+mn-ea"/>
              </a:rPr>
              <a:t>  </a:t>
            </a:r>
            <a:r>
              <a:rPr lang="zh-CN" altLang="en-US" sz="1200" kern="0" dirty="0">
                <a:solidFill>
                  <a:schemeClr val="tx1">
                    <a:lumMod val="85000"/>
                    <a:lumOff val="15000"/>
                  </a:schemeClr>
                </a:solidFill>
                <a:latin typeface="Arial" panose="020B0604020202020204" pitchFamily="34" charset="0"/>
                <a:sym typeface="+mn-ea"/>
              </a:rPr>
              <a:t>增强粉尘防治设备（采煤机喷雾）的备用要求</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2"/>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3"/>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4"/>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5"/>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4" name="任意多边形: 形状 36"/>
          <p:cNvSpPr/>
          <p:nvPr>
            <p:custDataLst>
              <p:tags r:id="rId16"/>
            </p:custDataLst>
          </p:nvPr>
        </p:nvSpPr>
        <p:spPr>
          <a:xfrm>
            <a:off x="8610748" y="4365799"/>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5" name="任意多边形: 形状 46"/>
          <p:cNvSpPr/>
          <p:nvPr>
            <p:custDataLst>
              <p:tags r:id="rId17"/>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18"/>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19"/>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0"/>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1"/>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2"/>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3"/>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4"/>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5"/>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6"/>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27"/>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28"/>
            </p:custDataLst>
          </p:nvPr>
        </p:nvPicPr>
        <p:blipFill>
          <a:blip/>
          <a:stretch>
            <a:fillRect/>
          </a:stretch>
        </p:blipFill>
        <p:spPr>
          <a:xfrm>
            <a:off x="6610128" y="2061593"/>
            <a:ext cx="360067" cy="360067"/>
          </a:xfrm>
          <a:prstGeom prst="rect">
            <a:avLst/>
          </a:prstGeom>
        </p:spPr>
      </p:pic>
    </p:spTree>
    <p:custDataLst>
      <p:tags r:id="rId29"/>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graphicFrame>
        <p:nvGraphicFramePr>
          <p:cNvPr id="2" name="表格 1"/>
          <p:cNvGraphicFramePr/>
          <p:nvPr>
            <p:custDataLst>
              <p:tags r:id="rId2"/>
            </p:custDataLst>
          </p:nvPr>
        </p:nvGraphicFramePr>
        <p:xfrm>
          <a:off x="409792" y="1629077"/>
          <a:ext cx="5043170" cy="4107180"/>
        </p:xfrm>
        <a:graphic>
          <a:graphicData uri="http://schemas.openxmlformats.org/drawingml/2006/table">
            <a:tbl>
              <a:tblPr/>
              <a:tblGrid>
                <a:gridCol w="1843405"/>
                <a:gridCol w="1600200"/>
                <a:gridCol w="1599565"/>
              </a:tblGrid>
              <a:tr h="684530">
                <a:tc>
                  <a:txBody>
                    <a:bodyPr/>
                    <a:p>
                      <a:pPr marL="0" indent="0" algn="ct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修订类型</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数量</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c>
                  <a:txBody>
                    <a:bodyPr/>
                    <a:p>
                      <a:pPr marL="0" indent="0" algn="r">
                        <a:lnSpc>
                          <a:spcPct val="120000"/>
                        </a:lnSpc>
                        <a:spcBef>
                          <a:spcPct val="0"/>
                        </a:spcBef>
                        <a:spcAft>
                          <a:spcPct val="0"/>
                        </a:spcAft>
                      </a:pPr>
                      <a:r>
                        <a:rPr lang="zh-CN" altLang="en-US" sz="1800" b="1" spc="130">
                          <a:latin typeface="思源黑体 CN Bold" panose="020B0800000000000000" charset="-122"/>
                          <a:ea typeface="思源黑体 CN Bold" panose="020B0800000000000000" charset="-122"/>
                        </a:rPr>
                        <a:t>占比</a:t>
                      </a:r>
                      <a:endParaRPr lang="zh-CN" altLang="en-US" sz="1800" b="1" spc="13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19050" cap="flat" cmpd="sng">
                      <a:solidFill>
                        <a:srgbClr val="333333"/>
                      </a:solidFill>
                      <a:prstDash val="solid"/>
                      <a:headEnd type="none" w="med" len="med"/>
                      <a:tailEnd type="none" w="med" len="med"/>
                    </a:lnB>
                    <a:solidFill>
                      <a:srgbClr val="F8F9FA"/>
                    </a:solidFill>
                  </a:tcPr>
                </a:tc>
              </a:tr>
              <a:tr h="684530">
                <a:tc>
                  <a:txBody>
                    <a:bodyPr/>
                    <a:p>
                      <a:pPr marL="0" indent="0" algn="ctr">
                        <a:lnSpc>
                          <a:spcPct val="120000"/>
                        </a:lnSpc>
                        <a:spcBef>
                          <a:spcPct val="0"/>
                        </a:spcBef>
                        <a:spcAft>
                          <a:spcPct val="0"/>
                        </a:spcAft>
                      </a:pPr>
                      <a:r>
                        <a:rPr lang="zh-CN" altLang="en-US" sz="1800">
                          <a:solidFill>
                            <a:srgbClr val="D9534F"/>
                          </a:solidFill>
                          <a:latin typeface="思源黑体 CN Bold" panose="020B0800000000000000" charset="-122"/>
                          <a:ea typeface="思源黑体 CN Bold" panose="020B0800000000000000" charset="-122"/>
                        </a:rPr>
                        <a:t>新增条款</a:t>
                      </a:r>
                      <a:endParaRPr lang="zh-CN" altLang="en-US" sz="1800">
                        <a:solidFill>
                          <a:srgbClr val="D9534F"/>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14%</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19050" cap="flat" cmpd="sng">
                      <a:solidFill>
                        <a:srgbClr val="333333"/>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F0AD4E"/>
                          </a:solidFill>
                          <a:latin typeface="思源黑体 CN Bold" panose="020B0800000000000000" charset="-122"/>
                          <a:ea typeface="思源黑体 CN Bold" panose="020B0800000000000000" charset="-122"/>
                        </a:rPr>
                        <a:t>实质性修改</a:t>
                      </a:r>
                      <a:endParaRPr lang="zh-CN" altLang="en-US" sz="1800">
                        <a:solidFill>
                          <a:srgbClr val="F0AD4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28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48%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solidFill>
                            <a:srgbClr val="5CB85C"/>
                          </a:solidFill>
                          <a:latin typeface="思源黑体 CN Bold" panose="020B0800000000000000" charset="-122"/>
                          <a:ea typeface="思源黑体 CN Bold" panose="020B0800000000000000" charset="-122"/>
                        </a:rPr>
                        <a:t>保留条款</a:t>
                      </a:r>
                      <a:endParaRPr lang="zh-CN" altLang="en-US" sz="1800">
                        <a:solidFill>
                          <a:srgbClr val="5CB85C"/>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19</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38%</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strike="sngStrike">
                          <a:solidFill>
                            <a:srgbClr val="5BC0DE"/>
                          </a:solidFill>
                          <a:latin typeface="思源黑体 CN Bold" panose="020B0800000000000000" charset="-122"/>
                          <a:ea typeface="思源黑体 CN Bold" panose="020B0800000000000000" charset="-122"/>
                        </a:rPr>
                        <a:t>删除条款</a:t>
                      </a:r>
                      <a:endParaRPr lang="zh-CN" altLang="en-US" sz="1800" strike="sngStrike">
                        <a:solidFill>
                          <a:srgbClr val="5BC0DE"/>
                        </a:solidFill>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c>
                  <a:txBody>
                    <a:bodyPr/>
                    <a:p>
                      <a:pPr algn="ctr" fontAlgn="ctr"/>
                      <a:r>
                        <a:rPr lang="en-US" altLang="zh-CN" sz="1800" b="0" i="0">
                          <a:solidFill>
                            <a:srgbClr val="000000"/>
                          </a:solidFill>
                          <a:latin typeface="思源黑体 CN Bold" panose="020B0800000000000000" charset="-122"/>
                          <a:ea typeface="思源黑体 CN Bold" panose="020B0800000000000000" charset="-122"/>
                        </a:rPr>
                        <a:t>0%</a:t>
                      </a:r>
                      <a:endParaRPr lang="en-US" altLang="zh-CN" sz="1800" b="0" i="0">
                        <a:solidFill>
                          <a:srgbClr val="000000"/>
                        </a:solidFill>
                        <a:latin typeface="思源黑体 CN Bold" panose="020B0800000000000000" charset="-122"/>
                        <a:ea typeface="思源黑体 CN Bold" panose="020B0800000000000000" charset="-122"/>
                      </a:endParaRPr>
                    </a:p>
                  </a:txBody>
                  <a:tcPr marL="7938" marR="7938" marT="7938" marB="0" anchor="ctr" anchorCtr="0">
                    <a:lnL>
                      <a:noFill/>
                    </a:lnL>
                    <a:lnR>
                      <a:noFill/>
                    </a:lnR>
                    <a:lnT w="9525" cap="flat" cmpd="sng">
                      <a:solidFill>
                        <a:srgbClr val="DDDDDD"/>
                      </a:solidFill>
                      <a:prstDash val="solid"/>
                      <a:headEnd type="none" w="med" len="med"/>
                      <a:tailEnd type="none" w="med" len="med"/>
                    </a:lnT>
                    <a:lnB w="9525" cap="flat" cmpd="sng">
                      <a:solidFill>
                        <a:srgbClr val="DDDDDD"/>
                      </a:solidFill>
                      <a:prstDash val="solid"/>
                      <a:headEnd type="none" w="med" len="med"/>
                      <a:tailEnd type="none" w="med" len="med"/>
                    </a:lnB>
                    <a:noFill/>
                  </a:tcPr>
                </a:tc>
              </a:tr>
              <a:tr h="684530">
                <a:tc>
                  <a:txBody>
                    <a:bodyPr/>
                    <a:p>
                      <a:pPr marL="0" indent="0" algn="ctr">
                        <a:lnSpc>
                          <a:spcPct val="120000"/>
                        </a:lnSpc>
                        <a:spcBef>
                          <a:spcPct val="0"/>
                        </a:spcBef>
                        <a:spcAft>
                          <a:spcPct val="0"/>
                        </a:spcAft>
                      </a:pPr>
                      <a:r>
                        <a:rPr lang="zh-CN" altLang="en-US" sz="1800">
                          <a:latin typeface="思源黑体 CN Bold" panose="020B0800000000000000" charset="-122"/>
                          <a:ea typeface="思源黑体 CN Bold" panose="020B0800000000000000" charset="-122"/>
                        </a:rPr>
                        <a:t>总计</a:t>
                      </a:r>
                      <a:endParaRPr lang="zh-CN" alt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47</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c>
                  <a:txBody>
                    <a:bodyPr/>
                    <a:p>
                      <a:pPr marL="0" indent="0" algn="ctr">
                        <a:lnSpc>
                          <a:spcPct val="120000"/>
                        </a:lnSpc>
                        <a:spcBef>
                          <a:spcPct val="0"/>
                        </a:spcBef>
                        <a:spcAft>
                          <a:spcPct val="0"/>
                        </a:spcAft>
                      </a:pPr>
                      <a:r>
                        <a:rPr lang="en-US" sz="1800">
                          <a:latin typeface="思源黑体 CN Bold" panose="020B0800000000000000" charset="-122"/>
                          <a:ea typeface="思源黑体 CN Bold" panose="020B0800000000000000" charset="-122"/>
                        </a:rPr>
                        <a:t>100%</a:t>
                      </a:r>
                      <a:endParaRPr lang="en-US" sz="1800">
                        <a:latin typeface="思源黑体 CN Bold" panose="020B0800000000000000" charset="-122"/>
                        <a:ea typeface="思源黑体 CN Bold" panose="020B0800000000000000" charset="-122"/>
                      </a:endParaRPr>
                    </a:p>
                  </a:txBody>
                  <a:tcPr marL="254047" marR="254047" marT="177832" marB="177832" anchor="ctr" anchorCtr="0">
                    <a:lnL>
                      <a:noFill/>
                    </a:lnL>
                    <a:lnR>
                      <a:noFill/>
                    </a:lnR>
                    <a:lnT w="9525" cap="flat" cmpd="sng">
                      <a:solidFill>
                        <a:srgbClr val="DDDDDD"/>
                      </a:solidFill>
                      <a:prstDash val="solid"/>
                      <a:headEnd type="none" w="med" len="med"/>
                      <a:tailEnd type="none" w="med" len="med"/>
                    </a:lnT>
                    <a:lnB w="19050" cap="flat" cmpd="sng">
                      <a:solidFill>
                        <a:srgbClr val="333333"/>
                      </a:solidFill>
                      <a:prstDash val="solid"/>
                      <a:headEnd type="none" w="med" len="med"/>
                      <a:tailEnd type="none" w="med" len="med"/>
                    </a:lnB>
                    <a:solidFill>
                      <a:srgbClr val="F5F5F5"/>
                    </a:solidFill>
                  </a:tcPr>
                </a:tc>
              </a:tr>
            </a:tbl>
          </a:graphicData>
        </a:graphic>
      </p:graphicFrame>
      <p:sp>
        <p:nvSpPr>
          <p:cNvPr id="3" name="标题 4"/>
          <p:cNvSpPr>
            <a:spLocks noGrp="1"/>
          </p:cNvSpPr>
          <p:nvPr>
            <p:custDataLst>
              <p:tags r:id="rId3"/>
            </p:custDataLst>
          </p:nvPr>
        </p:nvSpPr>
        <p:spPr>
          <a:xfrm>
            <a:off x="2046" y="798978"/>
            <a:ext cx="12170123" cy="483960"/>
          </a:xfrm>
          <a:prstGeom prst="rect">
            <a:avLst/>
          </a:prstGeom>
        </p:spPr>
        <p:txBody>
          <a:bodyPr vert="horz" lIns="101618" tIns="38107" rIns="76214" bIns="38107" rtlCol="0" anchor="t" anchorCtr="0">
            <a:normAutofit fontScale="8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rPr>
              <a:t>第六编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rPr>
              <a:t>应急救援</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5" name="图表 4"/>
          <p:cNvGraphicFramePr/>
          <p:nvPr/>
        </p:nvGraphicFramePr>
        <p:xfrm>
          <a:off x="6170943" y="1647178"/>
          <a:ext cx="5451849" cy="4090792"/>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626" name="灯片编号占位符 3"/>
          <p:cNvSpPr>
            <a:spLocks noGrp="1"/>
          </p:cNvSpPr>
          <p:nvPr>
            <p:ph type="sldNum" sz="quarter" idx="4294967295"/>
          </p:nvPr>
        </p:nvSpPr>
        <p:spPr>
          <a:xfrm>
            <a:off x="9411948" y="6526343"/>
            <a:ext cx="2700500" cy="237644"/>
          </a:xfrm>
        </p:spPr>
        <p:txBody>
          <a:bodyPr>
            <a:normAutofit fontScale="30000"/>
          </a:bodyPr>
          <a:p>
            <a:fld id="{49AE70B2-8BF9-45C0-BB95-33D1B9D3A854}" type="slidenum">
              <a:rPr lang="zh-CN" altLang="en-US" smtClean="0"/>
            </a:fld>
            <a:endParaRPr lang="zh-CN" altLang="en-US" dirty="0"/>
          </a:p>
        </p:txBody>
      </p:sp>
      <p:sp>
        <p:nvSpPr>
          <p:cNvPr id="2" name="标题 4"/>
          <p:cNvSpPr>
            <a:spLocks noGrp="1"/>
          </p:cNvSpPr>
          <p:nvPr>
            <p:custDataLst>
              <p:tags r:id="rId1"/>
            </p:custDataLst>
          </p:nvPr>
        </p:nvSpPr>
        <p:spPr>
          <a:xfrm>
            <a:off x="2046" y="798978"/>
            <a:ext cx="12170123" cy="483960"/>
          </a:xfrm>
          <a:prstGeom prst="rect">
            <a:avLst/>
          </a:prstGeom>
        </p:spPr>
        <p:txBody>
          <a:bodyPr vert="horz" lIns="101618" tIns="38107" rIns="76214" bIns="38107" rtlCol="0" anchor="t" anchorCtr="0">
            <a:normAutofit fontScale="70000"/>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latin typeface="隶书" panose="02010509060101010101" pitchFamily="49" charset="-122"/>
                <a:ea typeface="隶书" panose="02010509060101010101" pitchFamily="49" charset="-122"/>
                <a:cs typeface="+mj-cs"/>
              </a:defRPr>
            </a:lvl1pPr>
          </a:lstStyle>
          <a:p>
            <a:pPr algn="ct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第六编</a:t>
            </a:r>
            <a:r>
              <a:rPr lang="en-US" altLang="zh-CN"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应急救援</a:t>
            </a:r>
            <a:endParaRPr lang="zh-CN" altLang="en-US" sz="311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95" name="文本框 94"/>
          <p:cNvSpPr txBox="1"/>
          <p:nvPr/>
        </p:nvSpPr>
        <p:spPr>
          <a:xfrm>
            <a:off x="5267171" y="3200358"/>
            <a:ext cx="1526188" cy="922020"/>
          </a:xfrm>
          <a:prstGeom prst="rect">
            <a:avLst/>
          </a:prstGeom>
          <a:noFill/>
        </p:spPr>
        <p:txBody>
          <a:bodyPr wrap="square" rtlCol="0" anchor="t">
            <a:spAutoFit/>
          </a:bodyPr>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核心修订</a:t>
            </a:r>
            <a:endParaRPr lang="zh-CN" altLang="en-US" sz="1800" b="1">
              <a:latin typeface="思源黑体 CN Bold" panose="020B0800000000000000" charset="-122"/>
              <a:ea typeface="思源黑体 CN Bold" panose="020B0800000000000000" charset="-122"/>
              <a:sym typeface="+mn-ea"/>
            </a:endParaRPr>
          </a:p>
          <a:p>
            <a:pPr algn="ctr" defTabSz="266700">
              <a:lnSpc>
                <a:spcPct val="150000"/>
              </a:lnSpc>
              <a:spcBef>
                <a:spcPct val="0"/>
              </a:spcBef>
              <a:spcAft>
                <a:spcPct val="0"/>
              </a:spcAft>
            </a:pPr>
            <a:r>
              <a:rPr lang="zh-CN" altLang="en-US" sz="1800" b="1">
                <a:latin typeface="思源黑体 CN Bold" panose="020B0800000000000000" charset="-122"/>
                <a:ea typeface="思源黑体 CN Bold" panose="020B0800000000000000" charset="-122"/>
                <a:sym typeface="+mn-ea"/>
              </a:rPr>
              <a:t>方向</a:t>
            </a:r>
            <a:endParaRPr lang="zh-CN" altLang="en-US" sz="1800" b="1">
              <a:latin typeface="思源黑体 CN Bold" panose="020B0800000000000000" charset="-122"/>
              <a:ea typeface="思源黑体 CN Bold" panose="020B0800000000000000" charset="-122"/>
              <a:sym typeface="+mn-ea"/>
            </a:endParaRPr>
          </a:p>
        </p:txBody>
      </p:sp>
      <p:sp>
        <p:nvSpPr>
          <p:cNvPr id="187" name="矩形 186"/>
          <p:cNvSpPr/>
          <p:nvPr>
            <p:custDataLst>
              <p:tags r:id="rId2"/>
            </p:custDataLst>
          </p:nvPr>
        </p:nvSpPr>
        <p:spPr>
          <a:xfrm>
            <a:off x="9369714" y="1387097"/>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应急准备强化</a:t>
            </a:r>
            <a:endParaRPr lang="zh-CN" altLang="en-US" b="1" kern="0" dirty="0">
              <a:solidFill>
                <a:schemeClr val="accent2"/>
              </a:solidFill>
              <a:latin typeface="Arial" panose="020B0604020202020204" pitchFamily="34" charset="0"/>
            </a:endParaRPr>
          </a:p>
        </p:txBody>
      </p:sp>
      <p:sp>
        <p:nvSpPr>
          <p:cNvPr id="188" name="矩形 187"/>
          <p:cNvSpPr/>
          <p:nvPr>
            <p:custDataLst>
              <p:tags r:id="rId3"/>
            </p:custDataLst>
          </p:nvPr>
        </p:nvSpPr>
        <p:spPr>
          <a:xfrm>
            <a:off x="9369714" y="2017770"/>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增加了自救器培训检查要求，调整了避灾路线标识间隔距离，强化了应急演练和预案管理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89" name="矩形 188"/>
          <p:cNvSpPr/>
          <p:nvPr>
            <p:custDataLst>
              <p:tags r:id="rId4"/>
            </p:custDataLst>
          </p:nvPr>
        </p:nvSpPr>
        <p:spPr>
          <a:xfrm>
            <a:off x="9369714" y="2878989"/>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技术参数更新</a:t>
            </a:r>
            <a:endParaRPr lang="zh-CN" altLang="en-US" b="1" kern="0" dirty="0">
              <a:solidFill>
                <a:schemeClr val="accent1"/>
              </a:solidFill>
              <a:latin typeface="Arial" panose="020B0604020202020204" pitchFamily="34" charset="0"/>
            </a:endParaRPr>
          </a:p>
        </p:txBody>
      </p:sp>
      <p:sp>
        <p:nvSpPr>
          <p:cNvPr id="190" name="矩形 189"/>
          <p:cNvSpPr/>
          <p:nvPr>
            <p:custDataLst>
              <p:tags r:id="rId5"/>
            </p:custDataLst>
          </p:nvPr>
        </p:nvSpPr>
        <p:spPr>
          <a:xfrm>
            <a:off x="9369714" y="3509661"/>
            <a:ext cx="1944095"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更新了部分技术要求和参数，如氧气呼吸器压力要求、救护队出动时间等</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1" name="矩形 190"/>
          <p:cNvSpPr/>
          <p:nvPr>
            <p:custDataLst>
              <p:tags r:id="rId6"/>
            </p:custDataLst>
          </p:nvPr>
        </p:nvSpPr>
        <p:spPr>
          <a:xfrm>
            <a:off x="9369714" y="4370880"/>
            <a:ext cx="1944095"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结构调整</a:t>
            </a:r>
            <a:endParaRPr lang="zh-CN" altLang="en-US" b="1" kern="0" dirty="0">
              <a:solidFill>
                <a:schemeClr val="accent2"/>
              </a:solidFill>
              <a:latin typeface="Arial" panose="020B0604020202020204" pitchFamily="34" charset="0"/>
            </a:endParaRPr>
          </a:p>
        </p:txBody>
      </p:sp>
      <p:sp>
        <p:nvSpPr>
          <p:cNvPr id="192" name="矩形 191"/>
          <p:cNvSpPr/>
          <p:nvPr>
            <p:custDataLst>
              <p:tags r:id="rId7"/>
            </p:custDataLst>
          </p:nvPr>
        </p:nvSpPr>
        <p:spPr>
          <a:xfrm>
            <a:off x="9370031" y="5001551"/>
            <a:ext cx="2113671"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将火灾封闭相关条款调整至防灭火章节，使内容布局更加合理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3" name="矩形 192"/>
          <p:cNvSpPr/>
          <p:nvPr>
            <p:custDataLst>
              <p:tags r:id="rId8"/>
            </p:custDataLst>
          </p:nvPr>
        </p:nvSpPr>
        <p:spPr>
          <a:xfrm>
            <a:off x="644785" y="1387097"/>
            <a:ext cx="2065402" cy="539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术语规范化</a:t>
            </a:r>
            <a:endParaRPr lang="zh-CN" altLang="en-US" b="1" kern="0" dirty="0">
              <a:solidFill>
                <a:schemeClr val="accent1"/>
              </a:solidFill>
              <a:latin typeface="Arial" panose="020B0604020202020204" pitchFamily="34" charset="0"/>
            </a:endParaRPr>
          </a:p>
        </p:txBody>
      </p:sp>
      <p:sp>
        <p:nvSpPr>
          <p:cNvPr id="194" name="矩形 193"/>
          <p:cNvSpPr/>
          <p:nvPr>
            <p:custDataLst>
              <p:tags r:id="rId9"/>
            </p:custDataLst>
          </p:nvPr>
        </p:nvSpPr>
        <p:spPr>
          <a:xfrm>
            <a:off x="644785" y="2017769"/>
            <a:ext cx="206540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统一术语使用，如</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侦察</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改为</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探察</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指战员</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改为</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应急救援人员</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矿山救护队</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明确为</a:t>
            </a:r>
            <a:r>
              <a:rPr lang="en-US" altLang="zh-CN" sz="1200" kern="0" dirty="0">
                <a:solidFill>
                  <a:schemeClr val="tx1">
                    <a:lumMod val="85000"/>
                    <a:lumOff val="15000"/>
                  </a:schemeClr>
                </a:solidFill>
                <a:latin typeface="Arial" panose="020B0604020202020204" pitchFamily="34" charset="0"/>
                <a:sym typeface="+mn-ea"/>
              </a:rPr>
              <a:t>"</a:t>
            </a:r>
            <a:r>
              <a:rPr lang="zh-CN" altLang="en-US" sz="1200" kern="0" dirty="0">
                <a:solidFill>
                  <a:schemeClr val="tx1">
                    <a:lumMod val="85000"/>
                    <a:lumOff val="15000"/>
                  </a:schemeClr>
                </a:solidFill>
                <a:latin typeface="Arial" panose="020B0604020202020204" pitchFamily="34" charset="0"/>
                <a:sym typeface="+mn-ea"/>
              </a:rPr>
              <a:t>专职救护队</a:t>
            </a:r>
            <a:r>
              <a:rPr lang="en-US" altLang="zh-CN" sz="1200" kern="0" dirty="0">
                <a:solidFill>
                  <a:schemeClr val="tx1">
                    <a:lumMod val="85000"/>
                    <a:lumOff val="15000"/>
                  </a:schemeClr>
                </a:solidFill>
                <a:latin typeface="Arial" panose="020B0604020202020204" pitchFamily="34" charset="0"/>
                <a:sym typeface="+mn-ea"/>
              </a:rPr>
              <a:t>"</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5" name="矩形 194"/>
          <p:cNvSpPr/>
          <p:nvPr>
            <p:custDataLst>
              <p:tags r:id="rId10"/>
            </p:custDataLst>
          </p:nvPr>
        </p:nvSpPr>
        <p:spPr>
          <a:xfrm>
            <a:off x="83820" y="2879090"/>
            <a:ext cx="262636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2"/>
                </a:solidFill>
                <a:latin typeface="Arial" panose="020B0604020202020204" pitchFamily="34" charset="0"/>
              </a:rPr>
              <a:t>救护队管理细化</a:t>
            </a:r>
            <a:endParaRPr lang="zh-CN" altLang="en-US" b="1" kern="0" dirty="0">
              <a:solidFill>
                <a:schemeClr val="accent2"/>
              </a:solidFill>
              <a:latin typeface="Arial" panose="020B0604020202020204" pitchFamily="34" charset="0"/>
            </a:endParaRPr>
          </a:p>
        </p:txBody>
      </p:sp>
      <p:sp>
        <p:nvSpPr>
          <p:cNvPr id="196" name="矩形 195"/>
          <p:cNvSpPr/>
          <p:nvPr>
            <p:custDataLst>
              <p:tags r:id="rId11"/>
            </p:custDataLst>
          </p:nvPr>
        </p:nvSpPr>
        <p:spPr>
          <a:xfrm>
            <a:off x="483465" y="3509660"/>
            <a:ext cx="2226722"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明确专职和兼职救护队的分类、职责和要求，调整指挥员任职条件和年龄限制</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7" name="矩形 196"/>
          <p:cNvSpPr/>
          <p:nvPr>
            <p:custDataLst>
              <p:tags r:id="rId12"/>
            </p:custDataLst>
          </p:nvPr>
        </p:nvSpPr>
        <p:spPr>
          <a:xfrm>
            <a:off x="171450" y="4370705"/>
            <a:ext cx="253873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oAutofit/>
          </a:bodyPr>
          <a:p>
            <a:pPr algn="ctr"/>
            <a:r>
              <a:rPr lang="zh-CN" altLang="en-US" b="1" kern="0" dirty="0">
                <a:solidFill>
                  <a:schemeClr val="accent1"/>
                </a:solidFill>
                <a:latin typeface="Arial" panose="020B0604020202020204" pitchFamily="34" charset="0"/>
              </a:rPr>
              <a:t>避险设施要求调整</a:t>
            </a:r>
            <a:endParaRPr lang="zh-CN" altLang="en-US" b="1" kern="0" dirty="0">
              <a:solidFill>
                <a:schemeClr val="accent1"/>
              </a:solidFill>
              <a:latin typeface="Arial" panose="020B0604020202020204" pitchFamily="34" charset="0"/>
            </a:endParaRPr>
          </a:p>
        </p:txBody>
      </p:sp>
      <p:sp>
        <p:nvSpPr>
          <p:cNvPr id="198" name="矩形 197"/>
          <p:cNvSpPr/>
          <p:nvPr>
            <p:custDataLst>
              <p:tags r:id="rId13"/>
            </p:custDataLst>
          </p:nvPr>
        </p:nvSpPr>
        <p:spPr>
          <a:xfrm>
            <a:off x="482195" y="5001551"/>
            <a:ext cx="2227993" cy="7202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oAutofit/>
          </a:bodyPr>
          <a:p>
            <a:pPr algn="ctr">
              <a:lnSpc>
                <a:spcPct val="130000"/>
              </a:lnSpc>
            </a:pPr>
            <a:r>
              <a:rPr lang="zh-CN" altLang="en-US" sz="1200" kern="0" dirty="0">
                <a:solidFill>
                  <a:schemeClr val="tx1">
                    <a:lumMod val="85000"/>
                    <a:lumOff val="15000"/>
                  </a:schemeClr>
                </a:solidFill>
                <a:latin typeface="Arial" panose="020B0604020202020204" pitchFamily="34" charset="0"/>
                <a:sym typeface="+mn-ea"/>
              </a:rPr>
              <a:t>删除了突出矿井必须建设采区避难硐室的要求，更注重临时避险设施的建设和管理</a:t>
            </a:r>
            <a:endParaRPr lang="zh-CN" altLang="en-US" sz="1200" kern="0" dirty="0">
              <a:solidFill>
                <a:schemeClr val="tx1">
                  <a:lumMod val="85000"/>
                  <a:lumOff val="15000"/>
                </a:schemeClr>
              </a:solidFill>
              <a:latin typeface="Arial" panose="020B0604020202020204" pitchFamily="34" charset="0"/>
              <a:sym typeface="+mn-ea"/>
            </a:endParaRPr>
          </a:p>
        </p:txBody>
      </p:sp>
      <p:sp>
        <p:nvSpPr>
          <p:cNvPr id="199" name="任意多边形: 形状 4"/>
          <p:cNvSpPr/>
          <p:nvPr>
            <p:custDataLst>
              <p:tags r:id="rId14"/>
            </p:custDataLst>
          </p:nvPr>
        </p:nvSpPr>
        <p:spPr>
          <a:xfrm>
            <a:off x="2890879" y="1669725"/>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normAutofit lnSpcReduction="10000"/>
          </a:bodyPr>
          <a:p>
            <a:pPr algn="ctr">
              <a:lnSpc>
                <a:spcPct val="150000"/>
              </a:lnSpc>
            </a:pPr>
            <a:r>
              <a:rPr lang="en-US" altLang="zh-CN" dirty="0">
                <a:solidFill>
                  <a:srgbClr val="FFFFFF"/>
                </a:solidFill>
              </a:rPr>
              <a:t>01</a:t>
            </a:r>
            <a:endParaRPr lang="en-US" altLang="zh-CN" dirty="0">
              <a:solidFill>
                <a:srgbClr val="FFFFFF"/>
              </a:solidFill>
            </a:endParaRPr>
          </a:p>
        </p:txBody>
      </p:sp>
      <p:sp>
        <p:nvSpPr>
          <p:cNvPr id="200" name="任意多边形: 形状 32"/>
          <p:cNvSpPr/>
          <p:nvPr>
            <p:custDataLst>
              <p:tags r:id="rId15"/>
            </p:custDataLst>
          </p:nvPr>
        </p:nvSpPr>
        <p:spPr>
          <a:xfrm>
            <a:off x="2890879"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02</a:t>
            </a:r>
            <a:endParaRPr lang="en-US" altLang="zh-CN" dirty="0">
              <a:solidFill>
                <a:srgbClr val="FFFFFF"/>
              </a:solidFill>
              <a:sym typeface="+mn-ea"/>
            </a:endParaRPr>
          </a:p>
        </p:txBody>
      </p:sp>
      <p:sp>
        <p:nvSpPr>
          <p:cNvPr id="201" name="任意多边形: 形状 33"/>
          <p:cNvSpPr/>
          <p:nvPr>
            <p:custDataLst>
              <p:tags r:id="rId16"/>
            </p:custDataLst>
          </p:nvPr>
        </p:nvSpPr>
        <p:spPr>
          <a:xfrm>
            <a:off x="2890879" y="4649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03</a:t>
            </a:r>
            <a:endParaRPr lang="en-US" altLang="zh-CN" dirty="0">
              <a:solidFill>
                <a:srgbClr val="FFFFFF"/>
              </a:solidFill>
              <a:sym typeface="+mn-ea"/>
            </a:endParaRPr>
          </a:p>
        </p:txBody>
      </p:sp>
      <p:sp>
        <p:nvSpPr>
          <p:cNvPr id="202" name="任意多边形: 形状 34"/>
          <p:cNvSpPr/>
          <p:nvPr>
            <p:custDataLst>
              <p:tags r:id="rId17"/>
            </p:custDataLst>
          </p:nvPr>
        </p:nvSpPr>
        <p:spPr>
          <a:xfrm>
            <a:off x="8610748" y="1678617"/>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04</a:t>
            </a:r>
            <a:endParaRPr lang="en-US" altLang="zh-CN" dirty="0">
              <a:solidFill>
                <a:srgbClr val="FFFFFF"/>
              </a:solidFill>
              <a:sym typeface="+mn-ea"/>
            </a:endParaRPr>
          </a:p>
        </p:txBody>
      </p:sp>
      <p:sp>
        <p:nvSpPr>
          <p:cNvPr id="203" name="任意多边形: 形状 35"/>
          <p:cNvSpPr/>
          <p:nvPr>
            <p:custDataLst>
              <p:tags r:id="rId18"/>
            </p:custDataLst>
          </p:nvPr>
        </p:nvSpPr>
        <p:spPr>
          <a:xfrm>
            <a:off x="8610748" y="316606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05</a:t>
            </a:r>
            <a:endParaRPr lang="en-US" altLang="zh-CN" dirty="0">
              <a:solidFill>
                <a:srgbClr val="FFFFFF"/>
              </a:solidFill>
              <a:sym typeface="+mn-ea"/>
            </a:endParaRPr>
          </a:p>
        </p:txBody>
      </p:sp>
      <p:sp>
        <p:nvSpPr>
          <p:cNvPr id="204" name="任意多边形: 形状 36"/>
          <p:cNvSpPr/>
          <p:nvPr>
            <p:custDataLst>
              <p:tags r:id="rId19"/>
            </p:custDataLst>
          </p:nvPr>
        </p:nvSpPr>
        <p:spPr>
          <a:xfrm>
            <a:off x="8610748" y="4652872"/>
            <a:ext cx="575487" cy="518376"/>
          </a:xfrm>
          <a:custGeom>
            <a:avLst/>
            <a:gdLst>
              <a:gd name="connsiteX0" fmla="*/ 177800 w 566864"/>
              <a:gd name="connsiteY0" fmla="*/ 518280 h 518280"/>
              <a:gd name="connsiteX1" fmla="*/ 389048 w 566864"/>
              <a:gd name="connsiteY1" fmla="*/ 518280 h 518280"/>
              <a:gd name="connsiteX2" fmla="*/ 455038 w 566864"/>
              <a:gd name="connsiteY2" fmla="*/ 480191 h 518280"/>
              <a:gd name="connsiteX3" fmla="*/ 560662 w 566864"/>
              <a:gd name="connsiteY3" fmla="*/ 297244 h 518280"/>
              <a:gd name="connsiteX4" fmla="*/ 560671 w 566864"/>
              <a:gd name="connsiteY4" fmla="*/ 221051 h 518280"/>
              <a:gd name="connsiteX5" fmla="*/ 455047 w 566864"/>
              <a:gd name="connsiteY5" fmla="*/ 38104 h 518280"/>
              <a:gd name="connsiteX6" fmla="*/ 389065 w 566864"/>
              <a:gd name="connsiteY6" fmla="*/ 0 h 518280"/>
              <a:gd name="connsiteX7" fmla="*/ 177817 w 566864"/>
              <a:gd name="connsiteY7" fmla="*/ 0 h 518280"/>
              <a:gd name="connsiteX8" fmla="*/ 111827 w 566864"/>
              <a:gd name="connsiteY8" fmla="*/ 38089 h 518280"/>
              <a:gd name="connsiteX9" fmla="*/ 6203 w 566864"/>
              <a:gd name="connsiteY9" fmla="*/ 221036 h 518280"/>
              <a:gd name="connsiteX10" fmla="*/ 6195 w 566864"/>
              <a:gd name="connsiteY10" fmla="*/ 297229 h 518280"/>
              <a:gd name="connsiteX11" fmla="*/ 111819 w 566864"/>
              <a:gd name="connsiteY11" fmla="*/ 480176 h 518280"/>
              <a:gd name="connsiteX12" fmla="*/ 177800 w 566864"/>
              <a:gd name="connsiteY12" fmla="*/ 518280 h 518280"/>
              <a:gd name="connsiteX0-1" fmla="*/ 177800 w 566864"/>
              <a:gd name="connsiteY0-2" fmla="*/ 518280 h 518280"/>
              <a:gd name="connsiteX1-3" fmla="*/ 389048 w 566864"/>
              <a:gd name="connsiteY1-4" fmla="*/ 518280 h 518280"/>
              <a:gd name="connsiteX2-5" fmla="*/ 455038 w 566864"/>
              <a:gd name="connsiteY2-6" fmla="*/ 480191 h 518280"/>
              <a:gd name="connsiteX3-7" fmla="*/ 560662 w 566864"/>
              <a:gd name="connsiteY3-8" fmla="*/ 297244 h 518280"/>
              <a:gd name="connsiteX4-9" fmla="*/ 560671 w 566864"/>
              <a:gd name="connsiteY4-10" fmla="*/ 221051 h 518280"/>
              <a:gd name="connsiteX5-11" fmla="*/ 455047 w 566864"/>
              <a:gd name="connsiteY5-12" fmla="*/ 38104 h 518280"/>
              <a:gd name="connsiteX6-13" fmla="*/ 389065 w 566864"/>
              <a:gd name="connsiteY6-14" fmla="*/ 0 h 518280"/>
              <a:gd name="connsiteX7-15" fmla="*/ 177817 w 566864"/>
              <a:gd name="connsiteY7-16" fmla="*/ 0 h 518280"/>
              <a:gd name="connsiteX8-17" fmla="*/ 111827 w 566864"/>
              <a:gd name="connsiteY8-18" fmla="*/ 38089 h 518280"/>
              <a:gd name="connsiteX9-19" fmla="*/ 6203 w 566864"/>
              <a:gd name="connsiteY9-20" fmla="*/ 221036 h 518280"/>
              <a:gd name="connsiteX10-21" fmla="*/ 6195 w 566864"/>
              <a:gd name="connsiteY10-22" fmla="*/ 297229 h 518280"/>
              <a:gd name="connsiteX11-23" fmla="*/ 111819 w 566864"/>
              <a:gd name="connsiteY11-24" fmla="*/ 480176 h 518280"/>
              <a:gd name="connsiteX12-25" fmla="*/ 177800 w 566864"/>
              <a:gd name="connsiteY12-26" fmla="*/ 518280 h 518280"/>
              <a:gd name="connsiteX0-27" fmla="*/ 177800 w 566864"/>
              <a:gd name="connsiteY0-28" fmla="*/ 518280 h 518280"/>
              <a:gd name="connsiteX1-29" fmla="*/ 389048 w 566864"/>
              <a:gd name="connsiteY1-30" fmla="*/ 518280 h 518280"/>
              <a:gd name="connsiteX2-31" fmla="*/ 455038 w 566864"/>
              <a:gd name="connsiteY2-32" fmla="*/ 480191 h 518280"/>
              <a:gd name="connsiteX3-33" fmla="*/ 560662 w 566864"/>
              <a:gd name="connsiteY3-34" fmla="*/ 297244 h 518280"/>
              <a:gd name="connsiteX4-35" fmla="*/ 560671 w 566864"/>
              <a:gd name="connsiteY4-36" fmla="*/ 221051 h 518280"/>
              <a:gd name="connsiteX5-37" fmla="*/ 455047 w 566864"/>
              <a:gd name="connsiteY5-38" fmla="*/ 38104 h 518280"/>
              <a:gd name="connsiteX6-39" fmla="*/ 389065 w 566864"/>
              <a:gd name="connsiteY6-40" fmla="*/ 0 h 518280"/>
              <a:gd name="connsiteX7-41" fmla="*/ 177817 w 566864"/>
              <a:gd name="connsiteY7-42" fmla="*/ 0 h 518280"/>
              <a:gd name="connsiteX8-43" fmla="*/ 111827 w 566864"/>
              <a:gd name="connsiteY8-44" fmla="*/ 38089 h 518280"/>
              <a:gd name="connsiteX9-45" fmla="*/ 6203 w 566864"/>
              <a:gd name="connsiteY9-46" fmla="*/ 221036 h 518280"/>
              <a:gd name="connsiteX10-47" fmla="*/ 6195 w 566864"/>
              <a:gd name="connsiteY10-48" fmla="*/ 297229 h 518280"/>
              <a:gd name="connsiteX11-49" fmla="*/ 111819 w 566864"/>
              <a:gd name="connsiteY11-50" fmla="*/ 480176 h 518280"/>
              <a:gd name="connsiteX12-51" fmla="*/ 177800 w 566864"/>
              <a:gd name="connsiteY12-52" fmla="*/ 518280 h 518280"/>
              <a:gd name="connsiteX0-53" fmla="*/ 177800 w 566864"/>
              <a:gd name="connsiteY0-54" fmla="*/ 518280 h 518280"/>
              <a:gd name="connsiteX1-55" fmla="*/ 389048 w 566864"/>
              <a:gd name="connsiteY1-56" fmla="*/ 518280 h 518280"/>
              <a:gd name="connsiteX2-57" fmla="*/ 455038 w 566864"/>
              <a:gd name="connsiteY2-58" fmla="*/ 480191 h 518280"/>
              <a:gd name="connsiteX3-59" fmla="*/ 560662 w 566864"/>
              <a:gd name="connsiteY3-60" fmla="*/ 297244 h 518280"/>
              <a:gd name="connsiteX4-61" fmla="*/ 560671 w 566864"/>
              <a:gd name="connsiteY4-62" fmla="*/ 221051 h 518280"/>
              <a:gd name="connsiteX5-63" fmla="*/ 455047 w 566864"/>
              <a:gd name="connsiteY5-64" fmla="*/ 38104 h 518280"/>
              <a:gd name="connsiteX6-65" fmla="*/ 389065 w 566864"/>
              <a:gd name="connsiteY6-66" fmla="*/ 0 h 518280"/>
              <a:gd name="connsiteX7-67" fmla="*/ 177817 w 566864"/>
              <a:gd name="connsiteY7-68" fmla="*/ 0 h 518280"/>
              <a:gd name="connsiteX8-69" fmla="*/ 111827 w 566864"/>
              <a:gd name="connsiteY8-70" fmla="*/ 38089 h 518280"/>
              <a:gd name="connsiteX9-71" fmla="*/ 6203 w 566864"/>
              <a:gd name="connsiteY9-72" fmla="*/ 221036 h 518280"/>
              <a:gd name="connsiteX10-73" fmla="*/ 6195 w 566864"/>
              <a:gd name="connsiteY10-74" fmla="*/ 297229 h 518280"/>
              <a:gd name="connsiteX11-75" fmla="*/ 111819 w 566864"/>
              <a:gd name="connsiteY11-76" fmla="*/ 480176 h 518280"/>
              <a:gd name="connsiteX12-77" fmla="*/ 177800 w 566864"/>
              <a:gd name="connsiteY12-78" fmla="*/ 518280 h 518280"/>
              <a:gd name="connsiteX0-79" fmla="*/ 177800 w 566864"/>
              <a:gd name="connsiteY0-80" fmla="*/ 518280 h 518280"/>
              <a:gd name="connsiteX1-81" fmla="*/ 389048 w 566864"/>
              <a:gd name="connsiteY1-82" fmla="*/ 518280 h 518280"/>
              <a:gd name="connsiteX2-83" fmla="*/ 455038 w 566864"/>
              <a:gd name="connsiteY2-84" fmla="*/ 480191 h 518280"/>
              <a:gd name="connsiteX3-85" fmla="*/ 560662 w 566864"/>
              <a:gd name="connsiteY3-86" fmla="*/ 297244 h 518280"/>
              <a:gd name="connsiteX4-87" fmla="*/ 560671 w 566864"/>
              <a:gd name="connsiteY4-88" fmla="*/ 221051 h 518280"/>
              <a:gd name="connsiteX5-89" fmla="*/ 455047 w 566864"/>
              <a:gd name="connsiteY5-90" fmla="*/ 38104 h 518280"/>
              <a:gd name="connsiteX6-91" fmla="*/ 389065 w 566864"/>
              <a:gd name="connsiteY6-92" fmla="*/ 0 h 518280"/>
              <a:gd name="connsiteX7-93" fmla="*/ 177817 w 566864"/>
              <a:gd name="connsiteY7-94" fmla="*/ 0 h 518280"/>
              <a:gd name="connsiteX8-95" fmla="*/ 111827 w 566864"/>
              <a:gd name="connsiteY8-96" fmla="*/ 38089 h 518280"/>
              <a:gd name="connsiteX9-97" fmla="*/ 6203 w 566864"/>
              <a:gd name="connsiteY9-98" fmla="*/ 221036 h 518280"/>
              <a:gd name="connsiteX10-99" fmla="*/ 6195 w 566864"/>
              <a:gd name="connsiteY10-100" fmla="*/ 297229 h 518280"/>
              <a:gd name="connsiteX11-101" fmla="*/ 111819 w 566864"/>
              <a:gd name="connsiteY11-102" fmla="*/ 480176 h 518280"/>
              <a:gd name="connsiteX12-103" fmla="*/ 177800 w 566864"/>
              <a:gd name="connsiteY12-104" fmla="*/ 518280 h 518280"/>
              <a:gd name="connsiteX0-105" fmla="*/ 177800 w 566864"/>
              <a:gd name="connsiteY0-106" fmla="*/ 518280 h 518280"/>
              <a:gd name="connsiteX1-107" fmla="*/ 389048 w 566864"/>
              <a:gd name="connsiteY1-108" fmla="*/ 518280 h 518280"/>
              <a:gd name="connsiteX2-109" fmla="*/ 455038 w 566864"/>
              <a:gd name="connsiteY2-110" fmla="*/ 480191 h 518280"/>
              <a:gd name="connsiteX3-111" fmla="*/ 560662 w 566864"/>
              <a:gd name="connsiteY3-112" fmla="*/ 297244 h 518280"/>
              <a:gd name="connsiteX4-113" fmla="*/ 560671 w 566864"/>
              <a:gd name="connsiteY4-114" fmla="*/ 221051 h 518280"/>
              <a:gd name="connsiteX5-115" fmla="*/ 455047 w 566864"/>
              <a:gd name="connsiteY5-116" fmla="*/ 38104 h 518280"/>
              <a:gd name="connsiteX6-117" fmla="*/ 389065 w 566864"/>
              <a:gd name="connsiteY6-118" fmla="*/ 0 h 518280"/>
              <a:gd name="connsiteX7-119" fmla="*/ 177817 w 566864"/>
              <a:gd name="connsiteY7-120" fmla="*/ 0 h 518280"/>
              <a:gd name="connsiteX8-121" fmla="*/ 111827 w 566864"/>
              <a:gd name="connsiteY8-122" fmla="*/ 38089 h 518280"/>
              <a:gd name="connsiteX9-123" fmla="*/ 6203 w 566864"/>
              <a:gd name="connsiteY9-124" fmla="*/ 221036 h 518280"/>
              <a:gd name="connsiteX10-125" fmla="*/ 6195 w 566864"/>
              <a:gd name="connsiteY10-126" fmla="*/ 297229 h 518280"/>
              <a:gd name="connsiteX11-127" fmla="*/ 111819 w 566864"/>
              <a:gd name="connsiteY11-128" fmla="*/ 480176 h 518280"/>
              <a:gd name="connsiteX12-129" fmla="*/ 177800 w 566864"/>
              <a:gd name="connsiteY12-130" fmla="*/ 518280 h 518280"/>
              <a:gd name="connsiteX0-131" fmla="*/ 177800 w 566860"/>
              <a:gd name="connsiteY0-132" fmla="*/ 518280 h 518280"/>
              <a:gd name="connsiteX1-133" fmla="*/ 389048 w 566860"/>
              <a:gd name="connsiteY1-134" fmla="*/ 518280 h 518280"/>
              <a:gd name="connsiteX2-135" fmla="*/ 455038 w 566860"/>
              <a:gd name="connsiteY2-136" fmla="*/ 480191 h 518280"/>
              <a:gd name="connsiteX3-137" fmla="*/ 560662 w 566860"/>
              <a:gd name="connsiteY3-138" fmla="*/ 297244 h 518280"/>
              <a:gd name="connsiteX4-139" fmla="*/ 560671 w 566860"/>
              <a:gd name="connsiteY4-140" fmla="*/ 221051 h 518280"/>
              <a:gd name="connsiteX5-141" fmla="*/ 455047 w 566860"/>
              <a:gd name="connsiteY5-142" fmla="*/ 38104 h 518280"/>
              <a:gd name="connsiteX6-143" fmla="*/ 389065 w 566860"/>
              <a:gd name="connsiteY6-144" fmla="*/ 0 h 518280"/>
              <a:gd name="connsiteX7-145" fmla="*/ 177817 w 566860"/>
              <a:gd name="connsiteY7-146" fmla="*/ 0 h 518280"/>
              <a:gd name="connsiteX8-147" fmla="*/ 111827 w 566860"/>
              <a:gd name="connsiteY8-148" fmla="*/ 38089 h 518280"/>
              <a:gd name="connsiteX9-149" fmla="*/ 6203 w 566860"/>
              <a:gd name="connsiteY9-150" fmla="*/ 221036 h 518280"/>
              <a:gd name="connsiteX10-151" fmla="*/ 6195 w 566860"/>
              <a:gd name="connsiteY10-152" fmla="*/ 297229 h 518280"/>
              <a:gd name="connsiteX11-153" fmla="*/ 111819 w 566860"/>
              <a:gd name="connsiteY11-154" fmla="*/ 480176 h 518280"/>
              <a:gd name="connsiteX12-155" fmla="*/ 177800 w 566860"/>
              <a:gd name="connsiteY12-156" fmla="*/ 518280 h 518280"/>
              <a:gd name="connsiteX0-157" fmla="*/ 177800 w 571122"/>
              <a:gd name="connsiteY0-158" fmla="*/ 518280 h 518280"/>
              <a:gd name="connsiteX1-159" fmla="*/ 389048 w 571122"/>
              <a:gd name="connsiteY1-160" fmla="*/ 518280 h 518280"/>
              <a:gd name="connsiteX2-161" fmla="*/ 455038 w 571122"/>
              <a:gd name="connsiteY2-162" fmla="*/ 480191 h 518280"/>
              <a:gd name="connsiteX3-163" fmla="*/ 560662 w 571122"/>
              <a:gd name="connsiteY3-164" fmla="*/ 297244 h 518280"/>
              <a:gd name="connsiteX4-165" fmla="*/ 560671 w 571122"/>
              <a:gd name="connsiteY4-166" fmla="*/ 221051 h 518280"/>
              <a:gd name="connsiteX5-167" fmla="*/ 455047 w 571122"/>
              <a:gd name="connsiteY5-168" fmla="*/ 38104 h 518280"/>
              <a:gd name="connsiteX6-169" fmla="*/ 389065 w 571122"/>
              <a:gd name="connsiteY6-170" fmla="*/ 0 h 518280"/>
              <a:gd name="connsiteX7-171" fmla="*/ 177817 w 571122"/>
              <a:gd name="connsiteY7-172" fmla="*/ 0 h 518280"/>
              <a:gd name="connsiteX8-173" fmla="*/ 111827 w 571122"/>
              <a:gd name="connsiteY8-174" fmla="*/ 38089 h 518280"/>
              <a:gd name="connsiteX9-175" fmla="*/ 6203 w 571122"/>
              <a:gd name="connsiteY9-176" fmla="*/ 221036 h 518280"/>
              <a:gd name="connsiteX10-177" fmla="*/ 6195 w 571122"/>
              <a:gd name="connsiteY10-178" fmla="*/ 297229 h 518280"/>
              <a:gd name="connsiteX11-179" fmla="*/ 111819 w 571122"/>
              <a:gd name="connsiteY11-180" fmla="*/ 480176 h 518280"/>
              <a:gd name="connsiteX12-181" fmla="*/ 177800 w 571122"/>
              <a:gd name="connsiteY12-182" fmla="*/ 518280 h 518280"/>
              <a:gd name="connsiteX0-183" fmla="*/ 177800 w 571122"/>
              <a:gd name="connsiteY0-184" fmla="*/ 518280 h 518280"/>
              <a:gd name="connsiteX1-185" fmla="*/ 389048 w 571122"/>
              <a:gd name="connsiteY1-186" fmla="*/ 518280 h 518280"/>
              <a:gd name="connsiteX2-187" fmla="*/ 455038 w 571122"/>
              <a:gd name="connsiteY2-188" fmla="*/ 480191 h 518280"/>
              <a:gd name="connsiteX3-189" fmla="*/ 560662 w 571122"/>
              <a:gd name="connsiteY3-190" fmla="*/ 297244 h 518280"/>
              <a:gd name="connsiteX4-191" fmla="*/ 560671 w 571122"/>
              <a:gd name="connsiteY4-192" fmla="*/ 221051 h 518280"/>
              <a:gd name="connsiteX5-193" fmla="*/ 455047 w 571122"/>
              <a:gd name="connsiteY5-194" fmla="*/ 38104 h 518280"/>
              <a:gd name="connsiteX6-195" fmla="*/ 389065 w 571122"/>
              <a:gd name="connsiteY6-196" fmla="*/ 0 h 518280"/>
              <a:gd name="connsiteX7-197" fmla="*/ 177817 w 571122"/>
              <a:gd name="connsiteY7-198" fmla="*/ 0 h 518280"/>
              <a:gd name="connsiteX8-199" fmla="*/ 111827 w 571122"/>
              <a:gd name="connsiteY8-200" fmla="*/ 38089 h 518280"/>
              <a:gd name="connsiteX9-201" fmla="*/ 6203 w 571122"/>
              <a:gd name="connsiteY9-202" fmla="*/ 221036 h 518280"/>
              <a:gd name="connsiteX10-203" fmla="*/ 6195 w 571122"/>
              <a:gd name="connsiteY10-204" fmla="*/ 297229 h 518280"/>
              <a:gd name="connsiteX11-205" fmla="*/ 111819 w 571122"/>
              <a:gd name="connsiteY11-206" fmla="*/ 480176 h 518280"/>
              <a:gd name="connsiteX12-207" fmla="*/ 177800 w 571122"/>
              <a:gd name="connsiteY12-208" fmla="*/ 518280 h 518280"/>
              <a:gd name="connsiteX0-209" fmla="*/ 177800 w 571122"/>
              <a:gd name="connsiteY0-210" fmla="*/ 518280 h 518280"/>
              <a:gd name="connsiteX1-211" fmla="*/ 389048 w 571122"/>
              <a:gd name="connsiteY1-212" fmla="*/ 518280 h 518280"/>
              <a:gd name="connsiteX2-213" fmla="*/ 455038 w 571122"/>
              <a:gd name="connsiteY2-214" fmla="*/ 480191 h 518280"/>
              <a:gd name="connsiteX3-215" fmla="*/ 560662 w 571122"/>
              <a:gd name="connsiteY3-216" fmla="*/ 297244 h 518280"/>
              <a:gd name="connsiteX4-217" fmla="*/ 560671 w 571122"/>
              <a:gd name="connsiteY4-218" fmla="*/ 221051 h 518280"/>
              <a:gd name="connsiteX5-219" fmla="*/ 455047 w 571122"/>
              <a:gd name="connsiteY5-220" fmla="*/ 38104 h 518280"/>
              <a:gd name="connsiteX6-221" fmla="*/ 389065 w 571122"/>
              <a:gd name="connsiteY6-222" fmla="*/ 0 h 518280"/>
              <a:gd name="connsiteX7-223" fmla="*/ 177817 w 571122"/>
              <a:gd name="connsiteY7-224" fmla="*/ 0 h 518280"/>
              <a:gd name="connsiteX8-225" fmla="*/ 111827 w 571122"/>
              <a:gd name="connsiteY8-226" fmla="*/ 38089 h 518280"/>
              <a:gd name="connsiteX9-227" fmla="*/ 6203 w 571122"/>
              <a:gd name="connsiteY9-228" fmla="*/ 221036 h 518280"/>
              <a:gd name="connsiteX10-229" fmla="*/ 6195 w 571122"/>
              <a:gd name="connsiteY10-230" fmla="*/ 297229 h 518280"/>
              <a:gd name="connsiteX11-231" fmla="*/ 111819 w 571122"/>
              <a:gd name="connsiteY11-232" fmla="*/ 480176 h 518280"/>
              <a:gd name="connsiteX12-233" fmla="*/ 177800 w 571122"/>
              <a:gd name="connsiteY12-234" fmla="*/ 518280 h 518280"/>
              <a:gd name="connsiteX0-235" fmla="*/ 177800 w 571122"/>
              <a:gd name="connsiteY0-236" fmla="*/ 518280 h 518280"/>
              <a:gd name="connsiteX1-237" fmla="*/ 389048 w 571122"/>
              <a:gd name="connsiteY1-238" fmla="*/ 518280 h 518280"/>
              <a:gd name="connsiteX2-239" fmla="*/ 455038 w 571122"/>
              <a:gd name="connsiteY2-240" fmla="*/ 480191 h 518280"/>
              <a:gd name="connsiteX3-241" fmla="*/ 560662 w 571122"/>
              <a:gd name="connsiteY3-242" fmla="*/ 297244 h 518280"/>
              <a:gd name="connsiteX4-243" fmla="*/ 560671 w 571122"/>
              <a:gd name="connsiteY4-244" fmla="*/ 221051 h 518280"/>
              <a:gd name="connsiteX5-245" fmla="*/ 455047 w 571122"/>
              <a:gd name="connsiteY5-246" fmla="*/ 38104 h 518280"/>
              <a:gd name="connsiteX6-247" fmla="*/ 389065 w 571122"/>
              <a:gd name="connsiteY6-248" fmla="*/ 0 h 518280"/>
              <a:gd name="connsiteX7-249" fmla="*/ 177817 w 571122"/>
              <a:gd name="connsiteY7-250" fmla="*/ 0 h 518280"/>
              <a:gd name="connsiteX8-251" fmla="*/ 111827 w 571122"/>
              <a:gd name="connsiteY8-252" fmla="*/ 38089 h 518280"/>
              <a:gd name="connsiteX9-253" fmla="*/ 6203 w 571122"/>
              <a:gd name="connsiteY9-254" fmla="*/ 221036 h 518280"/>
              <a:gd name="connsiteX10-255" fmla="*/ 6195 w 571122"/>
              <a:gd name="connsiteY10-256" fmla="*/ 297229 h 518280"/>
              <a:gd name="connsiteX11-257" fmla="*/ 111819 w 571122"/>
              <a:gd name="connsiteY11-258" fmla="*/ 480176 h 518280"/>
              <a:gd name="connsiteX12-259" fmla="*/ 177800 w 571122"/>
              <a:gd name="connsiteY12-260" fmla="*/ 518280 h 518280"/>
              <a:gd name="connsiteX0-261" fmla="*/ 177800 w 571122"/>
              <a:gd name="connsiteY0-262" fmla="*/ 518280 h 518280"/>
              <a:gd name="connsiteX1-263" fmla="*/ 389048 w 571122"/>
              <a:gd name="connsiteY1-264" fmla="*/ 518280 h 518280"/>
              <a:gd name="connsiteX2-265" fmla="*/ 455038 w 571122"/>
              <a:gd name="connsiteY2-266" fmla="*/ 480191 h 518280"/>
              <a:gd name="connsiteX3-267" fmla="*/ 560662 w 571122"/>
              <a:gd name="connsiteY3-268" fmla="*/ 297244 h 518280"/>
              <a:gd name="connsiteX4-269" fmla="*/ 560671 w 571122"/>
              <a:gd name="connsiteY4-270" fmla="*/ 221051 h 518280"/>
              <a:gd name="connsiteX5-271" fmla="*/ 455047 w 571122"/>
              <a:gd name="connsiteY5-272" fmla="*/ 38104 h 518280"/>
              <a:gd name="connsiteX6-273" fmla="*/ 389065 w 571122"/>
              <a:gd name="connsiteY6-274" fmla="*/ 0 h 518280"/>
              <a:gd name="connsiteX7-275" fmla="*/ 177817 w 571122"/>
              <a:gd name="connsiteY7-276" fmla="*/ 0 h 518280"/>
              <a:gd name="connsiteX8-277" fmla="*/ 111827 w 571122"/>
              <a:gd name="connsiteY8-278" fmla="*/ 38089 h 518280"/>
              <a:gd name="connsiteX9-279" fmla="*/ 6203 w 571122"/>
              <a:gd name="connsiteY9-280" fmla="*/ 221036 h 518280"/>
              <a:gd name="connsiteX10-281" fmla="*/ 6195 w 571122"/>
              <a:gd name="connsiteY10-282" fmla="*/ 297229 h 518280"/>
              <a:gd name="connsiteX11-283" fmla="*/ 111819 w 571122"/>
              <a:gd name="connsiteY11-284" fmla="*/ 480176 h 518280"/>
              <a:gd name="connsiteX12-285" fmla="*/ 177800 w 571122"/>
              <a:gd name="connsiteY12-286" fmla="*/ 518280 h 518280"/>
              <a:gd name="connsiteX0-287" fmla="*/ 177800 w 571122"/>
              <a:gd name="connsiteY0-288" fmla="*/ 518280 h 518280"/>
              <a:gd name="connsiteX1-289" fmla="*/ 389048 w 571122"/>
              <a:gd name="connsiteY1-290" fmla="*/ 518280 h 518280"/>
              <a:gd name="connsiteX2-291" fmla="*/ 455038 w 571122"/>
              <a:gd name="connsiteY2-292" fmla="*/ 480191 h 518280"/>
              <a:gd name="connsiteX3-293" fmla="*/ 560662 w 571122"/>
              <a:gd name="connsiteY3-294" fmla="*/ 297244 h 518280"/>
              <a:gd name="connsiteX4-295" fmla="*/ 560671 w 571122"/>
              <a:gd name="connsiteY4-296" fmla="*/ 221051 h 518280"/>
              <a:gd name="connsiteX5-297" fmla="*/ 455047 w 571122"/>
              <a:gd name="connsiteY5-298" fmla="*/ 38104 h 518280"/>
              <a:gd name="connsiteX6-299" fmla="*/ 389065 w 571122"/>
              <a:gd name="connsiteY6-300" fmla="*/ 0 h 518280"/>
              <a:gd name="connsiteX7-301" fmla="*/ 177817 w 571122"/>
              <a:gd name="connsiteY7-302" fmla="*/ 0 h 518280"/>
              <a:gd name="connsiteX8-303" fmla="*/ 111827 w 571122"/>
              <a:gd name="connsiteY8-304" fmla="*/ 38089 h 518280"/>
              <a:gd name="connsiteX9-305" fmla="*/ 6203 w 571122"/>
              <a:gd name="connsiteY9-306" fmla="*/ 221036 h 518280"/>
              <a:gd name="connsiteX10-307" fmla="*/ 6195 w 571122"/>
              <a:gd name="connsiteY10-308" fmla="*/ 297229 h 518280"/>
              <a:gd name="connsiteX11-309" fmla="*/ 111819 w 571122"/>
              <a:gd name="connsiteY11-310" fmla="*/ 480176 h 518280"/>
              <a:gd name="connsiteX12-311" fmla="*/ 177800 w 571122"/>
              <a:gd name="connsiteY12-312" fmla="*/ 518280 h 518280"/>
              <a:gd name="connsiteX0-313" fmla="*/ 177800 w 571122"/>
              <a:gd name="connsiteY0-314" fmla="*/ 518280 h 518280"/>
              <a:gd name="connsiteX1-315" fmla="*/ 389048 w 571122"/>
              <a:gd name="connsiteY1-316" fmla="*/ 518280 h 518280"/>
              <a:gd name="connsiteX2-317" fmla="*/ 455038 w 571122"/>
              <a:gd name="connsiteY2-318" fmla="*/ 480191 h 518280"/>
              <a:gd name="connsiteX3-319" fmla="*/ 560662 w 571122"/>
              <a:gd name="connsiteY3-320" fmla="*/ 297244 h 518280"/>
              <a:gd name="connsiteX4-321" fmla="*/ 560671 w 571122"/>
              <a:gd name="connsiteY4-322" fmla="*/ 221051 h 518280"/>
              <a:gd name="connsiteX5-323" fmla="*/ 455047 w 571122"/>
              <a:gd name="connsiteY5-324" fmla="*/ 38104 h 518280"/>
              <a:gd name="connsiteX6-325" fmla="*/ 389065 w 571122"/>
              <a:gd name="connsiteY6-326" fmla="*/ 0 h 518280"/>
              <a:gd name="connsiteX7-327" fmla="*/ 177817 w 571122"/>
              <a:gd name="connsiteY7-328" fmla="*/ 0 h 518280"/>
              <a:gd name="connsiteX8-329" fmla="*/ 111827 w 571122"/>
              <a:gd name="connsiteY8-330" fmla="*/ 38089 h 518280"/>
              <a:gd name="connsiteX9-331" fmla="*/ 6203 w 571122"/>
              <a:gd name="connsiteY9-332" fmla="*/ 221036 h 518280"/>
              <a:gd name="connsiteX10-333" fmla="*/ 6195 w 571122"/>
              <a:gd name="connsiteY10-334" fmla="*/ 297229 h 518280"/>
              <a:gd name="connsiteX11-335" fmla="*/ 111819 w 571122"/>
              <a:gd name="connsiteY11-336" fmla="*/ 480176 h 518280"/>
              <a:gd name="connsiteX12-337" fmla="*/ 177800 w 571122"/>
              <a:gd name="connsiteY12-338" fmla="*/ 518280 h 518280"/>
              <a:gd name="connsiteX0-339" fmla="*/ 177800 w 571122"/>
              <a:gd name="connsiteY0-340" fmla="*/ 518280 h 518280"/>
              <a:gd name="connsiteX1-341" fmla="*/ 389048 w 571122"/>
              <a:gd name="connsiteY1-342" fmla="*/ 518280 h 518280"/>
              <a:gd name="connsiteX2-343" fmla="*/ 455038 w 571122"/>
              <a:gd name="connsiteY2-344" fmla="*/ 480191 h 518280"/>
              <a:gd name="connsiteX3-345" fmla="*/ 560662 w 571122"/>
              <a:gd name="connsiteY3-346" fmla="*/ 297244 h 518280"/>
              <a:gd name="connsiteX4-347" fmla="*/ 560671 w 571122"/>
              <a:gd name="connsiteY4-348" fmla="*/ 221051 h 518280"/>
              <a:gd name="connsiteX5-349" fmla="*/ 455047 w 571122"/>
              <a:gd name="connsiteY5-350" fmla="*/ 38104 h 518280"/>
              <a:gd name="connsiteX6-351" fmla="*/ 389065 w 571122"/>
              <a:gd name="connsiteY6-352" fmla="*/ 0 h 518280"/>
              <a:gd name="connsiteX7-353" fmla="*/ 177817 w 571122"/>
              <a:gd name="connsiteY7-354" fmla="*/ 0 h 518280"/>
              <a:gd name="connsiteX8-355" fmla="*/ 111827 w 571122"/>
              <a:gd name="connsiteY8-356" fmla="*/ 38089 h 518280"/>
              <a:gd name="connsiteX9-357" fmla="*/ 6203 w 571122"/>
              <a:gd name="connsiteY9-358" fmla="*/ 221036 h 518280"/>
              <a:gd name="connsiteX10-359" fmla="*/ 6195 w 571122"/>
              <a:gd name="connsiteY10-360" fmla="*/ 297229 h 518280"/>
              <a:gd name="connsiteX11-361" fmla="*/ 111819 w 571122"/>
              <a:gd name="connsiteY11-362" fmla="*/ 480176 h 518280"/>
              <a:gd name="connsiteX12-363" fmla="*/ 177800 w 571122"/>
              <a:gd name="connsiteY12-364" fmla="*/ 518280 h 518280"/>
              <a:gd name="connsiteX0-365" fmla="*/ 177800 w 571122"/>
              <a:gd name="connsiteY0-366" fmla="*/ 518280 h 518280"/>
              <a:gd name="connsiteX1-367" fmla="*/ 389048 w 571122"/>
              <a:gd name="connsiteY1-368" fmla="*/ 518280 h 518280"/>
              <a:gd name="connsiteX2-369" fmla="*/ 455038 w 571122"/>
              <a:gd name="connsiteY2-370" fmla="*/ 480191 h 518280"/>
              <a:gd name="connsiteX3-371" fmla="*/ 560662 w 571122"/>
              <a:gd name="connsiteY3-372" fmla="*/ 297244 h 518280"/>
              <a:gd name="connsiteX4-373" fmla="*/ 560671 w 571122"/>
              <a:gd name="connsiteY4-374" fmla="*/ 221051 h 518280"/>
              <a:gd name="connsiteX5-375" fmla="*/ 455047 w 571122"/>
              <a:gd name="connsiteY5-376" fmla="*/ 38104 h 518280"/>
              <a:gd name="connsiteX6-377" fmla="*/ 389065 w 571122"/>
              <a:gd name="connsiteY6-378" fmla="*/ 0 h 518280"/>
              <a:gd name="connsiteX7-379" fmla="*/ 177817 w 571122"/>
              <a:gd name="connsiteY7-380" fmla="*/ 0 h 518280"/>
              <a:gd name="connsiteX8-381" fmla="*/ 111827 w 571122"/>
              <a:gd name="connsiteY8-382" fmla="*/ 38089 h 518280"/>
              <a:gd name="connsiteX9-383" fmla="*/ 6203 w 571122"/>
              <a:gd name="connsiteY9-384" fmla="*/ 221036 h 518280"/>
              <a:gd name="connsiteX10-385" fmla="*/ 6195 w 571122"/>
              <a:gd name="connsiteY10-386" fmla="*/ 297229 h 518280"/>
              <a:gd name="connsiteX11-387" fmla="*/ 111819 w 571122"/>
              <a:gd name="connsiteY11-388" fmla="*/ 480176 h 518280"/>
              <a:gd name="connsiteX12-389" fmla="*/ 177800 w 571122"/>
              <a:gd name="connsiteY12-390" fmla="*/ 518280 h 518280"/>
              <a:gd name="connsiteX0-391" fmla="*/ 177800 w 571122"/>
              <a:gd name="connsiteY0-392" fmla="*/ 518280 h 518280"/>
              <a:gd name="connsiteX1-393" fmla="*/ 389048 w 571122"/>
              <a:gd name="connsiteY1-394" fmla="*/ 518280 h 518280"/>
              <a:gd name="connsiteX2-395" fmla="*/ 455038 w 571122"/>
              <a:gd name="connsiteY2-396" fmla="*/ 480191 h 518280"/>
              <a:gd name="connsiteX3-397" fmla="*/ 560662 w 571122"/>
              <a:gd name="connsiteY3-398" fmla="*/ 297244 h 518280"/>
              <a:gd name="connsiteX4-399" fmla="*/ 560671 w 571122"/>
              <a:gd name="connsiteY4-400" fmla="*/ 221051 h 518280"/>
              <a:gd name="connsiteX5-401" fmla="*/ 455047 w 571122"/>
              <a:gd name="connsiteY5-402" fmla="*/ 38104 h 518280"/>
              <a:gd name="connsiteX6-403" fmla="*/ 389065 w 571122"/>
              <a:gd name="connsiteY6-404" fmla="*/ 0 h 518280"/>
              <a:gd name="connsiteX7-405" fmla="*/ 177817 w 571122"/>
              <a:gd name="connsiteY7-406" fmla="*/ 0 h 518280"/>
              <a:gd name="connsiteX8-407" fmla="*/ 111827 w 571122"/>
              <a:gd name="connsiteY8-408" fmla="*/ 38089 h 518280"/>
              <a:gd name="connsiteX9-409" fmla="*/ 6203 w 571122"/>
              <a:gd name="connsiteY9-410" fmla="*/ 221036 h 518280"/>
              <a:gd name="connsiteX10-411" fmla="*/ 6195 w 571122"/>
              <a:gd name="connsiteY10-412" fmla="*/ 297229 h 518280"/>
              <a:gd name="connsiteX11-413" fmla="*/ 111819 w 571122"/>
              <a:gd name="connsiteY11-414" fmla="*/ 480176 h 518280"/>
              <a:gd name="connsiteX12-415" fmla="*/ 177800 w 571122"/>
              <a:gd name="connsiteY12-416" fmla="*/ 518280 h 518280"/>
              <a:gd name="connsiteX0-417" fmla="*/ 177800 w 571122"/>
              <a:gd name="connsiteY0-418" fmla="*/ 518280 h 518280"/>
              <a:gd name="connsiteX1-419" fmla="*/ 389048 w 571122"/>
              <a:gd name="connsiteY1-420" fmla="*/ 518280 h 518280"/>
              <a:gd name="connsiteX2-421" fmla="*/ 455038 w 571122"/>
              <a:gd name="connsiteY2-422" fmla="*/ 480191 h 518280"/>
              <a:gd name="connsiteX3-423" fmla="*/ 560662 w 571122"/>
              <a:gd name="connsiteY3-424" fmla="*/ 297244 h 518280"/>
              <a:gd name="connsiteX4-425" fmla="*/ 560671 w 571122"/>
              <a:gd name="connsiteY4-426" fmla="*/ 221051 h 518280"/>
              <a:gd name="connsiteX5-427" fmla="*/ 455047 w 571122"/>
              <a:gd name="connsiteY5-428" fmla="*/ 38104 h 518280"/>
              <a:gd name="connsiteX6-429" fmla="*/ 389065 w 571122"/>
              <a:gd name="connsiteY6-430" fmla="*/ 0 h 518280"/>
              <a:gd name="connsiteX7-431" fmla="*/ 177817 w 571122"/>
              <a:gd name="connsiteY7-432" fmla="*/ 0 h 518280"/>
              <a:gd name="connsiteX8-433" fmla="*/ 111827 w 571122"/>
              <a:gd name="connsiteY8-434" fmla="*/ 38089 h 518280"/>
              <a:gd name="connsiteX9-435" fmla="*/ 6203 w 571122"/>
              <a:gd name="connsiteY9-436" fmla="*/ 221036 h 518280"/>
              <a:gd name="connsiteX10-437" fmla="*/ 6195 w 571122"/>
              <a:gd name="connsiteY10-438" fmla="*/ 297229 h 518280"/>
              <a:gd name="connsiteX11-439" fmla="*/ 111819 w 571122"/>
              <a:gd name="connsiteY11-440" fmla="*/ 480176 h 518280"/>
              <a:gd name="connsiteX12-441" fmla="*/ 177800 w 571122"/>
              <a:gd name="connsiteY12-442" fmla="*/ 518280 h 518280"/>
              <a:gd name="connsiteX0-443" fmla="*/ 177796 w 571118"/>
              <a:gd name="connsiteY0-444" fmla="*/ 518280 h 518280"/>
              <a:gd name="connsiteX1-445" fmla="*/ 389044 w 571118"/>
              <a:gd name="connsiteY1-446" fmla="*/ 518280 h 518280"/>
              <a:gd name="connsiteX2-447" fmla="*/ 455034 w 571118"/>
              <a:gd name="connsiteY2-448" fmla="*/ 480191 h 518280"/>
              <a:gd name="connsiteX3-449" fmla="*/ 560658 w 571118"/>
              <a:gd name="connsiteY3-450" fmla="*/ 297244 h 518280"/>
              <a:gd name="connsiteX4-451" fmla="*/ 560667 w 571118"/>
              <a:gd name="connsiteY4-452" fmla="*/ 221051 h 518280"/>
              <a:gd name="connsiteX5-453" fmla="*/ 455043 w 571118"/>
              <a:gd name="connsiteY5-454" fmla="*/ 38104 h 518280"/>
              <a:gd name="connsiteX6-455" fmla="*/ 389061 w 571118"/>
              <a:gd name="connsiteY6-456" fmla="*/ 0 h 518280"/>
              <a:gd name="connsiteX7-457" fmla="*/ 177813 w 571118"/>
              <a:gd name="connsiteY7-458" fmla="*/ 0 h 518280"/>
              <a:gd name="connsiteX8-459" fmla="*/ 111823 w 571118"/>
              <a:gd name="connsiteY8-460" fmla="*/ 38089 h 518280"/>
              <a:gd name="connsiteX9-461" fmla="*/ 6199 w 571118"/>
              <a:gd name="connsiteY9-462" fmla="*/ 221036 h 518280"/>
              <a:gd name="connsiteX10-463" fmla="*/ 6191 w 571118"/>
              <a:gd name="connsiteY10-464" fmla="*/ 297229 h 518280"/>
              <a:gd name="connsiteX11-465" fmla="*/ 111815 w 571118"/>
              <a:gd name="connsiteY11-466" fmla="*/ 480176 h 518280"/>
              <a:gd name="connsiteX12-467" fmla="*/ 177796 w 571118"/>
              <a:gd name="connsiteY12-468" fmla="*/ 518280 h 518280"/>
              <a:gd name="connsiteX0-469" fmla="*/ 182058 w 575380"/>
              <a:gd name="connsiteY0-470" fmla="*/ 518280 h 518280"/>
              <a:gd name="connsiteX1-471" fmla="*/ 393306 w 575380"/>
              <a:gd name="connsiteY1-472" fmla="*/ 518280 h 518280"/>
              <a:gd name="connsiteX2-473" fmla="*/ 459296 w 575380"/>
              <a:gd name="connsiteY2-474" fmla="*/ 480191 h 518280"/>
              <a:gd name="connsiteX3-475" fmla="*/ 564920 w 575380"/>
              <a:gd name="connsiteY3-476" fmla="*/ 297244 h 518280"/>
              <a:gd name="connsiteX4-477" fmla="*/ 564929 w 575380"/>
              <a:gd name="connsiteY4-478" fmla="*/ 221051 h 518280"/>
              <a:gd name="connsiteX5-479" fmla="*/ 459305 w 575380"/>
              <a:gd name="connsiteY5-480" fmla="*/ 38104 h 518280"/>
              <a:gd name="connsiteX6-481" fmla="*/ 393323 w 575380"/>
              <a:gd name="connsiteY6-482" fmla="*/ 0 h 518280"/>
              <a:gd name="connsiteX7-483" fmla="*/ 182075 w 575380"/>
              <a:gd name="connsiteY7-484" fmla="*/ 0 h 518280"/>
              <a:gd name="connsiteX8-485" fmla="*/ 116085 w 575380"/>
              <a:gd name="connsiteY8-486" fmla="*/ 38089 h 518280"/>
              <a:gd name="connsiteX9-487" fmla="*/ 10461 w 575380"/>
              <a:gd name="connsiteY9-488" fmla="*/ 221036 h 518280"/>
              <a:gd name="connsiteX10-489" fmla="*/ 10453 w 575380"/>
              <a:gd name="connsiteY10-490" fmla="*/ 297229 h 518280"/>
              <a:gd name="connsiteX11-491" fmla="*/ 116077 w 575380"/>
              <a:gd name="connsiteY11-492" fmla="*/ 480176 h 518280"/>
              <a:gd name="connsiteX12-493" fmla="*/ 182058 w 575380"/>
              <a:gd name="connsiteY12-494" fmla="*/ 518280 h 518280"/>
              <a:gd name="connsiteX0-495" fmla="*/ 182058 w 575380"/>
              <a:gd name="connsiteY0-496" fmla="*/ 518280 h 518280"/>
              <a:gd name="connsiteX1-497" fmla="*/ 393306 w 575380"/>
              <a:gd name="connsiteY1-498" fmla="*/ 518280 h 518280"/>
              <a:gd name="connsiteX2-499" fmla="*/ 459296 w 575380"/>
              <a:gd name="connsiteY2-500" fmla="*/ 480191 h 518280"/>
              <a:gd name="connsiteX3-501" fmla="*/ 564920 w 575380"/>
              <a:gd name="connsiteY3-502" fmla="*/ 297244 h 518280"/>
              <a:gd name="connsiteX4-503" fmla="*/ 564929 w 575380"/>
              <a:gd name="connsiteY4-504" fmla="*/ 221051 h 518280"/>
              <a:gd name="connsiteX5-505" fmla="*/ 459305 w 575380"/>
              <a:gd name="connsiteY5-506" fmla="*/ 38104 h 518280"/>
              <a:gd name="connsiteX6-507" fmla="*/ 393323 w 575380"/>
              <a:gd name="connsiteY6-508" fmla="*/ 0 h 518280"/>
              <a:gd name="connsiteX7-509" fmla="*/ 182075 w 575380"/>
              <a:gd name="connsiteY7-510" fmla="*/ 0 h 518280"/>
              <a:gd name="connsiteX8-511" fmla="*/ 116085 w 575380"/>
              <a:gd name="connsiteY8-512" fmla="*/ 38089 h 518280"/>
              <a:gd name="connsiteX9-513" fmla="*/ 10461 w 575380"/>
              <a:gd name="connsiteY9-514" fmla="*/ 221036 h 518280"/>
              <a:gd name="connsiteX10-515" fmla="*/ 10453 w 575380"/>
              <a:gd name="connsiteY10-516" fmla="*/ 297229 h 518280"/>
              <a:gd name="connsiteX11-517" fmla="*/ 116077 w 575380"/>
              <a:gd name="connsiteY11-518" fmla="*/ 480176 h 518280"/>
              <a:gd name="connsiteX12-519" fmla="*/ 182058 w 575380"/>
              <a:gd name="connsiteY12-520" fmla="*/ 518280 h 518280"/>
              <a:gd name="connsiteX0-521" fmla="*/ 182058 w 575380"/>
              <a:gd name="connsiteY0-522" fmla="*/ 518280 h 518280"/>
              <a:gd name="connsiteX1-523" fmla="*/ 393306 w 575380"/>
              <a:gd name="connsiteY1-524" fmla="*/ 518280 h 518280"/>
              <a:gd name="connsiteX2-525" fmla="*/ 459296 w 575380"/>
              <a:gd name="connsiteY2-526" fmla="*/ 480191 h 518280"/>
              <a:gd name="connsiteX3-527" fmla="*/ 564920 w 575380"/>
              <a:gd name="connsiteY3-528" fmla="*/ 297244 h 518280"/>
              <a:gd name="connsiteX4-529" fmla="*/ 564929 w 575380"/>
              <a:gd name="connsiteY4-530" fmla="*/ 221051 h 518280"/>
              <a:gd name="connsiteX5-531" fmla="*/ 459305 w 575380"/>
              <a:gd name="connsiteY5-532" fmla="*/ 38104 h 518280"/>
              <a:gd name="connsiteX6-533" fmla="*/ 393323 w 575380"/>
              <a:gd name="connsiteY6-534" fmla="*/ 0 h 518280"/>
              <a:gd name="connsiteX7-535" fmla="*/ 182075 w 575380"/>
              <a:gd name="connsiteY7-536" fmla="*/ 0 h 518280"/>
              <a:gd name="connsiteX8-537" fmla="*/ 116085 w 575380"/>
              <a:gd name="connsiteY8-538" fmla="*/ 38089 h 518280"/>
              <a:gd name="connsiteX9-539" fmla="*/ 10461 w 575380"/>
              <a:gd name="connsiteY9-540" fmla="*/ 221036 h 518280"/>
              <a:gd name="connsiteX10-541" fmla="*/ 10453 w 575380"/>
              <a:gd name="connsiteY10-542" fmla="*/ 297229 h 518280"/>
              <a:gd name="connsiteX11-543" fmla="*/ 116077 w 575380"/>
              <a:gd name="connsiteY11-544" fmla="*/ 480176 h 518280"/>
              <a:gd name="connsiteX12-545" fmla="*/ 182058 w 575380"/>
              <a:gd name="connsiteY12-546" fmla="*/ 518280 h 518280"/>
              <a:gd name="connsiteX0-547" fmla="*/ 182058 w 575380"/>
              <a:gd name="connsiteY0-548" fmla="*/ 518280 h 518280"/>
              <a:gd name="connsiteX1-549" fmla="*/ 393306 w 575380"/>
              <a:gd name="connsiteY1-550" fmla="*/ 518280 h 518280"/>
              <a:gd name="connsiteX2-551" fmla="*/ 459296 w 575380"/>
              <a:gd name="connsiteY2-552" fmla="*/ 480191 h 518280"/>
              <a:gd name="connsiteX3-553" fmla="*/ 564920 w 575380"/>
              <a:gd name="connsiteY3-554" fmla="*/ 297244 h 518280"/>
              <a:gd name="connsiteX4-555" fmla="*/ 564929 w 575380"/>
              <a:gd name="connsiteY4-556" fmla="*/ 221051 h 518280"/>
              <a:gd name="connsiteX5-557" fmla="*/ 459305 w 575380"/>
              <a:gd name="connsiteY5-558" fmla="*/ 38104 h 518280"/>
              <a:gd name="connsiteX6-559" fmla="*/ 393323 w 575380"/>
              <a:gd name="connsiteY6-560" fmla="*/ 0 h 518280"/>
              <a:gd name="connsiteX7-561" fmla="*/ 182075 w 575380"/>
              <a:gd name="connsiteY7-562" fmla="*/ 0 h 518280"/>
              <a:gd name="connsiteX8-563" fmla="*/ 116085 w 575380"/>
              <a:gd name="connsiteY8-564" fmla="*/ 38089 h 518280"/>
              <a:gd name="connsiteX9-565" fmla="*/ 10461 w 575380"/>
              <a:gd name="connsiteY9-566" fmla="*/ 221036 h 518280"/>
              <a:gd name="connsiteX10-567" fmla="*/ 10453 w 575380"/>
              <a:gd name="connsiteY10-568" fmla="*/ 297229 h 518280"/>
              <a:gd name="connsiteX11-569" fmla="*/ 116077 w 575380"/>
              <a:gd name="connsiteY11-570" fmla="*/ 480176 h 518280"/>
              <a:gd name="connsiteX12-571" fmla="*/ 182058 w 575380"/>
              <a:gd name="connsiteY12-572" fmla="*/ 518280 h 518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575380" h="518280">
                <a:moveTo>
                  <a:pt x="182058" y="518280"/>
                </a:moveTo>
                <a:cubicBezTo>
                  <a:pt x="182058" y="518280"/>
                  <a:pt x="393305" y="518280"/>
                  <a:pt x="393306" y="518280"/>
                </a:cubicBezTo>
                <a:cubicBezTo>
                  <a:pt x="421190" y="518280"/>
                  <a:pt x="445353" y="504339"/>
                  <a:pt x="459296" y="480191"/>
                </a:cubicBezTo>
                <a:cubicBezTo>
                  <a:pt x="459295" y="480191"/>
                  <a:pt x="564919" y="297244"/>
                  <a:pt x="564920" y="297244"/>
                </a:cubicBezTo>
                <a:cubicBezTo>
                  <a:pt x="578861" y="273096"/>
                  <a:pt x="578870" y="245199"/>
                  <a:pt x="564929" y="221051"/>
                </a:cubicBezTo>
                <a:cubicBezTo>
                  <a:pt x="564928" y="221051"/>
                  <a:pt x="459304" y="38104"/>
                  <a:pt x="459305" y="38104"/>
                </a:cubicBezTo>
                <a:cubicBezTo>
                  <a:pt x="445361" y="13956"/>
                  <a:pt x="421206" y="0"/>
                  <a:pt x="393323" y="0"/>
                </a:cubicBezTo>
                <a:cubicBezTo>
                  <a:pt x="393322" y="0"/>
                  <a:pt x="182074" y="0"/>
                  <a:pt x="182075" y="0"/>
                </a:cubicBezTo>
                <a:cubicBezTo>
                  <a:pt x="154189" y="0"/>
                  <a:pt x="130026" y="13941"/>
                  <a:pt x="116085" y="38089"/>
                </a:cubicBezTo>
                <a:cubicBezTo>
                  <a:pt x="116084" y="38089"/>
                  <a:pt x="10460" y="221036"/>
                  <a:pt x="10461" y="221036"/>
                </a:cubicBezTo>
                <a:cubicBezTo>
                  <a:pt x="-3482" y="245185"/>
                  <a:pt x="-3490" y="273081"/>
                  <a:pt x="10453" y="297229"/>
                </a:cubicBezTo>
                <a:cubicBezTo>
                  <a:pt x="10452" y="297229"/>
                  <a:pt x="116076" y="480176"/>
                  <a:pt x="116077" y="480176"/>
                </a:cubicBezTo>
                <a:cubicBezTo>
                  <a:pt x="130018" y="504325"/>
                  <a:pt x="154174" y="518280"/>
                  <a:pt x="182058" y="51828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t" anchorCtr="0" forceAA="0" compatLnSpc="1">
            <a:normAutofit lnSpcReduction="10000"/>
          </a:bodyPr>
          <a:p>
            <a:pPr lvl="0" algn="ctr">
              <a:lnSpc>
                <a:spcPct val="150000"/>
              </a:lnSpc>
              <a:buClrTx/>
              <a:buSzTx/>
              <a:buFontTx/>
            </a:pPr>
            <a:r>
              <a:rPr lang="en-US" altLang="zh-CN" dirty="0">
                <a:solidFill>
                  <a:srgbClr val="FFFFFF"/>
                </a:solidFill>
                <a:sym typeface="+mn-ea"/>
              </a:rPr>
              <a:t>06</a:t>
            </a:r>
            <a:endParaRPr lang="en-US" altLang="zh-CN" dirty="0">
              <a:solidFill>
                <a:srgbClr val="FFFFFF"/>
              </a:solidFill>
              <a:sym typeface="+mn-ea"/>
            </a:endParaRPr>
          </a:p>
        </p:txBody>
      </p:sp>
      <p:sp>
        <p:nvSpPr>
          <p:cNvPr id="205" name="任意多边形: 形状 46"/>
          <p:cNvSpPr/>
          <p:nvPr>
            <p:custDataLst>
              <p:tags r:id="rId20"/>
            </p:custDataLst>
          </p:nvPr>
        </p:nvSpPr>
        <p:spPr>
          <a:xfrm rot="3610423" flipV="1">
            <a:off x="3130318" y="3675427"/>
            <a:ext cx="3443763" cy="1085281"/>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6" name="任意多边形: 形状 47"/>
          <p:cNvSpPr/>
          <p:nvPr>
            <p:custDataLst>
              <p:tags r:id="rId21"/>
            </p:custDataLst>
          </p:nvPr>
        </p:nvSpPr>
        <p:spPr>
          <a:xfrm rot="10423" flipV="1">
            <a:off x="4304016" y="4357542"/>
            <a:ext cx="3443348" cy="1085281"/>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207" name="任意多边形: 形状 48"/>
          <p:cNvSpPr/>
          <p:nvPr>
            <p:custDataLst>
              <p:tags r:id="rId22"/>
            </p:custDataLst>
          </p:nvPr>
        </p:nvSpPr>
        <p:spPr>
          <a:xfrm rot="18010423" flipV="1">
            <a:off x="5480889" y="3681778"/>
            <a:ext cx="3445085" cy="1085281"/>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2">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08" name="任意多边形: 形状 49"/>
          <p:cNvSpPr/>
          <p:nvPr>
            <p:custDataLst>
              <p:tags r:id="rId23"/>
            </p:custDataLst>
          </p:nvPr>
        </p:nvSpPr>
        <p:spPr>
          <a:xfrm rot="14410423" flipV="1">
            <a:off x="5497402" y="2325802"/>
            <a:ext cx="3438671" cy="1081644"/>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209" name="图片 21" descr="343439383331313b343532303033363bd3aad2b5ccfcc5e4d6c3"/>
          <p:cNvPicPr>
            <a:picLocks noChangeAspect="1"/>
          </p:cNvPicPr>
          <p:nvPr>
            <p:custDataLst>
              <p:tags r:id="rId24"/>
            </p:custDataLst>
          </p:nvPr>
        </p:nvPicPr>
        <p:blipFill>
          <a:blip/>
          <a:stretch>
            <a:fillRect/>
          </a:stretch>
        </p:blipFill>
        <p:spPr>
          <a:xfrm>
            <a:off x="7411646" y="3355327"/>
            <a:ext cx="360067" cy="360067"/>
          </a:xfrm>
          <a:prstGeom prst="rect">
            <a:avLst/>
          </a:prstGeom>
        </p:spPr>
      </p:pic>
      <p:sp>
        <p:nvSpPr>
          <p:cNvPr id="210" name="任意多边形: 形状 50"/>
          <p:cNvSpPr/>
          <p:nvPr>
            <p:custDataLst>
              <p:tags r:id="rId25"/>
            </p:custDataLst>
          </p:nvPr>
        </p:nvSpPr>
        <p:spPr>
          <a:xfrm rot="10810423" flipV="1">
            <a:off x="4474861" y="1641145"/>
            <a:ext cx="3289510" cy="1085194"/>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dirty="0">
              <a:solidFill>
                <a:schemeClr val="lt1"/>
              </a:solidFill>
              <a:sym typeface="+mn-ea"/>
            </a:endParaRPr>
          </a:p>
        </p:txBody>
      </p:sp>
      <p:pic>
        <p:nvPicPr>
          <p:cNvPr id="211" name="图片 7" descr="343439383331313b343532303032333bc6f3d2b5bcf2bde9"/>
          <p:cNvPicPr>
            <a:picLocks noChangeAspect="1"/>
          </p:cNvPicPr>
          <p:nvPr>
            <p:custDataLst>
              <p:tags r:id="rId26"/>
            </p:custDataLst>
          </p:nvPr>
        </p:nvPicPr>
        <p:blipFill>
          <a:blip/>
          <a:stretch>
            <a:fillRect/>
          </a:stretch>
        </p:blipFill>
        <p:spPr>
          <a:xfrm>
            <a:off x="6610128" y="4720195"/>
            <a:ext cx="360067" cy="360067"/>
          </a:xfrm>
          <a:prstGeom prst="rect">
            <a:avLst/>
          </a:prstGeom>
        </p:spPr>
      </p:pic>
      <p:pic>
        <p:nvPicPr>
          <p:cNvPr id="212" name="图片 14" descr="343439383331313b343532303033303bd2d1b9bad3a6d3c3"/>
          <p:cNvPicPr>
            <a:picLocks noChangeAspect="1"/>
          </p:cNvPicPr>
          <p:nvPr>
            <p:custDataLst>
              <p:tags r:id="rId27"/>
            </p:custDataLst>
          </p:nvPr>
        </p:nvPicPr>
        <p:blipFill>
          <a:blip/>
          <a:stretch>
            <a:fillRect/>
          </a:stretch>
        </p:blipFill>
        <p:spPr>
          <a:xfrm>
            <a:off x="5075682" y="4720830"/>
            <a:ext cx="360067" cy="360067"/>
          </a:xfrm>
          <a:prstGeom prst="rect">
            <a:avLst/>
          </a:prstGeom>
        </p:spPr>
      </p:pic>
      <p:sp>
        <p:nvSpPr>
          <p:cNvPr id="213" name="任意多边形: 形状 51"/>
          <p:cNvSpPr/>
          <p:nvPr>
            <p:custDataLst>
              <p:tags r:id="rId28"/>
            </p:custDataLst>
          </p:nvPr>
        </p:nvSpPr>
        <p:spPr>
          <a:xfrm rot="7210423" flipV="1">
            <a:off x="3428187" y="2148604"/>
            <a:ext cx="3051790" cy="108396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pic>
        <p:nvPicPr>
          <p:cNvPr id="214" name="图片 17" descr="343439383331313b343532303033333bb1a8bcdbb9a4bedf"/>
          <p:cNvPicPr>
            <a:picLocks noChangeAspect="1"/>
          </p:cNvPicPr>
          <p:nvPr>
            <p:custDataLst>
              <p:tags r:id="rId29"/>
            </p:custDataLst>
          </p:nvPr>
        </p:nvPicPr>
        <p:blipFill>
          <a:blip/>
          <a:stretch>
            <a:fillRect/>
          </a:stretch>
        </p:blipFill>
        <p:spPr>
          <a:xfrm>
            <a:off x="4288773" y="3336274"/>
            <a:ext cx="359596" cy="359596"/>
          </a:xfrm>
          <a:prstGeom prst="rect">
            <a:avLst/>
          </a:prstGeom>
        </p:spPr>
      </p:pic>
      <p:pic>
        <p:nvPicPr>
          <p:cNvPr id="215" name="图片 5" descr="343439383331313b343532303032323bb2fac6b7d5b9cabe"/>
          <p:cNvPicPr>
            <a:picLocks noChangeAspect="1"/>
          </p:cNvPicPr>
          <p:nvPr>
            <p:custDataLst>
              <p:tags r:id="rId30"/>
            </p:custDataLst>
          </p:nvPr>
        </p:nvPicPr>
        <p:blipFill>
          <a:blip/>
          <a:stretch>
            <a:fillRect/>
          </a:stretch>
        </p:blipFill>
        <p:spPr>
          <a:xfrm>
            <a:off x="5062345" y="2036823"/>
            <a:ext cx="360067" cy="360067"/>
          </a:xfrm>
          <a:prstGeom prst="rect">
            <a:avLst/>
          </a:prstGeom>
        </p:spPr>
      </p:pic>
      <p:pic>
        <p:nvPicPr>
          <p:cNvPr id="216" name="图片 8" descr="343439383331313b343532303032343bb7a2b2bcb9dcc0ed"/>
          <p:cNvPicPr>
            <a:picLocks noChangeAspect="1"/>
          </p:cNvPicPr>
          <p:nvPr>
            <p:custDataLst>
              <p:tags r:id="rId31"/>
            </p:custDataLst>
          </p:nvPr>
        </p:nvPicPr>
        <p:blipFill>
          <a:blip/>
          <a:stretch>
            <a:fillRect/>
          </a:stretch>
        </p:blipFill>
        <p:spPr>
          <a:xfrm>
            <a:off x="6610128" y="2061593"/>
            <a:ext cx="360067" cy="360067"/>
          </a:xfrm>
          <a:prstGeom prst="rect">
            <a:avLst/>
          </a:prstGeom>
        </p:spPr>
      </p:pic>
      <p:pic>
        <p:nvPicPr>
          <p:cNvPr id="7" name="图片 6" descr="煤矿安全规程二维码"/>
          <p:cNvPicPr>
            <a:picLocks noChangeAspect="1"/>
          </p:cNvPicPr>
          <p:nvPr/>
        </p:nvPicPr>
        <p:blipFill>
          <a:blip r:embed="rId32"/>
          <a:stretch>
            <a:fillRect/>
          </a:stretch>
        </p:blipFill>
        <p:spPr>
          <a:xfrm>
            <a:off x="6243320" y="4462145"/>
            <a:ext cx="1965960" cy="1965960"/>
          </a:xfrm>
          <a:prstGeom prst="rect">
            <a:avLst/>
          </a:prstGeom>
        </p:spPr>
      </p:pic>
    </p:spTree>
    <p:custDataLst>
      <p:tags r:id="rId33"/>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a:t>
            </a:r>
            <a:r>
              <a:rPr lang="zh-CN" altLang="en-US" sz="4800" b="1" dirty="0">
                <a:solidFill>
                  <a:schemeClr val="bg1"/>
                </a:solidFill>
                <a:latin typeface="思源黑体 CN Bold" panose="020B0800000000000000" charset="-122"/>
                <a:ea typeface="思源黑体 CN Bold" panose="020B0800000000000000" charset="-122"/>
              </a:rPr>
              <a:t>专项设计、专项措施</a:t>
            </a:r>
            <a:endParaRPr lang="zh-CN" altLang="en-US"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09</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8255" y="856615"/>
            <a:ext cx="12190095" cy="58172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l" fontAlgn="auto">
              <a:lnSpc>
                <a:spcPct val="150000"/>
              </a:lnSpc>
            </a:pPr>
            <a:r>
              <a:rPr lang="zh-CN" sz="4800" b="1" dirty="0">
                <a:solidFill>
                  <a:schemeClr val="bg1"/>
                </a:solidFill>
                <a:latin typeface="思源黑体 CN Bold" panose="020B0800000000000000" charset="-122"/>
                <a:ea typeface="思源黑体 CN Bold" panose="020B0800000000000000" charset="-122"/>
              </a:rPr>
              <a:t>专项设计</a:t>
            </a:r>
            <a:r>
              <a:rPr lang="en-US" altLang="zh-CN" sz="4800" b="1" dirty="0">
                <a:solidFill>
                  <a:schemeClr val="bg1"/>
                </a:solidFill>
                <a:latin typeface="思源黑体 CN Bold" panose="020B0800000000000000" charset="-122"/>
                <a:ea typeface="思源黑体 CN Bold" panose="020B0800000000000000" charset="-122"/>
                <a:sym typeface="+mn-ea"/>
              </a:rPr>
              <a:t>共</a:t>
            </a:r>
            <a:r>
              <a:rPr lang="en-US" altLang="zh-CN" sz="4800" b="1" dirty="0">
                <a:solidFill>
                  <a:schemeClr val="bg1"/>
                </a:solidFill>
                <a:latin typeface="思源黑体 CN Bold" panose="020B0800000000000000" charset="-122"/>
                <a:ea typeface="思源黑体 CN Bold" panose="020B0800000000000000" charset="-122"/>
              </a:rPr>
              <a:t>13</a:t>
            </a:r>
            <a:r>
              <a:rPr lang="zh-CN" altLang="en-US" sz="4800" b="1" dirty="0">
                <a:solidFill>
                  <a:schemeClr val="bg1"/>
                </a:solidFill>
                <a:latin typeface="思源黑体 CN Bold" panose="020B0800000000000000" charset="-122"/>
                <a:ea typeface="思源黑体 CN Bold" panose="020B0800000000000000" charset="-122"/>
              </a:rPr>
              <a:t>处、专门设计</a:t>
            </a:r>
            <a:r>
              <a:rPr lang="en-US" altLang="zh-CN" sz="4800" b="1" dirty="0">
                <a:solidFill>
                  <a:schemeClr val="bg1"/>
                </a:solidFill>
                <a:latin typeface="思源黑体 CN Bold" panose="020B0800000000000000" charset="-122"/>
                <a:ea typeface="思源黑体 CN Bold" panose="020B0800000000000000" charset="-122"/>
              </a:rPr>
              <a:t>1</a:t>
            </a:r>
            <a:r>
              <a:rPr lang="zh-CN" altLang="en-US" sz="4800" b="1" dirty="0">
                <a:solidFill>
                  <a:schemeClr val="bg1"/>
                </a:solidFill>
                <a:latin typeface="思源黑体 CN Bold" panose="020B0800000000000000" charset="-122"/>
                <a:ea typeface="思源黑体 CN Bold" panose="020B0800000000000000" charset="-122"/>
              </a:rPr>
              <a:t>处</a:t>
            </a:r>
            <a:endParaRPr lang="zh-CN" altLang="en-US" sz="4800" b="1" dirty="0">
              <a:solidFill>
                <a:schemeClr val="bg1"/>
              </a:solidFill>
              <a:latin typeface="思源黑体 CN Bold" panose="020B0800000000000000" charset="-122"/>
              <a:ea typeface="思源黑体 CN Bold" panose="020B0800000000000000" charset="-122"/>
            </a:endParaRPr>
          </a:p>
          <a:p>
            <a:pPr indent="0" algn="l" fontAlgn="auto">
              <a:lnSpc>
                <a:spcPct val="150000"/>
              </a:lnSpc>
            </a:pPr>
            <a:r>
              <a:rPr lang="zh-CN" sz="4800" b="1" dirty="0">
                <a:solidFill>
                  <a:schemeClr val="bg1"/>
                </a:solidFill>
                <a:latin typeface="思源黑体 CN Bold" panose="020B0800000000000000" charset="-122"/>
                <a:ea typeface="思源黑体 CN Bold" panose="020B0800000000000000" charset="-122"/>
              </a:rPr>
              <a:t>专项（门）安全技术措施</a:t>
            </a:r>
            <a:r>
              <a:rPr lang="en-US" altLang="zh-CN" sz="4800" b="1" dirty="0">
                <a:solidFill>
                  <a:schemeClr val="bg1"/>
                </a:solidFill>
                <a:latin typeface="思源黑体 CN Bold" panose="020B0800000000000000" charset="-122"/>
                <a:ea typeface="思源黑体 CN Bold" panose="020B0800000000000000" charset="-122"/>
              </a:rPr>
              <a:t>9</a:t>
            </a:r>
            <a:r>
              <a:rPr lang="zh-CN" sz="4800" b="1" dirty="0">
                <a:solidFill>
                  <a:schemeClr val="bg1"/>
                </a:solidFill>
                <a:latin typeface="思源黑体 CN Bold" panose="020B0800000000000000" charset="-122"/>
                <a:ea typeface="思源黑体 CN Bold" panose="020B0800000000000000" charset="-122"/>
              </a:rPr>
              <a:t>处</a:t>
            </a:r>
            <a:endParaRPr lang="zh-CN" sz="4800" b="1" dirty="0">
              <a:solidFill>
                <a:schemeClr val="bg1"/>
              </a:solidFill>
              <a:latin typeface="思源黑体 CN Bold" panose="020B0800000000000000" charset="-122"/>
              <a:ea typeface="思源黑体 CN Bold" panose="020B0800000000000000" charset="-122"/>
            </a:endParaRPr>
          </a:p>
          <a:p>
            <a:pPr indent="0" algn="l" fontAlgn="auto">
              <a:lnSpc>
                <a:spcPct val="150000"/>
              </a:lnSpc>
              <a:buClrTx/>
              <a:buSzTx/>
              <a:buNone/>
            </a:pPr>
            <a:r>
              <a:rPr lang="zh-CN" sz="4800" b="1" dirty="0">
                <a:solidFill>
                  <a:schemeClr val="bg1"/>
                </a:solidFill>
                <a:latin typeface="思源黑体 CN Bold" panose="020B0800000000000000" charset="-122"/>
                <a:ea typeface="思源黑体 CN Bold" panose="020B0800000000000000" charset="-122"/>
              </a:rPr>
              <a:t>专项措施</a:t>
            </a:r>
            <a:r>
              <a:rPr lang="en-US" altLang="zh-CN" sz="4800" b="1" dirty="0">
                <a:solidFill>
                  <a:schemeClr val="bg1"/>
                </a:solidFill>
                <a:latin typeface="思源黑体 CN Bold" panose="020B0800000000000000" charset="-122"/>
                <a:ea typeface="思源黑体 CN Bold" panose="020B0800000000000000" charset="-122"/>
              </a:rPr>
              <a:t>22</a:t>
            </a:r>
            <a:r>
              <a:rPr lang="zh-CN" altLang="en-US" sz="4800" b="1" dirty="0">
                <a:solidFill>
                  <a:schemeClr val="bg1"/>
                </a:solidFill>
                <a:latin typeface="思源黑体 CN Bold" panose="020B0800000000000000" charset="-122"/>
                <a:ea typeface="思源黑体 CN Bold" panose="020B0800000000000000" charset="-122"/>
              </a:rPr>
              <a:t>处、专项安全措施</a:t>
            </a:r>
            <a:r>
              <a:rPr lang="en-US" altLang="zh-CN" sz="4800" b="1" dirty="0">
                <a:solidFill>
                  <a:schemeClr val="bg1"/>
                </a:solidFill>
                <a:latin typeface="思源黑体 CN Bold" panose="020B0800000000000000" charset="-122"/>
                <a:ea typeface="思源黑体 CN Bold" panose="020B0800000000000000" charset="-122"/>
              </a:rPr>
              <a:t>2</a:t>
            </a:r>
            <a:r>
              <a:rPr lang="zh-CN" altLang="en-US" sz="4800" b="1" dirty="0">
                <a:solidFill>
                  <a:schemeClr val="bg1"/>
                </a:solidFill>
                <a:latin typeface="思源黑体 CN Bold" panose="020B0800000000000000" charset="-122"/>
                <a:ea typeface="思源黑体 CN Bold" panose="020B0800000000000000" charset="-122"/>
              </a:rPr>
              <a:t>处</a:t>
            </a:r>
            <a:endParaRPr lang="zh-CN" altLang="en-US" sz="4800" b="1" dirty="0">
              <a:solidFill>
                <a:schemeClr val="bg1"/>
              </a:solidFill>
              <a:latin typeface="思源黑体 CN Bold" panose="020B0800000000000000" charset="-122"/>
              <a:ea typeface="思源黑体 CN Bold" panose="020B0800000000000000" charset="-122"/>
            </a:endParaRPr>
          </a:p>
          <a:p>
            <a:pPr indent="0" algn="l" fontAlgn="auto">
              <a:lnSpc>
                <a:spcPct val="150000"/>
              </a:lnSpc>
              <a:buClrTx/>
              <a:buSzTx/>
              <a:buNone/>
            </a:pPr>
            <a:r>
              <a:rPr lang="en-US" altLang="zh-CN" sz="2800" b="1" dirty="0">
                <a:solidFill>
                  <a:schemeClr val="bg1"/>
                </a:solidFill>
                <a:latin typeface="思源黑体 CN Bold" panose="020B0800000000000000" charset="-122"/>
                <a:ea typeface="思源黑体 CN Bold" panose="020B0800000000000000" charset="-122"/>
                <a:sym typeface="+mn-ea"/>
              </a:rPr>
              <a:t>     </a:t>
            </a:r>
            <a:r>
              <a:rPr lang="zh-CN" altLang="en-US" sz="2800" b="1" dirty="0">
                <a:solidFill>
                  <a:schemeClr val="bg1"/>
                </a:solidFill>
                <a:latin typeface="思源黑体 CN Bold" panose="020B0800000000000000" charset="-122"/>
                <a:ea typeface="思源黑体 CN Bold" panose="020B0800000000000000" charset="-122"/>
                <a:sym typeface="+mn-ea"/>
              </a:rPr>
              <a:t>在多个关键环节强化了</a:t>
            </a:r>
            <a:r>
              <a:rPr lang="en-US" altLang="zh-CN" sz="2800" b="1" dirty="0">
                <a:solidFill>
                  <a:schemeClr val="bg1"/>
                </a:solidFill>
                <a:latin typeface="思源黑体 CN Bold" panose="020B0800000000000000" charset="-122"/>
                <a:ea typeface="思源黑体 CN Bold" panose="020B0800000000000000" charset="-122"/>
                <a:sym typeface="+mn-ea"/>
              </a:rPr>
              <a:t>“</a:t>
            </a:r>
            <a:r>
              <a:rPr lang="zh-CN" altLang="en-US" sz="2800" b="1" dirty="0">
                <a:solidFill>
                  <a:schemeClr val="bg1"/>
                </a:solidFill>
                <a:latin typeface="思源黑体 CN Bold" panose="020B0800000000000000" charset="-122"/>
                <a:ea typeface="思源黑体 CN Bold" panose="020B0800000000000000" charset="-122"/>
                <a:sym typeface="+mn-ea"/>
              </a:rPr>
              <a:t>专项</a:t>
            </a:r>
            <a:r>
              <a:rPr lang="en-US" altLang="zh-CN" sz="2800" b="1" dirty="0">
                <a:solidFill>
                  <a:schemeClr val="bg1"/>
                </a:solidFill>
                <a:latin typeface="思源黑体 CN Bold" panose="020B0800000000000000" charset="-122"/>
                <a:ea typeface="思源黑体 CN Bold" panose="020B0800000000000000" charset="-122"/>
                <a:sym typeface="+mn-ea"/>
              </a:rPr>
              <a:t>”</a:t>
            </a:r>
            <a:r>
              <a:rPr lang="zh-CN" altLang="en-US" sz="2800" b="1" dirty="0">
                <a:solidFill>
                  <a:schemeClr val="bg1"/>
                </a:solidFill>
                <a:latin typeface="思源黑体 CN Bold" panose="020B0800000000000000" charset="-122"/>
                <a:ea typeface="思源黑体 CN Bold" panose="020B0800000000000000" charset="-122"/>
                <a:sym typeface="+mn-ea"/>
              </a:rPr>
              <a:t>的要求，这是提升煤矿重大灾害防治能力和实现安全生产关口前移的重要举措。</a:t>
            </a:r>
            <a:endParaRPr lang="zh-CN" altLang="en-US" sz="2800" b="1" dirty="0">
              <a:solidFill>
                <a:schemeClr val="bg1"/>
              </a:solidFill>
              <a:latin typeface="思源黑体 CN Bold" panose="020B0800000000000000" charset="-122"/>
              <a:ea typeface="思源黑体 CN Bold" panose="020B0800000000000000" charset="-122"/>
            </a:endParaRPr>
          </a:p>
          <a:p>
            <a:pPr algn="l">
              <a:buClrTx/>
              <a:buSzTx/>
              <a:buNone/>
            </a:pPr>
            <a:endParaRPr lang="zh-CN" sz="6000" b="1" dirty="0">
              <a:solidFill>
                <a:schemeClr val="bg1"/>
              </a:solidFill>
              <a:latin typeface="思源黑体 CN Bold" panose="020B0800000000000000" charset="-122"/>
              <a:ea typeface="思源黑体 CN Bold" panose="020B0800000000000000" charset="-122"/>
            </a:endParaRPr>
          </a:p>
          <a:p>
            <a:pPr algn="l">
              <a:buClrTx/>
              <a:buSzTx/>
              <a:buNone/>
            </a:pPr>
            <a:r>
              <a:rPr lang="zh-CN" sz="4000" b="1" dirty="0">
                <a:solidFill>
                  <a:schemeClr val="bg1"/>
                </a:solidFill>
                <a:latin typeface="思源黑体 CN Bold" panose="020B0800000000000000" charset="-122"/>
                <a:ea typeface="思源黑体 CN Bold" panose="020B0800000000000000" charset="-122"/>
              </a:rPr>
              <a:t>            </a:t>
            </a:r>
            <a:endParaRPr lang="zh-CN" altLang="en-US" sz="4000" b="1" dirty="0">
              <a:solidFill>
                <a:schemeClr val="bg1"/>
              </a:solidFill>
              <a:latin typeface="思源黑体 CN Bold" panose="020B0800000000000000" charset="-122"/>
              <a:ea typeface="思源黑体 CN Bold" panose="020B0800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00075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01</a:t>
            </a:r>
            <a:r>
              <a:rPr lang="zh-CN" altLang="en-US" b="1">
                <a:solidFill>
                  <a:srgbClr val="FF0000"/>
                </a:solidFill>
                <a:latin typeface="思源黑体 CN Bold" panose="020B0800000000000000" charset="-122"/>
                <a:ea typeface="思源黑体 CN Bold" panose="020B0800000000000000" charset="-122"/>
              </a:rPr>
              <a:t>：</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第一百三十四条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采用综合机械化单元密实充填采煤工艺开采，必须根据工作面地质条件、瓦斯涌出量、自然发火倾向、回采速度、矿山压力，以及煤层顶底板岩性、厚度、倾角等因素，</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编制专项设计</a:t>
            </a:r>
            <a:r>
              <a:rPr lang="zh-CN" altLang="en-US" b="1">
                <a:latin typeface="宋体" panose="02010600030101010101" pitchFamily="2" charset="-122"/>
                <a:ea typeface="宋体" panose="02010600030101010101" pitchFamily="2" charset="-122"/>
                <a:sym typeface="+mn-ea"/>
              </a:rPr>
              <a:t>，由煤矿企业主要负责人审批</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1</a:t>
            </a:r>
            <a:r>
              <a:rPr lang="zh-CN" altLang="en-US">
                <a:latin typeface="Arial" panose="020B0604020202020204"/>
                <a:ea typeface="宋体" panose="02010600030101010101" pitchFamily="2" charset="-122"/>
              </a:rPr>
              <a:t>）通风系统必须稳定可靠，应当及时安设和调整风帘（窗）等控风设施。局部通风机供电必须采用</a:t>
            </a:r>
            <a:r>
              <a:rPr lang="en-US" altLang="zh-CN">
                <a:latin typeface="Arial" panose="020B0604020202020204"/>
                <a:ea typeface="宋体" panose="02010600030101010101" pitchFamily="2" charset="-122"/>
              </a:rPr>
              <a:t>“</a:t>
            </a:r>
            <a:r>
              <a:rPr lang="zh-CN" altLang="en-US">
                <a:latin typeface="Arial" panose="020B0604020202020204"/>
                <a:ea typeface="宋体" panose="02010600030101010101" pitchFamily="2" charset="-122"/>
              </a:rPr>
              <a:t>三专两闭锁</a:t>
            </a:r>
            <a:r>
              <a:rPr lang="en-US" altLang="zh-CN">
                <a:latin typeface="Arial" panose="020B0604020202020204"/>
                <a:ea typeface="宋体" panose="02010600030101010101" pitchFamily="2" charset="-122"/>
              </a:rPr>
              <a:t>”</a:t>
            </a:r>
            <a:r>
              <a:rPr lang="zh-CN" altLang="en-US">
                <a:latin typeface="Arial" panose="020B0604020202020204"/>
                <a:ea typeface="宋体" panose="02010600030101010101" pitchFamily="2" charset="-122"/>
              </a:rPr>
              <a:t>，配备备用局部通风机并实现自动切换，供电系统必须可靠。</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2</a:t>
            </a:r>
            <a:r>
              <a:rPr lang="zh-CN" altLang="en-US">
                <a:latin typeface="Arial" panose="020B0604020202020204"/>
                <a:ea typeface="宋体" panose="02010600030101010101" pitchFamily="2" charset="-122"/>
              </a:rPr>
              <a:t>）开采单元内只允许</a:t>
            </a:r>
            <a:r>
              <a:rPr lang="en-US" altLang="zh-CN">
                <a:latin typeface="Arial" panose="020B0604020202020204"/>
                <a:ea typeface="宋体" panose="02010600030101010101" pitchFamily="2" charset="-122"/>
              </a:rPr>
              <a:t>1</a:t>
            </a:r>
            <a:r>
              <a:rPr lang="zh-CN" altLang="en-US">
                <a:latin typeface="Arial" panose="020B0604020202020204"/>
                <a:ea typeface="宋体" panose="02010600030101010101" pitchFamily="2" charset="-122"/>
              </a:rPr>
              <a:t>个掘进支巷、</a:t>
            </a:r>
            <a:r>
              <a:rPr lang="en-US" altLang="zh-CN">
                <a:latin typeface="Arial" panose="020B0604020202020204"/>
                <a:ea typeface="宋体" panose="02010600030101010101" pitchFamily="2" charset="-122"/>
              </a:rPr>
              <a:t>1</a:t>
            </a:r>
            <a:r>
              <a:rPr lang="zh-CN" altLang="en-US">
                <a:latin typeface="Arial" panose="020B0604020202020204"/>
                <a:ea typeface="宋体" panose="02010600030101010101" pitchFamily="2" charset="-122"/>
              </a:rPr>
              <a:t>个隔离支巷、</a:t>
            </a:r>
            <a:r>
              <a:rPr lang="en-US" altLang="zh-CN">
                <a:latin typeface="Arial" panose="020B0604020202020204"/>
                <a:ea typeface="宋体" panose="02010600030101010101" pitchFamily="2" charset="-122"/>
              </a:rPr>
              <a:t>1</a:t>
            </a:r>
            <a:r>
              <a:rPr lang="zh-CN" altLang="en-US">
                <a:latin typeface="Arial" panose="020B0604020202020204"/>
                <a:ea typeface="宋体" panose="02010600030101010101" pitchFamily="2" charset="-122"/>
              </a:rPr>
              <a:t>个充填支巷同时作业。</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3</a:t>
            </a:r>
            <a:r>
              <a:rPr lang="zh-CN" altLang="en-US">
                <a:latin typeface="Arial" panose="020B0604020202020204"/>
                <a:ea typeface="宋体" panose="02010600030101010101" pitchFamily="2" charset="-122"/>
              </a:rPr>
              <a:t>）掘进支巷作业及煤流运输系统必须采用机械化工艺。</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4</a:t>
            </a:r>
            <a:r>
              <a:rPr lang="zh-CN" altLang="en-US">
                <a:latin typeface="Arial" panose="020B0604020202020204"/>
                <a:ea typeface="宋体" panose="02010600030101010101" pitchFamily="2" charset="-122"/>
              </a:rPr>
              <a:t>）工作面运输巷与各支巷连接处，必须加强支护。</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5</a:t>
            </a:r>
            <a:r>
              <a:rPr lang="zh-CN" altLang="en-US">
                <a:latin typeface="Arial" panose="020B0604020202020204"/>
                <a:ea typeface="宋体" panose="02010600030101010101" pitchFamily="2" charset="-122"/>
              </a:rPr>
              <a:t>）必须明确充填体强度，并确保接顶。</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6</a:t>
            </a:r>
            <a:r>
              <a:rPr lang="zh-CN" altLang="en-US">
                <a:latin typeface="Arial" panose="020B0604020202020204"/>
                <a:ea typeface="宋体" panose="02010600030101010101" pitchFamily="2" charset="-122"/>
              </a:rPr>
              <a:t>）严禁在强冲击地压危险区、突出煤层的突出危险区、掘进支巷绝对瓦斯涌出量超过</a:t>
            </a:r>
            <a:r>
              <a:rPr lang="en-US" altLang="zh-CN">
                <a:latin typeface="Arial" panose="020B0604020202020204"/>
                <a:ea typeface="宋体" panose="02010600030101010101" pitchFamily="2" charset="-122"/>
              </a:rPr>
              <a:t>1.5m3/min</a:t>
            </a:r>
            <a:r>
              <a:rPr lang="zh-CN" altLang="en-US">
                <a:latin typeface="Arial" panose="020B0604020202020204"/>
                <a:ea typeface="宋体" panose="02010600030101010101" pitchFamily="2" charset="-122"/>
              </a:rPr>
              <a:t>的区域使用。</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7</a:t>
            </a:r>
            <a:r>
              <a:rPr lang="zh-CN" altLang="en-US">
                <a:latin typeface="Arial" panose="020B0604020202020204"/>
                <a:ea typeface="宋体" panose="02010600030101010101" pitchFamily="2" charset="-122"/>
              </a:rPr>
              <a:t>）应当设专职瓦斯检查工，检查通风瓦斯情况。</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关于《煤矿安全规程》修订</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01</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378460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02</a:t>
            </a:r>
            <a:r>
              <a:rPr lang="zh-CN" altLang="en-US" b="1">
                <a:solidFill>
                  <a:srgbClr val="FF0000"/>
                </a:solidFill>
                <a:latin typeface="思源黑体 CN Bold" panose="020B0800000000000000" charset="-122"/>
                <a:ea typeface="思源黑体 CN Bold" panose="020B0800000000000000" charset="-122"/>
              </a:rPr>
              <a:t>：</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 </a:t>
            </a:r>
            <a:r>
              <a:rPr lang="en-US" altLang="zh-CN" b="1">
                <a:solidFill>
                  <a:srgbClr val="FF0000"/>
                </a:solidFill>
                <a:latin typeface="思源黑体 CN Bold" panose="020B0800000000000000" charset="-122"/>
                <a:ea typeface="思源黑体 CN Bold" panose="020B0800000000000000" charset="-122"/>
              </a:rPr>
              <a:t>    </a:t>
            </a:r>
            <a:r>
              <a:rPr lang="zh-CN" altLang="en-US" b="1">
                <a:latin typeface="宋体" panose="02010600030101010101" pitchFamily="2" charset="-122"/>
                <a:ea typeface="宋体" panose="02010600030101010101" pitchFamily="2" charset="-122"/>
                <a:sym typeface="+mn-ea"/>
              </a:rPr>
              <a:t>第一百三十五条</a:t>
            </a:r>
            <a:r>
              <a:rPr lang="en-US" altLang="zh-CN" b="1">
                <a:latin typeface="宋体" panose="02010600030101010101" pitchFamily="2" charset="-122"/>
                <a:ea typeface="宋体" panose="02010600030101010101" pitchFamily="2" charset="-122"/>
                <a:sym typeface="+mn-ea"/>
              </a:rPr>
              <a:t>  </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采煤工作面用充填法控制顶板时</a:t>
            </a:r>
            <a:r>
              <a:rPr lang="zh-CN" altLang="en-US" b="1">
                <a:latin typeface="宋体" panose="02010600030101010101" pitchFamily="2" charset="-122"/>
                <a:ea typeface="宋体" panose="02010600030101010101" pitchFamily="2" charset="-122"/>
                <a:sym typeface="+mn-ea"/>
              </a:rPr>
              <a:t>，必须及时充填。控顶距离超过作业规程规定时禁止采煤，严禁人员在充填区空顶作业；且应当根据地表保护级别，</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编制专项设计</a:t>
            </a:r>
            <a:r>
              <a:rPr lang="zh-CN" altLang="en-US" b="1">
                <a:latin typeface="宋体" panose="02010600030101010101" pitchFamily="2" charset="-122"/>
                <a:ea typeface="宋体" panose="02010600030101010101" pitchFamily="2" charset="-122"/>
                <a:sym typeface="+mn-ea"/>
              </a:rPr>
              <a:t>并制定安全技术措施。</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采用综合机械化充填采煤时，待充填区域的风速应当满足工作面最低风速要求；有人进行充填作业时，严禁操作作业区域的液压支架。</a:t>
            </a:r>
            <a:endParaRPr lang="zh-CN" altLang="en-US">
              <a:sym typeface="+mn-ea"/>
            </a:endParaRPr>
          </a:p>
          <a:p>
            <a:pPr indent="0"/>
            <a:r>
              <a:rPr lang="zh-CN" altLang="en-US">
                <a:sym typeface="+mn-ea"/>
              </a:rPr>
              <a:t>。</a:t>
            </a:r>
            <a:endParaRPr lang="zh-CN" altLang="en-US">
              <a:latin typeface="Arial" panose="020B0604020202020204"/>
              <a:ea typeface="宋体" panose="02010600030101010101" pitchFamily="2" charset="-122"/>
            </a:endParaRPr>
          </a:p>
        </p:txBody>
      </p:sp>
      <p:pic>
        <p:nvPicPr>
          <p:cNvPr id="7" name="图片 6" descr="煤矿安全规程二维码"/>
          <p:cNvPicPr>
            <a:picLocks noChangeAspect="1"/>
          </p:cNvPicPr>
          <p:nvPr/>
        </p:nvPicPr>
        <p:blipFill>
          <a:blip r:embed="rId1"/>
          <a:stretch>
            <a:fillRect/>
          </a:stretch>
        </p:blipFill>
        <p:spPr>
          <a:xfrm>
            <a:off x="8115300" y="4005580"/>
            <a:ext cx="1965960" cy="1965960"/>
          </a:xfrm>
          <a:prstGeom prst="rect">
            <a:avLst/>
          </a:prstGeom>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550545"/>
            <a:ext cx="12066905" cy="341503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03</a:t>
            </a:r>
            <a:r>
              <a:rPr lang="zh-CN" altLang="en-US" b="1">
                <a:solidFill>
                  <a:srgbClr val="FF0000"/>
                </a:solidFill>
                <a:latin typeface="思源黑体 CN Bold" panose="020B0800000000000000" charset="-122"/>
                <a:ea typeface="思源黑体 CN Bold" panose="020B0800000000000000" charset="-122"/>
              </a:rPr>
              <a:t>：</a:t>
            </a:r>
            <a:r>
              <a:rPr lang="zh-CN" altLang="en-US" b="1">
                <a:latin typeface="宋体" panose="02010600030101010101" pitchFamily="2" charset="-122"/>
                <a:ea typeface="宋体" panose="02010600030101010101" pitchFamily="2" charset="-122"/>
                <a:sym typeface="+mn-ea"/>
              </a:rPr>
              <a:t>第一百三十九条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采用水力采煤时，必须遵守下列规定：</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二）水采工作面必须采用矿井全风压通风。可以采用多条回采巷道共用１条回风巷的布置方式，但回采巷道数量不得超过３个，且必须正台阶布置，单枪作业，依次回采。采用倾斜短壁水力采煤法时，回采巷道两侧的回采煤垛应当上下错开，左右交替采煤。</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应当根据煤层自然发火期进行区段划分，保证划分区段在自然发火期内采完并及时密闭。</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密闭设施必须进行专项设计</a:t>
            </a:r>
            <a:r>
              <a:rPr lang="zh-CN" altLang="en-US" b="1">
                <a:latin typeface="宋体" panose="02010600030101010101" pitchFamily="2" charset="-122"/>
                <a:ea typeface="宋体" panose="02010600030101010101" pitchFamily="2" charset="-122"/>
                <a:sym typeface="+mn-ea"/>
              </a:rPr>
              <a:t>。</a:t>
            </a:r>
            <a:endParaRPr lang="zh-CN" altLang="en-US">
              <a:latin typeface="Arial" panose="020B0604020202020204"/>
              <a:ea typeface="宋体" panose="02010600030101010101" pitchFamily="2" charset="-122"/>
            </a:endParaRPr>
          </a:p>
        </p:txBody>
      </p:sp>
      <p:sp>
        <p:nvSpPr>
          <p:cNvPr id="3" name="文本框 2"/>
          <p:cNvSpPr txBox="1"/>
          <p:nvPr/>
        </p:nvSpPr>
        <p:spPr>
          <a:xfrm>
            <a:off x="50800" y="3965575"/>
            <a:ext cx="12066905" cy="28613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04</a:t>
            </a:r>
            <a:r>
              <a:rPr lang="zh-CN" altLang="en-US" b="1">
                <a:solidFill>
                  <a:srgbClr val="FF0000"/>
                </a:solidFill>
                <a:latin typeface="思源黑体 CN Bold" panose="020B0800000000000000" charset="-122"/>
                <a:ea typeface="思源黑体 CN Bold" panose="020B0800000000000000" charset="-122"/>
              </a:rPr>
              <a:t>：</a:t>
            </a:r>
            <a:r>
              <a:rPr lang="zh-CN" altLang="en-US" b="1">
                <a:latin typeface="宋体" panose="02010600030101010101" pitchFamily="2" charset="-122"/>
                <a:ea typeface="宋体" panose="02010600030101010101" pitchFamily="2" charset="-122"/>
                <a:sym typeface="+mn-ea"/>
              </a:rPr>
              <a:t>第一百六十五条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进、回风井之间，总进、回风巷之间和采（盘）区进、回风巷之间的每条联络巷中，必须砌筑永久性风墙；需要使用的行人、行车联络巷，必须安设不少于</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道正向联锁风门和</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道反向风门，或者安设不少于</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道同时具备正向和反向功能的联锁风门；</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需要使用的联络巷用作其他用途时</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必须进行专项设</a:t>
            </a:r>
            <a:r>
              <a:rPr lang="zh-CN" altLang="en-US" b="1">
                <a:latin typeface="宋体" panose="02010600030101010101" pitchFamily="2" charset="-122"/>
                <a:ea typeface="宋体" panose="02010600030101010101" pitchFamily="2" charset="-122"/>
                <a:sym typeface="+mn-ea"/>
              </a:rPr>
              <a:t>计，由煤矿总工程师审批。</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185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05</a:t>
            </a:r>
            <a:r>
              <a:rPr lang="zh-CN" altLang="en-US" b="1">
                <a:solidFill>
                  <a:srgbClr val="FF0000"/>
                </a:solidFill>
                <a:latin typeface="思源黑体 CN Bold" panose="020B0800000000000000" charset="-122"/>
                <a:ea typeface="思源黑体 CN Bold" panose="020B0800000000000000" charset="-122"/>
              </a:rPr>
              <a:t>：</a:t>
            </a:r>
            <a:r>
              <a:rPr lang="zh-CN" altLang="en-US" b="1">
                <a:latin typeface="宋体" panose="02010600030101010101" pitchFamily="2" charset="-122"/>
                <a:ea typeface="宋体" panose="02010600030101010101" pitchFamily="2" charset="-122"/>
                <a:sym typeface="+mn-ea"/>
              </a:rPr>
              <a:t>第一百八十六条</a:t>
            </a:r>
            <a:r>
              <a:rPr lang="en-US" altLang="zh-CN" b="1">
                <a:latin typeface="宋体" panose="02010600030101010101" pitchFamily="2" charset="-122"/>
                <a:ea typeface="宋体" panose="02010600030101010101" pitchFamily="2" charset="-122"/>
                <a:sym typeface="+mn-ea"/>
              </a:rPr>
              <a:t>  </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井下锂电池动力装置充电硐室</a:t>
            </a:r>
            <a:r>
              <a:rPr lang="zh-CN" altLang="en-US" b="1">
                <a:latin typeface="宋体" panose="02010600030101010101" pitchFamily="2" charset="-122"/>
                <a:ea typeface="宋体" panose="02010600030101010101" pitchFamily="2" charset="-122"/>
                <a:sym typeface="+mn-ea"/>
              </a:rPr>
              <a:t>应当符合下列要求：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a:t>
            </a: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）硐室建设应当</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进行专项设计</a:t>
            </a:r>
            <a:r>
              <a:rPr lang="zh-CN" altLang="en-US" b="1">
                <a:latin typeface="宋体" panose="02010600030101010101" pitchFamily="2" charset="-122"/>
                <a:ea typeface="宋体" panose="02010600030101010101" pitchFamily="2" charset="-122"/>
                <a:sym typeface="+mn-ea"/>
              </a:rPr>
              <a:t>，由煤矿总工程师审批，竣工后由矿长组织验收，并制定管理制度。</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）应当实行独立通风，且回风风流应当直接引入总回风巷或者采（盘）区回风巷。</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a:t>
            </a: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）优先布置在岩层内；布置于煤层内时，必须采用砌碹或者锚网喷等不燃性材料支护。硐室内配置自动灭火装置，进风侧设置应急防火门。</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a:t>
            </a: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）应当实行视频监视和甲烷、一氧化碳、氢气、烟雾、温度等参数自动监测，具备超限自动切断充电电源功能；充电机应当有故障监控与自动切断充电电源功能。</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a:t>
            </a: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）充电时应当有人值守。</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井下充电硐室风流中以及局部积聚处的氢气浓度，应当小于</a:t>
            </a:r>
            <a:r>
              <a:rPr lang="en-US" altLang="zh-CN" b="1">
                <a:latin typeface="宋体" panose="02010600030101010101" pitchFamily="2" charset="-122"/>
                <a:ea typeface="宋体" panose="02010600030101010101" pitchFamily="2" charset="-122"/>
                <a:sym typeface="+mn-ea"/>
              </a:rPr>
              <a:t>0.5%</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44639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10</a:t>
            </a:r>
            <a:r>
              <a:rPr lang="zh-CN" altLang="en-US" b="1">
                <a:solidFill>
                  <a:srgbClr val="FF0000"/>
                </a:solidFill>
                <a:latin typeface="思源黑体 CN Bold" panose="020B0800000000000000" charset="-122"/>
                <a:ea typeface="思源黑体 CN Bold" panose="020B0800000000000000" charset="-122"/>
              </a:rPr>
              <a:t>：</a:t>
            </a:r>
            <a:r>
              <a:rPr lang="zh-CN" altLang="en-US" b="1">
                <a:latin typeface="宋体" panose="02010600030101010101" pitchFamily="2" charset="-122"/>
                <a:ea typeface="宋体" panose="02010600030101010101" pitchFamily="2" charset="-122"/>
                <a:sym typeface="+mn-ea"/>
              </a:rPr>
              <a:t>第二百六十二条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煤的自燃倾向性分为容易自燃、自燃、不易自燃</a:t>
            </a: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类。</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 </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开采容易自燃和自燃煤层的矿井，以及开采不易自燃煤层出现自然发火预兆的矿井，必须</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编制矿井防灭火专项设计</a:t>
            </a:r>
            <a:r>
              <a:rPr lang="zh-CN" altLang="en-US" b="1">
                <a:latin typeface="宋体" panose="02010600030101010101" pitchFamily="2" charset="-122"/>
                <a:ea typeface="宋体" panose="02010600030101010101" pitchFamily="2" charset="-122"/>
                <a:sym typeface="+mn-ea"/>
              </a:rPr>
              <a:t>，采取预防煤层自然发火的措施。</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sym typeface="+mn-ea"/>
              </a:rPr>
              <a:t>专项设计</a:t>
            </a:r>
            <a:r>
              <a:rPr lang="en-US" altLang="zh-CN" b="1">
                <a:solidFill>
                  <a:srgbClr val="FF0000"/>
                </a:solidFill>
                <a:latin typeface="思源黑体 CN Bold" panose="020B0800000000000000" charset="-122"/>
                <a:ea typeface="思源黑体 CN Bold" panose="020B0800000000000000" charset="-122"/>
                <a:sym typeface="+mn-ea"/>
              </a:rPr>
              <a:t>11</a:t>
            </a:r>
            <a:r>
              <a:rPr lang="zh-CN" altLang="en-US" b="1">
                <a:solidFill>
                  <a:srgbClr val="FF0000"/>
                </a:solidFill>
                <a:latin typeface="思源黑体 CN Bold" panose="020B0800000000000000" charset="-122"/>
                <a:ea typeface="思源黑体 CN Bold" panose="020B0800000000000000" charset="-122"/>
                <a:sym typeface="+mn-ea"/>
              </a:rPr>
              <a:t>：</a:t>
            </a:r>
            <a:r>
              <a:rPr lang="zh-CN" altLang="en-US" b="1">
                <a:latin typeface="宋体" panose="02010600030101010101" pitchFamily="2" charset="-122"/>
                <a:ea typeface="宋体" panose="02010600030101010101" pitchFamily="2" charset="-122"/>
                <a:sym typeface="+mn-ea"/>
              </a:rPr>
              <a:t>第三百零八条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煤层顶板存在富水性中等以上含水层或者其他水体威胁时，应当实测垮落带、导水裂隙带发育高度，</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进行专项设计</a:t>
            </a:r>
            <a:r>
              <a:rPr lang="zh-CN" altLang="en-US" b="1">
                <a:latin typeface="宋体" panose="02010600030101010101" pitchFamily="2" charset="-122"/>
                <a:ea typeface="宋体" panose="02010600030101010101" pitchFamily="2" charset="-122"/>
                <a:sym typeface="+mn-ea"/>
              </a:rPr>
              <a:t>，确定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防隔水煤（岩）柱尺寸</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sym typeface="+mn-ea"/>
              </a:rPr>
              <a:t>专项设计</a:t>
            </a:r>
            <a:r>
              <a:rPr lang="en-US" altLang="zh-CN" b="1">
                <a:solidFill>
                  <a:srgbClr val="FF0000"/>
                </a:solidFill>
                <a:latin typeface="思源黑体 CN Bold" panose="020B0800000000000000" charset="-122"/>
                <a:ea typeface="思源黑体 CN Bold" panose="020B0800000000000000" charset="-122"/>
                <a:sym typeface="+mn-ea"/>
              </a:rPr>
              <a:t>12</a:t>
            </a:r>
            <a:r>
              <a:rPr lang="zh-CN" altLang="en-US" b="1">
                <a:solidFill>
                  <a:srgbClr val="FF0000"/>
                </a:solidFill>
                <a:latin typeface="思源黑体 CN Bold" panose="020B0800000000000000" charset="-122"/>
                <a:ea typeface="思源黑体 CN Bold" panose="020B0800000000000000" charset="-122"/>
                <a:sym typeface="+mn-ea"/>
              </a:rPr>
              <a:t>：</a:t>
            </a:r>
            <a:r>
              <a:rPr lang="zh-CN" altLang="en-US" b="1">
                <a:latin typeface="宋体" panose="02010600030101010101" pitchFamily="2" charset="-122"/>
                <a:ea typeface="宋体" panose="02010600030101010101" pitchFamily="2" charset="-122"/>
                <a:sym typeface="+mn-ea"/>
              </a:rPr>
              <a:t>第三百三十六条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有</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冲击地压危险的矿井</a:t>
            </a:r>
            <a:r>
              <a:rPr lang="zh-CN" altLang="en-US" b="1">
                <a:latin typeface="宋体" panose="02010600030101010101" pitchFamily="2" charset="-122"/>
                <a:ea typeface="宋体" panose="02010600030101010101" pitchFamily="2" charset="-122"/>
                <a:sym typeface="+mn-ea"/>
              </a:rPr>
              <a:t>，必须</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编制防冲专项设计</a:t>
            </a:r>
            <a:r>
              <a:rPr lang="zh-CN" altLang="en-US" b="1">
                <a:latin typeface="宋体" panose="02010600030101010101" pitchFamily="2" charset="-122"/>
                <a:ea typeface="宋体" panose="02010600030101010101" pitchFamily="2" charset="-122"/>
                <a:sym typeface="+mn-ea"/>
              </a:rPr>
              <a:t>。防冲专项设计应当包括开拓方式、保护层的选择、开采顺序、采区巷道布置、采煤方法、采煤工艺、煤柱留设、开采速度、生产能力、监测预警、卸压措施、冲击地压预警解危及效果检验、巷道支护与安全防护、安全管理等内容。</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a:endParaRPr lang="zh-CN" altLang="en-US">
              <a:latin typeface="Arial" panose="020B0604020202020204"/>
              <a:ea typeface="宋体" panose="02010600030101010101" pitchFamily="2" charset="-122"/>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26224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专项设计</a:t>
            </a:r>
            <a:r>
              <a:rPr lang="en-US" altLang="zh-CN" b="1">
                <a:solidFill>
                  <a:srgbClr val="FF0000"/>
                </a:solidFill>
                <a:latin typeface="思源黑体 CN Bold" panose="020B0800000000000000" charset="-122"/>
                <a:ea typeface="思源黑体 CN Bold" panose="020B0800000000000000" charset="-122"/>
              </a:rPr>
              <a:t>13</a:t>
            </a:r>
            <a:r>
              <a:rPr lang="zh-CN" altLang="en-US" b="1">
                <a:solidFill>
                  <a:srgbClr val="FF0000"/>
                </a:solidFill>
                <a:latin typeface="思源黑体 CN Bold" panose="020B0800000000000000" charset="-122"/>
                <a:ea typeface="思源黑体 CN Bold" panose="020B0800000000000000" charset="-122"/>
              </a:rPr>
              <a:t>：</a:t>
            </a:r>
            <a:r>
              <a:rPr lang="zh-CN" altLang="en-US" b="1">
                <a:latin typeface="宋体" panose="02010600030101010101" pitchFamily="2" charset="-122"/>
                <a:ea typeface="宋体" panose="02010600030101010101" pitchFamily="2" charset="-122"/>
                <a:sym typeface="+mn-ea"/>
              </a:rPr>
              <a:t>第四百一十八条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采用</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架空乘人装置运送人员</a:t>
            </a:r>
            <a:r>
              <a:rPr lang="zh-CN" altLang="en-US" b="1">
                <a:latin typeface="宋体" panose="02010600030101010101" pitchFamily="2" charset="-122"/>
                <a:ea typeface="宋体" panose="02010600030101010101" pitchFamily="2" charset="-122"/>
                <a:sym typeface="+mn-ea"/>
              </a:rPr>
              <a:t>时，应当遵守下列规定：</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（一）</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有专项设计</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sym typeface="+mn-ea"/>
              </a:rPr>
              <a:t>专项设计</a:t>
            </a:r>
            <a:r>
              <a:rPr lang="en-US" altLang="zh-CN" b="1">
                <a:solidFill>
                  <a:srgbClr val="FF0000"/>
                </a:solidFill>
                <a:latin typeface="思源黑体 CN Bold" panose="020B0800000000000000" charset="-122"/>
                <a:ea typeface="思源黑体 CN Bold" panose="020B0800000000000000" charset="-122"/>
                <a:sym typeface="+mn-ea"/>
              </a:rPr>
              <a:t>14</a:t>
            </a:r>
            <a:r>
              <a:rPr lang="zh-CN" altLang="en-US" b="1">
                <a:solidFill>
                  <a:srgbClr val="FF0000"/>
                </a:solidFill>
                <a:latin typeface="思源黑体 CN Bold" panose="020B0800000000000000" charset="-122"/>
                <a:ea typeface="思源黑体 CN Bold" panose="020B0800000000000000" charset="-122"/>
                <a:sym typeface="+mn-ea"/>
              </a:rPr>
              <a:t>：</a:t>
            </a:r>
            <a:r>
              <a:rPr lang="zh-CN" altLang="en-US" b="1">
                <a:latin typeface="宋体" panose="02010600030101010101" pitchFamily="2" charset="-122"/>
                <a:ea typeface="宋体" panose="02010600030101010101" pitchFamily="2" charset="-122"/>
                <a:sym typeface="+mn-ea"/>
              </a:rPr>
              <a:t>第二百八十条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煤矿企业必须制定采空区永久密闭墙设计施工标准。每道</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永久密闭墙必须有专门设计</a:t>
            </a:r>
            <a:r>
              <a:rPr lang="zh-CN" altLang="en-US" b="1">
                <a:latin typeface="宋体" panose="02010600030101010101" pitchFamily="2" charset="-122"/>
                <a:ea typeface="宋体" panose="02010600030101010101" pitchFamily="2" charset="-122"/>
                <a:sym typeface="+mn-ea"/>
              </a:rPr>
              <a:t>，经矿领导组织验收，并遵守下列规定：</a:t>
            </a:r>
            <a:endParaRPr lang="zh-CN" altLang="en-US" b="1">
              <a:latin typeface="宋体" panose="02010600030101010101" pitchFamily="2" charset="-122"/>
              <a:ea typeface="宋体" panose="02010600030101010101" pitchFamily="2" charset="-122"/>
              <a:sym typeface="+mn-ea"/>
            </a:endParaRPr>
          </a:p>
          <a:p>
            <a:pPr indent="0"/>
            <a:endParaRPr lang="zh-CN" altLang="en-US">
              <a:sym typeface="+mn-ea"/>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1</a:t>
            </a:r>
            <a:r>
              <a:rPr lang="zh-CN" altLang="en-US">
                <a:latin typeface="Arial" panose="020B0604020202020204"/>
                <a:ea typeface="宋体" panose="02010600030101010101" pitchFamily="2" charset="-122"/>
              </a:rPr>
              <a:t>）密闭墙的位置选择在围岩稳定、无破碎带、无裂隙和巷道断面较小的地点，密闭前后</a:t>
            </a:r>
            <a:r>
              <a:rPr lang="en-US" altLang="zh-CN">
                <a:latin typeface="Arial" panose="020B0604020202020204"/>
                <a:ea typeface="宋体" panose="02010600030101010101" pitchFamily="2" charset="-122"/>
              </a:rPr>
              <a:t>5m</a:t>
            </a:r>
            <a:r>
              <a:rPr lang="zh-CN" altLang="en-US">
                <a:latin typeface="Arial" panose="020B0604020202020204"/>
                <a:ea typeface="宋体" panose="02010600030101010101" pitchFamily="2" charset="-122"/>
              </a:rPr>
              <a:t>内必须支护牢固。</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2</a:t>
            </a:r>
            <a:r>
              <a:rPr lang="zh-CN" altLang="en-US">
                <a:latin typeface="Arial" panose="020B0604020202020204"/>
                <a:ea typeface="宋体" panose="02010600030101010101" pitchFamily="2" charset="-122"/>
              </a:rPr>
              <a:t>）拆除或者断开密闭墙处的管路、金属网、线缆和轨道等。</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3</a:t>
            </a:r>
            <a:r>
              <a:rPr lang="zh-CN" altLang="en-US">
                <a:latin typeface="Arial" panose="020B0604020202020204"/>
                <a:ea typeface="宋体" panose="02010600030101010101" pitchFamily="2" charset="-122"/>
              </a:rPr>
              <a:t>）密闭墙要严格按照要求留设观测孔、措施孔和放水孔。</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4</a:t>
            </a:r>
            <a:r>
              <a:rPr lang="zh-CN" altLang="en-US">
                <a:latin typeface="Arial" panose="020B0604020202020204"/>
                <a:ea typeface="宋体" panose="02010600030101010101" pitchFamily="2" charset="-122"/>
              </a:rPr>
              <a:t>）密闭墙采用掏槽结构或者锚杆注浆结构，墙体结构稳定严密、材料经久耐用，墙基与巷壁必须紧密结合、连成一体。</a:t>
            </a:r>
            <a:endParaRPr lang="zh-CN" altLang="en-US">
              <a:latin typeface="Arial" panose="020B0604020202020204"/>
              <a:ea typeface="宋体" panose="02010600030101010101" pitchFamily="2" charset="-122"/>
            </a:endParaRPr>
          </a:p>
          <a:p>
            <a:pPr indent="0"/>
            <a:r>
              <a:rPr lang="zh-CN" altLang="en-US">
                <a:latin typeface="Arial" panose="020B0604020202020204"/>
                <a:ea typeface="宋体" panose="02010600030101010101" pitchFamily="2" charset="-122"/>
              </a:rPr>
              <a:t>（</a:t>
            </a:r>
            <a:r>
              <a:rPr lang="en-US" altLang="zh-CN">
                <a:latin typeface="Arial" panose="020B0604020202020204"/>
                <a:ea typeface="宋体" panose="02010600030101010101" pitchFamily="2" charset="-122"/>
              </a:rPr>
              <a:t>5</a:t>
            </a:r>
            <a:r>
              <a:rPr lang="zh-CN" altLang="en-US">
                <a:latin typeface="Arial" panose="020B0604020202020204"/>
                <a:ea typeface="宋体" panose="02010600030101010101" pitchFamily="2" charset="-122"/>
              </a:rPr>
              <a:t>）验收时需进行现场检查和测试，确保密闭墙的各项指标符合要求。</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185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专项措施：</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、斜井</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巷</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施工：由明槽进入暗硐或者由表土进入基岩采用钻爆法施工时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、斜井</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巷</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施工：施工１５</a:t>
            </a:r>
            <a:r>
              <a:rPr lang="en-US" altLang="en-US"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以上斜井</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巷</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应当制定防止设备、轨道、管路等下滑的</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8</a:t>
            </a:r>
            <a:r>
              <a:rPr lang="zh-CN" altLang="en-US" b="1">
                <a:latin typeface="宋体" panose="02010600030101010101" pitchFamily="2" charset="-122"/>
                <a:ea typeface="宋体" panose="02010600030101010101" pitchFamily="2" charset="-122"/>
                <a:sym typeface="+mn-ea"/>
              </a:rPr>
              <a:t>、斜井</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巷</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施工：由下向上施工２５</a:t>
            </a:r>
            <a:r>
              <a:rPr lang="en-US" altLang="en-US"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以上的斜巷时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必须将溜矸</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煤</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道与人行道分开。人行道应当设扶手、梯子和信号装置。斜巷与上部巷道贯通时，必须有</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9</a:t>
            </a:r>
            <a:r>
              <a:rPr lang="zh-CN" altLang="en-US" b="1">
                <a:latin typeface="宋体" panose="02010600030101010101" pitchFamily="2" charset="-122"/>
                <a:ea typeface="宋体" panose="02010600030101010101" pitchFamily="2" charset="-122"/>
                <a:sym typeface="+mn-ea"/>
              </a:rPr>
              <a:t>、采用反井钻机掘凿暗立井、煤仓及溜煤眼时，及时清理溜矸孔内的矸石</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防止堵孔。必须制定处理堵孔的</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10</a:t>
            </a:r>
            <a:r>
              <a:rPr lang="zh-CN" altLang="en-US" b="1">
                <a:latin typeface="宋体" panose="02010600030101010101" pitchFamily="2" charset="-122"/>
                <a:ea typeface="宋体" panose="02010600030101010101" pitchFamily="2" charset="-122"/>
                <a:sym typeface="+mn-ea"/>
              </a:rPr>
              <a:t>、井塔施工与井筒装备安装平行作业：在土建与安装平行作业时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必须编制</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明确安全防护要求。</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07746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专项措施：</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11</a:t>
            </a:r>
            <a:r>
              <a:rPr lang="zh-CN" altLang="en-US" b="1">
                <a:latin typeface="宋体" panose="02010600030101010101" pitchFamily="2" charset="-122"/>
                <a:ea typeface="宋体" panose="02010600030101010101" pitchFamily="2" charset="-122"/>
                <a:sym typeface="+mn-ea"/>
              </a:rPr>
              <a:t>、井下安装大型设备、构件下井前必须校验提升设备的能力</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并制定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12</a:t>
            </a:r>
            <a:r>
              <a:rPr lang="zh-CN" altLang="en-US" b="1">
                <a:latin typeface="宋体" panose="02010600030101010101" pitchFamily="2" charset="-122"/>
                <a:ea typeface="宋体" panose="02010600030101010101" pitchFamily="2" charset="-122"/>
                <a:sym typeface="+mn-ea"/>
              </a:rPr>
              <a:t>、建井期间采用吊桶提升，悬挂吊盘的钢丝绳兼作罐道绳时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13</a:t>
            </a:r>
            <a:r>
              <a:rPr lang="zh-CN" altLang="en-US" b="1">
                <a:latin typeface="宋体" panose="02010600030101010101" pitchFamily="2" charset="-122"/>
                <a:ea typeface="宋体" panose="02010600030101010101" pitchFamily="2" charset="-122"/>
                <a:sym typeface="+mn-ea"/>
              </a:rPr>
              <a:t>、单井筒确需临时改绞的</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14</a:t>
            </a:r>
            <a:r>
              <a:rPr lang="zh-CN" altLang="en-US" b="1">
                <a:latin typeface="宋体" panose="02010600030101010101" pitchFamily="2" charset="-122"/>
                <a:ea typeface="宋体" panose="02010600030101010101" pitchFamily="2" charset="-122"/>
                <a:sym typeface="+mn-ea"/>
              </a:rPr>
              <a:t>、巷道及硐室施工期间的通风：矿井临时通风机应当安装在地面。低瓦斯矿井临时通风机确需安装在井下时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15</a:t>
            </a:r>
            <a:r>
              <a:rPr lang="zh-CN" altLang="en-US" b="1">
                <a:latin typeface="宋体" panose="02010600030101010101" pitchFamily="2" charset="-122"/>
                <a:ea typeface="宋体" panose="02010600030101010101" pitchFamily="2" charset="-122"/>
                <a:sym typeface="+mn-ea"/>
              </a:rPr>
              <a:t>、巷道贯通前应当制定贯通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16</a:t>
            </a:r>
            <a:r>
              <a:rPr lang="zh-CN" altLang="en-US" b="1">
                <a:latin typeface="宋体" panose="02010600030101010101" pitchFamily="2" charset="-122"/>
                <a:ea typeface="宋体" panose="02010600030101010101" pitchFamily="2" charset="-122"/>
                <a:sym typeface="+mn-ea"/>
              </a:rPr>
              <a:t>、采用氮气、二氧化碳防灭火时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应当制定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17</a:t>
            </a:r>
            <a:r>
              <a:rPr lang="zh-CN" altLang="en-US" b="1">
                <a:latin typeface="宋体" panose="02010600030101010101" pitchFamily="2" charset="-122"/>
                <a:ea typeface="宋体" panose="02010600030101010101" pitchFamily="2" charset="-122"/>
                <a:sym typeface="+mn-ea"/>
              </a:rPr>
              <a:t>、矿井必须制定防止采空区自然发火的封闭及管理</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989320"/>
          </a:xfrm>
          <a:prstGeom prst="rect">
            <a:avLst/>
          </a:prstGeom>
          <a:gradFill>
            <a:gsLst>
              <a:gs pos="0">
                <a:srgbClr val="ADE1F9"/>
              </a:gs>
              <a:gs pos="100000">
                <a:srgbClr val="FFF2EC"/>
              </a:gs>
            </a:gsLst>
            <a:lin ang="17400000" scaled="0"/>
          </a:gradFill>
        </p:spPr>
        <p:txBody>
          <a:bodyPr wrap="square">
            <a:no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专项措施：</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18</a:t>
            </a:r>
            <a:r>
              <a:rPr lang="zh-CN" altLang="en-US" b="1">
                <a:latin typeface="宋体" panose="02010600030101010101" pitchFamily="2" charset="-122"/>
                <a:ea typeface="宋体" panose="02010600030101010101" pitchFamily="2" charset="-122"/>
                <a:sym typeface="+mn-ea"/>
              </a:rPr>
              <a:t>、开采浅埋深煤层或者急倾斜煤层的矿井</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必须编制防止季节性地表积水或者洪水溃入井下的</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19</a:t>
            </a:r>
            <a:r>
              <a:rPr lang="zh-CN" altLang="en-US" b="1">
                <a:latin typeface="宋体" panose="02010600030101010101" pitchFamily="2" charset="-122"/>
                <a:ea typeface="宋体" panose="02010600030101010101" pitchFamily="2" charset="-122"/>
                <a:sym typeface="+mn-ea"/>
              </a:rPr>
              <a:t>、开采具有冲击地压危险的急倾斜煤层、特厚煤层时</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应当制定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防冲专项措</a:t>
            </a:r>
            <a:r>
              <a:rPr lang="zh-CN" altLang="en-US" b="1">
                <a:latin typeface="宋体" panose="02010600030101010101" pitchFamily="2" charset="-122"/>
                <a:ea typeface="宋体" panose="02010600030101010101" pitchFamily="2" charset="-122"/>
                <a:sym typeface="+mn-ea"/>
              </a:rPr>
              <a:t>施。</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20</a:t>
            </a:r>
            <a:r>
              <a:rPr lang="zh-CN" altLang="en-US" b="1">
                <a:latin typeface="宋体" panose="02010600030101010101" pitchFamily="2" charset="-122"/>
                <a:ea typeface="宋体" panose="02010600030101010101" pitchFamily="2" charset="-122"/>
                <a:sym typeface="+mn-ea"/>
              </a:rPr>
              <a:t>、冲击地压矿井的非冲击地压煤层</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在３面以上被采空区所包围区域开采或者回收煤柱前</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应当开展冲击危险性评价</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有冲击地压危险的必须制定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防冲专项措</a:t>
            </a:r>
            <a:r>
              <a:rPr lang="zh-CN" altLang="en-US" b="1">
                <a:latin typeface="宋体" panose="02010600030101010101" pitchFamily="2" charset="-122"/>
                <a:ea typeface="宋体" panose="02010600030101010101" pitchFamily="2" charset="-122"/>
                <a:sym typeface="+mn-ea"/>
              </a:rPr>
              <a:t>施。</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21</a:t>
            </a:r>
            <a:r>
              <a:rPr lang="zh-CN" altLang="en-US" b="1">
                <a:latin typeface="宋体" panose="02010600030101010101" pitchFamily="2" charset="-122"/>
                <a:ea typeface="宋体" panose="02010600030101010101" pitchFamily="2" charset="-122"/>
                <a:sym typeface="+mn-ea"/>
              </a:rPr>
              <a:t>、具有冲击地压危险的采掘工作面存在下列情形之一时（第三百五十三条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共</a:t>
            </a: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款）</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必须在防冲设计中强化防冲措施或者制定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防冲专项措施</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22</a:t>
            </a:r>
            <a:r>
              <a:rPr lang="zh-CN" altLang="en-US" b="1">
                <a:latin typeface="宋体" panose="02010600030101010101" pitchFamily="2" charset="-122"/>
                <a:ea typeface="宋体" panose="02010600030101010101" pitchFamily="2" charset="-122"/>
                <a:sym typeface="+mn-ea"/>
              </a:rPr>
              <a:t>、如果钢丝绳的断丝、直径缩小和锈蚀程度不超过本表断丝、直径缩小、锈蚀类型的规定</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可以继续使用１年。如果经无损探伤等手段综合检查，钢丝绳仍能满足安全使用条件的</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可以再延长使用</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并应当制定</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专项措施</a:t>
            </a:r>
            <a:r>
              <a:rPr lang="zh-CN" altLang="en-US" b="1">
                <a:latin typeface="宋体" panose="02010600030101010101" pitchFamily="2" charset="-122"/>
                <a:ea typeface="宋体" panose="02010600030101010101" pitchFamily="2" charset="-122"/>
                <a:sym typeface="+mn-ea"/>
              </a:rPr>
              <a:t>。</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72389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专项安全技术措施：</a:t>
            </a:r>
            <a:r>
              <a:rPr lang="zh-CN" altLang="en-US" b="1">
                <a:latin typeface="宋体" panose="02010600030101010101" pitchFamily="2" charset="-122"/>
                <a:ea typeface="宋体" panose="02010600030101010101" pitchFamily="2" charset="-122"/>
                <a:sym typeface="+mn-ea"/>
              </a:rPr>
              <a:t>第二百八十二条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井下永久密闭墙启封时，</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应当制定专项安全技术措施</a:t>
            </a:r>
            <a:r>
              <a:rPr lang="zh-CN" altLang="en-US" b="1">
                <a:latin typeface="宋体" panose="02010600030101010101" pitchFamily="2" charset="-122"/>
                <a:ea typeface="宋体" panose="02010600030101010101" pitchFamily="2" charset="-122"/>
                <a:sym typeface="+mn-ea"/>
              </a:rPr>
              <a:t>，经煤矿总工程师批准后实施，并遵守下列规定：</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sz="2000" b="1">
                <a:latin typeface="宋体" panose="02010600030101010101" pitchFamily="2" charset="-122"/>
                <a:ea typeface="宋体" panose="02010600030101010101" pitchFamily="2" charset="-122"/>
                <a:sym typeface="+mn-ea"/>
              </a:rPr>
              <a:t>（</a:t>
            </a:r>
            <a:r>
              <a:rPr lang="en-US" altLang="zh-CN" sz="2000" b="1">
                <a:latin typeface="宋体" panose="02010600030101010101" pitchFamily="2" charset="-122"/>
                <a:ea typeface="宋体" panose="02010600030101010101" pitchFamily="2" charset="-122"/>
                <a:sym typeface="+mn-ea"/>
              </a:rPr>
              <a:t>1</a:t>
            </a:r>
            <a:r>
              <a:rPr lang="zh-CN" altLang="en-US" sz="2000" b="1">
                <a:latin typeface="宋体" panose="02010600030101010101" pitchFamily="2" charset="-122"/>
                <a:ea typeface="宋体" panose="02010600030101010101" pitchFamily="2" charset="-122"/>
                <a:sym typeface="+mn-ea"/>
              </a:rPr>
              <a:t>）必须按照《矿山救援规程》由矿山救护队（矿山救援队，下同）实施。</a:t>
            </a:r>
            <a:endParaRPr lang="zh-CN" altLang="en-US" sz="20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sz="2000" b="1">
                <a:latin typeface="宋体" panose="02010600030101010101" pitchFamily="2" charset="-122"/>
                <a:ea typeface="宋体" panose="02010600030101010101" pitchFamily="2" charset="-122"/>
                <a:sym typeface="+mn-ea"/>
              </a:rPr>
              <a:t>（</a:t>
            </a:r>
            <a:r>
              <a:rPr lang="en-US" altLang="zh-CN" sz="2000" b="1">
                <a:latin typeface="宋体" panose="02010600030101010101" pitchFamily="2" charset="-122"/>
                <a:ea typeface="宋体" panose="02010600030101010101" pitchFamily="2" charset="-122"/>
                <a:sym typeface="+mn-ea"/>
              </a:rPr>
              <a:t>2</a:t>
            </a:r>
            <a:r>
              <a:rPr lang="zh-CN" altLang="en-US" sz="2000" b="1">
                <a:latin typeface="宋体" panose="02010600030101010101" pitchFamily="2" charset="-122"/>
                <a:ea typeface="宋体" panose="02010600030101010101" pitchFamily="2" charset="-122"/>
                <a:sym typeface="+mn-ea"/>
              </a:rPr>
              <a:t>）启封前应当对密闭墙内外的甲烷、一氧化碳、二氧化碳、氧气等气体浓度和压差、水温、空气温度进行监测，经确认无爆炸危险后，方可实施启封作业。</a:t>
            </a:r>
            <a:endParaRPr lang="zh-CN" altLang="en-US" sz="20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sz="2000" b="1">
                <a:latin typeface="宋体" panose="02010600030101010101" pitchFamily="2" charset="-122"/>
                <a:ea typeface="宋体" panose="02010600030101010101" pitchFamily="2" charset="-122"/>
                <a:sym typeface="+mn-ea"/>
              </a:rPr>
              <a:t>（</a:t>
            </a:r>
            <a:r>
              <a:rPr lang="en-US" altLang="zh-CN" sz="2000" b="1">
                <a:latin typeface="宋体" panose="02010600030101010101" pitchFamily="2" charset="-122"/>
                <a:ea typeface="宋体" panose="02010600030101010101" pitchFamily="2" charset="-122"/>
                <a:sym typeface="+mn-ea"/>
              </a:rPr>
              <a:t>3</a:t>
            </a:r>
            <a:r>
              <a:rPr lang="zh-CN" altLang="en-US" sz="2000" b="1">
                <a:latin typeface="宋体" panose="02010600030101010101" pitchFamily="2" charset="-122"/>
                <a:ea typeface="宋体" panose="02010600030101010101" pitchFamily="2" charset="-122"/>
                <a:sym typeface="+mn-ea"/>
              </a:rPr>
              <a:t>）启封地点应当保持正常通风，密闭墙外巷道</a:t>
            </a:r>
            <a:r>
              <a:rPr lang="en-US" altLang="zh-CN" sz="2000" b="1">
                <a:latin typeface="宋体" panose="02010600030101010101" pitchFamily="2" charset="-122"/>
                <a:ea typeface="宋体" panose="02010600030101010101" pitchFamily="2" charset="-122"/>
                <a:sym typeface="+mn-ea"/>
              </a:rPr>
              <a:t>20m</a:t>
            </a:r>
            <a:r>
              <a:rPr lang="zh-CN" altLang="en-US" sz="2000" b="1">
                <a:latin typeface="宋体" panose="02010600030101010101" pitchFamily="2" charset="-122"/>
                <a:ea typeface="宋体" panose="02010600030101010101" pitchFamily="2" charset="-122"/>
                <a:sym typeface="+mn-ea"/>
              </a:rPr>
              <a:t>范围内顶帮支护完好，气体浓度符合本规程第一百五十六条规定。</a:t>
            </a:r>
            <a:endParaRPr lang="zh-CN" altLang="en-US" sz="20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sz="2000" b="1">
                <a:latin typeface="宋体" panose="02010600030101010101" pitchFamily="2" charset="-122"/>
                <a:ea typeface="宋体" panose="02010600030101010101" pitchFamily="2" charset="-122"/>
                <a:sym typeface="+mn-ea"/>
              </a:rPr>
              <a:t>（</a:t>
            </a:r>
            <a:r>
              <a:rPr lang="en-US" altLang="zh-CN" sz="2000" b="1">
                <a:latin typeface="宋体" panose="02010600030101010101" pitchFamily="2" charset="-122"/>
                <a:ea typeface="宋体" panose="02010600030101010101" pitchFamily="2" charset="-122"/>
                <a:sym typeface="+mn-ea"/>
              </a:rPr>
              <a:t>4</a:t>
            </a:r>
            <a:r>
              <a:rPr lang="zh-CN" altLang="en-US" sz="2000" b="1">
                <a:latin typeface="宋体" panose="02010600030101010101" pitchFamily="2" charset="-122"/>
                <a:ea typeface="宋体" panose="02010600030101010101" pitchFamily="2" charset="-122"/>
                <a:sym typeface="+mn-ea"/>
              </a:rPr>
              <a:t>）启封应当使用安全无火花型工具作业，先形成密闭墙内外连通的通风口，严禁全断面一次性破拆密闭墙。</a:t>
            </a:r>
            <a:endParaRPr lang="zh-CN" altLang="en-US" sz="20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sz="2000" b="1">
                <a:latin typeface="宋体" panose="02010600030101010101" pitchFamily="2" charset="-122"/>
                <a:ea typeface="宋体" panose="02010600030101010101" pitchFamily="2" charset="-122"/>
                <a:sym typeface="+mn-ea"/>
              </a:rPr>
              <a:t>（</a:t>
            </a:r>
            <a:r>
              <a:rPr lang="en-US" altLang="zh-CN" sz="2000" b="1">
                <a:latin typeface="宋体" panose="02010600030101010101" pitchFamily="2" charset="-122"/>
                <a:ea typeface="宋体" panose="02010600030101010101" pitchFamily="2" charset="-122"/>
                <a:sym typeface="+mn-ea"/>
              </a:rPr>
              <a:t>5</a:t>
            </a:r>
            <a:r>
              <a:rPr lang="zh-CN" altLang="en-US" sz="2000" b="1">
                <a:latin typeface="宋体" panose="02010600030101010101" pitchFamily="2" charset="-122"/>
                <a:ea typeface="宋体" panose="02010600030101010101" pitchFamily="2" charset="-122"/>
                <a:sym typeface="+mn-ea"/>
              </a:rPr>
              <a:t>）启封过程应当连续监测气体浓度，当有害气体浓度超限时，立即采取措施进行处理。</a:t>
            </a:r>
            <a:endParaRPr lang="zh-CN" altLang="en-US" sz="20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sz="2000" b="1">
                <a:latin typeface="宋体" panose="02010600030101010101" pitchFamily="2" charset="-122"/>
                <a:ea typeface="宋体" panose="02010600030101010101" pitchFamily="2" charset="-122"/>
                <a:sym typeface="+mn-ea"/>
              </a:rPr>
              <a:t>（</a:t>
            </a:r>
            <a:r>
              <a:rPr lang="en-US" altLang="zh-CN" sz="2000" b="1">
                <a:latin typeface="宋体" panose="02010600030101010101" pitchFamily="2" charset="-122"/>
                <a:ea typeface="宋体" panose="02010600030101010101" pitchFamily="2" charset="-122"/>
                <a:sym typeface="+mn-ea"/>
              </a:rPr>
              <a:t>6</a:t>
            </a:r>
            <a:r>
              <a:rPr lang="zh-CN" altLang="en-US" sz="2000" b="1">
                <a:latin typeface="宋体" panose="02010600030101010101" pitchFamily="2" charset="-122"/>
                <a:ea typeface="宋体" panose="02010600030101010101" pitchFamily="2" charset="-122"/>
                <a:sym typeface="+mn-ea"/>
              </a:rPr>
              <a:t>）启封后对密闭墙附近（</a:t>
            </a:r>
            <a:r>
              <a:rPr lang="en-US" altLang="zh-CN" sz="2000" b="1">
                <a:latin typeface="宋体" panose="02010600030101010101" pitchFamily="2" charset="-122"/>
                <a:ea typeface="宋体" panose="02010600030101010101" pitchFamily="2" charset="-122"/>
                <a:sym typeface="+mn-ea"/>
              </a:rPr>
              <a:t>5m</a:t>
            </a:r>
            <a:r>
              <a:rPr lang="zh-CN" altLang="en-US" sz="2000" b="1">
                <a:latin typeface="宋体" panose="02010600030101010101" pitchFamily="2" charset="-122"/>
                <a:ea typeface="宋体" panose="02010600030101010101" pitchFamily="2" charset="-122"/>
                <a:sym typeface="+mn-ea"/>
              </a:rPr>
              <a:t>范围内）气体浓度进行检测，排放瓦斯。</a:t>
            </a:r>
            <a:endParaRPr lang="zh-CN" altLang="en-US" sz="2000" b="1">
              <a:latin typeface="宋体" panose="02010600030101010101" pitchFamily="2" charset="-122"/>
              <a:ea typeface="宋体" panose="02010600030101010101" pitchFamily="2" charset="-122"/>
              <a:sym typeface="+mn-ea"/>
            </a:endParaRPr>
          </a:p>
          <a:p>
            <a:pPr indent="0"/>
            <a:endParaRPr lang="zh-CN" altLang="en-US">
              <a:latin typeface="Arial" panose="020B0604020202020204"/>
              <a:ea typeface="宋体" panose="02010600030101010101" pitchFamily="2" charset="-122"/>
            </a:endParaRPr>
          </a:p>
        </p:txBody>
      </p:sp>
      <p:pic>
        <p:nvPicPr>
          <p:cNvPr id="7" name="图片 6" descr="煤矿安全规程二维码"/>
          <p:cNvPicPr>
            <a:picLocks noChangeAspect="1"/>
          </p:cNvPicPr>
          <p:nvPr/>
        </p:nvPicPr>
        <p:blipFill>
          <a:blip r:embed="rId1"/>
          <a:stretch>
            <a:fillRect/>
          </a:stretch>
        </p:blipFill>
        <p:spPr>
          <a:xfrm>
            <a:off x="5116195" y="2446655"/>
            <a:ext cx="1965960" cy="1965960"/>
          </a:xfrm>
          <a:prstGeom prst="rect">
            <a:avLst/>
          </a:prstGeom>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489267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b="1">
                <a:solidFill>
                  <a:srgbClr val="FF0000"/>
                </a:solidFill>
                <a:latin typeface="思源黑体 CN Bold" panose="020B0800000000000000" charset="-122"/>
                <a:ea typeface="思源黑体 CN Bold" panose="020B0800000000000000" charset="-122"/>
              </a:rPr>
              <a:t>专项安全技术措施：第</a:t>
            </a:r>
            <a:r>
              <a:rPr lang="zh-CN" altLang="en-US" b="1">
                <a:latin typeface="宋体" panose="02010600030101010101" pitchFamily="2" charset="-122"/>
                <a:ea typeface="宋体" panose="02010600030101010101" pitchFamily="2" charset="-122"/>
                <a:sym typeface="+mn-ea"/>
              </a:rPr>
              <a:t>一百二十七条</a:t>
            </a: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采煤工作面用垮落法管理顶板时，必须及时放顶。放顶的方法和安全措施，放顶与爆破、机械落煤等工序平行作业的安全距离，放顶区内支架、支柱等的回收方法，必须在作业规程中明确规定。采煤工作面初次放顶及收尾时，必须制定安全措施。</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   </a:t>
            </a:r>
            <a:r>
              <a:rPr lang="zh-CN" altLang="en-US" b="1">
                <a:latin typeface="宋体" panose="02010600030101010101" pitchFamily="2" charset="-122"/>
                <a:ea typeface="宋体" panose="02010600030101010101" pitchFamily="2" charset="-122"/>
                <a:sym typeface="+mn-ea"/>
              </a:rPr>
              <a:t>采煤工作面顶板不及时垮落、悬顶范围超过作业规程规定的，必须采取人工强制放顶或者其他方式进行处理，并</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编制专门安全技术措施</a:t>
            </a:r>
            <a:r>
              <a:rPr lang="zh-CN" altLang="en-US" b="1">
                <a:latin typeface="宋体" panose="02010600030101010101" pitchFamily="2" charset="-122"/>
                <a:ea typeface="宋体" panose="02010600030101010101" pitchFamily="2" charset="-122"/>
                <a:sym typeface="+mn-ea"/>
              </a:rPr>
              <a:t>，内容应当包括目标岩层确定、弱化方案、工器具配置、劳动组织、安全措施、效果监测或者评价方法等。</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专门安全技术措施</a:t>
            </a:r>
            <a:r>
              <a:rPr lang="zh-CN" altLang="en-US" b="1">
                <a:latin typeface="宋体" panose="02010600030101010101" pitchFamily="2" charset="-122"/>
                <a:ea typeface="宋体" panose="02010600030101010101" pitchFamily="2" charset="-122"/>
                <a:sym typeface="+mn-ea"/>
              </a:rPr>
              <a:t>由煤矿总工程师审批，并安排专门人员进行现场安全管理。。</a:t>
            </a:r>
            <a:endParaRPr lang="zh-CN" altLang="en-US" b="1">
              <a:latin typeface="宋体" panose="02010600030101010101" pitchFamily="2" charset="-122"/>
              <a:ea typeface="宋体" panose="02010600030101010101" pitchFamily="2" charset="-122"/>
              <a:sym typeface="+mn-ea"/>
            </a:endParaRPr>
          </a:p>
          <a:p>
            <a:pPr indent="0"/>
            <a:endParaRPr lang="zh-CN" altLang="en-US">
              <a:latin typeface="Arial" panose="020B0604020202020204"/>
              <a:ea typeface="宋体" panose="02010600030101010101" pitchFamily="2"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关于总则和附则</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02</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a:t>
            </a:r>
            <a:r>
              <a:rPr lang="zh-CN" altLang="en-US" sz="4800" b="1" dirty="0">
                <a:solidFill>
                  <a:schemeClr val="bg1"/>
                </a:solidFill>
                <a:latin typeface="思源黑体 CN Bold" panose="020B0800000000000000" charset="-122"/>
                <a:ea typeface="思源黑体 CN Bold" panose="020B0800000000000000" charset="-122"/>
              </a:rPr>
              <a:t>严禁、不得</a:t>
            </a:r>
            <a:endParaRPr lang="zh-CN" altLang="en-US"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10</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590" y="730250"/>
            <a:ext cx="12247880" cy="6166485"/>
          </a:xfrm>
          <a:prstGeom prst="rect">
            <a:avLst/>
          </a:prstGeom>
          <a:gradFill>
            <a:gsLst>
              <a:gs pos="0">
                <a:srgbClr val="ADE1F9"/>
              </a:gs>
              <a:gs pos="100000">
                <a:srgbClr val="FFF2EC"/>
              </a:gs>
            </a:gsLst>
            <a:lin ang="17400000" scaled="0"/>
          </a:gradFill>
        </p:spPr>
        <p:txBody>
          <a:bodyPr wrap="square">
            <a:noAutofit/>
          </a:bodyPr>
          <a:p>
            <a:pPr indent="0" defTabSz="266700" fontAlgn="auto">
              <a:lnSpc>
                <a:spcPct val="150000"/>
              </a:lnSpc>
              <a:spcBef>
                <a:spcPct val="0"/>
              </a:spcBef>
              <a:spcAft>
                <a:spcPct val="0"/>
              </a:spcAft>
            </a:pPr>
            <a:r>
              <a:rPr lang="zh-CN" altLang="en-US" sz="2800" b="1">
                <a:solidFill>
                  <a:srgbClr val="FF0000"/>
                </a:solidFill>
                <a:highlight>
                  <a:srgbClr val="00FFFF"/>
                </a:highlight>
                <a:latin typeface="思源黑体 CN Bold" panose="020B0800000000000000" charset="-122"/>
                <a:ea typeface="思源黑体 CN Bold" panose="020B0800000000000000" charset="-122"/>
              </a:rPr>
              <a:t>总则</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严禁违章</a:t>
            </a:r>
            <a:r>
              <a:rPr lang="zh-CN" altLang="en-US" b="1">
                <a:latin typeface="宋体" panose="02010600030101010101" pitchFamily="2" charset="-122"/>
                <a:ea typeface="宋体" panose="02010600030101010101" pitchFamily="2" charset="-122"/>
                <a:sym typeface="+mn-ea"/>
              </a:rPr>
              <a:t>指挥、违章作业。（第八条）</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严禁携带</a:t>
            </a:r>
            <a:r>
              <a:rPr lang="zh-CN" altLang="en-US" b="1">
                <a:latin typeface="宋体" panose="02010600030101010101" pitchFamily="2" charset="-122"/>
                <a:ea typeface="宋体" panose="02010600030101010101" pitchFamily="2" charset="-122"/>
                <a:sym typeface="+mn-ea"/>
              </a:rPr>
              <a:t>烟草和点火物品。（第十条）</a:t>
            </a:r>
            <a:endParaRPr lang="zh-CN" altLang="en-US" b="1">
              <a:latin typeface="宋体" panose="02010600030101010101" pitchFamily="2" charset="-122"/>
              <a:ea typeface="宋体" panose="02010600030101010101" pitchFamily="2" charset="-122"/>
              <a:sym typeface="+mn-ea"/>
            </a:endParaRPr>
          </a:p>
          <a:p>
            <a:pPr indent="0" fontAlgn="auto">
              <a:lnSpc>
                <a:spcPct val="150000"/>
              </a:lnSpc>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、入井(露天矿场)前</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严禁饮酒</a:t>
            </a:r>
            <a:r>
              <a:rPr lang="zh-CN" altLang="en-US" b="1">
                <a:latin typeface="宋体" panose="02010600030101010101" pitchFamily="2" charset="-122"/>
                <a:ea typeface="宋体" panose="02010600030101010101" pitchFamily="2" charset="-122"/>
                <a:sym typeface="+mn-ea"/>
              </a:rPr>
              <a:t>。（第十条）</a:t>
            </a: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、入井人员</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严禁穿</a:t>
            </a:r>
            <a:r>
              <a:rPr lang="zh-CN" altLang="en-US" b="1">
                <a:latin typeface="宋体" panose="02010600030101010101" pitchFamily="2" charset="-122"/>
                <a:ea typeface="宋体" panose="02010600030101010101" pitchFamily="2" charset="-122"/>
                <a:sym typeface="+mn-ea"/>
              </a:rPr>
              <a:t>化纤衣服。</a:t>
            </a:r>
            <a:r>
              <a:rPr lang="zh-CN" altLang="en-US" b="1">
                <a:latin typeface="宋体" panose="02010600030101010101" pitchFamily="2" charset="-122"/>
                <a:ea typeface="宋体" panose="02010600030101010101" pitchFamily="2" charset="-122"/>
                <a:sym typeface="+mn-ea"/>
              </a:rPr>
              <a:t>（第十条）</a:t>
            </a:r>
            <a:endParaRPr lang="zh-CN" altLang="en-US" b="1">
              <a:latin typeface="宋体" panose="02010600030101010101" pitchFamily="2" charset="-122"/>
              <a:ea typeface="宋体" panose="02010600030101010101" pitchFamily="2" charset="-122"/>
              <a:sym typeface="+mn-ea"/>
            </a:endParaRPr>
          </a:p>
          <a:p>
            <a:pPr indent="0" fontAlgn="auto">
              <a:lnSpc>
                <a:spcPct val="150000"/>
              </a:lnSpc>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国家明令禁止使用或者淘汰的危及生产安全和可能产生职业病危害的技术、工艺、材料和设备。</a:t>
            </a:r>
            <a:r>
              <a:rPr lang="zh-CN" altLang="en-US" b="1">
                <a:latin typeface="宋体" panose="02010600030101010101" pitchFamily="2" charset="-122"/>
                <a:ea typeface="宋体" panose="02010600030101010101" pitchFamily="2" charset="-122"/>
                <a:sym typeface="+mn-ea"/>
              </a:rPr>
              <a:t>（第十一条）</a:t>
            </a:r>
            <a:endParaRPr lang="zh-CN" altLang="en-US" b="1">
              <a:latin typeface="宋体" panose="02010600030101010101" pitchFamily="2" charset="-122"/>
              <a:ea typeface="宋体" panose="02010600030101010101" pitchFamily="2" charset="-122"/>
              <a:sym typeface="+mn-ea"/>
            </a:endParaRPr>
          </a:p>
          <a:p>
            <a:pPr indent="0" fontAlgn="auto">
              <a:lnSpc>
                <a:spcPct val="150000"/>
              </a:lnSpc>
            </a:pPr>
            <a:r>
              <a:rPr lang="zh-CN" altLang="en-US" sz="2800" b="1">
                <a:solidFill>
                  <a:srgbClr val="FF0000"/>
                </a:solidFill>
                <a:highlight>
                  <a:srgbClr val="00FFFF"/>
                </a:highlight>
                <a:latin typeface="思源黑体 CN Bold" panose="020B0800000000000000" charset="-122"/>
                <a:ea typeface="思源黑体 CN Bold" panose="020B0800000000000000" charset="-122"/>
                <a:sym typeface="+mn-ea"/>
              </a:rPr>
              <a:t>设计及井巷布置</a:t>
            </a:r>
            <a:endParaRPr lang="zh-CN" altLang="en-US" sz="2800" b="1">
              <a:solidFill>
                <a:srgbClr val="FF0000"/>
              </a:solidFill>
              <a:highlight>
                <a:srgbClr val="00FFFF"/>
              </a:highlight>
              <a:latin typeface="思源黑体 CN Bold" panose="020B0800000000000000" charset="-122"/>
              <a:ea typeface="思源黑体 CN Bold" panose="020B0800000000000000" charset="-122"/>
            </a:endParaRPr>
          </a:p>
          <a:p>
            <a:pPr indent="0" fontAlgn="auto">
              <a:lnSpc>
                <a:spcPct val="150000"/>
              </a:lnSpc>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、井筒位置</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严禁穿过</a:t>
            </a:r>
            <a:r>
              <a:rPr lang="zh-CN" altLang="en-US" b="1">
                <a:latin typeface="宋体" panose="02010600030101010101" pitchFamily="2" charset="-122"/>
                <a:ea typeface="宋体" panose="02010600030101010101" pitchFamily="2" charset="-122"/>
                <a:sym typeface="+mn-ea"/>
              </a:rPr>
              <a:t>陷落柱、溶洞。</a:t>
            </a:r>
            <a:endParaRPr lang="zh-CN" altLang="en-US" b="1">
              <a:latin typeface="宋体" panose="02010600030101010101" pitchFamily="2" charset="-122"/>
              <a:ea typeface="宋体" panose="02010600030101010101" pitchFamily="2" charset="-122"/>
              <a:sym typeface="+mn-ea"/>
            </a:endParaRPr>
          </a:p>
          <a:p>
            <a:pPr indent="0" fontAlgn="auto">
              <a:lnSpc>
                <a:spcPct val="150000"/>
              </a:lnSpc>
            </a:pPr>
            <a:r>
              <a:rPr lang="en-US" altLang="zh-CN" b="1">
                <a:latin typeface="宋体" panose="02010600030101010101" pitchFamily="2" charset="-122"/>
                <a:ea typeface="宋体" panose="02010600030101010101" pitchFamily="2" charset="-122"/>
              </a:rPr>
              <a:t>2</a:t>
            </a:r>
            <a:r>
              <a:rPr lang="zh-CN" altLang="en-US" b="1">
                <a:latin typeface="宋体" panose="02010600030101010101" pitchFamily="2" charset="-122"/>
                <a:ea typeface="宋体" panose="02010600030101010101" pitchFamily="2" charset="-122"/>
              </a:rPr>
              <a:t>、新建、改扩建矿井的回风井严禁兼作提升和行人通道，紧急情况下可以作为安全出口。</a:t>
            </a:r>
            <a:endParaRPr lang="zh-CN" altLang="en-US" b="1">
              <a:latin typeface="宋体" panose="02010600030101010101" pitchFamily="2" charset="-122"/>
              <a:ea typeface="宋体" panose="02010600030101010101" pitchFamily="2" charset="-122"/>
            </a:endParaRPr>
          </a:p>
          <a:p>
            <a:pPr indent="0" fontAlgn="auto">
              <a:lnSpc>
                <a:spcPct val="150000"/>
              </a:lnSpc>
            </a:pPr>
            <a:r>
              <a:rPr lang="zh-CN" altLang="en-US" b="1">
                <a:latin typeface="宋体" panose="02010600030101010101" pitchFamily="2" charset="-122"/>
                <a:ea typeface="宋体" panose="02010600030101010101" pitchFamily="2" charset="-122"/>
              </a:rPr>
              <a:t>未建成２个安全出口的水平或者采(盘)区</a:t>
            </a:r>
            <a:r>
              <a:rPr lang="zh-CN" altLang="en-US" sz="2800" b="1">
                <a:solidFill>
                  <a:srgbClr val="FF0000"/>
                </a:solidFill>
                <a:highlight>
                  <a:srgbClr val="FFFF00"/>
                </a:highlight>
                <a:latin typeface="思源黑体 CN Bold" panose="020B0800000000000000" charset="-122"/>
                <a:ea typeface="思源黑体 CN Bold" panose="020B0800000000000000" charset="-122"/>
              </a:rPr>
              <a:t>严禁回采</a:t>
            </a:r>
            <a:r>
              <a:rPr lang="zh-CN" altLang="en-US" b="1">
                <a:latin typeface="宋体" panose="02010600030101010101" pitchFamily="2" charset="-122"/>
                <a:ea typeface="宋体" panose="02010600030101010101" pitchFamily="2" charset="-122"/>
              </a:rPr>
              <a:t>。</a:t>
            </a:r>
            <a:endParaRPr lang="zh-CN" altLang="en-US" b="1">
              <a:latin typeface="宋体" panose="02010600030101010101" pitchFamily="2" charset="-122"/>
              <a:ea typeface="宋体" panose="02010600030101010101" pitchFamily="2" charset="-122"/>
            </a:endParaRPr>
          </a:p>
          <a:p>
            <a:pPr indent="0" fontAlgn="auto">
              <a:lnSpc>
                <a:spcPct val="150000"/>
              </a:lnSpc>
            </a:pPr>
            <a:r>
              <a:rPr lang="en-US" altLang="zh-CN" b="1">
                <a:latin typeface="宋体" panose="02010600030101010101" pitchFamily="2" charset="-122"/>
                <a:ea typeface="宋体" panose="02010600030101010101" pitchFamily="2" charset="-122"/>
              </a:rPr>
              <a:t>3</a:t>
            </a:r>
            <a:r>
              <a:rPr lang="zh-CN" altLang="en-US" b="1">
                <a:latin typeface="宋体" panose="02010600030101010101" pitchFamily="2" charset="-122"/>
                <a:ea typeface="宋体" panose="02010600030101010101" pitchFamily="2"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rPr>
              <a:t>严禁以掘代采</a:t>
            </a:r>
            <a:r>
              <a:rPr lang="zh-CN" altLang="en-US" b="1">
                <a:latin typeface="宋体" panose="02010600030101010101" pitchFamily="2" charset="-122"/>
                <a:ea typeface="宋体" panose="02010600030101010101" pitchFamily="2" charset="-122"/>
              </a:rPr>
              <a:t>。</a:t>
            </a:r>
            <a:endParaRPr lang="zh-CN" altLang="en-US" b="1">
              <a:latin typeface="宋体" panose="02010600030101010101" pitchFamily="2" charset="-122"/>
              <a:ea typeface="宋体" panose="02010600030101010101" pitchFamily="2" charset="-122"/>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837565"/>
            <a:ext cx="12066905" cy="572389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矿井建设</a:t>
            </a:r>
            <a:endParaRPr lang="zh-CN" altLang="en-US" b="1">
              <a:solidFill>
                <a:srgbClr val="FF0000"/>
              </a:solidFill>
              <a:latin typeface="思源黑体 CN Bold" panose="020B0800000000000000" charset="-122"/>
              <a:ea typeface="思源黑体 CN Bold" panose="020B0800000000000000" charset="-122"/>
            </a:endParaRPr>
          </a:p>
          <a:p>
            <a:pPr indent="0" fontAlgn="auto">
              <a:lnSpc>
                <a:spcPct val="150000"/>
              </a:lnSpc>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、冻结站站内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严禁烟火</a:t>
            </a:r>
            <a:r>
              <a:rPr lang="zh-CN" altLang="en-US" b="1">
                <a:latin typeface="宋体" panose="02010600030101010101" pitchFamily="2" charset="-122"/>
                <a:ea typeface="宋体" panose="02010600030101010101" pitchFamily="2" charset="-122"/>
                <a:sym typeface="+mn-ea"/>
              </a:rPr>
              <a:t>，必须备有急救和消防器材。</a:t>
            </a:r>
            <a:endParaRPr lang="zh-CN" altLang="en-US" b="1">
              <a:latin typeface="宋体" panose="02010600030101010101" pitchFamily="2" charset="-122"/>
              <a:ea typeface="宋体" panose="02010600030101010101" pitchFamily="2" charset="-122"/>
            </a:endParaRPr>
          </a:p>
          <a:p>
            <a:pPr indent="0" fontAlgn="auto">
              <a:lnSpc>
                <a:spcPct val="150000"/>
              </a:lnSpc>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、混凝土强度等级大于C40或者输送深度大于400m 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溜灰管输送。</a:t>
            </a:r>
            <a:endParaRPr lang="zh-CN" altLang="en-US" b="1">
              <a:latin typeface="宋体" panose="02010600030101010101" pitchFamily="2" charset="-122"/>
              <a:ea typeface="宋体" panose="02010600030101010101" pitchFamily="2"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、扩孔作业时，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严禁人员</a:t>
            </a:r>
            <a:r>
              <a:rPr lang="zh-CN" altLang="en-US" b="1">
                <a:latin typeface="宋体" panose="02010600030101010101" pitchFamily="2" charset="-122"/>
                <a:ea typeface="宋体" panose="02010600030101010101" pitchFamily="2" charset="-122"/>
                <a:sym typeface="+mn-ea"/>
              </a:rPr>
              <a:t>在下方停留、通行、观察或者出渣。</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严禁干钻扩孔</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algn="l" defTabSz="266700" fontAlgn="auto">
              <a:lnSpc>
                <a:spcPct val="150000"/>
              </a:lnSpc>
              <a:buClrTx/>
              <a:buSzTx/>
              <a:buNone/>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严禁站在</a:t>
            </a:r>
            <a:r>
              <a:rPr lang="zh-CN" altLang="en-US" b="1">
                <a:latin typeface="宋体" panose="02010600030101010101" pitchFamily="2" charset="-122"/>
                <a:ea typeface="宋体" panose="02010600030101010101" pitchFamily="2" charset="-122"/>
                <a:sym typeface="+mn-ea"/>
              </a:rPr>
              <a:t>溜矸孔的矸石上作业。</a:t>
            </a:r>
            <a:endParaRPr lang="zh-CN" altLang="en-US" b="1">
              <a:latin typeface="宋体" panose="02010600030101010101" pitchFamily="2" charset="-122"/>
              <a:ea typeface="宋体" panose="02010600030101010101" pitchFamily="2" charset="-122"/>
              <a:sym typeface="+mn-ea"/>
            </a:endParaRPr>
          </a:p>
          <a:p>
            <a:pPr algn="l" defTabSz="266700">
              <a:lnSpc>
                <a:spcPct val="150000"/>
              </a:lnSpc>
              <a:buClrTx/>
              <a:buSzTx/>
              <a:buNone/>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、施工岩(煤)平巷(硐)时，掘进工作面</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严禁空顶作业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algn="l" defTabSz="266700">
              <a:lnSpc>
                <a:spcPct val="150000"/>
              </a:lnSpc>
              <a:buClrTx/>
              <a:buSzTx/>
              <a:buNone/>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、耙装机运行时，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耙斗运行范围内进行其他工作和行人。</a:t>
            </a:r>
            <a:endParaRPr lang="zh-CN" altLang="en-US" b="1">
              <a:latin typeface="宋体" panose="02010600030101010101" pitchFamily="2" charset="-122"/>
              <a:ea typeface="宋体" panose="02010600030101010101" pitchFamily="2" charset="-122"/>
              <a:sym typeface="+mn-ea"/>
            </a:endParaRPr>
          </a:p>
          <a:p>
            <a:pPr algn="l" defTabSz="266700">
              <a:lnSpc>
                <a:spcPct val="150000"/>
              </a:lnSpc>
              <a:buClrTx/>
              <a:buSzTx/>
              <a:buNone/>
            </a:pPr>
            <a:r>
              <a:rPr lang="en-US" altLang="zh-CN" b="1">
                <a:latin typeface="宋体" panose="02010600030101010101" pitchFamily="2" charset="-122"/>
                <a:ea typeface="宋体" panose="02010600030101010101" pitchFamily="2" charset="-122"/>
                <a:sym typeface="+mn-ea"/>
              </a:rPr>
              <a:t>8</a:t>
            </a:r>
            <a:r>
              <a:rPr lang="zh-CN" altLang="en-US" b="1">
                <a:latin typeface="宋体" panose="02010600030101010101" pitchFamily="2" charset="-122"/>
                <a:ea typeface="宋体" panose="02010600030101010101" pitchFamily="2" charset="-122"/>
                <a:sym typeface="+mn-ea"/>
              </a:rPr>
              <a:t>、使用挖掘机时，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作业范围内进行其他工作和行人。</a:t>
            </a:r>
            <a:endParaRPr lang="zh-CN" altLang="en-US" b="1">
              <a:latin typeface="宋体" panose="02010600030101010101" pitchFamily="2" charset="-122"/>
              <a:ea typeface="宋体" panose="02010600030101010101" pitchFamily="2" charset="-122"/>
              <a:sym typeface="+mn-ea"/>
            </a:endParaRPr>
          </a:p>
          <a:p>
            <a:pPr algn="l" defTabSz="266700">
              <a:lnSpc>
                <a:spcPct val="150000"/>
              </a:lnSpc>
              <a:buClrTx/>
              <a:buSzTx/>
              <a:buNone/>
            </a:pPr>
            <a:r>
              <a:rPr lang="en-US" altLang="zh-CN" b="1">
                <a:latin typeface="宋体" panose="02010600030101010101" pitchFamily="2" charset="-122"/>
                <a:ea typeface="宋体" panose="02010600030101010101" pitchFamily="2" charset="-122"/>
                <a:sym typeface="+mn-ea"/>
              </a:rPr>
              <a:t>9</a:t>
            </a:r>
            <a:r>
              <a:rPr lang="zh-CN" altLang="en-US" b="1">
                <a:latin typeface="宋体" panose="02010600030101010101" pitchFamily="2" charset="-122"/>
                <a:ea typeface="宋体" panose="02010600030101010101" pitchFamily="2" charset="-122"/>
                <a:sym typeface="+mn-ea"/>
              </a:rPr>
              <a:t>、使用挖掘机时，下坡运行时必须使用低速挡，</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严禁脱挡滑行</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694055"/>
            <a:ext cx="12066905" cy="572389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采掘</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、躲避硐内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严禁堆积物料</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、下山采区未形成完整的通风、排水等生产系统前，</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严禁掘进回采巷道</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严禁任意开采</a:t>
            </a:r>
            <a:r>
              <a:rPr lang="zh-CN" altLang="en-US" b="1">
                <a:latin typeface="宋体" panose="02010600030101010101" pitchFamily="2" charset="-122"/>
                <a:ea typeface="宋体" panose="02010600030101010101" pitchFamily="2" charset="-122"/>
                <a:sym typeface="+mn-ea"/>
              </a:rPr>
              <a:t>非垮落法管理顶板留设的支承采空区顶板和上覆岩层的煤柱，以及采空区安全隔离煤柱。</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、采掘过程中</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严禁任意</a:t>
            </a:r>
            <a:r>
              <a:rPr lang="zh-CN" altLang="en-US" b="1">
                <a:latin typeface="宋体" panose="02010600030101010101" pitchFamily="2" charset="-122"/>
                <a:ea typeface="宋体" panose="02010600030101010101" pitchFamily="2" charset="-122"/>
                <a:sym typeface="+mn-ea"/>
              </a:rPr>
              <a:t>扩大和缩小设计确定的煤柱。采空区内不得遗留未经设计确定的煤柱。</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严禁任意</a:t>
            </a:r>
            <a:r>
              <a:rPr lang="zh-CN" altLang="en-US" b="1">
                <a:latin typeface="宋体" panose="02010600030101010101" pitchFamily="2" charset="-122"/>
                <a:ea typeface="宋体" panose="02010600030101010101" pitchFamily="2" charset="-122"/>
                <a:sym typeface="+mn-ea"/>
              </a:rPr>
              <a:t>变更设计确定的工业场地、矿界、防水和井巷等的安全煤柱。</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严禁开采和毁坏</a:t>
            </a:r>
            <a:r>
              <a:rPr lang="zh-CN" altLang="en-US" b="1">
                <a:latin typeface="宋体" panose="02010600030101010101" pitchFamily="2" charset="-122"/>
                <a:ea typeface="宋体" panose="02010600030101010101" pitchFamily="2" charset="-122"/>
                <a:sym typeface="+mn-ea"/>
              </a:rPr>
              <a:t>高速铁路、设计时速２００</a:t>
            </a:r>
            <a:r>
              <a:rPr lang="en-US" altLang="zh-CN" b="1">
                <a:latin typeface="宋体" panose="02010600030101010101" pitchFamily="2" charset="-122"/>
                <a:ea typeface="宋体" panose="02010600030101010101" pitchFamily="2" charset="-122"/>
                <a:sym typeface="+mn-ea"/>
              </a:rPr>
              <a:t>km/h</a:t>
            </a:r>
            <a:r>
              <a:rPr lang="zh-CN" altLang="en-US" b="1">
                <a:latin typeface="宋体" panose="02010600030101010101" pitchFamily="2" charset="-122"/>
                <a:ea typeface="宋体" panose="02010600030101010101" pitchFamily="2" charset="-122"/>
                <a:sym typeface="+mn-ea"/>
              </a:rPr>
              <a:t>的城际铁路、客货共线铁路和重载铁路的安全煤柱。</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169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采掘</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16</a:t>
            </a:r>
            <a:r>
              <a:rPr lang="zh-CN" altLang="en-US" b="1">
                <a:latin typeface="宋体" panose="02010600030101010101" pitchFamily="2" charset="-122"/>
                <a:ea typeface="宋体" panose="02010600030101010101" pitchFamily="2" charset="-122"/>
                <a:sym typeface="+mn-ea"/>
              </a:rPr>
              <a:t>、有下列情形之一的，</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放顶煤开采</a:t>
            </a:r>
            <a:r>
              <a:rPr lang="en-US" altLang="zh-CN" b="1">
                <a:latin typeface="宋体" panose="02010600030101010101" pitchFamily="2" charset="-122"/>
                <a:ea typeface="宋体" panose="02010600030101010101" pitchFamily="2" charset="-122"/>
                <a:sym typeface="+mn-ea"/>
              </a:rPr>
              <a:t>:</a:t>
            </a:r>
            <a:endParaRPr lang="en-US" altLang="zh-CN"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缓倾斜、倾斜厚煤层的采放比大于１</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３，且未经行业专家论证的；急倾斜水平分段放顶煤采放比大于１</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８的。</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采区或者工作面采出率达不到矿井设计规范规定的。</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坚硬顶板、坚硬顶煤不易冒落，且采取措施后冒放性仍然较差，顶板垮落充填采空区的高度不大于采放煤高度的。</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放顶煤开采后有可能与地表水、老窑积水和强含水层导通，且水患威胁未消除的。</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放顶煤开采后有可能沟通火区的。</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2776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en-US" altLang="zh-CN" sz="2800" b="1">
                <a:solidFill>
                  <a:srgbClr val="FF0000"/>
                </a:solidFill>
                <a:highlight>
                  <a:srgbClr val="00FFFF"/>
                </a:highlight>
                <a:latin typeface="思源黑体 CN Bold" panose="020B0800000000000000" charset="-122"/>
                <a:ea typeface="思源黑体 CN Bold" panose="020B0800000000000000" charset="-122"/>
              </a:rPr>
              <a:t> </a:t>
            </a:r>
            <a:r>
              <a:rPr lang="zh-CN" altLang="en-US" b="1">
                <a:solidFill>
                  <a:srgbClr val="FF0000"/>
                </a:solidFill>
                <a:highlight>
                  <a:srgbClr val="00FFFF"/>
                </a:highlight>
                <a:latin typeface="思源黑体 CN Bold" panose="020B0800000000000000" charset="-122"/>
                <a:ea typeface="思源黑体 CN Bold" panose="020B0800000000000000" charset="-122"/>
                <a:sym typeface="+mn-ea"/>
              </a:rPr>
              <a:t>采掘</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17</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采煤机司机等人员</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在空顶区作业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zh-CN" altLang="en-US" b="1">
                <a:latin typeface="宋体" panose="02010600030101010101" pitchFamily="2" charset="-122"/>
                <a:ea typeface="宋体" panose="02010600030101010101" pitchFamily="2" charset="-122"/>
                <a:sym typeface="+mn-ea"/>
              </a:rPr>
              <a:t>有下列情形之一的，</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连续采煤机开采</a:t>
            </a:r>
            <a:r>
              <a:rPr lang="en-US" altLang="zh-CN" b="1">
                <a:latin typeface="宋体" panose="02010600030101010101" pitchFamily="2" charset="-122"/>
                <a:ea typeface="宋体" panose="02010600030101010101" pitchFamily="2" charset="-122"/>
                <a:sym typeface="+mn-ea"/>
              </a:rPr>
              <a:t>:</a:t>
            </a:r>
            <a:endParaRPr lang="en-US" altLang="zh-CN"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突出矿井或者掘进工作面瓦斯涌出量超过３</a:t>
            </a:r>
            <a:r>
              <a:rPr lang="en-US" altLang="zh-CN" b="1">
                <a:latin typeface="宋体" panose="02010600030101010101" pitchFamily="2" charset="-122"/>
                <a:ea typeface="宋体" panose="02010600030101010101" pitchFamily="2" charset="-122"/>
                <a:sym typeface="+mn-ea"/>
              </a:rPr>
              <a:t>m</a:t>
            </a:r>
            <a:r>
              <a:rPr lang="zh-CN" altLang="en-US" b="1">
                <a:latin typeface="宋体" panose="02010600030101010101" pitchFamily="2" charset="-122"/>
                <a:ea typeface="宋体" panose="02010600030101010101" pitchFamily="2" charset="-122"/>
                <a:sym typeface="+mn-ea"/>
              </a:rPr>
              <a:t>３</a:t>
            </a:r>
            <a:r>
              <a:rPr lang="en-US" altLang="zh-CN" b="1">
                <a:latin typeface="宋体" panose="02010600030101010101" pitchFamily="2" charset="-122"/>
                <a:ea typeface="宋体" panose="02010600030101010101" pitchFamily="2" charset="-122"/>
                <a:sym typeface="+mn-ea"/>
              </a:rPr>
              <a:t>/min</a:t>
            </a:r>
            <a:r>
              <a:rPr lang="zh-CN" altLang="en-US" b="1">
                <a:latin typeface="宋体" panose="02010600030101010101" pitchFamily="2" charset="-122"/>
                <a:ea typeface="宋体" panose="02010600030101010101" pitchFamily="2" charset="-122"/>
                <a:sym typeface="+mn-ea"/>
              </a:rPr>
              <a:t>的高瓦斯矿井。</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倾角大于８</a:t>
            </a:r>
            <a:r>
              <a:rPr lang="en-US" altLang="en-US"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的煤层。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直接顶不稳定的煤层。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18</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强冲击地压危险区、突出煤层的突出危险区、掘进支巷绝对瓦斯涌出量超过</a:t>
            </a:r>
            <a:r>
              <a:rPr lang="en-US" altLang="zh-CN" b="1">
                <a:latin typeface="宋体" panose="02010600030101010101" pitchFamily="2" charset="-122"/>
                <a:ea typeface="宋体" panose="02010600030101010101" pitchFamily="2" charset="-122"/>
                <a:sym typeface="+mn-ea"/>
              </a:rPr>
              <a:t>1.5m3</a:t>
            </a:r>
            <a:r>
              <a:rPr lang="en-US" altLang="zh-CN" b="1">
                <a:latin typeface="宋体" panose="02010600030101010101" pitchFamily="2" charset="-122"/>
                <a:ea typeface="宋体" panose="02010600030101010101" pitchFamily="2" charset="-122"/>
                <a:sym typeface="+mn-ea"/>
              </a:rPr>
              <a:t>/min</a:t>
            </a:r>
            <a:r>
              <a:rPr lang="zh-CN" altLang="en-US" b="1">
                <a:latin typeface="宋体" panose="02010600030101010101" pitchFamily="2" charset="-122"/>
                <a:ea typeface="宋体" panose="02010600030101010101" pitchFamily="2" charset="-122"/>
                <a:sym typeface="+mn-ea"/>
              </a:rPr>
              <a:t>的区域使用采用综合机械化单元密实充填采煤工艺开采。</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19</a:t>
            </a:r>
            <a:r>
              <a:rPr lang="zh-CN" altLang="en-US" b="1">
                <a:latin typeface="宋体" panose="02010600030101010101" pitchFamily="2" charset="-122"/>
                <a:ea typeface="宋体" panose="02010600030101010101" pitchFamily="2" charset="-122"/>
                <a:sym typeface="+mn-ea"/>
              </a:rPr>
              <a:t>、控顶距离超过作业规程规定时禁止采煤，</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人员</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在</a:t>
            </a:r>
            <a:r>
              <a:rPr lang="zh-CN" altLang="en-US" b="1">
                <a:latin typeface="宋体" panose="02010600030101010101" pitchFamily="2" charset="-122"/>
                <a:ea typeface="宋体" panose="02010600030101010101" pitchFamily="2" charset="-122"/>
                <a:sym typeface="+mn-ea"/>
              </a:rPr>
              <a:t>充填区空顶作业。</a:t>
            </a:r>
            <a:endParaRPr lang="zh-CN" altLang="en-US" b="1">
              <a:latin typeface="宋体" panose="02010600030101010101" pitchFamily="2" charset="-122"/>
              <a:ea typeface="宋体" panose="02010600030101010101" pitchFamily="2" charset="-122"/>
              <a:sym typeface="+mn-ea"/>
            </a:endParaRPr>
          </a:p>
          <a:p>
            <a:pPr algn="l" defTabSz="266700" fontAlgn="auto">
              <a:lnSpc>
                <a:spcPct val="150000"/>
              </a:lnSpc>
              <a:buClrTx/>
              <a:buSzTx/>
              <a:buNone/>
            </a:pPr>
            <a:r>
              <a:rPr lang="en-US" altLang="zh-CN" b="1">
                <a:latin typeface="宋体" panose="02010600030101010101" pitchFamily="2" charset="-122"/>
                <a:ea typeface="宋体" panose="02010600030101010101" pitchFamily="2" charset="-122"/>
                <a:sym typeface="+mn-ea"/>
              </a:rPr>
              <a:t>20</a:t>
            </a:r>
            <a:r>
              <a:rPr lang="zh-CN" altLang="en-US" b="1">
                <a:latin typeface="宋体" panose="02010600030101010101" pitchFamily="2" charset="-122"/>
                <a:ea typeface="宋体" panose="02010600030101010101" pitchFamily="2" charset="-122"/>
                <a:sym typeface="+mn-ea"/>
              </a:rPr>
              <a:t>、有人进行充填作业时，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严禁操作</a:t>
            </a:r>
            <a:r>
              <a:rPr lang="zh-CN" altLang="en-US" b="1">
                <a:latin typeface="宋体" panose="02010600030101010101" pitchFamily="2" charset="-122"/>
                <a:ea typeface="宋体" panose="02010600030101010101" pitchFamily="2" charset="-122"/>
                <a:sym typeface="+mn-ea"/>
              </a:rPr>
              <a:t>作业区域的液压支架。</a:t>
            </a:r>
            <a:endParaRPr lang="zh-CN" altLang="en-US" b="1">
              <a:latin typeface="宋体" panose="02010600030101010101" pitchFamily="2" charset="-122"/>
              <a:ea typeface="宋体" panose="02010600030101010101" pitchFamily="2" charset="-122"/>
              <a:sym typeface="+mn-ea"/>
            </a:endParaRPr>
          </a:p>
          <a:p>
            <a:pPr algn="l" defTabSz="266700" fontAlgn="auto">
              <a:lnSpc>
                <a:spcPct val="150000"/>
              </a:lnSpc>
              <a:buClrTx/>
              <a:buSzTx/>
              <a:buNone/>
            </a:pPr>
            <a:r>
              <a:rPr lang="en-US" altLang="zh-CN" b="1">
                <a:latin typeface="宋体" panose="02010600030101010101" pitchFamily="2" charset="-122"/>
                <a:ea typeface="宋体" panose="02010600030101010101" pitchFamily="2" charset="-122"/>
              </a:rPr>
              <a:t>21</a:t>
            </a:r>
            <a:r>
              <a:rPr lang="zh-CN" altLang="en-US" b="1">
                <a:latin typeface="宋体" panose="02010600030101010101" pitchFamily="2" charset="-122"/>
                <a:ea typeface="宋体" panose="02010600030101010101" pitchFamily="2" charset="-122"/>
              </a:rPr>
              <a:t>、充填地点的下方，</a:t>
            </a:r>
            <a:r>
              <a:rPr lang="zh-CN" altLang="en-US" b="1">
                <a:solidFill>
                  <a:srgbClr val="FF0000"/>
                </a:solidFill>
                <a:highlight>
                  <a:srgbClr val="FFFF00"/>
                </a:highlight>
                <a:latin typeface="思源黑体 CN Bold" panose="020B0800000000000000" charset="-122"/>
                <a:ea typeface="思源黑体 CN Bold" panose="020B0800000000000000" charset="-122"/>
              </a:rPr>
              <a:t>严禁人员通行或者停留</a:t>
            </a:r>
            <a:r>
              <a:rPr lang="zh-CN" altLang="en-US" b="1">
                <a:latin typeface="宋体" panose="02010600030101010101" pitchFamily="2" charset="-122"/>
                <a:ea typeface="宋体" panose="02010600030101010101" pitchFamily="2" charset="-122"/>
              </a:rPr>
              <a:t>。</a:t>
            </a:r>
            <a:endParaRPr lang="zh-CN" altLang="en-US" b="1">
              <a:latin typeface="宋体" panose="02010600030101010101" pitchFamily="2" charset="-122"/>
              <a:ea typeface="宋体" panose="02010600030101010101" pitchFamily="2" charset="-122"/>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2776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采掘</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22</a:t>
            </a:r>
            <a:r>
              <a:rPr lang="zh-CN" altLang="en-US" b="1">
                <a:latin typeface="宋体" panose="02010600030101010101" pitchFamily="2" charset="-122"/>
                <a:ea typeface="宋体" panose="02010600030101010101" pitchFamily="2" charset="-122"/>
                <a:sym typeface="+mn-ea"/>
              </a:rPr>
              <a:t>、采用水力采煤时，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水枪司机在无支护条件下</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23</a:t>
            </a:r>
            <a:r>
              <a:rPr lang="zh-CN" altLang="en-US" b="1">
                <a:latin typeface="宋体" panose="02010600030101010101" pitchFamily="2" charset="-122"/>
                <a:ea typeface="宋体" panose="02010600030101010101" pitchFamily="2" charset="-122"/>
                <a:sym typeface="+mn-ea"/>
              </a:rPr>
              <a:t>、采用水力采煤时，工作面回风巷内严禁设置电气设备，在水枪落煤期间</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严禁行人和安排其他作业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24</a:t>
            </a:r>
            <a:r>
              <a:rPr lang="zh-CN" altLang="en-US" b="1">
                <a:latin typeface="宋体" panose="02010600030101010101" pitchFamily="2" charset="-122"/>
                <a:ea typeface="宋体" panose="02010600030101010101" pitchFamily="2" charset="-122"/>
                <a:sym typeface="+mn-ea"/>
              </a:rPr>
              <a:t>、有下列情形之一的，</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水力采煤</a:t>
            </a:r>
            <a:r>
              <a:rPr lang="en-US" altLang="zh-CN" b="1">
                <a:latin typeface="宋体" panose="02010600030101010101" pitchFamily="2" charset="-122"/>
                <a:ea typeface="宋体" panose="02010600030101010101" pitchFamily="2" charset="-122"/>
                <a:sym typeface="+mn-ea"/>
              </a:rPr>
              <a:t>:</a:t>
            </a:r>
            <a:endParaRPr lang="en-US" altLang="zh-CN"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a:t>
            </a:r>
            <a:r>
              <a:rPr lang="en-US" b="1">
                <a:latin typeface="宋体" panose="02010600030101010101" pitchFamily="2" charset="-122"/>
                <a:ea typeface="宋体" panose="02010600030101010101" pitchFamily="2" charset="-122"/>
                <a:sym typeface="+mn-ea"/>
              </a:rPr>
              <a:t>1</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突出矿井，以及掘进工作面瓦斯涌出量大于３</a:t>
            </a:r>
            <a:r>
              <a:rPr lang="en-US" altLang="zh-CN" b="1">
                <a:latin typeface="宋体" panose="02010600030101010101" pitchFamily="2" charset="-122"/>
                <a:ea typeface="宋体" panose="02010600030101010101" pitchFamily="2" charset="-122"/>
                <a:sym typeface="+mn-ea"/>
              </a:rPr>
              <a:t>m</a:t>
            </a:r>
            <a:r>
              <a:rPr lang="zh-CN" altLang="en-US" b="1">
                <a:latin typeface="宋体" panose="02010600030101010101" pitchFamily="2" charset="-122"/>
                <a:ea typeface="宋体" panose="02010600030101010101" pitchFamily="2" charset="-122"/>
                <a:sym typeface="+mn-ea"/>
              </a:rPr>
              <a:t>３</a:t>
            </a:r>
            <a:r>
              <a:rPr lang="en-US" altLang="zh-CN" b="1">
                <a:latin typeface="宋体" panose="02010600030101010101" pitchFamily="2" charset="-122"/>
                <a:ea typeface="宋体" panose="02010600030101010101" pitchFamily="2" charset="-122"/>
                <a:sym typeface="+mn-ea"/>
              </a:rPr>
              <a:t>/min</a:t>
            </a:r>
            <a:r>
              <a:rPr lang="zh-CN" altLang="en-US" b="1">
                <a:latin typeface="宋体" panose="02010600030101010101" pitchFamily="2" charset="-122"/>
                <a:ea typeface="宋体" panose="02010600030101010101" pitchFamily="2" charset="-122"/>
                <a:sym typeface="+mn-ea"/>
              </a:rPr>
              <a:t>的高瓦斯矿井。</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顶板不稳定的煤层。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顶底板容易泥化或者底鼓的煤层。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容易自燃煤层。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25</a:t>
            </a:r>
            <a:r>
              <a:rPr lang="zh-CN" altLang="en-US" b="1">
                <a:latin typeface="宋体" panose="02010600030101010101" pitchFamily="2" charset="-122"/>
                <a:ea typeface="宋体" panose="02010600030101010101" pitchFamily="2" charset="-122"/>
                <a:sym typeface="+mn-ea"/>
              </a:rPr>
              <a:t>、工作面遇有坚硬夹矸或者黄铁矿结核时，应当采取松动爆破处理措施，</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严禁用</a:t>
            </a:r>
            <a:r>
              <a:rPr lang="zh-CN" altLang="en-US" b="1">
                <a:latin typeface="宋体" panose="02010600030101010101" pitchFamily="2" charset="-122"/>
                <a:ea typeface="宋体" panose="02010600030101010101" pitchFamily="2" charset="-122"/>
                <a:sym typeface="+mn-ea"/>
              </a:rPr>
              <a:t>采煤机强行截割。</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622300"/>
            <a:ext cx="12066905" cy="295338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采掘</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35</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煤仓</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兼作</a:t>
            </a:r>
            <a:r>
              <a:rPr lang="zh-CN" altLang="en-US" b="1">
                <a:latin typeface="宋体" panose="02010600030101010101" pitchFamily="2" charset="-122"/>
                <a:ea typeface="宋体" panose="02010600030101010101" pitchFamily="2" charset="-122"/>
                <a:sym typeface="+mn-ea"/>
              </a:rPr>
              <a:t>流水道，煤仓上口应当高于巷道底板。</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36</a:t>
            </a:r>
            <a:r>
              <a:rPr lang="zh-CN" altLang="en-US" b="1">
                <a:latin typeface="宋体" panose="02010600030101010101" pitchFamily="2" charset="-122"/>
                <a:ea typeface="宋体" panose="02010600030101010101" pitchFamily="2" charset="-122"/>
                <a:sym typeface="+mn-ea"/>
              </a:rPr>
              <a:t>、处置堵仓时，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人员从下方</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进入</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37</a:t>
            </a:r>
            <a:r>
              <a:rPr lang="zh-CN" altLang="en-US" b="1">
                <a:latin typeface="宋体" panose="02010600030101010101" pitchFamily="2" charset="-122"/>
                <a:ea typeface="宋体" panose="02010600030101010101" pitchFamily="2" charset="-122"/>
                <a:sym typeface="+mn-ea"/>
              </a:rPr>
              <a:t>、放煤硐室或者操作台</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严禁直接</a:t>
            </a:r>
            <a:r>
              <a:rPr lang="zh-CN" altLang="en-US" b="1">
                <a:latin typeface="宋体" panose="02010600030101010101" pitchFamily="2" charset="-122"/>
                <a:ea typeface="宋体" panose="02010600030101010101" pitchFamily="2" charset="-122"/>
                <a:sym typeface="+mn-ea"/>
              </a:rPr>
              <a:t>置于煤仓下口处，倾斜巷道</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严禁布置</a:t>
            </a:r>
            <a:r>
              <a:rPr lang="zh-CN" altLang="en-US" b="1">
                <a:latin typeface="宋体" panose="02010600030101010101" pitchFamily="2" charset="-122"/>
                <a:ea typeface="宋体" panose="02010600030101010101" pitchFamily="2" charset="-122"/>
                <a:sym typeface="+mn-ea"/>
              </a:rPr>
              <a:t>在巷道下山方向。</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a:latin typeface="Arial" panose="020B0604020202020204"/>
              <a:ea typeface="宋体" panose="02010600030101010101" pitchFamily="2" charset="-122"/>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590" y="13970"/>
            <a:ext cx="12181840" cy="6809740"/>
          </a:xfrm>
          <a:prstGeom prst="rect">
            <a:avLst/>
          </a:prstGeom>
          <a:gradFill>
            <a:gsLst>
              <a:gs pos="0">
                <a:srgbClr val="ADE1F9"/>
              </a:gs>
              <a:gs pos="100000">
                <a:srgbClr val="FFF2EC"/>
              </a:gs>
            </a:gsLst>
            <a:lin ang="17400000" scaled="0"/>
          </a:gradFill>
        </p:spPr>
        <p:txBody>
          <a:bodyPr wrap="square">
            <a:no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通风</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严禁超</a:t>
            </a:r>
            <a:r>
              <a:rPr lang="zh-CN" altLang="en-US" b="1">
                <a:latin typeface="宋体" panose="02010600030101010101" pitchFamily="2" charset="-122"/>
                <a:ea typeface="宋体" panose="02010600030101010101" pitchFamily="2" charset="-122"/>
                <a:sym typeface="+mn-ea"/>
              </a:rPr>
              <a:t>通风能力生产。</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1800" b="1">
                <a:latin typeface="宋体" panose="02010600030101010101" pitchFamily="2" charset="-122"/>
                <a:ea typeface="宋体" panose="02010600030101010101" pitchFamily="2" charset="-122"/>
                <a:sym typeface="+mn-ea"/>
              </a:rPr>
              <a:t>2</a:t>
            </a:r>
            <a:r>
              <a:rPr lang="zh-CN" altLang="en-US" sz="1800" b="1">
                <a:latin typeface="宋体" panose="02010600030101010101" pitchFamily="2" charset="-122"/>
                <a:ea typeface="宋体" panose="02010600030101010101" pitchFamily="2" charset="-122"/>
                <a:sym typeface="+mn-ea"/>
              </a:rPr>
              <a:t>、生产采</a:t>
            </a:r>
            <a:r>
              <a:rPr lang="en-US" altLang="zh-CN" sz="1800" b="1">
                <a:latin typeface="宋体" panose="02010600030101010101" pitchFamily="2" charset="-122"/>
                <a:ea typeface="宋体" panose="02010600030101010101" pitchFamily="2" charset="-122"/>
                <a:sym typeface="+mn-ea"/>
              </a:rPr>
              <a:t>(</a:t>
            </a:r>
            <a:r>
              <a:rPr lang="zh-CN" altLang="en-US" sz="1800" b="1">
                <a:latin typeface="宋体" panose="02010600030101010101" pitchFamily="2" charset="-122"/>
                <a:ea typeface="宋体" panose="02010600030101010101" pitchFamily="2" charset="-122"/>
                <a:sym typeface="+mn-ea"/>
              </a:rPr>
              <a:t>盘</a:t>
            </a:r>
            <a:r>
              <a:rPr lang="en-US" altLang="zh-CN" sz="1800" b="1">
                <a:latin typeface="宋体" panose="02010600030101010101" pitchFamily="2" charset="-122"/>
                <a:ea typeface="宋体" panose="02010600030101010101" pitchFamily="2" charset="-122"/>
                <a:sym typeface="+mn-ea"/>
              </a:rPr>
              <a:t>)</a:t>
            </a:r>
            <a:r>
              <a:rPr lang="zh-CN" altLang="en-US" sz="1800" b="1">
                <a:latin typeface="宋体" panose="02010600030101010101" pitchFamily="2" charset="-122"/>
                <a:ea typeface="宋体" panose="02010600030101010101" pitchFamily="2" charset="-122"/>
                <a:sym typeface="+mn-ea"/>
              </a:rPr>
              <a:t>区进、回风巷必须贯穿整个采</a:t>
            </a:r>
            <a:r>
              <a:rPr lang="en-US" altLang="zh-CN" sz="1800" b="1">
                <a:latin typeface="宋体" panose="02010600030101010101" pitchFamily="2" charset="-122"/>
                <a:ea typeface="宋体" panose="02010600030101010101" pitchFamily="2" charset="-122"/>
                <a:sym typeface="+mn-ea"/>
              </a:rPr>
              <a:t>(</a:t>
            </a:r>
            <a:r>
              <a:rPr lang="zh-CN" altLang="en-US" sz="1800" b="1">
                <a:latin typeface="宋体" panose="02010600030101010101" pitchFamily="2" charset="-122"/>
                <a:ea typeface="宋体" panose="02010600030101010101" pitchFamily="2" charset="-122"/>
                <a:sym typeface="+mn-ea"/>
              </a:rPr>
              <a:t>盘</a:t>
            </a:r>
            <a:r>
              <a:rPr lang="en-US" altLang="zh-CN" sz="1800" b="1">
                <a:latin typeface="宋体" panose="02010600030101010101" pitchFamily="2" charset="-122"/>
                <a:ea typeface="宋体" panose="02010600030101010101" pitchFamily="2" charset="-122"/>
                <a:sym typeface="+mn-ea"/>
              </a:rPr>
              <a:t>)</a:t>
            </a:r>
            <a:r>
              <a:rPr lang="zh-CN" altLang="en-US" sz="1800" b="1">
                <a:latin typeface="宋体" panose="02010600030101010101" pitchFamily="2" charset="-122"/>
                <a:ea typeface="宋体" panose="02010600030101010101" pitchFamily="2" charset="-122"/>
                <a:sym typeface="+mn-ea"/>
              </a:rPr>
              <a:t>区，</a:t>
            </a:r>
            <a:r>
              <a:rPr lang="zh-CN" altLang="en-US" sz="1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1800" b="1">
                <a:latin typeface="宋体" panose="02010600030101010101" pitchFamily="2" charset="-122"/>
                <a:ea typeface="宋体" panose="02010600030101010101" pitchFamily="2" charset="-122"/>
                <a:sym typeface="+mn-ea"/>
              </a:rPr>
              <a:t>一段为进风巷、一段为回风巷。</a:t>
            </a:r>
            <a:endParaRPr lang="zh-CN" altLang="en-US" sz="18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1800" b="1">
                <a:latin typeface="宋体" panose="02010600030101010101" pitchFamily="2" charset="-122"/>
                <a:ea typeface="宋体" panose="02010600030101010101" pitchFamily="2" charset="-122"/>
                <a:sym typeface="+mn-ea"/>
              </a:rPr>
              <a:t>3</a:t>
            </a:r>
            <a:r>
              <a:rPr lang="zh-CN" altLang="en-US" sz="1800" b="1">
                <a:latin typeface="宋体" panose="02010600030101010101" pitchFamily="2" charset="-122"/>
                <a:ea typeface="宋体" panose="02010600030101010101" pitchFamily="2" charset="-122"/>
                <a:sym typeface="+mn-ea"/>
              </a:rPr>
              <a:t>、严禁２个采煤工作面之间串联通风。</a:t>
            </a:r>
            <a:endParaRPr lang="zh-CN" altLang="en-US" sz="18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1800" b="1">
                <a:latin typeface="宋体" panose="02010600030101010101" pitchFamily="2" charset="-122"/>
                <a:ea typeface="宋体" panose="02010600030101010101" pitchFamily="2" charset="-122"/>
                <a:sym typeface="+mn-ea"/>
              </a:rPr>
              <a:t>4</a:t>
            </a:r>
            <a:r>
              <a:rPr lang="zh-CN" altLang="en-US" sz="1800" b="1">
                <a:latin typeface="宋体" panose="02010600030101010101" pitchFamily="2" charset="-122"/>
                <a:ea typeface="宋体" panose="02010600030101010101" pitchFamily="2" charset="-122"/>
                <a:sym typeface="+mn-ea"/>
              </a:rPr>
              <a:t>、开采有瓦斯喷出、有突出危险的煤层或者在距离突出煤层垂距小于１０</a:t>
            </a:r>
            <a:r>
              <a:rPr lang="en-US" altLang="zh-CN" sz="1800" b="1">
                <a:latin typeface="宋体" panose="02010600030101010101" pitchFamily="2" charset="-122"/>
                <a:ea typeface="宋体" panose="02010600030101010101" pitchFamily="2" charset="-122"/>
                <a:sym typeface="+mn-ea"/>
              </a:rPr>
              <a:t>m </a:t>
            </a:r>
            <a:r>
              <a:rPr lang="zh-CN" altLang="en-US" sz="1800" b="1">
                <a:latin typeface="宋体" panose="02010600030101010101" pitchFamily="2" charset="-122"/>
                <a:ea typeface="宋体" panose="02010600030101010101" pitchFamily="2" charset="-122"/>
                <a:sym typeface="+mn-ea"/>
              </a:rPr>
              <a:t>的区域掘进施工时，</a:t>
            </a:r>
            <a:r>
              <a:rPr lang="zh-CN" altLang="en-US" sz="1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1800" b="1">
                <a:latin typeface="宋体" panose="02010600030101010101" pitchFamily="2" charset="-122"/>
                <a:ea typeface="宋体" panose="02010600030101010101" pitchFamily="2" charset="-122"/>
                <a:sym typeface="+mn-ea"/>
              </a:rPr>
              <a:t>任何２个工作面之间串联通风。</a:t>
            </a:r>
            <a:endParaRPr lang="zh-CN" altLang="en-US" sz="18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、有突出危险的采煤工作面</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下行通风。</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局部通风机稀释回风隅角瓦斯。</a:t>
            </a:r>
            <a:endParaRPr lang="zh-CN" altLang="en-US">
              <a:latin typeface="Arial" panose="020B0604020202020204"/>
              <a:ea typeface="宋体" panose="02010600030101010101" pitchFamily="2"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、沿空送巷时，采掘工作面</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严禁同时作业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8</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局部通风机或者风机群作为主要通风机使用。</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9</a:t>
            </a:r>
            <a:r>
              <a:rPr lang="zh-CN" altLang="en-US" b="1">
                <a:latin typeface="宋体" panose="02010600030101010101" pitchFamily="2" charset="-122"/>
                <a:ea typeface="宋体" panose="02010600030101010101" pitchFamily="2" charset="-122"/>
                <a:sym typeface="+mn-ea"/>
              </a:rPr>
              <a:t>、井下</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严禁安设</a:t>
            </a:r>
            <a:r>
              <a:rPr lang="zh-CN" altLang="en-US" b="1">
                <a:latin typeface="宋体" panose="02010600030101010101" pitchFamily="2" charset="-122"/>
                <a:ea typeface="宋体" panose="02010600030101010101" pitchFamily="2" charset="-122"/>
                <a:sym typeface="+mn-ea"/>
              </a:rPr>
              <a:t>辅助通风机。</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10</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主要通风机房</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兼作他用</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11</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３台以上局部通风机同时向１个掘进工作面供风。</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622300"/>
            <a:ext cx="12066905" cy="62776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防灭火</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、在井下和井口房，</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可燃性材料搭设临时操作间、休息间。</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、井下剩余的汽油、煤油必须专人押运回地面，</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在井下</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存放</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井下</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泼洒</a:t>
            </a:r>
            <a:r>
              <a:rPr lang="zh-CN" altLang="en-US" b="1">
                <a:latin typeface="宋体" panose="02010600030101010101" pitchFamily="2" charset="-122"/>
                <a:ea typeface="宋体" panose="02010600030101010101" pitchFamily="2" charset="-122"/>
                <a:sym typeface="+mn-ea"/>
              </a:rPr>
              <a:t>剩油、废油。</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、灯房和仓库内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严禁烟火</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、在灌浆区下部进行采掘前，发现积存浆水，在未放出前，</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灌浆区下部进行采掘</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、采用全部充填采煤法时，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可燃物作充填材料。</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火区的采煤工作面进回风巷内封闭。</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8</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全断面</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一次性破拆</a:t>
            </a:r>
            <a:r>
              <a:rPr lang="zh-CN" altLang="en-US" b="1">
                <a:latin typeface="宋体" panose="02010600030101010101" pitchFamily="2" charset="-122"/>
                <a:ea typeface="宋体" panose="02010600030101010101" pitchFamily="2" charset="-122"/>
                <a:sym typeface="+mn-ea"/>
              </a:rPr>
              <a:t>密闭墙。</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9</a:t>
            </a:r>
            <a:r>
              <a:rPr lang="zh-CN" altLang="en-US" b="1">
                <a:latin typeface="宋体" panose="02010600030101010101" pitchFamily="2" charset="-122"/>
                <a:ea typeface="宋体" panose="02010600030101010101" pitchFamily="2" charset="-122"/>
                <a:sym typeface="+mn-ea"/>
              </a:rPr>
              <a:t>、煤层倾角在３５</a:t>
            </a:r>
            <a:r>
              <a:rPr lang="en-US" altLang="en-US"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以上的火区下部区段</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严禁进行</a:t>
            </a:r>
            <a:r>
              <a:rPr lang="zh-CN" altLang="en-US" b="1">
                <a:latin typeface="宋体" panose="02010600030101010101" pitchFamily="2" charset="-122"/>
                <a:ea typeface="宋体" panose="02010600030101010101" pitchFamily="2" charset="-122"/>
                <a:sym typeface="+mn-ea"/>
              </a:rPr>
              <a:t>采掘工作。</a:t>
            </a:r>
            <a:endParaRPr lang="zh-CN" altLang="en-US" b="1">
              <a:latin typeface="宋体" panose="02010600030101010101" pitchFamily="2" charset="-122"/>
              <a:ea typeface="宋体" panose="02010600030101010101" pitchFamily="2" charset="-122"/>
              <a:sym typeface="+mn-ea"/>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52665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关于煤矿企业和技术负责人</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03</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479996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防治水</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将矸石、杂物、垃圾堆</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放在</a:t>
            </a:r>
            <a:r>
              <a:rPr lang="zh-CN" altLang="en-US" b="1">
                <a:latin typeface="宋体" panose="02010600030101010101" pitchFamily="2" charset="-122"/>
                <a:ea typeface="宋体" panose="02010600030101010101" pitchFamily="2" charset="-122"/>
                <a:sym typeface="+mn-ea"/>
              </a:rPr>
              <a:t>山洪、河流可能冲刷到的地段，防止淤塞河道和沟渠等。</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设计确定的各类防隔水煤</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岩</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柱中进行采掘活动。</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严禁开采</a:t>
            </a:r>
            <a:r>
              <a:rPr lang="zh-CN" altLang="en-US" b="1">
                <a:latin typeface="宋体" panose="02010600030101010101" pitchFamily="2" charset="-122"/>
                <a:ea typeface="宋体" panose="02010600030101010101" pitchFamily="2" charset="-122"/>
                <a:sym typeface="+mn-ea"/>
              </a:rPr>
              <a:t>地表水体、强含水层、采空区水淹区域下且水患威胁未消除的急倾斜煤层。</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严禁顶水作业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煤电钻、锚杆钻机、风锤等非专用钻机探放水。</a:t>
            </a:r>
            <a:endParaRPr lang="zh-CN" altLang="en-US" b="1">
              <a:latin typeface="宋体" panose="02010600030101010101" pitchFamily="2" charset="-122"/>
              <a:ea typeface="宋体" panose="02010600030101010101" pitchFamily="2" charset="-122"/>
              <a:sym typeface="+mn-ea"/>
            </a:endParaRPr>
          </a:p>
          <a:p>
            <a:pPr indent="0"/>
            <a:endParaRPr lang="zh-CN" altLang="en-US">
              <a:sym typeface="+mn-ea"/>
            </a:endParaRPr>
          </a:p>
          <a:p>
            <a:pPr indent="0"/>
            <a:r>
              <a:rPr lang="zh-CN" altLang="en-US">
                <a:sym typeface="+mn-ea"/>
              </a:rPr>
              <a:t>。</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461581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冲击地压</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、应当优先选择无煤柱或者小煤柱护巷工艺，采用大煤柱护巷时应当避开应力集中区，</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严禁留</a:t>
            </a:r>
            <a:r>
              <a:rPr lang="zh-CN" altLang="en-US" b="1">
                <a:latin typeface="宋体" panose="02010600030101010101" pitchFamily="2" charset="-122"/>
                <a:ea typeface="宋体" panose="02010600030101010101" pitchFamily="2" charset="-122"/>
                <a:sym typeface="+mn-ea"/>
              </a:rPr>
              <a:t>大煤柱影响邻近层开采。</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、采动影响区域内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巷道扩修与回采平行作业或者安排２个以上扩修点</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同时作业</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、冲击地压危险区域的采煤工作面超前支护应当满足支护强度和支护稳定性要求，</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刚性支护。</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、中等以上冲击地压危险区域</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单体液压支柱加强支护</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局部补强除外</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a:latin typeface="Arial" panose="020B0604020202020204"/>
              <a:ea typeface="宋体" panose="02010600030101010101" pitchFamily="2" charset="-122"/>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550545"/>
            <a:ext cx="12066905" cy="62776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煤矿爆破</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贮存爆炸物品的硐室或者壁槽内安设照明设备。</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、在交接班、人员上下井的时间内，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严禁运送</a:t>
            </a:r>
            <a:r>
              <a:rPr lang="zh-CN" altLang="en-US" b="1">
                <a:latin typeface="宋体" panose="02010600030101010101" pitchFamily="2" charset="-122"/>
                <a:ea typeface="宋体" panose="02010600030101010101" pitchFamily="2" charset="-122"/>
                <a:sym typeface="+mn-ea"/>
              </a:rPr>
              <a:t>爆炸物品。</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、爆炸物品必须由井下爆炸物品库负责人或者经过专门培训的人员专人护送。跟车工、护送人员和装卸人员应当坐在尾车内，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严禁其他人员乘车</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严禁用</a:t>
            </a:r>
            <a:r>
              <a:rPr lang="zh-CN" altLang="en-US" b="1">
                <a:latin typeface="宋体" panose="02010600030101010101" pitchFamily="2" charset="-122"/>
                <a:ea typeface="宋体" panose="02010600030101010101" pitchFamily="2" charset="-122"/>
                <a:sym typeface="+mn-ea"/>
              </a:rPr>
              <a:t>刮板输送机、带式输送机等运输爆炸物品。</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严禁将</a:t>
            </a:r>
            <a:r>
              <a:rPr lang="zh-CN" altLang="en-US" b="1">
                <a:latin typeface="宋体" panose="02010600030101010101" pitchFamily="2" charset="-122"/>
                <a:ea typeface="宋体" panose="02010600030101010101" pitchFamily="2" charset="-122"/>
                <a:sym typeface="+mn-ea"/>
              </a:rPr>
              <a:t>爆炸物品装在衣袋内。领到爆炸物品后，应当直接送到工作地点，严禁中途逗留。</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、在交接班、人员上下井的时间内，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严禁携带</a:t>
            </a:r>
            <a:r>
              <a:rPr lang="zh-CN" altLang="en-US" b="1">
                <a:latin typeface="宋体" panose="02010600030101010101" pitchFamily="2" charset="-122"/>
                <a:ea typeface="宋体" panose="02010600030101010101" pitchFamily="2" charset="-122"/>
                <a:sym typeface="+mn-ea"/>
              </a:rPr>
              <a:t>爆炸物品人员沿井筒上下。</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严禁将</a:t>
            </a:r>
            <a:r>
              <a:rPr lang="zh-CN" altLang="en-US" b="1">
                <a:latin typeface="宋体" panose="02010600030101010101" pitchFamily="2" charset="-122"/>
                <a:ea typeface="宋体" panose="02010600030101010101" pitchFamily="2" charset="-122"/>
                <a:sym typeface="+mn-ea"/>
              </a:rPr>
              <a:t>起爆药卷与炸药装在同一爆炸物品容器内运往井底工作面。</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8</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１个采煤工作面使用多台起爆控制器同时进行爆破。</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169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】爆破</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16</a:t>
            </a:r>
            <a:r>
              <a:rPr lang="zh-CN" altLang="en-US" b="1">
                <a:latin typeface="宋体" panose="02010600030101010101" pitchFamily="2" charset="-122"/>
                <a:ea typeface="宋体" panose="02010600030101010101" pitchFamily="2" charset="-122"/>
                <a:sym typeface="+mn-ea"/>
              </a:rPr>
              <a:t>、装药前和爆破前有下列情况之一的，</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严禁装药、爆破</a:t>
            </a:r>
            <a:r>
              <a:rPr lang="en-US" altLang="zh-CN" b="1">
                <a:latin typeface="宋体" panose="02010600030101010101" pitchFamily="2" charset="-122"/>
                <a:ea typeface="宋体" panose="02010600030101010101" pitchFamily="2" charset="-122"/>
                <a:sym typeface="+mn-ea"/>
              </a:rPr>
              <a:t>:</a:t>
            </a:r>
            <a:endParaRPr lang="en-US" altLang="zh-CN"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采掘工作面控顶距离不符合作业规程的规定，或者有支架损坏，或者伞檐超过规定。</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爆破地点附近２０</a:t>
            </a:r>
            <a:r>
              <a:rPr lang="en-US" altLang="zh-CN" b="1">
                <a:latin typeface="宋体" panose="02010600030101010101" pitchFamily="2" charset="-122"/>
                <a:ea typeface="宋体" panose="02010600030101010101" pitchFamily="2" charset="-122"/>
                <a:sym typeface="+mn-ea"/>
              </a:rPr>
              <a:t>m </a:t>
            </a:r>
            <a:r>
              <a:rPr lang="zh-CN" altLang="en-US" b="1">
                <a:latin typeface="宋体" panose="02010600030101010101" pitchFamily="2" charset="-122"/>
                <a:ea typeface="宋体" panose="02010600030101010101" pitchFamily="2" charset="-122"/>
                <a:sym typeface="+mn-ea"/>
              </a:rPr>
              <a:t>以内风流中甲烷浓度达到或者超过１．０％。</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在爆破地点２０</a:t>
            </a:r>
            <a:r>
              <a:rPr lang="en-US" altLang="zh-CN" b="1">
                <a:latin typeface="宋体" panose="02010600030101010101" pitchFamily="2" charset="-122"/>
                <a:ea typeface="宋体" panose="02010600030101010101" pitchFamily="2" charset="-122"/>
                <a:sym typeface="+mn-ea"/>
              </a:rPr>
              <a:t>m </a:t>
            </a:r>
            <a:r>
              <a:rPr lang="zh-CN" altLang="en-US" b="1">
                <a:latin typeface="宋体" panose="02010600030101010101" pitchFamily="2" charset="-122"/>
                <a:ea typeface="宋体" panose="02010600030101010101" pitchFamily="2" charset="-122"/>
                <a:sym typeface="+mn-ea"/>
              </a:rPr>
              <a:t>以内，矿车、未清除的煤</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矸</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或者其他物体堵塞巷道断面１</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３以上。</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炮孔内发现异状、温度骤高骤低、有显著瓦斯涌出、煤岩松散、透老空区等情况。</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采掘工作面风量不足。</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b="1">
              <a:latin typeface="宋体" panose="02010600030101010101" pitchFamily="2" charset="-122"/>
              <a:ea typeface="宋体" panose="02010600030101010101" pitchFamily="2" charset="-122"/>
            </a:endParaRPr>
          </a:p>
        </p:txBody>
      </p:sp>
      <p:pic>
        <p:nvPicPr>
          <p:cNvPr id="7" name="图片 6" descr="煤矿安全规程二维码"/>
          <p:cNvPicPr>
            <a:picLocks noChangeAspect="1"/>
          </p:cNvPicPr>
          <p:nvPr/>
        </p:nvPicPr>
        <p:blipFill>
          <a:blip r:embed="rId1"/>
          <a:stretch>
            <a:fillRect/>
          </a:stretch>
        </p:blipFill>
        <p:spPr>
          <a:xfrm>
            <a:off x="5116195" y="2446655"/>
            <a:ext cx="1965960" cy="1965960"/>
          </a:xfrm>
          <a:prstGeom prst="rect">
            <a:avLst/>
          </a:prstGeom>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622300"/>
            <a:ext cx="12066905" cy="6185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17</a:t>
            </a:r>
            <a:r>
              <a:rPr lang="zh-CN" altLang="en-US" b="1">
                <a:latin typeface="宋体" panose="02010600030101010101" pitchFamily="2" charset="-122"/>
                <a:ea typeface="宋体" panose="02010600030101010101" pitchFamily="2" charset="-122"/>
                <a:sym typeface="+mn-ea"/>
              </a:rPr>
              <a:t>、只准采用爆破用绝缘通信电缆单回路爆破，</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严禁用</a:t>
            </a:r>
            <a:r>
              <a:rPr lang="zh-CN" altLang="en-US" b="1">
                <a:latin typeface="宋体" panose="02010600030101010101" pitchFamily="2" charset="-122"/>
                <a:ea typeface="宋体" panose="02010600030101010101" pitchFamily="2" charset="-122"/>
                <a:sym typeface="+mn-ea"/>
              </a:rPr>
              <a:t>轨道、金属管、金属网、水或者大地等当作回路。</a:t>
            </a:r>
            <a:endParaRPr lang="zh-CN" altLang="en-US" b="1">
              <a:latin typeface="宋体" panose="02010600030101010101" pitchFamily="2" charset="-122"/>
              <a:ea typeface="宋体" panose="02010600030101010101" pitchFamily="2"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18</a:t>
            </a:r>
            <a:r>
              <a:rPr lang="zh-CN" altLang="en-US" b="1">
                <a:latin typeface="宋体" panose="02010600030101010101" pitchFamily="2" charset="-122"/>
                <a:ea typeface="宋体" panose="02010600030101010101" pitchFamily="2" charset="-122"/>
                <a:sym typeface="+mn-ea"/>
              </a:rPr>
              <a:t>、必须定期校验起爆控制器的各项性能参数，并进行防爆性能检查，不符合要求的</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19</a:t>
            </a:r>
            <a:r>
              <a:rPr lang="zh-CN" altLang="en-US" b="1">
                <a:latin typeface="宋体" panose="02010600030101010101" pitchFamily="2" charset="-122"/>
                <a:ea typeface="宋体" panose="02010600030101010101" pitchFamily="2" charset="-122"/>
                <a:sym typeface="+mn-ea"/>
              </a:rPr>
              <a:t>、煤矿许用数码电子雷管起爆控制器入井后必须由爆破员随身携带，</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严禁转交他人</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20</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严禁用</a:t>
            </a:r>
            <a:r>
              <a:rPr lang="zh-CN" altLang="en-US" b="1">
                <a:latin typeface="宋体" panose="02010600030101010101" pitchFamily="2" charset="-122"/>
                <a:ea typeface="宋体" panose="02010600030101010101" pitchFamily="2" charset="-122"/>
                <a:sym typeface="+mn-ea"/>
              </a:rPr>
              <a:t>镐刨或者从炮孔中取出原放置的起爆药卷，或者从起爆药卷中拉出数码电子雷管。</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21</a:t>
            </a:r>
            <a:r>
              <a:rPr lang="zh-CN" altLang="en-US" b="1">
                <a:latin typeface="宋体" panose="02010600030101010101" pitchFamily="2" charset="-122"/>
                <a:ea typeface="宋体" panose="02010600030101010101" pitchFamily="2" charset="-122"/>
                <a:sym typeface="+mn-ea"/>
              </a:rPr>
              <a:t>、不论有无残余炸药，</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严禁将</a:t>
            </a:r>
            <a:r>
              <a:rPr lang="zh-CN" altLang="en-US" b="1">
                <a:latin typeface="宋体" panose="02010600030101010101" pitchFamily="2" charset="-122"/>
                <a:ea typeface="宋体" panose="02010600030101010101" pitchFamily="2" charset="-122"/>
                <a:sym typeface="+mn-ea"/>
              </a:rPr>
              <a:t>炮孔残底继续加深。</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22</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打孔的方法往外掏药；严禁使用压风吹拒爆、残爆炮孔。</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rPr>
              <a:t>23</a:t>
            </a:r>
            <a:r>
              <a:rPr lang="zh-CN" altLang="en-US" b="1">
                <a:latin typeface="宋体" panose="02010600030101010101" pitchFamily="2" charset="-122"/>
                <a:ea typeface="宋体" panose="02010600030101010101" pitchFamily="2" charset="-122"/>
              </a:rPr>
              <a:t>、在拒爆处理完毕以前，</a:t>
            </a:r>
            <a:r>
              <a:rPr lang="zh-CN" altLang="en-US" b="1">
                <a:solidFill>
                  <a:srgbClr val="FF0000"/>
                </a:solidFill>
                <a:highlight>
                  <a:srgbClr val="FFFF00"/>
                </a:highlight>
                <a:latin typeface="思源黑体 CN Bold" panose="020B0800000000000000" charset="-122"/>
                <a:ea typeface="思源黑体 CN Bold" panose="020B0800000000000000" charset="-122"/>
              </a:rPr>
              <a:t>严禁在</a:t>
            </a:r>
            <a:r>
              <a:rPr lang="zh-CN" altLang="en-US" b="1">
                <a:latin typeface="宋体" panose="02010600030101010101" pitchFamily="2" charset="-122"/>
                <a:ea typeface="宋体" panose="02010600030101010101" pitchFamily="2" charset="-122"/>
              </a:rPr>
              <a:t>该地点进行与处理拒爆无关的工作。</a:t>
            </a:r>
            <a:endParaRPr lang="zh-CN" altLang="en-US" b="1">
              <a:latin typeface="宋体" panose="02010600030101010101" pitchFamily="2" charset="-122"/>
              <a:ea typeface="宋体" panose="02010600030101010101" pitchFamily="2"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rPr>
              <a:t>24</a:t>
            </a:r>
            <a:r>
              <a:rPr lang="zh-CN" altLang="en-US" b="1">
                <a:latin typeface="宋体" panose="02010600030101010101" pitchFamily="2" charset="-122"/>
                <a:ea typeface="宋体" panose="02010600030101010101" pitchFamily="2" charset="-122"/>
              </a:rPr>
              <a:t>、爆炸物品库和爆炸物品发放硐室附近</a:t>
            </a:r>
            <a:r>
              <a:rPr lang="en-US" altLang="zh-CN" b="1">
                <a:latin typeface="宋体" panose="02010600030101010101" pitchFamily="2" charset="-122"/>
                <a:ea typeface="宋体" panose="02010600030101010101" pitchFamily="2" charset="-122"/>
              </a:rPr>
              <a:t>30</a:t>
            </a:r>
            <a:r>
              <a:rPr lang="zh-CN" altLang="en-US" b="1">
                <a:latin typeface="宋体" panose="02010600030101010101" pitchFamily="2" charset="-122"/>
                <a:ea typeface="宋体" panose="02010600030101010101" pitchFamily="2" charset="-122"/>
              </a:rPr>
              <a:t>m范围内，</a:t>
            </a:r>
            <a:r>
              <a:rPr lang="zh-CN" altLang="en-US" b="1">
                <a:solidFill>
                  <a:srgbClr val="FF0000"/>
                </a:solidFill>
                <a:highlight>
                  <a:srgbClr val="FFFF00"/>
                </a:highlight>
                <a:latin typeface="思源黑体 CN Bold" panose="020B0800000000000000" charset="-122"/>
                <a:ea typeface="思源黑体 CN Bold" panose="020B0800000000000000" charset="-122"/>
              </a:rPr>
              <a:t>严禁爆破</a:t>
            </a:r>
            <a:r>
              <a:rPr lang="zh-CN" altLang="en-US" b="1">
                <a:latin typeface="宋体" panose="02010600030101010101" pitchFamily="2" charset="-122"/>
                <a:ea typeface="宋体" panose="02010600030101010101" pitchFamily="2" charset="-122"/>
              </a:rPr>
              <a:t>。</a:t>
            </a:r>
            <a:endParaRPr lang="zh-CN" altLang="en-US" b="1">
              <a:latin typeface="宋体" panose="02010600030101010101" pitchFamily="2" charset="-122"/>
              <a:ea typeface="宋体" panose="02010600030101010101" pitchFamily="2" charset="-122"/>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056630"/>
          </a:xfrm>
          <a:prstGeom prst="rect">
            <a:avLst/>
          </a:prstGeom>
          <a:gradFill>
            <a:gsLst>
              <a:gs pos="0">
                <a:srgbClr val="ADE1F9"/>
              </a:gs>
              <a:gs pos="100000">
                <a:srgbClr val="FFF2EC"/>
              </a:gs>
            </a:gsLst>
            <a:lin ang="17400000" scaled="0"/>
          </a:gradFill>
        </p:spPr>
        <p:txBody>
          <a:bodyPr wrap="square">
            <a:no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运输提升</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、液力偶合器</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可燃性传动介质</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调速型液力偶合器不受此限</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输送带与井巷设施设备、底板、侧帮及底部积存浮煤、杂物摩擦</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运行</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带式输送机转动部位卡滞</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运行</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、生产矿井采用钢丝绳牵引带式输送机，运送人员时，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严禁携带</a:t>
            </a:r>
            <a:r>
              <a:rPr lang="zh-CN" altLang="en-US" b="1">
                <a:latin typeface="宋体" panose="02010600030101010101" pitchFamily="2" charset="-122"/>
                <a:ea typeface="宋体" panose="02010600030101010101" pitchFamily="2" charset="-122"/>
                <a:sym typeface="+mn-ea"/>
              </a:rPr>
              <a:t>笨重物品和超长物品，严禁触摸输送带侧帮。</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、机车运行中，</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严禁司机将头或者身体探出车外</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、运送人员的车辆必须为专用车辆，</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严禁使用非乘人装置运送人员</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algn="l" defTabSz="266700" fontAlgn="auto">
              <a:lnSpc>
                <a:spcPct val="150000"/>
              </a:lnSpc>
              <a:buClrTx/>
              <a:buSzTx/>
              <a:buNone/>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严禁人、物料混运</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algn="l" defTabSz="266700" fontAlgn="auto">
              <a:lnSpc>
                <a:spcPct val="150000"/>
              </a:lnSpc>
              <a:buClrTx/>
              <a:buSzTx/>
              <a:buNone/>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、乘架空乘人装置，严禁人员在非乘人站上下。</a:t>
            </a:r>
            <a:r>
              <a:rPr lang="zh-CN" altLang="en-US" b="1">
                <a:solidFill>
                  <a:srgbClr val="FF0000"/>
                </a:solidFill>
                <a:highlight>
                  <a:srgbClr val="FFFF00"/>
                </a:highlight>
                <a:latin typeface="思源黑体 CN Bold" panose="020B0800000000000000" charset="-122"/>
                <a:ea typeface="思源黑体 CN Bold" panose="020B0800000000000000" charset="-122"/>
              </a:rPr>
              <a:t>严禁同时运送</a:t>
            </a:r>
            <a:r>
              <a:rPr lang="zh-CN" altLang="en-US" b="1">
                <a:latin typeface="宋体" panose="02010600030101010101" pitchFamily="2" charset="-122"/>
                <a:ea typeface="宋体" panose="02010600030101010101" pitchFamily="2" charset="-122"/>
              </a:rPr>
              <a:t>携带爆炸物品的人员。</a:t>
            </a:r>
            <a:endParaRPr lang="zh-CN" altLang="en-US" b="1">
              <a:latin typeface="宋体" panose="02010600030101010101" pitchFamily="2" charset="-122"/>
              <a:ea typeface="宋体" panose="02010600030101010101" pitchFamily="2" charset="-122"/>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72389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】运输提升</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17</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矿车两侧推车。</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18</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严禁放飞车</a:t>
            </a:r>
            <a:r>
              <a:rPr lang="zh-CN" altLang="en-US" b="1">
                <a:latin typeface="宋体" panose="02010600030101010101" pitchFamily="2" charset="-122"/>
                <a:ea typeface="宋体" panose="02010600030101010101" pitchFamily="2" charset="-122"/>
                <a:sym typeface="+mn-ea"/>
              </a:rPr>
              <a:t>和在巷道坡度大于７</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时人力推车。</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19</a:t>
            </a:r>
            <a:r>
              <a:rPr lang="zh-CN" altLang="en-US" b="1">
                <a:latin typeface="宋体" panose="02010600030101010101" pitchFamily="2" charset="-122"/>
                <a:ea typeface="宋体" panose="02010600030101010101" pitchFamily="2" charset="-122"/>
                <a:sym typeface="+mn-ea"/>
              </a:rPr>
              <a:t>、无极绳连续牵引车、绳牵引卡轨车、绳牵引单轨吊车，运行时绳道内</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严禁有人</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20</a:t>
            </a:r>
            <a:r>
              <a:rPr lang="zh-CN" altLang="en-US" b="1">
                <a:latin typeface="宋体" panose="02010600030101010101" pitchFamily="2" charset="-122"/>
                <a:ea typeface="宋体" panose="02010600030101010101" pitchFamily="2" charset="-122"/>
                <a:sym typeface="+mn-ea"/>
              </a:rPr>
              <a:t>、人员</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脱轨车辆的前方或者后方工作。</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21</a:t>
            </a:r>
            <a:r>
              <a:rPr lang="zh-CN" altLang="en-US" b="1">
                <a:latin typeface="宋体" panose="02010600030101010101" pitchFamily="2" charset="-122"/>
                <a:ea typeface="宋体" panose="02010600030101010101" pitchFamily="2" charset="-122"/>
                <a:sym typeface="+mn-ea"/>
              </a:rPr>
              <a:t>、起吊或者下放设备、材料时，人员</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起吊梁两侧。</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22</a:t>
            </a:r>
            <a:r>
              <a:rPr lang="zh-CN" altLang="en-US" b="1">
                <a:latin typeface="宋体" panose="02010600030101010101" pitchFamily="2" charset="-122"/>
                <a:ea typeface="宋体" panose="02010600030101010101" pitchFamily="2" charset="-122"/>
                <a:sym typeface="+mn-ea"/>
              </a:rPr>
              <a:t>、采用钢丝绳牵引单轨吊车运输时，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巷道弯道内侧设置人行道。</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23</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非防爆、不完好无轨胶轮车下井</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运行</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24</a:t>
            </a:r>
            <a:r>
              <a:rPr lang="zh-CN" altLang="en-US" b="1">
                <a:latin typeface="宋体" panose="02010600030101010101" pitchFamily="2" charset="-122"/>
                <a:ea typeface="宋体" panose="02010600030101010101" pitchFamily="2" charset="-122"/>
                <a:sym typeface="+mn-ea"/>
              </a:rPr>
              <a:t>、无轨胶轮车，运送人员必须使用专用人车，</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严禁超员</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车辆空挡和熄火</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滑行</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严禁进入微风、无风区域</a:t>
            </a:r>
            <a:r>
              <a:rPr lang="zh-CN" altLang="en-US" b="1">
                <a:latin typeface="宋体" panose="02010600030101010101" pitchFamily="2" charset="-122"/>
                <a:ea typeface="宋体" panose="02010600030101010101" pitchFamily="2" charset="-122"/>
                <a:sym typeface="+mn-ea"/>
              </a:rPr>
              <a:t>。</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622300"/>
            <a:ext cx="12066905" cy="563118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25</a:t>
            </a:r>
            <a:r>
              <a:rPr lang="zh-CN" altLang="en-US" b="1">
                <a:latin typeface="宋体" panose="02010600030101010101" pitchFamily="2" charset="-122"/>
                <a:ea typeface="宋体" panose="02010600030101010101" pitchFamily="2" charset="-122"/>
                <a:sym typeface="+mn-ea"/>
              </a:rPr>
              <a:t>、立井井筒与各水平车场的连接处，必须设专用的人行道，</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严禁人员通过</a:t>
            </a:r>
            <a:r>
              <a:rPr lang="zh-CN" altLang="en-US" b="1">
                <a:latin typeface="宋体" panose="02010600030101010101" pitchFamily="2" charset="-122"/>
                <a:ea typeface="宋体" panose="02010600030101010101" pitchFamily="2" charset="-122"/>
                <a:sym typeface="+mn-ea"/>
              </a:rPr>
              <a:t>提升间。</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26</a:t>
            </a:r>
            <a:r>
              <a:rPr lang="zh-CN" altLang="en-US" b="1">
                <a:latin typeface="宋体" panose="02010600030101010101" pitchFamily="2" charset="-122"/>
                <a:ea typeface="宋体" panose="02010600030101010101" pitchFamily="2" charset="-122"/>
                <a:sym typeface="+mn-ea"/>
              </a:rPr>
              <a:t>、罐笼和箕斗的最大提升载荷和最大提升载荷差应当在井口公布，</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严禁超载</a:t>
            </a:r>
            <a:r>
              <a:rPr lang="zh-CN" altLang="en-US" b="1">
                <a:latin typeface="宋体" panose="02010600030101010101" pitchFamily="2" charset="-122"/>
                <a:ea typeface="宋体" panose="02010600030101010101" pitchFamily="2" charset="-122"/>
                <a:sym typeface="+mn-ea"/>
              </a:rPr>
              <a:t>和超最大载荷差运行。</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27</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严禁在</a:t>
            </a:r>
            <a:r>
              <a:rPr lang="zh-CN" altLang="en-US" b="1">
                <a:latin typeface="宋体" panose="02010600030101010101" pitchFamily="2" charset="-122"/>
                <a:ea typeface="宋体" panose="02010600030101010101" pitchFamily="2" charset="-122"/>
                <a:sym typeface="+mn-ea"/>
              </a:rPr>
              <a:t>罐笼同一层内人员和物料混合提升。</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28</a:t>
            </a:r>
            <a:r>
              <a:rPr lang="zh-CN" altLang="en-US" b="1">
                <a:latin typeface="宋体" panose="02010600030101010101" pitchFamily="2" charset="-122"/>
                <a:ea typeface="宋体" panose="02010600030101010101" pitchFamily="2" charset="-122"/>
                <a:sym typeface="+mn-ea"/>
              </a:rPr>
              <a:t>、升降人员时，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罐座。</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29</a:t>
            </a:r>
            <a:r>
              <a:rPr lang="zh-CN" altLang="en-US" b="1">
                <a:latin typeface="宋体" panose="02010600030101010101" pitchFamily="2" charset="-122"/>
                <a:ea typeface="宋体" panose="02010600030101010101" pitchFamily="2" charset="-122"/>
                <a:sym typeface="+mn-ea"/>
              </a:rPr>
              <a:t>、开车信号发出后</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严禁进出</a:t>
            </a:r>
            <a:r>
              <a:rPr lang="zh-CN" altLang="en-US" b="1">
                <a:latin typeface="宋体" panose="02010600030101010101" pitchFamily="2" charset="-122"/>
                <a:ea typeface="宋体" panose="02010600030101010101" pitchFamily="2" charset="-122"/>
                <a:sym typeface="+mn-ea"/>
              </a:rPr>
              <a:t>罐笼。</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30</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平衡钢丝绳</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浸泡水中</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31</a:t>
            </a:r>
            <a:r>
              <a:rPr lang="zh-CN" altLang="en-US" b="1">
                <a:latin typeface="宋体" panose="02010600030101010101" pitchFamily="2" charset="-122"/>
                <a:ea typeface="宋体" panose="02010600030101010101" pitchFamily="2" charset="-122"/>
                <a:sym typeface="+mn-ea"/>
              </a:rPr>
              <a:t>、钢丝绳绳头固定在卷筒上时，必须有特备的容绳或者卡绳装置，</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严禁系在</a:t>
            </a:r>
            <a:r>
              <a:rPr lang="zh-CN" altLang="en-US" b="1">
                <a:latin typeface="宋体" panose="02010600030101010101" pitchFamily="2" charset="-122"/>
                <a:ea typeface="宋体" panose="02010600030101010101" pitchFamily="2" charset="-122"/>
                <a:sym typeface="+mn-ea"/>
              </a:rPr>
              <a:t>卷筒轴上。</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32</a:t>
            </a:r>
            <a:r>
              <a:rPr lang="zh-CN" altLang="en-US" b="1">
                <a:latin typeface="宋体" panose="02010600030101010101" pitchFamily="2" charset="-122"/>
                <a:ea typeface="宋体" panose="02010600030101010101" pitchFamily="2" charset="-122"/>
                <a:sym typeface="+mn-ea"/>
              </a:rPr>
              <a:t>、箕斗提升时，松绳保护装置动作后，</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严禁受煤仓放煤</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33</a:t>
            </a:r>
            <a:r>
              <a:rPr lang="zh-CN" altLang="en-US" b="1">
                <a:latin typeface="宋体" panose="02010600030101010101" pitchFamily="2" charset="-122"/>
                <a:ea typeface="宋体" panose="02010600030101010101" pitchFamily="2" charset="-122"/>
                <a:sym typeface="+mn-ea"/>
              </a:rPr>
              <a:t>、应当采用螺杆式空气压缩机，</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滑片式空气压缩机、活塞式空气压缩机。</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694055"/>
            <a:ext cx="12066905" cy="62776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00FFFF"/>
                </a:highlight>
                <a:latin typeface="思源黑体 CN Bold" panose="020B0800000000000000" charset="-122"/>
                <a:ea typeface="思源黑体 CN Bold" panose="020B0800000000000000" charset="-122"/>
              </a:rPr>
              <a:t>电气</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、矿井电源线路上</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严禁装设</a:t>
            </a:r>
            <a:r>
              <a:rPr lang="zh-CN" altLang="en-US" b="1">
                <a:latin typeface="宋体" panose="02010600030101010101" pitchFamily="2" charset="-122"/>
                <a:ea typeface="宋体" panose="02010600030101010101" pitchFamily="2" charset="-122"/>
                <a:sym typeface="+mn-ea"/>
              </a:rPr>
              <a:t>负荷定量器等各种限电断电装置。</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井下配电变压器中性点直接接地。</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严禁由</a:t>
            </a:r>
            <a:r>
              <a:rPr lang="zh-CN" altLang="en-US" b="1">
                <a:latin typeface="宋体" panose="02010600030101010101" pitchFamily="2" charset="-122"/>
                <a:ea typeface="宋体" panose="02010600030101010101" pitchFamily="2" charset="-122"/>
                <a:sym typeface="+mn-ea"/>
              </a:rPr>
              <a:t>地面中性点直接接地的变压器或者发电机直接向井下供电。</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严禁带电搬迁</a:t>
            </a:r>
            <a:r>
              <a:rPr lang="zh-CN" altLang="en-US" b="1">
                <a:latin typeface="宋体" panose="02010600030101010101" pitchFamily="2" charset="-122"/>
                <a:ea typeface="宋体" panose="02010600030101010101" pitchFamily="2" charset="-122"/>
                <a:sym typeface="+mn-ea"/>
              </a:rPr>
              <a:t>非本质安全型电气设备、电缆，采用电缆供电的移动式用电设备不受此限。</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、井下</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油浸式电气设备。</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、直接向井下供电的馈电线路上，</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严禁装设</a:t>
            </a:r>
            <a:r>
              <a:rPr lang="zh-CN" altLang="en-US" b="1">
                <a:latin typeface="宋体" panose="02010600030101010101" pitchFamily="2" charset="-122"/>
                <a:ea typeface="宋体" panose="02010600030101010101" pitchFamily="2" charset="-122"/>
                <a:sym typeface="+mn-ea"/>
              </a:rPr>
              <a:t>自动重合闸。</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6</a:t>
            </a:r>
            <a:r>
              <a:rPr lang="zh-CN" altLang="en-US" b="1">
                <a:latin typeface="宋体" panose="02010600030101010101" pitchFamily="2" charset="-122"/>
                <a:ea typeface="宋体" panose="02010600030101010101" pitchFamily="2" charset="-122"/>
                <a:sym typeface="+mn-ea"/>
              </a:rPr>
              <a:t>、硐室的过道应当保持畅通，严</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禁存放</a:t>
            </a:r>
            <a:r>
              <a:rPr lang="zh-CN" altLang="en-US" b="1">
                <a:latin typeface="宋体" panose="02010600030101010101" pitchFamily="2" charset="-122"/>
                <a:ea typeface="宋体" panose="02010600030101010101" pitchFamily="2" charset="-122"/>
                <a:sym typeface="+mn-ea"/>
              </a:rPr>
              <a:t>无关的设备和物件。</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7</a:t>
            </a:r>
            <a:r>
              <a:rPr lang="zh-CN" altLang="en-US" b="1">
                <a:latin typeface="宋体" panose="02010600030101010101" pitchFamily="2" charset="-122"/>
                <a:ea typeface="宋体" panose="02010600030101010101" pitchFamily="2" charset="-122"/>
                <a:sym typeface="+mn-ea"/>
              </a:rPr>
              <a:t>、溜放煤、矸、材料的溜道中</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严禁敷设电缆</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a:latin typeface="Arial" panose="020B0604020202020204"/>
              <a:ea typeface="宋体" panose="02010600030101010101" pitchFamily="2" charset="-122"/>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627761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】电气</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8</a:t>
            </a:r>
            <a:r>
              <a:rPr lang="zh-CN" altLang="en-US" b="1">
                <a:latin typeface="宋体" panose="02010600030101010101" pitchFamily="2" charset="-122"/>
                <a:ea typeface="宋体" panose="02010600030101010101" pitchFamily="2" charset="-122"/>
                <a:sym typeface="+mn-ea"/>
              </a:rPr>
              <a:t>、煤矿井下必须采用铜芯电缆，</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严禁采用</a:t>
            </a:r>
            <a:r>
              <a:rPr lang="zh-CN" altLang="en-US" b="1">
                <a:latin typeface="宋体" panose="02010600030101010101" pitchFamily="2" charset="-122"/>
                <a:ea typeface="宋体" panose="02010600030101010101" pitchFamily="2" charset="-122"/>
                <a:sym typeface="+mn-ea"/>
              </a:rPr>
              <a:t>铝芯电缆。</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9</a:t>
            </a:r>
            <a:r>
              <a:rPr lang="zh-CN" altLang="en-US" b="1">
                <a:latin typeface="宋体" panose="02010600030101010101" pitchFamily="2" charset="-122"/>
                <a:ea typeface="宋体" panose="02010600030101010101" pitchFamily="2" charset="-122"/>
                <a:sym typeface="+mn-ea"/>
              </a:rPr>
              <a:t>、电缆上</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严禁悬挂</a:t>
            </a:r>
            <a:r>
              <a:rPr lang="zh-CN" altLang="en-US" b="1">
                <a:latin typeface="宋体" panose="02010600030101010101" pitchFamily="2" charset="-122"/>
                <a:ea typeface="宋体" panose="02010600030101010101" pitchFamily="2" charset="-122"/>
                <a:sym typeface="+mn-ea"/>
              </a:rPr>
              <a:t>任何物件。</a:t>
            </a:r>
            <a:endParaRPr lang="zh-CN" altLang="en-US">
              <a:latin typeface="Arial" panose="020B0604020202020204"/>
              <a:ea typeface="宋体" panose="02010600030101010101" pitchFamily="2"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10</a:t>
            </a:r>
            <a:r>
              <a:rPr lang="zh-CN" altLang="en-US" b="1">
                <a:latin typeface="宋体" panose="02010600030101010101" pitchFamily="2" charset="-122"/>
                <a:ea typeface="宋体" panose="02010600030101010101" pitchFamily="2" charset="-122"/>
                <a:sym typeface="+mn-ea"/>
              </a:rPr>
              <a:t>、在有瓦斯抽采管路的巷道内，电缆</a:t>
            </a:r>
            <a:r>
              <a:rPr lang="en-US" altLang="zh-CN" b="1">
                <a:latin typeface="宋体" panose="02010600030101010101" pitchFamily="2" charset="-122"/>
                <a:ea typeface="宋体" panose="02010600030101010101" pitchFamily="2" charset="-122"/>
                <a:sym typeface="+mn-ea"/>
              </a:rPr>
              <a:t>(</a:t>
            </a:r>
            <a:r>
              <a:rPr lang="zh-CN" altLang="en-US" b="1">
                <a:latin typeface="宋体" panose="02010600030101010101" pitchFamily="2" charset="-122"/>
                <a:ea typeface="宋体" panose="02010600030101010101" pitchFamily="2" charset="-122"/>
                <a:sym typeface="+mn-ea"/>
              </a:rPr>
              <a:t>包括通信电缆</a:t>
            </a:r>
            <a:r>
              <a:rPr lang="en-US" altLang="zh-CN"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b="1">
                <a:latin typeface="宋体" panose="02010600030101010101" pitchFamily="2" charset="-122"/>
                <a:ea typeface="宋体" panose="02010600030101010101" pitchFamily="2" charset="-122"/>
                <a:sym typeface="+mn-ea"/>
              </a:rPr>
              <a:t>与瓦斯抽采管路悬挂在巷道</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同侧</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11</a:t>
            </a:r>
            <a:r>
              <a:rPr lang="zh-CN" altLang="en-US" b="1">
                <a:latin typeface="宋体" panose="02010600030101010101" pitchFamily="2" charset="-122"/>
                <a:ea typeface="宋体" panose="02010600030101010101" pitchFamily="2" charset="-122"/>
                <a:sym typeface="+mn-ea"/>
              </a:rPr>
              <a:t>、不同型电缆之间</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严禁直接连接</a:t>
            </a:r>
            <a:r>
              <a:rPr lang="zh-CN" altLang="en-US" b="1">
                <a:latin typeface="宋体" panose="02010600030101010101" pitchFamily="2" charset="-122"/>
                <a:ea typeface="宋体" panose="02010600030101010101" pitchFamily="2" charset="-122"/>
                <a:sym typeface="+mn-ea"/>
              </a:rPr>
              <a:t>，必须经过符合要求的接线盒、连接器或者母线盒进行连接。</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12</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严禁用</a:t>
            </a:r>
            <a:r>
              <a:rPr lang="zh-CN" altLang="en-US" b="1">
                <a:latin typeface="宋体" panose="02010600030101010101" pitchFamily="2" charset="-122"/>
                <a:ea typeface="宋体" panose="02010600030101010101" pitchFamily="2" charset="-122"/>
                <a:sym typeface="+mn-ea"/>
              </a:rPr>
              <a:t>电机车架空线作照明电源。</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13</a:t>
            </a:r>
            <a:r>
              <a:rPr lang="zh-CN" altLang="en-US" b="1">
                <a:latin typeface="宋体" panose="02010600030101010101" pitchFamily="2" charset="-122"/>
                <a:ea typeface="宋体" panose="02010600030101010101" pitchFamily="2" charset="-122"/>
                <a:sym typeface="+mn-ea"/>
              </a:rPr>
              <a:t>、矿灯应当保持完好，出现亮度不够、电线破损、灯锁失效、灯头密封不严、灯头圈松动、玻璃破裂、蓄电池外壳鼓胀变形等情况时，</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严禁发放、使用</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a:latin typeface="Arial" panose="020B0604020202020204"/>
              <a:ea typeface="宋体" panose="02010600030101010101" pitchFamily="2" charset="-122"/>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4225290" y="2687320"/>
            <a:ext cx="7847330" cy="706755"/>
          </a:xfrm>
          <a:prstGeom prst="rect">
            <a:avLst/>
          </a:prstGeom>
          <a:noFill/>
        </p:spPr>
        <p:txBody>
          <a:bodyPr wrap="square" rtlCol="0">
            <a:spAutoFit/>
          </a:bodyPr>
          <a:lstStyle/>
          <a:p>
            <a:pPr algn="ctr"/>
            <a:r>
              <a:rPr lang="zh-CN" sz="4000" b="1" dirty="0">
                <a:solidFill>
                  <a:schemeClr val="bg1"/>
                </a:solidFill>
                <a:latin typeface="思源黑体 CN Bold" panose="020B0800000000000000" charset="-122"/>
                <a:ea typeface="思源黑体 CN Bold" panose="020B0800000000000000" charset="-122"/>
              </a:rPr>
              <a:t>关于煤矿：</a:t>
            </a:r>
            <a:r>
              <a:rPr lang="zh-CN" altLang="en-US" sz="4000" b="1" dirty="0">
                <a:solidFill>
                  <a:schemeClr val="bg1"/>
                </a:solidFill>
                <a:latin typeface="思源黑体 CN Bold" panose="020B0800000000000000" charset="-122"/>
                <a:ea typeface="思源黑体 CN Bold" panose="020B0800000000000000" charset="-122"/>
              </a:rPr>
              <a:t>必须事项、报告事项</a:t>
            </a:r>
            <a:endParaRPr lang="zh-CN" altLang="en-US" sz="40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04</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625" y="765810"/>
            <a:ext cx="12066905" cy="5169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严禁</a:t>
            </a:r>
            <a:r>
              <a:rPr lang="zh-CN" altLang="en-US" sz="2800" b="1">
                <a:solidFill>
                  <a:srgbClr val="FF0000"/>
                </a:solidFill>
                <a:highlight>
                  <a:srgbClr val="FFFF00"/>
                </a:highlight>
                <a:latin typeface="思源黑体 CN Bold" panose="020B0800000000000000" charset="-122"/>
                <a:ea typeface="思源黑体 CN Bold" panose="020B0800000000000000" charset="-122"/>
              </a:rPr>
              <a:t>】电气</a:t>
            </a:r>
            <a:endParaRPr lang="zh-CN" altLang="en-US" b="1">
              <a:solidFill>
                <a:srgbClr val="FF0000"/>
              </a:solidFill>
              <a:latin typeface="思源黑体 CN Bold" panose="020B0800000000000000" charset="-122"/>
              <a:ea typeface="思源黑体 CN Bold" panose="020B0800000000000000" charset="-122"/>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14</a:t>
            </a:r>
            <a:r>
              <a:rPr lang="zh-CN" altLang="en-US" b="1">
                <a:latin typeface="宋体" panose="02010600030101010101" pitchFamily="2" charset="-122"/>
                <a:ea typeface="宋体" panose="02010600030101010101" pitchFamily="2" charset="-122"/>
                <a:sym typeface="+mn-ea"/>
              </a:rPr>
              <a:t>、</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严禁矿灯使用人员拆开、敲打、撞击、拖拉矿灯</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15</a:t>
            </a:r>
            <a:r>
              <a:rPr lang="zh-CN" altLang="en-US" b="1">
                <a:latin typeface="宋体" panose="02010600030101010101" pitchFamily="2" charset="-122"/>
                <a:ea typeface="宋体" panose="02010600030101010101" pitchFamily="2" charset="-122"/>
                <a:sym typeface="+mn-ea"/>
              </a:rPr>
              <a:t>、井下</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严禁使用</a:t>
            </a:r>
            <a:r>
              <a:rPr lang="zh-CN" altLang="en-US" b="1">
                <a:latin typeface="宋体" panose="02010600030101010101" pitchFamily="2" charset="-122"/>
                <a:ea typeface="宋体" panose="02010600030101010101" pitchFamily="2" charset="-122"/>
                <a:sym typeface="+mn-ea"/>
              </a:rPr>
              <a:t>灯泡取暖和使用电炉。</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16</a:t>
            </a:r>
            <a:r>
              <a:rPr lang="zh-CN" altLang="en-US" b="1">
                <a:latin typeface="宋体" panose="02010600030101010101" pitchFamily="2" charset="-122"/>
                <a:ea typeface="宋体" panose="02010600030101010101" pitchFamily="2" charset="-122"/>
                <a:sym typeface="+mn-ea"/>
              </a:rPr>
              <a:t>、升降人员和主要井口绞车的信号装置的直接供电线路上，</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严禁分接</a:t>
            </a:r>
            <a:r>
              <a:rPr lang="zh-CN" altLang="en-US" b="1">
                <a:latin typeface="宋体" panose="02010600030101010101" pitchFamily="2" charset="-122"/>
                <a:ea typeface="宋体" panose="02010600030101010101" pitchFamily="2" charset="-122"/>
                <a:sym typeface="+mn-ea"/>
              </a:rPr>
              <a:t>其他负荷。</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17</a:t>
            </a:r>
            <a:r>
              <a:rPr lang="zh-CN" altLang="en-US" b="1">
                <a:latin typeface="宋体" panose="02010600030101010101" pitchFamily="2" charset="-122"/>
                <a:ea typeface="宋体" panose="02010600030101010101" pitchFamily="2" charset="-122"/>
                <a:sym typeface="+mn-ea"/>
              </a:rPr>
              <a:t>、防爆性能遭受破坏的电气设备，必须立即处理或者更换，</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严禁继续使用</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18</a:t>
            </a:r>
            <a:r>
              <a:rPr lang="zh-CN" altLang="en-US" b="1">
                <a:latin typeface="宋体" panose="02010600030101010101" pitchFamily="2" charset="-122"/>
                <a:ea typeface="宋体" panose="02010600030101010101" pitchFamily="2" charset="-122"/>
                <a:sym typeface="+mn-ea"/>
              </a:rPr>
              <a:t>、锂电池动力装置</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严禁井下开盖和维修</a:t>
            </a:r>
            <a:r>
              <a:rPr lang="zh-CN" altLang="en-US" b="1">
                <a:latin typeface="宋体" panose="02010600030101010101" pitchFamily="2" charset="-122"/>
                <a:ea typeface="宋体" panose="02010600030101010101" pitchFamily="2" charset="-122"/>
                <a:sym typeface="+mn-ea"/>
              </a:rPr>
              <a:t>，拆卸与安装过程应当确保防爆结构完好，每周至少进行１次防爆性能检查。</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19</a:t>
            </a:r>
            <a:r>
              <a:rPr lang="zh-CN" altLang="en-US" b="1">
                <a:latin typeface="宋体" panose="02010600030101010101" pitchFamily="2" charset="-122"/>
                <a:ea typeface="宋体" panose="02010600030101010101" pitchFamily="2" charset="-122"/>
                <a:sym typeface="+mn-ea"/>
              </a:rPr>
              <a:t>、锂电池动力装置</a:t>
            </a:r>
            <a:r>
              <a:rPr lang="zh-CN" altLang="en-US" b="1">
                <a:solidFill>
                  <a:srgbClr val="FF0000"/>
                </a:solidFill>
                <a:highlight>
                  <a:srgbClr val="FFFF00"/>
                </a:highlight>
                <a:latin typeface="思源黑体 CN Bold" panose="020B0800000000000000" charset="-122"/>
                <a:ea typeface="思源黑体 CN Bold" panose="020B0800000000000000" charset="-122"/>
                <a:sym typeface="+mn-ea"/>
              </a:rPr>
              <a:t>严禁带电插拔</a:t>
            </a:r>
            <a:r>
              <a:rPr lang="zh-CN" altLang="en-US" b="1">
                <a:latin typeface="宋体" panose="02010600030101010101" pitchFamily="2" charset="-122"/>
                <a:ea typeface="宋体" panose="02010600030101010101" pitchFamily="2" charset="-122"/>
                <a:sym typeface="+mn-ea"/>
              </a:rPr>
              <a:t>。采用快速插接装置时，应当具有机械和电气联锁。</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endParaRPr lang="zh-CN" altLang="en-US">
              <a:latin typeface="Arial" panose="020B0604020202020204"/>
              <a:ea typeface="宋体" panose="02010600030101010101" pitchFamily="2" charset="-122"/>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7625" y="765810"/>
            <a:ext cx="12066905" cy="553910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endParaRPr lang="zh-CN" altLang="en-US" b="1">
              <a:solidFill>
                <a:srgbClr val="FF0000"/>
              </a:solidFill>
              <a:latin typeface="思源黑体 CN Bold" panose="020B0800000000000000" charset="-122"/>
              <a:ea typeface="思源黑体 CN Bold" panose="020B0800000000000000" charset="-122"/>
            </a:endParaRPr>
          </a:p>
          <a:p>
            <a:pPr algn="l" defTabSz="266700" fontAlgn="auto">
              <a:lnSpc>
                <a:spcPct val="150000"/>
              </a:lnSpc>
              <a:buClrTx/>
              <a:buSzTx/>
              <a:buFontTx/>
            </a:pPr>
            <a:r>
              <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rPr>
              <a:t>第十章 爆炸物品和井下爆破</a:t>
            </a:r>
            <a:endPar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第三百八十七条：煤矿井下爆破使用数码电子雷管，一次起爆总延期时间</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不得超过 </a:t>
            </a:r>
            <a:r>
              <a:rPr lang="en-US" altLang="zh-CN" b="1">
                <a:latin typeface="宋体" panose="02010600030101010101" pitchFamily="2" charset="-122"/>
                <a:ea typeface="宋体" panose="02010600030101010101" pitchFamily="2" charset="-122"/>
                <a:sym typeface="+mn-ea"/>
              </a:rPr>
              <a:t>130ms</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第三百九十五条（一）：炮孔深度小于</a:t>
            </a:r>
            <a:r>
              <a:rPr lang="en-US" altLang="zh-CN" b="1">
                <a:latin typeface="宋体" panose="02010600030101010101" pitchFamily="2" charset="-122"/>
                <a:ea typeface="宋体" panose="02010600030101010101" pitchFamily="2" charset="-122"/>
                <a:sym typeface="+mn-ea"/>
              </a:rPr>
              <a:t> 0.6m </a:t>
            </a:r>
            <a:r>
              <a:rPr lang="zh-CN" altLang="en-US" b="1">
                <a:latin typeface="宋体" panose="02010600030101010101" pitchFamily="2" charset="-122"/>
                <a:ea typeface="宋体" panose="02010600030101010101" pitchFamily="2" charset="-122"/>
                <a:sym typeface="+mn-ea"/>
              </a:rPr>
              <a:t>时，</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a:t>
            </a:r>
            <a:r>
              <a:rPr lang="zh-CN" altLang="en-US" b="1">
                <a:latin typeface="宋体" panose="02010600030101010101" pitchFamily="2" charset="-122"/>
                <a:ea typeface="宋体" panose="02010600030101010101" pitchFamily="2" charset="-122"/>
                <a:sym typeface="+mn-ea"/>
              </a:rPr>
              <a:t>装药、爆破；在特殊条件下，如挖底、刷帮、挑顶确需进行炮孔深度小于</a:t>
            </a:r>
            <a:r>
              <a:rPr lang="en-US" altLang="zh-CN" b="1">
                <a:latin typeface="宋体" panose="02010600030101010101" pitchFamily="2" charset="-122"/>
                <a:ea typeface="宋体" panose="02010600030101010101" pitchFamily="2" charset="-122"/>
                <a:sym typeface="+mn-ea"/>
              </a:rPr>
              <a:t> 0.6m </a:t>
            </a:r>
            <a:r>
              <a:rPr lang="zh-CN" altLang="en-US" b="1">
                <a:latin typeface="宋体" panose="02010600030101010101" pitchFamily="2" charset="-122"/>
                <a:ea typeface="宋体" panose="02010600030101010101" pitchFamily="2" charset="-122"/>
                <a:sym typeface="+mn-ea"/>
              </a:rPr>
              <a:t>的浅孔爆破时，必须制定安全措施并封满炮泥。</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第三百九十六条（四）：每次爆破只准使用</a:t>
            </a:r>
            <a:r>
              <a:rPr lang="en-US" altLang="zh-CN" b="1">
                <a:latin typeface="宋体" panose="02010600030101010101" pitchFamily="2" charset="-122"/>
                <a:ea typeface="宋体" panose="02010600030101010101" pitchFamily="2" charset="-122"/>
                <a:sym typeface="+mn-ea"/>
              </a:rPr>
              <a:t> 1 </a:t>
            </a:r>
            <a:r>
              <a:rPr lang="zh-CN" altLang="en-US" b="1">
                <a:latin typeface="宋体" panose="02010600030101010101" pitchFamily="2" charset="-122"/>
                <a:ea typeface="宋体" panose="02010600030101010101" pitchFamily="2" charset="-122"/>
                <a:sym typeface="+mn-ea"/>
              </a:rPr>
              <a:t>个煤矿许用数码电子雷管，最大装药量</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不得超过</a:t>
            </a:r>
            <a:r>
              <a:rPr lang="en-US" altLang="zh-CN" b="1">
                <a:latin typeface="宋体" panose="02010600030101010101" pitchFamily="2" charset="-122"/>
                <a:ea typeface="宋体" panose="02010600030101010101" pitchFamily="2" charset="-122"/>
                <a:sym typeface="+mn-ea"/>
              </a:rPr>
              <a:t> 450g</a:t>
            </a:r>
            <a:r>
              <a:rPr lang="zh-CN" altLang="en-US" b="1">
                <a:latin typeface="宋体" panose="02010600030101010101" pitchFamily="2" charset="-122"/>
                <a:ea typeface="宋体" panose="02010600030101010101" pitchFamily="2" charset="-122"/>
                <a:sym typeface="+mn-ea"/>
              </a:rPr>
              <a:t>。</a:t>
            </a:r>
            <a:endParaRPr lang="zh-CN" altLang="en-US">
              <a:latin typeface="Arial" panose="020B0604020202020204"/>
              <a:ea typeface="宋体" panose="02010600030101010101" pitchFamily="2" charset="-122"/>
            </a:endParaRPr>
          </a:p>
        </p:txBody>
      </p:sp>
      <p:pic>
        <p:nvPicPr>
          <p:cNvPr id="7" name="图片 6" descr="煤矿安全规程二维码"/>
          <p:cNvPicPr>
            <a:picLocks noChangeAspect="1"/>
          </p:cNvPicPr>
          <p:nvPr/>
        </p:nvPicPr>
        <p:blipFill>
          <a:blip r:embed="rId1"/>
          <a:stretch>
            <a:fillRect/>
          </a:stretch>
        </p:blipFill>
        <p:spPr>
          <a:xfrm>
            <a:off x="5116195" y="2446655"/>
            <a:ext cx="1965960" cy="1965960"/>
          </a:xfrm>
          <a:prstGeom prst="rect">
            <a:avLst/>
          </a:prstGeom>
        </p:spPr>
      </p:pic>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7625" y="765810"/>
            <a:ext cx="12066905" cy="516953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endParaRPr lang="zh-CN" altLang="en-US" b="1">
              <a:solidFill>
                <a:srgbClr val="FF0000"/>
              </a:solidFill>
              <a:latin typeface="思源黑体 CN Bold" panose="020B0800000000000000" charset="-122"/>
              <a:ea typeface="思源黑体 CN Bold" panose="020B0800000000000000" charset="-122"/>
            </a:endParaRPr>
          </a:p>
          <a:p>
            <a:pPr algn="l" defTabSz="266700" fontAlgn="auto">
              <a:lnSpc>
                <a:spcPct val="150000"/>
              </a:lnSpc>
              <a:buClrTx/>
              <a:buSzTx/>
              <a:buFontTx/>
            </a:pPr>
            <a:r>
              <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rPr>
              <a:t>第十一章 运输、提升和空气压缩机</a:t>
            </a:r>
            <a:endPar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1.</a:t>
            </a:r>
            <a:r>
              <a:rPr lang="zh-CN" altLang="en-US" sz="2600" b="1">
                <a:latin typeface="宋体" panose="02010600030101010101" pitchFamily="2" charset="-122"/>
                <a:ea typeface="宋体" panose="02010600030101010101" pitchFamily="2" charset="-122"/>
                <a:sym typeface="+mn-ea"/>
              </a:rPr>
              <a:t>第四百一十一条：新建、改扩建矿井</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不得使用</a:t>
            </a:r>
            <a:r>
              <a:rPr lang="zh-CN" altLang="en-US" sz="2600" b="1">
                <a:latin typeface="宋体" panose="02010600030101010101" pitchFamily="2" charset="-122"/>
                <a:ea typeface="宋体" panose="02010600030101010101" pitchFamily="2" charset="-122"/>
                <a:sym typeface="+mn-ea"/>
              </a:rPr>
              <a:t>钢丝绳牵引带式输送机。</a:t>
            </a:r>
            <a:endParaRPr lang="zh-CN" altLang="en-US" sz="26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2.</a:t>
            </a:r>
            <a:r>
              <a:rPr lang="zh-CN" altLang="en-US" sz="2600" b="1">
                <a:latin typeface="宋体" panose="02010600030101010101" pitchFamily="2" charset="-122"/>
                <a:ea typeface="宋体" panose="02010600030101010101" pitchFamily="2" charset="-122"/>
                <a:sym typeface="+mn-ea"/>
              </a:rPr>
              <a:t>第四百一十二条（二）：新建高瓦斯矿井</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不得使用</a:t>
            </a:r>
            <a:r>
              <a:rPr lang="zh-CN" altLang="en-US" sz="2600" b="1">
                <a:latin typeface="宋体" panose="02010600030101010101" pitchFamily="2" charset="-122"/>
                <a:ea typeface="宋体" panose="02010600030101010101" pitchFamily="2" charset="-122"/>
                <a:sym typeface="+mn-ea"/>
              </a:rPr>
              <a:t>架线电机车运输。</a:t>
            </a:r>
            <a:endParaRPr lang="zh-CN" altLang="en-US" sz="26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3.</a:t>
            </a:r>
            <a:r>
              <a:rPr lang="zh-CN" altLang="en-US" sz="2600" b="1">
                <a:latin typeface="宋体" panose="02010600030101010101" pitchFamily="2" charset="-122"/>
                <a:ea typeface="宋体" panose="02010600030101010101" pitchFamily="2" charset="-122"/>
                <a:sym typeface="+mn-ea"/>
              </a:rPr>
              <a:t>第四百一十四条（四）：发动机壳体</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不得采用</a:t>
            </a:r>
            <a:r>
              <a:rPr lang="zh-CN" altLang="en-US" sz="2600" b="1">
                <a:latin typeface="宋体" panose="02010600030101010101" pitchFamily="2" charset="-122"/>
                <a:ea typeface="宋体" panose="02010600030101010101" pitchFamily="2" charset="-122"/>
                <a:sym typeface="+mn-ea"/>
              </a:rPr>
              <a:t>铝合金制造；非金属部件应当具有阻燃和抗静电性能；油箱及管路必须采用不燃性材料制造；油箱最大容量不得超过</a:t>
            </a:r>
            <a:r>
              <a:rPr lang="en-US" altLang="zh-CN" sz="2600" b="1">
                <a:latin typeface="宋体" panose="02010600030101010101" pitchFamily="2" charset="-122"/>
                <a:ea typeface="宋体" panose="02010600030101010101" pitchFamily="2" charset="-122"/>
                <a:sym typeface="+mn-ea"/>
              </a:rPr>
              <a:t> 8h </a:t>
            </a:r>
            <a:r>
              <a:rPr lang="zh-CN" altLang="en-US" sz="2600" b="1">
                <a:latin typeface="宋体" panose="02010600030101010101" pitchFamily="2" charset="-122"/>
                <a:ea typeface="宋体" panose="02010600030101010101" pitchFamily="2" charset="-122"/>
                <a:sym typeface="+mn-ea"/>
              </a:rPr>
              <a:t>用油量；（五）冷却水温度不得超过</a:t>
            </a:r>
            <a:r>
              <a:rPr lang="en-US" altLang="zh-CN" sz="2600" b="1">
                <a:latin typeface="宋体" panose="02010600030101010101" pitchFamily="2" charset="-122"/>
                <a:ea typeface="宋体" panose="02010600030101010101" pitchFamily="2" charset="-122"/>
                <a:sym typeface="+mn-ea"/>
              </a:rPr>
              <a:t> 95</a:t>
            </a:r>
            <a:r>
              <a:rPr lang="en-US" altLang="en-US" sz="2600" b="1">
                <a:latin typeface="宋体" panose="02010600030101010101" pitchFamily="2" charset="-122"/>
                <a:ea typeface="宋体" panose="02010600030101010101" pitchFamily="2" charset="-122"/>
                <a:sym typeface="+mn-ea"/>
              </a:rPr>
              <a:t>℃</a:t>
            </a:r>
            <a:r>
              <a:rPr lang="zh-CN" altLang="en-US" sz="2600" b="1">
                <a:latin typeface="宋体" panose="02010600030101010101" pitchFamily="2" charset="-122"/>
                <a:ea typeface="宋体" panose="02010600030101010101" pitchFamily="2" charset="-122"/>
                <a:sym typeface="+mn-ea"/>
              </a:rPr>
              <a:t>。</a:t>
            </a:r>
            <a:endParaRPr lang="zh-CN" altLang="en-US" sz="26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4.</a:t>
            </a:r>
            <a:r>
              <a:rPr lang="zh-CN" altLang="en-US" sz="2600" b="1">
                <a:latin typeface="宋体" panose="02010600030101010101" pitchFamily="2" charset="-122"/>
                <a:ea typeface="宋体" panose="02010600030101010101" pitchFamily="2" charset="-122"/>
                <a:sym typeface="+mn-ea"/>
              </a:rPr>
              <a:t>第四百一十六条（二）：架空线的直流电压</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不得超过</a:t>
            </a:r>
            <a:r>
              <a:rPr lang="en-US" altLang="zh-CN" sz="2600" b="1">
                <a:latin typeface="宋体" panose="02010600030101010101" pitchFamily="2" charset="-122"/>
                <a:ea typeface="宋体" panose="02010600030101010101" pitchFamily="2" charset="-122"/>
                <a:sym typeface="+mn-ea"/>
              </a:rPr>
              <a:t> 600V</a:t>
            </a:r>
            <a:r>
              <a:rPr lang="zh-CN" altLang="en-US" sz="2600" b="1">
                <a:latin typeface="宋体" panose="02010600030101010101" pitchFamily="2" charset="-122"/>
                <a:ea typeface="宋体" panose="02010600030101010101" pitchFamily="2" charset="-122"/>
                <a:sym typeface="+mn-ea"/>
              </a:rPr>
              <a:t>。</a:t>
            </a:r>
            <a:endParaRPr lang="zh-CN" altLang="en-US" sz="2600">
              <a:latin typeface="Arial" panose="020B0604020202020204"/>
              <a:ea typeface="宋体" panose="02010600030101010101" pitchFamily="2" charset="-122"/>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7625" y="120015"/>
            <a:ext cx="12066905" cy="6739255"/>
          </a:xfrm>
          <a:prstGeom prst="rect">
            <a:avLst/>
          </a:prstGeom>
          <a:gradFill>
            <a:gsLst>
              <a:gs pos="0">
                <a:srgbClr val="ADE1F9"/>
              </a:gs>
              <a:gs pos="100000">
                <a:srgbClr val="FFF2EC"/>
              </a:gs>
            </a:gsLst>
            <a:lin ang="17400000" scaled="0"/>
          </a:gradFill>
        </p:spPr>
        <p:txBody>
          <a:bodyPr wrap="square">
            <a:spAutoFit/>
          </a:bodyPr>
          <a:p>
            <a:pPr algn="l" defTabSz="266700" fontAlgn="auto">
              <a:lnSpc>
                <a:spcPct val="150000"/>
              </a:lnSpc>
              <a:buClrTx/>
              <a:buSzTx/>
              <a:buFontTx/>
            </a:pPr>
            <a:r>
              <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rPr>
              <a:t>第十二章 电气</a:t>
            </a:r>
            <a:endPar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第四百七十二条：矿井的两回路电源线路上都</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不得分接</a:t>
            </a:r>
            <a:r>
              <a:rPr lang="zh-CN" altLang="en-US" b="1">
                <a:latin typeface="宋体" panose="02010600030101010101" pitchFamily="2" charset="-122"/>
                <a:ea typeface="宋体" panose="02010600030101010101" pitchFamily="2" charset="-122"/>
                <a:sym typeface="+mn-ea"/>
              </a:rPr>
              <a:t>任何负荷。</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第四百七十八条：井下</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不得带电</a:t>
            </a:r>
            <a:r>
              <a:rPr lang="zh-CN" altLang="en-US" b="1">
                <a:latin typeface="宋体" panose="02010600030101010101" pitchFamily="2" charset="-122"/>
                <a:ea typeface="宋体" panose="02010600030101010101" pitchFamily="2" charset="-122"/>
                <a:sym typeface="+mn-ea"/>
              </a:rPr>
              <a:t>检修电气设备。严禁带电搬迁非本质安全型电气设备、电缆，采用电缆供电的移动式用电设备不受此限。</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第四百七十九条（一）：非专职人员或者非值班电气人员</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不得操作</a:t>
            </a:r>
            <a:r>
              <a:rPr lang="zh-CN" altLang="en-US" b="1">
                <a:latin typeface="宋体" panose="02010600030101010101" pitchFamily="2" charset="-122"/>
                <a:ea typeface="宋体" panose="02010600030101010101" pitchFamily="2" charset="-122"/>
                <a:sym typeface="+mn-ea"/>
              </a:rPr>
              <a:t>电气设备。</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第五百零一条：电缆不应悬挂在管道上，不得遭受淋水；电缆上严禁悬挂任何物件；盘圈或者盘</a:t>
            </a:r>
            <a:r>
              <a:rPr lang="en-US" altLang="zh-CN" b="1">
                <a:latin typeface="宋体" panose="02010600030101010101" pitchFamily="2" charset="-122"/>
                <a:ea typeface="宋体" panose="02010600030101010101" pitchFamily="2" charset="-122"/>
                <a:sym typeface="+mn-ea"/>
              </a:rPr>
              <a:t> “8” </a:t>
            </a:r>
            <a:r>
              <a:rPr lang="zh-CN" altLang="en-US" b="1">
                <a:latin typeface="宋体" panose="02010600030101010101" pitchFamily="2" charset="-122"/>
                <a:ea typeface="宋体" panose="02010600030101010101" pitchFamily="2" charset="-122"/>
                <a:sym typeface="+mn-ea"/>
              </a:rPr>
              <a:t>字形的电缆</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不得带电</a:t>
            </a:r>
            <a:r>
              <a:rPr lang="zh-CN" altLang="en-US" b="1">
                <a:latin typeface="宋体" panose="02010600030101010101" pitchFamily="2" charset="-122"/>
                <a:ea typeface="宋体" panose="02010600030101010101" pitchFamily="2" charset="-122"/>
                <a:sym typeface="+mn-ea"/>
              </a:rPr>
              <a:t>，但给采、掘等移动设备供电电缆及通信、信号电缆不受此限；高、低压电力电缆敷设在巷道同一侧时，高、低压电缆之间的距离应当大于</a:t>
            </a:r>
            <a:r>
              <a:rPr lang="en-US" altLang="zh-CN" b="1">
                <a:latin typeface="宋体" panose="02010600030101010101" pitchFamily="2" charset="-122"/>
                <a:ea typeface="宋体" panose="02010600030101010101" pitchFamily="2" charset="-122"/>
                <a:sym typeface="+mn-ea"/>
              </a:rPr>
              <a:t> 0.1m</a:t>
            </a:r>
            <a:r>
              <a:rPr lang="zh-CN" altLang="en-US" b="1">
                <a:latin typeface="宋体" panose="02010600030101010101" pitchFamily="2" charset="-122"/>
                <a:ea typeface="宋体" panose="02010600030101010101" pitchFamily="2" charset="-122"/>
                <a:sym typeface="+mn-ea"/>
              </a:rPr>
              <a:t>。高压电缆之间、低压电缆之间的距离不得小于</a:t>
            </a:r>
            <a:r>
              <a:rPr lang="en-US" altLang="zh-CN" b="1">
                <a:latin typeface="宋体" panose="02010600030101010101" pitchFamily="2" charset="-122"/>
                <a:ea typeface="宋体" panose="02010600030101010101" pitchFamily="2" charset="-122"/>
                <a:sym typeface="+mn-ea"/>
              </a:rPr>
              <a:t> 50mm</a:t>
            </a:r>
            <a:r>
              <a:rPr lang="zh-CN" altLang="en-US" b="1">
                <a:latin typeface="宋体" panose="02010600030101010101" pitchFamily="2" charset="-122"/>
                <a:ea typeface="宋体" panose="02010600030101010101" pitchFamily="2" charset="-122"/>
                <a:sym typeface="+mn-ea"/>
              </a:rPr>
              <a:t>。</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第五百零二条：立井井筒中敷设的电缆中间</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不得有</a:t>
            </a:r>
            <a:r>
              <a:rPr lang="zh-CN" altLang="en-US" b="1">
                <a:latin typeface="宋体" panose="02010600030101010101" pitchFamily="2" charset="-122"/>
                <a:ea typeface="宋体" panose="02010600030101010101" pitchFamily="2" charset="-122"/>
                <a:sym typeface="+mn-ea"/>
              </a:rPr>
              <a:t>接头；因井筒太深需设接头时，应当将接头设在中间水平巷道内。</a:t>
            </a:r>
            <a:endParaRPr lang="zh-CN" altLang="en-US">
              <a:latin typeface="Arial" panose="020B0604020202020204"/>
              <a:ea typeface="宋体" panose="02010600030101010101" pitchFamily="2" charset="-122"/>
            </a:endParaRPr>
          </a:p>
        </p:txBody>
      </p:sp>
      <p:pic>
        <p:nvPicPr>
          <p:cNvPr id="7" name="图片 6" descr="煤矿安全规程二维码"/>
          <p:cNvPicPr>
            <a:picLocks noChangeAspect="1"/>
          </p:cNvPicPr>
          <p:nvPr/>
        </p:nvPicPr>
        <p:blipFill>
          <a:blip r:embed="rId1"/>
          <a:stretch>
            <a:fillRect/>
          </a:stretch>
        </p:blipFill>
        <p:spPr>
          <a:xfrm>
            <a:off x="5116195" y="2446655"/>
            <a:ext cx="1965960" cy="1965960"/>
          </a:xfrm>
          <a:prstGeom prst="rect">
            <a:avLst/>
          </a:prstGeom>
        </p:spPr>
      </p:pic>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7625" y="120015"/>
            <a:ext cx="12066905" cy="6554470"/>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endParaRPr lang="zh-CN" altLang="en-US" b="1">
              <a:solidFill>
                <a:srgbClr val="FF0000"/>
              </a:solidFill>
              <a:latin typeface="思源黑体 CN Bold" panose="020B0800000000000000" charset="-122"/>
              <a:ea typeface="思源黑体 CN Bold" panose="020B0800000000000000" charset="-122"/>
            </a:endParaRPr>
          </a:p>
          <a:p>
            <a:pPr algn="l" defTabSz="266700" fontAlgn="auto">
              <a:lnSpc>
                <a:spcPct val="150000"/>
              </a:lnSpc>
              <a:buClrTx/>
              <a:buSzTx/>
              <a:buFontTx/>
            </a:pPr>
            <a:r>
              <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rPr>
              <a:t>第五编 职业病危害防治</a:t>
            </a:r>
            <a:endPar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第七百二十三条：有下列病症之一的，</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不得从事</a:t>
            </a:r>
            <a:r>
              <a:rPr lang="zh-CN" altLang="en-US" b="1">
                <a:latin typeface="宋体" panose="02010600030101010101" pitchFamily="2" charset="-122"/>
                <a:ea typeface="宋体" panose="02010600030101010101" pitchFamily="2" charset="-122"/>
                <a:sym typeface="+mn-ea"/>
              </a:rPr>
              <a:t>接尘作业：（</a:t>
            </a: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）活动性肺结核病及肺外结核病；（</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）慢性阻塞性肺疾病、慢性间质性肺疾病等严重呼吸系统疾病；（</a:t>
            </a: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）显著影响肺功能的肺脏或者胸膜病变；（</a:t>
            </a: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）心、血管器质性疾病；（</a:t>
            </a:r>
            <a:r>
              <a:rPr lang="en-US" altLang="zh-CN" b="1">
                <a:latin typeface="宋体" panose="02010600030101010101" pitchFamily="2" charset="-122"/>
                <a:ea typeface="宋体" panose="02010600030101010101" pitchFamily="2" charset="-122"/>
                <a:sym typeface="+mn-ea"/>
              </a:rPr>
              <a:t>5</a:t>
            </a:r>
            <a:r>
              <a:rPr lang="zh-CN" altLang="en-US" b="1">
                <a:latin typeface="宋体" panose="02010600030101010101" pitchFamily="2" charset="-122"/>
                <a:ea typeface="宋体" panose="02010600030101010101" pitchFamily="2" charset="-122"/>
                <a:sym typeface="+mn-ea"/>
              </a:rPr>
              <a:t>）经医疗鉴定，不适于从事粉尘作业的其他疾病。</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第七百二十四条：有下列病症之一的，</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不得从事</a:t>
            </a:r>
            <a:r>
              <a:rPr lang="zh-CN" altLang="en-US" b="1">
                <a:latin typeface="宋体" panose="02010600030101010101" pitchFamily="2" charset="-122"/>
                <a:ea typeface="宋体" panose="02010600030101010101" pitchFamily="2" charset="-122"/>
                <a:sym typeface="+mn-ea"/>
              </a:rPr>
              <a:t>井下工作：（</a:t>
            </a:r>
            <a:r>
              <a:rPr lang="en-US" altLang="zh-CN" b="1">
                <a:latin typeface="宋体" panose="02010600030101010101" pitchFamily="2" charset="-122"/>
                <a:ea typeface="宋体" panose="02010600030101010101" pitchFamily="2" charset="-122"/>
                <a:sym typeface="+mn-ea"/>
              </a:rPr>
              <a:t>1</a:t>
            </a:r>
            <a:r>
              <a:rPr lang="zh-CN" altLang="en-US" b="1">
                <a:latin typeface="宋体" panose="02010600030101010101" pitchFamily="2" charset="-122"/>
                <a:ea typeface="宋体" panose="02010600030101010101" pitchFamily="2" charset="-122"/>
                <a:sym typeface="+mn-ea"/>
              </a:rPr>
              <a:t>）本规程第七百二十三条所列病症之一的；（</a:t>
            </a:r>
            <a:r>
              <a:rPr lang="en-US" altLang="zh-CN" b="1">
                <a:latin typeface="宋体" panose="02010600030101010101" pitchFamily="2" charset="-122"/>
                <a:ea typeface="宋体" panose="02010600030101010101" pitchFamily="2" charset="-122"/>
                <a:sym typeface="+mn-ea"/>
              </a:rPr>
              <a:t>2</a:t>
            </a:r>
            <a:r>
              <a:rPr lang="zh-CN" altLang="en-US" b="1">
                <a:latin typeface="宋体" panose="02010600030101010101" pitchFamily="2" charset="-122"/>
                <a:ea typeface="宋体" panose="02010600030101010101" pitchFamily="2" charset="-122"/>
                <a:sym typeface="+mn-ea"/>
              </a:rPr>
              <a:t>）风湿病（反复活动）；（</a:t>
            </a: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）严重的皮肤病；（</a:t>
            </a:r>
            <a:r>
              <a:rPr lang="en-US" altLang="zh-CN" b="1">
                <a:latin typeface="宋体" panose="02010600030101010101" pitchFamily="2" charset="-122"/>
                <a:ea typeface="宋体" panose="02010600030101010101" pitchFamily="2" charset="-122"/>
                <a:sym typeface="+mn-ea"/>
              </a:rPr>
              <a:t>4</a:t>
            </a:r>
            <a:r>
              <a:rPr lang="zh-CN" altLang="en-US" b="1">
                <a:latin typeface="宋体" panose="02010600030101010101" pitchFamily="2" charset="-122"/>
                <a:ea typeface="宋体" panose="02010600030101010101" pitchFamily="2" charset="-122"/>
                <a:sym typeface="+mn-ea"/>
              </a:rPr>
              <a:t>）经医疗鉴定，不适于从事井下工作的其他疾病。</a:t>
            </a:r>
            <a:endParaRPr lang="zh-CN" altLang="en-US"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b="1">
                <a:latin typeface="宋体" panose="02010600030101010101" pitchFamily="2" charset="-122"/>
                <a:ea typeface="宋体" panose="02010600030101010101" pitchFamily="2" charset="-122"/>
                <a:sym typeface="+mn-ea"/>
              </a:rPr>
              <a:t>3.</a:t>
            </a:r>
            <a:r>
              <a:rPr lang="zh-CN" altLang="en-US" b="1">
                <a:latin typeface="宋体" panose="02010600030101010101" pitchFamily="2" charset="-122"/>
                <a:ea typeface="宋体" panose="02010600030101010101" pitchFamily="2" charset="-122"/>
                <a:sym typeface="+mn-ea"/>
              </a:rPr>
              <a:t>第七百二十六条：患有高血压、心脏病、高度近视等病症以及其他不适应高空（</a:t>
            </a:r>
            <a:r>
              <a:rPr lang="en-US" altLang="zh-CN" b="1">
                <a:latin typeface="宋体" panose="02010600030101010101" pitchFamily="2" charset="-122"/>
                <a:ea typeface="宋体" panose="02010600030101010101" pitchFamily="2" charset="-122"/>
                <a:sym typeface="+mn-ea"/>
              </a:rPr>
              <a:t>2m </a:t>
            </a:r>
            <a:r>
              <a:rPr lang="zh-CN" altLang="en-US" b="1">
                <a:latin typeface="宋体" panose="02010600030101010101" pitchFamily="2" charset="-122"/>
                <a:ea typeface="宋体" panose="02010600030101010101" pitchFamily="2" charset="-122"/>
                <a:sym typeface="+mn-ea"/>
              </a:rPr>
              <a:t>以上）作业者，不得从事高空作业。</a:t>
            </a:r>
            <a:endParaRPr lang="zh-CN" altLang="en-US">
              <a:latin typeface="Arial" panose="020B0604020202020204"/>
              <a:ea typeface="宋体" panose="02010600030101010101" pitchFamily="2" charset="-122"/>
            </a:endParaRP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7625" y="765810"/>
            <a:ext cx="12066905" cy="6323965"/>
          </a:xfrm>
          <a:prstGeom prst="rect">
            <a:avLst/>
          </a:prstGeom>
          <a:gradFill>
            <a:gsLst>
              <a:gs pos="0">
                <a:srgbClr val="ADE1F9"/>
              </a:gs>
              <a:gs pos="100000">
                <a:srgbClr val="FFF2EC"/>
              </a:gs>
            </a:gsLst>
            <a:lin ang="17400000" scaled="0"/>
          </a:gradFill>
        </p:spPr>
        <p:txBody>
          <a:bodyPr wrap="square">
            <a:spAutoFit/>
          </a:bodyPr>
          <a:p>
            <a:pPr indent="0" defTabSz="266700" fontAlgn="auto">
              <a:lnSpc>
                <a:spcPct val="150000"/>
              </a:lnSpc>
              <a:spcBef>
                <a:spcPct val="0"/>
              </a:spcBef>
              <a:spcAft>
                <a:spcPct val="0"/>
              </a:spcAft>
            </a:pP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a:t>
            </a:r>
            <a:r>
              <a:rPr lang="zh-CN" altLang="en-US" sz="2800" b="1">
                <a:solidFill>
                  <a:srgbClr val="FF0000"/>
                </a:solidFill>
                <a:highlight>
                  <a:srgbClr val="FFFF00"/>
                </a:highlight>
                <a:latin typeface="思源黑体 CN Bold" panose="020B0800000000000000" charset="-122"/>
                <a:ea typeface="思源黑体 CN Bold" panose="020B0800000000000000" charset="-122"/>
              </a:rPr>
              <a:t>】</a:t>
            </a:r>
            <a:endParaRPr lang="zh-CN" altLang="en-US" b="1">
              <a:solidFill>
                <a:srgbClr val="FF0000"/>
              </a:solidFill>
              <a:latin typeface="思源黑体 CN Bold" panose="020B0800000000000000" charset="-122"/>
              <a:ea typeface="思源黑体 CN Bold" panose="020B0800000000000000" charset="-122"/>
            </a:endParaRPr>
          </a:p>
          <a:p>
            <a:pPr algn="l" defTabSz="266700" fontAlgn="auto">
              <a:lnSpc>
                <a:spcPct val="150000"/>
              </a:lnSpc>
              <a:buClrTx/>
              <a:buSzTx/>
              <a:buFontTx/>
            </a:pPr>
            <a:r>
              <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rPr>
              <a:t>第六编 应急救援</a:t>
            </a:r>
            <a:endParaRPr lang="zh-CN" altLang="en-US" sz="2800" b="1">
              <a:solidFill>
                <a:srgbClr val="A60996"/>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1.</a:t>
            </a:r>
            <a:r>
              <a:rPr lang="zh-CN" altLang="en-US" sz="2600" b="1">
                <a:latin typeface="宋体" panose="02010600030101010101" pitchFamily="2" charset="-122"/>
                <a:ea typeface="宋体" panose="02010600030101010101" pitchFamily="2" charset="-122"/>
                <a:sym typeface="+mn-ea"/>
              </a:rPr>
              <a:t>第七百三十三条：所有煤矿必须有矿山救护队为其服务。煤矿企业应当设立专职救护队；规模较小、不具备设立专职救护队条件的，所属煤矿应当设立兼职救护队，并与邻近的专职救护队签订救护协议；否则，</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不得生产</a:t>
            </a:r>
            <a:r>
              <a:rPr lang="zh-CN" altLang="en-US" sz="2600" b="1">
                <a:latin typeface="宋体" panose="02010600030101010101" pitchFamily="2" charset="-122"/>
                <a:ea typeface="宋体" panose="02010600030101010101" pitchFamily="2" charset="-122"/>
                <a:sym typeface="+mn-ea"/>
              </a:rPr>
              <a:t>。</a:t>
            </a:r>
            <a:endParaRPr lang="zh-CN" altLang="en-US" sz="26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2.</a:t>
            </a:r>
            <a:r>
              <a:rPr lang="zh-CN" altLang="en-US" sz="2600" b="1">
                <a:latin typeface="宋体" panose="02010600030101010101" pitchFamily="2" charset="-122"/>
                <a:ea typeface="宋体" panose="02010600030101010101" pitchFamily="2" charset="-122"/>
                <a:sym typeface="+mn-ea"/>
              </a:rPr>
              <a:t>第七百三十四条：任何人不得调动专职救护队、救援装备和救护车辆从事与应急救援无关的工作，</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不得挪用</a:t>
            </a:r>
            <a:r>
              <a:rPr lang="zh-CN" altLang="en-US" sz="2600" b="1">
                <a:latin typeface="宋体" panose="02010600030101010101" pitchFamily="2" charset="-122"/>
                <a:ea typeface="宋体" panose="02010600030101010101" pitchFamily="2" charset="-122"/>
                <a:sym typeface="+mn-ea"/>
              </a:rPr>
              <a:t>紧急避险设施内的设备和物品。</a:t>
            </a:r>
            <a:endParaRPr lang="zh-CN" altLang="en-US" sz="2600" b="1">
              <a:latin typeface="宋体" panose="02010600030101010101" pitchFamily="2" charset="-122"/>
              <a:ea typeface="宋体" panose="02010600030101010101" pitchFamily="2" charset="-122"/>
              <a:sym typeface="+mn-ea"/>
            </a:endParaRPr>
          </a:p>
          <a:p>
            <a:pPr indent="0" defTabSz="266700" fontAlgn="auto">
              <a:lnSpc>
                <a:spcPct val="150000"/>
              </a:lnSpc>
              <a:spcBef>
                <a:spcPct val="0"/>
              </a:spcBef>
              <a:spcAft>
                <a:spcPct val="0"/>
              </a:spcAft>
            </a:pPr>
            <a:r>
              <a:rPr lang="en-US" altLang="zh-CN" sz="2600" b="1">
                <a:latin typeface="宋体" panose="02010600030101010101" pitchFamily="2" charset="-122"/>
                <a:ea typeface="宋体" panose="02010600030101010101" pitchFamily="2" charset="-122"/>
                <a:sym typeface="+mn-ea"/>
              </a:rPr>
              <a:t>3.</a:t>
            </a:r>
            <a:r>
              <a:rPr lang="zh-CN" altLang="en-US" sz="2600" b="1">
                <a:latin typeface="宋体" panose="02010600030101010101" pitchFamily="2" charset="-122"/>
                <a:ea typeface="宋体" panose="02010600030101010101" pitchFamily="2" charset="-122"/>
                <a:sym typeface="+mn-ea"/>
              </a:rPr>
              <a:t>第七百六十六条：进入灾区的救护小队，应急救援人员</a:t>
            </a:r>
            <a:r>
              <a:rPr lang="zh-CN" altLang="en-US" sz="2800" b="1">
                <a:solidFill>
                  <a:srgbClr val="FF0000"/>
                </a:solidFill>
                <a:highlight>
                  <a:srgbClr val="FFFF00"/>
                </a:highlight>
                <a:latin typeface="思源黑体 CN Bold" panose="020B0800000000000000" charset="-122"/>
                <a:ea typeface="思源黑体 CN Bold" panose="020B0800000000000000" charset="-122"/>
                <a:sym typeface="+mn-ea"/>
              </a:rPr>
              <a:t>不得少于</a:t>
            </a:r>
            <a:r>
              <a:rPr lang="en-US" altLang="zh-CN" sz="2600" b="1">
                <a:latin typeface="宋体" panose="02010600030101010101" pitchFamily="2" charset="-122"/>
                <a:ea typeface="宋体" panose="02010600030101010101" pitchFamily="2" charset="-122"/>
                <a:sym typeface="+mn-ea"/>
              </a:rPr>
              <a:t> 6 </a:t>
            </a:r>
            <a:r>
              <a:rPr lang="zh-CN" altLang="en-US" sz="2600" b="1">
                <a:latin typeface="宋体" panose="02010600030101010101" pitchFamily="2" charset="-122"/>
                <a:ea typeface="宋体" panose="02010600030101010101" pitchFamily="2" charset="-122"/>
                <a:sym typeface="+mn-ea"/>
              </a:rPr>
              <a:t>人，必须保持在彼此能看到或者听到信号的范围内行动，任何情况下严禁任何应急救援人员单独行动。</a:t>
            </a:r>
            <a:endParaRPr lang="zh-CN" altLang="en-US" sz="2600">
              <a:latin typeface="Arial" panose="020B0604020202020204"/>
              <a:ea typeface="宋体" panose="02010600030101010101" pitchFamily="2" charset="-122"/>
            </a:endParaRPr>
          </a:p>
        </p:txBody>
      </p:sp>
      <p:pic>
        <p:nvPicPr>
          <p:cNvPr id="7" name="图片 6" descr="煤矿安全规程二维码"/>
          <p:cNvPicPr>
            <a:picLocks noChangeAspect="1"/>
          </p:cNvPicPr>
          <p:nvPr/>
        </p:nvPicPr>
        <p:blipFill>
          <a:blip r:embed="rId1"/>
          <a:stretch>
            <a:fillRect/>
          </a:stretch>
        </p:blipFill>
        <p:spPr>
          <a:xfrm>
            <a:off x="5116195" y="2446655"/>
            <a:ext cx="1965960" cy="1965960"/>
          </a:xfrm>
          <a:prstGeom prst="rect">
            <a:avLst/>
          </a:prstGeom>
        </p:spPr>
      </p:pic>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4721" name="标题 9"/>
          <p:cNvSpPr>
            <a:spLocks noGrp="1"/>
          </p:cNvSpPr>
          <p:nvPr>
            <p:ph type="title" idx="4294967295"/>
          </p:nvPr>
        </p:nvSpPr>
        <p:spPr>
          <a:xfrm>
            <a:off x="612915" y="965858"/>
            <a:ext cx="10972521" cy="1041094"/>
          </a:xfrm>
          <a:prstGeom prst="rect">
            <a:avLst/>
          </a:prstGeom>
          <a:noFill/>
          <a:ln w="9525">
            <a:noFill/>
          </a:ln>
        </p:spPr>
        <p:txBody>
          <a:bodyPr lIns="82915" tIns="41457" rIns="82915" bIns="41457" anchor="t" anchorCtr="0"/>
          <a:p>
            <a:r>
              <a:rPr lang="zh-CN" altLang="en-US" sz="6530" dirty="0">
                <a:solidFill>
                  <a:srgbClr val="F92222"/>
                </a:solidFill>
                <a:latin typeface="等线" panose="02010600030101010101" charset="-122"/>
                <a:ea typeface="等线" panose="02010600030101010101" charset="-122"/>
              </a:rPr>
              <a:t>谢谢大家！请多提宝贵意见！</a:t>
            </a:r>
            <a:endParaRPr lang="zh-CN" altLang="en-US" sz="6530" dirty="0">
              <a:solidFill>
                <a:srgbClr val="F92222"/>
              </a:solidFill>
              <a:latin typeface="等线" panose="02010600030101010101" charset="-122"/>
              <a:ea typeface="等线" panose="02010600030101010101" charset="-122"/>
            </a:endParaRPr>
          </a:p>
        </p:txBody>
      </p:sp>
      <p:sp>
        <p:nvSpPr>
          <p:cNvPr id="414722" name="内容占位符 10"/>
          <p:cNvSpPr>
            <a:spLocks noGrp="1"/>
          </p:cNvSpPr>
          <p:nvPr>
            <p:ph idx="4294967295"/>
          </p:nvPr>
        </p:nvSpPr>
        <p:spPr>
          <a:xfrm>
            <a:off x="612915" y="2006952"/>
            <a:ext cx="10972521" cy="4118295"/>
          </a:xfrm>
        </p:spPr>
        <p:txBody>
          <a:bodyPr wrap="square" lIns="82915" tIns="41457" rIns="82915" bIns="41457" anchor="t" anchorCtr="0"/>
          <a:p>
            <a:endParaRPr lang="zh-CN" altLang="en-US">
              <a:latin typeface="Calibri" panose="020F0502020204030204" charset="0"/>
            </a:endParaRPr>
          </a:p>
        </p:txBody>
      </p:sp>
      <p:sp>
        <p:nvSpPr>
          <p:cNvPr id="414723" name="灯片编号占位符 4"/>
          <p:cNvSpPr>
            <a:spLocks noGrp="1"/>
          </p:cNvSpPr>
          <p:nvPr>
            <p:ph type="sldNum" sz="quarter" idx="12"/>
          </p:nvPr>
        </p:nvSpPr>
        <p:spPr>
          <a:xfrm>
            <a:off x="8740068" y="6357081"/>
            <a:ext cx="2845368" cy="362871"/>
          </a:xfrm>
        </p:spPr>
        <p:txBody>
          <a:bodyPr wrap="square" lIns="82915" tIns="41457" rIns="82915" bIns="41457" anchor="ctr" anchorCtr="0"/>
          <a:lstStyle>
            <a:lvl1pPr marL="0" lvl="0"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5pPr>
          </a:lstStyle>
          <a:p>
            <a:pPr lvl="0" algn="ctr"/>
            <a:fld id="{9A0DB2DC-4C9A-4742-B13C-FB6460FD3503}" type="slidenum">
              <a:rPr lang="zh-CN" altLang="en-US" sz="905" b="0">
                <a:solidFill>
                  <a:schemeClr val="tx2"/>
                </a:solidFill>
                <a:latin typeface="思源黑体 CN Bold" panose="020B0800000000000000" charset="-122"/>
              </a:rPr>
            </a:fld>
            <a:endParaRPr lang="zh-CN" altLang="en-US" sz="905" b="0">
              <a:solidFill>
                <a:schemeClr val="tx2"/>
              </a:solidFill>
              <a:latin typeface="思源黑体 CN Bold" panose="020B0800000000000000" charset="-122"/>
            </a:endParaRPr>
          </a:p>
        </p:txBody>
      </p:sp>
      <p:pic>
        <p:nvPicPr>
          <p:cNvPr id="414724" name="图片 8" descr="mmexport1480856318623"/>
          <p:cNvPicPr>
            <a:picLocks noChangeAspect="1"/>
          </p:cNvPicPr>
          <p:nvPr/>
        </p:nvPicPr>
        <p:blipFill>
          <a:blip r:embed="rId1"/>
          <a:stretch>
            <a:fillRect/>
          </a:stretch>
        </p:blipFill>
        <p:spPr>
          <a:xfrm>
            <a:off x="612915" y="2171107"/>
            <a:ext cx="10828525" cy="3791423"/>
          </a:xfrm>
          <a:prstGeom prst="rect">
            <a:avLst/>
          </a:prstGeom>
          <a:noFill/>
          <a:ln w="9525">
            <a:noFill/>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70" y="2389861"/>
            <a:ext cx="12190410" cy="12925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665"/>
          </a:p>
        </p:txBody>
      </p:sp>
      <p:sp>
        <p:nvSpPr>
          <p:cNvPr id="40" name="文本框 17"/>
          <p:cNvSpPr txBox="1"/>
          <p:nvPr/>
        </p:nvSpPr>
        <p:spPr>
          <a:xfrm>
            <a:off x="3941445" y="2687320"/>
            <a:ext cx="8168005" cy="829945"/>
          </a:xfrm>
          <a:prstGeom prst="rect">
            <a:avLst/>
          </a:prstGeom>
          <a:noFill/>
        </p:spPr>
        <p:txBody>
          <a:bodyPr wrap="square" rtlCol="0">
            <a:spAutoFit/>
          </a:bodyPr>
          <a:lstStyle/>
          <a:p>
            <a:pPr algn="ctr"/>
            <a:r>
              <a:rPr lang="zh-CN" sz="4800" b="1" dirty="0">
                <a:solidFill>
                  <a:schemeClr val="bg1"/>
                </a:solidFill>
                <a:latin typeface="思源黑体 CN Bold" panose="020B0800000000000000" charset="-122"/>
                <a:ea typeface="思源黑体 CN Bold" panose="020B0800000000000000" charset="-122"/>
              </a:rPr>
              <a:t>关于煤矿安全管理机构和人员</a:t>
            </a:r>
            <a:endParaRPr lang="zh-CN" sz="4800" b="1" dirty="0">
              <a:solidFill>
                <a:schemeClr val="bg1"/>
              </a:solidFill>
              <a:latin typeface="思源黑体 CN Bold" panose="020B0800000000000000" charset="-122"/>
              <a:ea typeface="思源黑体 CN Bold" panose="020B0800000000000000" charset="-122"/>
            </a:endParaRPr>
          </a:p>
        </p:txBody>
      </p:sp>
      <p:grpSp>
        <p:nvGrpSpPr>
          <p:cNvPr id="3" name="组合 75"/>
          <p:cNvGrpSpPr/>
          <p:nvPr/>
        </p:nvGrpSpPr>
        <p:grpSpPr>
          <a:xfrm>
            <a:off x="4659203" y="1533045"/>
            <a:ext cx="552616" cy="552616"/>
            <a:chOff x="3543574" y="4265651"/>
            <a:chExt cx="414516" cy="414516"/>
          </a:xfrm>
        </p:grpSpPr>
        <p:sp>
          <p:nvSpPr>
            <p:cNvPr id="44" name="椭圆 43"/>
            <p:cNvSpPr/>
            <p:nvPr/>
          </p:nvSpPr>
          <p:spPr>
            <a:xfrm>
              <a:off x="3543574" y="4265651"/>
              <a:ext cx="414516" cy="414516"/>
            </a:xfrm>
            <a:prstGeom prst="ellipse">
              <a:avLst/>
            </a:prstGeom>
            <a:solidFill>
              <a:schemeClr val="accent1"/>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4" name="组合 46"/>
            <p:cNvGrpSpPr/>
            <p:nvPr/>
          </p:nvGrpSpPr>
          <p:grpSpPr>
            <a:xfrm>
              <a:off x="3629640" y="4325788"/>
              <a:ext cx="259976" cy="261734"/>
              <a:chOff x="5042691" y="2273922"/>
              <a:chExt cx="702937" cy="707690"/>
            </a:xfrm>
            <a:solidFill>
              <a:schemeClr val="bg1"/>
            </a:solidFill>
          </p:grpSpPr>
          <p:sp>
            <p:nvSpPr>
              <p:cNvPr id="74"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5"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5" name="组合 76"/>
          <p:cNvGrpSpPr/>
          <p:nvPr/>
        </p:nvGrpSpPr>
        <p:grpSpPr>
          <a:xfrm>
            <a:off x="5403840" y="1533045"/>
            <a:ext cx="552616" cy="552616"/>
            <a:chOff x="4102125" y="4265651"/>
            <a:chExt cx="414516" cy="414516"/>
          </a:xfrm>
        </p:grpSpPr>
        <p:sp>
          <p:nvSpPr>
            <p:cNvPr id="45" name="椭圆 44"/>
            <p:cNvSpPr/>
            <p:nvPr/>
          </p:nvSpPr>
          <p:spPr>
            <a:xfrm>
              <a:off x="4102125" y="4265651"/>
              <a:ext cx="414516" cy="414516"/>
            </a:xfrm>
            <a:prstGeom prst="ellipse">
              <a:avLst/>
            </a:prstGeom>
            <a:solidFill>
              <a:schemeClr val="accent2"/>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6" name="组合 47"/>
            <p:cNvGrpSpPr/>
            <p:nvPr/>
          </p:nvGrpSpPr>
          <p:grpSpPr>
            <a:xfrm>
              <a:off x="4199233" y="4358783"/>
              <a:ext cx="238761" cy="198211"/>
              <a:chOff x="3132963" y="3140191"/>
              <a:chExt cx="645573" cy="535933"/>
            </a:xfrm>
            <a:solidFill>
              <a:schemeClr val="bg1"/>
            </a:solidFill>
          </p:grpSpPr>
          <p:sp>
            <p:nvSpPr>
              <p:cNvPr id="68"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9"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0"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1"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2"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73"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7" name="组合 78"/>
          <p:cNvGrpSpPr/>
          <p:nvPr/>
        </p:nvGrpSpPr>
        <p:grpSpPr>
          <a:xfrm>
            <a:off x="6842801" y="1533045"/>
            <a:ext cx="552616" cy="552616"/>
            <a:chOff x="5181486" y="4265651"/>
            <a:chExt cx="414516" cy="414516"/>
          </a:xfrm>
        </p:grpSpPr>
        <p:sp>
          <p:nvSpPr>
            <p:cNvPr id="46" name="椭圆 45"/>
            <p:cNvSpPr/>
            <p:nvPr/>
          </p:nvSpPr>
          <p:spPr>
            <a:xfrm>
              <a:off x="5181486" y="4265651"/>
              <a:ext cx="414516" cy="414516"/>
            </a:xfrm>
            <a:prstGeom prst="ellipse">
              <a:avLst/>
            </a:prstGeom>
            <a:solidFill>
              <a:schemeClr val="accent4"/>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rgbClr val="FFFFFF"/>
                </a:solidFill>
                <a:latin typeface="Calibri" panose="020F0502020204030204"/>
                <a:ea typeface="宋体" panose="02010600030101010101" pitchFamily="2" charset="-122"/>
              </a:endParaRPr>
            </a:p>
          </p:txBody>
        </p:sp>
        <p:grpSp>
          <p:nvGrpSpPr>
            <p:cNvPr id="8" name="组合 49"/>
            <p:cNvGrpSpPr/>
            <p:nvPr/>
          </p:nvGrpSpPr>
          <p:grpSpPr>
            <a:xfrm>
              <a:off x="5287222" y="4375239"/>
              <a:ext cx="253419" cy="172633"/>
              <a:chOff x="4895160" y="4287159"/>
              <a:chExt cx="571418" cy="389258"/>
            </a:xfrm>
            <a:solidFill>
              <a:schemeClr val="bg1"/>
            </a:solidFill>
          </p:grpSpPr>
          <p:sp>
            <p:nvSpPr>
              <p:cNvPr id="5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sp>
            <p:nvSpPr>
              <p:cNvPr id="6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chemeClr val="bg1"/>
                  </a:solidFill>
                </a:endParaRPr>
              </a:p>
            </p:txBody>
          </p:sp>
        </p:grpSp>
      </p:grpSp>
      <p:grpSp>
        <p:nvGrpSpPr>
          <p:cNvPr id="9" name="组合 77"/>
          <p:cNvGrpSpPr/>
          <p:nvPr/>
        </p:nvGrpSpPr>
        <p:grpSpPr>
          <a:xfrm>
            <a:off x="6102832" y="1533045"/>
            <a:ext cx="552616" cy="552616"/>
            <a:chOff x="4626437" y="4265651"/>
            <a:chExt cx="414516" cy="414516"/>
          </a:xfrm>
        </p:grpSpPr>
        <p:sp>
          <p:nvSpPr>
            <p:cNvPr id="49" name="椭圆 48"/>
            <p:cNvSpPr/>
            <p:nvPr/>
          </p:nvSpPr>
          <p:spPr>
            <a:xfrm>
              <a:off x="4626437" y="4265651"/>
              <a:ext cx="414516" cy="414516"/>
            </a:xfrm>
            <a:prstGeom prst="ellipse">
              <a:avLst/>
            </a:prstGeom>
            <a:solidFill>
              <a:schemeClr val="accent3"/>
            </a:solidFill>
            <a:ln w="25400">
              <a:gradFill flip="none" rotWithShape="1">
                <a:gsLst>
                  <a:gs pos="0">
                    <a:schemeClr val="bg1">
                      <a:lumMod val="75000"/>
                    </a:schemeClr>
                  </a:gs>
                  <a:gs pos="100000">
                    <a:schemeClr val="bg1"/>
                  </a:gs>
                </a:gsLst>
                <a:lin ang="2700000" scaled="1"/>
                <a:tileRect/>
              </a:gradFill>
            </a:ln>
            <a:effectLst>
              <a:innerShdw blurRad="127000" dist="25400" dir="13500000">
                <a:srgbClr val="000000">
                  <a:alpha val="43137"/>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4665">
                <a:solidFill>
                  <a:schemeClr val="bg1"/>
                </a:solidFill>
                <a:latin typeface="Calibri" panose="020F0502020204030204"/>
                <a:ea typeface="宋体" panose="02010600030101010101" pitchFamily="2" charset="-122"/>
              </a:endParaRPr>
            </a:p>
          </p:txBody>
        </p:sp>
        <p:grpSp>
          <p:nvGrpSpPr>
            <p:cNvPr id="10" name="组合 50"/>
            <p:cNvGrpSpPr/>
            <p:nvPr/>
          </p:nvGrpSpPr>
          <p:grpSpPr>
            <a:xfrm>
              <a:off x="4710891" y="4356960"/>
              <a:ext cx="232896" cy="199705"/>
              <a:chOff x="3546346" y="2339026"/>
              <a:chExt cx="897787" cy="769842"/>
            </a:xfrm>
            <a:solidFill>
              <a:schemeClr val="bg1"/>
            </a:solidFill>
          </p:grpSpPr>
          <p:sp>
            <p:nvSpPr>
              <p:cNvPr id="52"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3"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4"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5"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6"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7"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sp>
            <p:nvSpPr>
              <p:cNvPr id="58"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03" tIns="60951" rIns="121903" bIns="60951" numCol="1" anchor="t" anchorCtr="0" compatLnSpc="1"/>
              <a:lstStyle/>
              <a:p>
                <a:endParaRPr lang="zh-CN" altLang="en-US" sz="4665">
                  <a:solidFill>
                    <a:srgbClr val="000000"/>
                  </a:solidFill>
                </a:endParaRPr>
              </a:p>
            </p:txBody>
          </p:sp>
        </p:grpSp>
      </p:grpSp>
      <p:grpSp>
        <p:nvGrpSpPr>
          <p:cNvPr id="11" name="组合 82"/>
          <p:cNvGrpSpPr/>
          <p:nvPr/>
        </p:nvGrpSpPr>
        <p:grpSpPr>
          <a:xfrm>
            <a:off x="1826340" y="1986633"/>
            <a:ext cx="2114466" cy="2114989"/>
            <a:chOff x="1041891" y="2887277"/>
            <a:chExt cx="1036261" cy="1036518"/>
          </a:xfrm>
        </p:grpSpPr>
        <p:sp>
          <p:nvSpPr>
            <p:cNvPr id="84" name="Oval 53"/>
            <p:cNvSpPr>
              <a:spLocks noChangeArrowheads="1"/>
            </p:cNvSpPr>
            <p:nvPr/>
          </p:nvSpPr>
          <p:spPr bwMode="auto">
            <a:xfrm>
              <a:off x="1041891" y="2887277"/>
              <a:ext cx="1036261" cy="1036518"/>
            </a:xfrm>
            <a:prstGeom prst="ellipse">
              <a:avLst/>
            </a:prstGeom>
            <a:solidFill>
              <a:schemeClr val="accent1"/>
            </a:solidFill>
            <a:ln w="88900">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anchor="ctr"/>
            <a:lstStyle/>
            <a:p>
              <a:pPr algn="ctr" fontAlgn="auto">
                <a:spcBef>
                  <a:spcPts val="0"/>
                </a:spcBef>
                <a:spcAft>
                  <a:spcPts val="0"/>
                </a:spcAft>
                <a:defRPr/>
              </a:pPr>
              <a:endParaRPr lang="zh-CN" altLang="en-US" sz="5865">
                <a:latin typeface="思源黑体 CN Bold" panose="020B0800000000000000" charset="-122"/>
                <a:ea typeface="思源黑体 CN Bold" panose="020B0800000000000000" charset="-122"/>
              </a:endParaRPr>
            </a:p>
          </p:txBody>
        </p:sp>
        <p:sp>
          <p:nvSpPr>
            <p:cNvPr id="85" name="Text Box 58"/>
            <p:cNvSpPr txBox="1">
              <a:spLocks noChangeArrowheads="1"/>
            </p:cNvSpPr>
            <p:nvPr/>
          </p:nvSpPr>
          <p:spPr bwMode="auto">
            <a:xfrm>
              <a:off x="1159958" y="3077737"/>
              <a:ext cx="782803" cy="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7" tIns="45713" rIns="91427" bIns="45713">
              <a:spAutoFit/>
            </a:bodyPr>
            <a:lstStyle/>
            <a:p>
              <a:pPr algn="ctr"/>
              <a:r>
                <a:rPr lang="en-US" altLang="zh-CN" sz="8800" dirty="0">
                  <a:solidFill>
                    <a:schemeClr val="bg1"/>
                  </a:solidFill>
                  <a:latin typeface="思源黑体 CN Bold" panose="020B0800000000000000" charset="-122"/>
                  <a:ea typeface="思源黑体 CN Bold" panose="020B0800000000000000" charset="-122"/>
                </a:rPr>
                <a:t>05</a:t>
              </a:r>
              <a:endParaRPr lang="en-US" altLang="zh-CN" sz="8800" dirty="0">
                <a:solidFill>
                  <a:schemeClr val="bg1"/>
                </a:solidFill>
                <a:latin typeface="思源黑体 CN Bold" panose="020B0800000000000000" charset="-122"/>
                <a:ea typeface="思源黑体 CN Bold" panose="020B0800000000000000" charset="-122"/>
              </a:endParaRPr>
            </a:p>
          </p:txBody>
        </p:sp>
      </p:grpSp>
      <p:pic>
        <p:nvPicPr>
          <p:cNvPr id="12" name="图片 11"/>
          <p:cNvPicPr>
            <a:picLocks noChangeAspect="1"/>
          </p:cNvPicPr>
          <p:nvPr/>
        </p:nvPicPr>
        <p:blipFill>
          <a:blip r:embed="rId1"/>
          <a:stretch>
            <a:fillRect/>
          </a:stretch>
        </p:blipFill>
        <p:spPr>
          <a:xfrm>
            <a:off x="2276475" y="4077335"/>
            <a:ext cx="2095500" cy="2692400"/>
          </a:xfrm>
          <a:prstGeom prst="rect">
            <a:avLst/>
          </a:prstGeom>
        </p:spPr>
      </p:pic>
      <p:pic>
        <p:nvPicPr>
          <p:cNvPr id="14" name="图片 13"/>
          <p:cNvPicPr>
            <a:picLocks noChangeAspect="1"/>
          </p:cNvPicPr>
          <p:nvPr/>
        </p:nvPicPr>
        <p:blipFill>
          <a:blip r:embed="rId2"/>
          <a:stretch>
            <a:fillRect/>
          </a:stretch>
        </p:blipFill>
        <p:spPr>
          <a:xfrm>
            <a:off x="4869815" y="4110355"/>
            <a:ext cx="2205990" cy="2645410"/>
          </a:xfrm>
          <a:prstGeom prst="rect">
            <a:avLst/>
          </a:prstGeom>
        </p:spPr>
      </p:pic>
      <p:pic>
        <p:nvPicPr>
          <p:cNvPr id="17" name="图片 16"/>
          <p:cNvPicPr>
            <a:picLocks noChangeAspect="1"/>
          </p:cNvPicPr>
          <p:nvPr/>
        </p:nvPicPr>
        <p:blipFill>
          <a:blip r:embed="rId3"/>
          <a:stretch>
            <a:fillRect/>
          </a:stretch>
        </p:blipFill>
        <p:spPr>
          <a:xfrm>
            <a:off x="10030460" y="4064000"/>
            <a:ext cx="1942465" cy="2715895"/>
          </a:xfrm>
          <a:prstGeom prst="rect">
            <a:avLst/>
          </a:prstGeom>
        </p:spPr>
      </p:pic>
      <p:pic>
        <p:nvPicPr>
          <p:cNvPr id="18" name="图片 17"/>
          <p:cNvPicPr>
            <a:picLocks noChangeAspect="1"/>
          </p:cNvPicPr>
          <p:nvPr/>
        </p:nvPicPr>
        <p:blipFill>
          <a:blip r:embed="rId4"/>
          <a:stretch>
            <a:fillRect/>
          </a:stretch>
        </p:blipFill>
        <p:spPr>
          <a:xfrm>
            <a:off x="7438390" y="4077335"/>
            <a:ext cx="2047240" cy="2760345"/>
          </a:xfrm>
          <a:prstGeom prst="rect">
            <a:avLst/>
          </a:prstGeom>
        </p:spPr>
      </p:pic>
      <p:pic>
        <p:nvPicPr>
          <p:cNvPr id="19" name="图片 18"/>
          <p:cNvPicPr>
            <a:picLocks noChangeAspect="1"/>
          </p:cNvPicPr>
          <p:nvPr/>
        </p:nvPicPr>
        <p:blipFill>
          <a:blip r:embed="rId5"/>
          <a:stretch>
            <a:fillRect/>
          </a:stretch>
        </p:blipFill>
        <p:spPr>
          <a:xfrm>
            <a:off x="193675" y="4362450"/>
            <a:ext cx="1819275" cy="2181225"/>
          </a:xfrm>
          <a:prstGeom prst="rect">
            <a:avLst/>
          </a:prstGeom>
        </p:spPr>
      </p:pic>
      <p:pic>
        <p:nvPicPr>
          <p:cNvPr id="13" name="图片 12" descr="煤矿安全规程二维码"/>
          <p:cNvPicPr>
            <a:picLocks noChangeAspect="1"/>
          </p:cNvPicPr>
          <p:nvPr/>
        </p:nvPicPr>
        <p:blipFill>
          <a:blip r:embed="rId6"/>
          <a:stretch>
            <a:fillRect/>
          </a:stretch>
        </p:blipFill>
        <p:spPr>
          <a:xfrm>
            <a:off x="7899400" y="3933825"/>
            <a:ext cx="1965960" cy="196596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650"/>
                                        <p:tgtEl>
                                          <p:spTgt spid="11"/>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30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6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90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0" grpId="0"/>
    </p:bldLst>
  </p:timing>
</p:sld>
</file>

<file path=ppt/tags/tag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0.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101.xml><?xml version="1.0" encoding="utf-8"?>
<p:tagLst xmlns:p="http://schemas.openxmlformats.org/presentationml/2006/main">
  <p:tag name="TABLE_ENDDRAG_ORIGIN_RECT" val="332*310"/>
  <p:tag name="TABLE_ENDDRAG_RECT" val="100*133*332*310"/>
</p:tagLst>
</file>

<file path=ppt/tags/tag102.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103.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104.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10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0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0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0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0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1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1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1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1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3.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INDEX" val="1"/>
  <p:tag name="KSO_WM_UNIT_ID" val="_12**"/>
  <p:tag name="KSO_WM_TEMPLATE_CATEGORY" val="custom"/>
  <p:tag name="KSO_WM_TEMPLATE_INDEX" val="20202641"/>
  <p:tag name="KSO_WM_UNIT_LAYERLEVEL" val="1"/>
  <p:tag name="KSO_WM_TAG_VERSION" val="1.0"/>
  <p:tag name="KSO_WM_BEAUTIFY_FLAG" val="#wm#"/>
  <p:tag name="KSO_WM_SLIDE_BACKGROUND_TYPE" val="general"/>
  <p:tag name="KSO_WM_SLIDE_BK_DARK_LIGHT" val="2"/>
  <p:tag name="KSO_WM_UNIT_TYPE_DROP" val="a"/>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1.35,&quot;top&quot;:86.52171818494716,&quot;width&quot;:950.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32.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133.xml><?xml version="1.0" encoding="utf-8"?>
<p:tagLst xmlns:p="http://schemas.openxmlformats.org/presentationml/2006/main">
  <p:tag name="TABLE_ENDDRAG_ORIGIN_RECT" val="332*310"/>
  <p:tag name="TABLE_ENDDRAG_RECT" val="100*133*332*310"/>
</p:tagLst>
</file>

<file path=ppt/tags/tag134.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135.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136.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13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3.8,&quot;top&quot;:86.52171818494716,&quot;width&quot;:881.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64.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165.xml><?xml version="1.0" encoding="utf-8"?>
<p:tagLst xmlns:p="http://schemas.openxmlformats.org/presentationml/2006/main">
  <p:tag name="TABLE_ENDDRAG_ORIGIN_RECT" val="332*310"/>
  <p:tag name="TABLE_ENDDRAG_RECT" val="100*133*332*310"/>
</p:tagLst>
</file>

<file path=ppt/tags/tag166.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167.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168.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16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17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4461_1*l_h_a*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4461_1*l_h_f*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7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8.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18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34461_1*l_h_i*1_5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19.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199.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20.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00.xml><?xml version="1.0" encoding="utf-8"?>
<p:tagLst xmlns:p="http://schemas.openxmlformats.org/presentationml/2006/main">
  <p:tag name="TABLE_ENDDRAG_ORIGIN_RECT" val="332*310"/>
  <p:tag name="TABLE_ENDDRAG_RECT" val="100*133*332*310"/>
</p:tagLst>
</file>

<file path=ppt/tags/tag201.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02.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203.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0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0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0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4461_1*l_h_a*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0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4461_1*l_h_f*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0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0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1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22.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34461_1*l_h_i*1_5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3.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1,&quot;top&quot;:86.52171818494716,&quot;width&quot;:943.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3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36.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237.xml><?xml version="1.0" encoding="utf-8"?>
<p:tagLst xmlns:p="http://schemas.openxmlformats.org/presentationml/2006/main">
  <p:tag name="TABLE_ENDDRAG_ORIGIN_RECT" val="332*310"/>
  <p:tag name="TABLE_ENDDRAG_RECT" val="100*133*332*310"/>
</p:tagLst>
</file>

<file path=ppt/tags/tag238.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39.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24.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40.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4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25.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6.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65.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266.xml><?xml version="1.0" encoding="utf-8"?>
<p:tagLst xmlns:p="http://schemas.openxmlformats.org/presentationml/2006/main">
  <p:tag name="TABLE_ENDDRAG_ORIGIN_RECT" val="332*310"/>
  <p:tag name="TABLE_ENDDRAG_RECT" val="100*133*332*310"/>
</p:tagLst>
</file>

<file path=ppt/tags/tag267.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68.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269.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7.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7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28.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9.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294.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295.xml><?xml version="1.0" encoding="utf-8"?>
<p:tagLst xmlns:p="http://schemas.openxmlformats.org/presentationml/2006/main">
  <p:tag name="TABLE_ENDDRAG_ORIGIN_RECT" val="332*310"/>
  <p:tag name="TABLE_ENDDRAG_RECT" val="100*133*332*310"/>
</p:tagLst>
</file>

<file path=ppt/tags/tag296.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97.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298.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29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INDEX" val="1"/>
  <p:tag name="KSO_WM_UNIT_ID" val="_12**"/>
  <p:tag name="KSO_WM_TEMPLATE_CATEGORY" val="custom"/>
  <p:tag name="KSO_WM_TEMPLATE_INDEX" val="20202641"/>
  <p:tag name="KSO_WM_UNIT_LAYERLEVEL" val="1"/>
  <p:tag name="KSO_WM_TAG_VERSION" val="1.0"/>
  <p:tag name="KSO_WM_BEAUTIFY_FLAG" val="#wm#"/>
  <p:tag name="KSO_WM_SLIDE_BACKGROUND_TYPE" val="general"/>
  <p:tag name="KSO_WM_SLIDE_BK_DARK_LIGHT" val="2"/>
  <p:tag name="KSO_WM_UNIT_TYPE_DROP" val="a"/>
</p:tagLst>
</file>

<file path=ppt/tags/tag30.xml><?xml version="1.0" encoding="utf-8"?>
<p:tagLst xmlns:p="http://schemas.openxmlformats.org/presentationml/2006/main">
  <p:tag name="KSO_WM_DIAGRAM_VIRTUALLY_FRAME" val="{&quot;height&quot;:431.07527559055126,&quot;left&quot;:68.91897637795276,&quot;top&quot;:67.9084251968504,&quot;width&quot;:811.1152755905512}"/>
</p:tagLst>
</file>

<file path=ppt/tags/tag30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0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0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0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0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31.xml><?xml version="1.0" encoding="utf-8"?>
<p:tagLst xmlns:p="http://schemas.openxmlformats.org/presentationml/2006/main">
  <p:tag name="TABLE_ENDDRAG_ORIGIN_RECT" val="332*310"/>
  <p:tag name="TABLE_ENDDRAG_RECT" val="100*133*332*310"/>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2.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20.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321.xml><?xml version="1.0" encoding="utf-8"?>
<p:tagLst xmlns:p="http://schemas.openxmlformats.org/presentationml/2006/main">
  <p:tag name="TABLE_ENDDRAG_ORIGIN_RECT" val="332*310"/>
  <p:tag name="TABLE_ENDDRAG_RECT" val="100*133*332*310"/>
</p:tagLst>
</file>

<file path=ppt/tags/tag322.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23.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324.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2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2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2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2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2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3.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33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3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3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34.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46.95,&quot;top&quot;:86.52171818494716,&quot;width&quot;:85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49.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3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50.xml><?xml version="1.0" encoding="utf-8"?>
<p:tagLst xmlns:p="http://schemas.openxmlformats.org/presentationml/2006/main">
  <p:tag name="TABLE_ENDDRAG_ORIGIN_RECT" val="332*310"/>
  <p:tag name="TABLE_ENDDRAG_RECT" val="100*133*332*310"/>
</p:tagLst>
</file>

<file path=ppt/tags/tag351.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52.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353.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5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5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5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5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5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5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6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6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4461_1*l_h_a*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29.75,&quot;top&quot;:86.52171818494716,&quot;width&quot;:909.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378.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379.xml><?xml version="1.0" encoding="utf-8"?>
<p:tagLst xmlns:p="http://schemas.openxmlformats.org/presentationml/2006/main">
  <p:tag name="TABLE_ENDDRAG_ORIGIN_RECT" val="332*310"/>
  <p:tag name="TABLE_ENDDRAG_RECT" val="100*133*332*310"/>
</p:tagLst>
</file>

<file path=ppt/tags/tag3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4461_1*l_h_f*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0.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81.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382.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38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8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9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9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9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3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3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4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7.7,&quot;top&quot;:86.52171818494716,&quot;width&quot;:900.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10.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411.xml><?xml version="1.0" encoding="utf-8"?>
<p:tagLst xmlns:p="http://schemas.openxmlformats.org/presentationml/2006/main">
  <p:tag name="TABLE_ENDDRAG_ORIGIN_RECT" val="332*310"/>
  <p:tag name="TABLE_ENDDRAG_RECT" val="100*133*332*310"/>
</p:tagLst>
</file>

<file path=ppt/tags/tag412.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413.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414.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41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1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1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1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1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3.8,&quot;top&quot;:86.52171818494716,&quot;width&quot;:912.18067592592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42.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443.xml><?xml version="1.0" encoding="utf-8"?>
<p:tagLst xmlns:p="http://schemas.openxmlformats.org/presentationml/2006/main">
  <p:tag name="TABLE_ENDDRAG_ORIGIN_RECT" val="332*310"/>
  <p:tag name="TABLE_ENDDRAG_RECT" val="100*133*332*310"/>
</p:tagLst>
</file>

<file path=ppt/tags/tag444.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445.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446.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44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4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4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4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4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0.7,&quot;top&quot;:86.52171818494716,&quot;width&quot;:947.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474.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475.xml><?xml version="1.0" encoding="utf-8"?>
<p:tagLst xmlns:p="http://schemas.openxmlformats.org/presentationml/2006/main">
  <p:tag name="TABLE_ENDDRAG_ORIGIN_RECT" val="332*310"/>
  <p:tag name="TABLE_ENDDRAG_RECT" val="100*133*332*310"/>
</p:tagLst>
</file>

<file path=ppt/tags/tag476.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477.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478.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47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8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4461_1*l_h_a*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4461_1*l_h_f*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8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9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34461_1*l_h_i*1_5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9.55,&quot;top&quot;:86.52171818494716,&quot;width&quot;:954.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09.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34461_1*l_h_i*1_5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10.xml><?xml version="1.0" encoding="utf-8"?>
<p:tagLst xmlns:p="http://schemas.openxmlformats.org/presentationml/2006/main">
  <p:tag name="TABLE_ENDDRAG_ORIGIN_RECT" val="332*310"/>
  <p:tag name="TABLE_ENDDRAG_RECT" val="100*133*332*310"/>
</p:tagLst>
</file>

<file path=ppt/tags/tag511.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512.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513.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51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1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1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1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1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1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2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2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2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2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5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5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5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5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02.7782818150528,&quot;left&quot;:13.45,&quot;top&quot;:86.52171818494716,&quot;width&quot;:910.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41.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542.xml><?xml version="1.0" encoding="utf-8"?>
<p:tagLst xmlns:p="http://schemas.openxmlformats.org/presentationml/2006/main">
  <p:tag name="TABLE_ENDDRAG_ORIGIN_RECT" val="332*310"/>
  <p:tag name="TABLE_ENDDRAG_RECT" val="100*133*332*310"/>
</p:tagLst>
</file>

<file path=ppt/tags/tag543.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544.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545.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54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4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4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4461_1*l_h_a*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4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4461_1*l_h_f*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55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5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34461_1*l_h_i*1_5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5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6.6,&quot;top&quot;:86.52171818494716,&quot;width&quot;:897.62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576.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577.xml><?xml version="1.0" encoding="utf-8"?>
<p:tagLst xmlns:p="http://schemas.openxmlformats.org/presentationml/2006/main">
  <p:tag name="KSO_WPP_MARK_KEY" val="71990a7d-257a-4c8f-8df7-84c859669d5c"/>
  <p:tag name="RESOURCE_RECORD_KEY" val="{&quot;13&quot;:[4364974,4364930]}"/>
  <p:tag name="COMMONDATA" val="eyJoZGlkIjoiYzQ1MjY5MTNjMTc0ODUyYjcyMDhkODAzNzNiNWNmNjYifQ=="/>
  <p:tag name="commondata" val="eyJoZGlkIjoiYmRiN2UyN2IzNmFlYzEzM2ViZTU2ODBkYzAyY2RjYzUifQ=="/>
  <p:tag name="resource_record_key" val="{&quot;13&quot;:[4364974,4364930,20209633]}"/>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385.1194713902481,&quot;left&quot;:7.85,&quot;top&quot;:86.52171818494716,&quot;width&quot;:946.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65.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 name="resource_record_key" val="{&quot;65&quot;:[20202641],&quot;70&quot;:[3325569]}"/>
</p:tagLst>
</file>

<file path=ppt/tags/tag66.xml><?xml version="1.0" encoding="utf-8"?>
<p:tagLst xmlns:p="http://schemas.openxmlformats.org/presentationml/2006/main">
  <p:tag name="TABLE_ENDDRAG_ORIGIN_RECT" val="332*310"/>
  <p:tag name="TABLE_ENDDRAG_RECT" val="100*133*332*310"/>
</p:tagLst>
</file>

<file path=ppt/tags/tag67.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68.xml><?xml version="1.0" encoding="utf-8"?>
<p:tagLst xmlns:p="http://schemas.openxmlformats.org/presentationml/2006/main">
  <p:tag name="KSO_WM_SLIDE_ID" val="custom20202641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69*422"/>
  <p:tag name="KSO_WM_SLIDE_POSITION" val="45*18"/>
  <p:tag name="KSO_WM_TAG_VERSION" val="1.0"/>
  <p:tag name="KSO_WM_BEAUTIFY_FLAG" val="#wm#"/>
  <p:tag name="KSO_WM_TEMPLATE_CATEGORY" val="custom"/>
  <p:tag name="KSO_WM_TEMPLATE_INDEX" val="20202641"/>
  <p:tag name="KSO_WM_SLIDE_LAYOUT" val="a_d_f"/>
  <p:tag name="KSO_WM_SLIDE_LAYOUT_CNT" val="1_2_2"/>
</p:tagLst>
</file>

<file path=ppt/tags/tag69.xml><?xml version="1.0" encoding="utf-8"?>
<p:tagLst xmlns:p="http://schemas.openxmlformats.org/presentationml/2006/main">
  <p:tag name="KSO_WM_UNIT_ISCONTENTSTITLE" val="0"/>
  <p:tag name="KSO_WM_UNIT_PRESET_TEXT" val="单击此处添加标题"/>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41_13*a*1"/>
  <p:tag name="KSO_WM_TEMPLATE_CATEGORY" val="custom"/>
  <p:tag name="KSO_WM_TEMPLATE_INDEX" val="20202641"/>
  <p:tag name="KSO_WM_UNIT_LAYERLEVEL" val="1"/>
  <p:tag name="KSO_WM_TAG_VERSION" val="1.0"/>
  <p:tag name="KSO_WM_BEAUTIFY_FLAG" val="#wm#"/>
</p:tagLst>
</file>

<file path=ppt/tags/tag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7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4461_1*l_h_a*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61_1*l_h_f*1_4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请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4461_1*l_h_a*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4461_1*l_h_f*1_5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4461_1*l_h_a*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4461_1*l_h_f*1_6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正文，请尽量言简意赅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61_1*l_h_a*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61_1*l_h_f*1_1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具体内容，文字是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61_1*l_h_a*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7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61_1*l_h_f*1_2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内容，请言简的阐述观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61_1*l_h_a*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此处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8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61_1*l_h_f*1_3_1"/>
  <p:tag name="KSO_WM_TEMPLATE_CATEGORY" val="diagram"/>
  <p:tag name="KSO_WM_TEMPLATE_INDEX" val="20234461"/>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项正文内容，文字是您思想提炼"/>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61_1*l_h_i*1_1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61_1*l_h_i*1_3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4461_1*l_h_i*1_4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0234461_1*l_h_i*1_5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diagram20234461_1*l_h_i*1_6_1"/>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61_1*l_h_i*1_2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1"/>
  <p:tag name="KSO_WM_UNIT_LINE_FORE_SCHEMECOLOR_INDEX" val="-2"/>
  <p:tag name="KSO_WM_DIAGRAM_USE_COLOR_VALUE" val="{&quot;color_scheme&quot;:1,&quot;color_type&quot;:1,&quot;theme_color_indexes&quot;:[5,6,5,6,5,6]}"/>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
  <p:tag name="KSO_WM_UNIT_LINE_FORE_SCHEMECOLOR_INDEX" val="-2"/>
  <p:tag name="KSO_WM_DIAGRAM_USE_COLOR_VALUE" val="{&quot;color_scheme&quot;:1,&quot;color_type&quot;:1,&quot;theme_color_indexes&quot;:[5,6,5,6,5,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3"/>
  <p:tag name="KSO_WM_UNIT_LINE_FORE_SCHEMECOLOR_INDEX" val="-2"/>
  <p:tag name="KSO_WM_DIAGRAM_USE_COLOR_VALUE" val="{&quot;color_scheme&quot;:1,&quot;color_type&quot;:1,&quot;theme_color_indexes&quot;:[5,6,5,6,5,6]}"/>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4"/>
  <p:tag name="KSO_WM_UNIT_LINE_FORE_SCHEMECOLOR_INDEX" val="-2"/>
  <p:tag name="KSO_WM_DIAGRAM_USE_COLOR_VALUE" val="{&quot;color_scheme&quot;:1,&quot;color_type&quot;:1,&quot;theme_color_indexes&quot;:[5,6,5,6,5,6]}"/>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234461_1*l_h_x*1_5_1"/>
  <p:tag name="KSO_WM_TEMPLATE_CATEGORY" val="diagram"/>
  <p:tag name="KSO_WM_TEMPLATE_INDEX" val="20234461"/>
  <p:tag name="KSO_WM_UNIT_LAYERLEVEL" val="1_1_1"/>
  <p:tag name="KSO_WM_TAG_VERSION" val="3.0"/>
  <p:tag name="KSO_WM_UNIT_VALUE" val="93*10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6_3"/>
  <p:tag name="KSO_WM_UNIT_ID" val="diagram20234461_1*l_h_x*1_6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3_3"/>
  <p:tag name="KSO_WM_UNIT_ID" val="diagram20234461_1*l_h_x*1_3_3"/>
  <p:tag name="KSO_WM_TEMPLATE_CATEGORY" val="diagram"/>
  <p:tag name="KSO_WM_TEMPLATE_INDEX" val="20234461"/>
  <p:tag name="KSO_WM_UNIT_LAYERLEVEL" val="1_1_1"/>
  <p:tag name="KSO_WM_TAG_VERSION" val="3.0"/>
  <p:tag name="KSO_WM_UNIT_VALUE" val="100*92"/>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2_3"/>
  <p:tag name="KSO_WM_UNIT_ID" val="diagram20234461_1*l_h_x*1_2_3"/>
  <p:tag name="KSO_WM_TEMPLATE_CATEGORY" val="diagram"/>
  <p:tag name="KSO_WM_TEMPLATE_INDEX" val="20234461"/>
  <p:tag name="KSO_WM_UNIT_LAYERLEVEL" val="1_1_1"/>
  <p:tag name="KSO_WM_TAG_VERSION" val="3.0"/>
  <p:tag name="KSO_WM_UNIT_VALUE" val="100*10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1_3"/>
  <p:tag name="KSO_WM_UNIT_ID" val="diagram20234461_1*l_h_x*1_1_3"/>
  <p:tag name="KSO_WM_TEMPLATE_CATEGORY" val="diagram"/>
  <p:tag name="KSO_WM_TEMPLATE_INDEX" val="20234461"/>
  <p:tag name="KSO_WM_UNIT_LAYERLEVEL" val="1_1_1"/>
  <p:tag name="KSO_WM_TAG_VERSION" val="3.0"/>
  <p:tag name="KSO_WM_UNIT_VALUE" val="82*10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x"/>
  <p:tag name="KSO_WM_UNIT_INDEX" val="1_4_3"/>
  <p:tag name="KSO_WM_UNIT_ID" val="diagram20234461_1*l_h_x*1_4_3"/>
  <p:tag name="KSO_WM_TEMPLATE_CATEGORY" val="diagram"/>
  <p:tag name="KSO_WM_TEMPLATE_INDEX" val="20234461"/>
  <p:tag name="KSO_WM_UNIT_LAYERLEVEL" val="1_1_1"/>
  <p:tag name="KSO_WM_TAG_VERSION" val="3.0"/>
  <p:tag name="KSO_WM_UNIT_VALUE" val="68*100"/>
  <p:tag name="KSO_WM_DIAGRAM_VERSION" val="3"/>
  <p:tag name="KSO_WM_DIAGRAM_COLOR_TRICK" val="1"/>
  <p:tag name="KSO_WM_DIAGRAM_COLOR_TEXT_CAN_REMOVE" val="n"/>
  <p:tag name="KSO_WM_DIAGRAM_MAX_ITEMCNT" val="6"/>
  <p:tag name="KSO_WM_DIAGRAM_MIN_ITEMCNT" val="6"/>
  <p:tag name="KSO_WM_DIAGRAM_VIRTUALLY_FRAME" val="{&quot;height&quot;:425.82314292616394,&quot;left&quot;:-8.8,&quot;top&quot;:86.52171818494716,&quot;width&quot;:945.9}"/>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FORE_SCHEMECOLOR_INDEX_BRIGHTNESS" val="0"/>
  <p:tag name="KSO_WM_BEAUTIFY_FLAG" val="#wm#"/>
  <p:tag name="KSO_WM_DIAGRAM_USE_COLOR_VALUE" val="{&quot;color_scheme&quot;:1,&quot;color_type&quot;:1,&quot;theme_color_indexes&quot;:[5,6,5,6,5,6]}"/>
</p:tagLst>
</file>

<file path=ppt/theme/theme1.xml><?xml version="1.0" encoding="utf-8"?>
<a:theme xmlns:a="http://schemas.openxmlformats.org/drawingml/2006/main" name="Office 主题​​">
  <a:themeElements>
    <a:clrScheme name="自定义 107">
      <a:dk1>
        <a:sysClr val="windowText" lastClr="000000"/>
      </a:dk1>
      <a:lt1>
        <a:sysClr val="window" lastClr="FFFFFF"/>
      </a:lt1>
      <a:dk2>
        <a:srgbClr val="1F497D"/>
      </a:dk2>
      <a:lt2>
        <a:srgbClr val="EEECE1"/>
      </a:lt2>
      <a:accent1>
        <a:srgbClr val="0070C0"/>
      </a:accent1>
      <a:accent2>
        <a:srgbClr val="FFC000"/>
      </a:accent2>
      <a:accent3>
        <a:srgbClr val="BFBFBF"/>
      </a:accent3>
      <a:accent4>
        <a:srgbClr val="BFBFBF"/>
      </a:accent4>
      <a:accent5>
        <a:srgbClr val="BFBFBF"/>
      </a:accent5>
      <a:accent6>
        <a:srgbClr val="BFBFB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107">
      <a:dk1>
        <a:sysClr val="windowText" lastClr="000000"/>
      </a:dk1>
      <a:lt1>
        <a:sysClr val="window" lastClr="FFFFFF"/>
      </a:lt1>
      <a:dk2>
        <a:srgbClr val="1F497D"/>
      </a:dk2>
      <a:lt2>
        <a:srgbClr val="EEECE1"/>
      </a:lt2>
      <a:accent1>
        <a:srgbClr val="0070C0"/>
      </a:accent1>
      <a:accent2>
        <a:srgbClr val="FFC000"/>
      </a:accent2>
      <a:accent3>
        <a:srgbClr val="BFBFBF"/>
      </a:accent3>
      <a:accent4>
        <a:srgbClr val="BFBFBF"/>
      </a:accent4>
      <a:accent5>
        <a:srgbClr val="BFBFBF"/>
      </a:accent5>
      <a:accent6>
        <a:srgbClr val="BFBFB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15344</Words>
  <Application>WPS 演示</Application>
  <PresentationFormat>自定义</PresentationFormat>
  <Paragraphs>1730</Paragraphs>
  <Slides>86</Slides>
  <Notes>66</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86</vt:i4>
      </vt:variant>
    </vt:vector>
  </HeadingPairs>
  <TitlesOfParts>
    <vt:vector size="101" baseType="lpstr">
      <vt:lpstr>Arial</vt:lpstr>
      <vt:lpstr>宋体</vt:lpstr>
      <vt:lpstr>Wingdings</vt:lpstr>
      <vt:lpstr>微软雅黑</vt:lpstr>
      <vt:lpstr>黑体</vt:lpstr>
      <vt:lpstr>Calibri</vt:lpstr>
      <vt:lpstr>Calibri</vt:lpstr>
      <vt:lpstr>Impact</vt:lpstr>
      <vt:lpstr>Arial Unicode MS</vt:lpstr>
      <vt:lpstr>隶书</vt:lpstr>
      <vt:lpstr>Arial</vt:lpstr>
      <vt:lpstr>等线</vt:lpstr>
      <vt:lpstr>思源黑体 CN Bold</vt:lpstr>
      <vt:lpstr>Office 主题​​</vt:lpstr>
      <vt:lpstr>1_Office 主题​​</vt:lpstr>
      <vt:lpstr>新版《煤矿安全规程》培训学习辅导            十大要点解析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谢谢大家！请多提宝贵意见！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tukuppt</dc:title>
  <dc:creator>www.tukuppt.com</dc:creator>
  <cp:keywords>tukuppt</cp:keywords>
  <dc:subject>熊猫办公</dc:subject>
  <cp:category>tukuppt</cp:category>
  <cp:lastModifiedBy>工作专用</cp:lastModifiedBy>
  <cp:revision>505</cp:revision>
  <dcterms:created xsi:type="dcterms:W3CDTF">2014-08-23T07:50:00Z</dcterms:created>
  <dcterms:modified xsi:type="dcterms:W3CDTF">2025-10-26T03:19:55Z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2052-12.1.0.23125</vt:lpwstr>
  </property>
  <property fmtid="{D5CDD505-2E9C-101B-9397-08002B2CF9AE}" pid="3" name="ICV">
    <vt:lpwstr>F73D7FCABDF244B9899509E8CFA38645_13</vt:lpwstr>
  </property>
</Properties>
</file>